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custDataLst>
    <p:tags r:id="rId17"/>
  </p:custDataLst>
  <p:defaultTextStyle>
    <a:defPPr lvl="0">
      <a:defRPr lang="es-CL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Tomás González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Desarrollador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Patricio Salinas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Encargado de implementar las funcionalidades de la aplicación web, integrando la API de </a:t>
          </a:r>
          <a:r>
            <a:rPr lang="es-CL" dirty="0" err="1"/>
            <a:t>Gemini</a:t>
          </a:r>
          <a:r>
            <a:rPr lang="es-CL" dirty="0"/>
            <a:t> para generar rutinas de entrenamiento y dietas personalizadas.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Product Owner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CL" dirty="0"/>
            <a:t>Encargado definir y priorizar el </a:t>
          </a:r>
          <a:r>
            <a:rPr lang="es-CL" dirty="0" err="1"/>
            <a:t>backlog</a:t>
          </a:r>
          <a:r>
            <a:rPr lang="es-CL" dirty="0"/>
            <a:t> del producto, creando historias de usuario claras y gestionando el </a:t>
          </a:r>
          <a:r>
            <a:rPr lang="es-CL" dirty="0" err="1"/>
            <a:t>feedback</a:t>
          </a:r>
          <a:r>
            <a:rPr lang="es-CL" dirty="0"/>
            <a:t> de los usuarios.</a:t>
          </a:r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84A71062-B451-45E5-ADF5-CF0B5D7F47C2}">
      <dgm:prSet phldrT="[Texto]" custT="1"/>
      <dgm:spPr/>
      <dgm:t>
        <a:bodyPr/>
        <a:lstStyle/>
        <a:p>
          <a:r>
            <a:rPr lang="es-MX" sz="1800" dirty="0"/>
            <a:t>Luís Acevedo</a:t>
          </a:r>
          <a:endParaRPr lang="es-CL" sz="1400" dirty="0"/>
        </a:p>
      </dgm:t>
    </dgm:pt>
    <dgm:pt modelId="{DC07F3A7-E91F-432D-917E-99E1173EC7A0}" type="parTrans" cxnId="{A6FB3B3A-27C3-4748-833C-B3ECEE936358}">
      <dgm:prSet/>
      <dgm:spPr/>
      <dgm:t>
        <a:bodyPr/>
        <a:lstStyle/>
        <a:p>
          <a:endParaRPr lang="es-ES"/>
        </a:p>
      </dgm:t>
    </dgm:pt>
    <dgm:pt modelId="{ADFEF9F4-8750-43FD-8DAF-B409D2F59360}" type="sibTrans" cxnId="{A6FB3B3A-27C3-4748-833C-B3ECEE936358}">
      <dgm:prSet/>
      <dgm:spPr/>
      <dgm:t>
        <a:bodyPr/>
        <a:lstStyle/>
        <a:p>
          <a:endParaRPr lang="es-ES"/>
        </a:p>
      </dgm:t>
    </dgm:pt>
    <dgm:pt modelId="{67F3A3BD-F0A0-4D6E-B572-49018D38676D}">
      <dgm:prSet phldrT="[Texto]" custT="1"/>
      <dgm:spPr/>
      <dgm:t>
        <a:bodyPr/>
        <a:lstStyle/>
        <a:p>
          <a:r>
            <a:rPr lang="es-MX" sz="1400" dirty="0"/>
            <a:t>Scrum Master</a:t>
          </a:r>
          <a:endParaRPr lang="es-CL" sz="1400" dirty="0"/>
        </a:p>
      </dgm:t>
    </dgm:pt>
    <dgm:pt modelId="{8390D48C-E996-47DA-BECC-1F4A5456E1F0}" type="parTrans" cxnId="{2E9EBE93-DD3D-434F-A00C-CCEA4A8E7191}">
      <dgm:prSet/>
      <dgm:spPr/>
      <dgm:t>
        <a:bodyPr/>
        <a:lstStyle/>
        <a:p>
          <a:endParaRPr lang="es-ES"/>
        </a:p>
      </dgm:t>
    </dgm:pt>
    <dgm:pt modelId="{12B46ADE-F622-45B5-AB52-26B65ED0EE81}" type="sibTrans" cxnId="{2E9EBE93-DD3D-434F-A00C-CCEA4A8E7191}">
      <dgm:prSet/>
      <dgm:spPr/>
      <dgm:t>
        <a:bodyPr/>
        <a:lstStyle/>
        <a:p>
          <a:endParaRPr lang="es-ES"/>
        </a:p>
      </dgm:t>
    </dgm:pt>
    <dgm:pt modelId="{136FE515-1077-472F-B9D5-DFC8841B1556}">
      <dgm:prSet phldrT="[Texto]" custT="1"/>
      <dgm:spPr/>
      <dgm:t>
        <a:bodyPr/>
        <a:lstStyle/>
        <a:p>
          <a:r>
            <a:rPr lang="es-CL" sz="1400" dirty="0"/>
            <a:t>Encargado de promover la auto organización del equipo y ayudar a eliminar impedimentos, además supervisara el uso del gira para una gestión efectiva.</a:t>
          </a:r>
        </a:p>
      </dgm:t>
    </dgm:pt>
    <dgm:pt modelId="{F789EF70-32ED-4A36-9E0B-7F8B8DA2539A}" type="parTrans" cxnId="{7A8092F9-5745-4AC9-A9C6-38E1227BE029}">
      <dgm:prSet/>
      <dgm:spPr/>
      <dgm:t>
        <a:bodyPr/>
        <a:lstStyle/>
        <a:p>
          <a:endParaRPr lang="es-ES"/>
        </a:p>
      </dgm:t>
    </dgm:pt>
    <dgm:pt modelId="{3063E39E-7E11-4C18-B285-B446505DEE19}" type="sibTrans" cxnId="{7A8092F9-5745-4AC9-A9C6-38E1227BE029}">
      <dgm:prSet/>
      <dgm:spPr/>
      <dgm:t>
        <a:bodyPr/>
        <a:lstStyle/>
        <a:p>
          <a:endParaRPr lang="es-ES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2C87C701-B61F-4F28-9201-99EB47324111}" type="pres">
      <dgm:prSet presAssocID="{44AB630E-CD8B-4223-9F51-5EEE4E054B0A}" presName="spacer" presStyleCnt="0"/>
      <dgm:spPr/>
    </dgm:pt>
    <dgm:pt modelId="{232D0803-62EE-4350-A0B7-B7D87884AA14}" type="pres">
      <dgm:prSet presAssocID="{84A71062-B451-45E5-ADF5-CF0B5D7F47C2}" presName="comp" presStyleCnt="0"/>
      <dgm:spPr/>
    </dgm:pt>
    <dgm:pt modelId="{A7F1C40B-55E7-4BE3-8680-7156AD661137}" type="pres">
      <dgm:prSet presAssocID="{84A71062-B451-45E5-ADF5-CF0B5D7F47C2}" presName="box" presStyleLbl="node1" presStyleIdx="2" presStyleCnt="3"/>
      <dgm:spPr/>
    </dgm:pt>
    <dgm:pt modelId="{DEFB36CD-CBA2-48A7-9B72-B12DF199B12E}" type="pres">
      <dgm:prSet presAssocID="{84A71062-B451-45E5-ADF5-CF0B5D7F47C2}" presName="img" presStyleLbl="fgImgPlace1" presStyleIdx="2" presStyleCnt="3"/>
      <dgm:spPr/>
    </dgm:pt>
    <dgm:pt modelId="{616EEA79-3143-4C0F-9353-4461D5D705A9}" type="pres">
      <dgm:prSet presAssocID="{84A71062-B451-45E5-ADF5-CF0B5D7F47C2}" presName="text" presStyleLbl="node1" presStyleIdx="2" presStyleCnt="3">
        <dgm:presLayoutVars>
          <dgm:bulletEnabled val="1"/>
        </dgm:presLayoutVars>
      </dgm:prSet>
      <dgm:spPr/>
    </dgm:pt>
  </dgm:ptLst>
  <dgm:cxnLst>
    <dgm:cxn modelId="{D5ED3407-DB03-4687-9E38-A60A724C6012}" type="presOf" srcId="{67F3A3BD-F0A0-4D6E-B572-49018D38676D}" destId="{A7F1C40B-55E7-4BE3-8680-7156AD661137}" srcOrd="0" destOrd="1" presId="urn:microsoft.com/office/officeart/2005/8/layout/vList4"/>
    <dgm:cxn modelId="{F281512F-2DFE-4BC1-A768-E89D937F7B9A}" type="presOf" srcId="{55A2A9EB-4C26-43C3-B721-D475B10BC39B}" destId="{39AFE128-ACF6-44CA-B18B-64F5782CF210}" srcOrd="0" destOrd="2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A6FB3B3A-27C3-4748-833C-B3ECEE936358}" srcId="{BE45140C-C326-4DAA-A267-498AD5117D68}" destId="{84A71062-B451-45E5-ADF5-CF0B5D7F47C2}" srcOrd="2" destOrd="0" parTransId="{DC07F3A7-E91F-432D-917E-99E1173EC7A0}" sibTransId="{ADFEF9F4-8750-43FD-8DAF-B409D2F59360}"/>
    <dgm:cxn modelId="{A8D3685F-DFB5-4AAE-AD7E-16655EB2C8DA}" type="presOf" srcId="{67F3A3BD-F0A0-4D6E-B572-49018D38676D}" destId="{616EEA79-3143-4C0F-9353-4461D5D705A9}" srcOrd="1" destOrd="1" presId="urn:microsoft.com/office/officeart/2005/8/layout/vList4"/>
    <dgm:cxn modelId="{26F15147-D5D4-489B-A3AC-3F05B2C9DFF8}" type="presOf" srcId="{02A34BC0-F8BA-4A89-87A4-4F20079DFD06}" destId="{39AFE128-ACF6-44CA-B18B-64F5782CF210}" srcOrd="0" destOrd="0" presId="urn:microsoft.com/office/officeart/2005/8/layout/vList4"/>
    <dgm:cxn modelId="{3576706D-5AD7-434D-9808-CD2C835057BE}" type="presOf" srcId="{84A71062-B451-45E5-ADF5-CF0B5D7F47C2}" destId="{A7F1C40B-55E7-4BE3-8680-7156AD661137}" srcOrd="0" destOrd="0" presId="urn:microsoft.com/office/officeart/2005/8/layout/vList4"/>
    <dgm:cxn modelId="{D6069F6E-F5F6-4EC6-9726-52525954FF0B}" type="presOf" srcId="{2E221207-005F-49CB-81E1-6D036D64322B}" destId="{54FC4CB6-0791-48D3-B2C5-2E99B8AFCFF7}" srcOrd="0" destOrd="2" presId="urn:microsoft.com/office/officeart/2005/8/layout/vList4"/>
    <dgm:cxn modelId="{2BEC6851-2D02-4A83-938D-3073DE22B9CC}" type="presOf" srcId="{2E221207-005F-49CB-81E1-6D036D64322B}" destId="{52D125D2-FCA7-4A2D-AB39-B6BD54F251F2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52B0687A-29C6-4322-BBF5-C51659842B23}" type="presOf" srcId="{78BFB295-8F5D-4286-B72B-79142F8F0E13}" destId="{54FC4CB6-0791-48D3-B2C5-2E99B8AFCFF7}" srcOrd="0" destOrd="0" presId="urn:microsoft.com/office/officeart/2005/8/layout/vList4"/>
    <dgm:cxn modelId="{2E9EBE93-DD3D-434F-A00C-CCEA4A8E7191}" srcId="{84A71062-B451-45E5-ADF5-CF0B5D7F47C2}" destId="{67F3A3BD-F0A0-4D6E-B572-49018D38676D}" srcOrd="0" destOrd="0" parTransId="{8390D48C-E996-47DA-BECC-1F4A5456E1F0}" sibTransId="{12B46ADE-F622-45B5-AB52-26B65ED0EE81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EB72999-16E7-4A4F-9876-6D582A5144F3}" type="presOf" srcId="{EA3B2395-55AF-495E-9D6B-329D2886612F}" destId="{CFFDF23F-D296-4CDF-8EE4-8A672559E207}" srcOrd="1" destOrd="1" presId="urn:microsoft.com/office/officeart/2005/8/layout/vList4"/>
    <dgm:cxn modelId="{3637179C-F05C-441B-8591-AAE030808156}" type="presOf" srcId="{55A2A9EB-4C26-43C3-B721-D475B10BC39B}" destId="{CFFDF23F-D296-4CDF-8EE4-8A672559E207}" srcOrd="1" destOrd="2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8A70EAA3-83A3-4D57-8E82-E9F6148FB6F9}" type="presOf" srcId="{84A71062-B451-45E5-ADF5-CF0B5D7F47C2}" destId="{616EEA79-3143-4C0F-9353-4461D5D705A9}" srcOrd="1" destOrd="0" presId="urn:microsoft.com/office/officeart/2005/8/layout/vList4"/>
    <dgm:cxn modelId="{285F4AAA-FD6B-44F9-91FE-87D357A6BCC7}" type="presOf" srcId="{D868444B-AE34-4422-A6A5-1F7D392D0C20}" destId="{52D125D2-FCA7-4A2D-AB39-B6BD54F251F2}" srcOrd="1" destOrd="1" presId="urn:microsoft.com/office/officeart/2005/8/layout/vList4"/>
    <dgm:cxn modelId="{B54370AE-AA5C-47D4-A45E-E38B0CD974B7}" type="presOf" srcId="{136FE515-1077-472F-B9D5-DFC8841B1556}" destId="{A7F1C40B-55E7-4BE3-8680-7156AD661137}" srcOrd="0" destOrd="2" presId="urn:microsoft.com/office/officeart/2005/8/layout/vList4"/>
    <dgm:cxn modelId="{19CC1CB9-8D0F-415D-B9BF-1470A03C108E}" type="presOf" srcId="{02A34BC0-F8BA-4A89-87A4-4F20079DFD06}" destId="{CFFDF23F-D296-4CDF-8EE4-8A672559E207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EC34C3BE-0984-4A34-895F-49325DEB65A6}" type="presOf" srcId="{D868444B-AE34-4422-A6A5-1F7D392D0C20}" destId="{54FC4CB6-0791-48D3-B2C5-2E99B8AFCFF7}" srcOrd="0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445123D3-300F-4060-9D52-C78F5F50E3E2}" type="presOf" srcId="{136FE515-1077-472F-B9D5-DFC8841B1556}" destId="{616EEA79-3143-4C0F-9353-4461D5D705A9}" srcOrd="1" destOrd="2" presId="urn:microsoft.com/office/officeart/2005/8/layout/vList4"/>
    <dgm:cxn modelId="{CF0DD9DC-91B9-450F-9B02-43921A7795FB}" type="presOf" srcId="{78BFB295-8F5D-4286-B72B-79142F8F0E13}" destId="{52D125D2-FCA7-4A2D-AB39-B6BD54F251F2}" srcOrd="1" destOrd="0" presId="urn:microsoft.com/office/officeart/2005/8/layout/vList4"/>
    <dgm:cxn modelId="{64A44AEC-B431-472A-BC93-A8E4F9C1C649}" type="presOf" srcId="{EA3B2395-55AF-495E-9D6B-329D2886612F}" destId="{39AFE128-ACF6-44CA-B18B-64F5782CF210}" srcOrd="0" destOrd="1" presId="urn:microsoft.com/office/officeart/2005/8/layout/vList4"/>
    <dgm:cxn modelId="{7A8092F9-5745-4AC9-A9C6-38E1227BE029}" srcId="{84A71062-B451-45E5-ADF5-CF0B5D7F47C2}" destId="{136FE515-1077-472F-B9D5-DFC8841B1556}" srcOrd="1" destOrd="0" parTransId="{F789EF70-32ED-4A36-9E0B-7F8B8DA2539A}" sibTransId="{3063E39E-7E11-4C18-B285-B446505DEE19}"/>
    <dgm:cxn modelId="{58A6A73C-0107-44AB-B835-39C9F4312314}" type="presParOf" srcId="{6E1E561E-88C1-49C6-A3F7-DE4B9AD43273}" destId="{F70979D0-5925-4EC3-AD84-986E0EC7B0D8}" srcOrd="0" destOrd="0" presId="urn:microsoft.com/office/officeart/2005/8/layout/vList4"/>
    <dgm:cxn modelId="{8E6A3727-48AA-451F-99BA-2E61EAF8EA69}" type="presParOf" srcId="{F70979D0-5925-4EC3-AD84-986E0EC7B0D8}" destId="{54FC4CB6-0791-48D3-B2C5-2E99B8AFCFF7}" srcOrd="0" destOrd="0" presId="urn:microsoft.com/office/officeart/2005/8/layout/vList4"/>
    <dgm:cxn modelId="{E53DE875-6A9D-4D7E-B694-880E31FDC7AC}" type="presParOf" srcId="{F70979D0-5925-4EC3-AD84-986E0EC7B0D8}" destId="{9A7E2690-DE9C-4572-9BE5-B8C9A3B8BBB3}" srcOrd="1" destOrd="0" presId="urn:microsoft.com/office/officeart/2005/8/layout/vList4"/>
    <dgm:cxn modelId="{EC38CC15-2460-4A49-9FCB-D14745B6A0A5}" type="presParOf" srcId="{F70979D0-5925-4EC3-AD84-986E0EC7B0D8}" destId="{52D125D2-FCA7-4A2D-AB39-B6BD54F251F2}" srcOrd="2" destOrd="0" presId="urn:microsoft.com/office/officeart/2005/8/layout/vList4"/>
    <dgm:cxn modelId="{6DD7AC0C-343B-4B57-8C17-BC8E14373381}" type="presParOf" srcId="{6E1E561E-88C1-49C6-A3F7-DE4B9AD43273}" destId="{E95CA29D-745B-40BA-93B6-BB607C99A2CE}" srcOrd="1" destOrd="0" presId="urn:microsoft.com/office/officeart/2005/8/layout/vList4"/>
    <dgm:cxn modelId="{C68B91A9-C40D-448B-9D11-308F05A96D36}" type="presParOf" srcId="{6E1E561E-88C1-49C6-A3F7-DE4B9AD43273}" destId="{41A67AC8-1DD7-4AB7-96A3-87B24035E3FA}" srcOrd="2" destOrd="0" presId="urn:microsoft.com/office/officeart/2005/8/layout/vList4"/>
    <dgm:cxn modelId="{2CC06042-CA26-4219-8156-D5FD42F8BF07}" type="presParOf" srcId="{41A67AC8-1DD7-4AB7-96A3-87B24035E3FA}" destId="{39AFE128-ACF6-44CA-B18B-64F5782CF210}" srcOrd="0" destOrd="0" presId="urn:microsoft.com/office/officeart/2005/8/layout/vList4"/>
    <dgm:cxn modelId="{E6922C71-394C-48DC-9519-A59C43AD493D}" type="presParOf" srcId="{41A67AC8-1DD7-4AB7-96A3-87B24035E3FA}" destId="{3F97C059-D720-4D48-953F-B84D04D0BF79}" srcOrd="1" destOrd="0" presId="urn:microsoft.com/office/officeart/2005/8/layout/vList4"/>
    <dgm:cxn modelId="{C19EC199-4F31-4C37-8FC5-14DC4CC41895}" type="presParOf" srcId="{41A67AC8-1DD7-4AB7-96A3-87B24035E3FA}" destId="{CFFDF23F-D296-4CDF-8EE4-8A672559E207}" srcOrd="2" destOrd="0" presId="urn:microsoft.com/office/officeart/2005/8/layout/vList4"/>
    <dgm:cxn modelId="{4AAA38BB-ADE2-4A01-92A7-449A0147299C}" type="presParOf" srcId="{6E1E561E-88C1-49C6-A3F7-DE4B9AD43273}" destId="{2C87C701-B61F-4F28-9201-99EB47324111}" srcOrd="3" destOrd="0" presId="urn:microsoft.com/office/officeart/2005/8/layout/vList4"/>
    <dgm:cxn modelId="{1BC2B7C4-BDD3-4F1E-8C0E-8BE77C849CF4}" type="presParOf" srcId="{6E1E561E-88C1-49C6-A3F7-DE4B9AD43273}" destId="{232D0803-62EE-4350-A0B7-B7D87884AA14}" srcOrd="4" destOrd="0" presId="urn:microsoft.com/office/officeart/2005/8/layout/vList4"/>
    <dgm:cxn modelId="{71578BB9-8108-4ACB-9B08-3B2A289A8D7A}" type="presParOf" srcId="{232D0803-62EE-4350-A0B7-B7D87884AA14}" destId="{A7F1C40B-55E7-4BE3-8680-7156AD661137}" srcOrd="0" destOrd="0" presId="urn:microsoft.com/office/officeart/2005/8/layout/vList4"/>
    <dgm:cxn modelId="{08057494-3C47-4385-A375-593F775F8E33}" type="presParOf" srcId="{232D0803-62EE-4350-A0B7-B7D87884AA14}" destId="{DEFB36CD-CBA2-48A7-9B72-B12DF199B12E}" srcOrd="1" destOrd="0" presId="urn:microsoft.com/office/officeart/2005/8/layout/vList4"/>
    <dgm:cxn modelId="{140F5928-633A-4681-91C1-3A65C16B43C9}" type="presParOf" srcId="{232D0803-62EE-4350-A0B7-B7D87884AA14}" destId="{616EEA79-3143-4C0F-9353-4461D5D705A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Tomás González</a:t>
          </a:r>
          <a:endParaRPr lang="es-CL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Desarrollador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 dirty="0"/>
            <a:t>Encargado de implementar las funcionalidades de la aplicación web, integrando la API de </a:t>
          </a:r>
          <a:r>
            <a:rPr lang="es-CL" sz="1400" kern="1200" dirty="0" err="1"/>
            <a:t>Gemini</a:t>
          </a:r>
          <a:r>
            <a:rPr lang="es-CL" sz="1400" kern="1200" dirty="0"/>
            <a:t> para generar rutinas de entrenamiento y dietas personalizadas.</a:t>
          </a:r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Patricio Salinas</a:t>
          </a:r>
          <a:endParaRPr lang="es-CL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Product Owner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 dirty="0"/>
            <a:t>Encargado definir y priorizar el </a:t>
          </a:r>
          <a:r>
            <a:rPr lang="es-CL" sz="1400" kern="1200" dirty="0" err="1"/>
            <a:t>backlog</a:t>
          </a:r>
          <a:r>
            <a:rPr lang="es-CL" sz="1400" kern="1200" dirty="0"/>
            <a:t> del producto, creando historias de usuario claras y gestionando el </a:t>
          </a:r>
          <a:r>
            <a:rPr lang="es-CL" sz="1400" kern="1200" dirty="0" err="1"/>
            <a:t>feedback</a:t>
          </a:r>
          <a:r>
            <a:rPr lang="es-CL" sz="1400" kern="1200" dirty="0"/>
            <a:t> de los usuarios.</a:t>
          </a:r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7F1C40B-55E7-4BE3-8680-7156AD661137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Luís Acevedo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Scrum Master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 dirty="0"/>
            <a:t>Encargado de promover la auto organización del equipo y ayudar a eliminar impedimentos, además supervisara el uso del gira para una gestión efectiva.</a:t>
          </a:r>
        </a:p>
      </dsp:txBody>
      <dsp:txXfrm>
        <a:off x="1662653" y="2991005"/>
        <a:ext cx="5970840" cy="1359548"/>
      </dsp:txXfrm>
    </dsp:sp>
    <dsp:sp modelId="{DEFB36CD-CBA2-48A7-9B72-B12DF199B12E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“SHAPE &amp; PLATE”</a:t>
            </a:r>
          </a:p>
          <a:p>
            <a:pPr algn="ctr"/>
            <a:r>
              <a:rPr lang="es-MX" sz="2400" dirty="0"/>
              <a:t>PRESENTACIÓN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 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3998400" y="828507"/>
            <a:ext cx="4302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redondeado 2"/>
          <p:cNvSpPr/>
          <p:nvPr/>
        </p:nvSpPr>
        <p:spPr>
          <a:xfrm>
            <a:off x="415019" y="1987494"/>
            <a:ext cx="3558788" cy="219493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/>
          <p:cNvSpPr txBox="1"/>
          <p:nvPr/>
        </p:nvSpPr>
        <p:spPr>
          <a:xfrm>
            <a:off x="1326485" y="2018297"/>
            <a:ext cx="173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FRONTEND</a:t>
            </a:r>
          </a:p>
        </p:txBody>
      </p:sp>
      <p:pic>
        <p:nvPicPr>
          <p:cNvPr id="5" name="Picture 2" descr="Cómo integramos los lenguajes HTML, CSS, y JavaScript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33" y="2520702"/>
            <a:ext cx="2790561" cy="140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redondeado 11"/>
          <p:cNvSpPr/>
          <p:nvPr/>
        </p:nvSpPr>
        <p:spPr>
          <a:xfrm>
            <a:off x="4357920" y="1987494"/>
            <a:ext cx="3558788" cy="21949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redondeado 12"/>
          <p:cNvSpPr/>
          <p:nvPr/>
        </p:nvSpPr>
        <p:spPr>
          <a:xfrm>
            <a:off x="8300821" y="1987493"/>
            <a:ext cx="3558788" cy="219493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/>
          <p:cNvSpPr txBox="1"/>
          <p:nvPr/>
        </p:nvSpPr>
        <p:spPr>
          <a:xfrm>
            <a:off x="5406943" y="1968987"/>
            <a:ext cx="146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BACKEND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120465" y="2152079"/>
            <a:ext cx="217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BASE DE DATOS</a:t>
            </a:r>
          </a:p>
        </p:txBody>
      </p:sp>
      <p:pic>
        <p:nvPicPr>
          <p:cNvPr id="1030" name="Picture 6" descr="django-python-logo – OPENGIS.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76" y="2462155"/>
            <a:ext cx="1720275" cy="17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- LiveAg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55" y="2382912"/>
            <a:ext cx="2430320" cy="16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redondeado 18"/>
          <p:cNvSpPr/>
          <p:nvPr/>
        </p:nvSpPr>
        <p:spPr>
          <a:xfrm>
            <a:off x="4357919" y="4396695"/>
            <a:ext cx="3558788" cy="219493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/>
          <p:cNvSpPr txBox="1"/>
          <p:nvPr/>
        </p:nvSpPr>
        <p:spPr>
          <a:xfrm>
            <a:off x="4787898" y="4452585"/>
            <a:ext cx="288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CONTROL DE VERSIONES</a:t>
            </a:r>
          </a:p>
        </p:txBody>
      </p:sp>
      <p:pic>
        <p:nvPicPr>
          <p:cNvPr id="1034" name="Picture 10" descr="Git - Wikipedia, la enciclopedia lib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98" y="5171034"/>
            <a:ext cx="2224548" cy="92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 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360577" y="3590491"/>
            <a:ext cx="336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48" y="1154280"/>
            <a:ext cx="6060706" cy="55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875177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CL" dirty="0"/>
              <a:t>Muchas personas tienen dificultades para crear y seguir rutinas de ejercicio personalizadas, lo que lleva a desmotivación, lesiones o resultados subóptimos.</a:t>
            </a:r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CL" dirty="0"/>
              <a:t>Una aplicación web que genera rutinas de ejercicio y recetas personalizadas basadas en los datos y objetivos de salud de los usuarios.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dirty="0"/>
              <a:t>Desarrollar una aplicación web integral para mejorar la salud y bienestar de los usuarios mediante rutinas de ejercicio y recetas personalizadas.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Generar rutinas personalizadas usando la API de Google Generative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Proveer recetas personalizadas según la actividad física.</a:t>
            </a: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5428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447672" y="3005206"/>
            <a:ext cx="5076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Generación de rutinas de ejercicio personalizadas.</a:t>
            </a:r>
          </a:p>
          <a:p>
            <a:pPr marL="228600" indent="-228600">
              <a:buFont typeface="+mj-lt"/>
              <a:buAutoNum type="arabicPeriod"/>
            </a:pPr>
            <a:endParaRPr lang="es-CL" sz="1600" dirty="0"/>
          </a:p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Provisión de recetas personalizadas.</a:t>
            </a:r>
            <a:endParaRPr lang="es-CL" sz="1600" dirty="0"/>
          </a:p>
          <a:p>
            <a:pPr marL="228600" indent="-228600">
              <a:buFont typeface="+mj-lt"/>
              <a:buAutoNum type="arabicPeriod"/>
            </a:pPr>
            <a:endParaRPr lang="es-CL" sz="1600" dirty="0"/>
          </a:p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Gestión de perfiles de usuario.</a:t>
            </a:r>
          </a:p>
          <a:p>
            <a:pPr marL="228600" indent="-228600">
              <a:buFont typeface="+mj-lt"/>
              <a:buAutoNum type="arabicPeriod"/>
            </a:pPr>
            <a:endParaRPr lang="es-CL" sz="1600" dirty="0"/>
          </a:p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Interfaz intuitiva y fácil de usar.</a:t>
            </a:r>
          </a:p>
          <a:p>
            <a:pPr marL="228600" indent="-228600">
              <a:buFont typeface="+mj-lt"/>
              <a:buAutoNum type="arabicPeriod"/>
            </a:pPr>
            <a:endParaRPr lang="es-CL" sz="1600" dirty="0"/>
          </a:p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Adaptabilidad a nuevas tecnologías.</a:t>
            </a:r>
            <a:endParaRPr lang="es-CL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929321" y="3010538"/>
            <a:ext cx="4563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Integración limitada con dispositivos de terceros</a:t>
            </a:r>
            <a:r>
              <a:rPr lang="es-CL" sz="16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s-CL" sz="1600" dirty="0"/>
          </a:p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Alcance limitado de la personalización.</a:t>
            </a:r>
            <a:endParaRPr lang="es-CL" sz="1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436504" y="2364655"/>
            <a:ext cx="121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Alcance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337094" y="2372233"/>
            <a:ext cx="174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Limitaciones</a:t>
            </a:r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AA79-A266-6160-D263-CC9D7C438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57FC7BD-B385-E9B6-FE27-B39E22A5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E2A9A0-E99A-ADBF-BCC6-4F1B68F6D0F4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F446EB-AB5D-6DF3-6212-9F98A5072C8A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Competencias de carrera</a:t>
            </a:r>
            <a:endParaRPr lang="es-MX" sz="360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CFA5CB0-439F-2A94-61DC-DDBAEB4FEBCF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676319" y="2753613"/>
            <a:ext cx="8839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ES" b="1" dirty="0"/>
              <a:t>Desarrollo de software</a:t>
            </a:r>
            <a:r>
              <a:rPr lang="es-ES" dirty="0"/>
              <a:t>: Desarrollo del backend y todas las funcionalidades en django y </a:t>
            </a:r>
            <a:r>
              <a:rPr lang="es-ES" dirty="0" err="1"/>
              <a:t>frontend</a:t>
            </a:r>
            <a:r>
              <a:rPr lang="es-ES" dirty="0"/>
              <a:t> estilo Material </a:t>
            </a:r>
            <a:r>
              <a:rPr lang="es-ES" dirty="0" err="1"/>
              <a:t>design</a:t>
            </a:r>
            <a:r>
              <a:rPr lang="es-ES" dirty="0"/>
              <a:t> 3 con HTML, CSS y </a:t>
            </a:r>
            <a:r>
              <a:rPr lang="es-ES" dirty="0" err="1"/>
              <a:t>Javascript</a:t>
            </a:r>
            <a:endParaRPr lang="es-ES" dirty="0"/>
          </a:p>
          <a:p>
            <a:pPr marL="342900" lvl="0" indent="-342900">
              <a:buFont typeface="+mj-lt"/>
              <a:buAutoNum type="arabicPeriod"/>
            </a:pP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ES" b="1" dirty="0"/>
              <a:t>Ciencia de datos</a:t>
            </a:r>
            <a:r>
              <a:rPr lang="es-ES" dirty="0"/>
              <a:t>: Utilización de Inteligencia artificial para que en base a los datos del usuario generar rutinas de ejercicios y recetas de cocina según el requerimiento de cada usuario</a:t>
            </a:r>
          </a:p>
          <a:p>
            <a:pPr marL="342900" lvl="0" indent="-342900">
              <a:buFont typeface="+mj-lt"/>
              <a:buAutoNum type="arabicPeriod"/>
            </a:pP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ES" b="1" dirty="0"/>
              <a:t>Gestión de proyectos</a:t>
            </a:r>
            <a:r>
              <a:rPr lang="es-ES" dirty="0"/>
              <a:t>: Aplicación de metodologías ágiles como SCRUM para la planificación y desarrollo del proyecto.</a:t>
            </a:r>
          </a:p>
          <a:p>
            <a:pPr marL="342900" lvl="0" indent="-342900">
              <a:buFont typeface="+mj-lt"/>
              <a:buAutoNum type="arabicPeriod"/>
            </a:pPr>
            <a:endParaRPr lang="es-CL" dirty="0"/>
          </a:p>
          <a:p>
            <a:pPr marL="342900" indent="-342900">
              <a:buFont typeface="+mj-lt"/>
              <a:buAutoNum type="arabicPeriod"/>
            </a:pPr>
            <a:r>
              <a:rPr lang="es-CL" b="1" dirty="0"/>
              <a:t>Base de datos: </a:t>
            </a:r>
            <a:r>
              <a:rPr lang="es-CL" dirty="0"/>
              <a:t>Manejo de </a:t>
            </a:r>
            <a:r>
              <a:rPr lang="es-CL" dirty="0" err="1"/>
              <a:t>MySQL</a:t>
            </a:r>
            <a:r>
              <a:rPr lang="es-CL" dirty="0"/>
              <a:t> para almacenamiento y gestión de información.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49551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1" descr="EscuelaIT Duoc UC - Escuela de Informática y Telecomunicaciones Duoc UC - Duoc  UC | LinkedI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“SHAPE &amp; PLATE ”</a:t>
            </a:r>
            <a:endParaRPr/>
          </a:p>
        </p:txBody>
      </p:sp>
      <p:sp>
        <p:nvSpPr>
          <p:cNvPr id="1031" name="Google Shape;1031;p1"/>
          <p:cNvSpPr txBox="1"/>
          <p:nvPr/>
        </p:nvSpPr>
        <p:spPr>
          <a:xfrm>
            <a:off x="899378" y="861912"/>
            <a:ext cx="103280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" name="Google Shape;1032;p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3" name="Google Shape;1033;p1"/>
          <p:cNvSpPr txBox="1"/>
          <p:nvPr/>
        </p:nvSpPr>
        <p:spPr>
          <a:xfrm>
            <a:off x="899378" y="1570331"/>
            <a:ext cx="606413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Estamos utilizando </a:t>
            </a:r>
            <a:r>
              <a:rPr lang="es-CL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r>
              <a:rPr lang="es-CL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marco ágil para el desarrollo, dividiendo el proyecto en </a:t>
            </a:r>
            <a:r>
              <a:rPr lang="es-CL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sprints</a:t>
            </a:r>
            <a:r>
              <a:rPr lang="es-CL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034" name="Google Shape;1034;p1"/>
          <p:cNvSpPr txBox="1"/>
          <p:nvPr/>
        </p:nvSpPr>
        <p:spPr>
          <a:xfrm>
            <a:off x="899378" y="1970974"/>
            <a:ext cx="10135335" cy="445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s-CL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Inicial</a:t>
            </a:r>
            <a:r>
              <a:rPr lang="es-CL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los requisitos del sistema con base en las necesidades de los usuarios (personas interesadas en mejorar su salud y bienestar).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Asignar las tareas iniciales y establecer el </a:t>
            </a:r>
            <a:r>
              <a:rPr lang="es-CL" sz="10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</a:t>
            </a: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producto en Jira.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la arquitectura del sistema, incluyendo la integración de la API de Google </a:t>
            </a:r>
            <a:r>
              <a:rPr lang="es-CL" sz="10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</a:t>
            </a: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para la generación de rutinas de ejercicio y recetas personalizadas.</a:t>
            </a:r>
            <a:endParaRPr dirty="0"/>
          </a:p>
          <a:p>
            <a:pPr marL="685800" marR="0" lvl="1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s-CL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Iterativo</a:t>
            </a:r>
            <a:r>
              <a:rPr lang="es-CL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proyecto se gestionará en Jira, con tareas distribuidas en los siguientes </a:t>
            </a:r>
            <a:r>
              <a:rPr lang="es-CL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sprints</a:t>
            </a:r>
            <a:r>
              <a:rPr lang="es-CL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28600" marR="0" lvl="0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Configuración del entorno de desarrollo y creación estructura básica del proyecto.</a:t>
            </a:r>
            <a:endParaRPr dirty="0"/>
          </a:p>
          <a:p>
            <a:pPr marL="685800" marR="0" lvl="1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Desarrollo sistema de registro y autenticación usuarios.</a:t>
            </a:r>
            <a:endParaRPr dirty="0"/>
          </a:p>
          <a:p>
            <a:pPr marL="685800" marR="0" lvl="1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Implementación de la generación de rutinas de ejercicio personalizadas.</a:t>
            </a:r>
            <a:endParaRPr dirty="0"/>
          </a:p>
          <a:p>
            <a:pPr marL="685800" marR="0" lvl="1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Desarrollo de funcionalidad recetas personalizadas.</a:t>
            </a:r>
            <a:endParaRPr dirty="0"/>
          </a:p>
          <a:p>
            <a:pPr marL="685800" marR="0" lvl="1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Despliegue y presentación.</a:t>
            </a:r>
            <a:endParaRPr dirty="0"/>
          </a:p>
          <a:p>
            <a:pPr marL="161925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s-CL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y Validación</a:t>
            </a:r>
            <a:r>
              <a:rPr lang="es-CL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pruebas unitarias y de integración para asegurar que todas las funcionalidades del sistema operen correctamente.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Recoger </a:t>
            </a:r>
            <a:r>
              <a:rPr lang="es-CL" sz="10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usuarios durante la fase de pruebas para realizar ajustes necesarios.</a:t>
            </a:r>
            <a:endParaRPr dirty="0"/>
          </a:p>
          <a:p>
            <a:pPr marL="685800" marR="0" lvl="1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s-CL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 y Entrega</a:t>
            </a:r>
            <a:r>
              <a:rPr lang="es-CL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la documentación técnica y los manuales de usuario.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Preparar la presentación del proyecto, incluyendo los resultados de las pruebas y las mejoras implementadas.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 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3324079-3814-9F57-536A-1994A261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" y="2199616"/>
            <a:ext cx="11777370" cy="23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 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E52BE43-D7E2-4D92-ADB9-3EE72BD97165}"/>
              </a:ext>
            </a:extLst>
          </p:cNvPr>
          <p:cNvSpPr txBox="1"/>
          <p:nvPr/>
        </p:nvSpPr>
        <p:spPr>
          <a:xfrm>
            <a:off x="2219788" y="5813003"/>
            <a:ext cx="7043084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50" dirty="0"/>
              <a:t>Se utilizará Django para el </a:t>
            </a:r>
            <a:r>
              <a:rPr lang="es-ES" sz="1050" dirty="0" err="1"/>
              <a:t>backend</a:t>
            </a:r>
            <a:r>
              <a:rPr lang="es-ES" sz="1050" dirty="0"/>
              <a:t> con </a:t>
            </a:r>
            <a:r>
              <a:rPr lang="es-ES" sz="1050" dirty="0" err="1"/>
              <a:t>python</a:t>
            </a:r>
            <a:r>
              <a:rPr lang="es-ES" sz="1050" dirty="0"/>
              <a:t> y Google </a:t>
            </a:r>
            <a:r>
              <a:rPr lang="es-ES" sz="1050" dirty="0" err="1"/>
              <a:t>Generative</a:t>
            </a:r>
            <a:r>
              <a:rPr lang="es-ES" sz="1050" dirty="0"/>
              <a:t> AI para la personalización (Gemini 1.5 </a:t>
            </a:r>
            <a:r>
              <a:rPr lang="es-ES" sz="1050" dirty="0" err="1"/>
              <a:t>fast</a:t>
            </a:r>
            <a:r>
              <a:rPr lang="es-ES" sz="1050" dirty="0"/>
              <a:t>).</a:t>
            </a:r>
            <a:endParaRPr lang="es-CL" sz="105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1FE199-DDFC-5FB4-5A1F-DF47387C5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940" y="2078986"/>
            <a:ext cx="6448117" cy="37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7.XML" val="1463251773"/>
  <p:tag name="PPT/DIAGRAMS/DATA1.XML" val="1867590270"/>
  <p:tag name="PPT/SLIDES/SLIDE14.XML" val="2300553397"/>
  <p:tag name="PPT/SLIDES/SLIDE6.XML" val="3657405953"/>
  <p:tag name="PPT/SLIDES/SLIDE5.XML" val="2909327689"/>
  <p:tag name="PPT/SLIDES/SLIDE4.XML" val="1654830010"/>
  <p:tag name="PPT/SLIDES/SLIDE8.XML" val="1721942505"/>
  <p:tag name="PPT/SLIDES/SLIDE9.XML" val="3472010210"/>
  <p:tag name="PPT/SLIDES/SLIDE10.XML" val="3253947280"/>
  <p:tag name="PPT/SLIDES/SLIDE11.XML" val="3504728402"/>
  <p:tag name="PPT/SLIDES/SLIDE12.XML" val="3607175878"/>
  <p:tag name="PPT/SLIDES/SLIDE13.XML" val="3659145490"/>
  <p:tag name="PPT/SLIDES/SLIDE3.XML" val="3589955403"/>
  <p:tag name="PPT/SLIDES/SLIDE2.XML" val="2635093154"/>
  <p:tag name="PPT/SLIDES/SLIDE1.XML" val="454926766"/>
  <p:tag name="PPT/SLIDES/SLIDE15.XML" val="2358303821"/>
  <p:tag name="PPT/SLIDEMASTERS/SLIDEMASTER1.XML" val="285462077"/>
  <p:tag name="PPT/SLIDELAYOUTS/SLIDELAYOUT1.XML" val="354415208"/>
  <p:tag name="PPT/SLIDELAYOUTS/SLIDELAYOUT10.XML" val="2307199219"/>
  <p:tag name="PPT/SLIDELAYOUTS/SLIDELAYOUT9.XML" val="2259844385"/>
  <p:tag name="PPT/SLIDELAYOUTS/SLIDELAYOUT8.XML" val="2805239728"/>
  <p:tag name="PPT/SLIDELAYOUTS/SLIDELAYOUT7.XML" val="2256858383"/>
  <p:tag name="PPT/SLIDELAYOUTS/SLIDELAYOUT6.XML" val="1817149094"/>
  <p:tag name="PPT/SLIDELAYOUTS/SLIDELAYOUT5.XML" val="1612073971"/>
  <p:tag name="PPT/SLIDELAYOUTS/SLIDELAYOUT4.XML" val="3449182250"/>
  <p:tag name="PPT/SLIDELAYOUTS/SLIDELAYOUT3.XML" val="3963135037"/>
  <p:tag name="PPT/SLIDELAYOUTS/SLIDELAYOUT2.XML" val="2120304612"/>
  <p:tag name="PPT/SLIDELAYOUTS/SLIDELAYOUT11.XML" val="967505708"/>
  <p:tag name="PPT/THEME/THEME1.XML" val="2676872055"/>
  <p:tag name="PPT/MEDIA/IMAGE1.JPEG" val="956705033"/>
  <p:tag name="PPT/MEDIA/IMAGE2.PNG" val="1702779172"/>
  <p:tag name="PPT/DIAGRAMS/DRAWING1.XML" val="1114707240"/>
  <p:tag name="PPT/DIAGRAMS/QUICKSTYLE1.XML" val="3021786299"/>
  <p:tag name="PPT/DIAGRAMS/COLORS1.XML" val="619200775"/>
  <p:tag name="PPT/DIAGRAMS/LAYOUT1.XML" val="931605214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687</Words>
  <Application>Microsoft Office PowerPoint</Application>
  <PresentationFormat>Panorámica</PresentationFormat>
  <Paragraphs>98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Luis Acevedo</cp:lastModifiedBy>
  <cp:revision>16</cp:revision>
  <dcterms:modified xsi:type="dcterms:W3CDTF">2024-10-19T13:21:36Z</dcterms:modified>
</cp:coreProperties>
</file>