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10" r:id="rId2"/>
    <p:sldId id="309" r:id="rId3"/>
    <p:sldId id="311" r:id="rId4"/>
    <p:sldId id="312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8DA0CC"/>
    <a:srgbClr val="E78AC3"/>
    <a:srgbClr val="D2D2D9"/>
    <a:srgbClr val="C2DDDB"/>
    <a:srgbClr val="FFC7B2"/>
    <a:srgbClr val="B5E2D1"/>
    <a:srgbClr val="C6CFE5"/>
    <a:srgbClr val="AF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/>
    <p:restoredTop sz="95820"/>
  </p:normalViewPr>
  <p:slideViewPr>
    <p:cSldViewPr snapToObjects="1">
      <p:cViewPr varScale="1">
        <p:scale>
          <a:sx n="107" d="100"/>
          <a:sy n="107" d="100"/>
        </p:scale>
        <p:origin x="1000" y="168"/>
      </p:cViewPr>
      <p:guideLst>
        <p:guide pos="7680"/>
        <p:guide orient="horz" pos="211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4472-1001-3F45-843E-AD6F2325AFE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7E4-432D-4C40-9571-F36D5E8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>
              <a:buClr>
                <a:schemeClr val="bg1">
                  <a:lumMod val="60000"/>
                  <a:lumOff val="40000"/>
                </a:schemeClr>
              </a:buClr>
              <a:defRPr sz="2400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Clr>
                <a:schemeClr val="bg1">
                  <a:lumMod val="60000"/>
                  <a:lumOff val="40000"/>
                </a:schemeClr>
              </a:buClr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fld id="{73C55A3C-5767-4844-A0A3-83778C2E5409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145B0-C06E-0944-B224-1835F0AD7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101029"/>
            <a:ext cx="1602462" cy="4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396-3171-6C41-A594-2E4A8ED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F2B-A932-DC42-9BA3-BABFF8C5C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024" y="3789363"/>
            <a:ext cx="6337151" cy="1655762"/>
          </a:xfrm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/>
            </a:lvl1pPr>
            <a:lvl2pPr>
              <a:buClr>
                <a:srgbClr val="80807F"/>
              </a:buClr>
              <a:defRPr/>
            </a:lvl2pPr>
            <a:lvl3pPr>
              <a:buClr>
                <a:srgbClr val="80807F"/>
              </a:buClr>
              <a:defRPr/>
            </a:lvl3pPr>
            <a:lvl4pPr>
              <a:buClr>
                <a:srgbClr val="80807F"/>
              </a:buClr>
              <a:defRPr/>
            </a:lvl4pPr>
            <a:lvl5pPr>
              <a:buClr>
                <a:srgbClr val="80807F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6AC82-A6D4-7744-964C-A2D34032F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23547" b="23547"/>
          <a:stretch/>
        </p:blipFill>
        <p:spPr>
          <a:xfrm>
            <a:off x="-58513" y="-99393"/>
            <a:ext cx="9577064" cy="6860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008" y="1272646"/>
            <a:ext cx="12225688" cy="55853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18EDF-D6BC-1549-8CD1-E18480F29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120"/>
          <a:stretch/>
        </p:blipFill>
        <p:spPr>
          <a:xfrm>
            <a:off x="5951984" y="-99392"/>
            <a:ext cx="6264696" cy="6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noFill/>
          </a:ln>
          <a:solidFill>
            <a:schemeClr val="bg1">
              <a:lumMod val="75000"/>
            </a:schemeClr>
          </a:solidFill>
          <a:effectLst/>
          <a:latin typeface="Tw Cen MT" panose="020B0602020104020603" pitchFamily="34" charset="77"/>
          <a:ea typeface="+mj-ea"/>
          <a:cs typeface="Tw Cen MT" panose="020B0602020104020603" pitchFamily="34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9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7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Continuous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not grid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932A3-974C-7640-9859-36FFFDCC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1700808"/>
            <a:ext cx="5059982" cy="50599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D7CAE-A0FA-FF40-83BF-9B8D75CB54DF}"/>
              </a:ext>
            </a:extLst>
          </p:cNvPr>
          <p:cNvSpPr txBox="1"/>
          <p:nvPr/>
        </p:nvSpPr>
        <p:spPr>
          <a:xfrm>
            <a:off x="5087888" y="3944362"/>
            <a:ext cx="6800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Position is a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variable:</a:t>
            </a:r>
          </a:p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Walls are true 1D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check is done on each step to handle wall collisions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function maps continuous position to a (quantized?) state-rep, e.g. one-hot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BF009-5529-2E4E-B5EA-1CEFD0DFF894}"/>
              </a:ext>
            </a:extLst>
          </p:cNvPr>
          <p:cNvSpPr/>
          <p:nvPr/>
        </p:nvSpPr>
        <p:spPr>
          <a:xfrm>
            <a:off x="4992215" y="2132856"/>
            <a:ext cx="75845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agent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MazeAgent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dt=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0.05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v=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numRooms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roomSize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policy=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50A14F"/>
                </a:solidFill>
                <a:latin typeface="Menlo" panose="020B0609030804020204" pitchFamily="49" charset="0"/>
              </a:rPr>
              <a:t>randomWalk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agent.walls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'barrier'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([[[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],[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]]])</a:t>
            </a: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2000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fig,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agent.plotHistory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20B-7B76-C742-8B05-BA3A455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08" y="1517303"/>
            <a:ext cx="4839397" cy="5440089"/>
          </a:xfrm>
        </p:spPr>
        <p:txBody>
          <a:bodyPr>
            <a:normAutofit/>
          </a:bodyPr>
          <a:lstStyle/>
          <a:p>
            <a:r>
              <a:rPr lang="en-US" sz="1800" dirty="0"/>
              <a:t>Use general SR form. M is a matrix which maps some state vector onto another vector which I the discounted summer future occupancy </a:t>
            </a:r>
          </a:p>
          <a:p>
            <a:r>
              <a:rPr lang="en-GB" sz="1800" dirty="0"/>
              <a:t>I.e. </a:t>
            </a:r>
            <a:r>
              <a:rPr lang="el-GR" sz="1800" dirty="0"/>
              <a:t>Ψ</a:t>
            </a:r>
            <a:r>
              <a:rPr lang="en-GB" sz="1800" dirty="0"/>
              <a:t>(S) is:</a:t>
            </a:r>
          </a:p>
          <a:p>
            <a:endParaRPr lang="en-GB" sz="1800" dirty="0"/>
          </a:p>
          <a:p>
            <a:r>
              <a:rPr lang="en-GB" sz="1800" dirty="0"/>
              <a:t>So we can learn </a:t>
            </a:r>
            <a:r>
              <a:rPr lang="el-GR" sz="1800" dirty="0"/>
              <a:t>Ψ</a:t>
            </a:r>
            <a:r>
              <a:rPr lang="en-GB" sz="1800" dirty="0"/>
              <a:t>(S) by standard TD methods</a:t>
            </a:r>
          </a:p>
          <a:p>
            <a:endParaRPr lang="en-GB" sz="1800" dirty="0"/>
          </a:p>
          <a:p>
            <a:r>
              <a:rPr lang="en-GB" sz="1800" dirty="0"/>
              <a:t>Or as a direct learning rule on M, this is can be rewritten as (assuming rescaling of </a:t>
            </a:r>
            <a:r>
              <a:rPr lang="el-GR" sz="1800" dirty="0"/>
              <a:t>α</a:t>
            </a:r>
            <a:r>
              <a:rPr lang="en-GB" sz="1800" dirty="0"/>
              <a:t> or normalised state vectors)</a:t>
            </a:r>
          </a:p>
          <a:p>
            <a:pPr marL="36900" indent="0">
              <a:buNone/>
            </a:pPr>
            <a:endParaRPr lang="en-GB" sz="1800" dirty="0"/>
          </a:p>
          <a:p>
            <a:r>
              <a:rPr lang="en-GB" sz="1800" dirty="0"/>
              <a:t>All that remains is to show that with one-hot numbered states, </a:t>
            </a:r>
            <a:r>
              <a:rPr lang="en-GB" sz="1800" b="1" dirty="0"/>
              <a:t>f</a:t>
            </a:r>
            <a:r>
              <a:rPr lang="en-GB" sz="1800" dirty="0"/>
              <a:t>(S</a:t>
            </a:r>
            <a:r>
              <a:rPr lang="en-GB" sz="1800" baseline="-25000" dirty="0"/>
              <a:t>t</a:t>
            </a:r>
            <a:r>
              <a:rPr lang="en-GB" sz="1800" dirty="0"/>
              <a:t>)</a:t>
            </a:r>
            <a:r>
              <a:rPr lang="en-GB" sz="1800" baseline="-25000" dirty="0" err="1"/>
              <a:t>i</a:t>
            </a:r>
            <a:r>
              <a:rPr lang="en-GB" sz="1800" dirty="0"/>
              <a:t> = </a:t>
            </a:r>
            <a:r>
              <a:rPr lang="el-GR" sz="1800" dirty="0"/>
              <a:t>δ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 = S</a:t>
            </a:r>
            <a:r>
              <a:rPr lang="en-GB" sz="1800" baseline="-25000" dirty="0"/>
              <a:t>t</a:t>
            </a:r>
            <a:r>
              <a:rPr lang="en-GB" sz="1800" dirty="0"/>
              <a:t>), standard SR equation comes out. </a:t>
            </a:r>
            <a:endParaRPr lang="en-US" sz="18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764704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Generalised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SR-TD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403FF-B5F8-AF43-A48A-3DE4606F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3" y="2276872"/>
            <a:ext cx="3298749" cy="707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12E7A-9977-A84B-B113-45B22442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56992"/>
            <a:ext cx="5760640" cy="311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1C41D2-43CD-4C44-9F60-6616D86D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13" y="3789040"/>
            <a:ext cx="5513699" cy="168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BB70B-F079-E642-B0AC-0C8AC2AF9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301208"/>
            <a:ext cx="4839397" cy="5702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549A0AA-F6B1-294E-8531-E392341A114A}"/>
              </a:ext>
            </a:extLst>
          </p:cNvPr>
          <p:cNvGrpSpPr/>
          <p:nvPr/>
        </p:nvGrpSpPr>
        <p:grpSpPr>
          <a:xfrm>
            <a:off x="5159896" y="1556792"/>
            <a:ext cx="2232248" cy="576064"/>
            <a:chOff x="5159896" y="1556792"/>
            <a:chExt cx="2232248" cy="5760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C1C86-4F7C-004B-8015-11848641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1752" y="1739352"/>
              <a:ext cx="1966376" cy="2994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E715AB-781F-3446-966F-01FCDDF930EC}"/>
                </a:ext>
              </a:extLst>
            </p:cNvPr>
            <p:cNvSpPr txBox="1"/>
            <p:nvPr/>
          </p:nvSpPr>
          <p:spPr>
            <a:xfrm>
              <a:off x="5159896" y="1556792"/>
              <a:ext cx="2232248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15C88-A378-D744-8662-47363068ADC9}"/>
              </a:ext>
            </a:extLst>
          </p:cNvPr>
          <p:cNvGrpSpPr/>
          <p:nvPr/>
        </p:nvGrpSpPr>
        <p:grpSpPr>
          <a:xfrm>
            <a:off x="5118420" y="4365104"/>
            <a:ext cx="6666211" cy="576064"/>
            <a:chOff x="5118420" y="4293096"/>
            <a:chExt cx="6666211" cy="5760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1A00DA-8516-524C-895F-D2521C29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7EF408-89D1-B542-B9D2-EFBAECCE1418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EECC0D-113C-734B-AE25-01F07DB053E5}"/>
              </a:ext>
            </a:extLst>
          </p:cNvPr>
          <p:cNvGrpSpPr/>
          <p:nvPr/>
        </p:nvGrpSpPr>
        <p:grpSpPr>
          <a:xfrm>
            <a:off x="4974405" y="5949280"/>
            <a:ext cx="6954243" cy="576064"/>
            <a:chOff x="4974405" y="6093296"/>
            <a:chExt cx="6954243" cy="5760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ED5E96-CF3E-9E40-BC97-7A534C9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AB74E3-CEAF-4540-A6D5-F72E9F6E97C7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98731E-3D52-7D42-ABD7-B6D25140F2FF}"/>
              </a:ext>
            </a:extLst>
          </p:cNvPr>
          <p:cNvSpPr txBox="1"/>
          <p:nvPr/>
        </p:nvSpPr>
        <p:spPr>
          <a:xfrm>
            <a:off x="7557164" y="4941168"/>
            <a:ext cx="43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de </a:t>
            </a:r>
            <a:r>
              <a:rPr lang="en-US" dirty="0" err="1">
                <a:solidFill>
                  <a:srgbClr val="FD8D62"/>
                </a:solidFill>
              </a:rPr>
              <a:t>Cothi</a:t>
            </a:r>
            <a:r>
              <a:rPr lang="en-US" dirty="0">
                <a:solidFill>
                  <a:srgbClr val="FD8D62"/>
                </a:solidFill>
              </a:rPr>
              <a:t> 2020, it’s what I’m implementing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64459-C256-5043-B9D3-ADC5179A1279}"/>
              </a:ext>
            </a:extLst>
          </p:cNvPr>
          <p:cNvSpPr txBox="1"/>
          <p:nvPr/>
        </p:nvSpPr>
        <p:spPr>
          <a:xfrm>
            <a:off x="9696400" y="6516052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</a:t>
            </a:r>
            <a:r>
              <a:rPr lang="en-US" dirty="0" err="1">
                <a:solidFill>
                  <a:srgbClr val="FD8D62"/>
                </a:solidFill>
              </a:rPr>
              <a:t>Stachenfeld</a:t>
            </a:r>
            <a:r>
              <a:rPr lang="en-US" dirty="0">
                <a:solidFill>
                  <a:srgbClr val="FD8D62"/>
                </a:solidFill>
              </a:rPr>
              <a:t> 2017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85395-2585-3149-8BC5-F73B03A442BC}"/>
              </a:ext>
            </a:extLst>
          </p:cNvPr>
          <p:cNvSpPr txBox="1"/>
          <p:nvPr/>
        </p:nvSpPr>
        <p:spPr>
          <a:xfrm>
            <a:off x="3791744" y="5567778"/>
            <a:ext cx="634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C3A4"/>
                </a:solidFill>
              </a:rPr>
              <a:t>matrix </a:t>
            </a:r>
            <a:r>
              <a:rPr lang="en-US" sz="1400" i="1" dirty="0">
                <a:solidFill>
                  <a:srgbClr val="66C3A4"/>
                </a:solidFill>
              </a:rPr>
              <a:t>columns </a:t>
            </a:r>
            <a:r>
              <a:rPr lang="en-US" sz="1400" dirty="0">
                <a:solidFill>
                  <a:srgbClr val="66C3A4"/>
                </a:solidFill>
              </a:rPr>
              <a:t>give future occupancy i.e. place fields </a:t>
            </a:r>
            <a:endParaRPr lang="en-US" sz="1400" i="1" dirty="0">
              <a:solidFill>
                <a:srgbClr val="66C3A4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D664E-BC59-E546-8D7A-CF452C3FEB5C}"/>
              </a:ext>
            </a:extLst>
          </p:cNvPr>
          <p:cNvSpPr/>
          <p:nvPr/>
        </p:nvSpPr>
        <p:spPr>
          <a:xfrm>
            <a:off x="5618726" y="6199737"/>
            <a:ext cx="290945" cy="284736"/>
          </a:xfrm>
          <a:prstGeom prst="ellipse">
            <a:avLst/>
          </a:prstGeom>
          <a:noFill/>
          <a:ln w="19050">
            <a:solidFill>
              <a:srgbClr val="66C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D609B-A5B0-C146-B044-DE0A5E1AB5CB}"/>
              </a:ext>
            </a:extLst>
          </p:cNvPr>
          <p:cNvSpPr/>
          <p:nvPr/>
        </p:nvSpPr>
        <p:spPr>
          <a:xfrm>
            <a:off x="4248472" y="1744940"/>
            <a:ext cx="3791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agent.alpha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0.2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agent.gamma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0.99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agent.dx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100000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agent.TDLearningStep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ECC2A5-9DE0-9947-A777-E5DBE094F91E}"/>
              </a:ext>
            </a:extLst>
          </p:cNvPr>
          <p:cNvGrpSpPr/>
          <p:nvPr/>
        </p:nvGrpSpPr>
        <p:grpSpPr>
          <a:xfrm>
            <a:off x="143709" y="3212976"/>
            <a:ext cx="4800163" cy="3024336"/>
            <a:chOff x="143709" y="3212976"/>
            <a:chExt cx="4800163" cy="30243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27E17-9E7B-8147-9A27-43904C6C921B}"/>
                </a:ext>
              </a:extLst>
            </p:cNvPr>
            <p:cNvGrpSpPr/>
            <p:nvPr/>
          </p:nvGrpSpPr>
          <p:grpSpPr>
            <a:xfrm>
              <a:off x="143709" y="3604448"/>
              <a:ext cx="4800163" cy="2632864"/>
              <a:chOff x="143709" y="3851756"/>
              <a:chExt cx="4800163" cy="26328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19DF58-A4AB-0749-A88D-DAF235FE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3187" y="4023935"/>
                <a:ext cx="2460685" cy="24606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F0FDB19-FD69-3B4C-9684-1C533CFC6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3709" y="4023935"/>
                <a:ext cx="2460685" cy="24606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7FBBD-F56C-3942-A9EF-5C0967148F1E}"/>
                  </a:ext>
                </a:extLst>
              </p:cNvPr>
              <p:cNvSpPr txBox="1"/>
              <p:nvPr/>
            </p:nvSpPr>
            <p:spPr>
              <a:xfrm>
                <a:off x="1055440" y="3851756"/>
                <a:ext cx="107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FAA2BB-3203-7C41-A960-2C2B93691AD5}"/>
                  </a:ext>
                </a:extLst>
              </p:cNvPr>
              <p:cNvSpPr txBox="1"/>
              <p:nvPr/>
            </p:nvSpPr>
            <p:spPr>
              <a:xfrm>
                <a:off x="3215680" y="3851756"/>
                <a:ext cx="1396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0.999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EDA76-52CB-0041-B4C2-7514740C5053}"/>
                </a:ext>
              </a:extLst>
            </p:cNvPr>
            <p:cNvSpPr/>
            <p:nvPr/>
          </p:nvSpPr>
          <p:spPr>
            <a:xfrm>
              <a:off x="1165305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agent.plotPlaceField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A30AB2-DA70-E843-9ECF-D96CACB6B7B9}"/>
              </a:ext>
            </a:extLst>
          </p:cNvPr>
          <p:cNvSpPr txBox="1"/>
          <p:nvPr/>
        </p:nvSpPr>
        <p:spPr>
          <a:xfrm>
            <a:off x="191344" y="6671101"/>
            <a:ext cx="50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 cells leak over barrier since positions on either side of the barrier can map to same state rep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AD3D68-F265-6A42-8E12-5F69F5A477AD}"/>
              </a:ext>
            </a:extLst>
          </p:cNvPr>
          <p:cNvGrpSpPr/>
          <p:nvPr/>
        </p:nvGrpSpPr>
        <p:grpSpPr>
          <a:xfrm>
            <a:off x="5375920" y="3212976"/>
            <a:ext cx="6336703" cy="3599098"/>
            <a:chOff x="5375920" y="3212976"/>
            <a:chExt cx="6336703" cy="35990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89E7C-8A82-4640-B2EA-4DC7E7234AFC}"/>
                </a:ext>
              </a:extLst>
            </p:cNvPr>
            <p:cNvSpPr/>
            <p:nvPr/>
          </p:nvSpPr>
          <p:spPr>
            <a:xfrm>
              <a:off x="7032104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agent.plotGridField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801604E-B5AB-DA44-AFA2-4DD06ED911A5}"/>
                </a:ext>
              </a:extLst>
            </p:cNvPr>
            <p:cNvGrpSpPr/>
            <p:nvPr/>
          </p:nvGrpSpPr>
          <p:grpSpPr>
            <a:xfrm>
              <a:off x="5375920" y="3573016"/>
              <a:ext cx="6336703" cy="3239058"/>
              <a:chOff x="5642284" y="3727340"/>
              <a:chExt cx="5686384" cy="290664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B437E5-C1EC-4948-BCE0-4A47DCBCC2A5}"/>
                  </a:ext>
                </a:extLst>
              </p:cNvPr>
              <p:cNvGrpSpPr/>
              <p:nvPr/>
            </p:nvGrpSpPr>
            <p:grpSpPr>
              <a:xfrm>
                <a:off x="5642284" y="3727340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10F9D6F-F5C3-5842-BB58-370C1FD70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7E63838-874E-8A4C-80AE-092AE730F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DD919B1-E38E-644E-BD66-91FF4A063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/>
              </p:blipFill>
              <p:spPr>
                <a:xfrm>
                  <a:off x="6981866" y="3400870"/>
                  <a:ext cx="1828798" cy="1828799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1632ADD-E9A8-DB43-803F-8119310EC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A8860F7-8ABD-D64A-966B-9249AE217358}"/>
                  </a:ext>
                </a:extLst>
              </p:cNvPr>
              <p:cNvGrpSpPr/>
              <p:nvPr/>
            </p:nvGrpSpPr>
            <p:grpSpPr>
              <a:xfrm>
                <a:off x="5645671" y="5132977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488CEC4F-AF67-EA43-B512-8DE07B58A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F54E914-5449-A946-84E1-89405749B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0E86F10-0225-3B44-90F1-77EF60B6C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6981865" y="3400869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B0930BFA-9D63-CA49-B8F5-01EC7FFC9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359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Two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64D9F4-47C6-944A-9608-DB2ED1F1E5BA}"/>
              </a:ext>
            </a:extLst>
          </p:cNvPr>
          <p:cNvGrpSpPr/>
          <p:nvPr/>
        </p:nvGrpSpPr>
        <p:grpSpPr>
          <a:xfrm>
            <a:off x="119336" y="1574850"/>
            <a:ext cx="5472608" cy="5094509"/>
            <a:chOff x="119336" y="1574850"/>
            <a:chExt cx="5472608" cy="50945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66B08E-11C8-594D-87FD-9F1B9A023CAE}"/>
                </a:ext>
              </a:extLst>
            </p:cNvPr>
            <p:cNvGrpSpPr/>
            <p:nvPr/>
          </p:nvGrpSpPr>
          <p:grpSpPr>
            <a:xfrm>
              <a:off x="119336" y="1574850"/>
              <a:ext cx="3384375" cy="5094509"/>
              <a:chOff x="623392" y="2348880"/>
              <a:chExt cx="1828800" cy="280831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C8DE41C-43E1-4D4E-A4AF-B98254F88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562" b="25188"/>
              <a:stretch/>
            </p:blipFill>
            <p:spPr>
              <a:xfrm>
                <a:off x="623392" y="4293096"/>
                <a:ext cx="1828800" cy="86409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1DA5DC-1761-AD49-9622-E11FFA1826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3233" b="21643"/>
              <a:stretch/>
            </p:blipFill>
            <p:spPr>
              <a:xfrm>
                <a:off x="623392" y="2348880"/>
                <a:ext cx="1828800" cy="100811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F8CEE0-FA75-6948-920A-70B344FD94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562" b="25188"/>
              <a:stretch/>
            </p:blipFill>
            <p:spPr>
              <a:xfrm>
                <a:off x="623392" y="3356992"/>
                <a:ext cx="1828800" cy="864096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A5D199-0ED5-A543-AF39-7132CE0AEC63}"/>
                </a:ext>
              </a:extLst>
            </p:cNvPr>
            <p:cNvSpPr/>
            <p:nvPr/>
          </p:nvSpPr>
          <p:spPr>
            <a:xfrm>
              <a:off x="3287688" y="1821304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True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588F8C-6257-B640-B438-FD97706128E1}"/>
                </a:ext>
              </a:extLst>
            </p:cNvPr>
            <p:cNvSpPr/>
            <p:nvPr/>
          </p:nvSpPr>
          <p:spPr>
            <a:xfrm>
              <a:off x="3287688" y="5229200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False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0" y="1583266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6646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Four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645072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3259314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65C1A5"/>
      </a:accent1>
      <a:accent2>
        <a:srgbClr val="FC8D61"/>
      </a:accent2>
      <a:accent3>
        <a:srgbClr val="8DA0CA"/>
      </a:accent3>
      <a:accent4>
        <a:srgbClr val="E68AC2"/>
      </a:accent4>
      <a:accent5>
        <a:srgbClr val="A6D853"/>
      </a:accent5>
      <a:accent6>
        <a:srgbClr val="FED92E"/>
      </a:accent6>
      <a:hlink>
        <a:srgbClr val="0432FF"/>
      </a:hlink>
      <a:folHlink>
        <a:srgbClr val="82828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8CDEC3D-96B7-D341-A23F-18B28B1F865A}" vid="{B11205B9-C316-4142-8783-99A95B94A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391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Tw Cen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28</cp:revision>
  <dcterms:created xsi:type="dcterms:W3CDTF">2021-04-13T14:31:56Z</dcterms:created>
  <dcterms:modified xsi:type="dcterms:W3CDTF">2021-04-20T17:32:26Z</dcterms:modified>
</cp:coreProperties>
</file>