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308" r:id="rId2"/>
    <p:sldId id="309" r:id="rId3"/>
    <p:sldId id="325" r:id="rId4"/>
    <p:sldId id="326" r:id="rId5"/>
    <p:sldId id="327" r:id="rId6"/>
    <p:sldId id="328" r:id="rId7"/>
    <p:sldId id="329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18" r:id="rId17"/>
    <p:sldId id="320" r:id="rId18"/>
    <p:sldId id="321" r:id="rId19"/>
    <p:sldId id="322" r:id="rId20"/>
    <p:sldId id="323" r:id="rId21"/>
    <p:sldId id="32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6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59C"/>
    <a:srgbClr val="66C3A4"/>
    <a:srgbClr val="8DA0CC"/>
    <a:srgbClr val="FD8D62"/>
    <a:srgbClr val="E78AC3"/>
    <a:srgbClr val="D2D2D9"/>
    <a:srgbClr val="C2DDDB"/>
    <a:srgbClr val="FFC7B2"/>
    <a:srgbClr val="B5E2D1"/>
    <a:srgbClr val="C6C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2"/>
    <p:restoredTop sz="95820"/>
  </p:normalViewPr>
  <p:slideViewPr>
    <p:cSldViewPr snapToObjects="1">
      <p:cViewPr>
        <p:scale>
          <a:sx n="50" d="100"/>
          <a:sy n="50" d="100"/>
        </p:scale>
        <p:origin x="1888" y="1400"/>
      </p:cViewPr>
      <p:guideLst>
        <p:guide pos="7680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94472-1001-3F45-843E-AD6F2325AFE4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D27E4-432D-4C40-9571-F36D5E84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1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D27E4-432D-4C40-9571-F36D5E8420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>
                <a:solidFill>
                  <a:schemeClr val="bg1">
                    <a:lumMod val="60000"/>
                    <a:lumOff val="40000"/>
                  </a:schemeClr>
                </a:solidFill>
              </a:defRPr>
            </a:lvl1pPr>
            <a:lvl2pPr>
              <a:buClr>
                <a:schemeClr val="bg1">
                  <a:lumMod val="60000"/>
                  <a:lumOff val="40000"/>
                </a:schemeClr>
              </a:buClr>
              <a:defRPr sz="2400">
                <a:solidFill>
                  <a:schemeClr val="bg1">
                    <a:lumMod val="60000"/>
                    <a:lumOff val="40000"/>
                  </a:schemeClr>
                </a:solidFill>
              </a:defRPr>
            </a:lvl2pPr>
            <a:lvl3pPr>
              <a:buClr>
                <a:schemeClr val="bg1">
                  <a:lumMod val="60000"/>
                  <a:lumOff val="40000"/>
                </a:schemeClr>
              </a:buClr>
              <a:defRPr sz="2000">
                <a:solidFill>
                  <a:schemeClr val="bg1">
                    <a:lumMod val="60000"/>
                    <a:lumOff val="40000"/>
                  </a:schemeClr>
                </a:solidFill>
              </a:defRPr>
            </a:lvl3pPr>
            <a:lvl4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4pPr>
            <a:lvl5pPr>
              <a:buClr>
                <a:schemeClr val="bg1">
                  <a:lumMod val="60000"/>
                  <a:lumOff val="40000"/>
                </a:schemeClr>
              </a:buClr>
              <a:defRPr sz="1800">
                <a:solidFill>
                  <a:schemeClr val="bg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/>
          <a:lstStyle/>
          <a:p>
            <a:fld id="{73C55A3C-5767-4844-A0A3-83778C2E5409}" type="datetime1">
              <a:rPr lang="en-US" smtClean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8455" y="6492875"/>
            <a:ext cx="75354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145B0-C06E-0944-B224-1835F0AD75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336" y="101029"/>
            <a:ext cx="1602462" cy="447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554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D396-3171-6C41-A594-2E4A8ED7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6F2B-A932-DC42-9BA3-BABFF8C5C3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3024" y="3789363"/>
            <a:ext cx="6337151" cy="1655762"/>
          </a:xfrm>
        </p:spPr>
        <p:txBody>
          <a:bodyPr/>
          <a:lstStyle>
            <a:lvl1pPr>
              <a:buClr>
                <a:schemeClr val="bg1">
                  <a:lumMod val="60000"/>
                  <a:lumOff val="40000"/>
                </a:schemeClr>
              </a:buClr>
              <a:defRPr/>
            </a:lvl1pPr>
            <a:lvl2pPr>
              <a:buClr>
                <a:srgbClr val="80807F"/>
              </a:buClr>
              <a:defRPr/>
            </a:lvl2pPr>
            <a:lvl3pPr>
              <a:buClr>
                <a:srgbClr val="80807F"/>
              </a:buClr>
              <a:defRPr/>
            </a:lvl3pPr>
            <a:lvl4pPr>
              <a:buClr>
                <a:srgbClr val="80807F"/>
              </a:buClr>
              <a:defRPr/>
            </a:lvl4pPr>
            <a:lvl5pPr>
              <a:buClr>
                <a:srgbClr val="80807F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26AC82-A6D4-7744-964C-A2D34032F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t="23547" b="23547"/>
          <a:stretch/>
        </p:blipFill>
        <p:spPr>
          <a:xfrm>
            <a:off x="-58513" y="-99393"/>
            <a:ext cx="9577064" cy="6860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9008" y="1272646"/>
            <a:ext cx="12225688" cy="558535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818EDF-D6BC-1549-8CD1-E18480F299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19120"/>
          <a:stretch/>
        </p:blipFill>
        <p:spPr>
          <a:xfrm>
            <a:off x="5951984" y="-99392"/>
            <a:ext cx="6264696" cy="686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BFEC0-9B8A-AC4D-9DA5-2F3BB9DF1CC5}"/>
              </a:ext>
            </a:extLst>
          </p:cNvPr>
          <p:cNvSpPr txBox="1"/>
          <p:nvPr userDrawn="1"/>
        </p:nvSpPr>
        <p:spPr>
          <a:xfrm>
            <a:off x="11712624" y="657000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 /20</a:t>
            </a:r>
          </a:p>
        </p:txBody>
      </p:sp>
    </p:spTree>
    <p:extLst>
      <p:ext uri="{BB962C8B-B14F-4D97-AF65-F5344CB8AC3E}">
        <p14:creationId xmlns:p14="http://schemas.microsoft.com/office/powerpoint/2010/main" val="2278726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noFill/>
          </a:ln>
          <a:solidFill>
            <a:schemeClr val="bg1">
              <a:lumMod val="75000"/>
            </a:schemeClr>
          </a:solidFill>
          <a:effectLst/>
          <a:latin typeface="Tw Cen MT" panose="020B0602020104020603" pitchFamily="34" charset="77"/>
          <a:ea typeface="+mj-ea"/>
          <a:cs typeface="Tw Cen MT" panose="020B0602020104020603" pitchFamily="34" charset="7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>
              <a:lumMod val="60000"/>
              <a:lumOff val="40000"/>
            </a:schemeClr>
          </a:solidFill>
          <a:effectLst>
            <a:glow rad="127000">
              <a:schemeClr val="accent1">
                <a:alpha val="0"/>
              </a:schemeClr>
            </a:glo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9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7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Arial" panose="020B0604020202020204" pitchFamily="34" charset="0"/>
        <a:buChar char="•"/>
        <a:defRPr sz="1500" kern="1200">
          <a:ln>
            <a:noFill/>
          </a:ln>
          <a:solidFill>
            <a:schemeClr val="bg1">
              <a:lumMod val="50000"/>
              <a:lumOff val="50000"/>
            </a:schemeClr>
          </a:solidFill>
          <a:effectLst/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9.emf"/><Relationship Id="rId7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emf"/><Relationship Id="rId7" Type="http://schemas.openxmlformats.org/officeDocument/2006/relationships/image" Target="../media/image2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emf"/><Relationship Id="rId7" Type="http://schemas.openxmlformats.org/officeDocument/2006/relationships/image" Target="../media/image2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0.emf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C84DA8-9038-7C4E-88A8-ACD3D0844323}"/>
              </a:ext>
            </a:extLst>
          </p:cNvPr>
          <p:cNvSpPr txBox="1"/>
          <p:nvPr/>
        </p:nvSpPr>
        <p:spPr>
          <a:xfrm>
            <a:off x="1530780" y="1052736"/>
            <a:ext cx="9000000" cy="156966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rPr>
              <a:t>Learning Successor Representations</a:t>
            </a:r>
          </a:p>
          <a:p>
            <a:pPr algn="ctr"/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rPr>
              <a:t>(</a:t>
            </a:r>
            <a:r>
              <a:rPr lang="en-US" sz="28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rPr>
              <a:t>i</a:t>
            </a:r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rPr>
              <a:t>) A generalized HPC model for learning SR and</a:t>
            </a:r>
          </a:p>
          <a:p>
            <a:pPr algn="ctr"/>
            <a:r>
              <a:rPr 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rPr>
              <a:t>(ii) Hebbian plasticity as an approximation to learning SR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EBC87E-3E50-8944-B700-A0950C6D936C}"/>
              </a:ext>
            </a:extLst>
          </p:cNvPr>
          <p:cNvSpPr/>
          <p:nvPr/>
        </p:nvSpPr>
        <p:spPr>
          <a:xfrm>
            <a:off x="11844673" y="6592484"/>
            <a:ext cx="288032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3040B-3B2C-F24D-A396-E240D42F05CB}"/>
              </a:ext>
            </a:extLst>
          </p:cNvPr>
          <p:cNvSpPr txBox="1"/>
          <p:nvPr/>
        </p:nvSpPr>
        <p:spPr>
          <a:xfrm>
            <a:off x="5287219" y="3448313"/>
            <a:ext cx="14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Funky image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BC3D57-042F-C74B-B250-21DF98B0DB8E}"/>
              </a:ext>
            </a:extLst>
          </p:cNvPr>
          <p:cNvGrpSpPr/>
          <p:nvPr/>
        </p:nvGrpSpPr>
        <p:grpSpPr>
          <a:xfrm>
            <a:off x="1530780" y="4586352"/>
            <a:ext cx="9000000" cy="1938992"/>
            <a:chOff x="1530780" y="4226312"/>
            <a:chExt cx="9000000" cy="1938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448F06-E3D2-714C-9A98-04F7906B43AE}"/>
                </a:ext>
              </a:extLst>
            </p:cNvPr>
            <p:cNvSpPr txBox="1"/>
            <p:nvPr/>
          </p:nvSpPr>
          <p:spPr>
            <a:xfrm>
              <a:off x="1530780" y="4226312"/>
              <a:ext cx="9000000" cy="193899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77"/>
                </a:rPr>
                <a:t>Tom George</a:t>
              </a:r>
            </a:p>
            <a:p>
              <a:pPr algn="ctr"/>
              <a:endParaRPr lang="en-US" sz="3200" dirty="0">
                <a:solidFill>
                  <a:schemeClr val="bg1">
                    <a:lumMod val="75000"/>
                  </a:schemeClr>
                </a:solidFill>
                <a:latin typeface="Tw Cen MT" panose="020B0602020104020603" pitchFamily="34" charset="77"/>
              </a:endParaRPr>
            </a:p>
            <a:p>
              <a:pPr algn="ctr"/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77"/>
                </a:rPr>
                <a:t>Will de </a:t>
              </a:r>
              <a:r>
                <a:rPr lang="en-US" sz="2800" dirty="0" err="1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77"/>
                </a:rPr>
                <a:t>Cothi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77"/>
                </a:rPr>
                <a:t>, Kim </a:t>
              </a:r>
              <a:r>
                <a:rPr lang="en-US" sz="2800" dirty="0" err="1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77"/>
                </a:rPr>
                <a:t>Stachenfeld</a:t>
              </a:r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77"/>
                </a:rPr>
                <a:t> &amp; Caswell Barry </a:t>
              </a:r>
            </a:p>
            <a:p>
              <a:pPr algn="ctr"/>
              <a:r>
                <a:rPr lang="en-US" sz="2800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77"/>
                </a:rPr>
                <a:t>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9C83CE-F2D9-914C-B449-CAAA05411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4902" y="4800751"/>
              <a:ext cx="1414191" cy="395057"/>
            </a:xfrm>
            <a:prstGeom prst="rect">
              <a:avLst/>
            </a:prstGeom>
            <a:noFill/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73173A-1B21-B042-91F5-5941499A4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9656" y="5738480"/>
              <a:ext cx="1183680" cy="345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DBFA1C4-7EFB-F848-AF32-CE8516AD3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0176" y="5693700"/>
              <a:ext cx="1183680" cy="34585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2155C5-75DD-DE47-AA9E-459333A90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55225" y="5626742"/>
              <a:ext cx="1763868" cy="4797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9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711A-A792-8F41-AA71-DF53807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Continuous space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1943-58F0-4D47-B05C-51F8623FD1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" y="1272646"/>
            <a:ext cx="12192001" cy="5585354"/>
          </a:xfrm>
        </p:spPr>
        <p:txBody>
          <a:bodyPr/>
          <a:lstStyle/>
          <a:p>
            <a:r>
              <a:rPr lang="en-GB" dirty="0"/>
              <a:t>Discrete in space (boring)</a:t>
            </a:r>
          </a:p>
          <a:p>
            <a:r>
              <a:rPr lang="en-GB" dirty="0"/>
              <a:t>Discrete in time (solved by Will) </a:t>
            </a:r>
          </a:p>
          <a:p>
            <a:r>
              <a:rPr lang="en-GB" dirty="0"/>
              <a:t>Limited to (unrealistic) one-hot state representations (interesting) </a:t>
            </a:r>
          </a:p>
        </p:txBody>
      </p:sp>
    </p:spTree>
    <p:extLst>
      <p:ext uri="{BB962C8B-B14F-4D97-AF65-F5344CB8AC3E}">
        <p14:creationId xmlns:p14="http://schemas.microsoft.com/office/powerpoint/2010/main" val="64004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711A-A792-8F41-AA71-DF53807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Flexible and plausible state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1943-58F0-4D47-B05C-51F8623FD1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" y="1272646"/>
            <a:ext cx="12192001" cy="558535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95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711A-A792-8F41-AA71-DF53807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Discrete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1943-58F0-4D47-B05C-51F8623FD1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" y="1272646"/>
            <a:ext cx="12192001" cy="5585354"/>
          </a:xfrm>
        </p:spPr>
        <p:txBody>
          <a:bodyPr/>
          <a:lstStyle/>
          <a:p>
            <a:r>
              <a:rPr lang="en-GB" dirty="0"/>
              <a:t>Gamma is not independent of your (arbitrary) simulation parameters. Specifically it depends on dt. </a:t>
            </a:r>
          </a:p>
        </p:txBody>
      </p:sp>
    </p:spTree>
    <p:extLst>
      <p:ext uri="{BB962C8B-B14F-4D97-AF65-F5344CB8AC3E}">
        <p14:creationId xmlns:p14="http://schemas.microsoft.com/office/powerpoint/2010/main" val="320004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711A-A792-8F41-AA71-DF53807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1943-58F0-4D47-B05C-51F8623FD1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" y="1272646"/>
            <a:ext cx="12192001" cy="5585354"/>
          </a:xfrm>
        </p:spPr>
        <p:txBody>
          <a:bodyPr/>
          <a:lstStyle/>
          <a:p>
            <a:r>
              <a:rPr lang="en-GB" dirty="0"/>
              <a:t>Multi maze, multi policy</a:t>
            </a:r>
          </a:p>
          <a:p>
            <a:r>
              <a:rPr lang="en-GB" dirty="0"/>
              <a:t>Model works (grid cells, place cells) </a:t>
            </a:r>
          </a:p>
          <a:p>
            <a:r>
              <a:rPr lang="en-GB" dirty="0"/>
              <a:t>Behavioural bias leads to skewed grid cells </a:t>
            </a:r>
          </a:p>
          <a:p>
            <a:r>
              <a:rPr lang="en-GB" dirty="0"/>
              <a:t>Trivial implementation of rapid replay learning </a:t>
            </a:r>
          </a:p>
        </p:txBody>
      </p:sp>
    </p:spTree>
    <p:extLst>
      <p:ext uri="{BB962C8B-B14F-4D97-AF65-F5344CB8AC3E}">
        <p14:creationId xmlns:p14="http://schemas.microsoft.com/office/powerpoint/2010/main" val="425915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711A-A792-8F41-AA71-DF53807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1943-58F0-4D47-B05C-51F8623FD1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" y="1272646"/>
            <a:ext cx="12192001" cy="5585354"/>
          </a:xfrm>
        </p:spPr>
        <p:txBody>
          <a:bodyPr/>
          <a:lstStyle/>
          <a:p>
            <a:r>
              <a:rPr lang="en-GB" dirty="0"/>
              <a:t>Models only need to be detailed when </a:t>
            </a:r>
          </a:p>
        </p:txBody>
      </p:sp>
    </p:spTree>
    <p:extLst>
      <p:ext uri="{BB962C8B-B14F-4D97-AF65-F5344CB8AC3E}">
        <p14:creationId xmlns:p14="http://schemas.microsoft.com/office/powerpoint/2010/main" val="330766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D0F4-1774-5A47-8298-F27C611E25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7B28A1-E549-2945-B573-8BB7D7F29847}"/>
              </a:ext>
            </a:extLst>
          </p:cNvPr>
          <p:cNvGrpSpPr/>
          <p:nvPr/>
        </p:nvGrpSpPr>
        <p:grpSpPr>
          <a:xfrm>
            <a:off x="1343472" y="1255802"/>
            <a:ext cx="9652204" cy="4896000"/>
            <a:chOff x="1631504" y="836712"/>
            <a:chExt cx="9652204" cy="4896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B68337-B737-BA42-A881-E539B35558B9}"/>
                </a:ext>
              </a:extLst>
            </p:cNvPr>
            <p:cNvSpPr txBox="1"/>
            <p:nvPr/>
          </p:nvSpPr>
          <p:spPr>
            <a:xfrm>
              <a:off x="1631504" y="836712"/>
              <a:ext cx="9508188" cy="4896000"/>
            </a:xfrm>
            <a:custGeom>
              <a:avLst/>
              <a:gdLst>
                <a:gd name="connsiteX0" fmla="*/ 0 w 9508188"/>
                <a:gd name="connsiteY0" fmla="*/ 0 h 4896000"/>
                <a:gd name="connsiteX1" fmla="*/ 679156 w 9508188"/>
                <a:gd name="connsiteY1" fmla="*/ 0 h 4896000"/>
                <a:gd name="connsiteX2" fmla="*/ 1358313 w 9508188"/>
                <a:gd name="connsiteY2" fmla="*/ 0 h 4896000"/>
                <a:gd name="connsiteX3" fmla="*/ 2227633 w 9508188"/>
                <a:gd name="connsiteY3" fmla="*/ 0 h 4896000"/>
                <a:gd name="connsiteX4" fmla="*/ 2811707 w 9508188"/>
                <a:gd name="connsiteY4" fmla="*/ 0 h 4896000"/>
                <a:gd name="connsiteX5" fmla="*/ 3395781 w 9508188"/>
                <a:gd name="connsiteY5" fmla="*/ 0 h 4896000"/>
                <a:gd name="connsiteX6" fmla="*/ 4074938 w 9508188"/>
                <a:gd name="connsiteY6" fmla="*/ 0 h 4896000"/>
                <a:gd name="connsiteX7" fmla="*/ 4849176 w 9508188"/>
                <a:gd name="connsiteY7" fmla="*/ 0 h 4896000"/>
                <a:gd name="connsiteX8" fmla="*/ 5623414 w 9508188"/>
                <a:gd name="connsiteY8" fmla="*/ 0 h 4896000"/>
                <a:gd name="connsiteX9" fmla="*/ 6397652 w 9508188"/>
                <a:gd name="connsiteY9" fmla="*/ 0 h 4896000"/>
                <a:gd name="connsiteX10" fmla="*/ 7266972 w 9508188"/>
                <a:gd name="connsiteY10" fmla="*/ 0 h 4896000"/>
                <a:gd name="connsiteX11" fmla="*/ 7946129 w 9508188"/>
                <a:gd name="connsiteY11" fmla="*/ 0 h 4896000"/>
                <a:gd name="connsiteX12" fmla="*/ 8720367 w 9508188"/>
                <a:gd name="connsiteY12" fmla="*/ 0 h 4896000"/>
                <a:gd name="connsiteX13" fmla="*/ 9508188 w 9508188"/>
                <a:gd name="connsiteY13" fmla="*/ 0 h 4896000"/>
                <a:gd name="connsiteX14" fmla="*/ 9508188 w 9508188"/>
                <a:gd name="connsiteY14" fmla="*/ 699429 h 4896000"/>
                <a:gd name="connsiteX15" fmla="*/ 9508188 w 9508188"/>
                <a:gd name="connsiteY15" fmla="*/ 1447817 h 4896000"/>
                <a:gd name="connsiteX16" fmla="*/ 9508188 w 9508188"/>
                <a:gd name="connsiteY16" fmla="*/ 2245166 h 4896000"/>
                <a:gd name="connsiteX17" fmla="*/ 9508188 w 9508188"/>
                <a:gd name="connsiteY17" fmla="*/ 2993554 h 4896000"/>
                <a:gd name="connsiteX18" fmla="*/ 9508188 w 9508188"/>
                <a:gd name="connsiteY18" fmla="*/ 3595063 h 4896000"/>
                <a:gd name="connsiteX19" fmla="*/ 9508188 w 9508188"/>
                <a:gd name="connsiteY19" fmla="*/ 4896000 h 4896000"/>
                <a:gd name="connsiteX20" fmla="*/ 8924114 w 9508188"/>
                <a:gd name="connsiteY20" fmla="*/ 4896000 h 4896000"/>
                <a:gd name="connsiteX21" fmla="*/ 8244957 w 9508188"/>
                <a:gd name="connsiteY21" fmla="*/ 4896000 h 4896000"/>
                <a:gd name="connsiteX22" fmla="*/ 7851047 w 9508188"/>
                <a:gd name="connsiteY22" fmla="*/ 4896000 h 4896000"/>
                <a:gd name="connsiteX23" fmla="*/ 7266972 w 9508188"/>
                <a:gd name="connsiteY23" fmla="*/ 4896000 h 4896000"/>
                <a:gd name="connsiteX24" fmla="*/ 6492734 w 9508188"/>
                <a:gd name="connsiteY24" fmla="*/ 4896000 h 4896000"/>
                <a:gd name="connsiteX25" fmla="*/ 6003742 w 9508188"/>
                <a:gd name="connsiteY25" fmla="*/ 4896000 h 4896000"/>
                <a:gd name="connsiteX26" fmla="*/ 5134422 w 9508188"/>
                <a:gd name="connsiteY26" fmla="*/ 4896000 h 4896000"/>
                <a:gd name="connsiteX27" fmla="*/ 4265101 w 9508188"/>
                <a:gd name="connsiteY27" fmla="*/ 4896000 h 4896000"/>
                <a:gd name="connsiteX28" fmla="*/ 3585945 w 9508188"/>
                <a:gd name="connsiteY28" fmla="*/ 4896000 h 4896000"/>
                <a:gd name="connsiteX29" fmla="*/ 2716625 w 9508188"/>
                <a:gd name="connsiteY29" fmla="*/ 4896000 h 4896000"/>
                <a:gd name="connsiteX30" fmla="*/ 2037469 w 9508188"/>
                <a:gd name="connsiteY30" fmla="*/ 4896000 h 4896000"/>
                <a:gd name="connsiteX31" fmla="*/ 1263231 w 9508188"/>
                <a:gd name="connsiteY31" fmla="*/ 4896000 h 4896000"/>
                <a:gd name="connsiteX32" fmla="*/ 869320 w 9508188"/>
                <a:gd name="connsiteY32" fmla="*/ 4896000 h 4896000"/>
                <a:gd name="connsiteX33" fmla="*/ 0 w 9508188"/>
                <a:gd name="connsiteY33" fmla="*/ 4896000 h 4896000"/>
                <a:gd name="connsiteX34" fmla="*/ 0 w 9508188"/>
                <a:gd name="connsiteY34" fmla="*/ 4245531 h 4896000"/>
                <a:gd name="connsiteX35" fmla="*/ 0 w 9508188"/>
                <a:gd name="connsiteY35" fmla="*/ 3595063 h 4896000"/>
                <a:gd name="connsiteX36" fmla="*/ 0 w 9508188"/>
                <a:gd name="connsiteY36" fmla="*/ 2993554 h 4896000"/>
                <a:gd name="connsiteX37" fmla="*/ 0 w 9508188"/>
                <a:gd name="connsiteY37" fmla="*/ 2343086 h 4896000"/>
                <a:gd name="connsiteX38" fmla="*/ 0 w 9508188"/>
                <a:gd name="connsiteY38" fmla="*/ 1594697 h 4896000"/>
                <a:gd name="connsiteX39" fmla="*/ 0 w 9508188"/>
                <a:gd name="connsiteY39" fmla="*/ 993189 h 4896000"/>
                <a:gd name="connsiteX40" fmla="*/ 0 w 9508188"/>
                <a:gd name="connsiteY40" fmla="*/ 0 h 48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508188" h="4896000" fill="none" extrusionOk="0">
                  <a:moveTo>
                    <a:pt x="0" y="0"/>
                  </a:moveTo>
                  <a:cubicBezTo>
                    <a:pt x="197712" y="20395"/>
                    <a:pt x="536474" y="-28096"/>
                    <a:pt x="679156" y="0"/>
                  </a:cubicBezTo>
                  <a:cubicBezTo>
                    <a:pt x="821838" y="28096"/>
                    <a:pt x="1214906" y="21765"/>
                    <a:pt x="1358313" y="0"/>
                  </a:cubicBezTo>
                  <a:cubicBezTo>
                    <a:pt x="1501720" y="-21765"/>
                    <a:pt x="2023886" y="-24796"/>
                    <a:pt x="2227633" y="0"/>
                  </a:cubicBezTo>
                  <a:cubicBezTo>
                    <a:pt x="2431380" y="24796"/>
                    <a:pt x="2546114" y="22253"/>
                    <a:pt x="2811707" y="0"/>
                  </a:cubicBezTo>
                  <a:cubicBezTo>
                    <a:pt x="3077300" y="-22253"/>
                    <a:pt x="3219743" y="-15584"/>
                    <a:pt x="3395781" y="0"/>
                  </a:cubicBezTo>
                  <a:cubicBezTo>
                    <a:pt x="3571819" y="15584"/>
                    <a:pt x="3858670" y="14654"/>
                    <a:pt x="4074938" y="0"/>
                  </a:cubicBezTo>
                  <a:cubicBezTo>
                    <a:pt x="4291206" y="-14654"/>
                    <a:pt x="4590187" y="25998"/>
                    <a:pt x="4849176" y="0"/>
                  </a:cubicBezTo>
                  <a:cubicBezTo>
                    <a:pt x="5108165" y="-25998"/>
                    <a:pt x="5313078" y="24732"/>
                    <a:pt x="5623414" y="0"/>
                  </a:cubicBezTo>
                  <a:cubicBezTo>
                    <a:pt x="5933750" y="-24732"/>
                    <a:pt x="6187593" y="-22446"/>
                    <a:pt x="6397652" y="0"/>
                  </a:cubicBezTo>
                  <a:cubicBezTo>
                    <a:pt x="6607711" y="22446"/>
                    <a:pt x="6862948" y="37236"/>
                    <a:pt x="7266972" y="0"/>
                  </a:cubicBezTo>
                  <a:cubicBezTo>
                    <a:pt x="7670996" y="-37236"/>
                    <a:pt x="7705450" y="12174"/>
                    <a:pt x="7946129" y="0"/>
                  </a:cubicBezTo>
                  <a:cubicBezTo>
                    <a:pt x="8186808" y="-12174"/>
                    <a:pt x="8334700" y="27307"/>
                    <a:pt x="8720367" y="0"/>
                  </a:cubicBezTo>
                  <a:cubicBezTo>
                    <a:pt x="9106034" y="-27307"/>
                    <a:pt x="9129646" y="-19936"/>
                    <a:pt x="9508188" y="0"/>
                  </a:cubicBezTo>
                  <a:cubicBezTo>
                    <a:pt x="9481429" y="337363"/>
                    <a:pt x="9523787" y="416043"/>
                    <a:pt x="9508188" y="699429"/>
                  </a:cubicBezTo>
                  <a:cubicBezTo>
                    <a:pt x="9492589" y="982815"/>
                    <a:pt x="9481472" y="1225011"/>
                    <a:pt x="9508188" y="1447817"/>
                  </a:cubicBezTo>
                  <a:cubicBezTo>
                    <a:pt x="9534904" y="1670623"/>
                    <a:pt x="9506181" y="2051555"/>
                    <a:pt x="9508188" y="2245166"/>
                  </a:cubicBezTo>
                  <a:cubicBezTo>
                    <a:pt x="9510195" y="2438777"/>
                    <a:pt x="9500926" y="2688138"/>
                    <a:pt x="9508188" y="2993554"/>
                  </a:cubicBezTo>
                  <a:cubicBezTo>
                    <a:pt x="9515450" y="3298970"/>
                    <a:pt x="9529458" y="3455451"/>
                    <a:pt x="9508188" y="3595063"/>
                  </a:cubicBezTo>
                  <a:cubicBezTo>
                    <a:pt x="9486918" y="3734675"/>
                    <a:pt x="9453123" y="4327502"/>
                    <a:pt x="9508188" y="4896000"/>
                  </a:cubicBezTo>
                  <a:cubicBezTo>
                    <a:pt x="9247606" y="4911962"/>
                    <a:pt x="9119404" y="4876469"/>
                    <a:pt x="8924114" y="4896000"/>
                  </a:cubicBezTo>
                  <a:cubicBezTo>
                    <a:pt x="8728824" y="4915531"/>
                    <a:pt x="8487328" y="4879518"/>
                    <a:pt x="8244957" y="4896000"/>
                  </a:cubicBezTo>
                  <a:cubicBezTo>
                    <a:pt x="8002586" y="4912482"/>
                    <a:pt x="7979891" y="4881771"/>
                    <a:pt x="7851047" y="4896000"/>
                  </a:cubicBezTo>
                  <a:cubicBezTo>
                    <a:pt x="7722203" y="4910230"/>
                    <a:pt x="7551643" y="4877689"/>
                    <a:pt x="7266972" y="4896000"/>
                  </a:cubicBezTo>
                  <a:cubicBezTo>
                    <a:pt x="6982301" y="4914311"/>
                    <a:pt x="6653604" y="4864846"/>
                    <a:pt x="6492734" y="4896000"/>
                  </a:cubicBezTo>
                  <a:cubicBezTo>
                    <a:pt x="6331864" y="4927154"/>
                    <a:pt x="6213479" y="4890954"/>
                    <a:pt x="6003742" y="4896000"/>
                  </a:cubicBezTo>
                  <a:cubicBezTo>
                    <a:pt x="5794005" y="4901046"/>
                    <a:pt x="5342958" y="4910138"/>
                    <a:pt x="5134422" y="4896000"/>
                  </a:cubicBezTo>
                  <a:cubicBezTo>
                    <a:pt x="4925886" y="4881862"/>
                    <a:pt x="4637498" y="4889181"/>
                    <a:pt x="4265101" y="4896000"/>
                  </a:cubicBezTo>
                  <a:cubicBezTo>
                    <a:pt x="3892704" y="4902819"/>
                    <a:pt x="3924407" y="4894882"/>
                    <a:pt x="3585945" y="4896000"/>
                  </a:cubicBezTo>
                  <a:cubicBezTo>
                    <a:pt x="3247483" y="4897118"/>
                    <a:pt x="2915279" y="4871612"/>
                    <a:pt x="2716625" y="4896000"/>
                  </a:cubicBezTo>
                  <a:cubicBezTo>
                    <a:pt x="2517971" y="4920388"/>
                    <a:pt x="2257720" y="4926626"/>
                    <a:pt x="2037469" y="4896000"/>
                  </a:cubicBezTo>
                  <a:cubicBezTo>
                    <a:pt x="1817218" y="4865374"/>
                    <a:pt x="1631325" y="4911601"/>
                    <a:pt x="1263231" y="4896000"/>
                  </a:cubicBezTo>
                  <a:cubicBezTo>
                    <a:pt x="895137" y="4880399"/>
                    <a:pt x="1023230" y="4899160"/>
                    <a:pt x="869320" y="4896000"/>
                  </a:cubicBezTo>
                  <a:cubicBezTo>
                    <a:pt x="715410" y="4892840"/>
                    <a:pt x="336225" y="4874195"/>
                    <a:pt x="0" y="4896000"/>
                  </a:cubicBezTo>
                  <a:cubicBezTo>
                    <a:pt x="3935" y="4739270"/>
                    <a:pt x="20344" y="4499556"/>
                    <a:pt x="0" y="4245531"/>
                  </a:cubicBezTo>
                  <a:cubicBezTo>
                    <a:pt x="-20344" y="3991506"/>
                    <a:pt x="9443" y="3792008"/>
                    <a:pt x="0" y="3595063"/>
                  </a:cubicBezTo>
                  <a:cubicBezTo>
                    <a:pt x="-9443" y="3398118"/>
                    <a:pt x="11879" y="3247778"/>
                    <a:pt x="0" y="2993554"/>
                  </a:cubicBezTo>
                  <a:cubicBezTo>
                    <a:pt x="-11879" y="2739330"/>
                    <a:pt x="-3884" y="2585651"/>
                    <a:pt x="0" y="2343086"/>
                  </a:cubicBezTo>
                  <a:cubicBezTo>
                    <a:pt x="3884" y="2100521"/>
                    <a:pt x="-25468" y="1828864"/>
                    <a:pt x="0" y="1594697"/>
                  </a:cubicBezTo>
                  <a:cubicBezTo>
                    <a:pt x="25468" y="1360530"/>
                    <a:pt x="25207" y="1220655"/>
                    <a:pt x="0" y="993189"/>
                  </a:cubicBezTo>
                  <a:cubicBezTo>
                    <a:pt x="-25207" y="765723"/>
                    <a:pt x="36926" y="492264"/>
                    <a:pt x="0" y="0"/>
                  </a:cubicBezTo>
                  <a:close/>
                </a:path>
                <a:path w="9508188" h="4896000" stroke="0" extrusionOk="0">
                  <a:moveTo>
                    <a:pt x="0" y="0"/>
                  </a:moveTo>
                  <a:cubicBezTo>
                    <a:pt x="276276" y="23023"/>
                    <a:pt x="451797" y="20827"/>
                    <a:pt x="584074" y="0"/>
                  </a:cubicBezTo>
                  <a:cubicBezTo>
                    <a:pt x="716351" y="-20827"/>
                    <a:pt x="893657" y="6342"/>
                    <a:pt x="977985" y="0"/>
                  </a:cubicBezTo>
                  <a:cubicBezTo>
                    <a:pt x="1062313" y="-6342"/>
                    <a:pt x="1510452" y="-38441"/>
                    <a:pt x="1847305" y="0"/>
                  </a:cubicBezTo>
                  <a:cubicBezTo>
                    <a:pt x="2184158" y="38441"/>
                    <a:pt x="2216208" y="-27963"/>
                    <a:pt x="2431380" y="0"/>
                  </a:cubicBezTo>
                  <a:cubicBezTo>
                    <a:pt x="2646552" y="27963"/>
                    <a:pt x="2724904" y="10422"/>
                    <a:pt x="3015454" y="0"/>
                  </a:cubicBezTo>
                  <a:cubicBezTo>
                    <a:pt x="3306004" y="-10422"/>
                    <a:pt x="3472287" y="-10307"/>
                    <a:pt x="3884774" y="0"/>
                  </a:cubicBezTo>
                  <a:cubicBezTo>
                    <a:pt x="4297261" y="10307"/>
                    <a:pt x="4185697" y="-23562"/>
                    <a:pt x="4373766" y="0"/>
                  </a:cubicBezTo>
                  <a:cubicBezTo>
                    <a:pt x="4561835" y="23562"/>
                    <a:pt x="4838939" y="27826"/>
                    <a:pt x="5243087" y="0"/>
                  </a:cubicBezTo>
                  <a:cubicBezTo>
                    <a:pt x="5647235" y="-27826"/>
                    <a:pt x="5763224" y="28707"/>
                    <a:pt x="6112407" y="0"/>
                  </a:cubicBezTo>
                  <a:cubicBezTo>
                    <a:pt x="6461590" y="-28707"/>
                    <a:pt x="6614849" y="-617"/>
                    <a:pt x="6791563" y="0"/>
                  </a:cubicBezTo>
                  <a:cubicBezTo>
                    <a:pt x="6968277" y="617"/>
                    <a:pt x="7265170" y="13599"/>
                    <a:pt x="7660883" y="0"/>
                  </a:cubicBezTo>
                  <a:cubicBezTo>
                    <a:pt x="8056596" y="-13599"/>
                    <a:pt x="7978521" y="20340"/>
                    <a:pt x="8244957" y="0"/>
                  </a:cubicBezTo>
                  <a:cubicBezTo>
                    <a:pt x="8511393" y="-20340"/>
                    <a:pt x="8635461" y="-22758"/>
                    <a:pt x="8829032" y="0"/>
                  </a:cubicBezTo>
                  <a:cubicBezTo>
                    <a:pt x="9022603" y="22758"/>
                    <a:pt x="9291038" y="-16023"/>
                    <a:pt x="9508188" y="0"/>
                  </a:cubicBezTo>
                  <a:cubicBezTo>
                    <a:pt x="9507651" y="197825"/>
                    <a:pt x="9483554" y="343365"/>
                    <a:pt x="9508188" y="650469"/>
                  </a:cubicBezTo>
                  <a:cubicBezTo>
                    <a:pt x="9532822" y="957573"/>
                    <a:pt x="9533196" y="1098747"/>
                    <a:pt x="9508188" y="1349897"/>
                  </a:cubicBezTo>
                  <a:cubicBezTo>
                    <a:pt x="9483180" y="1601047"/>
                    <a:pt x="9535337" y="1845835"/>
                    <a:pt x="9508188" y="2098286"/>
                  </a:cubicBezTo>
                  <a:cubicBezTo>
                    <a:pt x="9481039" y="2350737"/>
                    <a:pt x="9474244" y="2641712"/>
                    <a:pt x="9508188" y="2846674"/>
                  </a:cubicBezTo>
                  <a:cubicBezTo>
                    <a:pt x="9542132" y="3051636"/>
                    <a:pt x="9494567" y="3331381"/>
                    <a:pt x="9508188" y="3595063"/>
                  </a:cubicBezTo>
                  <a:cubicBezTo>
                    <a:pt x="9521809" y="3858745"/>
                    <a:pt x="9524107" y="4013889"/>
                    <a:pt x="9508188" y="4147611"/>
                  </a:cubicBezTo>
                  <a:cubicBezTo>
                    <a:pt x="9492269" y="4281333"/>
                    <a:pt x="9519788" y="4627150"/>
                    <a:pt x="9508188" y="4896000"/>
                  </a:cubicBezTo>
                  <a:cubicBezTo>
                    <a:pt x="9239055" y="4909563"/>
                    <a:pt x="9066411" y="4883470"/>
                    <a:pt x="8733950" y="4896000"/>
                  </a:cubicBezTo>
                  <a:cubicBezTo>
                    <a:pt x="8401489" y="4908530"/>
                    <a:pt x="8413560" y="4890561"/>
                    <a:pt x="8244957" y="4896000"/>
                  </a:cubicBezTo>
                  <a:cubicBezTo>
                    <a:pt x="8076354" y="4901439"/>
                    <a:pt x="7798299" y="4909533"/>
                    <a:pt x="7565801" y="4896000"/>
                  </a:cubicBezTo>
                  <a:cubicBezTo>
                    <a:pt x="7333303" y="4882467"/>
                    <a:pt x="7311973" y="4879718"/>
                    <a:pt x="7171890" y="4896000"/>
                  </a:cubicBezTo>
                  <a:cubicBezTo>
                    <a:pt x="7031807" y="4912282"/>
                    <a:pt x="6940428" y="4908249"/>
                    <a:pt x="6777980" y="4896000"/>
                  </a:cubicBezTo>
                  <a:cubicBezTo>
                    <a:pt x="6615532" y="4883752"/>
                    <a:pt x="6419489" y="4910565"/>
                    <a:pt x="6098823" y="4896000"/>
                  </a:cubicBezTo>
                  <a:cubicBezTo>
                    <a:pt x="5778157" y="4881435"/>
                    <a:pt x="5784241" y="4902641"/>
                    <a:pt x="5609831" y="4896000"/>
                  </a:cubicBezTo>
                  <a:cubicBezTo>
                    <a:pt x="5435421" y="4889359"/>
                    <a:pt x="5202716" y="4930244"/>
                    <a:pt x="4835593" y="4896000"/>
                  </a:cubicBezTo>
                  <a:cubicBezTo>
                    <a:pt x="4468470" y="4861756"/>
                    <a:pt x="4500799" y="4890210"/>
                    <a:pt x="4346600" y="4896000"/>
                  </a:cubicBezTo>
                  <a:cubicBezTo>
                    <a:pt x="4192401" y="4901790"/>
                    <a:pt x="3863937" y="4915936"/>
                    <a:pt x="3572362" y="4896000"/>
                  </a:cubicBezTo>
                  <a:cubicBezTo>
                    <a:pt x="3280787" y="4876064"/>
                    <a:pt x="3345927" y="4890448"/>
                    <a:pt x="3178451" y="4896000"/>
                  </a:cubicBezTo>
                  <a:cubicBezTo>
                    <a:pt x="3010975" y="4901552"/>
                    <a:pt x="2693237" y="4869367"/>
                    <a:pt x="2404213" y="4896000"/>
                  </a:cubicBezTo>
                  <a:cubicBezTo>
                    <a:pt x="2115189" y="4922633"/>
                    <a:pt x="2036700" y="4897736"/>
                    <a:pt x="1915221" y="4896000"/>
                  </a:cubicBezTo>
                  <a:cubicBezTo>
                    <a:pt x="1793742" y="4894264"/>
                    <a:pt x="1714276" y="4884923"/>
                    <a:pt x="1521310" y="4896000"/>
                  </a:cubicBezTo>
                  <a:cubicBezTo>
                    <a:pt x="1328344" y="4907077"/>
                    <a:pt x="1170312" y="4911682"/>
                    <a:pt x="1032318" y="4896000"/>
                  </a:cubicBezTo>
                  <a:cubicBezTo>
                    <a:pt x="894324" y="4880318"/>
                    <a:pt x="209299" y="4886690"/>
                    <a:pt x="0" y="4896000"/>
                  </a:cubicBezTo>
                  <a:cubicBezTo>
                    <a:pt x="-1327" y="4617588"/>
                    <a:pt x="9655" y="4503284"/>
                    <a:pt x="0" y="4294491"/>
                  </a:cubicBezTo>
                  <a:cubicBezTo>
                    <a:pt x="-9655" y="4085698"/>
                    <a:pt x="-12898" y="3988659"/>
                    <a:pt x="0" y="3741943"/>
                  </a:cubicBezTo>
                  <a:cubicBezTo>
                    <a:pt x="12898" y="3495227"/>
                    <a:pt x="14540" y="3410299"/>
                    <a:pt x="0" y="3189394"/>
                  </a:cubicBezTo>
                  <a:cubicBezTo>
                    <a:pt x="-14540" y="2968489"/>
                    <a:pt x="34949" y="2760866"/>
                    <a:pt x="0" y="2441006"/>
                  </a:cubicBezTo>
                  <a:cubicBezTo>
                    <a:pt x="-34949" y="2121146"/>
                    <a:pt x="15243" y="2081394"/>
                    <a:pt x="0" y="1888457"/>
                  </a:cubicBezTo>
                  <a:cubicBezTo>
                    <a:pt x="-15243" y="1695520"/>
                    <a:pt x="14138" y="1422372"/>
                    <a:pt x="0" y="1189029"/>
                  </a:cubicBezTo>
                  <a:cubicBezTo>
                    <a:pt x="-14138" y="955686"/>
                    <a:pt x="-1456" y="45738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38100">
              <a:solidFill>
                <a:schemeClr val="bg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678175-837C-9D47-A0DB-6A7FE34198E4}"/>
                </a:ext>
              </a:extLst>
            </p:cNvPr>
            <p:cNvSpPr txBox="1"/>
            <p:nvPr/>
          </p:nvSpPr>
          <p:spPr>
            <a:xfrm>
              <a:off x="1775520" y="980728"/>
              <a:ext cx="9508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77"/>
                </a:rPr>
                <a:t>Roadmap</a:t>
              </a:r>
              <a:endParaRPr lang="en-US" sz="3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568F9-600E-5541-B6E1-832CC2A884DF}"/>
                </a:ext>
              </a:extLst>
            </p:cNvPr>
            <p:cNvSpPr/>
            <p:nvPr/>
          </p:nvSpPr>
          <p:spPr>
            <a:xfrm>
              <a:off x="1775520" y="1556792"/>
              <a:ext cx="9322933" cy="2496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6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A state-general, space-and-time-continuous TD learning rule for SR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6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STDP as an approach to learning 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199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711A-A792-8F41-AA71-DF53807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learning via TD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F1C254-351B-7148-AD3D-2A9A55EE2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536" y="1272646"/>
            <a:ext cx="12210015" cy="5585354"/>
          </a:xfrm>
        </p:spPr>
        <p:txBody>
          <a:bodyPr/>
          <a:lstStyle/>
          <a:p>
            <a:r>
              <a:rPr lang="en-GB" dirty="0"/>
              <a:t>Physically how is this done</a:t>
            </a:r>
          </a:p>
          <a:p>
            <a:r>
              <a:rPr lang="en-GB" dirty="0"/>
              <a:t>Is it necessary, aren’t most policies fairly simple</a:t>
            </a:r>
          </a:p>
        </p:txBody>
      </p:sp>
    </p:spTree>
    <p:extLst>
      <p:ext uri="{BB962C8B-B14F-4D97-AF65-F5344CB8AC3E}">
        <p14:creationId xmlns:p14="http://schemas.microsoft.com/office/powerpoint/2010/main" val="16170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711A-A792-8F41-AA71-DF53807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STDP: “cells that fire together, wire together”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F1C254-351B-7148-AD3D-2A9A55EE2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536" y="1272646"/>
            <a:ext cx="12210015" cy="5585354"/>
          </a:xfrm>
        </p:spPr>
        <p:txBody>
          <a:bodyPr/>
          <a:lstStyle/>
          <a:p>
            <a:r>
              <a:rPr lang="en-GB" dirty="0"/>
              <a:t>Time scale issue </a:t>
            </a:r>
          </a:p>
        </p:txBody>
      </p:sp>
    </p:spTree>
    <p:extLst>
      <p:ext uri="{BB962C8B-B14F-4D97-AF65-F5344CB8AC3E}">
        <p14:creationId xmlns:p14="http://schemas.microsoft.com/office/powerpoint/2010/main" val="135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5D89-E044-FF43-AACE-A6C183D4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Theta sweeps could provide increase time scale to STDP range and increase training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EE8E-829C-E24D-8871-E8A616928C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36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DC33-4CB1-9449-A95D-69D0C6E3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38F9-4911-4143-8E69-452D2ACEA7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8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243F54-D762-D44A-B9A7-1D0242AD857B}"/>
              </a:ext>
            </a:extLst>
          </p:cNvPr>
          <p:cNvSpPr txBox="1"/>
          <p:nvPr/>
        </p:nvSpPr>
        <p:spPr>
          <a:xfrm>
            <a:off x="11640616" y="657000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7765C7-1995-514A-A70F-AD8811EE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</p:spPr>
        <p:txBody>
          <a:bodyPr/>
          <a:lstStyle/>
          <a:p>
            <a:r>
              <a:rPr lang="en-GB" dirty="0"/>
              <a:t>Successor theory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4E30F9-59E2-B44E-9D1C-120FC0F3205D}"/>
              </a:ext>
            </a:extLst>
          </p:cNvPr>
          <p:cNvSpPr/>
          <p:nvPr/>
        </p:nvSpPr>
        <p:spPr>
          <a:xfrm>
            <a:off x="8400256" y="1628800"/>
            <a:ext cx="2160240" cy="576064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45515C-3FA6-4240-8DBE-132801679DFD}"/>
              </a:ext>
            </a:extLst>
          </p:cNvPr>
          <p:cNvGrpSpPr/>
          <p:nvPr/>
        </p:nvGrpSpPr>
        <p:grpSpPr>
          <a:xfrm>
            <a:off x="8544272" y="1671191"/>
            <a:ext cx="1897215" cy="461665"/>
            <a:chOff x="9401579" y="1844824"/>
            <a:chExt cx="1897215" cy="4616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05DF22-8BA4-0146-A39F-17B6111FE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1579" y="1916832"/>
              <a:ext cx="510845" cy="32588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3A5325-DC62-964E-81F2-B2E3958AB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88488" y="1916832"/>
              <a:ext cx="810306" cy="32588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92E919-3FF9-184A-B318-EF72D479ADE7}"/>
                </a:ext>
              </a:extLst>
            </p:cNvPr>
            <p:cNvSpPr txBox="1"/>
            <p:nvPr/>
          </p:nvSpPr>
          <p:spPr>
            <a:xfrm>
              <a:off x="9937106" y="1844824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rgbClr val="FF0000">
                      <a:alpha val="65386"/>
                    </a:srgbClr>
                  </a:solidFill>
                </a:rPr>
                <a:t>not</a:t>
              </a:r>
              <a:endParaRPr lang="en-GB" dirty="0">
                <a:solidFill>
                  <a:srgbClr val="FF0000">
                    <a:alpha val="65386"/>
                  </a:srgb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BB44E-C561-694F-8535-DCBD8BF02267}"/>
              </a:ext>
            </a:extLst>
          </p:cNvPr>
          <p:cNvGrpSpPr/>
          <p:nvPr/>
        </p:nvGrpSpPr>
        <p:grpSpPr>
          <a:xfrm>
            <a:off x="407368" y="1412776"/>
            <a:ext cx="5328592" cy="1080120"/>
            <a:chOff x="407368" y="1412776"/>
            <a:chExt cx="5328592" cy="10801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E010047-C75B-474C-A03F-96A4DF19E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103" y="1412776"/>
              <a:ext cx="4825857" cy="10801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255905-7558-EC40-AAF6-47195E4579B7}"/>
                </a:ext>
              </a:extLst>
            </p:cNvPr>
            <p:cNvSpPr txBox="1"/>
            <p:nvPr/>
          </p:nvSpPr>
          <p:spPr>
            <a:xfrm>
              <a:off x="407368" y="1655222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bg1"/>
                  </a:solidFill>
                </a:rPr>
                <a:t>•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926CF9-B0C2-C44D-8842-BEF6609C2059}"/>
              </a:ext>
            </a:extLst>
          </p:cNvPr>
          <p:cNvGrpSpPr/>
          <p:nvPr/>
        </p:nvGrpSpPr>
        <p:grpSpPr>
          <a:xfrm>
            <a:off x="407368" y="4869160"/>
            <a:ext cx="6602600" cy="1121223"/>
            <a:chOff x="407368" y="4869160"/>
            <a:chExt cx="6602600" cy="11212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F3800F-5083-CE4F-A90C-C94412894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103" y="4869160"/>
              <a:ext cx="6099865" cy="112122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06CE0B-8F03-404D-AB12-C5DD4AD8F376}"/>
                </a:ext>
              </a:extLst>
            </p:cNvPr>
            <p:cNvSpPr txBox="1"/>
            <p:nvPr/>
          </p:nvSpPr>
          <p:spPr>
            <a:xfrm>
              <a:off x="407368" y="5161354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bg1"/>
                  </a:solidFill>
                </a:rPr>
                <a:t>•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DB9EED-9392-444E-A89F-226BE0EDE5B7}"/>
              </a:ext>
            </a:extLst>
          </p:cNvPr>
          <p:cNvGrpSpPr/>
          <p:nvPr/>
        </p:nvGrpSpPr>
        <p:grpSpPr>
          <a:xfrm>
            <a:off x="7687624" y="4954912"/>
            <a:ext cx="2656848" cy="936104"/>
            <a:chOff x="7759632" y="2708920"/>
            <a:chExt cx="2656848" cy="936104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DE4BF12-48B3-C94D-8473-CD1DD2C9D554}"/>
                </a:ext>
              </a:extLst>
            </p:cNvPr>
            <p:cNvSpPr/>
            <p:nvPr/>
          </p:nvSpPr>
          <p:spPr>
            <a:xfrm>
              <a:off x="7759632" y="2708920"/>
              <a:ext cx="2656848" cy="936104"/>
            </a:xfrm>
            <a:prstGeom prst="round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432D9C-B77D-724E-B9D2-DB8A0B57FBF6}"/>
                </a:ext>
              </a:extLst>
            </p:cNvPr>
            <p:cNvSpPr txBox="1"/>
            <p:nvPr/>
          </p:nvSpPr>
          <p:spPr>
            <a:xfrm>
              <a:off x="7827807" y="2757699"/>
              <a:ext cx="2465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bg1"/>
                  </a:solidFill>
                </a:rPr>
                <a:t>Discounted sum of future occupancies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3DA975-EB07-8647-AF27-E2A6611A1D20}"/>
              </a:ext>
            </a:extLst>
          </p:cNvPr>
          <p:cNvGrpSpPr/>
          <p:nvPr/>
        </p:nvGrpSpPr>
        <p:grpSpPr>
          <a:xfrm>
            <a:off x="10452375" y="4961719"/>
            <a:ext cx="1404265" cy="936104"/>
            <a:chOff x="7719904" y="2708920"/>
            <a:chExt cx="1404265" cy="936104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1177893-0913-9F4F-8A67-87746C7AE2D5}"/>
                </a:ext>
              </a:extLst>
            </p:cNvPr>
            <p:cNvSpPr/>
            <p:nvPr/>
          </p:nvSpPr>
          <p:spPr>
            <a:xfrm>
              <a:off x="7759632" y="2708920"/>
              <a:ext cx="1328424" cy="936104"/>
            </a:xfrm>
            <a:prstGeom prst="roundRect">
              <a:avLst/>
            </a:prstGeom>
            <a:solidFill>
              <a:schemeClr val="bg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089D00-4463-D840-9913-8FF2A7BD106A}"/>
                </a:ext>
              </a:extLst>
            </p:cNvPr>
            <p:cNvSpPr txBox="1"/>
            <p:nvPr/>
          </p:nvSpPr>
          <p:spPr>
            <a:xfrm>
              <a:off x="7719904" y="2757699"/>
              <a:ext cx="1404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</a:rPr>
                <a:t>TD learnable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0F4D6E-1E52-1C46-9A88-E66A8461764F}"/>
              </a:ext>
            </a:extLst>
          </p:cNvPr>
          <p:cNvGrpSpPr/>
          <p:nvPr/>
        </p:nvGrpSpPr>
        <p:grpSpPr>
          <a:xfrm>
            <a:off x="407368" y="2708919"/>
            <a:ext cx="11737304" cy="1377211"/>
            <a:chOff x="407368" y="2708919"/>
            <a:chExt cx="11737304" cy="137721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6D72A0E-4476-6947-A244-CD5597FBF043}"/>
                </a:ext>
              </a:extLst>
            </p:cNvPr>
            <p:cNvGrpSpPr/>
            <p:nvPr/>
          </p:nvGrpSpPr>
          <p:grpSpPr>
            <a:xfrm>
              <a:off x="6607504" y="2996952"/>
              <a:ext cx="2656848" cy="936104"/>
              <a:chOff x="7759632" y="2708920"/>
              <a:chExt cx="2656848" cy="936104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C1D7AA73-4D10-A445-8FF5-8E2AD05585CB}"/>
                  </a:ext>
                </a:extLst>
              </p:cNvPr>
              <p:cNvSpPr/>
              <p:nvPr/>
            </p:nvSpPr>
            <p:spPr>
              <a:xfrm>
                <a:off x="7759632" y="2708920"/>
                <a:ext cx="2656848" cy="936104"/>
              </a:xfrm>
              <a:prstGeom prst="round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9D2C1C-DDCB-7C45-9216-8319A9B97524}"/>
                  </a:ext>
                </a:extLst>
              </p:cNvPr>
              <p:cNvSpPr txBox="1"/>
              <p:nvPr/>
            </p:nvSpPr>
            <p:spPr>
              <a:xfrm>
                <a:off x="7827807" y="2757699"/>
                <a:ext cx="25204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2400" dirty="0">
                    <a:solidFill>
                      <a:schemeClr val="bg1"/>
                    </a:solidFill>
                  </a:rPr>
                  <a:t>Cheap dot-product</a:t>
                </a:r>
              </a:p>
              <a:p>
                <a:pPr algn="l"/>
                <a:r>
                  <a:rPr lang="en-GB" sz="2400" dirty="0">
                    <a:solidFill>
                      <a:schemeClr val="bg1"/>
                    </a:solidFill>
                  </a:rPr>
                  <a:t> over states. 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6B1909-DC78-4D43-9899-F74D905D467F}"/>
                </a:ext>
              </a:extLst>
            </p:cNvPr>
            <p:cNvGrpSpPr/>
            <p:nvPr/>
          </p:nvGrpSpPr>
          <p:grpSpPr>
            <a:xfrm>
              <a:off x="9380016" y="2996952"/>
              <a:ext cx="2656848" cy="936104"/>
              <a:chOff x="7759632" y="2708920"/>
              <a:chExt cx="2656848" cy="936104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245C3EF-7D6F-7345-83C1-8D887552B84A}"/>
                  </a:ext>
                </a:extLst>
              </p:cNvPr>
              <p:cNvSpPr/>
              <p:nvPr/>
            </p:nvSpPr>
            <p:spPr>
              <a:xfrm>
                <a:off x="7759632" y="2708920"/>
                <a:ext cx="2656848" cy="936104"/>
              </a:xfrm>
              <a:prstGeom prst="round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672BB1-4922-924F-886D-A091E402B1E2}"/>
                  </a:ext>
                </a:extLst>
              </p:cNvPr>
              <p:cNvSpPr txBox="1"/>
              <p:nvPr/>
            </p:nvSpPr>
            <p:spPr>
              <a:xfrm>
                <a:off x="7827807" y="2757699"/>
                <a:ext cx="2480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GB" sz="2400" dirty="0">
                    <a:solidFill>
                      <a:schemeClr val="bg1"/>
                    </a:solidFill>
                  </a:rPr>
                  <a:t>If R(s) changes, all is not lost!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E4982CA-CEE7-5845-A8C5-0CFC9444BDD6}"/>
                </a:ext>
              </a:extLst>
            </p:cNvPr>
            <p:cNvGrpSpPr/>
            <p:nvPr/>
          </p:nvGrpSpPr>
          <p:grpSpPr>
            <a:xfrm>
              <a:off x="407368" y="3291066"/>
              <a:ext cx="4131487" cy="795064"/>
              <a:chOff x="407368" y="3291066"/>
              <a:chExt cx="4131487" cy="79506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E8B5814-52BA-D943-90DE-DF5F97410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103" y="3291066"/>
                <a:ext cx="3628752" cy="795064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7BA62E-CAC8-AD4C-B8B3-A39F86F40AD9}"/>
                  </a:ext>
                </a:extLst>
              </p:cNvPr>
              <p:cNvSpPr txBox="1"/>
              <p:nvPr/>
            </p:nvSpPr>
            <p:spPr>
              <a:xfrm>
                <a:off x="407368" y="3291066"/>
                <a:ext cx="3097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2800" dirty="0">
                    <a:solidFill>
                      <a:schemeClr val="bg1"/>
                    </a:solidFill>
                  </a:rPr>
                  <a:t>•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Graphic 40" descr="Tick with solid fill">
              <a:extLst>
                <a:ext uri="{FF2B5EF4-FFF2-40B4-BE49-F238E27FC236}">
                  <a16:creationId xmlns:a16="http://schemas.microsoft.com/office/drawing/2014/main" id="{24DEF185-5200-9B4C-854A-26A903E07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60296" y="2708919"/>
              <a:ext cx="576065" cy="576065"/>
            </a:xfrm>
            <a:prstGeom prst="rect">
              <a:avLst/>
            </a:prstGeom>
          </p:spPr>
        </p:pic>
        <p:pic>
          <p:nvPicPr>
            <p:cNvPr id="42" name="Graphic 41" descr="Tick with solid fill">
              <a:extLst>
                <a:ext uri="{FF2B5EF4-FFF2-40B4-BE49-F238E27FC236}">
                  <a16:creationId xmlns:a16="http://schemas.microsoft.com/office/drawing/2014/main" id="{E4C448AA-20F6-7044-9D3C-14D7E0D88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568607" y="2708919"/>
              <a:ext cx="576065" cy="576065"/>
            </a:xfrm>
            <a:prstGeom prst="rect">
              <a:avLst/>
            </a:prstGeom>
          </p:spPr>
        </p:pic>
      </p:grpSp>
      <p:pic>
        <p:nvPicPr>
          <p:cNvPr id="44" name="Graphic 43" descr="Tick with solid fill">
            <a:extLst>
              <a:ext uri="{FF2B5EF4-FFF2-40B4-BE49-F238E27FC236}">
                <a16:creationId xmlns:a16="http://schemas.microsoft.com/office/drawing/2014/main" id="{2ABC0CCD-BB63-3544-BA24-9BE311914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60799" y="4666137"/>
            <a:ext cx="576065" cy="5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3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BDE1-157E-AA40-B794-436573A5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STDP learning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8E3C-1889-7048-B2C8-68E51A2043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11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1B52-84B0-BE4B-8E22-7188A012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7ADD-EC2A-C149-A2D1-AF5E6F6DB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92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243F54-D762-D44A-B9A7-1D0242AD857B}"/>
              </a:ext>
            </a:extLst>
          </p:cNvPr>
          <p:cNvSpPr txBox="1"/>
          <p:nvPr/>
        </p:nvSpPr>
        <p:spPr>
          <a:xfrm>
            <a:off x="11640616" y="657000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7765C7-1995-514A-A70F-AD8811EE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Successor theory </a:t>
            </a:r>
            <a:r>
              <a:rPr lang="en-GB" dirty="0"/>
              <a:t>and why it screams hippocampus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BB44E-C561-694F-8535-DCBD8BF02267}"/>
              </a:ext>
            </a:extLst>
          </p:cNvPr>
          <p:cNvGrpSpPr/>
          <p:nvPr/>
        </p:nvGrpSpPr>
        <p:grpSpPr>
          <a:xfrm>
            <a:off x="407368" y="1412776"/>
            <a:ext cx="5328592" cy="1080120"/>
            <a:chOff x="407368" y="1412776"/>
            <a:chExt cx="5328592" cy="10801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E010047-C75B-474C-A03F-96A4DF19E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03" y="1412776"/>
              <a:ext cx="4825857" cy="10801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255905-7558-EC40-AAF6-47195E4579B7}"/>
                </a:ext>
              </a:extLst>
            </p:cNvPr>
            <p:cNvSpPr txBox="1"/>
            <p:nvPr/>
          </p:nvSpPr>
          <p:spPr>
            <a:xfrm>
              <a:off x="407368" y="1655222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bg1"/>
                  </a:solidFill>
                </a:rPr>
                <a:t>•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2D000E-7485-BE44-A5DF-A14816547928}"/>
              </a:ext>
            </a:extLst>
          </p:cNvPr>
          <p:cNvGrpSpPr/>
          <p:nvPr/>
        </p:nvGrpSpPr>
        <p:grpSpPr>
          <a:xfrm>
            <a:off x="407368" y="3291066"/>
            <a:ext cx="6602600" cy="2699317"/>
            <a:chOff x="407368" y="3291066"/>
            <a:chExt cx="6602600" cy="26993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26CF9-B0C2-C44D-8842-BEF6609C2059}"/>
                </a:ext>
              </a:extLst>
            </p:cNvPr>
            <p:cNvGrpSpPr/>
            <p:nvPr/>
          </p:nvGrpSpPr>
          <p:grpSpPr>
            <a:xfrm>
              <a:off x="407368" y="4869160"/>
              <a:ext cx="6602600" cy="1121223"/>
              <a:chOff x="407368" y="4869160"/>
              <a:chExt cx="6602600" cy="1121223"/>
            </a:xfrm>
            <a:solidFill>
              <a:schemeClr val="tx1">
                <a:alpha val="1444"/>
              </a:schemeClr>
            </a:solidFill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BF3800F-5083-CE4F-A90C-C94412894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03" y="4869160"/>
                <a:ext cx="6099865" cy="1121223"/>
              </a:xfrm>
              <a:prstGeom prst="rect">
                <a:avLst/>
              </a:prstGeom>
              <a:grpFill/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06CE0B-8F03-404D-AB12-C5DD4AD8F376}"/>
                  </a:ext>
                </a:extLst>
              </p:cNvPr>
              <p:cNvSpPr txBox="1"/>
              <p:nvPr/>
            </p:nvSpPr>
            <p:spPr>
              <a:xfrm>
                <a:off x="407368" y="5161354"/>
                <a:ext cx="309700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2800" dirty="0">
                    <a:solidFill>
                      <a:schemeClr val="bg1"/>
                    </a:solidFill>
                  </a:rPr>
                  <a:t>•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E4982CA-CEE7-5845-A8C5-0CFC9444BDD6}"/>
                </a:ext>
              </a:extLst>
            </p:cNvPr>
            <p:cNvGrpSpPr/>
            <p:nvPr/>
          </p:nvGrpSpPr>
          <p:grpSpPr>
            <a:xfrm>
              <a:off x="407368" y="3291066"/>
              <a:ext cx="4131487" cy="795064"/>
              <a:chOff x="407368" y="3291066"/>
              <a:chExt cx="4131487" cy="795064"/>
            </a:xfrm>
            <a:solidFill>
              <a:schemeClr val="tx1">
                <a:alpha val="1444"/>
              </a:schemeClr>
            </a:solidFill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E8B5814-52BA-D943-90DE-DF5F97410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03" y="3291066"/>
                <a:ext cx="3628752" cy="795064"/>
              </a:xfrm>
              <a:prstGeom prst="rect">
                <a:avLst/>
              </a:prstGeom>
              <a:grpFill/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7BA62E-CAC8-AD4C-B8B3-A39F86F40AD9}"/>
                  </a:ext>
                </a:extLst>
              </p:cNvPr>
              <p:cNvSpPr txBox="1"/>
              <p:nvPr/>
            </p:nvSpPr>
            <p:spPr>
              <a:xfrm>
                <a:off x="407368" y="3291066"/>
                <a:ext cx="309700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2800" dirty="0">
                    <a:solidFill>
                      <a:schemeClr val="bg1"/>
                    </a:solidFill>
                  </a:rPr>
                  <a:t>•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19980A3-561F-274A-A40E-B05E077E6EF3}"/>
              </a:ext>
            </a:extLst>
          </p:cNvPr>
          <p:cNvSpPr txBox="1"/>
          <p:nvPr/>
        </p:nvSpPr>
        <p:spPr>
          <a:xfrm>
            <a:off x="191346" y="3068959"/>
            <a:ext cx="7193535" cy="320241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GB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" name="Graphic 39" descr="Table outline">
            <a:extLst>
              <a:ext uri="{FF2B5EF4-FFF2-40B4-BE49-F238E27FC236}">
                <a16:creationId xmlns:a16="http://schemas.microsoft.com/office/drawing/2014/main" id="{8794D4B2-1D75-DC4C-B8E3-1BCE810C597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8635" y="-247407"/>
            <a:ext cx="6292019" cy="6292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F85AA-EFA5-CD4F-BAB8-730CACF7F268}"/>
              </a:ext>
            </a:extLst>
          </p:cNvPr>
          <p:cNvSpPr txBox="1"/>
          <p:nvPr/>
        </p:nvSpPr>
        <p:spPr>
          <a:xfrm>
            <a:off x="6527580" y="128966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b="1" dirty="0">
                <a:solidFill>
                  <a:schemeClr val="bg1"/>
                </a:solidFill>
              </a:rPr>
              <a:t>HOME </a:t>
            </a:r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5858F-FD44-2A4F-A5F1-5258032AEFE9}"/>
              </a:ext>
            </a:extLst>
          </p:cNvPr>
          <p:cNvSpPr txBox="1"/>
          <p:nvPr/>
        </p:nvSpPr>
        <p:spPr>
          <a:xfrm>
            <a:off x="6617540" y="3512775"/>
            <a:ext cx="1727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b="1" dirty="0">
                <a:solidFill>
                  <a:schemeClr val="bg1"/>
                </a:solidFill>
              </a:rPr>
              <a:t>STARBUCKS</a:t>
            </a:r>
          </a:p>
          <a:p>
            <a:pPr algn="l"/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sz="2400" b="1" dirty="0">
                <a:solidFill>
                  <a:srgbClr val="66C3A4"/>
                </a:solidFill>
              </a:rPr>
              <a:t>R=+10</a:t>
            </a:r>
            <a:endParaRPr lang="en-GB" dirty="0">
              <a:solidFill>
                <a:srgbClr val="66C3A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208D4C-D20A-7443-ACC3-417D961E48EE}"/>
              </a:ext>
            </a:extLst>
          </p:cNvPr>
          <p:cNvSpPr txBox="1"/>
          <p:nvPr/>
        </p:nvSpPr>
        <p:spPr>
          <a:xfrm>
            <a:off x="9220272" y="1289665"/>
            <a:ext cx="2099357" cy="707886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GB" sz="2000" b="1" dirty="0">
                <a:solidFill>
                  <a:schemeClr val="bg1"/>
                </a:solidFill>
              </a:rPr>
              <a:t>THAT ANNOYING</a:t>
            </a:r>
          </a:p>
          <a:p>
            <a:pPr algn="l"/>
            <a:r>
              <a:rPr lang="en-GB" sz="2000" b="1" dirty="0">
                <a:solidFill>
                  <a:schemeClr val="bg1"/>
                </a:solidFill>
              </a:rPr>
              <a:t> POT HOLE</a:t>
            </a:r>
            <a:r>
              <a:rPr lang="en-GB" sz="2000" b="1" dirty="0">
                <a:solidFill>
                  <a:srgbClr val="FF0000"/>
                </a:solidFill>
              </a:rPr>
              <a:t> R=-5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F7F929-0ED7-D94F-A41C-9C249DD1EE73}"/>
              </a:ext>
            </a:extLst>
          </p:cNvPr>
          <p:cNvSpPr txBox="1"/>
          <p:nvPr/>
        </p:nvSpPr>
        <p:spPr>
          <a:xfrm>
            <a:off x="10009266" y="3563111"/>
            <a:ext cx="1410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b="1" dirty="0">
                <a:solidFill>
                  <a:schemeClr val="bg1"/>
                </a:solidFill>
              </a:rPr>
              <a:t>THE LAB</a:t>
            </a:r>
          </a:p>
          <a:p>
            <a:pPr algn="l"/>
            <a:r>
              <a:rPr lang="en-GB" sz="2400" b="1" dirty="0">
                <a:solidFill>
                  <a:srgbClr val="66C3A4"/>
                </a:solidFill>
              </a:rPr>
              <a:t>R=+100</a:t>
            </a:r>
            <a:r>
              <a:rPr lang="en-GB" sz="2400" b="1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DE40E815-40CF-2944-AC91-94196EFCB183}"/>
              </a:ext>
            </a:extLst>
          </p:cNvPr>
          <p:cNvSpPr/>
          <p:nvPr/>
        </p:nvSpPr>
        <p:spPr>
          <a:xfrm>
            <a:off x="6824962" y="1716462"/>
            <a:ext cx="734008" cy="1742084"/>
          </a:xfrm>
          <a:custGeom>
            <a:avLst/>
            <a:gdLst>
              <a:gd name="connsiteX0" fmla="*/ 119474 w 563978"/>
              <a:gd name="connsiteY0" fmla="*/ 0 h 1228298"/>
              <a:gd name="connsiteX1" fmla="*/ 528907 w 563978"/>
              <a:gd name="connsiteY1" fmla="*/ 191068 h 1228298"/>
              <a:gd name="connsiteX2" fmla="*/ 487963 w 563978"/>
              <a:gd name="connsiteY2" fmla="*/ 627797 h 1228298"/>
              <a:gd name="connsiteX3" fmla="*/ 51235 w 563978"/>
              <a:gd name="connsiteY3" fmla="*/ 696036 h 1228298"/>
              <a:gd name="connsiteX4" fmla="*/ 51235 w 563978"/>
              <a:gd name="connsiteY4" fmla="*/ 1119116 h 1228298"/>
              <a:gd name="connsiteX5" fmla="*/ 433372 w 563978"/>
              <a:gd name="connsiteY5" fmla="*/ 1009934 h 1228298"/>
              <a:gd name="connsiteX6" fmla="*/ 528907 w 563978"/>
              <a:gd name="connsiteY6" fmla="*/ 1228298 h 1228298"/>
              <a:gd name="connsiteX7" fmla="*/ 528907 w 563978"/>
              <a:gd name="connsiteY7" fmla="*/ 1228298 h 122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978" h="1228298">
                <a:moveTo>
                  <a:pt x="119474" y="0"/>
                </a:moveTo>
                <a:cubicBezTo>
                  <a:pt x="293483" y="43217"/>
                  <a:pt x="467492" y="86435"/>
                  <a:pt x="528907" y="191068"/>
                </a:cubicBezTo>
                <a:cubicBezTo>
                  <a:pt x="590322" y="295701"/>
                  <a:pt x="567575" y="543636"/>
                  <a:pt x="487963" y="627797"/>
                </a:cubicBezTo>
                <a:cubicBezTo>
                  <a:pt x="408351" y="711958"/>
                  <a:pt x="124023" y="614150"/>
                  <a:pt x="51235" y="696036"/>
                </a:cubicBezTo>
                <a:cubicBezTo>
                  <a:pt x="-21553" y="777922"/>
                  <a:pt x="-12455" y="1066800"/>
                  <a:pt x="51235" y="1119116"/>
                </a:cubicBezTo>
                <a:cubicBezTo>
                  <a:pt x="114925" y="1171432"/>
                  <a:pt x="353760" y="991737"/>
                  <a:pt x="433372" y="1009934"/>
                </a:cubicBezTo>
                <a:cubicBezTo>
                  <a:pt x="512984" y="1028131"/>
                  <a:pt x="528907" y="1228298"/>
                  <a:pt x="528907" y="1228298"/>
                </a:cubicBezTo>
                <a:lnTo>
                  <a:pt x="528907" y="1228298"/>
                </a:lnTo>
              </a:path>
            </a:pathLst>
          </a:custGeom>
          <a:noFill/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CEC7ABDD-ECEC-D34D-A174-C16C635094A3}"/>
              </a:ext>
            </a:extLst>
          </p:cNvPr>
          <p:cNvSpPr/>
          <p:nvPr/>
        </p:nvSpPr>
        <p:spPr>
          <a:xfrm>
            <a:off x="8187133" y="1997551"/>
            <a:ext cx="1358263" cy="1578885"/>
          </a:xfrm>
          <a:custGeom>
            <a:avLst/>
            <a:gdLst>
              <a:gd name="connsiteX0" fmla="*/ 18196 w 1655928"/>
              <a:gd name="connsiteY0" fmla="*/ 818865 h 818865"/>
              <a:gd name="connsiteX1" fmla="*/ 181970 w 1655928"/>
              <a:gd name="connsiteY1" fmla="*/ 259307 h 818865"/>
              <a:gd name="connsiteX2" fmla="*/ 1328382 w 1655928"/>
              <a:gd name="connsiteY2" fmla="*/ 286603 h 818865"/>
              <a:gd name="connsiteX3" fmla="*/ 1655928 w 1655928"/>
              <a:gd name="connsiteY3" fmla="*/ 0 h 81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5928" h="818865">
                <a:moveTo>
                  <a:pt x="18196" y="818865"/>
                </a:moveTo>
                <a:cubicBezTo>
                  <a:pt x="-9099" y="583441"/>
                  <a:pt x="-36394" y="348017"/>
                  <a:pt x="181970" y="259307"/>
                </a:cubicBezTo>
                <a:cubicBezTo>
                  <a:pt x="400334" y="170597"/>
                  <a:pt x="1082722" y="329821"/>
                  <a:pt x="1328382" y="286603"/>
                </a:cubicBezTo>
                <a:cubicBezTo>
                  <a:pt x="1574042" y="243385"/>
                  <a:pt x="1614985" y="121692"/>
                  <a:pt x="1655928" y="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Graphic 51" descr="Compass with solid fill">
            <a:extLst>
              <a:ext uri="{FF2B5EF4-FFF2-40B4-BE49-F238E27FC236}">
                <a16:creationId xmlns:a16="http://schemas.microsoft.com/office/drawing/2014/main" id="{4A5B3BA7-9781-854B-9960-790B179D15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1447" y="1354019"/>
            <a:ext cx="449682" cy="449682"/>
          </a:xfrm>
          <a:prstGeom prst="rect">
            <a:avLst/>
          </a:prstGeom>
        </p:spPr>
      </p:pic>
      <p:sp>
        <p:nvSpPr>
          <p:cNvPr id="53" name="Freeform 52">
            <a:extLst>
              <a:ext uri="{FF2B5EF4-FFF2-40B4-BE49-F238E27FC236}">
                <a16:creationId xmlns:a16="http://schemas.microsoft.com/office/drawing/2014/main" id="{017CCAF6-EED5-BD41-BA82-0600A059DEF7}"/>
              </a:ext>
            </a:extLst>
          </p:cNvPr>
          <p:cNvSpPr/>
          <p:nvPr/>
        </p:nvSpPr>
        <p:spPr>
          <a:xfrm>
            <a:off x="8293786" y="2014570"/>
            <a:ext cx="1410964" cy="1772685"/>
          </a:xfrm>
          <a:custGeom>
            <a:avLst/>
            <a:gdLst>
              <a:gd name="connsiteX0" fmla="*/ 0 w 1742606"/>
              <a:gd name="connsiteY0" fmla="*/ 766482 h 827132"/>
              <a:gd name="connsiteX1" fmla="*/ 497541 w 1742606"/>
              <a:gd name="connsiteY1" fmla="*/ 806824 h 827132"/>
              <a:gd name="connsiteX2" fmla="*/ 779929 w 1742606"/>
              <a:gd name="connsiteY2" fmla="*/ 484094 h 827132"/>
              <a:gd name="connsiteX3" fmla="*/ 1653988 w 1742606"/>
              <a:gd name="connsiteY3" fmla="*/ 524435 h 827132"/>
              <a:gd name="connsiteX4" fmla="*/ 1667435 w 1742606"/>
              <a:gd name="connsiteY4" fmla="*/ 0 h 827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2606" h="827132">
                <a:moveTo>
                  <a:pt x="0" y="766482"/>
                </a:moveTo>
                <a:cubicBezTo>
                  <a:pt x="183776" y="810185"/>
                  <a:pt x="367553" y="853889"/>
                  <a:pt x="497541" y="806824"/>
                </a:cubicBezTo>
                <a:cubicBezTo>
                  <a:pt x="627529" y="759759"/>
                  <a:pt x="587188" y="531159"/>
                  <a:pt x="779929" y="484094"/>
                </a:cubicBezTo>
                <a:cubicBezTo>
                  <a:pt x="972670" y="437029"/>
                  <a:pt x="1506070" y="605117"/>
                  <a:pt x="1653988" y="524435"/>
                </a:cubicBezTo>
                <a:cubicBezTo>
                  <a:pt x="1801906" y="443753"/>
                  <a:pt x="1734670" y="221876"/>
                  <a:pt x="1667435" y="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7FF61A7-987A-2544-B8FE-AD4CBBA487D9}"/>
              </a:ext>
            </a:extLst>
          </p:cNvPr>
          <p:cNvSpPr/>
          <p:nvPr/>
        </p:nvSpPr>
        <p:spPr>
          <a:xfrm flipH="1">
            <a:off x="10727527" y="1997551"/>
            <a:ext cx="282404" cy="1661077"/>
          </a:xfrm>
          <a:custGeom>
            <a:avLst/>
            <a:gdLst>
              <a:gd name="connsiteX0" fmla="*/ 295835 w 295942"/>
              <a:gd name="connsiteY0" fmla="*/ 0 h 1008530"/>
              <a:gd name="connsiteX1" fmla="*/ 0 w 295942"/>
              <a:gd name="connsiteY1" fmla="*/ 322730 h 1008530"/>
              <a:gd name="connsiteX2" fmla="*/ 295835 w 295942"/>
              <a:gd name="connsiteY2" fmla="*/ 591671 h 1008530"/>
              <a:gd name="connsiteX3" fmla="*/ 26894 w 295942"/>
              <a:gd name="connsiteY3" fmla="*/ 1008530 h 1008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942" h="1008530">
                <a:moveTo>
                  <a:pt x="295835" y="0"/>
                </a:moveTo>
                <a:cubicBezTo>
                  <a:pt x="147917" y="112059"/>
                  <a:pt x="0" y="224118"/>
                  <a:pt x="0" y="322730"/>
                </a:cubicBezTo>
                <a:cubicBezTo>
                  <a:pt x="0" y="421342"/>
                  <a:pt x="291353" y="477371"/>
                  <a:pt x="295835" y="591671"/>
                </a:cubicBezTo>
                <a:cubicBezTo>
                  <a:pt x="300317" y="705971"/>
                  <a:pt x="163605" y="857250"/>
                  <a:pt x="26894" y="100853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66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243F54-D762-D44A-B9A7-1D0242AD857B}"/>
              </a:ext>
            </a:extLst>
          </p:cNvPr>
          <p:cNvSpPr txBox="1"/>
          <p:nvPr/>
        </p:nvSpPr>
        <p:spPr>
          <a:xfrm>
            <a:off x="11640616" y="657000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7765C7-1995-514A-A70F-AD8811EE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Successor theory </a:t>
            </a:r>
            <a:r>
              <a:rPr lang="en-GB" dirty="0"/>
              <a:t>and why it screams hippocampus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BB44E-C561-694F-8535-DCBD8BF02267}"/>
              </a:ext>
            </a:extLst>
          </p:cNvPr>
          <p:cNvGrpSpPr/>
          <p:nvPr/>
        </p:nvGrpSpPr>
        <p:grpSpPr>
          <a:xfrm>
            <a:off x="407368" y="1412776"/>
            <a:ext cx="5328592" cy="1080120"/>
            <a:chOff x="407368" y="1412776"/>
            <a:chExt cx="5328592" cy="10801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E010047-C75B-474C-A03F-96A4DF19E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03" y="1412776"/>
              <a:ext cx="4825857" cy="10801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255905-7558-EC40-AAF6-47195E4579B7}"/>
                </a:ext>
              </a:extLst>
            </p:cNvPr>
            <p:cNvSpPr txBox="1"/>
            <p:nvPr/>
          </p:nvSpPr>
          <p:spPr>
            <a:xfrm>
              <a:off x="407368" y="1655222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bg1"/>
                  </a:solidFill>
                </a:rPr>
                <a:t>•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2D000E-7485-BE44-A5DF-A14816547928}"/>
              </a:ext>
            </a:extLst>
          </p:cNvPr>
          <p:cNvGrpSpPr/>
          <p:nvPr/>
        </p:nvGrpSpPr>
        <p:grpSpPr>
          <a:xfrm>
            <a:off x="407368" y="3291066"/>
            <a:ext cx="6602600" cy="2699317"/>
            <a:chOff x="407368" y="3291066"/>
            <a:chExt cx="6602600" cy="26993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26CF9-B0C2-C44D-8842-BEF6609C2059}"/>
                </a:ext>
              </a:extLst>
            </p:cNvPr>
            <p:cNvGrpSpPr/>
            <p:nvPr/>
          </p:nvGrpSpPr>
          <p:grpSpPr>
            <a:xfrm>
              <a:off x="407368" y="4869160"/>
              <a:ext cx="6602600" cy="1121223"/>
              <a:chOff x="407368" y="4869160"/>
              <a:chExt cx="6602600" cy="1121223"/>
            </a:xfrm>
            <a:solidFill>
              <a:schemeClr val="tx1">
                <a:alpha val="1444"/>
              </a:schemeClr>
            </a:solidFill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BF3800F-5083-CE4F-A90C-C94412894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03" y="4869160"/>
                <a:ext cx="6099865" cy="1121223"/>
              </a:xfrm>
              <a:prstGeom prst="rect">
                <a:avLst/>
              </a:prstGeom>
              <a:grpFill/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06CE0B-8F03-404D-AB12-C5DD4AD8F376}"/>
                  </a:ext>
                </a:extLst>
              </p:cNvPr>
              <p:cNvSpPr txBox="1"/>
              <p:nvPr/>
            </p:nvSpPr>
            <p:spPr>
              <a:xfrm>
                <a:off x="407368" y="5161354"/>
                <a:ext cx="309700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2800" dirty="0">
                    <a:solidFill>
                      <a:schemeClr val="bg1"/>
                    </a:solidFill>
                  </a:rPr>
                  <a:t>•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E4982CA-CEE7-5845-A8C5-0CFC9444BDD6}"/>
                </a:ext>
              </a:extLst>
            </p:cNvPr>
            <p:cNvGrpSpPr/>
            <p:nvPr/>
          </p:nvGrpSpPr>
          <p:grpSpPr>
            <a:xfrm>
              <a:off x="407368" y="3291066"/>
              <a:ext cx="4131487" cy="795064"/>
              <a:chOff x="407368" y="3291066"/>
              <a:chExt cx="4131487" cy="795064"/>
            </a:xfrm>
            <a:solidFill>
              <a:schemeClr val="tx1">
                <a:alpha val="1444"/>
              </a:schemeClr>
            </a:solidFill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E8B5814-52BA-D943-90DE-DF5F97410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03" y="3291066"/>
                <a:ext cx="3628752" cy="795064"/>
              </a:xfrm>
              <a:prstGeom prst="rect">
                <a:avLst/>
              </a:prstGeom>
              <a:grpFill/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7BA62E-CAC8-AD4C-B8B3-A39F86F40AD9}"/>
                  </a:ext>
                </a:extLst>
              </p:cNvPr>
              <p:cNvSpPr txBox="1"/>
              <p:nvPr/>
            </p:nvSpPr>
            <p:spPr>
              <a:xfrm>
                <a:off x="407368" y="3291066"/>
                <a:ext cx="309700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2800" dirty="0">
                    <a:solidFill>
                      <a:schemeClr val="bg1"/>
                    </a:solidFill>
                  </a:rPr>
                  <a:t>•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19980A3-561F-274A-A40E-B05E077E6EF3}"/>
              </a:ext>
            </a:extLst>
          </p:cNvPr>
          <p:cNvSpPr txBox="1"/>
          <p:nvPr/>
        </p:nvSpPr>
        <p:spPr>
          <a:xfrm>
            <a:off x="263352" y="4797152"/>
            <a:ext cx="7193535" cy="136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GB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5E840-03A5-F64B-B8A2-1547A9D1E627}"/>
              </a:ext>
            </a:extLst>
          </p:cNvPr>
          <p:cNvSpPr txBox="1"/>
          <p:nvPr/>
        </p:nvSpPr>
        <p:spPr>
          <a:xfrm>
            <a:off x="407369" y="1285407"/>
            <a:ext cx="5544615" cy="1418861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GB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B6E370-9917-794A-9521-D4BC61270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601" y="2390626"/>
            <a:ext cx="2286000" cy="23241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76E44B4-DC29-9046-845C-FA2EADE323F2}"/>
              </a:ext>
            </a:extLst>
          </p:cNvPr>
          <p:cNvSpPr/>
          <p:nvPr/>
        </p:nvSpPr>
        <p:spPr>
          <a:xfrm>
            <a:off x="3359696" y="3291066"/>
            <a:ext cx="396705" cy="523220"/>
          </a:xfrm>
          <a:prstGeom prst="ellipse">
            <a:avLst/>
          </a:prstGeom>
          <a:solidFill>
            <a:srgbClr val="38459C">
              <a:alpha val="47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C0A5D0-9784-9F46-8468-0173E4C38DDD}"/>
              </a:ext>
            </a:extLst>
          </p:cNvPr>
          <p:cNvSpPr/>
          <p:nvPr/>
        </p:nvSpPr>
        <p:spPr>
          <a:xfrm>
            <a:off x="4108174" y="3291066"/>
            <a:ext cx="396705" cy="523220"/>
          </a:xfrm>
          <a:prstGeom prst="ellipse">
            <a:avLst/>
          </a:prstGeom>
          <a:solidFill>
            <a:srgbClr val="38459C">
              <a:alpha val="47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4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243F54-D762-D44A-B9A7-1D0242AD857B}"/>
              </a:ext>
            </a:extLst>
          </p:cNvPr>
          <p:cNvSpPr txBox="1"/>
          <p:nvPr/>
        </p:nvSpPr>
        <p:spPr>
          <a:xfrm>
            <a:off x="11640616" y="657000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7765C7-1995-514A-A70F-AD8811EE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Successor theory </a:t>
            </a:r>
            <a:r>
              <a:rPr lang="en-GB" dirty="0"/>
              <a:t>and why it screams hippocampus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BB44E-C561-694F-8535-DCBD8BF02267}"/>
              </a:ext>
            </a:extLst>
          </p:cNvPr>
          <p:cNvGrpSpPr/>
          <p:nvPr/>
        </p:nvGrpSpPr>
        <p:grpSpPr>
          <a:xfrm>
            <a:off x="407368" y="1412776"/>
            <a:ext cx="5328592" cy="1080120"/>
            <a:chOff x="407368" y="1412776"/>
            <a:chExt cx="5328592" cy="10801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E010047-C75B-474C-A03F-96A4DF19E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03" y="1412776"/>
              <a:ext cx="4825857" cy="10801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255905-7558-EC40-AAF6-47195E4579B7}"/>
                </a:ext>
              </a:extLst>
            </p:cNvPr>
            <p:cNvSpPr txBox="1"/>
            <p:nvPr/>
          </p:nvSpPr>
          <p:spPr>
            <a:xfrm>
              <a:off x="407368" y="1655222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bg1"/>
                  </a:solidFill>
                </a:rPr>
                <a:t>•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2D000E-7485-BE44-A5DF-A14816547928}"/>
              </a:ext>
            </a:extLst>
          </p:cNvPr>
          <p:cNvGrpSpPr/>
          <p:nvPr/>
        </p:nvGrpSpPr>
        <p:grpSpPr>
          <a:xfrm>
            <a:off x="407368" y="3291066"/>
            <a:ext cx="6602600" cy="2699317"/>
            <a:chOff x="407368" y="3291066"/>
            <a:chExt cx="6602600" cy="26993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926CF9-B0C2-C44D-8842-BEF6609C2059}"/>
                </a:ext>
              </a:extLst>
            </p:cNvPr>
            <p:cNvGrpSpPr/>
            <p:nvPr/>
          </p:nvGrpSpPr>
          <p:grpSpPr>
            <a:xfrm>
              <a:off x="407368" y="4869160"/>
              <a:ext cx="6602600" cy="1121223"/>
              <a:chOff x="407368" y="4869160"/>
              <a:chExt cx="6602600" cy="1121223"/>
            </a:xfrm>
            <a:solidFill>
              <a:schemeClr val="tx1">
                <a:alpha val="1444"/>
              </a:schemeClr>
            </a:solidFill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BF3800F-5083-CE4F-A90C-C94412894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103" y="4869160"/>
                <a:ext cx="6099865" cy="1121223"/>
              </a:xfrm>
              <a:prstGeom prst="rect">
                <a:avLst/>
              </a:prstGeom>
              <a:grpFill/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06CE0B-8F03-404D-AB12-C5DD4AD8F376}"/>
                  </a:ext>
                </a:extLst>
              </p:cNvPr>
              <p:cNvSpPr txBox="1"/>
              <p:nvPr/>
            </p:nvSpPr>
            <p:spPr>
              <a:xfrm>
                <a:off x="407368" y="5161354"/>
                <a:ext cx="309700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2800" dirty="0">
                    <a:solidFill>
                      <a:schemeClr val="bg1"/>
                    </a:solidFill>
                  </a:rPr>
                  <a:t>•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E4982CA-CEE7-5845-A8C5-0CFC9444BDD6}"/>
                </a:ext>
              </a:extLst>
            </p:cNvPr>
            <p:cNvGrpSpPr/>
            <p:nvPr/>
          </p:nvGrpSpPr>
          <p:grpSpPr>
            <a:xfrm>
              <a:off x="407368" y="3291066"/>
              <a:ext cx="4131487" cy="795064"/>
              <a:chOff x="407368" y="3291066"/>
              <a:chExt cx="4131487" cy="795064"/>
            </a:xfrm>
            <a:solidFill>
              <a:schemeClr val="tx1">
                <a:alpha val="1444"/>
              </a:schemeClr>
            </a:solidFill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E8B5814-52BA-D943-90DE-DF5F97410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03" y="3291066"/>
                <a:ext cx="3628752" cy="795064"/>
              </a:xfrm>
              <a:prstGeom prst="rect">
                <a:avLst/>
              </a:prstGeom>
              <a:grpFill/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7BA62E-CAC8-AD4C-B8B3-A39F86F40AD9}"/>
                  </a:ext>
                </a:extLst>
              </p:cNvPr>
              <p:cNvSpPr txBox="1"/>
              <p:nvPr/>
            </p:nvSpPr>
            <p:spPr>
              <a:xfrm>
                <a:off x="407368" y="3291066"/>
                <a:ext cx="309700" cy="52322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sz="2800" dirty="0">
                    <a:solidFill>
                      <a:schemeClr val="bg1"/>
                    </a:solidFill>
                  </a:rPr>
                  <a:t>•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19980A3-561F-274A-A40E-B05E077E6EF3}"/>
              </a:ext>
            </a:extLst>
          </p:cNvPr>
          <p:cNvSpPr txBox="1"/>
          <p:nvPr/>
        </p:nvSpPr>
        <p:spPr>
          <a:xfrm>
            <a:off x="263352" y="4797152"/>
            <a:ext cx="7193535" cy="136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GB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5E840-03A5-F64B-B8A2-1547A9D1E627}"/>
              </a:ext>
            </a:extLst>
          </p:cNvPr>
          <p:cNvSpPr txBox="1"/>
          <p:nvPr/>
        </p:nvSpPr>
        <p:spPr>
          <a:xfrm>
            <a:off x="407369" y="1285407"/>
            <a:ext cx="5544615" cy="1418861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GB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5B8D3C-FA75-0649-BA54-0A6F03CD51E5}"/>
              </a:ext>
            </a:extLst>
          </p:cNvPr>
          <p:cNvSpPr txBox="1"/>
          <p:nvPr/>
        </p:nvSpPr>
        <p:spPr>
          <a:xfrm>
            <a:off x="6276135" y="2967335"/>
            <a:ext cx="2754024" cy="92333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Fixed policy: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Policies often are fixed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Value learning still useful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E921E-9325-1640-AFEF-EAB5DE2DFC6D}"/>
              </a:ext>
            </a:extLst>
          </p:cNvPr>
          <p:cNvSpPr txBox="1"/>
          <p:nvPr/>
        </p:nvSpPr>
        <p:spPr>
          <a:xfrm>
            <a:off x="9908999" y="2968026"/>
            <a:ext cx="1716880" cy="369332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Policy iteration: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80788-8341-CE4A-9408-4D37A6AC9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168" y="3291066"/>
            <a:ext cx="1887448" cy="16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243F54-D762-D44A-B9A7-1D0242AD857B}"/>
              </a:ext>
            </a:extLst>
          </p:cNvPr>
          <p:cNvSpPr txBox="1"/>
          <p:nvPr/>
        </p:nvSpPr>
        <p:spPr>
          <a:xfrm>
            <a:off x="11640616" y="657000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7765C7-1995-514A-A70F-AD8811EE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Successor theory </a:t>
            </a:r>
            <a:r>
              <a:rPr lang="en-GB" dirty="0"/>
              <a:t>and why it screams hippocampus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BB44E-C561-694F-8535-DCBD8BF02267}"/>
              </a:ext>
            </a:extLst>
          </p:cNvPr>
          <p:cNvGrpSpPr/>
          <p:nvPr/>
        </p:nvGrpSpPr>
        <p:grpSpPr>
          <a:xfrm>
            <a:off x="407368" y="1412776"/>
            <a:ext cx="5328592" cy="1080120"/>
            <a:chOff x="407368" y="1412776"/>
            <a:chExt cx="5328592" cy="10801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E010047-C75B-474C-A03F-96A4DF19E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03" y="1412776"/>
              <a:ext cx="4825857" cy="10801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255905-7558-EC40-AAF6-47195E4579B7}"/>
                </a:ext>
              </a:extLst>
            </p:cNvPr>
            <p:cNvSpPr txBox="1"/>
            <p:nvPr/>
          </p:nvSpPr>
          <p:spPr>
            <a:xfrm>
              <a:off x="407368" y="1655222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bg1"/>
                  </a:solidFill>
                </a:rPr>
                <a:t>•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926CF9-B0C2-C44D-8842-BEF6609C2059}"/>
              </a:ext>
            </a:extLst>
          </p:cNvPr>
          <p:cNvGrpSpPr/>
          <p:nvPr/>
        </p:nvGrpSpPr>
        <p:grpSpPr>
          <a:xfrm>
            <a:off x="407368" y="4869160"/>
            <a:ext cx="6602600" cy="1121223"/>
            <a:chOff x="407368" y="4869160"/>
            <a:chExt cx="6602600" cy="1121223"/>
          </a:xfrm>
          <a:solidFill>
            <a:schemeClr val="tx1">
              <a:alpha val="1444"/>
            </a:schemeClr>
          </a:solidFill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F3800F-5083-CE4F-A90C-C94412894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103" y="4869160"/>
              <a:ext cx="6099865" cy="1121223"/>
            </a:xfrm>
            <a:prstGeom prst="rect">
              <a:avLst/>
            </a:prstGeom>
            <a:grpFill/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06CE0B-8F03-404D-AB12-C5DD4AD8F376}"/>
                </a:ext>
              </a:extLst>
            </p:cNvPr>
            <p:cNvSpPr txBox="1"/>
            <p:nvPr/>
          </p:nvSpPr>
          <p:spPr>
            <a:xfrm>
              <a:off x="407368" y="5161354"/>
              <a:ext cx="309700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bg1"/>
                  </a:solidFill>
                </a:rPr>
                <a:t>•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4982CA-CEE7-5845-A8C5-0CFC9444BDD6}"/>
              </a:ext>
            </a:extLst>
          </p:cNvPr>
          <p:cNvGrpSpPr/>
          <p:nvPr/>
        </p:nvGrpSpPr>
        <p:grpSpPr>
          <a:xfrm>
            <a:off x="407368" y="3291066"/>
            <a:ext cx="4131487" cy="795064"/>
            <a:chOff x="407368" y="3291066"/>
            <a:chExt cx="4131487" cy="795064"/>
          </a:xfrm>
          <a:solidFill>
            <a:schemeClr val="tx1">
              <a:alpha val="1444"/>
            </a:schemeClr>
          </a:solidFill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8B5814-52BA-D943-90DE-DF5F9741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103" y="3291066"/>
              <a:ext cx="3628752" cy="795064"/>
            </a:xfrm>
            <a:prstGeom prst="rect">
              <a:avLst/>
            </a:prstGeom>
            <a:grpFill/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7BA62E-CAC8-AD4C-B8B3-A39F86F40AD9}"/>
                </a:ext>
              </a:extLst>
            </p:cNvPr>
            <p:cNvSpPr txBox="1"/>
            <p:nvPr/>
          </p:nvSpPr>
          <p:spPr>
            <a:xfrm>
              <a:off x="407368" y="3291066"/>
              <a:ext cx="309700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bg1"/>
                  </a:solidFill>
                </a:rPr>
                <a:t>•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9C5E840-03A5-F64B-B8A2-1547A9D1E627}"/>
              </a:ext>
            </a:extLst>
          </p:cNvPr>
          <p:cNvSpPr txBox="1"/>
          <p:nvPr/>
        </p:nvSpPr>
        <p:spPr>
          <a:xfrm>
            <a:off x="407369" y="1285406"/>
            <a:ext cx="5544615" cy="2952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GB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F3BB8-DE39-3643-BFBE-A4F0241A0527}"/>
              </a:ext>
            </a:extLst>
          </p:cNvPr>
          <p:cNvSpPr txBox="1"/>
          <p:nvPr/>
        </p:nvSpPr>
        <p:spPr>
          <a:xfrm>
            <a:off x="5879976" y="1124744"/>
            <a:ext cx="1070231" cy="83099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bg1"/>
                </a:solidFill>
              </a:rPr>
              <a:t>PLACE CELLS: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E36111-91FB-F548-B35D-1DF234956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717" y="1844824"/>
            <a:ext cx="4115955" cy="15863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D66F50C-3877-914B-8E08-369429EC0F19}"/>
              </a:ext>
            </a:extLst>
          </p:cNvPr>
          <p:cNvGrpSpPr/>
          <p:nvPr/>
        </p:nvGrpSpPr>
        <p:grpSpPr>
          <a:xfrm>
            <a:off x="6950207" y="1196514"/>
            <a:ext cx="5182032" cy="707886"/>
            <a:chOff x="5922390" y="3573016"/>
            <a:chExt cx="5182032" cy="70788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04FB58-C587-4C4B-BAB6-6033C8FC9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2390" y="3621531"/>
              <a:ext cx="846709" cy="3115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4E74B-ECAB-1F49-8436-CFDBBC08FFB9}"/>
                </a:ext>
              </a:extLst>
            </p:cNvPr>
            <p:cNvSpPr txBox="1"/>
            <p:nvPr/>
          </p:nvSpPr>
          <p:spPr>
            <a:xfrm>
              <a:off x="6838803" y="3573016"/>
              <a:ext cx="4265619" cy="70788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dirty="0">
                  <a:solidFill>
                    <a:schemeClr val="bg1"/>
                  </a:solidFill>
                </a:rPr>
                <a:t>= “how well does state s predict future occurrence of state s’ “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A14E17-854A-2447-B55E-5F5DA4670818}"/>
              </a:ext>
            </a:extLst>
          </p:cNvPr>
          <p:cNvSpPr txBox="1"/>
          <p:nvPr/>
        </p:nvSpPr>
        <p:spPr>
          <a:xfrm>
            <a:off x="5939737" y="3283280"/>
            <a:ext cx="1070231" cy="83099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bg1"/>
                </a:solidFill>
              </a:rPr>
              <a:t>GRID CELLS: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6DD0F0-252B-9D42-9ED2-99DDE98BC457}"/>
              </a:ext>
            </a:extLst>
          </p:cNvPr>
          <p:cNvSpPr txBox="1"/>
          <p:nvPr/>
        </p:nvSpPr>
        <p:spPr>
          <a:xfrm>
            <a:off x="7926381" y="3355050"/>
            <a:ext cx="426561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</a:rPr>
              <a:t>Encodes how locations connectivity.</a:t>
            </a:r>
          </a:p>
          <a:p>
            <a:pPr algn="l"/>
            <a:r>
              <a:rPr lang="en-GB" sz="2000" dirty="0">
                <a:solidFill>
                  <a:schemeClr val="bg1"/>
                </a:solidFill>
              </a:rPr>
              <a:t>M eigenvectors encode a spatial metric…aka grid cells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3B0505-C9EA-A244-B22E-4D4D325C16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7866" y="3444488"/>
            <a:ext cx="239050" cy="239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2328F0-6069-1D46-ABE7-6321AA2B29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586" y="4444701"/>
            <a:ext cx="1944216" cy="197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243F54-D762-D44A-B9A7-1D0242AD857B}"/>
              </a:ext>
            </a:extLst>
          </p:cNvPr>
          <p:cNvSpPr txBox="1"/>
          <p:nvPr/>
        </p:nvSpPr>
        <p:spPr>
          <a:xfrm>
            <a:off x="11640616" y="657000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7765C7-1995-514A-A70F-AD8811EE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86627"/>
            <a:ext cx="12210015" cy="686019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Successor theory </a:t>
            </a:r>
            <a:r>
              <a:rPr lang="en-GB" dirty="0"/>
              <a:t>and why it screams hippocampus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BB44E-C561-694F-8535-DCBD8BF02267}"/>
              </a:ext>
            </a:extLst>
          </p:cNvPr>
          <p:cNvGrpSpPr/>
          <p:nvPr/>
        </p:nvGrpSpPr>
        <p:grpSpPr>
          <a:xfrm>
            <a:off x="407368" y="1412776"/>
            <a:ext cx="5328592" cy="1080120"/>
            <a:chOff x="407368" y="1412776"/>
            <a:chExt cx="5328592" cy="10801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E010047-C75B-474C-A03F-96A4DF19E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103" y="1412776"/>
              <a:ext cx="4825857" cy="10801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255905-7558-EC40-AAF6-47195E4579B7}"/>
                </a:ext>
              </a:extLst>
            </p:cNvPr>
            <p:cNvSpPr txBox="1"/>
            <p:nvPr/>
          </p:nvSpPr>
          <p:spPr>
            <a:xfrm>
              <a:off x="407368" y="1655222"/>
              <a:ext cx="309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bg1"/>
                  </a:solidFill>
                </a:rPr>
                <a:t>•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926CF9-B0C2-C44D-8842-BEF6609C2059}"/>
              </a:ext>
            </a:extLst>
          </p:cNvPr>
          <p:cNvGrpSpPr/>
          <p:nvPr/>
        </p:nvGrpSpPr>
        <p:grpSpPr>
          <a:xfrm>
            <a:off x="407368" y="4869160"/>
            <a:ext cx="6602600" cy="1121223"/>
            <a:chOff x="407368" y="4869160"/>
            <a:chExt cx="6602600" cy="1121223"/>
          </a:xfrm>
          <a:solidFill>
            <a:schemeClr val="tx1">
              <a:alpha val="1444"/>
            </a:schemeClr>
          </a:solidFill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F3800F-5083-CE4F-A90C-C94412894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103" y="4869160"/>
              <a:ext cx="6099865" cy="1121223"/>
            </a:xfrm>
            <a:prstGeom prst="rect">
              <a:avLst/>
            </a:prstGeom>
            <a:grpFill/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06CE0B-8F03-404D-AB12-C5DD4AD8F376}"/>
                </a:ext>
              </a:extLst>
            </p:cNvPr>
            <p:cNvSpPr txBox="1"/>
            <p:nvPr/>
          </p:nvSpPr>
          <p:spPr>
            <a:xfrm>
              <a:off x="407368" y="5161354"/>
              <a:ext cx="309700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bg1"/>
                  </a:solidFill>
                </a:rPr>
                <a:t>•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4982CA-CEE7-5845-A8C5-0CFC9444BDD6}"/>
              </a:ext>
            </a:extLst>
          </p:cNvPr>
          <p:cNvGrpSpPr/>
          <p:nvPr/>
        </p:nvGrpSpPr>
        <p:grpSpPr>
          <a:xfrm>
            <a:off x="407368" y="3291066"/>
            <a:ext cx="4131487" cy="795064"/>
            <a:chOff x="407368" y="3291066"/>
            <a:chExt cx="4131487" cy="795064"/>
          </a:xfrm>
          <a:solidFill>
            <a:schemeClr val="tx1">
              <a:alpha val="1444"/>
            </a:schemeClr>
          </a:solidFill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8B5814-52BA-D943-90DE-DF5F97410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103" y="3291066"/>
              <a:ext cx="3628752" cy="795064"/>
            </a:xfrm>
            <a:prstGeom prst="rect">
              <a:avLst/>
            </a:prstGeom>
            <a:grpFill/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7BA62E-CAC8-AD4C-B8B3-A39F86F40AD9}"/>
                </a:ext>
              </a:extLst>
            </p:cNvPr>
            <p:cNvSpPr txBox="1"/>
            <p:nvPr/>
          </p:nvSpPr>
          <p:spPr>
            <a:xfrm>
              <a:off x="407368" y="3291066"/>
              <a:ext cx="309700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800" dirty="0">
                  <a:solidFill>
                    <a:schemeClr val="bg1"/>
                  </a:solidFill>
                </a:rPr>
                <a:t>•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9C5E840-03A5-F64B-B8A2-1547A9D1E627}"/>
              </a:ext>
            </a:extLst>
          </p:cNvPr>
          <p:cNvSpPr txBox="1"/>
          <p:nvPr/>
        </p:nvSpPr>
        <p:spPr>
          <a:xfrm>
            <a:off x="407369" y="1285406"/>
            <a:ext cx="5544615" cy="2952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GB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F3BB8-DE39-3643-BFBE-A4F0241A0527}"/>
              </a:ext>
            </a:extLst>
          </p:cNvPr>
          <p:cNvSpPr txBox="1"/>
          <p:nvPr/>
        </p:nvSpPr>
        <p:spPr>
          <a:xfrm>
            <a:off x="5879976" y="1124744"/>
            <a:ext cx="1070231" cy="83099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bg1"/>
                </a:solidFill>
              </a:rPr>
              <a:t>PLACE CELLS: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E36111-91FB-F548-B35D-1DF234956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717" y="1844824"/>
            <a:ext cx="4115955" cy="15863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D66F50C-3877-914B-8E08-369429EC0F19}"/>
              </a:ext>
            </a:extLst>
          </p:cNvPr>
          <p:cNvGrpSpPr/>
          <p:nvPr/>
        </p:nvGrpSpPr>
        <p:grpSpPr>
          <a:xfrm>
            <a:off x="6950207" y="1196514"/>
            <a:ext cx="5182032" cy="707886"/>
            <a:chOff x="5922390" y="3573016"/>
            <a:chExt cx="5182032" cy="70788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04FB58-C587-4C4B-BAB6-6033C8FC9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22390" y="3621531"/>
              <a:ext cx="846709" cy="3115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4E74B-ECAB-1F49-8436-CFDBBC08FFB9}"/>
                </a:ext>
              </a:extLst>
            </p:cNvPr>
            <p:cNvSpPr txBox="1"/>
            <p:nvPr/>
          </p:nvSpPr>
          <p:spPr>
            <a:xfrm>
              <a:off x="6838803" y="3573016"/>
              <a:ext cx="4265619" cy="707886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dirty="0">
                  <a:solidFill>
                    <a:schemeClr val="bg1"/>
                  </a:solidFill>
                </a:rPr>
                <a:t>= “how well does state s predict future occurrence of state s’ “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DA14E17-854A-2447-B55E-5F5DA4670818}"/>
              </a:ext>
            </a:extLst>
          </p:cNvPr>
          <p:cNvSpPr txBox="1"/>
          <p:nvPr/>
        </p:nvSpPr>
        <p:spPr>
          <a:xfrm>
            <a:off x="5939737" y="3283280"/>
            <a:ext cx="1070231" cy="830997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2400" dirty="0">
                <a:solidFill>
                  <a:schemeClr val="bg1"/>
                </a:solidFill>
              </a:rPr>
              <a:t>GRID CELLS: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6DD0F0-252B-9D42-9ED2-99DDE98BC457}"/>
              </a:ext>
            </a:extLst>
          </p:cNvPr>
          <p:cNvSpPr txBox="1"/>
          <p:nvPr/>
        </p:nvSpPr>
        <p:spPr>
          <a:xfrm>
            <a:off x="7926381" y="3355050"/>
            <a:ext cx="4265619" cy="1015663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</a:rPr>
              <a:t>Encodes how locations connectivity.</a:t>
            </a:r>
          </a:p>
          <a:p>
            <a:pPr algn="l"/>
            <a:r>
              <a:rPr lang="en-GB" sz="2000" dirty="0">
                <a:solidFill>
                  <a:schemeClr val="bg1"/>
                </a:solidFill>
              </a:rPr>
              <a:t>M eigenvectors encode a spatial metric…aka grid cells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3B0505-C9EA-A244-B22E-4D4D325C16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7866" y="3444488"/>
            <a:ext cx="239050" cy="239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2328F0-6069-1D46-ABE7-6321AA2B29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586" y="4444701"/>
            <a:ext cx="1944216" cy="1970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9C8106-FDDC-0D42-A163-524D73D6E127}"/>
              </a:ext>
            </a:extLst>
          </p:cNvPr>
          <p:cNvSpPr txBox="1"/>
          <p:nvPr/>
        </p:nvSpPr>
        <p:spPr>
          <a:xfrm>
            <a:off x="-1481584" y="692696"/>
            <a:ext cx="14346336" cy="749153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n-GB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F8701-B551-1F49-96BD-6112560340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5926" y="1196752"/>
            <a:ext cx="7900147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65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D0F4-1774-5A47-8298-F27C611E25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7B28A1-E549-2945-B573-8BB7D7F29847}"/>
              </a:ext>
            </a:extLst>
          </p:cNvPr>
          <p:cNvGrpSpPr/>
          <p:nvPr/>
        </p:nvGrpSpPr>
        <p:grpSpPr>
          <a:xfrm>
            <a:off x="1343472" y="1255802"/>
            <a:ext cx="9652204" cy="4896000"/>
            <a:chOff x="1631504" y="836712"/>
            <a:chExt cx="9652204" cy="4896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B68337-B737-BA42-A881-E539B35558B9}"/>
                </a:ext>
              </a:extLst>
            </p:cNvPr>
            <p:cNvSpPr txBox="1"/>
            <p:nvPr/>
          </p:nvSpPr>
          <p:spPr>
            <a:xfrm>
              <a:off x="1631504" y="836712"/>
              <a:ext cx="9508188" cy="4896000"/>
            </a:xfrm>
            <a:custGeom>
              <a:avLst/>
              <a:gdLst>
                <a:gd name="connsiteX0" fmla="*/ 0 w 9508188"/>
                <a:gd name="connsiteY0" fmla="*/ 0 h 4896000"/>
                <a:gd name="connsiteX1" fmla="*/ 679156 w 9508188"/>
                <a:gd name="connsiteY1" fmla="*/ 0 h 4896000"/>
                <a:gd name="connsiteX2" fmla="*/ 1358313 w 9508188"/>
                <a:gd name="connsiteY2" fmla="*/ 0 h 4896000"/>
                <a:gd name="connsiteX3" fmla="*/ 2227633 w 9508188"/>
                <a:gd name="connsiteY3" fmla="*/ 0 h 4896000"/>
                <a:gd name="connsiteX4" fmla="*/ 2811707 w 9508188"/>
                <a:gd name="connsiteY4" fmla="*/ 0 h 4896000"/>
                <a:gd name="connsiteX5" fmla="*/ 3395781 w 9508188"/>
                <a:gd name="connsiteY5" fmla="*/ 0 h 4896000"/>
                <a:gd name="connsiteX6" fmla="*/ 4074938 w 9508188"/>
                <a:gd name="connsiteY6" fmla="*/ 0 h 4896000"/>
                <a:gd name="connsiteX7" fmla="*/ 4849176 w 9508188"/>
                <a:gd name="connsiteY7" fmla="*/ 0 h 4896000"/>
                <a:gd name="connsiteX8" fmla="*/ 5623414 w 9508188"/>
                <a:gd name="connsiteY8" fmla="*/ 0 h 4896000"/>
                <a:gd name="connsiteX9" fmla="*/ 6397652 w 9508188"/>
                <a:gd name="connsiteY9" fmla="*/ 0 h 4896000"/>
                <a:gd name="connsiteX10" fmla="*/ 7266972 w 9508188"/>
                <a:gd name="connsiteY10" fmla="*/ 0 h 4896000"/>
                <a:gd name="connsiteX11" fmla="*/ 7946129 w 9508188"/>
                <a:gd name="connsiteY11" fmla="*/ 0 h 4896000"/>
                <a:gd name="connsiteX12" fmla="*/ 8720367 w 9508188"/>
                <a:gd name="connsiteY12" fmla="*/ 0 h 4896000"/>
                <a:gd name="connsiteX13" fmla="*/ 9508188 w 9508188"/>
                <a:gd name="connsiteY13" fmla="*/ 0 h 4896000"/>
                <a:gd name="connsiteX14" fmla="*/ 9508188 w 9508188"/>
                <a:gd name="connsiteY14" fmla="*/ 699429 h 4896000"/>
                <a:gd name="connsiteX15" fmla="*/ 9508188 w 9508188"/>
                <a:gd name="connsiteY15" fmla="*/ 1447817 h 4896000"/>
                <a:gd name="connsiteX16" fmla="*/ 9508188 w 9508188"/>
                <a:gd name="connsiteY16" fmla="*/ 2245166 h 4896000"/>
                <a:gd name="connsiteX17" fmla="*/ 9508188 w 9508188"/>
                <a:gd name="connsiteY17" fmla="*/ 2993554 h 4896000"/>
                <a:gd name="connsiteX18" fmla="*/ 9508188 w 9508188"/>
                <a:gd name="connsiteY18" fmla="*/ 3595063 h 4896000"/>
                <a:gd name="connsiteX19" fmla="*/ 9508188 w 9508188"/>
                <a:gd name="connsiteY19" fmla="*/ 4896000 h 4896000"/>
                <a:gd name="connsiteX20" fmla="*/ 8924114 w 9508188"/>
                <a:gd name="connsiteY20" fmla="*/ 4896000 h 4896000"/>
                <a:gd name="connsiteX21" fmla="*/ 8244957 w 9508188"/>
                <a:gd name="connsiteY21" fmla="*/ 4896000 h 4896000"/>
                <a:gd name="connsiteX22" fmla="*/ 7851047 w 9508188"/>
                <a:gd name="connsiteY22" fmla="*/ 4896000 h 4896000"/>
                <a:gd name="connsiteX23" fmla="*/ 7266972 w 9508188"/>
                <a:gd name="connsiteY23" fmla="*/ 4896000 h 4896000"/>
                <a:gd name="connsiteX24" fmla="*/ 6492734 w 9508188"/>
                <a:gd name="connsiteY24" fmla="*/ 4896000 h 4896000"/>
                <a:gd name="connsiteX25" fmla="*/ 6003742 w 9508188"/>
                <a:gd name="connsiteY25" fmla="*/ 4896000 h 4896000"/>
                <a:gd name="connsiteX26" fmla="*/ 5134422 w 9508188"/>
                <a:gd name="connsiteY26" fmla="*/ 4896000 h 4896000"/>
                <a:gd name="connsiteX27" fmla="*/ 4265101 w 9508188"/>
                <a:gd name="connsiteY27" fmla="*/ 4896000 h 4896000"/>
                <a:gd name="connsiteX28" fmla="*/ 3585945 w 9508188"/>
                <a:gd name="connsiteY28" fmla="*/ 4896000 h 4896000"/>
                <a:gd name="connsiteX29" fmla="*/ 2716625 w 9508188"/>
                <a:gd name="connsiteY29" fmla="*/ 4896000 h 4896000"/>
                <a:gd name="connsiteX30" fmla="*/ 2037469 w 9508188"/>
                <a:gd name="connsiteY30" fmla="*/ 4896000 h 4896000"/>
                <a:gd name="connsiteX31" fmla="*/ 1263231 w 9508188"/>
                <a:gd name="connsiteY31" fmla="*/ 4896000 h 4896000"/>
                <a:gd name="connsiteX32" fmla="*/ 869320 w 9508188"/>
                <a:gd name="connsiteY32" fmla="*/ 4896000 h 4896000"/>
                <a:gd name="connsiteX33" fmla="*/ 0 w 9508188"/>
                <a:gd name="connsiteY33" fmla="*/ 4896000 h 4896000"/>
                <a:gd name="connsiteX34" fmla="*/ 0 w 9508188"/>
                <a:gd name="connsiteY34" fmla="*/ 4245531 h 4896000"/>
                <a:gd name="connsiteX35" fmla="*/ 0 w 9508188"/>
                <a:gd name="connsiteY35" fmla="*/ 3595063 h 4896000"/>
                <a:gd name="connsiteX36" fmla="*/ 0 w 9508188"/>
                <a:gd name="connsiteY36" fmla="*/ 2993554 h 4896000"/>
                <a:gd name="connsiteX37" fmla="*/ 0 w 9508188"/>
                <a:gd name="connsiteY37" fmla="*/ 2343086 h 4896000"/>
                <a:gd name="connsiteX38" fmla="*/ 0 w 9508188"/>
                <a:gd name="connsiteY38" fmla="*/ 1594697 h 4896000"/>
                <a:gd name="connsiteX39" fmla="*/ 0 w 9508188"/>
                <a:gd name="connsiteY39" fmla="*/ 993189 h 4896000"/>
                <a:gd name="connsiteX40" fmla="*/ 0 w 9508188"/>
                <a:gd name="connsiteY40" fmla="*/ 0 h 489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508188" h="4896000" fill="none" extrusionOk="0">
                  <a:moveTo>
                    <a:pt x="0" y="0"/>
                  </a:moveTo>
                  <a:cubicBezTo>
                    <a:pt x="197712" y="20395"/>
                    <a:pt x="536474" y="-28096"/>
                    <a:pt x="679156" y="0"/>
                  </a:cubicBezTo>
                  <a:cubicBezTo>
                    <a:pt x="821838" y="28096"/>
                    <a:pt x="1214906" y="21765"/>
                    <a:pt x="1358313" y="0"/>
                  </a:cubicBezTo>
                  <a:cubicBezTo>
                    <a:pt x="1501720" y="-21765"/>
                    <a:pt x="2023886" y="-24796"/>
                    <a:pt x="2227633" y="0"/>
                  </a:cubicBezTo>
                  <a:cubicBezTo>
                    <a:pt x="2431380" y="24796"/>
                    <a:pt x="2546114" y="22253"/>
                    <a:pt x="2811707" y="0"/>
                  </a:cubicBezTo>
                  <a:cubicBezTo>
                    <a:pt x="3077300" y="-22253"/>
                    <a:pt x="3219743" y="-15584"/>
                    <a:pt x="3395781" y="0"/>
                  </a:cubicBezTo>
                  <a:cubicBezTo>
                    <a:pt x="3571819" y="15584"/>
                    <a:pt x="3858670" y="14654"/>
                    <a:pt x="4074938" y="0"/>
                  </a:cubicBezTo>
                  <a:cubicBezTo>
                    <a:pt x="4291206" y="-14654"/>
                    <a:pt x="4590187" y="25998"/>
                    <a:pt x="4849176" y="0"/>
                  </a:cubicBezTo>
                  <a:cubicBezTo>
                    <a:pt x="5108165" y="-25998"/>
                    <a:pt x="5313078" y="24732"/>
                    <a:pt x="5623414" y="0"/>
                  </a:cubicBezTo>
                  <a:cubicBezTo>
                    <a:pt x="5933750" y="-24732"/>
                    <a:pt x="6187593" y="-22446"/>
                    <a:pt x="6397652" y="0"/>
                  </a:cubicBezTo>
                  <a:cubicBezTo>
                    <a:pt x="6607711" y="22446"/>
                    <a:pt x="6862948" y="37236"/>
                    <a:pt x="7266972" y="0"/>
                  </a:cubicBezTo>
                  <a:cubicBezTo>
                    <a:pt x="7670996" y="-37236"/>
                    <a:pt x="7705450" y="12174"/>
                    <a:pt x="7946129" y="0"/>
                  </a:cubicBezTo>
                  <a:cubicBezTo>
                    <a:pt x="8186808" y="-12174"/>
                    <a:pt x="8334700" y="27307"/>
                    <a:pt x="8720367" y="0"/>
                  </a:cubicBezTo>
                  <a:cubicBezTo>
                    <a:pt x="9106034" y="-27307"/>
                    <a:pt x="9129646" y="-19936"/>
                    <a:pt x="9508188" y="0"/>
                  </a:cubicBezTo>
                  <a:cubicBezTo>
                    <a:pt x="9481429" y="337363"/>
                    <a:pt x="9523787" y="416043"/>
                    <a:pt x="9508188" y="699429"/>
                  </a:cubicBezTo>
                  <a:cubicBezTo>
                    <a:pt x="9492589" y="982815"/>
                    <a:pt x="9481472" y="1225011"/>
                    <a:pt x="9508188" y="1447817"/>
                  </a:cubicBezTo>
                  <a:cubicBezTo>
                    <a:pt x="9534904" y="1670623"/>
                    <a:pt x="9506181" y="2051555"/>
                    <a:pt x="9508188" y="2245166"/>
                  </a:cubicBezTo>
                  <a:cubicBezTo>
                    <a:pt x="9510195" y="2438777"/>
                    <a:pt x="9500926" y="2688138"/>
                    <a:pt x="9508188" y="2993554"/>
                  </a:cubicBezTo>
                  <a:cubicBezTo>
                    <a:pt x="9515450" y="3298970"/>
                    <a:pt x="9529458" y="3455451"/>
                    <a:pt x="9508188" y="3595063"/>
                  </a:cubicBezTo>
                  <a:cubicBezTo>
                    <a:pt x="9486918" y="3734675"/>
                    <a:pt x="9453123" y="4327502"/>
                    <a:pt x="9508188" y="4896000"/>
                  </a:cubicBezTo>
                  <a:cubicBezTo>
                    <a:pt x="9247606" y="4911962"/>
                    <a:pt x="9119404" y="4876469"/>
                    <a:pt x="8924114" y="4896000"/>
                  </a:cubicBezTo>
                  <a:cubicBezTo>
                    <a:pt x="8728824" y="4915531"/>
                    <a:pt x="8487328" y="4879518"/>
                    <a:pt x="8244957" y="4896000"/>
                  </a:cubicBezTo>
                  <a:cubicBezTo>
                    <a:pt x="8002586" y="4912482"/>
                    <a:pt x="7979891" y="4881771"/>
                    <a:pt x="7851047" y="4896000"/>
                  </a:cubicBezTo>
                  <a:cubicBezTo>
                    <a:pt x="7722203" y="4910230"/>
                    <a:pt x="7551643" y="4877689"/>
                    <a:pt x="7266972" y="4896000"/>
                  </a:cubicBezTo>
                  <a:cubicBezTo>
                    <a:pt x="6982301" y="4914311"/>
                    <a:pt x="6653604" y="4864846"/>
                    <a:pt x="6492734" y="4896000"/>
                  </a:cubicBezTo>
                  <a:cubicBezTo>
                    <a:pt x="6331864" y="4927154"/>
                    <a:pt x="6213479" y="4890954"/>
                    <a:pt x="6003742" y="4896000"/>
                  </a:cubicBezTo>
                  <a:cubicBezTo>
                    <a:pt x="5794005" y="4901046"/>
                    <a:pt x="5342958" y="4910138"/>
                    <a:pt x="5134422" y="4896000"/>
                  </a:cubicBezTo>
                  <a:cubicBezTo>
                    <a:pt x="4925886" y="4881862"/>
                    <a:pt x="4637498" y="4889181"/>
                    <a:pt x="4265101" y="4896000"/>
                  </a:cubicBezTo>
                  <a:cubicBezTo>
                    <a:pt x="3892704" y="4902819"/>
                    <a:pt x="3924407" y="4894882"/>
                    <a:pt x="3585945" y="4896000"/>
                  </a:cubicBezTo>
                  <a:cubicBezTo>
                    <a:pt x="3247483" y="4897118"/>
                    <a:pt x="2915279" y="4871612"/>
                    <a:pt x="2716625" y="4896000"/>
                  </a:cubicBezTo>
                  <a:cubicBezTo>
                    <a:pt x="2517971" y="4920388"/>
                    <a:pt x="2257720" y="4926626"/>
                    <a:pt x="2037469" y="4896000"/>
                  </a:cubicBezTo>
                  <a:cubicBezTo>
                    <a:pt x="1817218" y="4865374"/>
                    <a:pt x="1631325" y="4911601"/>
                    <a:pt x="1263231" y="4896000"/>
                  </a:cubicBezTo>
                  <a:cubicBezTo>
                    <a:pt x="895137" y="4880399"/>
                    <a:pt x="1023230" y="4899160"/>
                    <a:pt x="869320" y="4896000"/>
                  </a:cubicBezTo>
                  <a:cubicBezTo>
                    <a:pt x="715410" y="4892840"/>
                    <a:pt x="336225" y="4874195"/>
                    <a:pt x="0" y="4896000"/>
                  </a:cubicBezTo>
                  <a:cubicBezTo>
                    <a:pt x="3935" y="4739270"/>
                    <a:pt x="20344" y="4499556"/>
                    <a:pt x="0" y="4245531"/>
                  </a:cubicBezTo>
                  <a:cubicBezTo>
                    <a:pt x="-20344" y="3991506"/>
                    <a:pt x="9443" y="3792008"/>
                    <a:pt x="0" y="3595063"/>
                  </a:cubicBezTo>
                  <a:cubicBezTo>
                    <a:pt x="-9443" y="3398118"/>
                    <a:pt x="11879" y="3247778"/>
                    <a:pt x="0" y="2993554"/>
                  </a:cubicBezTo>
                  <a:cubicBezTo>
                    <a:pt x="-11879" y="2739330"/>
                    <a:pt x="-3884" y="2585651"/>
                    <a:pt x="0" y="2343086"/>
                  </a:cubicBezTo>
                  <a:cubicBezTo>
                    <a:pt x="3884" y="2100521"/>
                    <a:pt x="-25468" y="1828864"/>
                    <a:pt x="0" y="1594697"/>
                  </a:cubicBezTo>
                  <a:cubicBezTo>
                    <a:pt x="25468" y="1360530"/>
                    <a:pt x="25207" y="1220655"/>
                    <a:pt x="0" y="993189"/>
                  </a:cubicBezTo>
                  <a:cubicBezTo>
                    <a:pt x="-25207" y="765723"/>
                    <a:pt x="36926" y="492264"/>
                    <a:pt x="0" y="0"/>
                  </a:cubicBezTo>
                  <a:close/>
                </a:path>
                <a:path w="9508188" h="4896000" stroke="0" extrusionOk="0">
                  <a:moveTo>
                    <a:pt x="0" y="0"/>
                  </a:moveTo>
                  <a:cubicBezTo>
                    <a:pt x="276276" y="23023"/>
                    <a:pt x="451797" y="20827"/>
                    <a:pt x="584074" y="0"/>
                  </a:cubicBezTo>
                  <a:cubicBezTo>
                    <a:pt x="716351" y="-20827"/>
                    <a:pt x="893657" y="6342"/>
                    <a:pt x="977985" y="0"/>
                  </a:cubicBezTo>
                  <a:cubicBezTo>
                    <a:pt x="1062313" y="-6342"/>
                    <a:pt x="1510452" y="-38441"/>
                    <a:pt x="1847305" y="0"/>
                  </a:cubicBezTo>
                  <a:cubicBezTo>
                    <a:pt x="2184158" y="38441"/>
                    <a:pt x="2216208" y="-27963"/>
                    <a:pt x="2431380" y="0"/>
                  </a:cubicBezTo>
                  <a:cubicBezTo>
                    <a:pt x="2646552" y="27963"/>
                    <a:pt x="2724904" y="10422"/>
                    <a:pt x="3015454" y="0"/>
                  </a:cubicBezTo>
                  <a:cubicBezTo>
                    <a:pt x="3306004" y="-10422"/>
                    <a:pt x="3472287" y="-10307"/>
                    <a:pt x="3884774" y="0"/>
                  </a:cubicBezTo>
                  <a:cubicBezTo>
                    <a:pt x="4297261" y="10307"/>
                    <a:pt x="4185697" y="-23562"/>
                    <a:pt x="4373766" y="0"/>
                  </a:cubicBezTo>
                  <a:cubicBezTo>
                    <a:pt x="4561835" y="23562"/>
                    <a:pt x="4838939" y="27826"/>
                    <a:pt x="5243087" y="0"/>
                  </a:cubicBezTo>
                  <a:cubicBezTo>
                    <a:pt x="5647235" y="-27826"/>
                    <a:pt x="5763224" y="28707"/>
                    <a:pt x="6112407" y="0"/>
                  </a:cubicBezTo>
                  <a:cubicBezTo>
                    <a:pt x="6461590" y="-28707"/>
                    <a:pt x="6614849" y="-617"/>
                    <a:pt x="6791563" y="0"/>
                  </a:cubicBezTo>
                  <a:cubicBezTo>
                    <a:pt x="6968277" y="617"/>
                    <a:pt x="7265170" y="13599"/>
                    <a:pt x="7660883" y="0"/>
                  </a:cubicBezTo>
                  <a:cubicBezTo>
                    <a:pt x="8056596" y="-13599"/>
                    <a:pt x="7978521" y="20340"/>
                    <a:pt x="8244957" y="0"/>
                  </a:cubicBezTo>
                  <a:cubicBezTo>
                    <a:pt x="8511393" y="-20340"/>
                    <a:pt x="8635461" y="-22758"/>
                    <a:pt x="8829032" y="0"/>
                  </a:cubicBezTo>
                  <a:cubicBezTo>
                    <a:pt x="9022603" y="22758"/>
                    <a:pt x="9291038" y="-16023"/>
                    <a:pt x="9508188" y="0"/>
                  </a:cubicBezTo>
                  <a:cubicBezTo>
                    <a:pt x="9507651" y="197825"/>
                    <a:pt x="9483554" y="343365"/>
                    <a:pt x="9508188" y="650469"/>
                  </a:cubicBezTo>
                  <a:cubicBezTo>
                    <a:pt x="9532822" y="957573"/>
                    <a:pt x="9533196" y="1098747"/>
                    <a:pt x="9508188" y="1349897"/>
                  </a:cubicBezTo>
                  <a:cubicBezTo>
                    <a:pt x="9483180" y="1601047"/>
                    <a:pt x="9535337" y="1845835"/>
                    <a:pt x="9508188" y="2098286"/>
                  </a:cubicBezTo>
                  <a:cubicBezTo>
                    <a:pt x="9481039" y="2350737"/>
                    <a:pt x="9474244" y="2641712"/>
                    <a:pt x="9508188" y="2846674"/>
                  </a:cubicBezTo>
                  <a:cubicBezTo>
                    <a:pt x="9542132" y="3051636"/>
                    <a:pt x="9494567" y="3331381"/>
                    <a:pt x="9508188" y="3595063"/>
                  </a:cubicBezTo>
                  <a:cubicBezTo>
                    <a:pt x="9521809" y="3858745"/>
                    <a:pt x="9524107" y="4013889"/>
                    <a:pt x="9508188" y="4147611"/>
                  </a:cubicBezTo>
                  <a:cubicBezTo>
                    <a:pt x="9492269" y="4281333"/>
                    <a:pt x="9519788" y="4627150"/>
                    <a:pt x="9508188" y="4896000"/>
                  </a:cubicBezTo>
                  <a:cubicBezTo>
                    <a:pt x="9239055" y="4909563"/>
                    <a:pt x="9066411" y="4883470"/>
                    <a:pt x="8733950" y="4896000"/>
                  </a:cubicBezTo>
                  <a:cubicBezTo>
                    <a:pt x="8401489" y="4908530"/>
                    <a:pt x="8413560" y="4890561"/>
                    <a:pt x="8244957" y="4896000"/>
                  </a:cubicBezTo>
                  <a:cubicBezTo>
                    <a:pt x="8076354" y="4901439"/>
                    <a:pt x="7798299" y="4909533"/>
                    <a:pt x="7565801" y="4896000"/>
                  </a:cubicBezTo>
                  <a:cubicBezTo>
                    <a:pt x="7333303" y="4882467"/>
                    <a:pt x="7311973" y="4879718"/>
                    <a:pt x="7171890" y="4896000"/>
                  </a:cubicBezTo>
                  <a:cubicBezTo>
                    <a:pt x="7031807" y="4912282"/>
                    <a:pt x="6940428" y="4908249"/>
                    <a:pt x="6777980" y="4896000"/>
                  </a:cubicBezTo>
                  <a:cubicBezTo>
                    <a:pt x="6615532" y="4883752"/>
                    <a:pt x="6419489" y="4910565"/>
                    <a:pt x="6098823" y="4896000"/>
                  </a:cubicBezTo>
                  <a:cubicBezTo>
                    <a:pt x="5778157" y="4881435"/>
                    <a:pt x="5784241" y="4902641"/>
                    <a:pt x="5609831" y="4896000"/>
                  </a:cubicBezTo>
                  <a:cubicBezTo>
                    <a:pt x="5435421" y="4889359"/>
                    <a:pt x="5202716" y="4930244"/>
                    <a:pt x="4835593" y="4896000"/>
                  </a:cubicBezTo>
                  <a:cubicBezTo>
                    <a:pt x="4468470" y="4861756"/>
                    <a:pt x="4500799" y="4890210"/>
                    <a:pt x="4346600" y="4896000"/>
                  </a:cubicBezTo>
                  <a:cubicBezTo>
                    <a:pt x="4192401" y="4901790"/>
                    <a:pt x="3863937" y="4915936"/>
                    <a:pt x="3572362" y="4896000"/>
                  </a:cubicBezTo>
                  <a:cubicBezTo>
                    <a:pt x="3280787" y="4876064"/>
                    <a:pt x="3345927" y="4890448"/>
                    <a:pt x="3178451" y="4896000"/>
                  </a:cubicBezTo>
                  <a:cubicBezTo>
                    <a:pt x="3010975" y="4901552"/>
                    <a:pt x="2693237" y="4869367"/>
                    <a:pt x="2404213" y="4896000"/>
                  </a:cubicBezTo>
                  <a:cubicBezTo>
                    <a:pt x="2115189" y="4922633"/>
                    <a:pt x="2036700" y="4897736"/>
                    <a:pt x="1915221" y="4896000"/>
                  </a:cubicBezTo>
                  <a:cubicBezTo>
                    <a:pt x="1793742" y="4894264"/>
                    <a:pt x="1714276" y="4884923"/>
                    <a:pt x="1521310" y="4896000"/>
                  </a:cubicBezTo>
                  <a:cubicBezTo>
                    <a:pt x="1328344" y="4907077"/>
                    <a:pt x="1170312" y="4911682"/>
                    <a:pt x="1032318" y="4896000"/>
                  </a:cubicBezTo>
                  <a:cubicBezTo>
                    <a:pt x="894324" y="4880318"/>
                    <a:pt x="209299" y="4886690"/>
                    <a:pt x="0" y="4896000"/>
                  </a:cubicBezTo>
                  <a:cubicBezTo>
                    <a:pt x="-1327" y="4617588"/>
                    <a:pt x="9655" y="4503284"/>
                    <a:pt x="0" y="4294491"/>
                  </a:cubicBezTo>
                  <a:cubicBezTo>
                    <a:pt x="-9655" y="4085698"/>
                    <a:pt x="-12898" y="3988659"/>
                    <a:pt x="0" y="3741943"/>
                  </a:cubicBezTo>
                  <a:cubicBezTo>
                    <a:pt x="12898" y="3495227"/>
                    <a:pt x="14540" y="3410299"/>
                    <a:pt x="0" y="3189394"/>
                  </a:cubicBezTo>
                  <a:cubicBezTo>
                    <a:pt x="-14540" y="2968489"/>
                    <a:pt x="34949" y="2760866"/>
                    <a:pt x="0" y="2441006"/>
                  </a:cubicBezTo>
                  <a:cubicBezTo>
                    <a:pt x="-34949" y="2121146"/>
                    <a:pt x="15243" y="2081394"/>
                    <a:pt x="0" y="1888457"/>
                  </a:cubicBezTo>
                  <a:cubicBezTo>
                    <a:pt x="-15243" y="1695520"/>
                    <a:pt x="14138" y="1422372"/>
                    <a:pt x="0" y="1189029"/>
                  </a:cubicBezTo>
                  <a:cubicBezTo>
                    <a:pt x="-14138" y="955686"/>
                    <a:pt x="-1456" y="457384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38100">
              <a:solidFill>
                <a:schemeClr val="bg1">
                  <a:lumMod val="50000"/>
                  <a:lumOff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678175-837C-9D47-A0DB-6A7FE34198E4}"/>
                </a:ext>
              </a:extLst>
            </p:cNvPr>
            <p:cNvSpPr txBox="1"/>
            <p:nvPr/>
          </p:nvSpPr>
          <p:spPr>
            <a:xfrm>
              <a:off x="1775520" y="980728"/>
              <a:ext cx="9508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75000"/>
                    </a:schemeClr>
                  </a:solidFill>
                  <a:latin typeface="Tw Cen MT" panose="020B0602020104020603" pitchFamily="34" charset="77"/>
                </a:rPr>
                <a:t>Roadmap</a:t>
              </a:r>
              <a:endParaRPr lang="en-US" sz="36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568F9-600E-5541-B6E1-832CC2A884DF}"/>
                </a:ext>
              </a:extLst>
            </p:cNvPr>
            <p:cNvSpPr/>
            <p:nvPr/>
          </p:nvSpPr>
          <p:spPr>
            <a:xfrm>
              <a:off x="1775520" y="1556792"/>
              <a:ext cx="9322933" cy="24960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6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A state-general, space-and-time-continuous TD learning rule for SR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eriod"/>
              </a:pPr>
              <a:r>
                <a:rPr lang="en-US" sz="3600" dirty="0">
                  <a:solidFill>
                    <a:schemeClr val="bg1"/>
                  </a:solidFill>
                  <a:latin typeface="Tw Cen MT" panose="020B0602020104020603" pitchFamily="34" charset="77"/>
                </a:rPr>
                <a:t>STDP as an approach to learning 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91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711A-A792-8F41-AA71-DF53807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problems with SR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1943-58F0-4D47-B05C-51F8623FD1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1" y="1272646"/>
            <a:ext cx="12192001" cy="5585354"/>
          </a:xfrm>
        </p:spPr>
        <p:txBody>
          <a:bodyPr/>
          <a:lstStyle/>
          <a:p>
            <a:pPr marL="551250" indent="-514350">
              <a:buFont typeface="+mj-lt"/>
              <a:buAutoNum type="arabicPeriod"/>
            </a:pPr>
            <a:r>
              <a:rPr lang="en-GB" dirty="0"/>
              <a:t>Discrete in space (boring)</a:t>
            </a:r>
          </a:p>
          <a:p>
            <a:pPr marL="551250" indent="-514350">
              <a:buFont typeface="+mj-lt"/>
              <a:buAutoNum type="arabicPeriod"/>
            </a:pPr>
            <a:r>
              <a:rPr lang="en-GB" dirty="0"/>
              <a:t>Discrete in time (solved by Kenji) (interesting)</a:t>
            </a:r>
          </a:p>
          <a:p>
            <a:pPr marL="551250" indent="-514350">
              <a:buFont typeface="+mj-lt"/>
              <a:buAutoNum type="arabicPeriod"/>
            </a:pPr>
            <a:r>
              <a:rPr lang="en-GB" dirty="0"/>
              <a:t>Limited to (unrealistic) one-hot state representations (interesting) </a:t>
            </a:r>
          </a:p>
        </p:txBody>
      </p:sp>
    </p:spTree>
    <p:extLst>
      <p:ext uri="{BB962C8B-B14F-4D97-AF65-F5344CB8AC3E}">
        <p14:creationId xmlns:p14="http://schemas.microsoft.com/office/powerpoint/2010/main" val="2186152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4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65C1A5"/>
      </a:accent1>
      <a:accent2>
        <a:srgbClr val="FC8D61"/>
      </a:accent2>
      <a:accent3>
        <a:srgbClr val="8DA0CA"/>
      </a:accent3>
      <a:accent4>
        <a:srgbClr val="E68AC2"/>
      </a:accent4>
      <a:accent5>
        <a:srgbClr val="A6D853"/>
      </a:accent5>
      <a:accent6>
        <a:srgbClr val="FED92E"/>
      </a:accent6>
      <a:hlink>
        <a:srgbClr val="0432FF"/>
      </a:hlink>
      <a:folHlink>
        <a:srgbClr val="82828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>
        <a:noFill/>
        <a:ln w="254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1">
            <a:alpha val="80000"/>
          </a:schemeClr>
        </a:solidFill>
      </a:spPr>
      <a:bodyPr wrap="square" rtlCol="0">
        <a:spAutoFit/>
      </a:bodyPr>
      <a:lstStyle>
        <a:defPPr algn="l">
          <a:defRPr dirty="0" smtClean="0">
            <a:solidFill>
              <a:schemeClr val="bg1">
                <a:lumMod val="60000"/>
                <a:lumOff val="4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28CDEC3D-96B7-D341-A23F-18B28B1F865A}" vid="{B11205B9-C316-4142-8783-99A95B94A4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SlateVTI</Template>
  <TotalTime>1545</TotalTime>
  <Words>440</Words>
  <Application>Microsoft Macintosh PowerPoint</Application>
  <PresentationFormat>Widescreen</PresentationFormat>
  <Paragraphs>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Tw Cen MT</vt:lpstr>
      <vt:lpstr>Wingdings 2</vt:lpstr>
      <vt:lpstr>SlateVTI</vt:lpstr>
      <vt:lpstr>PowerPoint Presentation</vt:lpstr>
      <vt:lpstr>Successor theory</vt:lpstr>
      <vt:lpstr>Successor theory and why it screams hippocampus</vt:lpstr>
      <vt:lpstr>Successor theory and why it screams hippocampus</vt:lpstr>
      <vt:lpstr>Successor theory and why it screams hippocampus</vt:lpstr>
      <vt:lpstr>Successor theory and why it screams hippocampus</vt:lpstr>
      <vt:lpstr>Successor theory and why it screams hippocampus</vt:lpstr>
      <vt:lpstr>PowerPoint Presentation</vt:lpstr>
      <vt:lpstr>Three problems with SR models </vt:lpstr>
      <vt:lpstr>Continuous space </vt:lpstr>
      <vt:lpstr>Flexible and plausible state representations</vt:lpstr>
      <vt:lpstr>Discrete time </vt:lpstr>
      <vt:lpstr>Results</vt:lpstr>
      <vt:lpstr>Conclusions: </vt:lpstr>
      <vt:lpstr>PowerPoint Presentation</vt:lpstr>
      <vt:lpstr>Issues with learning via TD</vt:lpstr>
      <vt:lpstr>STDP: “cells that fire together, wire together” </vt:lpstr>
      <vt:lpstr>Theta sweeps could provide increase time scale to STDP range and increase training data </vt:lpstr>
      <vt:lpstr>Implementation</vt:lpstr>
      <vt:lpstr>STDP learning rule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19</cp:revision>
  <dcterms:created xsi:type="dcterms:W3CDTF">2021-06-23T15:47:18Z</dcterms:created>
  <dcterms:modified xsi:type="dcterms:W3CDTF">2021-06-24T17:32:29Z</dcterms:modified>
</cp:coreProperties>
</file>