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10" r:id="rId2"/>
    <p:sldId id="309" r:id="rId3"/>
    <p:sldId id="311" r:id="rId4"/>
    <p:sldId id="312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8DA0CC"/>
    <a:srgbClr val="E78AC3"/>
    <a:srgbClr val="D2D2D9"/>
    <a:srgbClr val="C2DDDB"/>
    <a:srgbClr val="FFC7B2"/>
    <a:srgbClr val="B5E2D1"/>
    <a:srgbClr val="C6CFE5"/>
    <a:srgbClr val="AFB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8"/>
    <p:restoredTop sz="95820"/>
  </p:normalViewPr>
  <p:slideViewPr>
    <p:cSldViewPr snapToObjects="1">
      <p:cViewPr varScale="1">
        <p:scale>
          <a:sx n="107" d="100"/>
          <a:sy n="107" d="100"/>
        </p:scale>
        <p:origin x="1000" y="168"/>
      </p:cViewPr>
      <p:guideLst>
        <p:guide pos="7680"/>
        <p:guide orient="horz" pos="211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3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Continuous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not grid world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932A3-974C-7640-9859-36FFFDCC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6" y="1700808"/>
            <a:ext cx="5059982" cy="505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D7CAE-A0FA-FF40-83BF-9B8D75CB54DF}"/>
              </a:ext>
            </a:extLst>
          </p:cNvPr>
          <p:cNvSpPr txBox="1"/>
          <p:nvPr/>
        </p:nvSpPr>
        <p:spPr>
          <a:xfrm>
            <a:off x="5087888" y="3944362"/>
            <a:ext cx="6800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Position is a 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variable:</a:t>
            </a:r>
          </a:p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Walls are true 1D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check is done on each step to handle wall collisions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function maps continuous position to a (quantized?) state-rep, e.g. one-hot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BF009-5529-2E4E-B5EA-1CEFD0DFF894}"/>
              </a:ext>
            </a:extLst>
          </p:cNvPr>
          <p:cNvSpPr/>
          <p:nvPr/>
        </p:nvSpPr>
        <p:spPr>
          <a:xfrm>
            <a:off x="4992215" y="2132856"/>
            <a:ext cx="75845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agent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MazeAgent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dt=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0.05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v=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numRooms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 err="1">
                <a:solidFill>
                  <a:srgbClr val="383A42"/>
                </a:solidFill>
                <a:latin typeface="Menlo" panose="020B0609030804020204" pitchFamily="49" charset="0"/>
              </a:rPr>
              <a:t>roomSize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policy=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50A14F"/>
                </a:solidFill>
                <a:latin typeface="Menlo" panose="020B0609030804020204" pitchFamily="49" charset="0"/>
              </a:rPr>
              <a:t>randomWalk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agent.walls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GB" sz="1100" dirty="0">
                <a:solidFill>
                  <a:srgbClr val="50A14F"/>
                </a:solidFill>
                <a:latin typeface="Menlo" panose="020B0609030804020204" pitchFamily="49" charset="0"/>
              </a:rPr>
              <a:t>'barrier'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([[[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],[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0.7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0.3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]]])</a:t>
            </a: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2000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fig,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agent.plotHistory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20B-7B76-C742-8B05-BA3A455C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08" y="1517303"/>
            <a:ext cx="4839397" cy="5440089"/>
          </a:xfrm>
        </p:spPr>
        <p:txBody>
          <a:bodyPr>
            <a:normAutofit/>
          </a:bodyPr>
          <a:lstStyle/>
          <a:p>
            <a:r>
              <a:rPr lang="en-US" sz="1800" dirty="0"/>
              <a:t>Use general SR form. M is a matrix which maps some state vector onto another vector which I the discounted summer future occupancy </a:t>
            </a:r>
          </a:p>
          <a:p>
            <a:r>
              <a:rPr lang="en-GB" sz="1800" dirty="0"/>
              <a:t>I.e. </a:t>
            </a:r>
            <a:r>
              <a:rPr lang="el-GR" sz="1800" dirty="0"/>
              <a:t>Ψ</a:t>
            </a:r>
            <a:r>
              <a:rPr lang="en-GB" sz="1800" dirty="0"/>
              <a:t>(S) is:</a:t>
            </a:r>
          </a:p>
          <a:p>
            <a:endParaRPr lang="en-GB" sz="1800" dirty="0"/>
          </a:p>
          <a:p>
            <a:r>
              <a:rPr lang="en-GB" sz="1800" dirty="0"/>
              <a:t>So we can learn </a:t>
            </a:r>
            <a:r>
              <a:rPr lang="el-GR" sz="1800" dirty="0"/>
              <a:t>Ψ</a:t>
            </a:r>
            <a:r>
              <a:rPr lang="en-GB" sz="1800" dirty="0"/>
              <a:t>(S) by standard TD methods</a:t>
            </a:r>
          </a:p>
          <a:p>
            <a:endParaRPr lang="en-GB" sz="1800" dirty="0"/>
          </a:p>
          <a:p>
            <a:r>
              <a:rPr lang="en-GB" sz="1800" dirty="0"/>
              <a:t>Or as a direct learning rule on M, this is can be rewritten as (assuming rescaling of </a:t>
            </a:r>
            <a:r>
              <a:rPr lang="el-GR" sz="1800" dirty="0"/>
              <a:t>α</a:t>
            </a:r>
            <a:r>
              <a:rPr lang="en-GB" sz="1800" dirty="0"/>
              <a:t> or normalised state vectors)</a:t>
            </a:r>
          </a:p>
          <a:p>
            <a:pPr marL="36900" indent="0">
              <a:buNone/>
            </a:pPr>
            <a:endParaRPr lang="en-GB" sz="1800" dirty="0"/>
          </a:p>
          <a:p>
            <a:r>
              <a:rPr lang="en-GB" sz="1800" dirty="0"/>
              <a:t>All that remains is to show that with one-hot numbered states, </a:t>
            </a:r>
            <a:r>
              <a:rPr lang="en-GB" sz="1800" b="1" dirty="0"/>
              <a:t>f</a:t>
            </a:r>
            <a:r>
              <a:rPr lang="en-GB" sz="1800" dirty="0"/>
              <a:t>(S</a:t>
            </a:r>
            <a:r>
              <a:rPr lang="en-GB" sz="1800" baseline="-25000" dirty="0"/>
              <a:t>t</a:t>
            </a:r>
            <a:r>
              <a:rPr lang="en-GB" sz="1800" dirty="0"/>
              <a:t>)</a:t>
            </a:r>
            <a:r>
              <a:rPr lang="en-GB" sz="1800" baseline="-25000" dirty="0" err="1"/>
              <a:t>i</a:t>
            </a:r>
            <a:r>
              <a:rPr lang="en-GB" sz="1800" dirty="0"/>
              <a:t> = </a:t>
            </a:r>
            <a:r>
              <a:rPr lang="el-GR" sz="1800" dirty="0"/>
              <a:t>δ</a:t>
            </a:r>
            <a:r>
              <a:rPr lang="en-GB" sz="1800" dirty="0"/>
              <a:t>(</a:t>
            </a:r>
            <a:r>
              <a:rPr lang="en-GB" sz="1800" dirty="0" err="1"/>
              <a:t>i</a:t>
            </a:r>
            <a:r>
              <a:rPr lang="en-GB" sz="1800" dirty="0"/>
              <a:t> = S</a:t>
            </a:r>
            <a:r>
              <a:rPr lang="en-GB" sz="1800" baseline="-25000" dirty="0"/>
              <a:t>t</a:t>
            </a:r>
            <a:r>
              <a:rPr lang="en-GB" sz="1800" dirty="0"/>
              <a:t>), standard SR equation comes out. </a:t>
            </a:r>
            <a:endParaRPr lang="en-US" sz="18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764704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Generalised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SR-TD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7403FF-B5F8-AF43-A48A-3DE4606F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3" y="2276872"/>
            <a:ext cx="3298749" cy="7078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12E7A-9977-A84B-B113-45B22442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356992"/>
            <a:ext cx="5760640" cy="3113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C41D2-43CD-4C44-9F60-6616D86D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813" y="3789040"/>
            <a:ext cx="5513699" cy="168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FBB70B-F079-E642-B0AC-0C8AC2AF9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64" y="5301208"/>
            <a:ext cx="4839397" cy="5702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549A0AA-F6B1-294E-8531-E392341A114A}"/>
              </a:ext>
            </a:extLst>
          </p:cNvPr>
          <p:cNvGrpSpPr/>
          <p:nvPr/>
        </p:nvGrpSpPr>
        <p:grpSpPr>
          <a:xfrm>
            <a:off x="5159896" y="1556792"/>
            <a:ext cx="2232248" cy="576064"/>
            <a:chOff x="5159896" y="1556792"/>
            <a:chExt cx="2232248" cy="5760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2C1C86-4F7C-004B-8015-11848641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1752" y="1739352"/>
              <a:ext cx="1966376" cy="29940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E715AB-781F-3446-966F-01FCDDF930EC}"/>
                </a:ext>
              </a:extLst>
            </p:cNvPr>
            <p:cNvSpPr txBox="1"/>
            <p:nvPr/>
          </p:nvSpPr>
          <p:spPr>
            <a:xfrm>
              <a:off x="5159896" y="1556792"/>
              <a:ext cx="2232248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D15C88-A378-D744-8662-47363068ADC9}"/>
              </a:ext>
            </a:extLst>
          </p:cNvPr>
          <p:cNvGrpSpPr/>
          <p:nvPr/>
        </p:nvGrpSpPr>
        <p:grpSpPr>
          <a:xfrm>
            <a:off x="5118420" y="4365104"/>
            <a:ext cx="6666211" cy="576064"/>
            <a:chOff x="5118420" y="4293096"/>
            <a:chExt cx="6666211" cy="57606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1A00DA-8516-524C-895F-D2521C29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7EF408-89D1-B542-B9D2-EFBAECCE1418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EECC0D-113C-734B-AE25-01F07DB053E5}"/>
              </a:ext>
            </a:extLst>
          </p:cNvPr>
          <p:cNvGrpSpPr/>
          <p:nvPr/>
        </p:nvGrpSpPr>
        <p:grpSpPr>
          <a:xfrm>
            <a:off x="4974405" y="5949280"/>
            <a:ext cx="6954243" cy="576064"/>
            <a:chOff x="4974405" y="6093296"/>
            <a:chExt cx="6954243" cy="576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ED5E96-CF3E-9E40-BC97-7A534C9C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AB74E3-CEAF-4540-A6D5-F72E9F6E97C7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98731E-3D52-7D42-ABD7-B6D25140F2FF}"/>
              </a:ext>
            </a:extLst>
          </p:cNvPr>
          <p:cNvSpPr txBox="1"/>
          <p:nvPr/>
        </p:nvSpPr>
        <p:spPr>
          <a:xfrm>
            <a:off x="7557164" y="4941168"/>
            <a:ext cx="43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de </a:t>
            </a:r>
            <a:r>
              <a:rPr lang="en-US" dirty="0" err="1">
                <a:solidFill>
                  <a:srgbClr val="FD8D62"/>
                </a:solidFill>
              </a:rPr>
              <a:t>Cothi</a:t>
            </a:r>
            <a:r>
              <a:rPr lang="en-US" dirty="0">
                <a:solidFill>
                  <a:srgbClr val="FD8D62"/>
                </a:solidFill>
              </a:rPr>
              <a:t> 2020, it’s what I’m implementing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64459-C256-5043-B9D3-ADC5179A1279}"/>
              </a:ext>
            </a:extLst>
          </p:cNvPr>
          <p:cNvSpPr txBox="1"/>
          <p:nvPr/>
        </p:nvSpPr>
        <p:spPr>
          <a:xfrm>
            <a:off x="9696400" y="6516052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D8D62"/>
                </a:solidFill>
              </a:rPr>
              <a:t>e.g. </a:t>
            </a:r>
            <a:r>
              <a:rPr lang="en-US" dirty="0" err="1">
                <a:solidFill>
                  <a:srgbClr val="FD8D62"/>
                </a:solidFill>
              </a:rPr>
              <a:t>Stachenfeld</a:t>
            </a:r>
            <a:r>
              <a:rPr lang="en-US" dirty="0">
                <a:solidFill>
                  <a:srgbClr val="FD8D62"/>
                </a:solidFill>
              </a:rPr>
              <a:t> 2017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85395-2585-3149-8BC5-F73B03A442BC}"/>
              </a:ext>
            </a:extLst>
          </p:cNvPr>
          <p:cNvSpPr txBox="1"/>
          <p:nvPr/>
        </p:nvSpPr>
        <p:spPr>
          <a:xfrm>
            <a:off x="3791744" y="5567778"/>
            <a:ext cx="6344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C3A4"/>
                </a:solidFill>
              </a:rPr>
              <a:t>matrix </a:t>
            </a:r>
            <a:r>
              <a:rPr lang="en-US" sz="1400" i="1" dirty="0">
                <a:solidFill>
                  <a:srgbClr val="66C3A4"/>
                </a:solidFill>
              </a:rPr>
              <a:t>columns </a:t>
            </a:r>
            <a:r>
              <a:rPr lang="en-US" sz="1400" dirty="0">
                <a:solidFill>
                  <a:srgbClr val="66C3A4"/>
                </a:solidFill>
              </a:rPr>
              <a:t>give future occupancy i.e. place fields </a:t>
            </a:r>
            <a:endParaRPr lang="en-US" sz="1400" i="1" dirty="0">
              <a:solidFill>
                <a:srgbClr val="66C3A4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9D664E-BC59-E546-8D7A-CF452C3FEB5C}"/>
              </a:ext>
            </a:extLst>
          </p:cNvPr>
          <p:cNvSpPr/>
          <p:nvPr/>
        </p:nvSpPr>
        <p:spPr>
          <a:xfrm>
            <a:off x="5618726" y="6199737"/>
            <a:ext cx="290945" cy="284736"/>
          </a:xfrm>
          <a:prstGeom prst="ellipse">
            <a:avLst/>
          </a:prstGeom>
          <a:noFill/>
          <a:ln w="19050">
            <a:solidFill>
              <a:srgbClr val="66C3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Place cells and grid cells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D609B-A5B0-C146-B044-DE0A5E1AB5CB}"/>
              </a:ext>
            </a:extLst>
          </p:cNvPr>
          <p:cNvSpPr/>
          <p:nvPr/>
        </p:nvSpPr>
        <p:spPr>
          <a:xfrm>
            <a:off x="4248472" y="1744940"/>
            <a:ext cx="37917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agent.alpha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0.2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agent.gamma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0.99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agent.dx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383A42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0.1</a:t>
            </a: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for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>
                <a:solidFill>
                  <a:srgbClr val="A626A4"/>
                </a:solidFill>
                <a:latin typeface="Menlo" panose="020B0609030804020204" pitchFamily="49" charset="0"/>
              </a:rPr>
              <a:t>in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tqdm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0184BC"/>
                </a:solidFill>
                <a:latin typeface="Menlo" panose="020B0609030804020204" pitchFamily="49" charset="0"/>
              </a:rPr>
              <a:t>range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986801"/>
                </a:solidFill>
                <a:latin typeface="Menlo" panose="020B0609030804020204" pitchFamily="49" charset="0"/>
              </a:rPr>
              <a:t>100000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agent.movementPolicyUpdate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en-GB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agent.TDLearningStep</a:t>
            </a:r>
            <a:r>
              <a:rPr lang="en-GB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-GB" sz="11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CC2A5-9DE0-9947-A777-E5DBE094F91E}"/>
              </a:ext>
            </a:extLst>
          </p:cNvPr>
          <p:cNvGrpSpPr/>
          <p:nvPr/>
        </p:nvGrpSpPr>
        <p:grpSpPr>
          <a:xfrm>
            <a:off x="143709" y="3212976"/>
            <a:ext cx="4800163" cy="3024336"/>
            <a:chOff x="143709" y="3212976"/>
            <a:chExt cx="4800163" cy="302433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27E17-9E7B-8147-9A27-43904C6C921B}"/>
                </a:ext>
              </a:extLst>
            </p:cNvPr>
            <p:cNvGrpSpPr/>
            <p:nvPr/>
          </p:nvGrpSpPr>
          <p:grpSpPr>
            <a:xfrm>
              <a:off x="143709" y="3604448"/>
              <a:ext cx="4800163" cy="2632864"/>
              <a:chOff x="143709" y="3851756"/>
              <a:chExt cx="4800163" cy="26328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219DF58-A4AB-0749-A88D-DAF235FEA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83187" y="4023935"/>
                <a:ext cx="2460685" cy="24606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F0FDB19-FD69-3B4C-9684-1C533CFC6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3709" y="4023935"/>
                <a:ext cx="2460685" cy="24606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7FBBD-F56C-3942-A9EF-5C0967148F1E}"/>
                  </a:ext>
                </a:extLst>
              </p:cNvPr>
              <p:cNvSpPr txBox="1"/>
              <p:nvPr/>
            </p:nvSpPr>
            <p:spPr>
              <a:xfrm>
                <a:off x="1055440" y="3851756"/>
                <a:ext cx="107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FAA2BB-3203-7C41-A960-2C2B93691AD5}"/>
                  </a:ext>
                </a:extLst>
              </p:cNvPr>
              <p:cNvSpPr txBox="1"/>
              <p:nvPr/>
            </p:nvSpPr>
            <p:spPr>
              <a:xfrm>
                <a:off x="3215680" y="3851756"/>
                <a:ext cx="1396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l-GR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γ </a:t>
                </a:r>
                <a:r>
                  <a:rPr lang="en-GB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= 0.999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EDA76-52CB-0041-B4C2-7514740C5053}"/>
                </a:ext>
              </a:extLst>
            </p:cNvPr>
            <p:cNvSpPr/>
            <p:nvPr/>
          </p:nvSpPr>
          <p:spPr>
            <a:xfrm>
              <a:off x="1165305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agent.plotPlaceField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A30AB2-DA70-E843-9ECF-D96CACB6B7B9}"/>
              </a:ext>
            </a:extLst>
          </p:cNvPr>
          <p:cNvSpPr txBox="1"/>
          <p:nvPr/>
        </p:nvSpPr>
        <p:spPr>
          <a:xfrm>
            <a:off x="205358" y="6086325"/>
            <a:ext cx="50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 cells leak over barrier since positions on either side of the barrier can map to same state rep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AD3D68-F265-6A42-8E12-5F69F5A477AD}"/>
              </a:ext>
            </a:extLst>
          </p:cNvPr>
          <p:cNvGrpSpPr/>
          <p:nvPr/>
        </p:nvGrpSpPr>
        <p:grpSpPr>
          <a:xfrm>
            <a:off x="5375920" y="3212976"/>
            <a:ext cx="6336703" cy="3599098"/>
            <a:chOff x="5375920" y="3212976"/>
            <a:chExt cx="6336703" cy="35990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89E7C-8A82-4640-B2EA-4DC7E7234AFC}"/>
                </a:ext>
              </a:extLst>
            </p:cNvPr>
            <p:cNvSpPr/>
            <p:nvPr/>
          </p:nvSpPr>
          <p:spPr>
            <a:xfrm>
              <a:off x="7032104" y="3212976"/>
              <a:ext cx="29033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fig,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ax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agent.plotGridField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()</a:t>
              </a:r>
              <a:endParaRPr lang="en-GB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801604E-B5AB-DA44-AFA2-4DD06ED911A5}"/>
                </a:ext>
              </a:extLst>
            </p:cNvPr>
            <p:cNvGrpSpPr/>
            <p:nvPr/>
          </p:nvGrpSpPr>
          <p:grpSpPr>
            <a:xfrm>
              <a:off x="5375920" y="3573016"/>
              <a:ext cx="6336703" cy="3239058"/>
              <a:chOff x="5642284" y="3727340"/>
              <a:chExt cx="5686384" cy="290664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6B437E5-C1EC-4948-BCE0-4A47DCBCC2A5}"/>
                  </a:ext>
                </a:extLst>
              </p:cNvPr>
              <p:cNvGrpSpPr/>
              <p:nvPr/>
            </p:nvGrpSpPr>
            <p:grpSpPr>
              <a:xfrm>
                <a:off x="5642284" y="3727340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B10F9D6F-F5C3-5842-BB58-370C1FD70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F7E63838-874E-8A4C-80AE-092AE730F8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DD919B1-E38E-644E-BD66-91FF4A063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/>
              </p:blipFill>
              <p:spPr>
                <a:xfrm>
                  <a:off x="6981866" y="3400870"/>
                  <a:ext cx="1828798" cy="1828799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01632ADD-E9A8-DB43-803F-8119310EC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A8860F7-8ABD-D64A-966B-9249AE217358}"/>
                  </a:ext>
                </a:extLst>
              </p:cNvPr>
              <p:cNvGrpSpPr/>
              <p:nvPr/>
            </p:nvGrpSpPr>
            <p:grpSpPr>
              <a:xfrm>
                <a:off x="5645671" y="5132977"/>
                <a:ext cx="5682997" cy="1501005"/>
                <a:chOff x="3600530" y="3396343"/>
                <a:chExt cx="6941204" cy="1833326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488CEC4F-AF67-EA43-B512-8DE07B58A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/>
                <a:stretch/>
              </p:blipFill>
              <p:spPr>
                <a:xfrm>
                  <a:off x="360053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F54E914-5449-A946-84E1-89405749B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5331600" y="3396343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0E86F10-0225-3B44-90F1-77EF60B6C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6981865" y="3400869"/>
                  <a:ext cx="1828799" cy="18288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B0930BFA-9D63-CA49-B8F5-01EC7FFC95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/>
                <a:stretch/>
              </p:blipFill>
              <p:spPr>
                <a:xfrm>
                  <a:off x="8712935" y="3396343"/>
                  <a:ext cx="1828799" cy="18288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3592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Two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64D9F4-47C6-944A-9608-DB2ED1F1E5BA}"/>
              </a:ext>
            </a:extLst>
          </p:cNvPr>
          <p:cNvGrpSpPr/>
          <p:nvPr/>
        </p:nvGrpSpPr>
        <p:grpSpPr>
          <a:xfrm>
            <a:off x="119336" y="1574850"/>
            <a:ext cx="5472608" cy="5094509"/>
            <a:chOff x="119336" y="1574850"/>
            <a:chExt cx="5472608" cy="50945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66B08E-11C8-594D-87FD-9F1B9A023CAE}"/>
                </a:ext>
              </a:extLst>
            </p:cNvPr>
            <p:cNvGrpSpPr/>
            <p:nvPr/>
          </p:nvGrpSpPr>
          <p:grpSpPr>
            <a:xfrm>
              <a:off x="119336" y="1574850"/>
              <a:ext cx="3384375" cy="5094509"/>
              <a:chOff x="623392" y="2348880"/>
              <a:chExt cx="1828800" cy="280831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C8DE41C-43E1-4D4E-A4AF-B98254F88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562" b="25188"/>
              <a:stretch/>
            </p:blipFill>
            <p:spPr>
              <a:xfrm>
                <a:off x="623392" y="4293096"/>
                <a:ext cx="1828800" cy="86409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1DA5DC-1761-AD49-9622-E11FFA1826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3233" b="21643"/>
              <a:stretch/>
            </p:blipFill>
            <p:spPr>
              <a:xfrm>
                <a:off x="623392" y="2348880"/>
                <a:ext cx="1828800" cy="100811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5F8CEE0-FA75-6948-920A-70B344FD94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7562" b="25188"/>
              <a:stretch/>
            </p:blipFill>
            <p:spPr>
              <a:xfrm>
                <a:off x="623392" y="3356992"/>
                <a:ext cx="1828800" cy="864096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A5D199-0ED5-A543-AF39-7132CE0AEC63}"/>
                </a:ext>
              </a:extLst>
            </p:cNvPr>
            <p:cNvSpPr/>
            <p:nvPr/>
          </p:nvSpPr>
          <p:spPr>
            <a:xfrm>
              <a:off x="3287688" y="1821304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True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588F8C-6257-B640-B438-FD97706128E1}"/>
                </a:ext>
              </a:extLst>
            </p:cNvPr>
            <p:cNvSpPr/>
            <p:nvPr/>
          </p:nvSpPr>
          <p:spPr>
            <a:xfrm>
              <a:off x="3287688" y="5229200"/>
              <a:ext cx="2304256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agent.doorsClosed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383A42"/>
                  </a:solidFill>
                  <a:latin typeface="Menlo" panose="020B0609030804020204" pitchFamily="49" charset="0"/>
                </a:rPr>
                <a:t>=</a:t>
              </a:r>
              <a:r>
                <a:rPr lang="en-GB" sz="1100" dirty="0">
                  <a:solidFill>
                    <a:srgbClr val="000000"/>
                  </a:solidFill>
                  <a:latin typeface="Menlo" panose="020B0609030804020204" pitchFamily="49" charset="0"/>
                </a:rPr>
                <a:t> </a:t>
              </a:r>
              <a:r>
                <a:rPr lang="en-GB" sz="1100" dirty="0">
                  <a:solidFill>
                    <a:srgbClr val="986801"/>
                  </a:solidFill>
                  <a:latin typeface="Menlo" panose="020B0609030804020204" pitchFamily="49" charset="0"/>
                </a:rPr>
                <a:t>False</a:t>
              </a:r>
              <a:endParaRPr lang="en-GB" sz="11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br>
                <a:rPr lang="en-GB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endPara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0" y="1583266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166462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Four rooms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E4F2C-06BD-A64A-83EC-4D8AB64F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645072"/>
            <a:ext cx="5212928" cy="5212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</p:spTree>
    <p:extLst>
      <p:ext uri="{BB962C8B-B14F-4D97-AF65-F5344CB8AC3E}">
        <p14:creationId xmlns:p14="http://schemas.microsoft.com/office/powerpoint/2010/main" val="325931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Grid cells bleeding across boundaries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78A1-7BD9-B740-9ABD-FCE26020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44824"/>
            <a:ext cx="3874790" cy="3874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75AC1A-E8A3-E84B-B690-C75824BB8D22}"/>
              </a:ext>
            </a:extLst>
          </p:cNvPr>
          <p:cNvSpPr txBox="1"/>
          <p:nvPr/>
        </p:nvSpPr>
        <p:spPr>
          <a:xfrm>
            <a:off x="119336" y="1660882"/>
            <a:ext cx="385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Vertical / horizontal boundaries only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itchFamily="2" charset="2"/>
              </a:rPr>
              <a:t> 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B113C-C8FA-A144-AFEF-905BB824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44" y="1846014"/>
            <a:ext cx="3873600" cy="387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43239-B1CA-2949-AD39-F76BFF91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067" y="2415791"/>
            <a:ext cx="2629289" cy="2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C5BFF-26CF-914D-A9B5-837651845882}"/>
              </a:ext>
            </a:extLst>
          </p:cNvPr>
          <p:cNvSpPr txBox="1"/>
          <p:nvPr/>
        </p:nvSpPr>
        <p:spPr>
          <a:xfrm>
            <a:off x="-9007" y="809417"/>
            <a:ext cx="12369704" cy="70788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 Code speed-up, O(1000x)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789A5-652D-3645-BF2F-28B620F76CA5}"/>
              </a:ext>
            </a:extLst>
          </p:cNvPr>
          <p:cNvSpPr txBox="1"/>
          <p:nvPr/>
        </p:nvSpPr>
        <p:spPr>
          <a:xfrm>
            <a:off x="912033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8308A-8B11-EE4A-A1CF-EF151DE40E60}"/>
              </a:ext>
            </a:extLst>
          </p:cNvPr>
          <p:cNvSpPr txBox="1"/>
          <p:nvPr/>
        </p:nvSpPr>
        <p:spPr>
          <a:xfrm>
            <a:off x="1350293" y="7270195"/>
            <a:ext cx="38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Biggest problems: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Can be slow to train </a:t>
            </a:r>
          </a:p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• Defining position to state rep function non-trivial (I guess that’s the whole point)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97C40-2556-714A-B38A-B5D51267C9D7}"/>
              </a:ext>
            </a:extLst>
          </p:cNvPr>
          <p:cNvGrpSpPr/>
          <p:nvPr/>
        </p:nvGrpSpPr>
        <p:grpSpPr>
          <a:xfrm>
            <a:off x="191344" y="2098208"/>
            <a:ext cx="5400600" cy="466696"/>
            <a:chOff x="5118420" y="4293096"/>
            <a:chExt cx="6666211" cy="576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05D179-0EBD-384E-9054-004D80CB8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4365104"/>
              <a:ext cx="6425123" cy="3794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0FA930-4AC2-E140-968E-72DA8B464481}"/>
                </a:ext>
              </a:extLst>
            </p:cNvPr>
            <p:cNvSpPr txBox="1"/>
            <p:nvPr/>
          </p:nvSpPr>
          <p:spPr>
            <a:xfrm>
              <a:off x="5118420" y="4293096"/>
              <a:ext cx="6666211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E31559-A593-DC46-B3C3-9971232F4F96}"/>
              </a:ext>
            </a:extLst>
          </p:cNvPr>
          <p:cNvGrpSpPr/>
          <p:nvPr/>
        </p:nvGrpSpPr>
        <p:grpSpPr>
          <a:xfrm>
            <a:off x="6420036" y="2117538"/>
            <a:ext cx="5400600" cy="447366"/>
            <a:chOff x="4974405" y="6093296"/>
            <a:chExt cx="6954243" cy="5760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046FA7-259F-9B47-BE26-BAAC97F43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1434" y="6187830"/>
              <a:ext cx="6623198" cy="40516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3A49EB-5C0C-1541-8F62-9A65C8B87821}"/>
                </a:ext>
              </a:extLst>
            </p:cNvPr>
            <p:cNvSpPr txBox="1"/>
            <p:nvPr/>
          </p:nvSpPr>
          <p:spPr>
            <a:xfrm>
              <a:off x="4974405" y="6093296"/>
              <a:ext cx="6954243" cy="576064"/>
            </a:xfrm>
            <a:prstGeom prst="rect">
              <a:avLst/>
            </a:prstGeom>
            <a:noFill/>
            <a:ln w="31750">
              <a:solidFill>
                <a:srgbClr val="FD8D6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75D4F-3681-0441-9C9A-3ED3A02B88E6}"/>
              </a:ext>
            </a:extLst>
          </p:cNvPr>
          <p:cNvSpPr txBox="1"/>
          <p:nvPr/>
        </p:nvSpPr>
        <p:spPr>
          <a:xfrm>
            <a:off x="205106" y="1537628"/>
            <a:ext cx="2650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General formula: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09BAC-5D0C-7D48-A4F2-99E3BA6F8196}"/>
              </a:ext>
            </a:extLst>
          </p:cNvPr>
          <p:cNvSpPr txBox="1"/>
          <p:nvPr/>
        </p:nvSpPr>
        <p:spPr>
          <a:xfrm>
            <a:off x="6384032" y="1518306"/>
            <a:ext cx="378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One-hot specific formula: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2521AF-6081-E644-A382-D64FB22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721115"/>
            <a:ext cx="5458166" cy="707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5E9FA3-0F5D-C247-8985-76693C4DF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2725892"/>
            <a:ext cx="5458166" cy="631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4B1746-5AB7-4E4B-95CF-BE769394C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8128" y="3381148"/>
            <a:ext cx="3479800" cy="3441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1C9356-3203-124B-B394-B8647E12F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292" y="3467100"/>
            <a:ext cx="3429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7042-FCF2-7747-B01B-8E567F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models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19AEB9-D6D0-AB42-BA6D-8E114C5484DE}"/>
              </a:ext>
            </a:extLst>
          </p:cNvPr>
          <p:cNvGrpSpPr/>
          <p:nvPr/>
        </p:nvGrpSpPr>
        <p:grpSpPr>
          <a:xfrm>
            <a:off x="119336" y="1196752"/>
            <a:ext cx="11665296" cy="2880320"/>
            <a:chOff x="119336" y="1196752"/>
            <a:chExt cx="11665296" cy="28803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8BC323-412C-144A-A8C2-4694EE2F46A4}"/>
                </a:ext>
              </a:extLst>
            </p:cNvPr>
            <p:cNvGrpSpPr/>
            <p:nvPr/>
          </p:nvGrpSpPr>
          <p:grpSpPr>
            <a:xfrm>
              <a:off x="119336" y="1196752"/>
              <a:ext cx="11665296" cy="2880320"/>
              <a:chOff x="119336" y="1556792"/>
              <a:chExt cx="11665296" cy="288032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305670D-4FB3-8D45-98F4-6AFBE606F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19336" y="1556792"/>
                <a:ext cx="2880320" cy="28803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452697B-A43F-B64B-9314-6E560EE13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4524160" y="1556792"/>
                <a:ext cx="2880320" cy="288032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E75BEF6-87FC-0044-9045-6BDFF2A21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8904312" y="1556792"/>
                <a:ext cx="2880320" cy="288032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1F7194-C577-9245-A9E5-2322C6F1070D}"/>
                </a:ext>
              </a:extLst>
            </p:cNvPr>
            <p:cNvSpPr txBox="1"/>
            <p:nvPr/>
          </p:nvSpPr>
          <p:spPr>
            <a:xfrm>
              <a:off x="455226" y="1196851"/>
              <a:ext cx="153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Random Walk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FF2F5B-9BB2-EF49-8A45-59BDEDE47154}"/>
                </a:ext>
              </a:extLst>
            </p:cNvPr>
            <p:cNvSpPr txBox="1"/>
            <p:nvPr/>
          </p:nvSpPr>
          <p:spPr>
            <a:xfrm>
              <a:off x="4871864" y="1196851"/>
              <a:ext cx="888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err="1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Raudies</a:t>
              </a:r>
              <a:endParaRPr lang="en-US" dirty="0"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7B3FA7-EC0D-9D40-889A-1509ACC92AF0}"/>
                </a:ext>
              </a:extLst>
            </p:cNvPr>
            <p:cNvSpPr txBox="1"/>
            <p:nvPr/>
          </p:nvSpPr>
          <p:spPr>
            <a:xfrm>
              <a:off x="9192344" y="1196851"/>
              <a:ext cx="216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rPr>
                <a:t>Windows screensaver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2F9B7-D1D7-6643-A1F7-151F0ED3D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80" y="3856806"/>
            <a:ext cx="1620000" cy="16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C8F593-6A09-3944-BE68-02B004658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3873371"/>
            <a:ext cx="1620000" cy="16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184BA0-FF20-0F43-88B4-F0151CEC5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800" y="3877197"/>
            <a:ext cx="1620000" cy="16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8BF39A-720D-0946-A60C-B4BA1108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7968" y="3873371"/>
            <a:ext cx="1620000" cy="16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504E87-124A-564F-AA09-3CABD831E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2504" y="3877197"/>
            <a:ext cx="1620000" cy="162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DE1FE6-A9DD-6240-9170-AB6B72C843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4672" y="3877197"/>
            <a:ext cx="1620000" cy="162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D21519-BE44-A54E-8D8E-53E99DFC77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12712" y="5301208"/>
            <a:ext cx="1472400" cy="147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9F7A3D-50C8-2548-9A5E-4C9F070709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600" y="5301208"/>
            <a:ext cx="1476000" cy="147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8723AA-2FC1-7B48-AD33-537539F6B1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1584" y="5301208"/>
            <a:ext cx="1476000" cy="147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BCFA42-9352-9D42-B898-CDC6970C7C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55904" y="5337376"/>
            <a:ext cx="1476000" cy="147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75BBFE-964D-1A42-BCC5-EFF66BABD6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24056" y="5337376"/>
            <a:ext cx="1476000" cy="147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A9BB0C-0836-AB4E-BFDD-652C66477C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92208" y="5337376"/>
            <a:ext cx="1476000" cy="147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1CB16B6-5C46-884F-A04F-7E0BA4FAE6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6384" y="5337376"/>
            <a:ext cx="1476000" cy="1476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7900A0-AB6A-9045-A5DA-100DDA1FD5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44536" y="5337376"/>
            <a:ext cx="1476000" cy="147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2FAFEC-3306-0243-85AE-D4492B26A8A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12688" y="5337376"/>
            <a:ext cx="1476000" cy="14760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B9151C-C85C-9741-8F27-C24787610F82}"/>
              </a:ext>
            </a:extLst>
          </p:cNvPr>
          <p:cNvCxnSpPr/>
          <p:nvPr/>
        </p:nvCxnSpPr>
        <p:spPr>
          <a:xfrm flipV="1">
            <a:off x="3775460" y="1148514"/>
            <a:ext cx="15940" cy="566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1792E6-F555-EE4D-A9A6-AB17576E8288}"/>
              </a:ext>
            </a:extLst>
          </p:cNvPr>
          <p:cNvCxnSpPr/>
          <p:nvPr/>
        </p:nvCxnSpPr>
        <p:spPr>
          <a:xfrm flipV="1">
            <a:off x="8076384" y="1201755"/>
            <a:ext cx="15940" cy="566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7042-FCF2-7747-B01B-8E567FB0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4D61B-ACF0-8144-9BE3-DFDC2F9E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2" y="3083768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7F4BD-EEBA-034D-B9A8-53337D66AA18}"/>
              </a:ext>
            </a:extLst>
          </p:cNvPr>
          <p:cNvSpPr txBox="1"/>
          <p:nvPr/>
        </p:nvSpPr>
        <p:spPr>
          <a:xfrm>
            <a:off x="263352" y="308376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F0F7C0-DB28-3340-99DC-673C4CC3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72" y="4912568"/>
            <a:ext cx="18288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9729C5-9792-9A4D-A340-AF6D9158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672" y="4912568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4A9371-7E50-EB41-9ABB-1E7858DB628D}"/>
              </a:ext>
            </a:extLst>
          </p:cNvPr>
          <p:cNvSpPr txBox="1"/>
          <p:nvPr/>
        </p:nvSpPr>
        <p:spPr>
          <a:xfrm>
            <a:off x="335360" y="50279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65BB8-7107-E54B-967C-9CBF2F0C854C}"/>
              </a:ext>
            </a:extLst>
          </p:cNvPr>
          <p:cNvSpPr txBox="1"/>
          <p:nvPr/>
        </p:nvSpPr>
        <p:spPr>
          <a:xfrm>
            <a:off x="119336" y="13407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Explore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ED285-57FB-6042-8E1C-CDC8DF3351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93326" y="1272646"/>
            <a:ext cx="1828800" cy="1828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4EF3283-EC53-874A-A5A6-66B02E4211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770" b="18976"/>
          <a:stretch/>
        </p:blipFill>
        <p:spPr>
          <a:xfrm>
            <a:off x="7334504" y="1363600"/>
            <a:ext cx="2876466" cy="16468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C33589-63EF-EB49-A03D-22BDEF007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1617" y="4372101"/>
            <a:ext cx="2876466" cy="28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2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479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Menlo</vt:lpstr>
      <vt:lpstr>Tw Cen MT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Motion models </vt:lpstr>
      <vt:lpstr>New mazes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43</cp:revision>
  <dcterms:created xsi:type="dcterms:W3CDTF">2021-04-13T14:31:56Z</dcterms:created>
  <dcterms:modified xsi:type="dcterms:W3CDTF">2021-04-23T15:33:38Z</dcterms:modified>
</cp:coreProperties>
</file>