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3"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26"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5/1/2024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132928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5/1/2024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253581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5/1/2024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37356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5/1/2024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4569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5/1/2024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59838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5/1/2024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15770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5/1/2024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061284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5/1/2024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00039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5/1/2024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718215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5/1/2024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722398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5/1/2024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86162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5/1/2024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686398359"/>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86" r:id="rId6"/>
    <p:sldLayoutId id="2147483882" r:id="rId7"/>
    <p:sldLayoutId id="2147483883" r:id="rId8"/>
    <p:sldLayoutId id="2147483884" r:id="rId9"/>
    <p:sldLayoutId id="2147483885" r:id="rId10"/>
    <p:sldLayoutId id="2147483887"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A02194C-5C32-4FF0-898E-D9B65F71B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0C537-E5E9-0EBC-BC2B-CDDAC6E62C5F}"/>
              </a:ext>
            </a:extLst>
          </p:cNvPr>
          <p:cNvSpPr>
            <a:spLocks noGrp="1"/>
          </p:cNvSpPr>
          <p:nvPr>
            <p:ph type="ctrTitle"/>
          </p:nvPr>
        </p:nvSpPr>
        <p:spPr>
          <a:xfrm>
            <a:off x="1084728" y="1597961"/>
            <a:ext cx="3176721" cy="3162300"/>
          </a:xfrm>
        </p:spPr>
        <p:txBody>
          <a:bodyPr anchor="t">
            <a:normAutofit/>
          </a:bodyPr>
          <a:lstStyle/>
          <a:p>
            <a:r>
              <a:rPr lang="en-US"/>
              <a:t>Machine Learning Course – Final Project</a:t>
            </a:r>
            <a:endParaRPr lang="en-IL"/>
          </a:p>
        </p:txBody>
      </p:sp>
      <p:sp>
        <p:nvSpPr>
          <p:cNvPr id="3" name="Subtitle 2">
            <a:extLst>
              <a:ext uri="{FF2B5EF4-FFF2-40B4-BE49-F238E27FC236}">
                <a16:creationId xmlns:a16="http://schemas.microsoft.com/office/drawing/2014/main" id="{4186897A-2256-A9E3-246D-F531FE1D5D67}"/>
              </a:ext>
            </a:extLst>
          </p:cNvPr>
          <p:cNvSpPr>
            <a:spLocks noGrp="1"/>
          </p:cNvSpPr>
          <p:nvPr>
            <p:ph type="subTitle" idx="1"/>
          </p:nvPr>
        </p:nvSpPr>
        <p:spPr>
          <a:xfrm>
            <a:off x="1084728" y="4902489"/>
            <a:ext cx="3176721" cy="985075"/>
          </a:xfrm>
        </p:spPr>
        <p:txBody>
          <a:bodyPr anchor="b">
            <a:normAutofit/>
          </a:bodyPr>
          <a:lstStyle/>
          <a:p>
            <a:r>
              <a:rPr lang="en-US" dirty="0"/>
              <a:t>By Tom Geva &amp; Maya Cohen</a:t>
            </a:r>
            <a:endParaRPr lang="en-IL" dirty="0"/>
          </a:p>
        </p:txBody>
      </p:sp>
      <p:sp>
        <p:nvSpPr>
          <p:cNvPr id="40" name="Freeform: Shape 39">
            <a:extLst>
              <a:ext uri="{FF2B5EF4-FFF2-40B4-BE49-F238E27FC236}">
                <a16:creationId xmlns:a16="http://schemas.microsoft.com/office/drawing/2014/main" id="{71776ED6-F0C9-44DC-8CB5-8EC765E62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097" y="0"/>
            <a:ext cx="6967702" cy="6858000"/>
          </a:xfrm>
          <a:custGeom>
            <a:avLst/>
            <a:gdLst>
              <a:gd name="connsiteX0" fmla="*/ 0 w 6967702"/>
              <a:gd name="connsiteY0" fmla="*/ 0 h 6858000"/>
              <a:gd name="connsiteX1" fmla="*/ 6967702 w 6967702"/>
              <a:gd name="connsiteY1" fmla="*/ 0 h 6858000"/>
              <a:gd name="connsiteX2" fmla="*/ 6609336 w 6967702"/>
              <a:gd name="connsiteY2" fmla="*/ 8919 h 6858000"/>
              <a:gd name="connsiteX3" fmla="*/ 0 w 69677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967702" h="6858000">
                <a:moveTo>
                  <a:pt x="0" y="0"/>
                </a:moveTo>
                <a:lnTo>
                  <a:pt x="6967702" y="0"/>
                </a:lnTo>
                <a:lnTo>
                  <a:pt x="6609336" y="8919"/>
                </a:lnTo>
                <a:cubicBezTo>
                  <a:pt x="2927707" y="192598"/>
                  <a:pt x="0" y="3188792"/>
                  <a:pt x="0" y="685800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green background with dots and lines&#10;&#10;Description automatically generated">
            <a:extLst>
              <a:ext uri="{FF2B5EF4-FFF2-40B4-BE49-F238E27FC236}">
                <a16:creationId xmlns:a16="http://schemas.microsoft.com/office/drawing/2014/main" id="{B718428F-2A31-8642-AA5D-D859A2A05326}"/>
              </a:ext>
            </a:extLst>
          </p:cNvPr>
          <p:cNvPicPr>
            <a:picLocks noChangeAspect="1"/>
          </p:cNvPicPr>
          <p:nvPr/>
        </p:nvPicPr>
        <p:blipFill rotWithShape="1">
          <a:blip r:embed="rId2"/>
          <a:srcRect l="16217" r="16217"/>
          <a:stretch/>
        </p:blipFill>
        <p:spPr>
          <a:xfrm>
            <a:off x="5224099" y="2"/>
            <a:ext cx="6967903" cy="6858005"/>
          </a:xfrm>
          <a:custGeom>
            <a:avLst/>
            <a:gdLst/>
            <a:ahLst/>
            <a:cxnLst/>
            <a:rect l="l" t="t" r="r" b="b"/>
            <a:pathLst>
              <a:path w="6967903" h="6858005">
                <a:moveTo>
                  <a:pt x="6967903" y="0"/>
                </a:moveTo>
                <a:lnTo>
                  <a:pt x="6967903" y="6858005"/>
                </a:lnTo>
                <a:lnTo>
                  <a:pt x="0" y="6858005"/>
                </a:lnTo>
                <a:cubicBezTo>
                  <a:pt x="0" y="3070435"/>
                  <a:pt x="3119637" y="0"/>
                  <a:pt x="6967903" y="0"/>
                </a:cubicBezTo>
                <a:close/>
              </a:path>
            </a:pathLst>
          </a:custGeom>
        </p:spPr>
      </p:pic>
    </p:spTree>
    <p:extLst>
      <p:ext uri="{BB962C8B-B14F-4D97-AF65-F5344CB8AC3E}">
        <p14:creationId xmlns:p14="http://schemas.microsoft.com/office/powerpoint/2010/main" val="337457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F02BA9-213F-CAD0-99F8-A320E57A6CC2}"/>
              </a:ext>
            </a:extLst>
          </p:cNvPr>
          <p:cNvSpPr>
            <a:spLocks noGrp="1"/>
          </p:cNvSpPr>
          <p:nvPr>
            <p:ph type="title"/>
          </p:nvPr>
        </p:nvSpPr>
        <p:spPr/>
        <p:txBody>
          <a:bodyPr/>
          <a:lstStyle/>
          <a:p>
            <a:r>
              <a:rPr lang="en-US" dirty="0"/>
              <a:t>Baseline Model Data Savoring Technique</a:t>
            </a:r>
            <a:endParaRPr lang="en-IL" dirty="0"/>
          </a:p>
        </p:txBody>
      </p:sp>
      <p:sp>
        <p:nvSpPr>
          <p:cNvPr id="5" name="Content Placeholder 4">
            <a:extLst>
              <a:ext uri="{FF2B5EF4-FFF2-40B4-BE49-F238E27FC236}">
                <a16:creationId xmlns:a16="http://schemas.microsoft.com/office/drawing/2014/main" id="{1423F7BD-5C53-39A7-5601-D4C701069AB2}"/>
              </a:ext>
            </a:extLst>
          </p:cNvPr>
          <p:cNvSpPr>
            <a:spLocks noGrp="1"/>
          </p:cNvSpPr>
          <p:nvPr>
            <p:ph idx="1"/>
          </p:nvPr>
        </p:nvSpPr>
        <p:spPr/>
        <p:txBody>
          <a:bodyPr/>
          <a:lstStyle/>
          <a:p>
            <a:r>
              <a:rPr lang="en-US" dirty="0"/>
              <a:t>In our baseline model while performing the pre-processing we found that a third of the rows in the data had 5 or more of its features missing, and as we saw most of the features as important and crucial to the modeling but did not want to risk the affect of imputing them creating any skew due to heavy bias from happening, we decided to remove all of the rows that had more than 5 features missing, and randomly select 3,300 rows to remove which had exactly 5 features missing, after that removal, we imputed all the missing values that were left, which had a lot less weight in the data now creating a light skew that acts as a place-holder for the missing values there.</a:t>
            </a:r>
            <a:endParaRPr lang="en-IL" dirty="0"/>
          </a:p>
        </p:txBody>
      </p:sp>
    </p:spTree>
    <p:extLst>
      <p:ext uri="{BB962C8B-B14F-4D97-AF65-F5344CB8AC3E}">
        <p14:creationId xmlns:p14="http://schemas.microsoft.com/office/powerpoint/2010/main" val="360765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CC64B-4823-906F-D84C-CAD667ACB703}"/>
              </a:ext>
            </a:extLst>
          </p:cNvPr>
          <p:cNvSpPr>
            <a:spLocks noGrp="1"/>
          </p:cNvSpPr>
          <p:nvPr>
            <p:ph type="title"/>
          </p:nvPr>
        </p:nvSpPr>
        <p:spPr/>
        <p:txBody>
          <a:bodyPr/>
          <a:lstStyle/>
          <a:p>
            <a:r>
              <a:rPr lang="en-US" dirty="0"/>
              <a:t>Feature Engineering</a:t>
            </a:r>
            <a:endParaRPr lang="en-IL" dirty="0"/>
          </a:p>
        </p:txBody>
      </p:sp>
      <p:sp>
        <p:nvSpPr>
          <p:cNvPr id="3" name="Content Placeholder 2">
            <a:extLst>
              <a:ext uri="{FF2B5EF4-FFF2-40B4-BE49-F238E27FC236}">
                <a16:creationId xmlns:a16="http://schemas.microsoft.com/office/drawing/2014/main" id="{36C0BE52-4876-88D5-CC7A-0479E9DE2FCA}"/>
              </a:ext>
            </a:extLst>
          </p:cNvPr>
          <p:cNvSpPr>
            <a:spLocks noGrp="1"/>
          </p:cNvSpPr>
          <p:nvPr>
            <p:ph idx="1"/>
          </p:nvPr>
        </p:nvSpPr>
        <p:spPr/>
        <p:txBody>
          <a:bodyPr>
            <a:normAutofit fontScale="92500" lnSpcReduction="10000"/>
          </a:bodyPr>
          <a:lstStyle/>
          <a:p>
            <a:r>
              <a:rPr lang="en-US" dirty="0"/>
              <a:t>The features we created were diverse in their reasoning, and we chose them each one for its own specific purpose to fill that in our opinion is represented within the data, but not directly expressed, and might be missed out on its importance</a:t>
            </a:r>
            <a:br>
              <a:rPr lang="en-US" dirty="0"/>
            </a:br>
            <a:r>
              <a:rPr lang="en-US" dirty="0"/>
              <a:t>here are some examples:</a:t>
            </a:r>
          </a:p>
          <a:p>
            <a:r>
              <a:rPr lang="en-US" dirty="0" err="1"/>
              <a:t>usdeur</a:t>
            </a:r>
            <a:r>
              <a:rPr lang="en-US" dirty="0"/>
              <a:t> – the exchange rate between the US Dollar and the European Euro, which has a strong connection to the changing prices of oil in the world and in Russia, this is represented as a hinted manner within the exchange rates of Russian Rubel with US Dollar and with European Euro, but it is not directly mentioned and its information is missed.</a:t>
            </a:r>
          </a:p>
          <a:p>
            <a:r>
              <a:rPr lang="en-US" dirty="0"/>
              <a:t>basketInflationMA3 – a moving average across 3 months periods of the inflation of the fixed basket consumed by average consumers, has great affect on the available income of the population to handle the prices existing in the housing market.</a:t>
            </a:r>
          </a:p>
        </p:txBody>
      </p:sp>
    </p:spTree>
    <p:extLst>
      <p:ext uri="{BB962C8B-B14F-4D97-AF65-F5344CB8AC3E}">
        <p14:creationId xmlns:p14="http://schemas.microsoft.com/office/powerpoint/2010/main" val="1825885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62F2-ED1B-5496-8B1A-9B7952969A89}"/>
              </a:ext>
            </a:extLst>
          </p:cNvPr>
          <p:cNvSpPr>
            <a:spLocks noGrp="1"/>
          </p:cNvSpPr>
          <p:nvPr>
            <p:ph type="title"/>
          </p:nvPr>
        </p:nvSpPr>
        <p:spPr/>
        <p:txBody>
          <a:bodyPr/>
          <a:lstStyle/>
          <a:p>
            <a:r>
              <a:rPr lang="en-US" dirty="0"/>
              <a:t>Feature Selection</a:t>
            </a:r>
            <a:endParaRPr lang="en-IL" dirty="0"/>
          </a:p>
        </p:txBody>
      </p:sp>
      <p:sp>
        <p:nvSpPr>
          <p:cNvPr id="3" name="Content Placeholder 2">
            <a:extLst>
              <a:ext uri="{FF2B5EF4-FFF2-40B4-BE49-F238E27FC236}">
                <a16:creationId xmlns:a16="http://schemas.microsoft.com/office/drawing/2014/main" id="{71004BEC-509D-023B-0A5F-A72BDDED5582}"/>
              </a:ext>
            </a:extLst>
          </p:cNvPr>
          <p:cNvSpPr>
            <a:spLocks noGrp="1"/>
          </p:cNvSpPr>
          <p:nvPr>
            <p:ph idx="1"/>
          </p:nvPr>
        </p:nvSpPr>
        <p:spPr/>
        <p:txBody>
          <a:bodyPr>
            <a:normAutofit lnSpcReduction="10000"/>
          </a:bodyPr>
          <a:lstStyle/>
          <a:p>
            <a:r>
              <a:rPr lang="en-US" dirty="0"/>
              <a:t>For selecting the features, we tried to help the models avoid multicollinearity while maintaining the features with the most information in them.</a:t>
            </a:r>
          </a:p>
          <a:p>
            <a:r>
              <a:rPr lang="en-US" dirty="0"/>
              <a:t>To do so we created a correlation matrix and noticed many small and large groups of features who are correlated with each other.</a:t>
            </a:r>
          </a:p>
          <a:p>
            <a:r>
              <a:rPr lang="en-US" dirty="0"/>
              <a:t>For each group (as long there is more than one feature) we kept only the features with importance level above the group’s average importance level, and depending on the model we ended up with different sets of features, but a few always prevailed due to their importance</a:t>
            </a:r>
          </a:p>
          <a:p>
            <a:r>
              <a:rPr lang="en-US" dirty="0"/>
              <a:t>And then according to the importance levels of the features left, we chose how many from the top to keep for the modeling.</a:t>
            </a:r>
            <a:endParaRPr lang="en-IL" dirty="0"/>
          </a:p>
        </p:txBody>
      </p:sp>
    </p:spTree>
    <p:extLst>
      <p:ext uri="{BB962C8B-B14F-4D97-AF65-F5344CB8AC3E}">
        <p14:creationId xmlns:p14="http://schemas.microsoft.com/office/powerpoint/2010/main" val="1745143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7E62-41D2-8B00-97BE-D6B86E6ECE58}"/>
              </a:ext>
            </a:extLst>
          </p:cNvPr>
          <p:cNvSpPr>
            <a:spLocks noGrp="1"/>
          </p:cNvSpPr>
          <p:nvPr>
            <p:ph type="title"/>
          </p:nvPr>
        </p:nvSpPr>
        <p:spPr/>
        <p:txBody>
          <a:bodyPr/>
          <a:lstStyle/>
          <a:p>
            <a:r>
              <a:rPr lang="en-US" dirty="0"/>
              <a:t>Last Part Techniques</a:t>
            </a:r>
            <a:endParaRPr lang="en-IL" dirty="0"/>
          </a:p>
        </p:txBody>
      </p:sp>
      <p:sp>
        <p:nvSpPr>
          <p:cNvPr id="3" name="Content Placeholder 2">
            <a:extLst>
              <a:ext uri="{FF2B5EF4-FFF2-40B4-BE49-F238E27FC236}">
                <a16:creationId xmlns:a16="http://schemas.microsoft.com/office/drawing/2014/main" id="{EB2B4B6D-8968-B050-AC8F-589569601675}"/>
              </a:ext>
            </a:extLst>
          </p:cNvPr>
          <p:cNvSpPr>
            <a:spLocks noGrp="1"/>
          </p:cNvSpPr>
          <p:nvPr>
            <p:ph idx="1"/>
          </p:nvPr>
        </p:nvSpPr>
        <p:spPr/>
        <p:txBody>
          <a:bodyPr>
            <a:normAutofit fontScale="92500" lnSpcReduction="10000"/>
          </a:bodyPr>
          <a:lstStyle/>
          <a:p>
            <a:r>
              <a:rPr lang="en-US" dirty="0"/>
              <a:t>We implemented 4 techniques that were mentioned in the winners’ solution</a:t>
            </a:r>
          </a:p>
          <a:p>
            <a:pPr lvl="2"/>
            <a:r>
              <a:rPr lang="en-US" dirty="0" err="1"/>
              <a:t>product_type</a:t>
            </a:r>
            <a:r>
              <a:rPr lang="en-US" dirty="0"/>
              <a:t> feature model-split: we did not think of this technique but in hindsight it makes sense perfectly, the housing market for Investment apartments and for Renting apartments are similar in part, but they have many differences too, and many features included in 1 model could be overshadowed by others even though they have great importance to one type of apartment and low importance to the other, this way, miss-representing one of these types in the model and creating greater and greater errors to that type.</a:t>
            </a:r>
          </a:p>
          <a:p>
            <a:pPr lvl="2"/>
            <a:r>
              <a:rPr lang="en-US" dirty="0"/>
              <a:t>The different data cleaning for each model had done great improvement as well, making it easier for the models to focus on their relevant available features rather than all of the features relevant to the both of them.</a:t>
            </a:r>
          </a:p>
          <a:p>
            <a:pPr lvl="2"/>
            <a:r>
              <a:rPr lang="en-US" dirty="0"/>
              <a:t>Splitting </a:t>
            </a:r>
            <a:r>
              <a:rPr lang="en-US" dirty="0" err="1"/>
              <a:t>full_sq</a:t>
            </a:r>
            <a:r>
              <a:rPr lang="en-US" dirty="0"/>
              <a:t> to different values in accordance with the different categorical values of different features, this was not done completely the same as described in the winners’ solution, we’ve done so in accordance with time as well as the different categorical values, for each month and year and category in some feature we made a value correspondent to that, and that also to multiple different categorical features.</a:t>
            </a:r>
          </a:p>
          <a:p>
            <a:pPr lvl="2"/>
            <a:r>
              <a:rPr lang="en-US" dirty="0"/>
              <a:t>The last technique is one we did not fully understand but see the affect of it on the results and that is the use </a:t>
            </a:r>
            <a:r>
              <a:rPr lang="en-US"/>
              <a:t>of magic numbers.</a:t>
            </a:r>
            <a:endParaRPr lang="en-US" dirty="0"/>
          </a:p>
        </p:txBody>
      </p:sp>
    </p:spTree>
    <p:extLst>
      <p:ext uri="{BB962C8B-B14F-4D97-AF65-F5344CB8AC3E}">
        <p14:creationId xmlns:p14="http://schemas.microsoft.com/office/powerpoint/2010/main" val="2390598802"/>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emplate>TM04033919[[fn=Circuit]]</Template>
  <TotalTime>75</TotalTime>
  <Words>689</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Avenir Next LT Pro</vt:lpstr>
      <vt:lpstr>Avenir Next LT Pro Light</vt:lpstr>
      <vt:lpstr>BlocksVTI</vt:lpstr>
      <vt:lpstr>Machine Learning Course – Final Project</vt:lpstr>
      <vt:lpstr>Baseline Model Data Savoring Technique</vt:lpstr>
      <vt:lpstr>Feature Engineering</vt:lpstr>
      <vt:lpstr>Feature Selection</vt:lpstr>
      <vt:lpstr>Last Part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Course – Final Project</dc:title>
  <dc:creator>Tom Geva</dc:creator>
  <cp:lastModifiedBy>Tom Geva</cp:lastModifiedBy>
  <cp:revision>1</cp:revision>
  <dcterms:created xsi:type="dcterms:W3CDTF">2024-04-30T20:50:47Z</dcterms:created>
  <dcterms:modified xsi:type="dcterms:W3CDTF">2024-04-30T22:06:15Z</dcterms:modified>
</cp:coreProperties>
</file>