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62" r:id="rId5"/>
    <p:sldId id="257" r:id="rId6"/>
    <p:sldId id="263" r:id="rId7"/>
    <p:sldId id="273" r:id="rId8"/>
    <p:sldId id="291" r:id="rId9"/>
    <p:sldId id="266" r:id="rId10"/>
    <p:sldId id="277" r:id="rId11"/>
    <p:sldId id="265" r:id="rId12"/>
    <p:sldId id="270" r:id="rId13"/>
    <p:sldId id="28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E17"/>
    <a:srgbClr val="1995B7"/>
    <a:srgbClr val="EA5C78"/>
    <a:srgbClr val="66CCFF"/>
    <a:srgbClr val="1B3073"/>
    <a:srgbClr val="FFD63F"/>
    <a:srgbClr val="1CA5CA"/>
    <a:srgbClr val="ED7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6980-3A86-4CE0-9235-79B7BADC6D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5F7-CE67-4B93-AA14-9CD43D3BB3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6980-3A86-4CE0-9235-79B7BADC6D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5F7-CE67-4B93-AA14-9CD43D3BB3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6980-3A86-4CE0-9235-79B7BADC6D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5F7-CE67-4B93-AA14-9CD43D3BB3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6980-3A86-4CE0-9235-79B7BADC6D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5F7-CE67-4B93-AA14-9CD43D3BB3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6980-3A86-4CE0-9235-79B7BADC6D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5F7-CE67-4B93-AA14-9CD43D3BB3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6980-3A86-4CE0-9235-79B7BADC6D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5F7-CE67-4B93-AA14-9CD43D3BB3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6980-3A86-4CE0-9235-79B7BADC6D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5F7-CE67-4B93-AA14-9CD43D3BB3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6980-3A86-4CE0-9235-79B7BADC6D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5F7-CE67-4B93-AA14-9CD43D3BB3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6980-3A86-4CE0-9235-79B7BADC6D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5F7-CE67-4B93-AA14-9CD43D3BB3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6980-3A86-4CE0-9235-79B7BADC6D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5F7-CE67-4B93-AA14-9CD43D3BB3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6980-3A86-4CE0-9235-79B7BADC6D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5F7-CE67-4B93-AA14-9CD43D3BB3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6980-3A86-4CE0-9235-79B7BADC6D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3B5F7-CE67-4B93-AA14-9CD43D3BB3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9.emf"/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emf"/><Relationship Id="rId7" Type="http://schemas.openxmlformats.org/officeDocument/2006/relationships/image" Target="../media/image8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9.emf"/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9.emf"/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jpeg"/><Relationship Id="rId7" Type="http://schemas.openxmlformats.org/officeDocument/2006/relationships/image" Target="../media/image11.jpeg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121" y="-233375"/>
            <a:ext cx="7333622" cy="73338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752" y="-152512"/>
            <a:ext cx="6743794" cy="72918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223" y="318767"/>
            <a:ext cx="6288182" cy="64265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0053" y="-116801"/>
            <a:ext cx="12260154" cy="7100446"/>
          </a:xfrm>
          <a:prstGeom prst="rect">
            <a:avLst/>
          </a:prstGeom>
        </p:spPr>
      </p:pic>
      <p:sp>
        <p:nvSpPr>
          <p:cNvPr id="13" name="文本框 12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-132838" y="2364714"/>
            <a:ext cx="485949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</a:rPr>
              <a:t>统计学习自动</a:t>
            </a:r>
            <a:endParaRPr lang="zh-CN" altLang="en-US" sz="48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Aharoni" panose="02010803020104030203" pitchFamily="2" charset="-79"/>
            </a:endParaRPr>
          </a:p>
          <a:p>
            <a:pPr algn="ctr"/>
            <a:r>
              <a:rPr lang="zh-CN" altLang="en-US" sz="48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</a:rPr>
              <a:t>定义题目难度</a:t>
            </a:r>
            <a:endParaRPr lang="zh-CN" altLang="en-US" sz="48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  <p:sp>
        <p:nvSpPr>
          <p:cNvPr id="14" name="文本框 13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85121" y="3932995"/>
            <a:ext cx="387086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Aharoni" panose="02010803020104030203" pitchFamily="2" charset="-79"/>
              </a:rPr>
              <a:t>数据科学基础</a:t>
            </a:r>
            <a:endParaRPr lang="zh-CN" altLang="en-US" sz="2800" b="1" dirty="0">
              <a:solidFill>
                <a:srgbClr val="FFFF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Aharoni" panose="02010803020104030203" pitchFamily="2" charset="-79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2330" y="5633720"/>
            <a:ext cx="2617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汉仪张子山体简" panose="00000500000000000000" charset="-122"/>
                <a:ea typeface="汉仪张子山体简" panose="00000500000000000000" charset="-122"/>
                <a:cs typeface="汉仪张子山体简" panose="00000500000000000000" charset="-122"/>
              </a:rPr>
              <a:t>制作人：黄成东</a:t>
            </a:r>
            <a:endParaRPr lang="zh-CN" altLang="en-US" b="1">
              <a:solidFill>
                <a:schemeClr val="bg1"/>
              </a:solidFill>
              <a:latin typeface="汉仪张子山体简" panose="00000500000000000000" charset="-122"/>
              <a:ea typeface="汉仪张子山体简" panose="00000500000000000000" charset="-122"/>
              <a:cs typeface="汉仪张子山体简" panose="00000500000000000000" charset="-122"/>
            </a:endParaRPr>
          </a:p>
          <a:p>
            <a:r>
              <a:rPr lang="zh-CN" altLang="en-US" b="1">
                <a:solidFill>
                  <a:schemeClr val="bg1"/>
                </a:solidFill>
                <a:latin typeface="汉仪张子山体简" panose="00000500000000000000" charset="-122"/>
                <a:ea typeface="汉仪张子山体简" panose="00000500000000000000" charset="-122"/>
                <a:cs typeface="汉仪张子山体简" panose="00000500000000000000" charset="-122"/>
              </a:rPr>
              <a:t>制作时间：</a:t>
            </a:r>
            <a:r>
              <a:rPr lang="en-US" altLang="zh-CN" b="1">
                <a:solidFill>
                  <a:schemeClr val="bg1"/>
                </a:solidFill>
                <a:latin typeface="汉仪张子山体简" panose="00000500000000000000" charset="-122"/>
                <a:ea typeface="汉仪张子山体简" panose="00000500000000000000" charset="-122"/>
                <a:cs typeface="汉仪张子山体简" panose="00000500000000000000" charset="-122"/>
              </a:rPr>
              <a:t>2020</a:t>
            </a:r>
            <a:r>
              <a:rPr lang="zh-CN" altLang="en-US" b="1">
                <a:solidFill>
                  <a:schemeClr val="bg1"/>
                </a:solidFill>
                <a:latin typeface="汉仪张子山体简" panose="00000500000000000000" charset="-122"/>
                <a:ea typeface="汉仪张子山体简" panose="00000500000000000000" charset="-122"/>
                <a:cs typeface="汉仪张子山体简" panose="00000500000000000000" charset="-122"/>
              </a:rPr>
              <a:t>年</a:t>
            </a:r>
            <a:r>
              <a:rPr lang="en-US" altLang="zh-CN" b="1">
                <a:solidFill>
                  <a:schemeClr val="bg1"/>
                </a:solidFill>
                <a:latin typeface="汉仪张子山体简" panose="00000500000000000000" charset="-122"/>
                <a:ea typeface="汉仪张子山体简" panose="00000500000000000000" charset="-122"/>
                <a:cs typeface="汉仪张子山体简" panose="00000500000000000000" charset="-122"/>
              </a:rPr>
              <a:t>5</a:t>
            </a:r>
            <a:r>
              <a:rPr lang="zh-CN" altLang="en-US" b="1">
                <a:solidFill>
                  <a:schemeClr val="bg1"/>
                </a:solidFill>
                <a:latin typeface="汉仪张子山体简" panose="00000500000000000000" charset="-122"/>
                <a:ea typeface="汉仪张子山体简" panose="00000500000000000000" charset="-122"/>
                <a:cs typeface="汉仪张子山体简" panose="00000500000000000000" charset="-122"/>
              </a:rPr>
              <a:t>月</a:t>
            </a:r>
            <a:endParaRPr lang="zh-CN" altLang="en-US" b="1">
              <a:solidFill>
                <a:schemeClr val="bg1"/>
              </a:solidFill>
              <a:latin typeface="汉仪张子山体简" panose="00000500000000000000" charset="-122"/>
              <a:ea typeface="汉仪张子山体简" panose="00000500000000000000" charset="-122"/>
              <a:cs typeface="汉仪张子山体简" panose="00000500000000000000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-102052" y="-328625"/>
            <a:ext cx="12680495" cy="7372706"/>
            <a:chOff x="-368752" y="-233375"/>
            <a:chExt cx="12680495" cy="737270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78121" y="-233375"/>
              <a:ext cx="7333622" cy="733382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68752" y="-152512"/>
              <a:ext cx="6743794" cy="729184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8154" y="-116688"/>
              <a:ext cx="12260154" cy="7100446"/>
            </a:xfrm>
            <a:prstGeom prst="rect">
              <a:avLst/>
            </a:prstGeom>
          </p:spPr>
        </p:pic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75" y="384808"/>
            <a:ext cx="5779767" cy="590695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945556" y="2372392"/>
            <a:ext cx="35407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6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数据处理</a:t>
            </a:r>
            <a:endParaRPr lang="zh-CN" altLang="en-US" sz="66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9308097" y="3709859"/>
            <a:ext cx="7200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570280" y="4168803"/>
            <a:ext cx="4474093" cy="371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</a:rPr>
              <a:t>合理选取有效的数据处理方法</a:t>
            </a:r>
            <a:endParaRPr lang="zh-CN" altLang="en-US" sz="1600" dirty="0">
              <a:solidFill>
                <a:srgbClr val="FFFFFF"/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049" y="1553162"/>
            <a:ext cx="3646483" cy="3689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981200"/>
          </a:xfrm>
          <a:prstGeom prst="rect">
            <a:avLst/>
          </a:prstGeom>
          <a:solidFill>
            <a:srgbClr val="1B3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678468" y="0"/>
            <a:ext cx="6903682" cy="1602089"/>
            <a:chOff x="2221268" y="-19049"/>
            <a:chExt cx="9111964" cy="211454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/>
            <a:srcRect t="31312" b="31321"/>
            <a:stretch>
              <a:fillRect/>
            </a:stretch>
          </p:blipFill>
          <p:spPr>
            <a:xfrm>
              <a:off x="5959572" y="-19049"/>
              <a:ext cx="5373660" cy="2114549"/>
            </a:xfrm>
            <a:custGeom>
              <a:avLst/>
              <a:gdLst>
                <a:gd name="connsiteX0" fmla="*/ 0 w 5373660"/>
                <a:gd name="connsiteY0" fmla="*/ 0 h 2114549"/>
                <a:gd name="connsiteX1" fmla="*/ 5373660 w 5373660"/>
                <a:gd name="connsiteY1" fmla="*/ 0 h 2114549"/>
                <a:gd name="connsiteX2" fmla="*/ 5373660 w 5373660"/>
                <a:gd name="connsiteY2" fmla="*/ 2114549 h 2114549"/>
                <a:gd name="connsiteX3" fmla="*/ 0 w 5373660"/>
                <a:gd name="connsiteY3" fmla="*/ 2114549 h 21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3660" h="2114549">
                  <a:moveTo>
                    <a:pt x="0" y="0"/>
                  </a:moveTo>
                  <a:lnTo>
                    <a:pt x="5373660" y="0"/>
                  </a:lnTo>
                  <a:lnTo>
                    <a:pt x="5373660" y="2114549"/>
                  </a:lnTo>
                  <a:lnTo>
                    <a:pt x="0" y="2114549"/>
                  </a:lnTo>
                  <a:close/>
                </a:path>
              </a:pathLst>
            </a:cu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/>
            <a:srcRect t="59345" b="2412"/>
            <a:stretch>
              <a:fillRect/>
            </a:stretch>
          </p:blipFill>
          <p:spPr>
            <a:xfrm flipH="1">
              <a:off x="2221268" y="-19049"/>
              <a:ext cx="5373660" cy="2114549"/>
            </a:xfrm>
            <a:custGeom>
              <a:avLst/>
              <a:gdLst>
                <a:gd name="connsiteX0" fmla="*/ 5373660 w 5373660"/>
                <a:gd name="connsiteY0" fmla="*/ 0 h 2114549"/>
                <a:gd name="connsiteX1" fmla="*/ 0 w 5373660"/>
                <a:gd name="connsiteY1" fmla="*/ 0 h 2114549"/>
                <a:gd name="connsiteX2" fmla="*/ 0 w 5373660"/>
                <a:gd name="connsiteY2" fmla="*/ 2114549 h 2114549"/>
                <a:gd name="connsiteX3" fmla="*/ 5373660 w 5373660"/>
                <a:gd name="connsiteY3" fmla="*/ 2114549 h 21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3660" h="2114549">
                  <a:moveTo>
                    <a:pt x="5373660" y="0"/>
                  </a:moveTo>
                  <a:lnTo>
                    <a:pt x="0" y="0"/>
                  </a:lnTo>
                  <a:lnTo>
                    <a:pt x="0" y="2114549"/>
                  </a:lnTo>
                  <a:lnTo>
                    <a:pt x="5373660" y="2114549"/>
                  </a:lnTo>
                  <a:close/>
                </a:path>
              </a:pathLst>
            </a:cu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02" y="960628"/>
            <a:ext cx="2141394" cy="8600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72" y="126688"/>
            <a:ext cx="1046225" cy="9401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450" y="944616"/>
            <a:ext cx="865726" cy="8760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5438" y="649354"/>
            <a:ext cx="1765687" cy="9527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1350" y="-368734"/>
            <a:ext cx="978114" cy="99084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37362" y="412912"/>
            <a:ext cx="628523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样本难度系数修正算法</a:t>
            </a:r>
            <a:endParaRPr lang="zh-CN" altLang="en-US" sz="48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  <a:p>
            <a:pPr algn="r"/>
            <a:endParaRPr lang="zh-CN" altLang="en-US" sz="48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254480" y="-1920059"/>
            <a:ext cx="1344466" cy="1676400"/>
          </a:xfrm>
          <a:prstGeom prst="rect">
            <a:avLst/>
          </a:prstGeom>
          <a:solidFill>
            <a:srgbClr val="66CC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598946" y="-1981423"/>
            <a:ext cx="1344466" cy="1676400"/>
          </a:xfrm>
          <a:prstGeom prst="rect">
            <a:avLst/>
          </a:prstGeom>
          <a:solidFill>
            <a:srgbClr val="1995B7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943412" y="-1999057"/>
            <a:ext cx="1344466" cy="1676400"/>
          </a:xfrm>
          <a:prstGeom prst="rect">
            <a:avLst/>
          </a:prstGeom>
          <a:solidFill>
            <a:srgbClr val="FFCE17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5287878" y="-2060421"/>
            <a:ext cx="1344466" cy="1676400"/>
          </a:xfrm>
          <a:prstGeom prst="rect">
            <a:avLst/>
          </a:prstGeom>
          <a:solidFill>
            <a:srgbClr val="EA5C78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Freeform: Shape 46"/>
          <p:cNvSpPr/>
          <p:nvPr/>
        </p:nvSpPr>
        <p:spPr bwMode="auto">
          <a:xfrm>
            <a:off x="4787106" y="2556855"/>
            <a:ext cx="2609738" cy="3788635"/>
          </a:xfrm>
          <a:custGeom>
            <a:avLst/>
            <a:gdLst>
              <a:gd name="T0" fmla="*/ 2150 w 2253"/>
              <a:gd name="T1" fmla="*/ 3072 h 3277"/>
              <a:gd name="T2" fmla="*/ 1946 w 2253"/>
              <a:gd name="T3" fmla="*/ 3072 h 3277"/>
              <a:gd name="T4" fmla="*/ 1946 w 2253"/>
              <a:gd name="T5" fmla="*/ 2355 h 3277"/>
              <a:gd name="T6" fmla="*/ 1229 w 2253"/>
              <a:gd name="T7" fmla="*/ 1638 h 3277"/>
              <a:gd name="T8" fmla="*/ 1946 w 2253"/>
              <a:gd name="T9" fmla="*/ 922 h 3277"/>
              <a:gd name="T10" fmla="*/ 1946 w 2253"/>
              <a:gd name="T11" fmla="*/ 205 h 3277"/>
              <a:gd name="T12" fmla="*/ 2150 w 2253"/>
              <a:gd name="T13" fmla="*/ 205 h 3277"/>
              <a:gd name="T14" fmla="*/ 2253 w 2253"/>
              <a:gd name="T15" fmla="*/ 102 h 3277"/>
              <a:gd name="T16" fmla="*/ 2150 w 2253"/>
              <a:gd name="T17" fmla="*/ 0 h 3277"/>
              <a:gd name="T18" fmla="*/ 102 w 2253"/>
              <a:gd name="T19" fmla="*/ 0 h 3277"/>
              <a:gd name="T20" fmla="*/ 0 w 2253"/>
              <a:gd name="T21" fmla="*/ 102 h 3277"/>
              <a:gd name="T22" fmla="*/ 102 w 2253"/>
              <a:gd name="T23" fmla="*/ 205 h 3277"/>
              <a:gd name="T24" fmla="*/ 307 w 2253"/>
              <a:gd name="T25" fmla="*/ 205 h 3277"/>
              <a:gd name="T26" fmla="*/ 307 w 2253"/>
              <a:gd name="T27" fmla="*/ 922 h 3277"/>
              <a:gd name="T28" fmla="*/ 1024 w 2253"/>
              <a:gd name="T29" fmla="*/ 1638 h 3277"/>
              <a:gd name="T30" fmla="*/ 307 w 2253"/>
              <a:gd name="T31" fmla="*/ 2355 h 3277"/>
              <a:gd name="T32" fmla="*/ 307 w 2253"/>
              <a:gd name="T33" fmla="*/ 3072 h 3277"/>
              <a:gd name="T34" fmla="*/ 102 w 2253"/>
              <a:gd name="T35" fmla="*/ 3072 h 3277"/>
              <a:gd name="T36" fmla="*/ 0 w 2253"/>
              <a:gd name="T37" fmla="*/ 3174 h 3277"/>
              <a:gd name="T38" fmla="*/ 102 w 2253"/>
              <a:gd name="T39" fmla="*/ 3277 h 3277"/>
              <a:gd name="T40" fmla="*/ 2150 w 2253"/>
              <a:gd name="T41" fmla="*/ 3277 h 3277"/>
              <a:gd name="T42" fmla="*/ 2253 w 2253"/>
              <a:gd name="T43" fmla="*/ 3174 h 3277"/>
              <a:gd name="T44" fmla="*/ 2150 w 2253"/>
              <a:gd name="T45" fmla="*/ 3072 h 3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253" h="3277">
                <a:moveTo>
                  <a:pt x="2150" y="3072"/>
                </a:moveTo>
                <a:cubicBezTo>
                  <a:pt x="1946" y="3072"/>
                  <a:pt x="1946" y="3072"/>
                  <a:pt x="1946" y="3072"/>
                </a:cubicBezTo>
                <a:cubicBezTo>
                  <a:pt x="1946" y="2355"/>
                  <a:pt x="1946" y="2355"/>
                  <a:pt x="1946" y="2355"/>
                </a:cubicBezTo>
                <a:cubicBezTo>
                  <a:pt x="1946" y="1961"/>
                  <a:pt x="1623" y="1638"/>
                  <a:pt x="1229" y="1638"/>
                </a:cubicBezTo>
                <a:cubicBezTo>
                  <a:pt x="1623" y="1638"/>
                  <a:pt x="1946" y="1316"/>
                  <a:pt x="1946" y="922"/>
                </a:cubicBezTo>
                <a:cubicBezTo>
                  <a:pt x="1946" y="205"/>
                  <a:pt x="1946" y="205"/>
                  <a:pt x="1946" y="205"/>
                </a:cubicBezTo>
                <a:cubicBezTo>
                  <a:pt x="2150" y="205"/>
                  <a:pt x="2150" y="205"/>
                  <a:pt x="2150" y="205"/>
                </a:cubicBezTo>
                <a:cubicBezTo>
                  <a:pt x="2207" y="205"/>
                  <a:pt x="2253" y="159"/>
                  <a:pt x="2253" y="102"/>
                </a:cubicBezTo>
                <a:cubicBezTo>
                  <a:pt x="2253" y="46"/>
                  <a:pt x="2207" y="0"/>
                  <a:pt x="2150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46" y="0"/>
                  <a:pt x="0" y="46"/>
                  <a:pt x="0" y="102"/>
                </a:cubicBezTo>
                <a:cubicBezTo>
                  <a:pt x="0" y="159"/>
                  <a:pt x="46" y="205"/>
                  <a:pt x="102" y="205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307" y="922"/>
                  <a:pt x="307" y="922"/>
                  <a:pt x="307" y="922"/>
                </a:cubicBezTo>
                <a:cubicBezTo>
                  <a:pt x="307" y="1316"/>
                  <a:pt x="630" y="1638"/>
                  <a:pt x="1024" y="1638"/>
                </a:cubicBezTo>
                <a:cubicBezTo>
                  <a:pt x="630" y="1638"/>
                  <a:pt x="307" y="1961"/>
                  <a:pt x="307" y="2355"/>
                </a:cubicBezTo>
                <a:cubicBezTo>
                  <a:pt x="307" y="3072"/>
                  <a:pt x="307" y="3072"/>
                  <a:pt x="307" y="3072"/>
                </a:cubicBezTo>
                <a:cubicBezTo>
                  <a:pt x="102" y="3072"/>
                  <a:pt x="102" y="3072"/>
                  <a:pt x="102" y="3072"/>
                </a:cubicBezTo>
                <a:cubicBezTo>
                  <a:pt x="46" y="3072"/>
                  <a:pt x="0" y="3118"/>
                  <a:pt x="0" y="3174"/>
                </a:cubicBezTo>
                <a:cubicBezTo>
                  <a:pt x="0" y="3231"/>
                  <a:pt x="46" y="3277"/>
                  <a:pt x="102" y="3277"/>
                </a:cubicBezTo>
                <a:cubicBezTo>
                  <a:pt x="2150" y="3277"/>
                  <a:pt x="2150" y="3277"/>
                  <a:pt x="2150" y="3277"/>
                </a:cubicBezTo>
                <a:cubicBezTo>
                  <a:pt x="2207" y="3277"/>
                  <a:pt x="2253" y="3231"/>
                  <a:pt x="2253" y="3174"/>
                </a:cubicBezTo>
                <a:cubicBezTo>
                  <a:pt x="2253" y="3118"/>
                  <a:pt x="2207" y="3072"/>
                  <a:pt x="2150" y="30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7"/>
          <p:cNvGrpSpPr/>
          <p:nvPr/>
        </p:nvGrpSpPr>
        <p:grpSpPr>
          <a:xfrm>
            <a:off x="5317943" y="4079314"/>
            <a:ext cx="1548062" cy="2020965"/>
            <a:chOff x="2124072" y="3357562"/>
            <a:chExt cx="1824042" cy="2381251"/>
          </a:xfrm>
          <a:solidFill>
            <a:srgbClr val="EA5C78"/>
          </a:solidFill>
        </p:grpSpPr>
        <p:sp>
          <p:nvSpPr>
            <p:cNvPr id="22" name="Freeform: Shape 51"/>
            <p:cNvSpPr/>
            <p:nvPr/>
          </p:nvSpPr>
          <p:spPr>
            <a:xfrm flipV="1">
              <a:off x="2399935" y="3357562"/>
              <a:ext cx="1272316" cy="247015"/>
            </a:xfrm>
            <a:custGeom>
              <a:avLst/>
              <a:gdLst>
                <a:gd name="connsiteX0" fmla="*/ 0 w 1272316"/>
                <a:gd name="connsiteY0" fmla="*/ 247015 h 247015"/>
                <a:gd name="connsiteX1" fmla="*/ 1272316 w 1272316"/>
                <a:gd name="connsiteY1" fmla="*/ 247015 h 247015"/>
                <a:gd name="connsiteX2" fmla="*/ 1156717 w 1272316"/>
                <a:gd name="connsiteY2" fmla="*/ 151637 h 247015"/>
                <a:gd name="connsiteX3" fmla="*/ 660290 w 1272316"/>
                <a:gd name="connsiteY3" fmla="*/ 0 h 247015"/>
                <a:gd name="connsiteX4" fmla="*/ 612025 w 1272316"/>
                <a:gd name="connsiteY4" fmla="*/ 0 h 247015"/>
                <a:gd name="connsiteX5" fmla="*/ 115599 w 1272316"/>
                <a:gd name="connsiteY5" fmla="*/ 151637 h 2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2316" h="247015">
                  <a:moveTo>
                    <a:pt x="0" y="247015"/>
                  </a:moveTo>
                  <a:lnTo>
                    <a:pt x="1272316" y="247015"/>
                  </a:lnTo>
                  <a:lnTo>
                    <a:pt x="1156717" y="151637"/>
                  </a:lnTo>
                  <a:cubicBezTo>
                    <a:pt x="1015009" y="55902"/>
                    <a:pt x="844178" y="0"/>
                    <a:pt x="660290" y="0"/>
                  </a:cubicBezTo>
                  <a:lnTo>
                    <a:pt x="612025" y="0"/>
                  </a:lnTo>
                  <a:cubicBezTo>
                    <a:pt x="428138" y="0"/>
                    <a:pt x="257306" y="55902"/>
                    <a:pt x="115599" y="151637"/>
                  </a:cubicBezTo>
                  <a:close/>
                </a:path>
              </a:pathLst>
            </a:cu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52"/>
            <p:cNvSpPr/>
            <p:nvPr/>
          </p:nvSpPr>
          <p:spPr>
            <a:xfrm>
              <a:off x="2959893" y="3465513"/>
              <a:ext cx="152400" cy="2008187"/>
            </a:xfrm>
            <a:prstGeom prst="rect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: Shape 53"/>
            <p:cNvSpPr/>
            <p:nvPr/>
          </p:nvSpPr>
          <p:spPr>
            <a:xfrm>
              <a:off x="2124072" y="4883944"/>
              <a:ext cx="1824042" cy="854869"/>
            </a:xfrm>
            <a:custGeom>
              <a:avLst/>
              <a:gdLst>
                <a:gd name="connsiteX0" fmla="*/ 856377 w 1714341"/>
                <a:gd name="connsiteY0" fmla="*/ 0 h 854869"/>
                <a:gd name="connsiteX1" fmla="*/ 857964 w 1714341"/>
                <a:gd name="connsiteY1" fmla="*/ 0 h 854869"/>
                <a:gd name="connsiteX2" fmla="*/ 1709999 w 1714341"/>
                <a:gd name="connsiteY2" fmla="*/ 768889 h 854869"/>
                <a:gd name="connsiteX3" fmla="*/ 1714341 w 1714341"/>
                <a:gd name="connsiteY3" fmla="*/ 854869 h 854869"/>
                <a:gd name="connsiteX4" fmla="*/ 0 w 1714341"/>
                <a:gd name="connsiteY4" fmla="*/ 854869 h 854869"/>
                <a:gd name="connsiteX5" fmla="*/ 4342 w 1714341"/>
                <a:gd name="connsiteY5" fmla="*/ 768889 h 854869"/>
                <a:gd name="connsiteX6" fmla="*/ 856377 w 1714341"/>
                <a:gd name="connsiteY6" fmla="*/ 0 h 854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341" h="854869">
                  <a:moveTo>
                    <a:pt x="856377" y="0"/>
                  </a:moveTo>
                  <a:lnTo>
                    <a:pt x="857964" y="0"/>
                  </a:lnTo>
                  <a:cubicBezTo>
                    <a:pt x="1301409" y="0"/>
                    <a:pt x="1666140" y="337015"/>
                    <a:pt x="1709999" y="768889"/>
                  </a:cubicBezTo>
                  <a:lnTo>
                    <a:pt x="1714341" y="854869"/>
                  </a:lnTo>
                  <a:lnTo>
                    <a:pt x="0" y="854869"/>
                  </a:lnTo>
                  <a:lnTo>
                    <a:pt x="4342" y="768889"/>
                  </a:lnTo>
                  <a:cubicBezTo>
                    <a:pt x="48201" y="337015"/>
                    <a:pt x="412932" y="0"/>
                    <a:pt x="856377" y="0"/>
                  </a:cubicBezTo>
                  <a:close/>
                </a:path>
              </a:pathLst>
            </a:cu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Freeform: Shape 48"/>
          <p:cNvSpPr/>
          <p:nvPr/>
        </p:nvSpPr>
        <p:spPr>
          <a:xfrm flipV="1">
            <a:off x="5327080" y="3646828"/>
            <a:ext cx="1529787" cy="432486"/>
          </a:xfrm>
          <a:custGeom>
            <a:avLst/>
            <a:gdLst>
              <a:gd name="connsiteX0" fmla="*/ 0 w 1802509"/>
              <a:gd name="connsiteY0" fmla="*/ 509587 h 509587"/>
              <a:gd name="connsiteX1" fmla="*/ 1802509 w 1802509"/>
              <a:gd name="connsiteY1" fmla="*/ 509587 h 509587"/>
              <a:gd name="connsiteX2" fmla="*/ 1795237 w 1802509"/>
              <a:gd name="connsiteY2" fmla="*/ 461933 h 509587"/>
              <a:gd name="connsiteX3" fmla="*/ 1553219 w 1802509"/>
              <a:gd name="connsiteY3" fmla="*/ 13042 h 509587"/>
              <a:gd name="connsiteX4" fmla="*/ 1537413 w 1802509"/>
              <a:gd name="connsiteY4" fmla="*/ 0 h 509587"/>
              <a:gd name="connsiteX5" fmla="*/ 265097 w 1802509"/>
              <a:gd name="connsiteY5" fmla="*/ 0 h 509587"/>
              <a:gd name="connsiteX6" fmla="*/ 249291 w 1802509"/>
              <a:gd name="connsiteY6" fmla="*/ 13042 h 509587"/>
              <a:gd name="connsiteX7" fmla="*/ 7273 w 1802509"/>
              <a:gd name="connsiteY7" fmla="*/ 461933 h 50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2509" h="509587">
                <a:moveTo>
                  <a:pt x="0" y="509587"/>
                </a:moveTo>
                <a:lnTo>
                  <a:pt x="1802509" y="509587"/>
                </a:lnTo>
                <a:lnTo>
                  <a:pt x="1795237" y="461933"/>
                </a:lnTo>
                <a:cubicBezTo>
                  <a:pt x="1759754" y="288535"/>
                  <a:pt x="1673726" y="133549"/>
                  <a:pt x="1553219" y="13042"/>
                </a:cubicBezTo>
                <a:lnTo>
                  <a:pt x="1537413" y="0"/>
                </a:lnTo>
                <a:lnTo>
                  <a:pt x="265097" y="0"/>
                </a:lnTo>
                <a:lnTo>
                  <a:pt x="249291" y="13042"/>
                </a:lnTo>
                <a:cubicBezTo>
                  <a:pt x="128784" y="133549"/>
                  <a:pt x="42755" y="288535"/>
                  <a:pt x="7273" y="461933"/>
                </a:cubicBezTo>
                <a:close/>
              </a:path>
            </a:pathLst>
          </a:custGeom>
          <a:solidFill>
            <a:srgbClr val="FFCE1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: Shape 49"/>
          <p:cNvSpPr/>
          <p:nvPr/>
        </p:nvSpPr>
        <p:spPr>
          <a:xfrm>
            <a:off x="5317943" y="2781855"/>
            <a:ext cx="1548062" cy="432486"/>
          </a:xfrm>
          <a:custGeom>
            <a:avLst/>
            <a:gdLst>
              <a:gd name="connsiteX0" fmla="*/ 0 w 1824041"/>
              <a:gd name="connsiteY0" fmla="*/ 0 h 509587"/>
              <a:gd name="connsiteX1" fmla="*/ 1824041 w 1824041"/>
              <a:gd name="connsiteY1" fmla="*/ 0 h 509587"/>
              <a:gd name="connsiteX2" fmla="*/ 1824041 w 1824041"/>
              <a:gd name="connsiteY2" fmla="*/ 509587 h 509587"/>
              <a:gd name="connsiteX3" fmla="*/ 0 w 1824041"/>
              <a:gd name="connsiteY3" fmla="*/ 509587 h 50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4041" h="509587">
                <a:moveTo>
                  <a:pt x="0" y="0"/>
                </a:moveTo>
                <a:lnTo>
                  <a:pt x="1824041" y="0"/>
                </a:lnTo>
                <a:lnTo>
                  <a:pt x="1824041" y="509587"/>
                </a:lnTo>
                <a:lnTo>
                  <a:pt x="0" y="509587"/>
                </a:lnTo>
                <a:close/>
              </a:path>
            </a:pathLst>
          </a:custGeom>
          <a:solidFill>
            <a:srgbClr val="1995B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: Shape 50"/>
          <p:cNvSpPr/>
          <p:nvPr/>
        </p:nvSpPr>
        <p:spPr>
          <a:xfrm>
            <a:off x="5317943" y="3214341"/>
            <a:ext cx="1548062" cy="432486"/>
          </a:xfrm>
          <a:custGeom>
            <a:avLst/>
            <a:gdLst>
              <a:gd name="connsiteX0" fmla="*/ 0 w 1824041"/>
              <a:gd name="connsiteY0" fmla="*/ 0 h 509587"/>
              <a:gd name="connsiteX1" fmla="*/ 1824041 w 1824041"/>
              <a:gd name="connsiteY1" fmla="*/ 0 h 509587"/>
              <a:gd name="connsiteX2" fmla="*/ 1824041 w 1824041"/>
              <a:gd name="connsiteY2" fmla="*/ 378301 h 509587"/>
              <a:gd name="connsiteX3" fmla="*/ 1819457 w 1824041"/>
              <a:gd name="connsiteY3" fmla="*/ 469083 h 509587"/>
              <a:gd name="connsiteX4" fmla="*/ 1813275 w 1824041"/>
              <a:gd name="connsiteY4" fmla="*/ 509587 h 509587"/>
              <a:gd name="connsiteX5" fmla="*/ 10766 w 1824041"/>
              <a:gd name="connsiteY5" fmla="*/ 509587 h 509587"/>
              <a:gd name="connsiteX6" fmla="*/ 4584 w 1824041"/>
              <a:gd name="connsiteY6" fmla="*/ 469083 h 509587"/>
              <a:gd name="connsiteX7" fmla="*/ 0 w 1824041"/>
              <a:gd name="connsiteY7" fmla="*/ 378301 h 50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4041" h="509587">
                <a:moveTo>
                  <a:pt x="0" y="0"/>
                </a:moveTo>
                <a:lnTo>
                  <a:pt x="1824041" y="0"/>
                </a:lnTo>
                <a:lnTo>
                  <a:pt x="1824041" y="378301"/>
                </a:lnTo>
                <a:cubicBezTo>
                  <a:pt x="1824041" y="408949"/>
                  <a:pt x="1822488" y="439234"/>
                  <a:pt x="1819457" y="469083"/>
                </a:cubicBezTo>
                <a:lnTo>
                  <a:pt x="1813275" y="509587"/>
                </a:lnTo>
                <a:lnTo>
                  <a:pt x="10766" y="509587"/>
                </a:lnTo>
                <a:lnTo>
                  <a:pt x="4584" y="469083"/>
                </a:lnTo>
                <a:cubicBezTo>
                  <a:pt x="1553" y="439234"/>
                  <a:pt x="0" y="408949"/>
                  <a:pt x="0" y="378301"/>
                </a:cubicBezTo>
                <a:close/>
              </a:path>
            </a:pathLst>
          </a:custGeom>
          <a:solidFill>
            <a:srgbClr val="66CC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104900" y="3079148"/>
            <a:ext cx="2801722" cy="663825"/>
            <a:chOff x="1626835" y="2349127"/>
            <a:chExt cx="2492110" cy="590467"/>
          </a:xfrm>
        </p:grpSpPr>
        <p:sp>
          <p:nvSpPr>
            <p:cNvPr id="29" name="文本框 28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统计学习</a:t>
              </a:r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26835" y="2687681"/>
              <a:ext cx="24921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82675" y="5037426"/>
            <a:ext cx="2823947" cy="670175"/>
            <a:chOff x="1607066" y="2343479"/>
            <a:chExt cx="2511879" cy="596115"/>
          </a:xfrm>
        </p:grpSpPr>
        <p:sp>
          <p:nvSpPr>
            <p:cNvPr id="32" name="文本框 31"/>
            <p:cNvSpPr txBox="1"/>
            <p:nvPr/>
          </p:nvSpPr>
          <p:spPr>
            <a:xfrm>
              <a:off x="1607066" y="2343479"/>
              <a:ext cx="2511789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样本难度系数序列的收敛性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6835" y="2687681"/>
              <a:ext cx="24921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277328" y="3079148"/>
            <a:ext cx="2801722" cy="663825"/>
            <a:chOff x="1626835" y="2349127"/>
            <a:chExt cx="2492110" cy="590467"/>
          </a:xfrm>
        </p:grpSpPr>
        <p:sp>
          <p:nvSpPr>
            <p:cNvPr id="35" name="文本框 34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经验风险最小化</a:t>
              </a:r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26835" y="2687681"/>
              <a:ext cx="24921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277328" y="5037426"/>
            <a:ext cx="2801722" cy="670175"/>
            <a:chOff x="1626835" y="2343479"/>
            <a:chExt cx="2492110" cy="596115"/>
          </a:xfrm>
        </p:grpSpPr>
        <p:sp>
          <p:nvSpPr>
            <p:cNvPr id="38" name="文本框 37"/>
            <p:cNvSpPr txBox="1"/>
            <p:nvPr/>
          </p:nvSpPr>
          <p:spPr>
            <a:xfrm>
              <a:off x="1806000" y="2343479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学习器的构造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26835" y="2687681"/>
              <a:ext cx="24921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121" y="-233375"/>
            <a:ext cx="7333622" cy="73338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752" y="-152512"/>
            <a:ext cx="6743794" cy="72918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223" y="318767"/>
            <a:ext cx="6288182" cy="64265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7673" y="-121246"/>
            <a:ext cx="12260154" cy="7100446"/>
          </a:xfrm>
          <a:prstGeom prst="rect">
            <a:avLst/>
          </a:prstGeom>
        </p:spPr>
      </p:pic>
      <p:sp>
        <p:nvSpPr>
          <p:cNvPr id="14" name="文本框 13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67341" y="2723320"/>
            <a:ext cx="38708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FF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Aharoni" panose="02010803020104030203" pitchFamily="2" charset="-79"/>
              </a:rPr>
              <a:t>THANK   YOU   FOR   WATCHING</a:t>
            </a:r>
            <a:endParaRPr lang="en-US" altLang="zh-CN" sz="4400" b="1" dirty="0">
              <a:solidFill>
                <a:srgbClr val="FFFF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7673" y="-113626"/>
            <a:ext cx="12260154" cy="710044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974" y="3450504"/>
            <a:ext cx="2171187" cy="217124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269" y="3450504"/>
            <a:ext cx="2171187" cy="217124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564" y="3450504"/>
            <a:ext cx="2171187" cy="21712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9" y="3450504"/>
            <a:ext cx="2171187" cy="21712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31312" b="31321"/>
          <a:stretch>
            <a:fillRect/>
          </a:stretch>
        </p:blipFill>
        <p:spPr>
          <a:xfrm>
            <a:off x="5079548" y="-19049"/>
            <a:ext cx="5373660" cy="2114549"/>
          </a:xfrm>
          <a:custGeom>
            <a:avLst/>
            <a:gdLst>
              <a:gd name="connsiteX0" fmla="*/ 0 w 5373660"/>
              <a:gd name="connsiteY0" fmla="*/ 0 h 2114549"/>
              <a:gd name="connsiteX1" fmla="*/ 5373660 w 5373660"/>
              <a:gd name="connsiteY1" fmla="*/ 0 h 2114549"/>
              <a:gd name="connsiteX2" fmla="*/ 5373660 w 5373660"/>
              <a:gd name="connsiteY2" fmla="*/ 2114549 h 2114549"/>
              <a:gd name="connsiteX3" fmla="*/ 0 w 5373660"/>
              <a:gd name="connsiteY3" fmla="*/ 2114549 h 211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3660" h="2114549">
                <a:moveTo>
                  <a:pt x="0" y="0"/>
                </a:moveTo>
                <a:lnTo>
                  <a:pt x="5373660" y="0"/>
                </a:lnTo>
                <a:lnTo>
                  <a:pt x="5373660" y="2114549"/>
                </a:lnTo>
                <a:lnTo>
                  <a:pt x="0" y="2114549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t="59345" b="2412"/>
          <a:stretch>
            <a:fillRect/>
          </a:stretch>
        </p:blipFill>
        <p:spPr>
          <a:xfrm flipH="1">
            <a:off x="2221268" y="-19049"/>
            <a:ext cx="5373660" cy="2114549"/>
          </a:xfrm>
          <a:custGeom>
            <a:avLst/>
            <a:gdLst>
              <a:gd name="connsiteX0" fmla="*/ 5373660 w 5373660"/>
              <a:gd name="connsiteY0" fmla="*/ 0 h 2114549"/>
              <a:gd name="connsiteX1" fmla="*/ 0 w 5373660"/>
              <a:gd name="connsiteY1" fmla="*/ 0 h 2114549"/>
              <a:gd name="connsiteX2" fmla="*/ 0 w 5373660"/>
              <a:gd name="connsiteY2" fmla="*/ 2114549 h 2114549"/>
              <a:gd name="connsiteX3" fmla="*/ 5373660 w 5373660"/>
              <a:gd name="connsiteY3" fmla="*/ 2114549 h 211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3660" h="2114549">
                <a:moveTo>
                  <a:pt x="5373660" y="0"/>
                </a:moveTo>
                <a:lnTo>
                  <a:pt x="0" y="0"/>
                </a:lnTo>
                <a:lnTo>
                  <a:pt x="0" y="2114549"/>
                </a:lnTo>
                <a:lnTo>
                  <a:pt x="5373660" y="2114549"/>
                </a:lnTo>
                <a:close/>
              </a:path>
            </a:pathLst>
          </a:custGeom>
        </p:spPr>
      </p:pic>
      <p:sp>
        <p:nvSpPr>
          <p:cNvPr id="13" name="矩形 12"/>
          <p:cNvSpPr/>
          <p:nvPr/>
        </p:nvSpPr>
        <p:spPr>
          <a:xfrm>
            <a:off x="4796449" y="64175"/>
            <a:ext cx="33457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80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目    录</a:t>
            </a:r>
            <a:endParaRPr lang="zh-CN" altLang="en-US" sz="80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4" name="文本框 13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4694949" y="1256595"/>
            <a:ext cx="263565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CONTENTS</a:t>
            </a:r>
            <a:endParaRPr lang="zh-CN" altLang="en-US" sz="16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678" y="3972678"/>
            <a:ext cx="1406629" cy="126396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6257" y="3972678"/>
            <a:ext cx="1067034" cy="107976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068" y="4029828"/>
            <a:ext cx="1765687" cy="9527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3400" y="4014510"/>
            <a:ext cx="978114" cy="99084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759806" y="5801094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评价指标</a:t>
            </a:r>
            <a:endParaRPr lang="zh-CN" altLang="en-US" sz="32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48211" y="5804354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数据获取</a:t>
            </a:r>
            <a:endParaRPr lang="zh-CN" altLang="en-US" sz="32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547924" y="5801095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数据处理</a:t>
            </a:r>
            <a:endParaRPr lang="zh-CN" altLang="en-US" sz="32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6085" y="5801094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背景问题</a:t>
            </a:r>
            <a:endParaRPr lang="zh-CN" altLang="en-US" sz="32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6313" y="2917192"/>
            <a:ext cx="5779767" cy="5906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24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-153487" y="-328625"/>
            <a:ext cx="12680495" cy="7372706"/>
            <a:chOff x="-368752" y="-233375"/>
            <a:chExt cx="12680495" cy="737270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78121" y="-233375"/>
              <a:ext cx="7333622" cy="733382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68752" y="-152512"/>
              <a:ext cx="6743794" cy="729184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8154" y="-116688"/>
              <a:ext cx="12260154" cy="7100446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828" y="1907667"/>
            <a:ext cx="3556322" cy="319562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75" y="384808"/>
            <a:ext cx="5779767" cy="590695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945556" y="2372392"/>
            <a:ext cx="35407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6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背景问题</a:t>
            </a:r>
            <a:endParaRPr lang="zh-CN" altLang="en-US" sz="66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9308097" y="3709859"/>
            <a:ext cx="7200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570280" y="4168803"/>
            <a:ext cx="4474093" cy="371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</a:rPr>
              <a:t>提出问题才能解决问题</a:t>
            </a:r>
            <a:endParaRPr lang="zh-CN" altLang="en-US" sz="1600" dirty="0">
              <a:solidFill>
                <a:srgbClr val="FFFFFF"/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981200"/>
          </a:xfrm>
          <a:prstGeom prst="rect">
            <a:avLst/>
          </a:prstGeom>
          <a:solidFill>
            <a:srgbClr val="1B3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678468" y="0"/>
            <a:ext cx="6903682" cy="1602089"/>
            <a:chOff x="2221268" y="-19049"/>
            <a:chExt cx="9111964" cy="211454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/>
            <a:srcRect t="31312" b="31321"/>
            <a:stretch>
              <a:fillRect/>
            </a:stretch>
          </p:blipFill>
          <p:spPr>
            <a:xfrm>
              <a:off x="5959572" y="-19049"/>
              <a:ext cx="5373660" cy="2114549"/>
            </a:xfrm>
            <a:custGeom>
              <a:avLst/>
              <a:gdLst>
                <a:gd name="connsiteX0" fmla="*/ 0 w 5373660"/>
                <a:gd name="connsiteY0" fmla="*/ 0 h 2114549"/>
                <a:gd name="connsiteX1" fmla="*/ 5373660 w 5373660"/>
                <a:gd name="connsiteY1" fmla="*/ 0 h 2114549"/>
                <a:gd name="connsiteX2" fmla="*/ 5373660 w 5373660"/>
                <a:gd name="connsiteY2" fmla="*/ 2114549 h 2114549"/>
                <a:gd name="connsiteX3" fmla="*/ 0 w 5373660"/>
                <a:gd name="connsiteY3" fmla="*/ 2114549 h 21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3660" h="2114549">
                  <a:moveTo>
                    <a:pt x="0" y="0"/>
                  </a:moveTo>
                  <a:lnTo>
                    <a:pt x="5373660" y="0"/>
                  </a:lnTo>
                  <a:lnTo>
                    <a:pt x="5373660" y="2114549"/>
                  </a:lnTo>
                  <a:lnTo>
                    <a:pt x="0" y="2114549"/>
                  </a:lnTo>
                  <a:close/>
                </a:path>
              </a:pathLst>
            </a:cu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/>
            <a:srcRect t="59345" b="2412"/>
            <a:stretch>
              <a:fillRect/>
            </a:stretch>
          </p:blipFill>
          <p:spPr>
            <a:xfrm flipH="1">
              <a:off x="2221268" y="-19049"/>
              <a:ext cx="5373660" cy="2114549"/>
            </a:xfrm>
            <a:custGeom>
              <a:avLst/>
              <a:gdLst>
                <a:gd name="connsiteX0" fmla="*/ 5373660 w 5373660"/>
                <a:gd name="connsiteY0" fmla="*/ 0 h 2114549"/>
                <a:gd name="connsiteX1" fmla="*/ 0 w 5373660"/>
                <a:gd name="connsiteY1" fmla="*/ 0 h 2114549"/>
                <a:gd name="connsiteX2" fmla="*/ 0 w 5373660"/>
                <a:gd name="connsiteY2" fmla="*/ 2114549 h 2114549"/>
                <a:gd name="connsiteX3" fmla="*/ 5373660 w 5373660"/>
                <a:gd name="connsiteY3" fmla="*/ 2114549 h 21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3660" h="2114549">
                  <a:moveTo>
                    <a:pt x="5373660" y="0"/>
                  </a:moveTo>
                  <a:lnTo>
                    <a:pt x="0" y="0"/>
                  </a:lnTo>
                  <a:lnTo>
                    <a:pt x="0" y="2114549"/>
                  </a:lnTo>
                  <a:lnTo>
                    <a:pt x="5373660" y="2114549"/>
                  </a:lnTo>
                  <a:close/>
                </a:path>
              </a:pathLst>
            </a:cu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02" y="960628"/>
            <a:ext cx="2141394" cy="8600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72" y="126688"/>
            <a:ext cx="1046225" cy="9401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450" y="944616"/>
            <a:ext cx="865726" cy="8760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5438" y="649354"/>
            <a:ext cx="1765687" cy="9527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1350" y="-368734"/>
            <a:ext cx="978114" cy="99084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65757" y="386242"/>
            <a:ext cx="50609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BACKGROUND</a:t>
            </a:r>
            <a:endParaRPr lang="en-US" altLang="zh-CN" sz="48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5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254480" y="-1920059"/>
            <a:ext cx="1344466" cy="1676400"/>
          </a:xfrm>
          <a:prstGeom prst="rect">
            <a:avLst/>
          </a:prstGeom>
          <a:solidFill>
            <a:srgbClr val="2D4EA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254480" y="-1920059"/>
            <a:ext cx="1344466" cy="1676400"/>
          </a:xfrm>
          <a:prstGeom prst="rect">
            <a:avLst/>
          </a:prstGeom>
          <a:solidFill>
            <a:srgbClr val="66CC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598946" y="-1981423"/>
            <a:ext cx="1344466" cy="1676400"/>
          </a:xfrm>
          <a:prstGeom prst="rect">
            <a:avLst/>
          </a:prstGeom>
          <a:solidFill>
            <a:srgbClr val="1995B7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943412" y="-1999057"/>
            <a:ext cx="1344466" cy="1676400"/>
          </a:xfrm>
          <a:prstGeom prst="rect">
            <a:avLst/>
          </a:prstGeom>
          <a:solidFill>
            <a:srgbClr val="FFCE17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5287878" y="-2060421"/>
            <a:ext cx="1344466" cy="1676400"/>
          </a:xfrm>
          <a:prstGeom prst="rect">
            <a:avLst/>
          </a:prstGeom>
          <a:solidFill>
            <a:srgbClr val="EA5C78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Inhaltsplatzhalter 4"/>
          <p:cNvSpPr txBox="1"/>
          <p:nvPr/>
        </p:nvSpPr>
        <p:spPr>
          <a:xfrm>
            <a:off x="986662" y="2965314"/>
            <a:ext cx="3650066" cy="3225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自动定义题目难度，有助于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OJ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平台的运营</a:t>
            </a:r>
            <a:endParaRPr lang="zh-CN" altLang="en-US" sz="140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1" name="Straight Connector 14"/>
          <p:cNvCxnSpPr>
            <a:stCxn id="22" idx="6"/>
            <a:endCxn id="25" idx="2"/>
          </p:cNvCxnSpPr>
          <p:nvPr/>
        </p:nvCxnSpPr>
        <p:spPr>
          <a:xfrm>
            <a:off x="1513413" y="6038742"/>
            <a:ext cx="921575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5"/>
          <p:cNvSpPr/>
          <p:nvPr/>
        </p:nvSpPr>
        <p:spPr>
          <a:xfrm>
            <a:off x="986551" y="5775315"/>
            <a:ext cx="526861" cy="5268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65" b="1" dirty="0">
                <a:solidFill>
                  <a:schemeClr val="bg1">
                    <a:lumMod val="50000"/>
                  </a:schemeClr>
                </a:solidFill>
              </a:rPr>
              <a:t>01</a:t>
            </a:r>
            <a:endParaRPr lang="en-US" sz="1865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Oval 34"/>
          <p:cNvSpPr/>
          <p:nvPr/>
        </p:nvSpPr>
        <p:spPr>
          <a:xfrm>
            <a:off x="5857858" y="5775315"/>
            <a:ext cx="526861" cy="526856"/>
          </a:xfrm>
          <a:prstGeom prst="ellipse">
            <a:avLst/>
          </a:prstGeom>
          <a:solidFill>
            <a:srgbClr val="FFCE1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65" b="1" dirty="0">
                <a:solidFill>
                  <a:schemeClr val="bg1"/>
                </a:solidFill>
              </a:rPr>
              <a:t>03</a:t>
            </a:r>
            <a:endParaRPr lang="en-US" sz="1865" b="1" dirty="0">
              <a:solidFill>
                <a:schemeClr val="bg1"/>
              </a:solidFill>
            </a:endParaRPr>
          </a:p>
        </p:txBody>
      </p:sp>
      <p:sp>
        <p:nvSpPr>
          <p:cNvPr id="24" name="Oval 35"/>
          <p:cNvSpPr/>
          <p:nvPr/>
        </p:nvSpPr>
        <p:spPr>
          <a:xfrm>
            <a:off x="8293511" y="5775315"/>
            <a:ext cx="526861" cy="5268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65" b="1" dirty="0">
                <a:solidFill>
                  <a:schemeClr val="bg1">
                    <a:lumMod val="50000"/>
                  </a:schemeClr>
                </a:solidFill>
              </a:rPr>
              <a:t>04</a:t>
            </a:r>
            <a:endParaRPr lang="en-US" sz="1865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Oval 36"/>
          <p:cNvSpPr/>
          <p:nvPr/>
        </p:nvSpPr>
        <p:spPr>
          <a:xfrm>
            <a:off x="10729165" y="5775315"/>
            <a:ext cx="526861" cy="5268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65" b="1" dirty="0">
                <a:solidFill>
                  <a:schemeClr val="bg1">
                    <a:lumMod val="50000"/>
                  </a:schemeClr>
                </a:solidFill>
              </a:rPr>
              <a:t>05</a:t>
            </a:r>
            <a:endParaRPr lang="en-US" sz="1865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Oval 24"/>
          <p:cNvSpPr/>
          <p:nvPr/>
        </p:nvSpPr>
        <p:spPr>
          <a:xfrm>
            <a:off x="3422204" y="5775315"/>
            <a:ext cx="526861" cy="5268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65" b="1" dirty="0">
                <a:solidFill>
                  <a:schemeClr val="bg1">
                    <a:lumMod val="50000"/>
                  </a:schemeClr>
                </a:solidFill>
              </a:rPr>
              <a:t>02</a:t>
            </a:r>
            <a:endParaRPr lang="en-US" sz="1865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7" name="Group 31"/>
          <p:cNvGrpSpPr/>
          <p:nvPr/>
        </p:nvGrpSpPr>
        <p:grpSpPr>
          <a:xfrm>
            <a:off x="4728010" y="2765288"/>
            <a:ext cx="2772855" cy="2766090"/>
            <a:chOff x="6115050" y="1814513"/>
            <a:chExt cx="650875" cy="649288"/>
          </a:xfrm>
          <a:solidFill>
            <a:srgbClr val="1995B7"/>
          </a:solidFill>
        </p:grpSpPr>
        <p:sp>
          <p:nvSpPr>
            <p:cNvPr id="28" name="Freeform 21"/>
            <p:cNvSpPr/>
            <p:nvPr/>
          </p:nvSpPr>
          <p:spPr bwMode="auto">
            <a:xfrm>
              <a:off x="6145213" y="2281238"/>
              <a:ext cx="61913" cy="63500"/>
            </a:xfrm>
            <a:custGeom>
              <a:avLst/>
              <a:gdLst>
                <a:gd name="T0" fmla="*/ 279 w 358"/>
                <a:gd name="T1" fmla="*/ 0 h 358"/>
                <a:gd name="T2" fmla="*/ 298 w 358"/>
                <a:gd name="T3" fmla="*/ 5 h 358"/>
                <a:gd name="T4" fmla="*/ 316 w 358"/>
                <a:gd name="T5" fmla="*/ 14 h 358"/>
                <a:gd name="T6" fmla="*/ 332 w 358"/>
                <a:gd name="T7" fmla="*/ 26 h 358"/>
                <a:gd name="T8" fmla="*/ 344 w 358"/>
                <a:gd name="T9" fmla="*/ 42 h 358"/>
                <a:gd name="T10" fmla="*/ 353 w 358"/>
                <a:gd name="T11" fmla="*/ 59 h 358"/>
                <a:gd name="T12" fmla="*/ 358 w 358"/>
                <a:gd name="T13" fmla="*/ 78 h 358"/>
                <a:gd name="T14" fmla="*/ 358 w 358"/>
                <a:gd name="T15" fmla="*/ 97 h 358"/>
                <a:gd name="T16" fmla="*/ 353 w 358"/>
                <a:gd name="T17" fmla="*/ 117 h 358"/>
                <a:gd name="T18" fmla="*/ 344 w 358"/>
                <a:gd name="T19" fmla="*/ 134 h 358"/>
                <a:gd name="T20" fmla="*/ 332 w 358"/>
                <a:gd name="T21" fmla="*/ 151 h 358"/>
                <a:gd name="T22" fmla="*/ 150 w 358"/>
                <a:gd name="T23" fmla="*/ 332 h 358"/>
                <a:gd name="T24" fmla="*/ 137 w 358"/>
                <a:gd name="T25" fmla="*/ 344 h 358"/>
                <a:gd name="T26" fmla="*/ 121 w 358"/>
                <a:gd name="T27" fmla="*/ 351 h 358"/>
                <a:gd name="T28" fmla="*/ 104 w 358"/>
                <a:gd name="T29" fmla="*/ 357 h 358"/>
                <a:gd name="T30" fmla="*/ 88 w 358"/>
                <a:gd name="T31" fmla="*/ 358 h 358"/>
                <a:gd name="T32" fmla="*/ 71 w 358"/>
                <a:gd name="T33" fmla="*/ 357 h 358"/>
                <a:gd name="T34" fmla="*/ 54 w 358"/>
                <a:gd name="T35" fmla="*/ 351 h 358"/>
                <a:gd name="T36" fmla="*/ 39 w 358"/>
                <a:gd name="T37" fmla="*/ 344 h 358"/>
                <a:gd name="T38" fmla="*/ 25 w 358"/>
                <a:gd name="T39" fmla="*/ 332 h 358"/>
                <a:gd name="T40" fmla="*/ 12 w 358"/>
                <a:gd name="T41" fmla="*/ 317 h 358"/>
                <a:gd name="T42" fmla="*/ 3 w 358"/>
                <a:gd name="T43" fmla="*/ 299 h 358"/>
                <a:gd name="T44" fmla="*/ 0 w 358"/>
                <a:gd name="T45" fmla="*/ 280 h 358"/>
                <a:gd name="T46" fmla="*/ 0 w 358"/>
                <a:gd name="T47" fmla="*/ 260 h 358"/>
                <a:gd name="T48" fmla="*/ 3 w 358"/>
                <a:gd name="T49" fmla="*/ 241 h 358"/>
                <a:gd name="T50" fmla="*/ 12 w 358"/>
                <a:gd name="T51" fmla="*/ 223 h 358"/>
                <a:gd name="T52" fmla="*/ 25 w 358"/>
                <a:gd name="T53" fmla="*/ 207 h 358"/>
                <a:gd name="T54" fmla="*/ 206 w 358"/>
                <a:gd name="T55" fmla="*/ 26 h 358"/>
                <a:gd name="T56" fmla="*/ 223 w 358"/>
                <a:gd name="T57" fmla="*/ 14 h 358"/>
                <a:gd name="T58" fmla="*/ 241 w 358"/>
                <a:gd name="T59" fmla="*/ 5 h 358"/>
                <a:gd name="T60" fmla="*/ 260 w 358"/>
                <a:gd name="T61" fmla="*/ 0 h 358"/>
                <a:gd name="T62" fmla="*/ 279 w 358"/>
                <a:gd name="T6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358">
                  <a:moveTo>
                    <a:pt x="279" y="0"/>
                  </a:moveTo>
                  <a:lnTo>
                    <a:pt x="298" y="5"/>
                  </a:lnTo>
                  <a:lnTo>
                    <a:pt x="316" y="14"/>
                  </a:lnTo>
                  <a:lnTo>
                    <a:pt x="332" y="26"/>
                  </a:lnTo>
                  <a:lnTo>
                    <a:pt x="344" y="42"/>
                  </a:lnTo>
                  <a:lnTo>
                    <a:pt x="353" y="59"/>
                  </a:lnTo>
                  <a:lnTo>
                    <a:pt x="358" y="78"/>
                  </a:lnTo>
                  <a:lnTo>
                    <a:pt x="358" y="97"/>
                  </a:lnTo>
                  <a:lnTo>
                    <a:pt x="353" y="117"/>
                  </a:lnTo>
                  <a:lnTo>
                    <a:pt x="344" y="134"/>
                  </a:lnTo>
                  <a:lnTo>
                    <a:pt x="332" y="151"/>
                  </a:lnTo>
                  <a:lnTo>
                    <a:pt x="150" y="332"/>
                  </a:lnTo>
                  <a:lnTo>
                    <a:pt x="137" y="344"/>
                  </a:lnTo>
                  <a:lnTo>
                    <a:pt x="121" y="351"/>
                  </a:lnTo>
                  <a:lnTo>
                    <a:pt x="104" y="357"/>
                  </a:lnTo>
                  <a:lnTo>
                    <a:pt x="88" y="358"/>
                  </a:lnTo>
                  <a:lnTo>
                    <a:pt x="71" y="357"/>
                  </a:lnTo>
                  <a:lnTo>
                    <a:pt x="54" y="351"/>
                  </a:lnTo>
                  <a:lnTo>
                    <a:pt x="39" y="344"/>
                  </a:lnTo>
                  <a:lnTo>
                    <a:pt x="25" y="332"/>
                  </a:lnTo>
                  <a:lnTo>
                    <a:pt x="12" y="317"/>
                  </a:lnTo>
                  <a:lnTo>
                    <a:pt x="3" y="299"/>
                  </a:lnTo>
                  <a:lnTo>
                    <a:pt x="0" y="280"/>
                  </a:lnTo>
                  <a:lnTo>
                    <a:pt x="0" y="260"/>
                  </a:lnTo>
                  <a:lnTo>
                    <a:pt x="3" y="241"/>
                  </a:lnTo>
                  <a:lnTo>
                    <a:pt x="12" y="223"/>
                  </a:lnTo>
                  <a:lnTo>
                    <a:pt x="25" y="207"/>
                  </a:lnTo>
                  <a:lnTo>
                    <a:pt x="206" y="26"/>
                  </a:lnTo>
                  <a:lnTo>
                    <a:pt x="223" y="14"/>
                  </a:lnTo>
                  <a:lnTo>
                    <a:pt x="241" y="5"/>
                  </a:lnTo>
                  <a:lnTo>
                    <a:pt x="260" y="0"/>
                  </a:lnTo>
                  <a:lnTo>
                    <a:pt x="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6115050" y="2325688"/>
              <a:ext cx="138113" cy="138113"/>
            </a:xfrm>
            <a:custGeom>
              <a:avLst/>
              <a:gdLst>
                <a:gd name="T0" fmla="*/ 685 w 783"/>
                <a:gd name="T1" fmla="*/ 0 h 781"/>
                <a:gd name="T2" fmla="*/ 704 w 783"/>
                <a:gd name="T3" fmla="*/ 0 h 781"/>
                <a:gd name="T4" fmla="*/ 723 w 783"/>
                <a:gd name="T5" fmla="*/ 4 h 781"/>
                <a:gd name="T6" fmla="*/ 741 w 783"/>
                <a:gd name="T7" fmla="*/ 13 h 781"/>
                <a:gd name="T8" fmla="*/ 758 w 783"/>
                <a:gd name="T9" fmla="*/ 25 h 781"/>
                <a:gd name="T10" fmla="*/ 770 w 783"/>
                <a:gd name="T11" fmla="*/ 42 h 781"/>
                <a:gd name="T12" fmla="*/ 778 w 783"/>
                <a:gd name="T13" fmla="*/ 60 h 781"/>
                <a:gd name="T14" fmla="*/ 783 w 783"/>
                <a:gd name="T15" fmla="*/ 79 h 781"/>
                <a:gd name="T16" fmla="*/ 783 w 783"/>
                <a:gd name="T17" fmla="*/ 98 h 781"/>
                <a:gd name="T18" fmla="*/ 778 w 783"/>
                <a:gd name="T19" fmla="*/ 117 h 781"/>
                <a:gd name="T20" fmla="*/ 770 w 783"/>
                <a:gd name="T21" fmla="*/ 135 h 781"/>
                <a:gd name="T22" fmla="*/ 758 w 783"/>
                <a:gd name="T23" fmla="*/ 150 h 781"/>
                <a:gd name="T24" fmla="*/ 151 w 783"/>
                <a:gd name="T25" fmla="*/ 755 h 781"/>
                <a:gd name="T26" fmla="*/ 137 w 783"/>
                <a:gd name="T27" fmla="*/ 767 h 781"/>
                <a:gd name="T28" fmla="*/ 122 w 783"/>
                <a:gd name="T29" fmla="*/ 774 h 781"/>
                <a:gd name="T30" fmla="*/ 105 w 783"/>
                <a:gd name="T31" fmla="*/ 780 h 781"/>
                <a:gd name="T32" fmla="*/ 88 w 783"/>
                <a:gd name="T33" fmla="*/ 781 h 781"/>
                <a:gd name="T34" fmla="*/ 72 w 783"/>
                <a:gd name="T35" fmla="*/ 780 h 781"/>
                <a:gd name="T36" fmla="*/ 55 w 783"/>
                <a:gd name="T37" fmla="*/ 774 h 781"/>
                <a:gd name="T38" fmla="*/ 40 w 783"/>
                <a:gd name="T39" fmla="*/ 767 h 781"/>
                <a:gd name="T40" fmla="*/ 26 w 783"/>
                <a:gd name="T41" fmla="*/ 755 h 781"/>
                <a:gd name="T42" fmla="*/ 13 w 783"/>
                <a:gd name="T43" fmla="*/ 740 h 781"/>
                <a:gd name="T44" fmla="*/ 4 w 783"/>
                <a:gd name="T45" fmla="*/ 722 h 781"/>
                <a:gd name="T46" fmla="*/ 0 w 783"/>
                <a:gd name="T47" fmla="*/ 703 h 781"/>
                <a:gd name="T48" fmla="*/ 0 w 783"/>
                <a:gd name="T49" fmla="*/ 683 h 781"/>
                <a:gd name="T50" fmla="*/ 4 w 783"/>
                <a:gd name="T51" fmla="*/ 664 h 781"/>
                <a:gd name="T52" fmla="*/ 13 w 783"/>
                <a:gd name="T53" fmla="*/ 646 h 781"/>
                <a:gd name="T54" fmla="*/ 26 w 783"/>
                <a:gd name="T55" fmla="*/ 630 h 781"/>
                <a:gd name="T56" fmla="*/ 632 w 783"/>
                <a:gd name="T57" fmla="*/ 25 h 781"/>
                <a:gd name="T58" fmla="*/ 648 w 783"/>
                <a:gd name="T59" fmla="*/ 13 h 781"/>
                <a:gd name="T60" fmla="*/ 666 w 783"/>
                <a:gd name="T61" fmla="*/ 4 h 781"/>
                <a:gd name="T62" fmla="*/ 685 w 783"/>
                <a:gd name="T63" fmla="*/ 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3" h="781">
                  <a:moveTo>
                    <a:pt x="685" y="0"/>
                  </a:moveTo>
                  <a:lnTo>
                    <a:pt x="704" y="0"/>
                  </a:lnTo>
                  <a:lnTo>
                    <a:pt x="723" y="4"/>
                  </a:lnTo>
                  <a:lnTo>
                    <a:pt x="741" y="13"/>
                  </a:lnTo>
                  <a:lnTo>
                    <a:pt x="758" y="25"/>
                  </a:lnTo>
                  <a:lnTo>
                    <a:pt x="770" y="42"/>
                  </a:lnTo>
                  <a:lnTo>
                    <a:pt x="778" y="60"/>
                  </a:lnTo>
                  <a:lnTo>
                    <a:pt x="783" y="79"/>
                  </a:lnTo>
                  <a:lnTo>
                    <a:pt x="783" y="98"/>
                  </a:lnTo>
                  <a:lnTo>
                    <a:pt x="778" y="117"/>
                  </a:lnTo>
                  <a:lnTo>
                    <a:pt x="770" y="135"/>
                  </a:lnTo>
                  <a:lnTo>
                    <a:pt x="758" y="150"/>
                  </a:lnTo>
                  <a:lnTo>
                    <a:pt x="151" y="755"/>
                  </a:lnTo>
                  <a:lnTo>
                    <a:pt x="137" y="767"/>
                  </a:lnTo>
                  <a:lnTo>
                    <a:pt x="122" y="774"/>
                  </a:lnTo>
                  <a:lnTo>
                    <a:pt x="105" y="780"/>
                  </a:lnTo>
                  <a:lnTo>
                    <a:pt x="88" y="781"/>
                  </a:lnTo>
                  <a:lnTo>
                    <a:pt x="72" y="780"/>
                  </a:lnTo>
                  <a:lnTo>
                    <a:pt x="55" y="774"/>
                  </a:lnTo>
                  <a:lnTo>
                    <a:pt x="40" y="767"/>
                  </a:lnTo>
                  <a:lnTo>
                    <a:pt x="26" y="755"/>
                  </a:lnTo>
                  <a:lnTo>
                    <a:pt x="13" y="740"/>
                  </a:lnTo>
                  <a:lnTo>
                    <a:pt x="4" y="722"/>
                  </a:lnTo>
                  <a:lnTo>
                    <a:pt x="0" y="703"/>
                  </a:lnTo>
                  <a:lnTo>
                    <a:pt x="0" y="683"/>
                  </a:lnTo>
                  <a:lnTo>
                    <a:pt x="4" y="664"/>
                  </a:lnTo>
                  <a:lnTo>
                    <a:pt x="13" y="646"/>
                  </a:lnTo>
                  <a:lnTo>
                    <a:pt x="26" y="630"/>
                  </a:lnTo>
                  <a:lnTo>
                    <a:pt x="632" y="25"/>
                  </a:lnTo>
                  <a:lnTo>
                    <a:pt x="648" y="13"/>
                  </a:lnTo>
                  <a:lnTo>
                    <a:pt x="666" y="4"/>
                  </a:lnTo>
                  <a:lnTo>
                    <a:pt x="6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6213475" y="2371726"/>
              <a:ext cx="84138" cy="84138"/>
            </a:xfrm>
            <a:custGeom>
              <a:avLst/>
              <a:gdLst>
                <a:gd name="T0" fmla="*/ 383 w 480"/>
                <a:gd name="T1" fmla="*/ 0 h 478"/>
                <a:gd name="T2" fmla="*/ 402 w 480"/>
                <a:gd name="T3" fmla="*/ 0 h 478"/>
                <a:gd name="T4" fmla="*/ 421 w 480"/>
                <a:gd name="T5" fmla="*/ 4 h 478"/>
                <a:gd name="T6" fmla="*/ 439 w 480"/>
                <a:gd name="T7" fmla="*/ 13 h 478"/>
                <a:gd name="T8" fmla="*/ 455 w 480"/>
                <a:gd name="T9" fmla="*/ 25 h 478"/>
                <a:gd name="T10" fmla="*/ 467 w 480"/>
                <a:gd name="T11" fmla="*/ 41 h 478"/>
                <a:gd name="T12" fmla="*/ 476 w 480"/>
                <a:gd name="T13" fmla="*/ 59 h 478"/>
                <a:gd name="T14" fmla="*/ 480 w 480"/>
                <a:gd name="T15" fmla="*/ 78 h 478"/>
                <a:gd name="T16" fmla="*/ 480 w 480"/>
                <a:gd name="T17" fmla="*/ 97 h 478"/>
                <a:gd name="T18" fmla="*/ 476 w 480"/>
                <a:gd name="T19" fmla="*/ 116 h 478"/>
                <a:gd name="T20" fmla="*/ 467 w 480"/>
                <a:gd name="T21" fmla="*/ 134 h 478"/>
                <a:gd name="T22" fmla="*/ 455 w 480"/>
                <a:gd name="T23" fmla="*/ 151 h 478"/>
                <a:gd name="T24" fmla="*/ 152 w 480"/>
                <a:gd name="T25" fmla="*/ 453 h 478"/>
                <a:gd name="T26" fmla="*/ 137 w 480"/>
                <a:gd name="T27" fmla="*/ 464 h 478"/>
                <a:gd name="T28" fmla="*/ 123 w 480"/>
                <a:gd name="T29" fmla="*/ 472 h 478"/>
                <a:gd name="T30" fmla="*/ 106 w 480"/>
                <a:gd name="T31" fmla="*/ 477 h 478"/>
                <a:gd name="T32" fmla="*/ 89 w 480"/>
                <a:gd name="T33" fmla="*/ 478 h 478"/>
                <a:gd name="T34" fmla="*/ 72 w 480"/>
                <a:gd name="T35" fmla="*/ 477 h 478"/>
                <a:gd name="T36" fmla="*/ 55 w 480"/>
                <a:gd name="T37" fmla="*/ 472 h 478"/>
                <a:gd name="T38" fmla="*/ 40 w 480"/>
                <a:gd name="T39" fmla="*/ 464 h 478"/>
                <a:gd name="T40" fmla="*/ 26 w 480"/>
                <a:gd name="T41" fmla="*/ 453 h 478"/>
                <a:gd name="T42" fmla="*/ 14 w 480"/>
                <a:gd name="T43" fmla="*/ 437 h 478"/>
                <a:gd name="T44" fmla="*/ 5 w 480"/>
                <a:gd name="T45" fmla="*/ 419 h 478"/>
                <a:gd name="T46" fmla="*/ 0 w 480"/>
                <a:gd name="T47" fmla="*/ 400 h 478"/>
                <a:gd name="T48" fmla="*/ 0 w 480"/>
                <a:gd name="T49" fmla="*/ 380 h 478"/>
                <a:gd name="T50" fmla="*/ 5 w 480"/>
                <a:gd name="T51" fmla="*/ 361 h 478"/>
                <a:gd name="T52" fmla="*/ 14 w 480"/>
                <a:gd name="T53" fmla="*/ 343 h 478"/>
                <a:gd name="T54" fmla="*/ 26 w 480"/>
                <a:gd name="T55" fmla="*/ 327 h 478"/>
                <a:gd name="T56" fmla="*/ 329 w 480"/>
                <a:gd name="T57" fmla="*/ 25 h 478"/>
                <a:gd name="T58" fmla="*/ 346 w 480"/>
                <a:gd name="T59" fmla="*/ 13 h 478"/>
                <a:gd name="T60" fmla="*/ 364 w 480"/>
                <a:gd name="T61" fmla="*/ 4 h 478"/>
                <a:gd name="T62" fmla="*/ 383 w 480"/>
                <a:gd name="T63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0" h="478">
                  <a:moveTo>
                    <a:pt x="383" y="0"/>
                  </a:moveTo>
                  <a:lnTo>
                    <a:pt x="402" y="0"/>
                  </a:lnTo>
                  <a:lnTo>
                    <a:pt x="421" y="4"/>
                  </a:lnTo>
                  <a:lnTo>
                    <a:pt x="439" y="13"/>
                  </a:lnTo>
                  <a:lnTo>
                    <a:pt x="455" y="25"/>
                  </a:lnTo>
                  <a:lnTo>
                    <a:pt x="467" y="41"/>
                  </a:lnTo>
                  <a:lnTo>
                    <a:pt x="476" y="59"/>
                  </a:lnTo>
                  <a:lnTo>
                    <a:pt x="480" y="78"/>
                  </a:lnTo>
                  <a:lnTo>
                    <a:pt x="480" y="97"/>
                  </a:lnTo>
                  <a:lnTo>
                    <a:pt x="476" y="116"/>
                  </a:lnTo>
                  <a:lnTo>
                    <a:pt x="467" y="134"/>
                  </a:lnTo>
                  <a:lnTo>
                    <a:pt x="455" y="151"/>
                  </a:lnTo>
                  <a:lnTo>
                    <a:pt x="152" y="453"/>
                  </a:lnTo>
                  <a:lnTo>
                    <a:pt x="137" y="464"/>
                  </a:lnTo>
                  <a:lnTo>
                    <a:pt x="123" y="472"/>
                  </a:lnTo>
                  <a:lnTo>
                    <a:pt x="106" y="477"/>
                  </a:lnTo>
                  <a:lnTo>
                    <a:pt x="89" y="478"/>
                  </a:lnTo>
                  <a:lnTo>
                    <a:pt x="72" y="477"/>
                  </a:lnTo>
                  <a:lnTo>
                    <a:pt x="55" y="472"/>
                  </a:lnTo>
                  <a:lnTo>
                    <a:pt x="40" y="464"/>
                  </a:lnTo>
                  <a:lnTo>
                    <a:pt x="26" y="453"/>
                  </a:lnTo>
                  <a:lnTo>
                    <a:pt x="14" y="437"/>
                  </a:lnTo>
                  <a:lnTo>
                    <a:pt x="5" y="419"/>
                  </a:lnTo>
                  <a:lnTo>
                    <a:pt x="0" y="400"/>
                  </a:lnTo>
                  <a:lnTo>
                    <a:pt x="0" y="380"/>
                  </a:lnTo>
                  <a:lnTo>
                    <a:pt x="5" y="361"/>
                  </a:lnTo>
                  <a:lnTo>
                    <a:pt x="14" y="343"/>
                  </a:lnTo>
                  <a:lnTo>
                    <a:pt x="26" y="327"/>
                  </a:lnTo>
                  <a:lnTo>
                    <a:pt x="329" y="25"/>
                  </a:lnTo>
                  <a:lnTo>
                    <a:pt x="346" y="13"/>
                  </a:lnTo>
                  <a:lnTo>
                    <a:pt x="364" y="4"/>
                  </a:lnTo>
                  <a:lnTo>
                    <a:pt x="3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424613" y="1963738"/>
              <a:ext cx="192088" cy="192088"/>
            </a:xfrm>
            <a:custGeom>
              <a:avLst/>
              <a:gdLst>
                <a:gd name="T0" fmla="*/ 505 w 1092"/>
                <a:gd name="T1" fmla="*/ 179 h 1090"/>
                <a:gd name="T2" fmla="*/ 424 w 1092"/>
                <a:gd name="T3" fmla="*/ 197 h 1090"/>
                <a:gd name="T4" fmla="*/ 350 w 1092"/>
                <a:gd name="T5" fmla="*/ 233 h 1090"/>
                <a:gd name="T6" fmla="*/ 286 w 1092"/>
                <a:gd name="T7" fmla="*/ 285 h 1090"/>
                <a:gd name="T8" fmla="*/ 234 w 1092"/>
                <a:gd name="T9" fmla="*/ 349 h 1090"/>
                <a:gd name="T10" fmla="*/ 199 w 1092"/>
                <a:gd name="T11" fmla="*/ 423 h 1090"/>
                <a:gd name="T12" fmla="*/ 180 w 1092"/>
                <a:gd name="T13" fmla="*/ 503 h 1090"/>
                <a:gd name="T14" fmla="*/ 180 w 1092"/>
                <a:gd name="T15" fmla="*/ 587 h 1090"/>
                <a:gd name="T16" fmla="*/ 199 w 1092"/>
                <a:gd name="T17" fmla="*/ 667 h 1090"/>
                <a:gd name="T18" fmla="*/ 234 w 1092"/>
                <a:gd name="T19" fmla="*/ 741 h 1090"/>
                <a:gd name="T20" fmla="*/ 286 w 1092"/>
                <a:gd name="T21" fmla="*/ 805 h 1090"/>
                <a:gd name="T22" fmla="*/ 350 w 1092"/>
                <a:gd name="T23" fmla="*/ 857 h 1090"/>
                <a:gd name="T24" fmla="*/ 424 w 1092"/>
                <a:gd name="T25" fmla="*/ 892 h 1090"/>
                <a:gd name="T26" fmla="*/ 505 w 1092"/>
                <a:gd name="T27" fmla="*/ 911 h 1090"/>
                <a:gd name="T28" fmla="*/ 589 w 1092"/>
                <a:gd name="T29" fmla="*/ 911 h 1090"/>
                <a:gd name="T30" fmla="*/ 669 w 1092"/>
                <a:gd name="T31" fmla="*/ 892 h 1090"/>
                <a:gd name="T32" fmla="*/ 743 w 1092"/>
                <a:gd name="T33" fmla="*/ 857 h 1090"/>
                <a:gd name="T34" fmla="*/ 808 w 1092"/>
                <a:gd name="T35" fmla="*/ 805 h 1090"/>
                <a:gd name="T36" fmla="*/ 864 w 1092"/>
                <a:gd name="T37" fmla="*/ 733 h 1090"/>
                <a:gd name="T38" fmla="*/ 900 w 1092"/>
                <a:gd name="T39" fmla="*/ 653 h 1090"/>
                <a:gd name="T40" fmla="*/ 915 w 1092"/>
                <a:gd name="T41" fmla="*/ 566 h 1090"/>
                <a:gd name="T42" fmla="*/ 910 w 1092"/>
                <a:gd name="T43" fmla="*/ 480 h 1090"/>
                <a:gd name="T44" fmla="*/ 884 w 1092"/>
                <a:gd name="T45" fmla="*/ 396 h 1090"/>
                <a:gd name="T46" fmla="*/ 838 w 1092"/>
                <a:gd name="T47" fmla="*/ 319 h 1090"/>
                <a:gd name="T48" fmla="*/ 776 w 1092"/>
                <a:gd name="T49" fmla="*/ 257 h 1090"/>
                <a:gd name="T50" fmla="*/ 707 w 1092"/>
                <a:gd name="T51" fmla="*/ 213 h 1090"/>
                <a:gd name="T52" fmla="*/ 629 w 1092"/>
                <a:gd name="T53" fmla="*/ 186 h 1090"/>
                <a:gd name="T54" fmla="*/ 546 w 1092"/>
                <a:gd name="T55" fmla="*/ 177 h 1090"/>
                <a:gd name="T56" fmla="*/ 601 w 1092"/>
                <a:gd name="T57" fmla="*/ 3 h 1090"/>
                <a:gd name="T58" fmla="*/ 706 w 1092"/>
                <a:gd name="T59" fmla="*/ 24 h 1090"/>
                <a:gd name="T60" fmla="*/ 804 w 1092"/>
                <a:gd name="T61" fmla="*/ 64 h 1090"/>
                <a:gd name="T62" fmla="*/ 893 w 1092"/>
                <a:gd name="T63" fmla="*/ 124 h 1090"/>
                <a:gd name="T64" fmla="*/ 970 w 1092"/>
                <a:gd name="T65" fmla="*/ 201 h 1090"/>
                <a:gd name="T66" fmla="*/ 1030 w 1092"/>
                <a:gd name="T67" fmla="*/ 291 h 1090"/>
                <a:gd name="T68" fmla="*/ 1070 w 1092"/>
                <a:gd name="T69" fmla="*/ 390 h 1090"/>
                <a:gd name="T70" fmla="*/ 1090 w 1092"/>
                <a:gd name="T71" fmla="*/ 493 h 1090"/>
                <a:gd name="T72" fmla="*/ 1090 w 1092"/>
                <a:gd name="T73" fmla="*/ 597 h 1090"/>
                <a:gd name="T74" fmla="*/ 1070 w 1092"/>
                <a:gd name="T75" fmla="*/ 701 h 1090"/>
                <a:gd name="T76" fmla="*/ 1030 w 1092"/>
                <a:gd name="T77" fmla="*/ 798 h 1090"/>
                <a:gd name="T78" fmla="*/ 970 w 1092"/>
                <a:gd name="T79" fmla="*/ 889 h 1090"/>
                <a:gd name="T80" fmla="*/ 893 w 1092"/>
                <a:gd name="T81" fmla="*/ 967 h 1090"/>
                <a:gd name="T82" fmla="*/ 804 w 1092"/>
                <a:gd name="T83" fmla="*/ 1026 h 1090"/>
                <a:gd name="T84" fmla="*/ 706 w 1092"/>
                <a:gd name="T85" fmla="*/ 1066 h 1090"/>
                <a:gd name="T86" fmla="*/ 601 w 1092"/>
                <a:gd name="T87" fmla="*/ 1087 h 1090"/>
                <a:gd name="T88" fmla="*/ 493 w 1092"/>
                <a:gd name="T89" fmla="*/ 1087 h 1090"/>
                <a:gd name="T90" fmla="*/ 387 w 1092"/>
                <a:gd name="T91" fmla="*/ 1066 h 1090"/>
                <a:gd name="T92" fmla="*/ 290 w 1092"/>
                <a:gd name="T93" fmla="*/ 1026 h 1090"/>
                <a:gd name="T94" fmla="*/ 201 w 1092"/>
                <a:gd name="T95" fmla="*/ 967 h 1090"/>
                <a:gd name="T96" fmla="*/ 124 w 1092"/>
                <a:gd name="T97" fmla="*/ 890 h 1090"/>
                <a:gd name="T98" fmla="*/ 64 w 1092"/>
                <a:gd name="T99" fmla="*/ 801 h 1090"/>
                <a:gd name="T100" fmla="*/ 24 w 1092"/>
                <a:gd name="T101" fmla="*/ 704 h 1090"/>
                <a:gd name="T102" fmla="*/ 4 w 1092"/>
                <a:gd name="T103" fmla="*/ 599 h 1090"/>
                <a:gd name="T104" fmla="*/ 4 w 1092"/>
                <a:gd name="T105" fmla="*/ 490 h 1090"/>
                <a:gd name="T106" fmla="*/ 24 w 1092"/>
                <a:gd name="T107" fmla="*/ 386 h 1090"/>
                <a:gd name="T108" fmla="*/ 64 w 1092"/>
                <a:gd name="T109" fmla="*/ 288 h 1090"/>
                <a:gd name="T110" fmla="*/ 124 w 1092"/>
                <a:gd name="T111" fmla="*/ 200 h 1090"/>
                <a:gd name="T112" fmla="*/ 201 w 1092"/>
                <a:gd name="T113" fmla="*/ 124 h 1090"/>
                <a:gd name="T114" fmla="*/ 290 w 1092"/>
                <a:gd name="T115" fmla="*/ 64 h 1090"/>
                <a:gd name="T116" fmla="*/ 387 w 1092"/>
                <a:gd name="T117" fmla="*/ 24 h 1090"/>
                <a:gd name="T118" fmla="*/ 493 w 1092"/>
                <a:gd name="T119" fmla="*/ 3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2" h="1090">
                  <a:moveTo>
                    <a:pt x="546" y="177"/>
                  </a:moveTo>
                  <a:lnTo>
                    <a:pt x="505" y="179"/>
                  </a:lnTo>
                  <a:lnTo>
                    <a:pt x="465" y="186"/>
                  </a:lnTo>
                  <a:lnTo>
                    <a:pt x="424" y="197"/>
                  </a:lnTo>
                  <a:lnTo>
                    <a:pt x="387" y="213"/>
                  </a:lnTo>
                  <a:lnTo>
                    <a:pt x="350" y="233"/>
                  </a:lnTo>
                  <a:lnTo>
                    <a:pt x="317" y="257"/>
                  </a:lnTo>
                  <a:lnTo>
                    <a:pt x="286" y="285"/>
                  </a:lnTo>
                  <a:lnTo>
                    <a:pt x="258" y="316"/>
                  </a:lnTo>
                  <a:lnTo>
                    <a:pt x="234" y="349"/>
                  </a:lnTo>
                  <a:lnTo>
                    <a:pt x="215" y="385"/>
                  </a:lnTo>
                  <a:lnTo>
                    <a:pt x="199" y="423"/>
                  </a:lnTo>
                  <a:lnTo>
                    <a:pt x="187" y="462"/>
                  </a:lnTo>
                  <a:lnTo>
                    <a:pt x="180" y="503"/>
                  </a:lnTo>
                  <a:lnTo>
                    <a:pt x="178" y="545"/>
                  </a:lnTo>
                  <a:lnTo>
                    <a:pt x="180" y="587"/>
                  </a:lnTo>
                  <a:lnTo>
                    <a:pt x="187" y="627"/>
                  </a:lnTo>
                  <a:lnTo>
                    <a:pt x="199" y="667"/>
                  </a:lnTo>
                  <a:lnTo>
                    <a:pt x="215" y="704"/>
                  </a:lnTo>
                  <a:lnTo>
                    <a:pt x="234" y="741"/>
                  </a:lnTo>
                  <a:lnTo>
                    <a:pt x="258" y="774"/>
                  </a:lnTo>
                  <a:lnTo>
                    <a:pt x="286" y="805"/>
                  </a:lnTo>
                  <a:lnTo>
                    <a:pt x="317" y="833"/>
                  </a:lnTo>
                  <a:lnTo>
                    <a:pt x="350" y="857"/>
                  </a:lnTo>
                  <a:lnTo>
                    <a:pt x="387" y="877"/>
                  </a:lnTo>
                  <a:lnTo>
                    <a:pt x="424" y="892"/>
                  </a:lnTo>
                  <a:lnTo>
                    <a:pt x="465" y="904"/>
                  </a:lnTo>
                  <a:lnTo>
                    <a:pt x="505" y="911"/>
                  </a:lnTo>
                  <a:lnTo>
                    <a:pt x="546" y="913"/>
                  </a:lnTo>
                  <a:lnTo>
                    <a:pt x="589" y="911"/>
                  </a:lnTo>
                  <a:lnTo>
                    <a:pt x="629" y="904"/>
                  </a:lnTo>
                  <a:lnTo>
                    <a:pt x="669" y="892"/>
                  </a:lnTo>
                  <a:lnTo>
                    <a:pt x="707" y="877"/>
                  </a:lnTo>
                  <a:lnTo>
                    <a:pt x="743" y="857"/>
                  </a:lnTo>
                  <a:lnTo>
                    <a:pt x="776" y="833"/>
                  </a:lnTo>
                  <a:lnTo>
                    <a:pt x="808" y="805"/>
                  </a:lnTo>
                  <a:lnTo>
                    <a:pt x="838" y="771"/>
                  </a:lnTo>
                  <a:lnTo>
                    <a:pt x="864" y="733"/>
                  </a:lnTo>
                  <a:lnTo>
                    <a:pt x="884" y="694"/>
                  </a:lnTo>
                  <a:lnTo>
                    <a:pt x="900" y="653"/>
                  </a:lnTo>
                  <a:lnTo>
                    <a:pt x="910" y="610"/>
                  </a:lnTo>
                  <a:lnTo>
                    <a:pt x="915" y="566"/>
                  </a:lnTo>
                  <a:lnTo>
                    <a:pt x="915" y="523"/>
                  </a:lnTo>
                  <a:lnTo>
                    <a:pt x="910" y="480"/>
                  </a:lnTo>
                  <a:lnTo>
                    <a:pt x="900" y="438"/>
                  </a:lnTo>
                  <a:lnTo>
                    <a:pt x="884" y="396"/>
                  </a:lnTo>
                  <a:lnTo>
                    <a:pt x="864" y="356"/>
                  </a:lnTo>
                  <a:lnTo>
                    <a:pt x="838" y="319"/>
                  </a:lnTo>
                  <a:lnTo>
                    <a:pt x="808" y="285"/>
                  </a:lnTo>
                  <a:lnTo>
                    <a:pt x="776" y="257"/>
                  </a:lnTo>
                  <a:lnTo>
                    <a:pt x="743" y="233"/>
                  </a:lnTo>
                  <a:lnTo>
                    <a:pt x="707" y="213"/>
                  </a:lnTo>
                  <a:lnTo>
                    <a:pt x="669" y="197"/>
                  </a:lnTo>
                  <a:lnTo>
                    <a:pt x="629" y="186"/>
                  </a:lnTo>
                  <a:lnTo>
                    <a:pt x="589" y="179"/>
                  </a:lnTo>
                  <a:lnTo>
                    <a:pt x="546" y="177"/>
                  </a:lnTo>
                  <a:close/>
                  <a:moveTo>
                    <a:pt x="546" y="0"/>
                  </a:moveTo>
                  <a:lnTo>
                    <a:pt x="601" y="3"/>
                  </a:lnTo>
                  <a:lnTo>
                    <a:pt x="654" y="11"/>
                  </a:lnTo>
                  <a:lnTo>
                    <a:pt x="706" y="24"/>
                  </a:lnTo>
                  <a:lnTo>
                    <a:pt x="756" y="42"/>
                  </a:lnTo>
                  <a:lnTo>
                    <a:pt x="804" y="64"/>
                  </a:lnTo>
                  <a:lnTo>
                    <a:pt x="849" y="91"/>
                  </a:lnTo>
                  <a:lnTo>
                    <a:pt x="893" y="124"/>
                  </a:lnTo>
                  <a:lnTo>
                    <a:pt x="933" y="159"/>
                  </a:lnTo>
                  <a:lnTo>
                    <a:pt x="970" y="201"/>
                  </a:lnTo>
                  <a:lnTo>
                    <a:pt x="1003" y="245"/>
                  </a:lnTo>
                  <a:lnTo>
                    <a:pt x="1030" y="291"/>
                  </a:lnTo>
                  <a:lnTo>
                    <a:pt x="1052" y="339"/>
                  </a:lnTo>
                  <a:lnTo>
                    <a:pt x="1070" y="390"/>
                  </a:lnTo>
                  <a:lnTo>
                    <a:pt x="1082" y="441"/>
                  </a:lnTo>
                  <a:lnTo>
                    <a:pt x="1090" y="493"/>
                  </a:lnTo>
                  <a:lnTo>
                    <a:pt x="1092" y="545"/>
                  </a:lnTo>
                  <a:lnTo>
                    <a:pt x="1090" y="597"/>
                  </a:lnTo>
                  <a:lnTo>
                    <a:pt x="1082" y="649"/>
                  </a:lnTo>
                  <a:lnTo>
                    <a:pt x="1070" y="701"/>
                  </a:lnTo>
                  <a:lnTo>
                    <a:pt x="1052" y="750"/>
                  </a:lnTo>
                  <a:lnTo>
                    <a:pt x="1030" y="798"/>
                  </a:lnTo>
                  <a:lnTo>
                    <a:pt x="1003" y="845"/>
                  </a:lnTo>
                  <a:lnTo>
                    <a:pt x="970" y="889"/>
                  </a:lnTo>
                  <a:lnTo>
                    <a:pt x="933" y="930"/>
                  </a:lnTo>
                  <a:lnTo>
                    <a:pt x="893" y="967"/>
                  </a:lnTo>
                  <a:lnTo>
                    <a:pt x="849" y="998"/>
                  </a:lnTo>
                  <a:lnTo>
                    <a:pt x="804" y="1026"/>
                  </a:lnTo>
                  <a:lnTo>
                    <a:pt x="756" y="1049"/>
                  </a:lnTo>
                  <a:lnTo>
                    <a:pt x="706" y="1066"/>
                  </a:lnTo>
                  <a:lnTo>
                    <a:pt x="654" y="1079"/>
                  </a:lnTo>
                  <a:lnTo>
                    <a:pt x="601" y="1087"/>
                  </a:lnTo>
                  <a:lnTo>
                    <a:pt x="546" y="1090"/>
                  </a:lnTo>
                  <a:lnTo>
                    <a:pt x="493" y="1087"/>
                  </a:lnTo>
                  <a:lnTo>
                    <a:pt x="439" y="1079"/>
                  </a:lnTo>
                  <a:lnTo>
                    <a:pt x="387" y="1066"/>
                  </a:lnTo>
                  <a:lnTo>
                    <a:pt x="338" y="1049"/>
                  </a:lnTo>
                  <a:lnTo>
                    <a:pt x="290" y="1026"/>
                  </a:lnTo>
                  <a:lnTo>
                    <a:pt x="244" y="998"/>
                  </a:lnTo>
                  <a:lnTo>
                    <a:pt x="201" y="967"/>
                  </a:lnTo>
                  <a:lnTo>
                    <a:pt x="161" y="930"/>
                  </a:lnTo>
                  <a:lnTo>
                    <a:pt x="124" y="890"/>
                  </a:lnTo>
                  <a:lnTo>
                    <a:pt x="92" y="847"/>
                  </a:lnTo>
                  <a:lnTo>
                    <a:pt x="64" y="801"/>
                  </a:lnTo>
                  <a:lnTo>
                    <a:pt x="42" y="753"/>
                  </a:lnTo>
                  <a:lnTo>
                    <a:pt x="24" y="704"/>
                  </a:lnTo>
                  <a:lnTo>
                    <a:pt x="12" y="653"/>
                  </a:lnTo>
                  <a:lnTo>
                    <a:pt x="4" y="599"/>
                  </a:lnTo>
                  <a:lnTo>
                    <a:pt x="0" y="545"/>
                  </a:lnTo>
                  <a:lnTo>
                    <a:pt x="4" y="490"/>
                  </a:lnTo>
                  <a:lnTo>
                    <a:pt x="12" y="438"/>
                  </a:lnTo>
                  <a:lnTo>
                    <a:pt x="24" y="386"/>
                  </a:lnTo>
                  <a:lnTo>
                    <a:pt x="42" y="336"/>
                  </a:lnTo>
                  <a:lnTo>
                    <a:pt x="64" y="288"/>
                  </a:lnTo>
                  <a:lnTo>
                    <a:pt x="92" y="243"/>
                  </a:lnTo>
                  <a:lnTo>
                    <a:pt x="124" y="200"/>
                  </a:lnTo>
                  <a:lnTo>
                    <a:pt x="161" y="159"/>
                  </a:lnTo>
                  <a:lnTo>
                    <a:pt x="201" y="124"/>
                  </a:lnTo>
                  <a:lnTo>
                    <a:pt x="244" y="91"/>
                  </a:lnTo>
                  <a:lnTo>
                    <a:pt x="290" y="64"/>
                  </a:lnTo>
                  <a:lnTo>
                    <a:pt x="338" y="42"/>
                  </a:lnTo>
                  <a:lnTo>
                    <a:pt x="387" y="24"/>
                  </a:lnTo>
                  <a:lnTo>
                    <a:pt x="439" y="11"/>
                  </a:lnTo>
                  <a:lnTo>
                    <a:pt x="493" y="3"/>
                  </a:lnTo>
                  <a:lnTo>
                    <a:pt x="5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auto">
            <a:xfrm>
              <a:off x="6137275" y="1814513"/>
              <a:ext cx="628650" cy="627063"/>
            </a:xfrm>
            <a:custGeom>
              <a:avLst/>
              <a:gdLst>
                <a:gd name="T0" fmla="*/ 1225 w 3564"/>
                <a:gd name="T1" fmla="*/ 2931 h 3555"/>
                <a:gd name="T2" fmla="*/ 1339 w 3564"/>
                <a:gd name="T3" fmla="*/ 2929 h 3555"/>
                <a:gd name="T4" fmla="*/ 973 w 3564"/>
                <a:gd name="T5" fmla="*/ 2708 h 3555"/>
                <a:gd name="T6" fmla="*/ 2527 w 3564"/>
                <a:gd name="T7" fmla="*/ 2309 h 3555"/>
                <a:gd name="T8" fmla="*/ 2059 w 3564"/>
                <a:gd name="T9" fmla="*/ 3224 h 3555"/>
                <a:gd name="T10" fmla="*/ 2289 w 3564"/>
                <a:gd name="T11" fmla="*/ 2963 h 3555"/>
                <a:gd name="T12" fmla="*/ 2449 w 3564"/>
                <a:gd name="T13" fmla="*/ 2651 h 3555"/>
                <a:gd name="T14" fmla="*/ 2527 w 3564"/>
                <a:gd name="T15" fmla="*/ 2309 h 3555"/>
                <a:gd name="T16" fmla="*/ 1074 w 3564"/>
                <a:gd name="T17" fmla="*/ 2358 h 3555"/>
                <a:gd name="T18" fmla="*/ 620 w 3564"/>
                <a:gd name="T19" fmla="*/ 2248 h 3555"/>
                <a:gd name="T20" fmla="*/ 637 w 3564"/>
                <a:gd name="T21" fmla="*/ 2361 h 3555"/>
                <a:gd name="T22" fmla="*/ 1249 w 3564"/>
                <a:gd name="T23" fmla="*/ 1034 h 3555"/>
                <a:gd name="T24" fmla="*/ 906 w 3564"/>
                <a:gd name="T25" fmla="*/ 1112 h 3555"/>
                <a:gd name="T26" fmla="*/ 594 w 3564"/>
                <a:gd name="T27" fmla="*/ 1272 h 3555"/>
                <a:gd name="T28" fmla="*/ 332 w 3564"/>
                <a:gd name="T29" fmla="*/ 1502 h 3555"/>
                <a:gd name="T30" fmla="*/ 1249 w 3564"/>
                <a:gd name="T31" fmla="*/ 1034 h 3555"/>
                <a:gd name="T32" fmla="*/ 2115 w 3564"/>
                <a:gd name="T33" fmla="*/ 415 h 3555"/>
                <a:gd name="T34" fmla="*/ 1811 w 3564"/>
                <a:gd name="T35" fmla="*/ 654 h 3555"/>
                <a:gd name="T36" fmla="*/ 1728 w 3564"/>
                <a:gd name="T37" fmla="*/ 2761 h 3555"/>
                <a:gd name="T38" fmla="*/ 3095 w 3564"/>
                <a:gd name="T39" fmla="*/ 1526 h 3555"/>
                <a:gd name="T40" fmla="*/ 3275 w 3564"/>
                <a:gd name="T41" fmla="*/ 1187 h 3555"/>
                <a:gd name="T42" fmla="*/ 2757 w 3564"/>
                <a:gd name="T43" fmla="*/ 190 h 3555"/>
                <a:gd name="T44" fmla="*/ 3358 w 3564"/>
                <a:gd name="T45" fmla="*/ 902 h 3555"/>
                <a:gd name="T46" fmla="*/ 3385 w 3564"/>
                <a:gd name="T47" fmla="*/ 511 h 3555"/>
                <a:gd name="T48" fmla="*/ 3247 w 3564"/>
                <a:gd name="T49" fmla="*/ 200 h 3555"/>
                <a:gd name="T50" fmla="*/ 2924 w 3564"/>
                <a:gd name="T51" fmla="*/ 0 h 3555"/>
                <a:gd name="T52" fmla="*/ 3338 w 3564"/>
                <a:gd name="T53" fmla="*/ 37 h 3555"/>
                <a:gd name="T54" fmla="*/ 3494 w 3564"/>
                <a:gd name="T55" fmla="*/ 102 h 3555"/>
                <a:gd name="T56" fmla="*/ 3557 w 3564"/>
                <a:gd name="T57" fmla="*/ 430 h 3555"/>
                <a:gd name="T58" fmla="*/ 3547 w 3564"/>
                <a:gd name="T59" fmla="*/ 845 h 3555"/>
                <a:gd name="T60" fmla="*/ 3464 w 3564"/>
                <a:gd name="T61" fmla="*/ 1188 h 3555"/>
                <a:gd name="T62" fmla="*/ 3382 w 3564"/>
                <a:gd name="T63" fmla="*/ 1385 h 3555"/>
                <a:gd name="T64" fmla="*/ 3168 w 3564"/>
                <a:gd name="T65" fmla="*/ 1724 h 3555"/>
                <a:gd name="T66" fmla="*/ 3032 w 3564"/>
                <a:gd name="T67" fmla="*/ 1876 h 3555"/>
                <a:gd name="T68" fmla="*/ 2709 w 3564"/>
                <a:gd name="T69" fmla="*/ 2249 h 3555"/>
                <a:gd name="T70" fmla="*/ 2642 w 3564"/>
                <a:gd name="T71" fmla="*/ 2631 h 3555"/>
                <a:gd name="T72" fmla="*/ 2485 w 3564"/>
                <a:gd name="T73" fmla="*/ 2985 h 3555"/>
                <a:gd name="T74" fmla="*/ 2245 w 3564"/>
                <a:gd name="T75" fmla="*/ 3292 h 3555"/>
                <a:gd name="T76" fmla="*/ 1988 w 3564"/>
                <a:gd name="T77" fmla="*/ 3500 h 3555"/>
                <a:gd name="T78" fmla="*/ 1856 w 3564"/>
                <a:gd name="T79" fmla="*/ 3554 h 3555"/>
                <a:gd name="T80" fmla="*/ 1794 w 3564"/>
                <a:gd name="T81" fmla="*/ 3508 h 3555"/>
                <a:gd name="T82" fmla="*/ 1360 w 3564"/>
                <a:gd name="T83" fmla="*/ 3107 h 3555"/>
                <a:gd name="T84" fmla="*/ 1200 w 3564"/>
                <a:gd name="T85" fmla="*/ 3107 h 3555"/>
                <a:gd name="T86" fmla="*/ 1058 w 3564"/>
                <a:gd name="T87" fmla="*/ 3039 h 3555"/>
                <a:gd name="T88" fmla="*/ 489 w 3564"/>
                <a:gd name="T89" fmla="*/ 2459 h 3555"/>
                <a:gd name="T90" fmla="*/ 441 w 3564"/>
                <a:gd name="T91" fmla="*/ 2290 h 3555"/>
                <a:gd name="T92" fmla="*/ 559 w 3564"/>
                <a:gd name="T93" fmla="*/ 1897 h 3555"/>
                <a:gd name="T94" fmla="*/ 17 w 3564"/>
                <a:gd name="T95" fmla="*/ 1739 h 3555"/>
                <a:gd name="T96" fmla="*/ 4 w 3564"/>
                <a:gd name="T97" fmla="*/ 1661 h 3555"/>
                <a:gd name="T98" fmla="*/ 153 w 3564"/>
                <a:gd name="T99" fmla="*/ 1439 h 3555"/>
                <a:gd name="T100" fmla="*/ 411 w 3564"/>
                <a:gd name="T101" fmla="*/ 1186 h 3555"/>
                <a:gd name="T102" fmla="*/ 745 w 3564"/>
                <a:gd name="T103" fmla="*/ 987 h 3555"/>
                <a:gd name="T104" fmla="*/ 1116 w 3564"/>
                <a:gd name="T105" fmla="*/ 875 h 3555"/>
                <a:gd name="T106" fmla="*/ 1679 w 3564"/>
                <a:gd name="T107" fmla="*/ 536 h 3555"/>
                <a:gd name="T108" fmla="*/ 1685 w 3564"/>
                <a:gd name="T109" fmla="*/ 530 h 3555"/>
                <a:gd name="T110" fmla="*/ 2001 w 3564"/>
                <a:gd name="T111" fmla="*/ 279 h 3555"/>
                <a:gd name="T112" fmla="*/ 2362 w 3564"/>
                <a:gd name="T113" fmla="*/ 104 h 3555"/>
                <a:gd name="T114" fmla="*/ 2513 w 3564"/>
                <a:gd name="T115" fmla="*/ 58 h 3555"/>
                <a:gd name="T116" fmla="*/ 2924 w 3564"/>
                <a:gd name="T117" fmla="*/ 0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64" h="3555">
                  <a:moveTo>
                    <a:pt x="1449" y="2732"/>
                  </a:moveTo>
                  <a:lnTo>
                    <a:pt x="1172" y="2904"/>
                  </a:lnTo>
                  <a:lnTo>
                    <a:pt x="1198" y="2920"/>
                  </a:lnTo>
                  <a:lnTo>
                    <a:pt x="1225" y="2931"/>
                  </a:lnTo>
                  <a:lnTo>
                    <a:pt x="1253" y="2938"/>
                  </a:lnTo>
                  <a:lnTo>
                    <a:pt x="1282" y="2939"/>
                  </a:lnTo>
                  <a:lnTo>
                    <a:pt x="1311" y="2937"/>
                  </a:lnTo>
                  <a:lnTo>
                    <a:pt x="1339" y="2929"/>
                  </a:lnTo>
                  <a:lnTo>
                    <a:pt x="1563" y="2846"/>
                  </a:lnTo>
                  <a:lnTo>
                    <a:pt x="1449" y="2732"/>
                  </a:lnTo>
                  <a:close/>
                  <a:moveTo>
                    <a:pt x="1200" y="2484"/>
                  </a:moveTo>
                  <a:lnTo>
                    <a:pt x="973" y="2708"/>
                  </a:lnTo>
                  <a:lnTo>
                    <a:pt x="1042" y="2778"/>
                  </a:lnTo>
                  <a:lnTo>
                    <a:pt x="1320" y="2604"/>
                  </a:lnTo>
                  <a:lnTo>
                    <a:pt x="1200" y="2484"/>
                  </a:lnTo>
                  <a:close/>
                  <a:moveTo>
                    <a:pt x="2527" y="2309"/>
                  </a:moveTo>
                  <a:lnTo>
                    <a:pt x="1823" y="2913"/>
                  </a:lnTo>
                  <a:lnTo>
                    <a:pt x="1929" y="3327"/>
                  </a:lnTo>
                  <a:lnTo>
                    <a:pt x="1995" y="3278"/>
                  </a:lnTo>
                  <a:lnTo>
                    <a:pt x="2059" y="3224"/>
                  </a:lnTo>
                  <a:lnTo>
                    <a:pt x="2119" y="3167"/>
                  </a:lnTo>
                  <a:lnTo>
                    <a:pt x="2181" y="3102"/>
                  </a:lnTo>
                  <a:lnTo>
                    <a:pt x="2237" y="3034"/>
                  </a:lnTo>
                  <a:lnTo>
                    <a:pt x="2289" y="2963"/>
                  </a:lnTo>
                  <a:lnTo>
                    <a:pt x="2336" y="2888"/>
                  </a:lnTo>
                  <a:lnTo>
                    <a:pt x="2378" y="2811"/>
                  </a:lnTo>
                  <a:lnTo>
                    <a:pt x="2416" y="2732"/>
                  </a:lnTo>
                  <a:lnTo>
                    <a:pt x="2449" y="2651"/>
                  </a:lnTo>
                  <a:lnTo>
                    <a:pt x="2476" y="2567"/>
                  </a:lnTo>
                  <a:lnTo>
                    <a:pt x="2498" y="2482"/>
                  </a:lnTo>
                  <a:lnTo>
                    <a:pt x="2515" y="2396"/>
                  </a:lnTo>
                  <a:lnTo>
                    <a:pt x="2527" y="2309"/>
                  </a:lnTo>
                  <a:close/>
                  <a:moveTo>
                    <a:pt x="953" y="2239"/>
                  </a:moveTo>
                  <a:lnTo>
                    <a:pt x="781" y="2516"/>
                  </a:lnTo>
                  <a:lnTo>
                    <a:pt x="849" y="2584"/>
                  </a:lnTo>
                  <a:lnTo>
                    <a:pt x="1074" y="2358"/>
                  </a:lnTo>
                  <a:lnTo>
                    <a:pt x="953" y="2239"/>
                  </a:lnTo>
                  <a:close/>
                  <a:moveTo>
                    <a:pt x="711" y="1996"/>
                  </a:moveTo>
                  <a:lnTo>
                    <a:pt x="628" y="2220"/>
                  </a:lnTo>
                  <a:lnTo>
                    <a:pt x="620" y="2248"/>
                  </a:lnTo>
                  <a:lnTo>
                    <a:pt x="618" y="2277"/>
                  </a:lnTo>
                  <a:lnTo>
                    <a:pt x="619" y="2306"/>
                  </a:lnTo>
                  <a:lnTo>
                    <a:pt x="626" y="2334"/>
                  </a:lnTo>
                  <a:lnTo>
                    <a:pt x="637" y="2361"/>
                  </a:lnTo>
                  <a:lnTo>
                    <a:pt x="653" y="2386"/>
                  </a:lnTo>
                  <a:lnTo>
                    <a:pt x="825" y="2110"/>
                  </a:lnTo>
                  <a:lnTo>
                    <a:pt x="711" y="1996"/>
                  </a:lnTo>
                  <a:close/>
                  <a:moveTo>
                    <a:pt x="1249" y="1034"/>
                  </a:moveTo>
                  <a:lnTo>
                    <a:pt x="1162" y="1046"/>
                  </a:lnTo>
                  <a:lnTo>
                    <a:pt x="1075" y="1063"/>
                  </a:lnTo>
                  <a:lnTo>
                    <a:pt x="990" y="1085"/>
                  </a:lnTo>
                  <a:lnTo>
                    <a:pt x="906" y="1112"/>
                  </a:lnTo>
                  <a:lnTo>
                    <a:pt x="825" y="1145"/>
                  </a:lnTo>
                  <a:lnTo>
                    <a:pt x="746" y="1183"/>
                  </a:lnTo>
                  <a:lnTo>
                    <a:pt x="668" y="1225"/>
                  </a:lnTo>
                  <a:lnTo>
                    <a:pt x="594" y="1272"/>
                  </a:lnTo>
                  <a:lnTo>
                    <a:pt x="523" y="1324"/>
                  </a:lnTo>
                  <a:lnTo>
                    <a:pt x="454" y="1380"/>
                  </a:lnTo>
                  <a:lnTo>
                    <a:pt x="389" y="1441"/>
                  </a:lnTo>
                  <a:lnTo>
                    <a:pt x="332" y="1502"/>
                  </a:lnTo>
                  <a:lnTo>
                    <a:pt x="278" y="1565"/>
                  </a:lnTo>
                  <a:lnTo>
                    <a:pt x="229" y="1631"/>
                  </a:lnTo>
                  <a:lnTo>
                    <a:pt x="645" y="1736"/>
                  </a:lnTo>
                  <a:lnTo>
                    <a:pt x="1249" y="1034"/>
                  </a:lnTo>
                  <a:close/>
                  <a:moveTo>
                    <a:pt x="2374" y="288"/>
                  </a:moveTo>
                  <a:lnTo>
                    <a:pt x="2285" y="325"/>
                  </a:lnTo>
                  <a:lnTo>
                    <a:pt x="2199" y="368"/>
                  </a:lnTo>
                  <a:lnTo>
                    <a:pt x="2115" y="415"/>
                  </a:lnTo>
                  <a:lnTo>
                    <a:pt x="2034" y="468"/>
                  </a:lnTo>
                  <a:lnTo>
                    <a:pt x="1956" y="525"/>
                  </a:lnTo>
                  <a:lnTo>
                    <a:pt x="1882" y="588"/>
                  </a:lnTo>
                  <a:lnTo>
                    <a:pt x="1811" y="654"/>
                  </a:lnTo>
                  <a:lnTo>
                    <a:pt x="1515" y="997"/>
                  </a:lnTo>
                  <a:lnTo>
                    <a:pt x="1513" y="999"/>
                  </a:lnTo>
                  <a:lnTo>
                    <a:pt x="796" y="1831"/>
                  </a:lnTo>
                  <a:lnTo>
                    <a:pt x="1728" y="2761"/>
                  </a:lnTo>
                  <a:lnTo>
                    <a:pt x="2909" y="1749"/>
                  </a:lnTo>
                  <a:lnTo>
                    <a:pt x="2975" y="1678"/>
                  </a:lnTo>
                  <a:lnTo>
                    <a:pt x="3038" y="1604"/>
                  </a:lnTo>
                  <a:lnTo>
                    <a:pt x="3095" y="1526"/>
                  </a:lnTo>
                  <a:lnTo>
                    <a:pt x="3148" y="1446"/>
                  </a:lnTo>
                  <a:lnTo>
                    <a:pt x="3196" y="1362"/>
                  </a:lnTo>
                  <a:lnTo>
                    <a:pt x="3238" y="1276"/>
                  </a:lnTo>
                  <a:lnTo>
                    <a:pt x="3275" y="1187"/>
                  </a:lnTo>
                  <a:lnTo>
                    <a:pt x="2374" y="288"/>
                  </a:lnTo>
                  <a:close/>
                  <a:moveTo>
                    <a:pt x="2954" y="176"/>
                  </a:moveTo>
                  <a:lnTo>
                    <a:pt x="2855" y="181"/>
                  </a:lnTo>
                  <a:lnTo>
                    <a:pt x="2757" y="190"/>
                  </a:lnTo>
                  <a:lnTo>
                    <a:pt x="2660" y="205"/>
                  </a:lnTo>
                  <a:lnTo>
                    <a:pt x="2563" y="226"/>
                  </a:lnTo>
                  <a:lnTo>
                    <a:pt x="3337" y="998"/>
                  </a:lnTo>
                  <a:lnTo>
                    <a:pt x="3358" y="902"/>
                  </a:lnTo>
                  <a:lnTo>
                    <a:pt x="3374" y="805"/>
                  </a:lnTo>
                  <a:lnTo>
                    <a:pt x="3383" y="707"/>
                  </a:lnTo>
                  <a:lnTo>
                    <a:pt x="3387" y="609"/>
                  </a:lnTo>
                  <a:lnTo>
                    <a:pt x="3385" y="511"/>
                  </a:lnTo>
                  <a:lnTo>
                    <a:pt x="3377" y="413"/>
                  </a:lnTo>
                  <a:lnTo>
                    <a:pt x="3364" y="316"/>
                  </a:lnTo>
                  <a:lnTo>
                    <a:pt x="3344" y="220"/>
                  </a:lnTo>
                  <a:lnTo>
                    <a:pt x="3247" y="200"/>
                  </a:lnTo>
                  <a:lnTo>
                    <a:pt x="3150" y="186"/>
                  </a:lnTo>
                  <a:lnTo>
                    <a:pt x="3052" y="178"/>
                  </a:lnTo>
                  <a:lnTo>
                    <a:pt x="2954" y="176"/>
                  </a:lnTo>
                  <a:close/>
                  <a:moveTo>
                    <a:pt x="2924" y="0"/>
                  </a:moveTo>
                  <a:lnTo>
                    <a:pt x="3029" y="0"/>
                  </a:lnTo>
                  <a:lnTo>
                    <a:pt x="3133" y="7"/>
                  </a:lnTo>
                  <a:lnTo>
                    <a:pt x="3236" y="19"/>
                  </a:lnTo>
                  <a:lnTo>
                    <a:pt x="3338" y="37"/>
                  </a:lnTo>
                  <a:lnTo>
                    <a:pt x="3440" y="61"/>
                  </a:lnTo>
                  <a:lnTo>
                    <a:pt x="3461" y="70"/>
                  </a:lnTo>
                  <a:lnTo>
                    <a:pt x="3479" y="84"/>
                  </a:lnTo>
                  <a:lnTo>
                    <a:pt x="3494" y="102"/>
                  </a:lnTo>
                  <a:lnTo>
                    <a:pt x="3503" y="124"/>
                  </a:lnTo>
                  <a:lnTo>
                    <a:pt x="3527" y="225"/>
                  </a:lnTo>
                  <a:lnTo>
                    <a:pt x="3544" y="327"/>
                  </a:lnTo>
                  <a:lnTo>
                    <a:pt x="3557" y="430"/>
                  </a:lnTo>
                  <a:lnTo>
                    <a:pt x="3564" y="534"/>
                  </a:lnTo>
                  <a:lnTo>
                    <a:pt x="3564" y="638"/>
                  </a:lnTo>
                  <a:lnTo>
                    <a:pt x="3558" y="741"/>
                  </a:lnTo>
                  <a:lnTo>
                    <a:pt x="3547" y="845"/>
                  </a:lnTo>
                  <a:lnTo>
                    <a:pt x="3530" y="947"/>
                  </a:lnTo>
                  <a:lnTo>
                    <a:pt x="3506" y="1049"/>
                  </a:lnTo>
                  <a:lnTo>
                    <a:pt x="3486" y="1119"/>
                  </a:lnTo>
                  <a:lnTo>
                    <a:pt x="3464" y="1188"/>
                  </a:lnTo>
                  <a:lnTo>
                    <a:pt x="3463" y="1194"/>
                  </a:lnTo>
                  <a:lnTo>
                    <a:pt x="3460" y="1200"/>
                  </a:lnTo>
                  <a:lnTo>
                    <a:pt x="3423" y="1293"/>
                  </a:lnTo>
                  <a:lnTo>
                    <a:pt x="3382" y="1385"/>
                  </a:lnTo>
                  <a:lnTo>
                    <a:pt x="3336" y="1474"/>
                  </a:lnTo>
                  <a:lnTo>
                    <a:pt x="3284" y="1560"/>
                  </a:lnTo>
                  <a:lnTo>
                    <a:pt x="3229" y="1644"/>
                  </a:lnTo>
                  <a:lnTo>
                    <a:pt x="3168" y="1724"/>
                  </a:lnTo>
                  <a:lnTo>
                    <a:pt x="3103" y="1800"/>
                  </a:lnTo>
                  <a:lnTo>
                    <a:pt x="3033" y="1874"/>
                  </a:lnTo>
                  <a:lnTo>
                    <a:pt x="3033" y="1874"/>
                  </a:lnTo>
                  <a:lnTo>
                    <a:pt x="3032" y="1876"/>
                  </a:lnTo>
                  <a:lnTo>
                    <a:pt x="3030" y="1878"/>
                  </a:lnTo>
                  <a:lnTo>
                    <a:pt x="3026" y="1881"/>
                  </a:lnTo>
                  <a:lnTo>
                    <a:pt x="2711" y="2151"/>
                  </a:lnTo>
                  <a:lnTo>
                    <a:pt x="2709" y="2249"/>
                  </a:lnTo>
                  <a:lnTo>
                    <a:pt x="2701" y="2346"/>
                  </a:lnTo>
                  <a:lnTo>
                    <a:pt x="2688" y="2442"/>
                  </a:lnTo>
                  <a:lnTo>
                    <a:pt x="2668" y="2537"/>
                  </a:lnTo>
                  <a:lnTo>
                    <a:pt x="2642" y="2631"/>
                  </a:lnTo>
                  <a:lnTo>
                    <a:pt x="2610" y="2723"/>
                  </a:lnTo>
                  <a:lnTo>
                    <a:pt x="2575" y="2812"/>
                  </a:lnTo>
                  <a:lnTo>
                    <a:pt x="2532" y="2900"/>
                  </a:lnTo>
                  <a:lnTo>
                    <a:pt x="2485" y="2985"/>
                  </a:lnTo>
                  <a:lnTo>
                    <a:pt x="2432" y="3066"/>
                  </a:lnTo>
                  <a:lnTo>
                    <a:pt x="2375" y="3146"/>
                  </a:lnTo>
                  <a:lnTo>
                    <a:pt x="2312" y="3221"/>
                  </a:lnTo>
                  <a:lnTo>
                    <a:pt x="2245" y="3292"/>
                  </a:lnTo>
                  <a:lnTo>
                    <a:pt x="2184" y="3349"/>
                  </a:lnTo>
                  <a:lnTo>
                    <a:pt x="2122" y="3403"/>
                  </a:lnTo>
                  <a:lnTo>
                    <a:pt x="2055" y="3453"/>
                  </a:lnTo>
                  <a:lnTo>
                    <a:pt x="1988" y="3500"/>
                  </a:lnTo>
                  <a:lnTo>
                    <a:pt x="1918" y="3544"/>
                  </a:lnTo>
                  <a:lnTo>
                    <a:pt x="1896" y="3553"/>
                  </a:lnTo>
                  <a:lnTo>
                    <a:pt x="1873" y="3555"/>
                  </a:lnTo>
                  <a:lnTo>
                    <a:pt x="1856" y="3554"/>
                  </a:lnTo>
                  <a:lnTo>
                    <a:pt x="1839" y="3548"/>
                  </a:lnTo>
                  <a:lnTo>
                    <a:pt x="1821" y="3538"/>
                  </a:lnTo>
                  <a:lnTo>
                    <a:pt x="1807" y="3525"/>
                  </a:lnTo>
                  <a:lnTo>
                    <a:pt x="1794" y="3508"/>
                  </a:lnTo>
                  <a:lnTo>
                    <a:pt x="1787" y="3489"/>
                  </a:lnTo>
                  <a:lnTo>
                    <a:pt x="1662" y="2998"/>
                  </a:lnTo>
                  <a:lnTo>
                    <a:pt x="1401" y="3094"/>
                  </a:lnTo>
                  <a:lnTo>
                    <a:pt x="1360" y="3107"/>
                  </a:lnTo>
                  <a:lnTo>
                    <a:pt x="1320" y="3113"/>
                  </a:lnTo>
                  <a:lnTo>
                    <a:pt x="1278" y="3116"/>
                  </a:lnTo>
                  <a:lnTo>
                    <a:pt x="1239" y="3113"/>
                  </a:lnTo>
                  <a:lnTo>
                    <a:pt x="1200" y="3107"/>
                  </a:lnTo>
                  <a:lnTo>
                    <a:pt x="1162" y="3097"/>
                  </a:lnTo>
                  <a:lnTo>
                    <a:pt x="1126" y="3081"/>
                  </a:lnTo>
                  <a:lnTo>
                    <a:pt x="1090" y="3062"/>
                  </a:lnTo>
                  <a:lnTo>
                    <a:pt x="1058" y="3039"/>
                  </a:lnTo>
                  <a:lnTo>
                    <a:pt x="1027" y="3013"/>
                  </a:lnTo>
                  <a:lnTo>
                    <a:pt x="544" y="2531"/>
                  </a:lnTo>
                  <a:lnTo>
                    <a:pt x="515" y="2496"/>
                  </a:lnTo>
                  <a:lnTo>
                    <a:pt x="489" y="2459"/>
                  </a:lnTo>
                  <a:lnTo>
                    <a:pt x="469" y="2420"/>
                  </a:lnTo>
                  <a:lnTo>
                    <a:pt x="454" y="2377"/>
                  </a:lnTo>
                  <a:lnTo>
                    <a:pt x="445" y="2335"/>
                  </a:lnTo>
                  <a:lnTo>
                    <a:pt x="441" y="2290"/>
                  </a:lnTo>
                  <a:lnTo>
                    <a:pt x="442" y="2246"/>
                  </a:lnTo>
                  <a:lnTo>
                    <a:pt x="450" y="2202"/>
                  </a:lnTo>
                  <a:lnTo>
                    <a:pt x="462" y="2158"/>
                  </a:lnTo>
                  <a:lnTo>
                    <a:pt x="559" y="1897"/>
                  </a:lnTo>
                  <a:lnTo>
                    <a:pt x="66" y="1772"/>
                  </a:lnTo>
                  <a:lnTo>
                    <a:pt x="47" y="1765"/>
                  </a:lnTo>
                  <a:lnTo>
                    <a:pt x="30" y="1754"/>
                  </a:lnTo>
                  <a:lnTo>
                    <a:pt x="17" y="1739"/>
                  </a:lnTo>
                  <a:lnTo>
                    <a:pt x="7" y="1721"/>
                  </a:lnTo>
                  <a:lnTo>
                    <a:pt x="1" y="1702"/>
                  </a:lnTo>
                  <a:lnTo>
                    <a:pt x="0" y="1682"/>
                  </a:lnTo>
                  <a:lnTo>
                    <a:pt x="4" y="1661"/>
                  </a:lnTo>
                  <a:lnTo>
                    <a:pt x="11" y="1642"/>
                  </a:lnTo>
                  <a:lnTo>
                    <a:pt x="55" y="1572"/>
                  </a:lnTo>
                  <a:lnTo>
                    <a:pt x="102" y="1505"/>
                  </a:lnTo>
                  <a:lnTo>
                    <a:pt x="153" y="1439"/>
                  </a:lnTo>
                  <a:lnTo>
                    <a:pt x="207" y="1376"/>
                  </a:lnTo>
                  <a:lnTo>
                    <a:pt x="264" y="1316"/>
                  </a:lnTo>
                  <a:lnTo>
                    <a:pt x="335" y="1249"/>
                  </a:lnTo>
                  <a:lnTo>
                    <a:pt x="411" y="1186"/>
                  </a:lnTo>
                  <a:lnTo>
                    <a:pt x="490" y="1129"/>
                  </a:lnTo>
                  <a:lnTo>
                    <a:pt x="572" y="1076"/>
                  </a:lnTo>
                  <a:lnTo>
                    <a:pt x="657" y="1030"/>
                  </a:lnTo>
                  <a:lnTo>
                    <a:pt x="745" y="987"/>
                  </a:lnTo>
                  <a:lnTo>
                    <a:pt x="834" y="951"/>
                  </a:lnTo>
                  <a:lnTo>
                    <a:pt x="926" y="920"/>
                  </a:lnTo>
                  <a:lnTo>
                    <a:pt x="1021" y="894"/>
                  </a:lnTo>
                  <a:lnTo>
                    <a:pt x="1116" y="875"/>
                  </a:lnTo>
                  <a:lnTo>
                    <a:pt x="1212" y="861"/>
                  </a:lnTo>
                  <a:lnTo>
                    <a:pt x="1310" y="853"/>
                  </a:lnTo>
                  <a:lnTo>
                    <a:pt x="1407" y="851"/>
                  </a:lnTo>
                  <a:lnTo>
                    <a:pt x="1679" y="536"/>
                  </a:lnTo>
                  <a:lnTo>
                    <a:pt x="1681" y="533"/>
                  </a:lnTo>
                  <a:lnTo>
                    <a:pt x="1683" y="531"/>
                  </a:lnTo>
                  <a:lnTo>
                    <a:pt x="1685" y="530"/>
                  </a:lnTo>
                  <a:lnTo>
                    <a:pt x="1685" y="530"/>
                  </a:lnTo>
                  <a:lnTo>
                    <a:pt x="1759" y="460"/>
                  </a:lnTo>
                  <a:lnTo>
                    <a:pt x="1836" y="395"/>
                  </a:lnTo>
                  <a:lnTo>
                    <a:pt x="1916" y="335"/>
                  </a:lnTo>
                  <a:lnTo>
                    <a:pt x="2001" y="279"/>
                  </a:lnTo>
                  <a:lnTo>
                    <a:pt x="2087" y="228"/>
                  </a:lnTo>
                  <a:lnTo>
                    <a:pt x="2175" y="182"/>
                  </a:lnTo>
                  <a:lnTo>
                    <a:pt x="2267" y="140"/>
                  </a:lnTo>
                  <a:lnTo>
                    <a:pt x="2362" y="104"/>
                  </a:lnTo>
                  <a:lnTo>
                    <a:pt x="2367" y="102"/>
                  </a:lnTo>
                  <a:lnTo>
                    <a:pt x="2373" y="100"/>
                  </a:lnTo>
                  <a:lnTo>
                    <a:pt x="2442" y="78"/>
                  </a:lnTo>
                  <a:lnTo>
                    <a:pt x="2513" y="58"/>
                  </a:lnTo>
                  <a:lnTo>
                    <a:pt x="2615" y="34"/>
                  </a:lnTo>
                  <a:lnTo>
                    <a:pt x="2717" y="17"/>
                  </a:lnTo>
                  <a:lnTo>
                    <a:pt x="2821" y="6"/>
                  </a:lnTo>
                  <a:lnTo>
                    <a:pt x="29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33" name="Rounded Rectangle 41"/>
          <p:cNvSpPr/>
          <p:nvPr/>
        </p:nvSpPr>
        <p:spPr>
          <a:xfrm>
            <a:off x="8075295" y="2965450"/>
            <a:ext cx="3656965" cy="1375410"/>
          </a:xfrm>
          <a:prstGeom prst="roundRect">
            <a:avLst>
              <a:gd name="adj" fmla="val 3472"/>
            </a:avLst>
          </a:prstGeom>
          <a:solidFill>
            <a:srgbClr val="EA5C7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Tasks Description:</a:t>
            </a:r>
            <a:endParaRPr lang="en-US" sz="1600" b="1" dirty="0">
              <a:solidFill>
                <a:schemeClr val="bg1"/>
              </a:solidFill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solidFill>
                  <a:schemeClr val="bg1"/>
                </a:solidFill>
              </a:rPr>
              <a:t>如何选择难度系数评价指标</a:t>
            </a:r>
            <a:endParaRPr lang="en-US" sz="1335" dirty="0">
              <a:solidFill>
                <a:schemeClr val="bg1"/>
              </a:solidFill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solidFill>
                  <a:schemeClr val="bg1"/>
                </a:solidFill>
              </a:rPr>
              <a:t>指标的评价方法如何确定？</a:t>
            </a:r>
            <a:endParaRPr lang="en-US" sz="1335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1335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5198" y="2668272"/>
            <a:ext cx="5779767" cy="5906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-102052" y="-328625"/>
            <a:ext cx="12680495" cy="7372706"/>
            <a:chOff x="-368752" y="-233375"/>
            <a:chExt cx="12680495" cy="737270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78121" y="-233375"/>
              <a:ext cx="7333622" cy="733382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68752" y="-152512"/>
              <a:ext cx="6743794" cy="729184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8154" y="-116688"/>
              <a:ext cx="12260154" cy="7100446"/>
            </a:xfrm>
            <a:prstGeom prst="rect">
              <a:avLst/>
            </a:prstGeom>
          </p:spPr>
        </p:pic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75" y="384808"/>
            <a:ext cx="5779767" cy="590695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945556" y="2372392"/>
            <a:ext cx="35407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6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评价指标</a:t>
            </a:r>
            <a:endParaRPr lang="zh-CN" altLang="en-US" sz="66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9308097" y="3709859"/>
            <a:ext cx="7200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570280" y="4168803"/>
            <a:ext cx="4474093" cy="371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</a:rPr>
              <a:t>唯有科学客观的指标才能保证评价的可参考性</a:t>
            </a:r>
            <a:endParaRPr lang="zh-CN" altLang="en-US" sz="1600" dirty="0">
              <a:solidFill>
                <a:srgbClr val="FFFFFF"/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890" y="1558896"/>
            <a:ext cx="3622615" cy="3669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981200"/>
          </a:xfrm>
          <a:prstGeom prst="rect">
            <a:avLst/>
          </a:prstGeom>
          <a:solidFill>
            <a:srgbClr val="1B3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678468" y="0"/>
            <a:ext cx="6903682" cy="1602089"/>
            <a:chOff x="2221268" y="-19049"/>
            <a:chExt cx="9111964" cy="211454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/>
            <a:srcRect t="31312" b="31321"/>
            <a:stretch>
              <a:fillRect/>
            </a:stretch>
          </p:blipFill>
          <p:spPr>
            <a:xfrm>
              <a:off x="5959572" y="-19049"/>
              <a:ext cx="5373660" cy="2114549"/>
            </a:xfrm>
            <a:custGeom>
              <a:avLst/>
              <a:gdLst>
                <a:gd name="connsiteX0" fmla="*/ 0 w 5373660"/>
                <a:gd name="connsiteY0" fmla="*/ 0 h 2114549"/>
                <a:gd name="connsiteX1" fmla="*/ 5373660 w 5373660"/>
                <a:gd name="connsiteY1" fmla="*/ 0 h 2114549"/>
                <a:gd name="connsiteX2" fmla="*/ 5373660 w 5373660"/>
                <a:gd name="connsiteY2" fmla="*/ 2114549 h 2114549"/>
                <a:gd name="connsiteX3" fmla="*/ 0 w 5373660"/>
                <a:gd name="connsiteY3" fmla="*/ 2114549 h 21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3660" h="2114549">
                  <a:moveTo>
                    <a:pt x="0" y="0"/>
                  </a:moveTo>
                  <a:lnTo>
                    <a:pt x="5373660" y="0"/>
                  </a:lnTo>
                  <a:lnTo>
                    <a:pt x="5373660" y="2114549"/>
                  </a:lnTo>
                  <a:lnTo>
                    <a:pt x="0" y="2114549"/>
                  </a:lnTo>
                  <a:close/>
                </a:path>
              </a:pathLst>
            </a:cu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/>
            <a:srcRect t="59345" b="2412"/>
            <a:stretch>
              <a:fillRect/>
            </a:stretch>
          </p:blipFill>
          <p:spPr>
            <a:xfrm flipH="1">
              <a:off x="2221268" y="-19049"/>
              <a:ext cx="5373660" cy="2114549"/>
            </a:xfrm>
            <a:custGeom>
              <a:avLst/>
              <a:gdLst>
                <a:gd name="connsiteX0" fmla="*/ 5373660 w 5373660"/>
                <a:gd name="connsiteY0" fmla="*/ 0 h 2114549"/>
                <a:gd name="connsiteX1" fmla="*/ 0 w 5373660"/>
                <a:gd name="connsiteY1" fmla="*/ 0 h 2114549"/>
                <a:gd name="connsiteX2" fmla="*/ 0 w 5373660"/>
                <a:gd name="connsiteY2" fmla="*/ 2114549 h 2114549"/>
                <a:gd name="connsiteX3" fmla="*/ 5373660 w 5373660"/>
                <a:gd name="connsiteY3" fmla="*/ 2114549 h 21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3660" h="2114549">
                  <a:moveTo>
                    <a:pt x="5373660" y="0"/>
                  </a:moveTo>
                  <a:lnTo>
                    <a:pt x="0" y="0"/>
                  </a:lnTo>
                  <a:lnTo>
                    <a:pt x="0" y="2114549"/>
                  </a:lnTo>
                  <a:lnTo>
                    <a:pt x="5373660" y="2114549"/>
                  </a:lnTo>
                  <a:close/>
                </a:path>
              </a:pathLst>
            </a:cu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02" y="960628"/>
            <a:ext cx="2141394" cy="8600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72" y="126688"/>
            <a:ext cx="1046225" cy="9401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450" y="944616"/>
            <a:ext cx="865726" cy="8760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5438" y="649354"/>
            <a:ext cx="1765687" cy="9527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1350" y="-368734"/>
            <a:ext cx="978114" cy="99084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84322" y="386242"/>
            <a:ext cx="26238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评价指标</a:t>
            </a:r>
            <a:endParaRPr lang="zh-CN" altLang="en-US" sz="48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5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254480" y="-1920059"/>
            <a:ext cx="1344466" cy="1676400"/>
          </a:xfrm>
          <a:prstGeom prst="rect">
            <a:avLst/>
          </a:prstGeom>
          <a:solidFill>
            <a:srgbClr val="2D4EA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254480" y="-1920059"/>
            <a:ext cx="1344466" cy="1676400"/>
          </a:xfrm>
          <a:prstGeom prst="rect">
            <a:avLst/>
          </a:prstGeom>
          <a:solidFill>
            <a:srgbClr val="66CC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598946" y="-1981423"/>
            <a:ext cx="1344466" cy="1676400"/>
          </a:xfrm>
          <a:prstGeom prst="rect">
            <a:avLst/>
          </a:prstGeom>
          <a:solidFill>
            <a:srgbClr val="1995B7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943412" y="-1999057"/>
            <a:ext cx="1344466" cy="1676400"/>
          </a:xfrm>
          <a:prstGeom prst="rect">
            <a:avLst/>
          </a:prstGeom>
          <a:solidFill>
            <a:srgbClr val="FFCE17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5287878" y="-2060421"/>
            <a:ext cx="1344466" cy="1676400"/>
          </a:xfrm>
          <a:prstGeom prst="rect">
            <a:avLst/>
          </a:prstGeom>
          <a:solidFill>
            <a:srgbClr val="EA5C78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Rectangle: Rounded Corners 19"/>
          <p:cNvSpPr/>
          <p:nvPr/>
        </p:nvSpPr>
        <p:spPr>
          <a:xfrm rot="18533054">
            <a:off x="3265637" y="2841641"/>
            <a:ext cx="824945" cy="72019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1" name="Rectangle: Rounded Corners 20"/>
          <p:cNvSpPr/>
          <p:nvPr/>
        </p:nvSpPr>
        <p:spPr>
          <a:xfrm rot="18533054">
            <a:off x="4248363" y="4362850"/>
            <a:ext cx="720190" cy="877322"/>
          </a:xfrm>
          <a:prstGeom prst="roundRect">
            <a:avLst/>
          </a:prstGeom>
          <a:solidFill>
            <a:srgbClr val="FFC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2" name="Rectangle: Rounded Corners 21"/>
          <p:cNvSpPr/>
          <p:nvPr/>
        </p:nvSpPr>
        <p:spPr>
          <a:xfrm rot="18533054">
            <a:off x="2574343" y="5361160"/>
            <a:ext cx="936246" cy="720190"/>
          </a:xfrm>
          <a:prstGeom prst="roundRect">
            <a:avLst/>
          </a:prstGeom>
          <a:solidFill>
            <a:srgbClr val="199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3" name="Rectangle: Rounded Corners 22"/>
          <p:cNvSpPr/>
          <p:nvPr/>
        </p:nvSpPr>
        <p:spPr>
          <a:xfrm rot="18533054">
            <a:off x="1772163" y="3696671"/>
            <a:ext cx="720190" cy="1008265"/>
          </a:xfrm>
          <a:prstGeom prst="roundRect">
            <a:avLst/>
          </a:prstGeom>
          <a:solidFill>
            <a:srgbClr val="EA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4" name="Freeform: Shape 23"/>
          <p:cNvSpPr/>
          <p:nvPr/>
        </p:nvSpPr>
        <p:spPr>
          <a:xfrm rot="18533054">
            <a:off x="3317685" y="3903582"/>
            <a:ext cx="1800474" cy="720190"/>
          </a:xfrm>
          <a:custGeom>
            <a:avLst/>
            <a:gdLst>
              <a:gd name="connsiteX0" fmla="*/ 4572001 w 4572001"/>
              <a:gd name="connsiteY0" fmla="*/ 304806 h 1828800"/>
              <a:gd name="connsiteX1" fmla="*/ 4572001 w 4572001"/>
              <a:gd name="connsiteY1" fmla="*/ 1523994 h 1828800"/>
              <a:gd name="connsiteX2" fmla="*/ 4267195 w 4572001"/>
              <a:gd name="connsiteY2" fmla="*/ 1828800 h 1828800"/>
              <a:gd name="connsiteX3" fmla="*/ 2759825 w 4572001"/>
              <a:gd name="connsiteY3" fmla="*/ 1828800 h 1828800"/>
              <a:gd name="connsiteX4" fmla="*/ 2549242 w 4572001"/>
              <a:gd name="connsiteY4" fmla="*/ 1828800 h 1828800"/>
              <a:gd name="connsiteX5" fmla="*/ 931025 w 4572001"/>
              <a:gd name="connsiteY5" fmla="*/ 1828800 h 1828800"/>
              <a:gd name="connsiteX6" fmla="*/ 931024 w 4572001"/>
              <a:gd name="connsiteY6" fmla="*/ 1828800 h 1828800"/>
              <a:gd name="connsiteX7" fmla="*/ 0 w 4572001"/>
              <a:gd name="connsiteY7" fmla="*/ 1828800 h 1828800"/>
              <a:gd name="connsiteX8" fmla="*/ 0 w 4572001"/>
              <a:gd name="connsiteY8" fmla="*/ 0 h 1828800"/>
              <a:gd name="connsiteX9" fmla="*/ 931024 w 4572001"/>
              <a:gd name="connsiteY9" fmla="*/ 0 h 1828800"/>
              <a:gd name="connsiteX10" fmla="*/ 931025 w 4572001"/>
              <a:gd name="connsiteY10" fmla="*/ 0 h 1828800"/>
              <a:gd name="connsiteX11" fmla="*/ 2549242 w 4572001"/>
              <a:gd name="connsiteY11" fmla="*/ 0 h 1828800"/>
              <a:gd name="connsiteX12" fmla="*/ 2759825 w 4572001"/>
              <a:gd name="connsiteY12" fmla="*/ 0 h 1828800"/>
              <a:gd name="connsiteX13" fmla="*/ 4267195 w 4572001"/>
              <a:gd name="connsiteY13" fmla="*/ 0 h 1828800"/>
              <a:gd name="connsiteX14" fmla="*/ 4572001 w 4572001"/>
              <a:gd name="connsiteY14" fmla="*/ 304806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72001" h="1828800">
                <a:moveTo>
                  <a:pt x="4572001" y="304806"/>
                </a:moveTo>
                <a:lnTo>
                  <a:pt x="4572001" y="1523994"/>
                </a:lnTo>
                <a:cubicBezTo>
                  <a:pt x="4572001" y="1692334"/>
                  <a:pt x="4435535" y="1828800"/>
                  <a:pt x="4267195" y="1828800"/>
                </a:cubicBezTo>
                <a:lnTo>
                  <a:pt x="2759825" y="1828800"/>
                </a:lnTo>
                <a:lnTo>
                  <a:pt x="2549242" y="1828800"/>
                </a:lnTo>
                <a:lnTo>
                  <a:pt x="931025" y="1828800"/>
                </a:lnTo>
                <a:lnTo>
                  <a:pt x="931024" y="1828800"/>
                </a:lnTo>
                <a:lnTo>
                  <a:pt x="0" y="1828800"/>
                </a:lnTo>
                <a:lnTo>
                  <a:pt x="0" y="0"/>
                </a:lnTo>
                <a:lnTo>
                  <a:pt x="931024" y="0"/>
                </a:lnTo>
                <a:lnTo>
                  <a:pt x="931025" y="0"/>
                </a:lnTo>
                <a:lnTo>
                  <a:pt x="2549242" y="0"/>
                </a:lnTo>
                <a:lnTo>
                  <a:pt x="2759825" y="0"/>
                </a:lnTo>
                <a:lnTo>
                  <a:pt x="4267195" y="0"/>
                </a:lnTo>
                <a:cubicBezTo>
                  <a:pt x="4435535" y="0"/>
                  <a:pt x="4572001" y="136466"/>
                  <a:pt x="4572001" y="304806"/>
                </a:cubicBezTo>
                <a:close/>
              </a:path>
            </a:pathLst>
          </a:custGeom>
          <a:solidFill>
            <a:srgbClr val="199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5" name="Freeform: Shape 24"/>
          <p:cNvSpPr/>
          <p:nvPr/>
        </p:nvSpPr>
        <p:spPr>
          <a:xfrm rot="18533054">
            <a:off x="2765301" y="2701995"/>
            <a:ext cx="720190" cy="1807021"/>
          </a:xfrm>
          <a:custGeom>
            <a:avLst/>
            <a:gdLst>
              <a:gd name="connsiteX0" fmla="*/ 1828802 w 1828802"/>
              <a:gd name="connsiteY0" fmla="*/ 304806 h 4588625"/>
              <a:gd name="connsiteX1" fmla="*/ 1828802 w 1828802"/>
              <a:gd name="connsiteY1" fmla="*/ 1828801 h 4588625"/>
              <a:gd name="connsiteX2" fmla="*/ 1828802 w 1828802"/>
              <a:gd name="connsiteY2" fmla="*/ 2255512 h 4588625"/>
              <a:gd name="connsiteX3" fmla="*/ 1828802 w 1828802"/>
              <a:gd name="connsiteY3" fmla="*/ 3657601 h 4588625"/>
              <a:gd name="connsiteX4" fmla="*/ 1828801 w 1828802"/>
              <a:gd name="connsiteY4" fmla="*/ 3657601 h 4588625"/>
              <a:gd name="connsiteX5" fmla="*/ 1828801 w 1828802"/>
              <a:gd name="connsiteY5" fmla="*/ 4588625 h 4588625"/>
              <a:gd name="connsiteX6" fmla="*/ 0 w 1828802"/>
              <a:gd name="connsiteY6" fmla="*/ 4588625 h 4588625"/>
              <a:gd name="connsiteX7" fmla="*/ 0 w 1828802"/>
              <a:gd name="connsiteY7" fmla="*/ 3657600 h 4588625"/>
              <a:gd name="connsiteX8" fmla="*/ 1 w 1828802"/>
              <a:gd name="connsiteY8" fmla="*/ 3657600 h 4588625"/>
              <a:gd name="connsiteX9" fmla="*/ 1 w 1828802"/>
              <a:gd name="connsiteY9" fmla="*/ 2255512 h 4588625"/>
              <a:gd name="connsiteX10" fmla="*/ 1 w 1828802"/>
              <a:gd name="connsiteY10" fmla="*/ 1828801 h 4588625"/>
              <a:gd name="connsiteX11" fmla="*/ 1 w 1828802"/>
              <a:gd name="connsiteY11" fmla="*/ 304806 h 4588625"/>
              <a:gd name="connsiteX12" fmla="*/ 304807 w 1828802"/>
              <a:gd name="connsiteY12" fmla="*/ 0 h 4588625"/>
              <a:gd name="connsiteX13" fmla="*/ 1523996 w 1828802"/>
              <a:gd name="connsiteY13" fmla="*/ 0 h 4588625"/>
              <a:gd name="connsiteX14" fmla="*/ 1828802 w 1828802"/>
              <a:gd name="connsiteY14" fmla="*/ 304806 h 458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02" h="4588625">
                <a:moveTo>
                  <a:pt x="1828802" y="304806"/>
                </a:moveTo>
                <a:lnTo>
                  <a:pt x="1828802" y="1828801"/>
                </a:lnTo>
                <a:lnTo>
                  <a:pt x="1828802" y="2255512"/>
                </a:lnTo>
                <a:lnTo>
                  <a:pt x="1828802" y="3657601"/>
                </a:lnTo>
                <a:lnTo>
                  <a:pt x="1828801" y="3657601"/>
                </a:lnTo>
                <a:lnTo>
                  <a:pt x="1828801" y="4588625"/>
                </a:lnTo>
                <a:lnTo>
                  <a:pt x="0" y="4588625"/>
                </a:lnTo>
                <a:lnTo>
                  <a:pt x="0" y="3657600"/>
                </a:lnTo>
                <a:lnTo>
                  <a:pt x="1" y="3657600"/>
                </a:lnTo>
                <a:lnTo>
                  <a:pt x="1" y="2255512"/>
                </a:lnTo>
                <a:lnTo>
                  <a:pt x="1" y="1828801"/>
                </a:lnTo>
                <a:lnTo>
                  <a:pt x="1" y="304806"/>
                </a:lnTo>
                <a:cubicBezTo>
                  <a:pt x="1" y="136466"/>
                  <a:pt x="136467" y="0"/>
                  <a:pt x="304807" y="0"/>
                </a:cubicBezTo>
                <a:lnTo>
                  <a:pt x="1523996" y="0"/>
                </a:lnTo>
                <a:cubicBezTo>
                  <a:pt x="1692336" y="0"/>
                  <a:pt x="1828802" y="136466"/>
                  <a:pt x="1828802" y="304806"/>
                </a:cubicBezTo>
                <a:close/>
              </a:path>
            </a:pathLst>
          </a:custGeom>
          <a:solidFill>
            <a:srgbClr val="FFC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6" name="Freeform: Shape 25"/>
          <p:cNvSpPr/>
          <p:nvPr/>
        </p:nvSpPr>
        <p:spPr>
          <a:xfrm rot="18533054">
            <a:off x="1566262" y="4339991"/>
            <a:ext cx="1807022" cy="720190"/>
          </a:xfrm>
          <a:custGeom>
            <a:avLst/>
            <a:gdLst>
              <a:gd name="connsiteX0" fmla="*/ 3657602 w 4588628"/>
              <a:gd name="connsiteY0" fmla="*/ 0 h 1828800"/>
              <a:gd name="connsiteX1" fmla="*/ 3657602 w 4588628"/>
              <a:gd name="connsiteY1" fmla="*/ 1828800 h 1828800"/>
              <a:gd name="connsiteX2" fmla="*/ 1939629 w 4588628"/>
              <a:gd name="connsiteY2" fmla="*/ 1828800 h 1828800"/>
              <a:gd name="connsiteX3" fmla="*/ 1828802 w 4588628"/>
              <a:gd name="connsiteY3" fmla="*/ 1828800 h 1828800"/>
              <a:gd name="connsiteX4" fmla="*/ 304806 w 4588628"/>
              <a:gd name="connsiteY4" fmla="*/ 1828800 h 1828800"/>
              <a:gd name="connsiteX5" fmla="*/ 0 w 4588628"/>
              <a:gd name="connsiteY5" fmla="*/ 1523994 h 1828800"/>
              <a:gd name="connsiteX6" fmla="*/ 0 w 4588628"/>
              <a:gd name="connsiteY6" fmla="*/ 304806 h 1828800"/>
              <a:gd name="connsiteX7" fmla="*/ 304806 w 4588628"/>
              <a:gd name="connsiteY7" fmla="*/ 0 h 1828800"/>
              <a:gd name="connsiteX8" fmla="*/ 1828802 w 4588628"/>
              <a:gd name="connsiteY8" fmla="*/ 0 h 1828800"/>
              <a:gd name="connsiteX9" fmla="*/ 1939629 w 4588628"/>
              <a:gd name="connsiteY9" fmla="*/ 0 h 1828800"/>
              <a:gd name="connsiteX10" fmla="*/ 4588628 w 4588628"/>
              <a:gd name="connsiteY10" fmla="*/ 0 h 1828800"/>
              <a:gd name="connsiteX11" fmla="*/ 4588628 w 4588628"/>
              <a:gd name="connsiteY11" fmla="*/ 1828800 h 1828800"/>
              <a:gd name="connsiteX12" fmla="*/ 3657603 w 4588628"/>
              <a:gd name="connsiteY12" fmla="*/ 1828800 h 1828800"/>
              <a:gd name="connsiteX13" fmla="*/ 3657603 w 4588628"/>
              <a:gd name="connsiteY1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88628" h="1828800">
                <a:moveTo>
                  <a:pt x="3657602" y="0"/>
                </a:moveTo>
                <a:lnTo>
                  <a:pt x="3657602" y="1828800"/>
                </a:lnTo>
                <a:lnTo>
                  <a:pt x="1939629" y="1828800"/>
                </a:lnTo>
                <a:lnTo>
                  <a:pt x="1828802" y="1828800"/>
                </a:lnTo>
                <a:lnTo>
                  <a:pt x="304806" y="1828800"/>
                </a:lnTo>
                <a:cubicBezTo>
                  <a:pt x="136466" y="1828800"/>
                  <a:pt x="0" y="1692334"/>
                  <a:pt x="0" y="1523994"/>
                </a:cubicBezTo>
                <a:lnTo>
                  <a:pt x="0" y="304806"/>
                </a:lnTo>
                <a:cubicBezTo>
                  <a:pt x="0" y="136466"/>
                  <a:pt x="136466" y="0"/>
                  <a:pt x="304806" y="0"/>
                </a:cubicBezTo>
                <a:lnTo>
                  <a:pt x="1828802" y="0"/>
                </a:lnTo>
                <a:lnTo>
                  <a:pt x="1939629" y="0"/>
                </a:lnTo>
                <a:close/>
                <a:moveTo>
                  <a:pt x="4588628" y="0"/>
                </a:moveTo>
                <a:lnTo>
                  <a:pt x="4588628" y="1828800"/>
                </a:lnTo>
                <a:lnTo>
                  <a:pt x="3657603" y="1828800"/>
                </a:lnTo>
                <a:lnTo>
                  <a:pt x="3657603" y="0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7" name="Freeform: Shape 26"/>
          <p:cNvSpPr/>
          <p:nvPr/>
        </p:nvSpPr>
        <p:spPr>
          <a:xfrm rot="18533054">
            <a:off x="3204259" y="4452198"/>
            <a:ext cx="720190" cy="1807022"/>
          </a:xfrm>
          <a:custGeom>
            <a:avLst/>
            <a:gdLst>
              <a:gd name="connsiteX0" fmla="*/ 1828801 w 1828801"/>
              <a:gd name="connsiteY0" fmla="*/ 931026 h 4588628"/>
              <a:gd name="connsiteX1" fmla="*/ 1828801 w 1828801"/>
              <a:gd name="connsiteY1" fmla="*/ 2759826 h 4588628"/>
              <a:gd name="connsiteX2" fmla="*/ 1828800 w 1828801"/>
              <a:gd name="connsiteY2" fmla="*/ 2759826 h 4588628"/>
              <a:gd name="connsiteX3" fmla="*/ 1828800 w 1828801"/>
              <a:gd name="connsiteY3" fmla="*/ 4283822 h 4588628"/>
              <a:gd name="connsiteX4" fmla="*/ 1523994 w 1828801"/>
              <a:gd name="connsiteY4" fmla="*/ 4588628 h 4588628"/>
              <a:gd name="connsiteX5" fmla="*/ 304806 w 1828801"/>
              <a:gd name="connsiteY5" fmla="*/ 4588628 h 4588628"/>
              <a:gd name="connsiteX6" fmla="*/ 0 w 1828801"/>
              <a:gd name="connsiteY6" fmla="*/ 4283822 h 4588628"/>
              <a:gd name="connsiteX7" fmla="*/ 0 w 1828801"/>
              <a:gd name="connsiteY7" fmla="*/ 2665624 h 4588628"/>
              <a:gd name="connsiteX8" fmla="*/ 1 w 1828801"/>
              <a:gd name="connsiteY8" fmla="*/ 2665614 h 4588628"/>
              <a:gd name="connsiteX9" fmla="*/ 1 w 1828801"/>
              <a:gd name="connsiteY9" fmla="*/ 931026 h 4588628"/>
              <a:gd name="connsiteX10" fmla="*/ 1828801 w 1828801"/>
              <a:gd name="connsiteY10" fmla="*/ 0 h 4588628"/>
              <a:gd name="connsiteX11" fmla="*/ 1828801 w 1828801"/>
              <a:gd name="connsiteY11" fmla="*/ 931025 h 4588628"/>
              <a:gd name="connsiteX12" fmla="*/ 1 w 1828801"/>
              <a:gd name="connsiteY12" fmla="*/ 931025 h 4588628"/>
              <a:gd name="connsiteX13" fmla="*/ 1 w 1828801"/>
              <a:gd name="connsiteY13" fmla="*/ 0 h 458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28801" h="4588628">
                <a:moveTo>
                  <a:pt x="1828801" y="931026"/>
                </a:moveTo>
                <a:lnTo>
                  <a:pt x="1828801" y="2759826"/>
                </a:lnTo>
                <a:lnTo>
                  <a:pt x="1828800" y="2759826"/>
                </a:lnTo>
                <a:lnTo>
                  <a:pt x="1828800" y="4283822"/>
                </a:lnTo>
                <a:cubicBezTo>
                  <a:pt x="1828800" y="4452162"/>
                  <a:pt x="1692334" y="4588628"/>
                  <a:pt x="1523994" y="4588628"/>
                </a:cubicBezTo>
                <a:lnTo>
                  <a:pt x="304806" y="4588628"/>
                </a:lnTo>
                <a:cubicBezTo>
                  <a:pt x="136466" y="4588628"/>
                  <a:pt x="0" y="4452162"/>
                  <a:pt x="0" y="4283822"/>
                </a:cubicBezTo>
                <a:lnTo>
                  <a:pt x="0" y="2665624"/>
                </a:lnTo>
                <a:lnTo>
                  <a:pt x="1" y="2665614"/>
                </a:lnTo>
                <a:lnTo>
                  <a:pt x="1" y="931026"/>
                </a:lnTo>
                <a:close/>
                <a:moveTo>
                  <a:pt x="1828801" y="0"/>
                </a:moveTo>
                <a:lnTo>
                  <a:pt x="1828801" y="931025"/>
                </a:lnTo>
                <a:lnTo>
                  <a:pt x="1" y="931025"/>
                </a:lnTo>
                <a:lnTo>
                  <a:pt x="1" y="0"/>
                </a:lnTo>
                <a:close/>
              </a:path>
            </a:pathLst>
          </a:custGeom>
          <a:solidFill>
            <a:srgbClr val="EA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8" name="TextBox 15"/>
          <p:cNvSpPr txBox="1"/>
          <p:nvPr/>
        </p:nvSpPr>
        <p:spPr>
          <a:xfrm>
            <a:off x="2978521" y="3384236"/>
            <a:ext cx="562362" cy="75667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</a:rPr>
              <a:t>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29" name="TextBox 16"/>
          <p:cNvSpPr txBox="1"/>
          <p:nvPr/>
        </p:nvSpPr>
        <p:spPr>
          <a:xfrm>
            <a:off x="3758224" y="4090650"/>
            <a:ext cx="714861" cy="75667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Q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2256282" y="4263677"/>
            <a:ext cx="624047" cy="75667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</a:rPr>
              <a:t>P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1" name="TextBox 18"/>
          <p:cNvSpPr txBox="1"/>
          <p:nvPr/>
        </p:nvSpPr>
        <p:spPr>
          <a:xfrm>
            <a:off x="3212545" y="4964765"/>
            <a:ext cx="349891" cy="75667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2" name="Freeform: Shape 62"/>
          <p:cNvSpPr/>
          <p:nvPr/>
        </p:nvSpPr>
        <p:spPr>
          <a:xfrm>
            <a:off x="6305843" y="2938017"/>
            <a:ext cx="443979" cy="44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CC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33" name="Freeform: Shape 63"/>
          <p:cNvSpPr/>
          <p:nvPr/>
        </p:nvSpPr>
        <p:spPr>
          <a:xfrm>
            <a:off x="6441499" y="3069450"/>
            <a:ext cx="172667" cy="181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34" name="Freeform: Shape 56"/>
          <p:cNvSpPr/>
          <p:nvPr/>
        </p:nvSpPr>
        <p:spPr>
          <a:xfrm>
            <a:off x="6305843" y="3910143"/>
            <a:ext cx="443979" cy="44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995B7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35" name="Freeform: Shape 57"/>
          <p:cNvSpPr/>
          <p:nvPr/>
        </p:nvSpPr>
        <p:spPr>
          <a:xfrm>
            <a:off x="6441499" y="4041576"/>
            <a:ext cx="172667" cy="181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36" name="Freeform: Shape 50"/>
          <p:cNvSpPr/>
          <p:nvPr/>
        </p:nvSpPr>
        <p:spPr>
          <a:xfrm>
            <a:off x="6305843" y="4914300"/>
            <a:ext cx="443979" cy="44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E17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37" name="Freeform: Shape 51"/>
          <p:cNvSpPr/>
          <p:nvPr/>
        </p:nvSpPr>
        <p:spPr>
          <a:xfrm>
            <a:off x="6441499" y="5045733"/>
            <a:ext cx="172667" cy="181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38" name="Freeform: Shape 44"/>
          <p:cNvSpPr/>
          <p:nvPr/>
        </p:nvSpPr>
        <p:spPr>
          <a:xfrm>
            <a:off x="6305843" y="5867720"/>
            <a:ext cx="443979" cy="44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A5C78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39" name="Freeform: Shape 45"/>
          <p:cNvSpPr/>
          <p:nvPr/>
        </p:nvSpPr>
        <p:spPr>
          <a:xfrm>
            <a:off x="6441499" y="5999153"/>
            <a:ext cx="172667" cy="181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grpSp>
        <p:nvGrpSpPr>
          <p:cNvPr id="43" name="组合 42"/>
          <p:cNvGrpSpPr/>
          <p:nvPr/>
        </p:nvGrpSpPr>
        <p:grpSpPr>
          <a:xfrm>
            <a:off x="6862904" y="2600921"/>
            <a:ext cx="2801722" cy="757080"/>
            <a:chOff x="1626835" y="2437320"/>
            <a:chExt cx="2492110" cy="673417"/>
          </a:xfrm>
        </p:grpSpPr>
        <p:sp>
          <p:nvSpPr>
            <p:cNvPr id="44" name="文本框 43"/>
            <p:cNvSpPr txBox="1"/>
            <p:nvPr/>
          </p:nvSpPr>
          <p:spPr>
            <a:xfrm>
              <a:off x="1806000" y="2437320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难度系数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26835" y="268768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1.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理论难度系数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2.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样本难度系数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885478" y="3539385"/>
            <a:ext cx="2801722" cy="769145"/>
            <a:chOff x="1626835" y="2426588"/>
            <a:chExt cx="2492110" cy="684149"/>
          </a:xfrm>
        </p:grpSpPr>
        <p:sp>
          <p:nvSpPr>
            <p:cNvPr id="47" name="文本框 46"/>
            <p:cNvSpPr txBox="1"/>
            <p:nvPr/>
          </p:nvSpPr>
          <p:spPr>
            <a:xfrm>
              <a:off x="1806000" y="2426588"/>
              <a:ext cx="2133781" cy="299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失分率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26835" y="268768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1.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失分率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2.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累积失分率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862904" y="4587658"/>
            <a:ext cx="2801722" cy="576740"/>
            <a:chOff x="1626835" y="2426588"/>
            <a:chExt cx="2492110" cy="513006"/>
          </a:xfrm>
        </p:grpSpPr>
        <p:sp>
          <p:nvSpPr>
            <p:cNvPr id="50" name="文本框 49"/>
            <p:cNvSpPr txBox="1"/>
            <p:nvPr/>
          </p:nvSpPr>
          <p:spPr>
            <a:xfrm>
              <a:off x="1806000" y="2426588"/>
              <a:ext cx="2133781" cy="299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区分度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26835" y="2687681"/>
              <a:ext cx="24921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1.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区分度研究方法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85478" y="5538187"/>
            <a:ext cx="2801722" cy="769145"/>
            <a:chOff x="1626835" y="2426588"/>
            <a:chExt cx="2492110" cy="684149"/>
          </a:xfrm>
        </p:grpSpPr>
        <p:sp>
          <p:nvSpPr>
            <p:cNvPr id="53" name="文本框 52"/>
            <p:cNvSpPr txBox="1"/>
            <p:nvPr/>
          </p:nvSpPr>
          <p:spPr>
            <a:xfrm>
              <a:off x="1806000" y="2426588"/>
              <a:ext cx="2133781" cy="299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信度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626835" y="268768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1.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信度的计算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2.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数据的选择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-102052" y="-328625"/>
            <a:ext cx="12680495" cy="7372706"/>
            <a:chOff x="-368752" y="-233375"/>
            <a:chExt cx="12680495" cy="737270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78121" y="-233375"/>
              <a:ext cx="7333622" cy="733382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68752" y="-152512"/>
              <a:ext cx="6743794" cy="729184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8154" y="-116688"/>
              <a:ext cx="12260154" cy="7100446"/>
            </a:xfrm>
            <a:prstGeom prst="rect">
              <a:avLst/>
            </a:prstGeom>
          </p:spPr>
        </p:pic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75" y="384808"/>
            <a:ext cx="5779767" cy="590695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945556" y="2372392"/>
            <a:ext cx="35407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6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数据获取</a:t>
            </a:r>
            <a:endParaRPr lang="zh-CN" altLang="en-US" sz="66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9308097" y="3709859"/>
            <a:ext cx="7200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430580" y="4151023"/>
            <a:ext cx="4474093" cy="371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</a:rPr>
              <a:t>数据的充分性决定了结果的可靠性</a:t>
            </a:r>
            <a:endParaRPr lang="zh-CN" altLang="en-US" sz="1600" dirty="0">
              <a:solidFill>
                <a:srgbClr val="FFFFFF"/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43" y="2165485"/>
            <a:ext cx="4578647" cy="247056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4691" y="-84938"/>
            <a:ext cx="12260154" cy="7100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981200"/>
          </a:xfrm>
          <a:prstGeom prst="rect">
            <a:avLst/>
          </a:prstGeom>
          <a:solidFill>
            <a:srgbClr val="1B3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678468" y="0"/>
            <a:ext cx="6903682" cy="1602089"/>
            <a:chOff x="2221268" y="-19049"/>
            <a:chExt cx="9111964" cy="211454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/>
            <a:srcRect t="31312" b="31321"/>
            <a:stretch>
              <a:fillRect/>
            </a:stretch>
          </p:blipFill>
          <p:spPr>
            <a:xfrm>
              <a:off x="5959572" y="-19049"/>
              <a:ext cx="5373660" cy="2114549"/>
            </a:xfrm>
            <a:custGeom>
              <a:avLst/>
              <a:gdLst>
                <a:gd name="connsiteX0" fmla="*/ 0 w 5373660"/>
                <a:gd name="connsiteY0" fmla="*/ 0 h 2114549"/>
                <a:gd name="connsiteX1" fmla="*/ 5373660 w 5373660"/>
                <a:gd name="connsiteY1" fmla="*/ 0 h 2114549"/>
                <a:gd name="connsiteX2" fmla="*/ 5373660 w 5373660"/>
                <a:gd name="connsiteY2" fmla="*/ 2114549 h 2114549"/>
                <a:gd name="connsiteX3" fmla="*/ 0 w 5373660"/>
                <a:gd name="connsiteY3" fmla="*/ 2114549 h 21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3660" h="2114549">
                  <a:moveTo>
                    <a:pt x="0" y="0"/>
                  </a:moveTo>
                  <a:lnTo>
                    <a:pt x="5373660" y="0"/>
                  </a:lnTo>
                  <a:lnTo>
                    <a:pt x="5373660" y="2114549"/>
                  </a:lnTo>
                  <a:lnTo>
                    <a:pt x="0" y="2114549"/>
                  </a:lnTo>
                  <a:close/>
                </a:path>
              </a:pathLst>
            </a:cu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/>
            <a:srcRect t="59345" b="2412"/>
            <a:stretch>
              <a:fillRect/>
            </a:stretch>
          </p:blipFill>
          <p:spPr>
            <a:xfrm flipH="1">
              <a:off x="2221268" y="-19049"/>
              <a:ext cx="5373660" cy="2114549"/>
            </a:xfrm>
            <a:custGeom>
              <a:avLst/>
              <a:gdLst>
                <a:gd name="connsiteX0" fmla="*/ 5373660 w 5373660"/>
                <a:gd name="connsiteY0" fmla="*/ 0 h 2114549"/>
                <a:gd name="connsiteX1" fmla="*/ 0 w 5373660"/>
                <a:gd name="connsiteY1" fmla="*/ 0 h 2114549"/>
                <a:gd name="connsiteX2" fmla="*/ 0 w 5373660"/>
                <a:gd name="connsiteY2" fmla="*/ 2114549 h 2114549"/>
                <a:gd name="connsiteX3" fmla="*/ 5373660 w 5373660"/>
                <a:gd name="connsiteY3" fmla="*/ 2114549 h 21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3660" h="2114549">
                  <a:moveTo>
                    <a:pt x="5373660" y="0"/>
                  </a:moveTo>
                  <a:lnTo>
                    <a:pt x="0" y="0"/>
                  </a:lnTo>
                  <a:lnTo>
                    <a:pt x="0" y="2114549"/>
                  </a:lnTo>
                  <a:lnTo>
                    <a:pt x="5373660" y="2114549"/>
                  </a:lnTo>
                  <a:close/>
                </a:path>
              </a:pathLst>
            </a:cu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02" y="960628"/>
            <a:ext cx="2141394" cy="8600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72" y="126688"/>
            <a:ext cx="1046225" cy="9401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450" y="944616"/>
            <a:ext cx="865726" cy="8760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5438" y="649354"/>
            <a:ext cx="1765687" cy="9527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1350" y="-368734"/>
            <a:ext cx="978114" cy="99084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479522" y="386242"/>
            <a:ext cx="32340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双数据来源</a:t>
            </a:r>
            <a:endParaRPr lang="zh-CN" altLang="en-US" sz="48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254480" y="-1920059"/>
            <a:ext cx="1344466" cy="1676400"/>
          </a:xfrm>
          <a:prstGeom prst="rect">
            <a:avLst/>
          </a:prstGeom>
          <a:solidFill>
            <a:srgbClr val="66CC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598946" y="-1981423"/>
            <a:ext cx="1344466" cy="1676400"/>
          </a:xfrm>
          <a:prstGeom prst="rect">
            <a:avLst/>
          </a:prstGeom>
          <a:solidFill>
            <a:srgbClr val="1995B7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943412" y="-1999057"/>
            <a:ext cx="1344466" cy="1676400"/>
          </a:xfrm>
          <a:prstGeom prst="rect">
            <a:avLst/>
          </a:prstGeom>
          <a:solidFill>
            <a:srgbClr val="FFCE17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5287878" y="-2060421"/>
            <a:ext cx="1344466" cy="1676400"/>
          </a:xfrm>
          <a:prstGeom prst="rect">
            <a:avLst/>
          </a:prstGeom>
          <a:solidFill>
            <a:srgbClr val="EA5C78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Trapecio 9"/>
          <p:cNvSpPr/>
          <p:nvPr/>
        </p:nvSpPr>
        <p:spPr>
          <a:xfrm>
            <a:off x="5986135" y="2765288"/>
            <a:ext cx="2714171" cy="3609847"/>
          </a:xfrm>
          <a:prstGeom prst="trapezoid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rapecio 11"/>
          <p:cNvSpPr/>
          <p:nvPr/>
        </p:nvSpPr>
        <p:spPr>
          <a:xfrm>
            <a:off x="1254480" y="2765288"/>
            <a:ext cx="2714171" cy="3609847"/>
          </a:xfrm>
          <a:prstGeom prst="trapezoid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rapecio 10"/>
          <p:cNvSpPr/>
          <p:nvPr/>
        </p:nvSpPr>
        <p:spPr>
          <a:xfrm rot="10800000">
            <a:off x="3620308" y="2765288"/>
            <a:ext cx="2714171" cy="3609847"/>
          </a:xfrm>
          <a:prstGeom prst="trapezoid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rapecio 8"/>
          <p:cNvSpPr/>
          <p:nvPr/>
        </p:nvSpPr>
        <p:spPr>
          <a:xfrm rot="10800000">
            <a:off x="8351963" y="2765288"/>
            <a:ext cx="2714171" cy="3609847"/>
          </a:xfrm>
          <a:prstGeom prst="trapezoid">
            <a:avLst/>
          </a:prstGeom>
          <a:solidFill>
            <a:srgbClr val="EA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4" name="组合 23"/>
          <p:cNvGrpSpPr/>
          <p:nvPr/>
        </p:nvGrpSpPr>
        <p:grpSpPr>
          <a:xfrm>
            <a:off x="8509610" y="3181315"/>
            <a:ext cx="2398875" cy="942539"/>
            <a:chOff x="1806000" y="2349127"/>
            <a:chExt cx="2133781" cy="838382"/>
          </a:xfrm>
        </p:grpSpPr>
        <p:sp>
          <p:nvSpPr>
            <p:cNvPr id="25" name="文本框 24"/>
            <p:cNvSpPr txBox="1"/>
            <p:nvPr/>
          </p:nvSpPr>
          <p:spPr>
            <a:xfrm>
              <a:off x="1806000" y="2349127"/>
              <a:ext cx="2133781" cy="3547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Excel</a:t>
              </a:r>
              <a:endParaRPr lang="en-US" altLang="zh-CN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895057" y="2888150"/>
              <a:ext cx="1917618" cy="2993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rgbClr val="FFFFFF"/>
                  </a:solidFill>
                  <a:latin typeface="Century Gothic" panose="020B0502020202020204" pitchFamily="34" charset="0"/>
                  <a:ea typeface="+mj-ea"/>
                </a:rPr>
                <a:t>Excel</a:t>
              </a:r>
              <a:r>
                <a:rPr lang="zh-CN" altLang="en-US" sz="1400" dirty="0">
                  <a:solidFill>
                    <a:srgbClr val="FFFFFF"/>
                  </a:solidFill>
                  <a:latin typeface="Century Gothic" panose="020B0502020202020204" pitchFamily="34" charset="0"/>
                  <a:ea typeface="+mj-ea"/>
                </a:rPr>
                <a:t>进行数据可视化</a:t>
              </a:r>
              <a:endParaRPr lang="zh-CN" altLang="en-US" sz="1400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11110" y="3181315"/>
            <a:ext cx="2398875" cy="942539"/>
            <a:chOff x="1806000" y="2349127"/>
            <a:chExt cx="2133781" cy="838382"/>
          </a:xfrm>
        </p:grpSpPr>
        <p:sp>
          <p:nvSpPr>
            <p:cNvPr id="28" name="文本框 27"/>
            <p:cNvSpPr txBox="1"/>
            <p:nvPr/>
          </p:nvSpPr>
          <p:spPr>
            <a:xfrm>
              <a:off x="1806000" y="2349127"/>
              <a:ext cx="2133781" cy="3547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python</a:t>
              </a:r>
              <a:endParaRPr lang="en-US" altLang="zh-CN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895057" y="2888150"/>
              <a:ext cx="1917618" cy="2993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rgbClr val="FFFFFF"/>
                  </a:solidFill>
                  <a:latin typeface="Century Gothic" panose="020B0502020202020204" pitchFamily="34" charset="0"/>
                  <a:ea typeface="+mj-ea"/>
                </a:rPr>
                <a:t>python</a:t>
              </a:r>
              <a:r>
                <a:rPr lang="zh-CN" altLang="en-US" sz="1400" dirty="0">
                  <a:solidFill>
                    <a:srgbClr val="FFFFFF"/>
                  </a:solidFill>
                  <a:latin typeface="Century Gothic" panose="020B0502020202020204" pitchFamily="34" charset="0"/>
                  <a:ea typeface="+mj-ea"/>
                </a:rPr>
                <a:t>进行预处理</a:t>
              </a:r>
              <a:endParaRPr lang="zh-CN" altLang="en-US" sz="1400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981200"/>
          </a:xfrm>
          <a:prstGeom prst="rect">
            <a:avLst/>
          </a:prstGeom>
          <a:solidFill>
            <a:srgbClr val="1B3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678468" y="0"/>
            <a:ext cx="6903682" cy="1602089"/>
            <a:chOff x="2221268" y="-19049"/>
            <a:chExt cx="9111964" cy="211454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/>
            <a:srcRect t="31312" b="31321"/>
            <a:stretch>
              <a:fillRect/>
            </a:stretch>
          </p:blipFill>
          <p:spPr>
            <a:xfrm>
              <a:off x="5959572" y="-19049"/>
              <a:ext cx="5373660" cy="2114549"/>
            </a:xfrm>
            <a:custGeom>
              <a:avLst/>
              <a:gdLst>
                <a:gd name="connsiteX0" fmla="*/ 0 w 5373660"/>
                <a:gd name="connsiteY0" fmla="*/ 0 h 2114549"/>
                <a:gd name="connsiteX1" fmla="*/ 5373660 w 5373660"/>
                <a:gd name="connsiteY1" fmla="*/ 0 h 2114549"/>
                <a:gd name="connsiteX2" fmla="*/ 5373660 w 5373660"/>
                <a:gd name="connsiteY2" fmla="*/ 2114549 h 2114549"/>
                <a:gd name="connsiteX3" fmla="*/ 0 w 5373660"/>
                <a:gd name="connsiteY3" fmla="*/ 2114549 h 21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3660" h="2114549">
                  <a:moveTo>
                    <a:pt x="0" y="0"/>
                  </a:moveTo>
                  <a:lnTo>
                    <a:pt x="5373660" y="0"/>
                  </a:lnTo>
                  <a:lnTo>
                    <a:pt x="5373660" y="2114549"/>
                  </a:lnTo>
                  <a:lnTo>
                    <a:pt x="0" y="2114549"/>
                  </a:lnTo>
                  <a:close/>
                </a:path>
              </a:pathLst>
            </a:cu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/>
            <a:srcRect t="59345" b="2412"/>
            <a:stretch>
              <a:fillRect/>
            </a:stretch>
          </p:blipFill>
          <p:spPr>
            <a:xfrm flipH="1">
              <a:off x="2221268" y="-19049"/>
              <a:ext cx="5373660" cy="2114549"/>
            </a:xfrm>
            <a:custGeom>
              <a:avLst/>
              <a:gdLst>
                <a:gd name="connsiteX0" fmla="*/ 5373660 w 5373660"/>
                <a:gd name="connsiteY0" fmla="*/ 0 h 2114549"/>
                <a:gd name="connsiteX1" fmla="*/ 0 w 5373660"/>
                <a:gd name="connsiteY1" fmla="*/ 0 h 2114549"/>
                <a:gd name="connsiteX2" fmla="*/ 0 w 5373660"/>
                <a:gd name="connsiteY2" fmla="*/ 2114549 h 2114549"/>
                <a:gd name="connsiteX3" fmla="*/ 5373660 w 5373660"/>
                <a:gd name="connsiteY3" fmla="*/ 2114549 h 21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3660" h="2114549">
                  <a:moveTo>
                    <a:pt x="5373660" y="0"/>
                  </a:moveTo>
                  <a:lnTo>
                    <a:pt x="0" y="0"/>
                  </a:lnTo>
                  <a:lnTo>
                    <a:pt x="0" y="2114549"/>
                  </a:lnTo>
                  <a:lnTo>
                    <a:pt x="5373660" y="2114549"/>
                  </a:lnTo>
                  <a:close/>
                </a:path>
              </a:pathLst>
            </a:cu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02" y="960628"/>
            <a:ext cx="2141394" cy="8600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72" y="126688"/>
            <a:ext cx="1046225" cy="9401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450" y="944616"/>
            <a:ext cx="865726" cy="8760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5438" y="649354"/>
            <a:ext cx="1765687" cy="9527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1350" y="-368734"/>
            <a:ext cx="978114" cy="99084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477617" y="433867"/>
            <a:ext cx="3844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课程编程数据</a:t>
            </a:r>
            <a:endParaRPr lang="zh-CN" altLang="en-US" sz="4800" b="1" dirty="0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254480" y="-1920059"/>
            <a:ext cx="1344466" cy="1676400"/>
          </a:xfrm>
          <a:prstGeom prst="rect">
            <a:avLst/>
          </a:prstGeom>
          <a:solidFill>
            <a:srgbClr val="66CC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598946" y="-1981423"/>
            <a:ext cx="1344466" cy="1676400"/>
          </a:xfrm>
          <a:prstGeom prst="rect">
            <a:avLst/>
          </a:prstGeom>
          <a:solidFill>
            <a:srgbClr val="1995B7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943412" y="-1999057"/>
            <a:ext cx="1344466" cy="1676400"/>
          </a:xfrm>
          <a:prstGeom prst="rect">
            <a:avLst/>
          </a:prstGeom>
          <a:solidFill>
            <a:srgbClr val="FFCE17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5287878" y="-2060421"/>
            <a:ext cx="1344466" cy="1676400"/>
          </a:xfrm>
          <a:prstGeom prst="rect">
            <a:avLst/>
          </a:prstGeom>
          <a:solidFill>
            <a:srgbClr val="EA5C78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7" name="Group 27"/>
          <p:cNvGrpSpPr/>
          <p:nvPr/>
        </p:nvGrpSpPr>
        <p:grpSpPr>
          <a:xfrm>
            <a:off x="2721394" y="2927653"/>
            <a:ext cx="5748512" cy="0"/>
            <a:chOff x="1374601" y="2292350"/>
            <a:chExt cx="5748512" cy="0"/>
          </a:xfrm>
        </p:grpSpPr>
        <p:sp>
          <p:nvSpPr>
            <p:cNvPr id="58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66CC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66CC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0" name="Group 38"/>
          <p:cNvGrpSpPr/>
          <p:nvPr/>
        </p:nvGrpSpPr>
        <p:grpSpPr>
          <a:xfrm>
            <a:off x="2721394" y="3953178"/>
            <a:ext cx="5748512" cy="0"/>
            <a:chOff x="1374601" y="2292350"/>
            <a:chExt cx="5748512" cy="0"/>
          </a:xfrm>
        </p:grpSpPr>
        <p:sp>
          <p:nvSpPr>
            <p:cNvPr id="61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1995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1995B7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9" name="Freeform 17"/>
          <p:cNvSpPr/>
          <p:nvPr/>
        </p:nvSpPr>
        <p:spPr bwMode="auto">
          <a:xfrm>
            <a:off x="8093670" y="2386107"/>
            <a:ext cx="1744663" cy="1260475"/>
          </a:xfrm>
          <a:custGeom>
            <a:avLst/>
            <a:gdLst>
              <a:gd name="T0" fmla="*/ 1099 w 1099"/>
              <a:gd name="T1" fmla="*/ 340 h 794"/>
              <a:gd name="T2" fmla="*/ 549 w 1099"/>
              <a:gd name="T3" fmla="*/ 794 h 794"/>
              <a:gd name="T4" fmla="*/ 0 w 1099"/>
              <a:gd name="T5" fmla="*/ 340 h 794"/>
              <a:gd name="T6" fmla="*/ 237 w 1099"/>
              <a:gd name="T7" fmla="*/ 340 h 794"/>
              <a:gd name="T8" fmla="*/ 237 w 1099"/>
              <a:gd name="T9" fmla="*/ 0 h 794"/>
              <a:gd name="T10" fmla="*/ 549 w 1099"/>
              <a:gd name="T11" fmla="*/ 258 h 794"/>
              <a:gd name="T12" fmla="*/ 863 w 1099"/>
              <a:gd name="T13" fmla="*/ 0 h 794"/>
              <a:gd name="T14" fmla="*/ 863 w 1099"/>
              <a:gd name="T15" fmla="*/ 340 h 794"/>
              <a:gd name="T16" fmla="*/ 1099 w 1099"/>
              <a:gd name="T17" fmla="*/ 3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9" h="794">
                <a:moveTo>
                  <a:pt x="1099" y="340"/>
                </a:moveTo>
                <a:lnTo>
                  <a:pt x="549" y="794"/>
                </a:lnTo>
                <a:lnTo>
                  <a:pt x="0" y="340"/>
                </a:lnTo>
                <a:lnTo>
                  <a:pt x="237" y="340"/>
                </a:lnTo>
                <a:lnTo>
                  <a:pt x="237" y="0"/>
                </a:lnTo>
                <a:lnTo>
                  <a:pt x="549" y="258"/>
                </a:lnTo>
                <a:lnTo>
                  <a:pt x="863" y="0"/>
                </a:lnTo>
                <a:lnTo>
                  <a:pt x="863" y="340"/>
                </a:lnTo>
                <a:lnTo>
                  <a:pt x="1099" y="340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" name="TextBox 13"/>
          <p:cNvSpPr txBox="1"/>
          <p:nvPr/>
        </p:nvSpPr>
        <p:spPr>
          <a:xfrm>
            <a:off x="8114307" y="2920280"/>
            <a:ext cx="17653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Step.1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3" name="Freeform 12"/>
          <p:cNvSpPr>
            <a:spLocks noEditPoints="1"/>
          </p:cNvSpPr>
          <p:nvPr/>
        </p:nvSpPr>
        <p:spPr bwMode="auto">
          <a:xfrm>
            <a:off x="2053231" y="3619030"/>
            <a:ext cx="355600" cy="514350"/>
          </a:xfrm>
          <a:custGeom>
            <a:avLst/>
            <a:gdLst>
              <a:gd name="T0" fmla="*/ 32 w 112"/>
              <a:gd name="T1" fmla="*/ 141 h 162"/>
              <a:gd name="T2" fmla="*/ 33 w 112"/>
              <a:gd name="T3" fmla="*/ 149 h 162"/>
              <a:gd name="T4" fmla="*/ 41 w 112"/>
              <a:gd name="T5" fmla="*/ 153 h 162"/>
              <a:gd name="T6" fmla="*/ 42 w 112"/>
              <a:gd name="T7" fmla="*/ 158 h 162"/>
              <a:gd name="T8" fmla="*/ 56 w 112"/>
              <a:gd name="T9" fmla="*/ 162 h 162"/>
              <a:gd name="T10" fmla="*/ 70 w 112"/>
              <a:gd name="T11" fmla="*/ 158 h 162"/>
              <a:gd name="T12" fmla="*/ 70 w 112"/>
              <a:gd name="T13" fmla="*/ 153 h 162"/>
              <a:gd name="T14" fmla="*/ 78 w 112"/>
              <a:gd name="T15" fmla="*/ 149 h 162"/>
              <a:gd name="T16" fmla="*/ 79 w 112"/>
              <a:gd name="T17" fmla="*/ 141 h 162"/>
              <a:gd name="T18" fmla="*/ 56 w 112"/>
              <a:gd name="T19" fmla="*/ 144 h 162"/>
              <a:gd name="T20" fmla="*/ 32 w 112"/>
              <a:gd name="T21" fmla="*/ 141 h 162"/>
              <a:gd name="T22" fmla="*/ 56 w 112"/>
              <a:gd name="T23" fmla="*/ 0 h 162"/>
              <a:gd name="T24" fmla="*/ 0 w 112"/>
              <a:gd name="T25" fmla="*/ 56 h 162"/>
              <a:gd name="T26" fmla="*/ 27 w 112"/>
              <a:gd name="T27" fmla="*/ 104 h 162"/>
              <a:gd name="T28" fmla="*/ 29 w 112"/>
              <a:gd name="T29" fmla="*/ 118 h 162"/>
              <a:gd name="T30" fmla="*/ 56 w 112"/>
              <a:gd name="T31" fmla="*/ 123 h 162"/>
              <a:gd name="T32" fmla="*/ 83 w 112"/>
              <a:gd name="T33" fmla="*/ 118 h 162"/>
              <a:gd name="T34" fmla="*/ 85 w 112"/>
              <a:gd name="T35" fmla="*/ 104 h 162"/>
              <a:gd name="T36" fmla="*/ 112 w 112"/>
              <a:gd name="T37" fmla="*/ 56 h 162"/>
              <a:gd name="T38" fmla="*/ 56 w 112"/>
              <a:gd name="T39" fmla="*/ 0 h 162"/>
              <a:gd name="T40" fmla="*/ 76 w 112"/>
              <a:gd name="T41" fmla="*/ 97 h 162"/>
              <a:gd name="T42" fmla="*/ 75 w 112"/>
              <a:gd name="T43" fmla="*/ 110 h 162"/>
              <a:gd name="T44" fmla="*/ 56 w 112"/>
              <a:gd name="T45" fmla="*/ 113 h 162"/>
              <a:gd name="T46" fmla="*/ 37 w 112"/>
              <a:gd name="T47" fmla="*/ 110 h 162"/>
              <a:gd name="T48" fmla="*/ 35 w 112"/>
              <a:gd name="T49" fmla="*/ 97 h 162"/>
              <a:gd name="T50" fmla="*/ 10 w 112"/>
              <a:gd name="T51" fmla="*/ 56 h 162"/>
              <a:gd name="T52" fmla="*/ 56 w 112"/>
              <a:gd name="T53" fmla="*/ 10 h 162"/>
              <a:gd name="T54" fmla="*/ 102 w 112"/>
              <a:gd name="T55" fmla="*/ 56 h 162"/>
              <a:gd name="T56" fmla="*/ 76 w 112"/>
              <a:gd name="T57" fmla="*/ 97 h 162"/>
              <a:gd name="T58" fmla="*/ 30 w 112"/>
              <a:gd name="T59" fmla="*/ 125 h 162"/>
              <a:gd name="T60" fmla="*/ 31 w 112"/>
              <a:gd name="T61" fmla="*/ 133 h 162"/>
              <a:gd name="T62" fmla="*/ 56 w 112"/>
              <a:gd name="T63" fmla="*/ 138 h 162"/>
              <a:gd name="T64" fmla="*/ 80 w 112"/>
              <a:gd name="T65" fmla="*/ 133 h 162"/>
              <a:gd name="T66" fmla="*/ 82 w 112"/>
              <a:gd name="T67" fmla="*/ 125 h 162"/>
              <a:gd name="T68" fmla="*/ 56 w 112"/>
              <a:gd name="T69" fmla="*/ 130 h 162"/>
              <a:gd name="T70" fmla="*/ 30 w 112"/>
              <a:gd name="T71" fmla="*/ 125 h 162"/>
              <a:gd name="T72" fmla="*/ 56 w 112"/>
              <a:gd name="T73" fmla="*/ 23 h 162"/>
              <a:gd name="T74" fmla="*/ 59 w 112"/>
              <a:gd name="T75" fmla="*/ 20 h 162"/>
              <a:gd name="T76" fmla="*/ 56 w 112"/>
              <a:gd name="T77" fmla="*/ 17 h 162"/>
              <a:gd name="T78" fmla="*/ 17 w 112"/>
              <a:gd name="T79" fmla="*/ 56 h 162"/>
              <a:gd name="T80" fmla="*/ 20 w 112"/>
              <a:gd name="T81" fmla="*/ 59 h 162"/>
              <a:gd name="T82" fmla="*/ 23 w 112"/>
              <a:gd name="T83" fmla="*/ 56 h 162"/>
              <a:gd name="T84" fmla="*/ 56 w 112"/>
              <a:gd name="T85" fmla="*/ 23 h 162"/>
              <a:gd name="T86" fmla="*/ 68 w 112"/>
              <a:gd name="T87" fmla="*/ 77 h 162"/>
              <a:gd name="T88" fmla="*/ 56 w 112"/>
              <a:gd name="T89" fmla="*/ 54 h 162"/>
              <a:gd name="T90" fmla="*/ 43 w 112"/>
              <a:gd name="T91" fmla="*/ 77 h 162"/>
              <a:gd name="T92" fmla="*/ 38 w 112"/>
              <a:gd name="T93" fmla="*/ 66 h 162"/>
              <a:gd name="T94" fmla="*/ 30 w 112"/>
              <a:gd name="T95" fmla="*/ 69 h 162"/>
              <a:gd name="T96" fmla="*/ 43 w 112"/>
              <a:gd name="T97" fmla="*/ 96 h 162"/>
              <a:gd name="T98" fmla="*/ 56 w 112"/>
              <a:gd name="T99" fmla="*/ 72 h 162"/>
              <a:gd name="T100" fmla="*/ 69 w 112"/>
              <a:gd name="T101" fmla="*/ 96 h 162"/>
              <a:gd name="T102" fmla="*/ 81 w 112"/>
              <a:gd name="T103" fmla="*/ 69 h 162"/>
              <a:gd name="T104" fmla="*/ 73 w 112"/>
              <a:gd name="T105" fmla="*/ 66 h 162"/>
              <a:gd name="T106" fmla="*/ 68 w 112"/>
              <a:gd name="T107" fmla="*/ 7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32" y="141"/>
                </a:moveTo>
                <a:cubicBezTo>
                  <a:pt x="33" y="149"/>
                  <a:pt x="33" y="149"/>
                  <a:pt x="33" y="149"/>
                </a:cubicBezTo>
                <a:cubicBezTo>
                  <a:pt x="33" y="149"/>
                  <a:pt x="35" y="152"/>
                  <a:pt x="41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6" y="152"/>
                  <a:pt x="78" y="149"/>
                  <a:pt x="78" y="149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2" y="143"/>
                  <a:pt x="64" y="144"/>
                  <a:pt x="56" y="144"/>
                </a:cubicBezTo>
                <a:cubicBezTo>
                  <a:pt x="47" y="144"/>
                  <a:pt x="39" y="143"/>
                  <a:pt x="32" y="141"/>
                </a:cubicBez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4"/>
                </a:cubicBezTo>
                <a:cubicBezTo>
                  <a:pt x="29" y="118"/>
                  <a:pt x="29" y="118"/>
                  <a:pt x="29" y="118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8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6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5" y="97"/>
                  <a:pt x="35" y="97"/>
                  <a:pt x="35" y="97"/>
                </a:cubicBezTo>
                <a:cubicBezTo>
                  <a:pt x="20" y="89"/>
                  <a:pt x="10" y="74"/>
                  <a:pt x="10" y="56"/>
                </a:cubicBezTo>
                <a:cubicBezTo>
                  <a:pt x="10" y="31"/>
                  <a:pt x="30" y="10"/>
                  <a:pt x="56" y="10"/>
                </a:cubicBezTo>
                <a:cubicBezTo>
                  <a:pt x="81" y="10"/>
                  <a:pt x="102" y="31"/>
                  <a:pt x="102" y="56"/>
                </a:cubicBezTo>
                <a:cubicBezTo>
                  <a:pt x="102" y="74"/>
                  <a:pt x="91" y="89"/>
                  <a:pt x="76" y="97"/>
                </a:cubicBezTo>
                <a:close/>
                <a:moveTo>
                  <a:pt x="30" y="125"/>
                </a:moveTo>
                <a:cubicBezTo>
                  <a:pt x="31" y="133"/>
                  <a:pt x="31" y="133"/>
                  <a:pt x="31" y="133"/>
                </a:cubicBezTo>
                <a:cubicBezTo>
                  <a:pt x="38" y="136"/>
                  <a:pt x="47" y="138"/>
                  <a:pt x="56" y="138"/>
                </a:cubicBezTo>
                <a:cubicBezTo>
                  <a:pt x="65" y="138"/>
                  <a:pt x="73" y="136"/>
                  <a:pt x="80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30"/>
                  <a:pt x="56" y="130"/>
                </a:cubicBezTo>
                <a:cubicBezTo>
                  <a:pt x="46" y="130"/>
                  <a:pt x="38" y="128"/>
                  <a:pt x="30" y="125"/>
                </a:cubicBezTo>
                <a:close/>
                <a:moveTo>
                  <a:pt x="56" y="23"/>
                </a:moveTo>
                <a:cubicBezTo>
                  <a:pt x="57" y="23"/>
                  <a:pt x="59" y="22"/>
                  <a:pt x="59" y="20"/>
                </a:cubicBezTo>
                <a:cubicBezTo>
                  <a:pt x="59" y="18"/>
                  <a:pt x="57" y="17"/>
                  <a:pt x="56" y="17"/>
                </a:cubicBezTo>
                <a:cubicBezTo>
                  <a:pt x="34" y="17"/>
                  <a:pt x="17" y="35"/>
                  <a:pt x="17" y="56"/>
                </a:cubicBezTo>
                <a:cubicBezTo>
                  <a:pt x="17" y="58"/>
                  <a:pt x="18" y="59"/>
                  <a:pt x="20" y="59"/>
                </a:cubicBezTo>
                <a:cubicBezTo>
                  <a:pt x="22" y="59"/>
                  <a:pt x="23" y="58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68" y="77"/>
                </a:moveTo>
                <a:cubicBezTo>
                  <a:pt x="56" y="54"/>
                  <a:pt x="56" y="54"/>
                  <a:pt x="56" y="54"/>
                </a:cubicBezTo>
                <a:cubicBezTo>
                  <a:pt x="43" y="77"/>
                  <a:pt x="43" y="77"/>
                  <a:pt x="43" y="77"/>
                </a:cubicBezTo>
                <a:cubicBezTo>
                  <a:pt x="38" y="66"/>
                  <a:pt x="38" y="66"/>
                  <a:pt x="38" y="66"/>
                </a:cubicBezTo>
                <a:cubicBezTo>
                  <a:pt x="30" y="69"/>
                  <a:pt x="30" y="69"/>
                  <a:pt x="30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1" y="69"/>
                  <a:pt x="81" y="69"/>
                  <a:pt x="81" y="69"/>
                </a:cubicBezTo>
                <a:cubicBezTo>
                  <a:pt x="73" y="66"/>
                  <a:pt x="73" y="66"/>
                  <a:pt x="73" y="66"/>
                </a:cubicBezTo>
                <a:lnTo>
                  <a:pt x="68" y="77"/>
                </a:lnTo>
                <a:close/>
              </a:path>
            </a:pathLst>
          </a:custGeom>
          <a:solidFill>
            <a:srgbClr val="1995B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4" name="Freeform 13"/>
          <p:cNvSpPr>
            <a:spLocks noEditPoints="1"/>
          </p:cNvSpPr>
          <p:nvPr/>
        </p:nvSpPr>
        <p:spPr bwMode="auto">
          <a:xfrm>
            <a:off x="1996082" y="2606206"/>
            <a:ext cx="466725" cy="396875"/>
          </a:xfrm>
          <a:custGeom>
            <a:avLst/>
            <a:gdLst>
              <a:gd name="T0" fmla="*/ 6 w 147"/>
              <a:gd name="T1" fmla="*/ 120 h 125"/>
              <a:gd name="T2" fmla="*/ 12 w 147"/>
              <a:gd name="T3" fmla="*/ 125 h 125"/>
              <a:gd name="T4" fmla="*/ 39 w 147"/>
              <a:gd name="T5" fmla="*/ 125 h 125"/>
              <a:gd name="T6" fmla="*/ 39 w 147"/>
              <a:gd name="T7" fmla="*/ 68 h 125"/>
              <a:gd name="T8" fmla="*/ 6 w 147"/>
              <a:gd name="T9" fmla="*/ 101 h 125"/>
              <a:gd name="T10" fmla="*/ 6 w 147"/>
              <a:gd name="T11" fmla="*/ 120 h 125"/>
              <a:gd name="T12" fmla="*/ 52 w 147"/>
              <a:gd name="T13" fmla="*/ 81 h 125"/>
              <a:gd name="T14" fmla="*/ 52 w 147"/>
              <a:gd name="T15" fmla="*/ 125 h 125"/>
              <a:gd name="T16" fmla="*/ 85 w 147"/>
              <a:gd name="T17" fmla="*/ 125 h 125"/>
              <a:gd name="T18" fmla="*/ 85 w 147"/>
              <a:gd name="T19" fmla="*/ 86 h 125"/>
              <a:gd name="T20" fmla="*/ 71 w 147"/>
              <a:gd name="T21" fmla="*/ 100 h 125"/>
              <a:gd name="T22" fmla="*/ 52 w 147"/>
              <a:gd name="T23" fmla="*/ 81 h 125"/>
              <a:gd name="T24" fmla="*/ 118 w 147"/>
              <a:gd name="T25" fmla="*/ 2 h 125"/>
              <a:gd name="T26" fmla="*/ 113 w 147"/>
              <a:gd name="T27" fmla="*/ 9 h 125"/>
              <a:gd name="T28" fmla="*/ 119 w 147"/>
              <a:gd name="T29" fmla="*/ 14 h 125"/>
              <a:gd name="T30" fmla="*/ 125 w 147"/>
              <a:gd name="T31" fmla="*/ 13 h 125"/>
              <a:gd name="T32" fmla="*/ 71 w 147"/>
              <a:gd name="T33" fmla="*/ 68 h 125"/>
              <a:gd name="T34" fmla="*/ 39 w 147"/>
              <a:gd name="T35" fmla="*/ 36 h 125"/>
              <a:gd name="T36" fmla="*/ 2 w 147"/>
              <a:gd name="T37" fmla="*/ 73 h 125"/>
              <a:gd name="T38" fmla="*/ 2 w 147"/>
              <a:gd name="T39" fmla="*/ 81 h 125"/>
              <a:gd name="T40" fmla="*/ 10 w 147"/>
              <a:gd name="T41" fmla="*/ 81 h 125"/>
              <a:gd name="T42" fmla="*/ 39 w 147"/>
              <a:gd name="T43" fmla="*/ 53 h 125"/>
              <a:gd name="T44" fmla="*/ 71 w 147"/>
              <a:gd name="T45" fmla="*/ 85 h 125"/>
              <a:gd name="T46" fmla="*/ 134 w 147"/>
              <a:gd name="T47" fmla="*/ 22 h 125"/>
              <a:gd name="T48" fmla="*/ 133 w 147"/>
              <a:gd name="T49" fmla="*/ 28 h 125"/>
              <a:gd name="T50" fmla="*/ 138 w 147"/>
              <a:gd name="T51" fmla="*/ 35 h 125"/>
              <a:gd name="T52" fmla="*/ 139 w 147"/>
              <a:gd name="T53" fmla="*/ 35 h 125"/>
              <a:gd name="T54" fmla="*/ 145 w 147"/>
              <a:gd name="T55" fmla="*/ 29 h 125"/>
              <a:gd name="T56" fmla="*/ 147 w 147"/>
              <a:gd name="T57" fmla="*/ 0 h 125"/>
              <a:gd name="T58" fmla="*/ 118 w 147"/>
              <a:gd name="T59" fmla="*/ 2 h 125"/>
              <a:gd name="T60" fmla="*/ 98 w 147"/>
              <a:gd name="T61" fmla="*/ 73 h 125"/>
              <a:gd name="T62" fmla="*/ 98 w 147"/>
              <a:gd name="T63" fmla="*/ 125 h 125"/>
              <a:gd name="T64" fmla="*/ 126 w 147"/>
              <a:gd name="T65" fmla="*/ 125 h 125"/>
              <a:gd name="T66" fmla="*/ 131 w 147"/>
              <a:gd name="T67" fmla="*/ 120 h 125"/>
              <a:gd name="T68" fmla="*/ 131 w 147"/>
              <a:gd name="T69" fmla="*/ 40 h 125"/>
              <a:gd name="T70" fmla="*/ 103 w 147"/>
              <a:gd name="T71" fmla="*/ 68 h 125"/>
              <a:gd name="T72" fmla="*/ 98 w 147"/>
              <a:gd name="T73" fmla="*/ 7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118" y="2"/>
                </a:moveTo>
                <a:cubicBezTo>
                  <a:pt x="115" y="3"/>
                  <a:pt x="112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5" y="13"/>
                  <a:pt x="125" y="13"/>
                  <a:pt x="125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7" y="0"/>
                  <a:pt x="147" y="0"/>
                  <a:pt x="147" y="0"/>
                </a:cubicBezTo>
                <a:lnTo>
                  <a:pt x="118" y="2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5" name="Freeform 14"/>
          <p:cNvSpPr/>
          <p:nvPr/>
        </p:nvSpPr>
        <p:spPr bwMode="auto">
          <a:xfrm>
            <a:off x="8093670" y="3411632"/>
            <a:ext cx="1744663" cy="1260475"/>
          </a:xfrm>
          <a:custGeom>
            <a:avLst/>
            <a:gdLst>
              <a:gd name="T0" fmla="*/ 1099 w 1099"/>
              <a:gd name="T1" fmla="*/ 340 h 794"/>
              <a:gd name="T2" fmla="*/ 549 w 1099"/>
              <a:gd name="T3" fmla="*/ 794 h 794"/>
              <a:gd name="T4" fmla="*/ 0 w 1099"/>
              <a:gd name="T5" fmla="*/ 340 h 794"/>
              <a:gd name="T6" fmla="*/ 237 w 1099"/>
              <a:gd name="T7" fmla="*/ 340 h 794"/>
              <a:gd name="T8" fmla="*/ 237 w 1099"/>
              <a:gd name="T9" fmla="*/ 0 h 794"/>
              <a:gd name="T10" fmla="*/ 549 w 1099"/>
              <a:gd name="T11" fmla="*/ 258 h 794"/>
              <a:gd name="T12" fmla="*/ 863 w 1099"/>
              <a:gd name="T13" fmla="*/ 0 h 794"/>
              <a:gd name="T14" fmla="*/ 863 w 1099"/>
              <a:gd name="T15" fmla="*/ 340 h 794"/>
              <a:gd name="T16" fmla="*/ 1099 w 1099"/>
              <a:gd name="T17" fmla="*/ 3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9" h="794">
                <a:moveTo>
                  <a:pt x="1099" y="340"/>
                </a:moveTo>
                <a:lnTo>
                  <a:pt x="549" y="794"/>
                </a:lnTo>
                <a:lnTo>
                  <a:pt x="0" y="340"/>
                </a:lnTo>
                <a:lnTo>
                  <a:pt x="237" y="340"/>
                </a:lnTo>
                <a:lnTo>
                  <a:pt x="237" y="0"/>
                </a:lnTo>
                <a:lnTo>
                  <a:pt x="549" y="258"/>
                </a:lnTo>
                <a:lnTo>
                  <a:pt x="863" y="0"/>
                </a:lnTo>
                <a:lnTo>
                  <a:pt x="863" y="340"/>
                </a:lnTo>
                <a:lnTo>
                  <a:pt x="1099" y="340"/>
                </a:lnTo>
                <a:close/>
              </a:path>
            </a:pathLst>
          </a:custGeom>
          <a:solidFill>
            <a:srgbClr val="1995B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6" name="TextBox 54"/>
          <p:cNvSpPr txBox="1"/>
          <p:nvPr/>
        </p:nvSpPr>
        <p:spPr>
          <a:xfrm>
            <a:off x="8114307" y="3945805"/>
            <a:ext cx="17653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Step.2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113079" y="2528130"/>
            <a:ext cx="4632091" cy="33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下载脚本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113078" y="3483977"/>
            <a:ext cx="4632091" cy="33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获取所需课程数据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1" grpId="0"/>
      <p:bldP spid="8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表格</Application>
  <PresentationFormat>宽屏</PresentationFormat>
  <Paragraphs>117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41" baseType="lpstr">
      <vt:lpstr>Arial</vt:lpstr>
      <vt:lpstr>方正书宋_GBK</vt:lpstr>
      <vt:lpstr>Wingdings</vt:lpstr>
      <vt:lpstr>张海山锐线体2.0</vt:lpstr>
      <vt:lpstr>冬青黑体简体中文</vt:lpstr>
      <vt:lpstr>Aharoni</vt:lpstr>
      <vt:lpstr>方正兰亭超细黑简体</vt:lpstr>
      <vt:lpstr>汉仪张子山体简</vt:lpstr>
      <vt:lpstr>Kartika</vt:lpstr>
      <vt:lpstr>Century Gothic</vt:lpstr>
      <vt:lpstr>仿宋_GB2312</vt:lpstr>
      <vt:lpstr>宋体</vt:lpstr>
      <vt:lpstr>Calibri Light</vt:lpstr>
      <vt:lpstr>Symbol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苹方-简</vt:lpstr>
      <vt:lpstr>宋体-简</vt:lpstr>
      <vt:lpstr>方正仿宋_GBK</vt:lpstr>
      <vt:lpstr>Kingsoft Sign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huangchengdo</cp:lastModifiedBy>
  <cp:revision>62</cp:revision>
  <dcterms:created xsi:type="dcterms:W3CDTF">2020-07-30T10:52:11Z</dcterms:created>
  <dcterms:modified xsi:type="dcterms:W3CDTF">2020-07-30T10:52:11Z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