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Nunito"/>
      <p:regular r:id="rId19"/>
      <p:bold r:id="rId20"/>
      <p:italic r:id="rId21"/>
      <p:boldItalic r:id="rId22"/>
    </p:embeddedFont>
    <p:embeddedFont>
      <p:font typeface="Nunito Ligh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22" Type="http://schemas.openxmlformats.org/officeDocument/2006/relationships/font" Target="fonts/Nunito-boldItalic.fntdata"/><Relationship Id="rId21" Type="http://schemas.openxmlformats.org/officeDocument/2006/relationships/font" Target="fonts/Nunito-italic.fntdata"/><Relationship Id="rId24" Type="http://schemas.openxmlformats.org/officeDocument/2006/relationships/font" Target="fonts/NunitoLight-bold.fntdata"/><Relationship Id="rId23" Type="http://schemas.openxmlformats.org/officeDocument/2006/relationships/font" Target="fonts/Nunito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Light-boldItalic.fntdata"/><Relationship Id="rId25" Type="http://schemas.openxmlformats.org/officeDocument/2006/relationships/font" Target="fonts/Nunito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Nunito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1b67dd3f3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1b67dd3f3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b67dd3f3c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b67dd3f3c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1b67dd3f3c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1b67dd3f3c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b67dd3f3c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1b67dd3f3c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1b67dd3f3c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1b67dd3f3c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1b67dd3f3c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1b67dd3f3c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1b67dd3f3c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1b67dd3f3c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1da2bcb3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1da2bcb3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726275" y="335222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Nunito Light"/>
                <a:ea typeface="Nunito Light"/>
                <a:cs typeface="Nunito Light"/>
                <a:sym typeface="Nunito Light"/>
              </a:rPr>
              <a:t>Rapport mensuel</a:t>
            </a:r>
            <a:endParaRPr>
              <a:solidFill>
                <a:srgbClr val="000000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583400" y="443218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2 : Thomas HERBET	15/03/2023</a:t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 rotWithShape="1">
          <a:blip r:embed="rId3">
            <a:alphaModFix/>
          </a:blip>
          <a:srcRect b="1845" l="0" r="1893" t="0"/>
          <a:stretch/>
        </p:blipFill>
        <p:spPr>
          <a:xfrm>
            <a:off x="-183350" y="-214300"/>
            <a:ext cx="9510699" cy="35665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ctrTitle"/>
          </p:nvPr>
        </p:nvSpPr>
        <p:spPr>
          <a:xfrm>
            <a:off x="719150" y="130375"/>
            <a:ext cx="26169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>
                <a:solidFill>
                  <a:srgbClr val="000000"/>
                </a:solidFill>
                <a:latin typeface="Nunito Light"/>
                <a:ea typeface="Nunito Light"/>
                <a:cs typeface="Nunito Light"/>
                <a:sym typeface="Nunito Light"/>
              </a:rPr>
              <a:t>Sommaire</a:t>
            </a:r>
            <a:endParaRPr sz="4000">
              <a:solidFill>
                <a:srgbClr val="000000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76" name="Google Shape;76;p14"/>
          <p:cNvSpPr txBox="1"/>
          <p:nvPr>
            <p:ph idx="1" type="subTitle"/>
          </p:nvPr>
        </p:nvSpPr>
        <p:spPr>
          <a:xfrm>
            <a:off x="326225" y="1063975"/>
            <a:ext cx="23598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unito"/>
              <a:buAutoNum type="arabicPeriod"/>
            </a:pPr>
            <a:r>
              <a:rPr lang="fr" sz="15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Evolution du CA</a:t>
            </a:r>
            <a:endParaRPr sz="15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433399" y="1368302"/>
            <a:ext cx="8046675" cy="3047425"/>
          </a:xfrm>
          <a:custGeom>
            <a:rect b="b" l="l" r="r" t="t"/>
            <a:pathLst>
              <a:path extrusionOk="0" h="121897" w="321867">
                <a:moveTo>
                  <a:pt x="42583" y="7297"/>
                </a:moveTo>
                <a:cubicBezTo>
                  <a:pt x="55537" y="7297"/>
                  <a:pt x="105448" y="2916"/>
                  <a:pt x="120307" y="7297"/>
                </a:cubicBezTo>
                <a:cubicBezTo>
                  <a:pt x="135166" y="11679"/>
                  <a:pt x="145358" y="28490"/>
                  <a:pt x="131737" y="33586"/>
                </a:cubicBezTo>
                <a:cubicBezTo>
                  <a:pt x="118116" y="38682"/>
                  <a:pt x="59633" y="34919"/>
                  <a:pt x="38583" y="37872"/>
                </a:cubicBezTo>
                <a:cubicBezTo>
                  <a:pt x="17533" y="40825"/>
                  <a:pt x="11627" y="44301"/>
                  <a:pt x="5436" y="51302"/>
                </a:cubicBezTo>
                <a:cubicBezTo>
                  <a:pt x="-755" y="58303"/>
                  <a:pt x="-851" y="70733"/>
                  <a:pt x="1435" y="79877"/>
                </a:cubicBezTo>
                <a:cubicBezTo>
                  <a:pt x="3721" y="89021"/>
                  <a:pt x="9103" y="99260"/>
                  <a:pt x="19152" y="106166"/>
                </a:cubicBezTo>
                <a:cubicBezTo>
                  <a:pt x="29201" y="113072"/>
                  <a:pt x="44251" y="119644"/>
                  <a:pt x="61729" y="121311"/>
                </a:cubicBezTo>
                <a:cubicBezTo>
                  <a:pt x="79207" y="122978"/>
                  <a:pt x="108068" y="120691"/>
                  <a:pt x="124022" y="116167"/>
                </a:cubicBezTo>
                <a:cubicBezTo>
                  <a:pt x="139976" y="111643"/>
                  <a:pt x="146454" y="100594"/>
                  <a:pt x="157455" y="94165"/>
                </a:cubicBezTo>
                <a:cubicBezTo>
                  <a:pt x="168456" y="87736"/>
                  <a:pt x="174171" y="75305"/>
                  <a:pt x="190030" y="77591"/>
                </a:cubicBezTo>
                <a:cubicBezTo>
                  <a:pt x="205889" y="79877"/>
                  <a:pt x="232560" y="104976"/>
                  <a:pt x="252610" y="107881"/>
                </a:cubicBezTo>
                <a:cubicBezTo>
                  <a:pt x="272660" y="110786"/>
                  <a:pt x="298901" y="106166"/>
                  <a:pt x="310331" y="95022"/>
                </a:cubicBezTo>
                <a:cubicBezTo>
                  <a:pt x="321761" y="83878"/>
                  <a:pt x="321000" y="56303"/>
                  <a:pt x="321190" y="41015"/>
                </a:cubicBezTo>
                <a:cubicBezTo>
                  <a:pt x="321381" y="25727"/>
                  <a:pt x="325381" y="9821"/>
                  <a:pt x="311474" y="3296"/>
                </a:cubicBezTo>
                <a:cubicBezTo>
                  <a:pt x="297568" y="-3229"/>
                  <a:pt x="251229" y="2010"/>
                  <a:pt x="237751" y="1867"/>
                </a:cubicBezTo>
                <a:cubicBezTo>
                  <a:pt x="224273" y="1724"/>
                  <a:pt x="231798" y="2344"/>
                  <a:pt x="230607" y="2439"/>
                </a:cubicBezTo>
              </a:path>
            </a:pathLst>
          </a:custGeom>
          <a:noFill/>
          <a:ln cap="flat" cmpd="sng" w="28575">
            <a:solidFill>
              <a:schemeClr val="lt1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78" name="Google Shape;78;p14"/>
          <p:cNvSpPr txBox="1"/>
          <p:nvPr>
            <p:ph idx="1" type="subTitle"/>
          </p:nvPr>
        </p:nvSpPr>
        <p:spPr>
          <a:xfrm>
            <a:off x="1075900" y="2298125"/>
            <a:ext cx="3020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fr" sz="15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2. </a:t>
            </a:r>
            <a:r>
              <a:rPr lang="fr" sz="15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Part des catégories dans le CA</a:t>
            </a:r>
            <a:endParaRPr sz="15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2464000" y="2148259"/>
            <a:ext cx="243900" cy="249900"/>
          </a:xfrm>
          <a:prstGeom prst="ellipse">
            <a:avLst/>
          </a:prstGeom>
          <a:noFill/>
          <a:ln cap="flat" cmpd="sng" w="2857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4448925" y="813950"/>
            <a:ext cx="44163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fr" sz="15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5 </a:t>
            </a:r>
            <a:r>
              <a:rPr lang="fr" sz="15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. CA dans les prochains mois</a:t>
            </a:r>
            <a:endParaRPr sz="15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4944850" y="3153325"/>
            <a:ext cx="243900" cy="249900"/>
          </a:xfrm>
          <a:prstGeom prst="ellipse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2069975" y="4291525"/>
            <a:ext cx="243900" cy="249900"/>
          </a:xfrm>
          <a:prstGeom prst="ellipse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 txBox="1"/>
          <p:nvPr>
            <p:ph idx="1" type="subTitle"/>
          </p:nvPr>
        </p:nvSpPr>
        <p:spPr>
          <a:xfrm>
            <a:off x="1075900" y="3722125"/>
            <a:ext cx="31194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fr" sz="1525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3</a:t>
            </a:r>
            <a:r>
              <a:rPr lang="fr" sz="1525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. Montant du panier moyen</a:t>
            </a:r>
            <a:endParaRPr sz="1525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4" name="Google Shape;84;p14"/>
          <p:cNvSpPr txBox="1"/>
          <p:nvPr>
            <p:ph idx="1" type="subTitle"/>
          </p:nvPr>
        </p:nvSpPr>
        <p:spPr>
          <a:xfrm>
            <a:off x="5188750" y="2731025"/>
            <a:ext cx="31194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fr" sz="15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4. Comportement de nos clients sur le site web</a:t>
            </a:r>
            <a:endParaRPr sz="15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525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5" name="Google Shape;85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86" name="Google Shape;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600" y="1368300"/>
            <a:ext cx="510500" cy="51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5875" y="1153900"/>
            <a:ext cx="548700" cy="5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3" name="Google Shape;93;p15"/>
          <p:cNvSpPr txBox="1"/>
          <p:nvPr>
            <p:ph idx="1" type="subTitle"/>
          </p:nvPr>
        </p:nvSpPr>
        <p:spPr>
          <a:xfrm>
            <a:off x="6677025" y="571075"/>
            <a:ext cx="23598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unito"/>
              <a:buAutoNum type="arabicPeriod"/>
            </a:pPr>
            <a:r>
              <a:rPr b="1" lang="fr" sz="15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Evolution du CA</a:t>
            </a:r>
            <a:endParaRPr b="1" sz="15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4" name="Google Shape;94;p15"/>
          <p:cNvSpPr txBox="1"/>
          <p:nvPr>
            <p:ph idx="1" type="subTitle"/>
          </p:nvPr>
        </p:nvSpPr>
        <p:spPr>
          <a:xfrm>
            <a:off x="6598450" y="1446600"/>
            <a:ext cx="2359800" cy="22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Légère baisse du chiffre d’affaires (CA) constatée fin 2019 - début 2020</a:t>
            </a:r>
            <a:endParaRPr sz="15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Le nombre de ventes possède une croissance exponentielle.</a:t>
            </a:r>
            <a:endParaRPr sz="15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Passant de 700 K€ à 650K€.</a:t>
            </a:r>
            <a:endParaRPr sz="15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95" name="Google Shape;9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172200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01" name="Google Shape;101;p16"/>
          <p:cNvPicPr preferRelativeResize="0"/>
          <p:nvPr/>
        </p:nvPicPr>
        <p:blipFill rotWithShape="1">
          <a:blip r:embed="rId3">
            <a:alphaModFix/>
          </a:blip>
          <a:srcRect b="2210" l="1776" r="30431" t="29997"/>
          <a:stretch/>
        </p:blipFill>
        <p:spPr>
          <a:xfrm>
            <a:off x="0" y="0"/>
            <a:ext cx="9144000" cy="53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6"/>
          <p:cNvSpPr txBox="1"/>
          <p:nvPr>
            <p:ph idx="1" type="subTitle"/>
          </p:nvPr>
        </p:nvSpPr>
        <p:spPr>
          <a:xfrm>
            <a:off x="6480500" y="609477"/>
            <a:ext cx="2409900" cy="6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fr" sz="15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2. Part des catégories dans le chiffre d’affaires</a:t>
            </a:r>
            <a:endParaRPr b="1" sz="15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3" name="Google Shape;103;p16"/>
          <p:cNvSpPr txBox="1"/>
          <p:nvPr>
            <p:ph idx="1" type="subTitle"/>
          </p:nvPr>
        </p:nvSpPr>
        <p:spPr>
          <a:xfrm>
            <a:off x="6505550" y="1677132"/>
            <a:ext cx="2359800" cy="26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L’high-Tech représentait </a:t>
            </a:r>
            <a:r>
              <a:rPr lang="fr" sz="15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1/3</a:t>
            </a:r>
            <a:r>
              <a:rPr lang="fr" sz="15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du CA.</a:t>
            </a:r>
            <a:endParaRPr sz="15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L’arrêt de cette catégorie explique la baisse du chiffre d’affaires.</a:t>
            </a:r>
            <a:endParaRPr sz="15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Ceci lève un brouillard sur le chiffre d’affaires à venir.</a:t>
            </a:r>
            <a:endParaRPr sz="15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8605000" y="4715425"/>
            <a:ext cx="38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1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650" y="197200"/>
            <a:ext cx="6289750" cy="4892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1" name="Google Shape;111;p17"/>
          <p:cNvSpPr txBox="1"/>
          <p:nvPr>
            <p:ph idx="1" type="subTitle"/>
          </p:nvPr>
        </p:nvSpPr>
        <p:spPr>
          <a:xfrm>
            <a:off x="6660275" y="1573088"/>
            <a:ext cx="2359800" cy="19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Le temps passé sur le site est stable.</a:t>
            </a:r>
            <a:endParaRPr sz="15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En moyenne les clients passent 7 min sur le site internet.</a:t>
            </a:r>
            <a:endParaRPr sz="15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Panier minimum = 22 €</a:t>
            </a:r>
            <a:endParaRPr sz="15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Panier maximum = 63 €</a:t>
            </a:r>
            <a:endParaRPr sz="15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2" name="Google Shape;112;p17"/>
          <p:cNvSpPr txBox="1"/>
          <p:nvPr>
            <p:ph idx="1" type="subTitle"/>
          </p:nvPr>
        </p:nvSpPr>
        <p:spPr>
          <a:xfrm>
            <a:off x="6678875" y="626075"/>
            <a:ext cx="2341200" cy="6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fr" sz="15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3</a:t>
            </a:r>
            <a:r>
              <a:rPr b="1" lang="fr" sz="15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. Montant du panier moyen</a:t>
            </a:r>
            <a:endParaRPr b="1" sz="15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 b="1189" l="1150" r="-1150" t="-1190"/>
          <a:stretch/>
        </p:blipFill>
        <p:spPr>
          <a:xfrm>
            <a:off x="188250" y="95712"/>
            <a:ext cx="6366950" cy="495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/>
          <p:nvPr/>
        </p:nvSpPr>
        <p:spPr>
          <a:xfrm>
            <a:off x="1995335" y="2008628"/>
            <a:ext cx="2499950" cy="1815450"/>
          </a:xfrm>
          <a:custGeom>
            <a:rect b="b" l="l" r="r" t="t"/>
            <a:pathLst>
              <a:path extrusionOk="0" h="72618" w="99998">
                <a:moveTo>
                  <a:pt x="90208" y="1380"/>
                </a:moveTo>
                <a:cubicBezTo>
                  <a:pt x="80159" y="-1620"/>
                  <a:pt x="53633" y="808"/>
                  <a:pt x="39345" y="6237"/>
                </a:cubicBezTo>
                <a:cubicBezTo>
                  <a:pt x="25058" y="11666"/>
                  <a:pt x="10436" y="23859"/>
                  <a:pt x="4483" y="33955"/>
                </a:cubicBezTo>
                <a:cubicBezTo>
                  <a:pt x="-1470" y="44052"/>
                  <a:pt x="-1184" y="60482"/>
                  <a:pt x="3626" y="66816"/>
                </a:cubicBezTo>
                <a:cubicBezTo>
                  <a:pt x="8436" y="73150"/>
                  <a:pt x="19771" y="73151"/>
                  <a:pt x="33344" y="71960"/>
                </a:cubicBezTo>
                <a:cubicBezTo>
                  <a:pt x="46917" y="70770"/>
                  <a:pt x="74016" y="67626"/>
                  <a:pt x="85065" y="59673"/>
                </a:cubicBezTo>
                <a:cubicBezTo>
                  <a:pt x="96114" y="51720"/>
                  <a:pt x="98781" y="33956"/>
                  <a:pt x="99638" y="24240"/>
                </a:cubicBezTo>
                <a:cubicBezTo>
                  <a:pt x="100495" y="14525"/>
                  <a:pt x="100257" y="4381"/>
                  <a:pt x="90208" y="1380"/>
                </a:cubicBezTo>
                <a:close/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0" name="Google Shape;120;p18"/>
          <p:cNvSpPr txBox="1"/>
          <p:nvPr>
            <p:ph idx="1" type="subTitle"/>
          </p:nvPr>
        </p:nvSpPr>
        <p:spPr>
          <a:xfrm>
            <a:off x="6657975" y="678225"/>
            <a:ext cx="2359800" cy="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4. Comportement de nos clients sur le site web</a:t>
            </a:r>
            <a:endParaRPr b="1" sz="15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1" name="Google Shape;121;p18"/>
          <p:cNvSpPr txBox="1"/>
          <p:nvPr>
            <p:ph idx="1" type="subTitle"/>
          </p:nvPr>
        </p:nvSpPr>
        <p:spPr>
          <a:xfrm>
            <a:off x="6657975" y="1557325"/>
            <a:ext cx="2359800" cy="26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Le taux de conversion est en chute - 0,06 points sur les 12 derniers mois.</a:t>
            </a:r>
            <a:endParaRPr sz="15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Nos clients </a:t>
            </a:r>
            <a:r>
              <a:rPr lang="fr" sz="15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achètent</a:t>
            </a:r>
            <a:r>
              <a:rPr lang="fr" sz="15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de moins en moins.</a:t>
            </a:r>
            <a:endParaRPr sz="15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375" y="92875"/>
            <a:ext cx="6374250" cy="495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8" name="Google Shape;128;p19"/>
          <p:cNvSpPr txBox="1"/>
          <p:nvPr>
            <p:ph idx="1" type="subTitle"/>
          </p:nvPr>
        </p:nvSpPr>
        <p:spPr>
          <a:xfrm>
            <a:off x="6529400" y="299950"/>
            <a:ext cx="2470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fr" sz="15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5 . CA dans les prochains mois</a:t>
            </a:r>
            <a:endParaRPr b="1" sz="15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9" name="Google Shape;129;p19"/>
          <p:cNvSpPr txBox="1"/>
          <p:nvPr>
            <p:ph idx="1" type="subTitle"/>
          </p:nvPr>
        </p:nvSpPr>
        <p:spPr>
          <a:xfrm>
            <a:off x="6529413" y="850725"/>
            <a:ext cx="2470500" cy="24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271A38"/>
                </a:solidFill>
                <a:latin typeface="Nunito"/>
                <a:ea typeface="Nunito"/>
                <a:cs typeface="Nunito"/>
                <a:sym typeface="Nunito"/>
              </a:rPr>
              <a:t>Forte disparité du temps passé par nos clients sur le site internet.</a:t>
            </a:r>
            <a:endParaRPr sz="1500">
              <a:solidFill>
                <a:srgbClr val="271A3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71A3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71A3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271A38"/>
                </a:solidFill>
                <a:latin typeface="Nunito"/>
                <a:ea typeface="Nunito"/>
                <a:cs typeface="Nunito"/>
                <a:sym typeface="Nunito"/>
              </a:rPr>
              <a:t>Avec l’essor de la catégorie nourriture, une partie des clients passent plus de temps sur le site internet.</a:t>
            </a:r>
            <a:endParaRPr sz="1500">
              <a:solidFill>
                <a:srgbClr val="271A3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71A3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71A3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154887" cy="4787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6" name="Google Shape;136;p20"/>
          <p:cNvSpPr txBox="1"/>
          <p:nvPr>
            <p:ph idx="1" type="subTitle"/>
          </p:nvPr>
        </p:nvSpPr>
        <p:spPr>
          <a:xfrm>
            <a:off x="935850" y="428525"/>
            <a:ext cx="2685600" cy="3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fr" sz="15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Conclusion</a:t>
            </a:r>
            <a:endParaRPr b="1" sz="15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835825" y="1128725"/>
            <a:ext cx="5514900" cy="3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271A38"/>
                </a:solidFill>
                <a:latin typeface="Nunito"/>
                <a:ea typeface="Nunito"/>
                <a:cs typeface="Nunito"/>
                <a:sym typeface="Nunito"/>
              </a:rPr>
              <a:t>CA en baisse à cause de l’arrêt de la catégorie High Tech.</a:t>
            </a:r>
            <a:endParaRPr sz="1500">
              <a:solidFill>
                <a:srgbClr val="271A3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71A3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271A38"/>
                </a:solidFill>
                <a:latin typeface="Nunito"/>
                <a:ea typeface="Nunito"/>
                <a:cs typeface="Nunito"/>
                <a:sym typeface="Nunito"/>
              </a:rPr>
              <a:t>Catégorie nourriture en forte hausse.</a:t>
            </a:r>
            <a:endParaRPr sz="1500">
              <a:solidFill>
                <a:srgbClr val="271A3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71A3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271A38"/>
                </a:solidFill>
                <a:latin typeface="Nunito"/>
                <a:ea typeface="Nunito"/>
                <a:cs typeface="Nunito"/>
                <a:sym typeface="Nunito"/>
              </a:rPr>
              <a:t>Les clients passent de plus en plus de temps sur le site internet </a:t>
            </a:r>
            <a:r>
              <a:rPr b="1" lang="fr" sz="1500">
                <a:solidFill>
                  <a:srgbClr val="271A38"/>
                </a:solidFill>
                <a:latin typeface="Nunito"/>
                <a:ea typeface="Nunito"/>
                <a:cs typeface="Nunito"/>
                <a:sym typeface="Nunito"/>
              </a:rPr>
              <a:t>MAIS </a:t>
            </a:r>
            <a:r>
              <a:rPr lang="fr" sz="1500">
                <a:solidFill>
                  <a:srgbClr val="271A38"/>
                </a:solidFill>
                <a:latin typeface="Nunito"/>
                <a:ea typeface="Nunito"/>
                <a:cs typeface="Nunito"/>
                <a:sym typeface="Nunito"/>
              </a:rPr>
              <a:t>le taux de conversion chute.</a:t>
            </a:r>
            <a:endParaRPr sz="1500">
              <a:solidFill>
                <a:srgbClr val="271A3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71A3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 u="sng">
              <a:solidFill>
                <a:srgbClr val="271A3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u="sng">
                <a:solidFill>
                  <a:srgbClr val="271A38"/>
                </a:solidFill>
                <a:latin typeface="Nunito"/>
                <a:ea typeface="Nunito"/>
                <a:cs typeface="Nunito"/>
                <a:sym typeface="Nunito"/>
              </a:rPr>
              <a:t>Recommendations :</a:t>
            </a:r>
            <a:endParaRPr sz="1500" u="sng">
              <a:solidFill>
                <a:srgbClr val="271A3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 u="sng">
              <a:solidFill>
                <a:srgbClr val="271A3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271A38"/>
                </a:solidFill>
                <a:latin typeface="Nunito"/>
                <a:ea typeface="Nunito"/>
                <a:cs typeface="Nunito"/>
                <a:sym typeface="Nunito"/>
              </a:rPr>
              <a:t>Développer le taux de conversion</a:t>
            </a:r>
            <a:endParaRPr sz="1500">
              <a:solidFill>
                <a:srgbClr val="271A3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71A3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271A38"/>
                </a:solidFill>
                <a:latin typeface="Nunito"/>
                <a:ea typeface="Nunito"/>
                <a:cs typeface="Nunito"/>
                <a:sym typeface="Nunito"/>
              </a:rPr>
              <a:t>Enrichir notre gamme : nourriture</a:t>
            </a:r>
            <a:endParaRPr sz="1500">
              <a:solidFill>
                <a:srgbClr val="271A3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71A3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271A38"/>
                </a:solidFill>
                <a:latin typeface="Nunito"/>
                <a:ea typeface="Nunito"/>
                <a:cs typeface="Nunito"/>
                <a:sym typeface="Nunito"/>
              </a:rPr>
              <a:t>Mettre en place un SIM</a:t>
            </a:r>
            <a:endParaRPr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2274" y="2414575"/>
            <a:ext cx="4316525" cy="1867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4" name="Google Shape;144;p21"/>
          <p:cNvSpPr txBox="1"/>
          <p:nvPr>
            <p:ph idx="1" type="subTitle"/>
          </p:nvPr>
        </p:nvSpPr>
        <p:spPr>
          <a:xfrm>
            <a:off x="3907625" y="2355300"/>
            <a:ext cx="3386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fr" sz="15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MERCI POUR VOTRE ATTENTION</a:t>
            </a:r>
            <a:endParaRPr b="1" sz="15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625" y="713188"/>
            <a:ext cx="3602825" cy="360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