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72" r:id="rId10"/>
    <p:sldId id="274" r:id="rId11"/>
    <p:sldId id="271"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0" d="100"/>
          <a:sy n="70" d="100"/>
        </p:scale>
        <p:origin x="125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D3C444-391B-4336-939D-439737E52182}"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235632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3C444-391B-4336-939D-439737E52182}"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243723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3C444-391B-4336-939D-439737E52182}"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44136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3C444-391B-4336-939D-439737E52182}"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296505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3C444-391B-4336-939D-439737E52182}" type="datetimeFigureOut">
              <a:rPr lang="en-US" smtClean="0"/>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326402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D3C444-391B-4336-939D-439737E52182}"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317273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D3C444-391B-4336-939D-439737E52182}" type="datetimeFigureOut">
              <a:rPr lang="en-US" smtClean="0"/>
              <a:t>5/13/2016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214229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3C444-391B-4336-939D-439737E52182}" type="datetimeFigureOut">
              <a:rPr lang="en-US" smtClean="0"/>
              <a:t>5/13/2016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157224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3C444-391B-4336-939D-439737E52182}" type="datetimeFigureOut">
              <a:rPr lang="en-US" smtClean="0"/>
              <a:t>5/13/2016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243868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3C444-391B-4336-939D-439737E52182}"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353830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3C444-391B-4336-939D-439737E52182}" type="datetimeFigureOut">
              <a:rPr lang="en-US" smtClean="0"/>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43E2-CE1A-4FA2-802C-0640CE7DDE84}" type="slidenum">
              <a:rPr lang="en-US" smtClean="0"/>
              <a:t>‹#›</a:t>
            </a:fld>
            <a:endParaRPr lang="en-US"/>
          </a:p>
        </p:txBody>
      </p:sp>
    </p:spTree>
    <p:extLst>
      <p:ext uri="{BB962C8B-B14F-4D97-AF65-F5344CB8AC3E}">
        <p14:creationId xmlns:p14="http://schemas.microsoft.com/office/powerpoint/2010/main" val="292263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3C444-391B-4336-939D-439737E52182}" type="datetimeFigureOut">
              <a:rPr lang="en-US" smtClean="0"/>
              <a:t>5/13/2016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943E2-CE1A-4FA2-802C-0640CE7DDE84}" type="slidenum">
              <a:rPr lang="en-US" smtClean="0"/>
              <a:t>‹#›</a:t>
            </a:fld>
            <a:endParaRPr lang="en-US"/>
          </a:p>
        </p:txBody>
      </p:sp>
    </p:spTree>
    <p:extLst>
      <p:ext uri="{BB962C8B-B14F-4D97-AF65-F5344CB8AC3E}">
        <p14:creationId xmlns:p14="http://schemas.microsoft.com/office/powerpoint/2010/main" val="98989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Submission to Complete the Exploratory Portion of Capstone Project</a:t>
            </a:r>
            <a:endParaRPr lang="en-US" dirty="0"/>
          </a:p>
        </p:txBody>
      </p:sp>
      <p:sp>
        <p:nvSpPr>
          <p:cNvPr id="3" name="Subtitle 2"/>
          <p:cNvSpPr>
            <a:spLocks noGrp="1"/>
          </p:cNvSpPr>
          <p:nvPr>
            <p:ph type="subTitle" idx="1"/>
          </p:nvPr>
        </p:nvSpPr>
        <p:spPr/>
        <p:txBody>
          <a:bodyPr/>
          <a:lstStyle/>
          <a:p>
            <a:r>
              <a:rPr lang="en-US" dirty="0" smtClean="0"/>
              <a:t>Tom Hunter</a:t>
            </a:r>
            <a:endParaRPr lang="en-US" dirty="0"/>
          </a:p>
        </p:txBody>
      </p:sp>
    </p:spTree>
    <p:extLst>
      <p:ext uri="{BB962C8B-B14F-4D97-AF65-F5344CB8AC3E}">
        <p14:creationId xmlns:p14="http://schemas.microsoft.com/office/powerpoint/2010/main" val="1900686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Data: Lagging Period Returns</a:t>
            </a:r>
            <a:r>
              <a:rPr lang="en-US" dirty="0" smtClean="0"/>
              <a:t/>
            </a:r>
            <a:br>
              <a:rPr lang="en-US" dirty="0" smtClean="0"/>
            </a:br>
            <a:endParaRPr lang="en-US" dirty="0"/>
          </a:p>
        </p:txBody>
      </p:sp>
      <p:pic>
        <p:nvPicPr>
          <p:cNvPr id="7" name="Picture 6"/>
          <p:cNvPicPr>
            <a:picLocks noChangeAspect="1"/>
          </p:cNvPicPr>
          <p:nvPr/>
        </p:nvPicPr>
        <p:blipFill>
          <a:blip r:embed="rId2"/>
          <a:stretch>
            <a:fillRect/>
          </a:stretch>
        </p:blipFill>
        <p:spPr>
          <a:xfrm>
            <a:off x="1" y="1409990"/>
            <a:ext cx="6100761" cy="4800600"/>
          </a:xfrm>
          <a:prstGeom prst="rect">
            <a:avLst/>
          </a:prstGeom>
        </p:spPr>
      </p:pic>
      <p:pic>
        <p:nvPicPr>
          <p:cNvPr id="8" name="Picture 7"/>
          <p:cNvPicPr>
            <a:picLocks noChangeAspect="1"/>
          </p:cNvPicPr>
          <p:nvPr/>
        </p:nvPicPr>
        <p:blipFill>
          <a:blip r:embed="rId3"/>
          <a:stretch>
            <a:fillRect/>
          </a:stretch>
        </p:blipFill>
        <p:spPr>
          <a:xfrm>
            <a:off x="6097588" y="1409990"/>
            <a:ext cx="6100761" cy="4800600"/>
          </a:xfrm>
          <a:prstGeom prst="rect">
            <a:avLst/>
          </a:prstGeom>
        </p:spPr>
      </p:pic>
      <p:sp>
        <p:nvSpPr>
          <p:cNvPr id="5" name="TextBox 4"/>
          <p:cNvSpPr txBox="1"/>
          <p:nvPr/>
        </p:nvSpPr>
        <p:spPr>
          <a:xfrm>
            <a:off x="379585" y="6210590"/>
            <a:ext cx="4409119" cy="461665"/>
          </a:xfrm>
          <a:prstGeom prst="rect">
            <a:avLst/>
          </a:prstGeom>
          <a:noFill/>
        </p:spPr>
        <p:txBody>
          <a:bodyPr wrap="square" rtlCol="0">
            <a:spAutoFit/>
          </a:bodyPr>
          <a:lstStyle/>
          <a:p>
            <a:pPr algn="ctr"/>
            <a:r>
              <a:rPr lang="en-US" sz="1200" dirty="0" smtClean="0"/>
              <a:t>How Realized Returns compared against their implied predictions. Note Implied Tends to overestimate actual returns.</a:t>
            </a:r>
          </a:p>
        </p:txBody>
      </p:sp>
      <p:sp>
        <p:nvSpPr>
          <p:cNvPr id="6" name="TextBox 5"/>
          <p:cNvSpPr txBox="1"/>
          <p:nvPr/>
        </p:nvSpPr>
        <p:spPr>
          <a:xfrm>
            <a:off x="6560572" y="6210589"/>
            <a:ext cx="4616944" cy="461665"/>
          </a:xfrm>
          <a:prstGeom prst="rect">
            <a:avLst/>
          </a:prstGeom>
          <a:noFill/>
        </p:spPr>
        <p:txBody>
          <a:bodyPr wrap="square" rtlCol="0">
            <a:spAutoFit/>
          </a:bodyPr>
          <a:lstStyle/>
          <a:p>
            <a:pPr algn="ctr"/>
            <a:r>
              <a:rPr lang="en-US" sz="1200" dirty="0" smtClean="0"/>
              <a:t>How Realized Returns compared against their implied predictions for each time period. Note Implied Tends to overestimate actual returns.</a:t>
            </a:r>
          </a:p>
        </p:txBody>
      </p:sp>
    </p:spTree>
    <p:extLst>
      <p:ext uri="{BB962C8B-B14F-4D97-AF65-F5344CB8AC3E}">
        <p14:creationId xmlns:p14="http://schemas.microsoft.com/office/powerpoint/2010/main" val="4028126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Analysis:</a:t>
            </a:r>
            <a:br>
              <a:rPr lang="en-US" dirty="0" smtClean="0"/>
            </a:br>
            <a:endParaRPr lang="en-US" dirty="0"/>
          </a:p>
        </p:txBody>
      </p:sp>
      <p:sp>
        <p:nvSpPr>
          <p:cNvPr id="3" name="TextBox 2"/>
          <p:cNvSpPr txBox="1"/>
          <p:nvPr/>
        </p:nvSpPr>
        <p:spPr>
          <a:xfrm>
            <a:off x="1160060" y="1869743"/>
            <a:ext cx="10331355" cy="1754326"/>
          </a:xfrm>
          <a:prstGeom prst="rect">
            <a:avLst/>
          </a:prstGeom>
          <a:noFill/>
        </p:spPr>
        <p:txBody>
          <a:bodyPr wrap="square" rtlCol="0">
            <a:spAutoFit/>
          </a:bodyPr>
          <a:lstStyle/>
          <a:p>
            <a:r>
              <a:rPr lang="en-US" dirty="0" smtClean="0"/>
              <a:t>In final analysis, we noted that a t-test for each period resulted in statistically significant differences in the mean of the data being predicted. </a:t>
            </a:r>
          </a:p>
          <a:p>
            <a:endParaRPr lang="en-US" dirty="0" smtClean="0"/>
          </a:p>
          <a:p>
            <a:r>
              <a:rPr lang="en-US" dirty="0" smtClean="0"/>
              <a:t>The null hypothesis would expect that 66% (1 STD move) of observations would be within the threshold expected by Implied Volatility for each period, instead, we see that 72% - 84% of observations are within this threshold.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41329806"/>
              </p:ext>
            </p:extLst>
          </p:nvPr>
        </p:nvGraphicFramePr>
        <p:xfrm>
          <a:off x="1160060" y="4295379"/>
          <a:ext cx="10195327" cy="1483360"/>
        </p:xfrm>
        <a:graphic>
          <a:graphicData uri="http://schemas.openxmlformats.org/drawingml/2006/table">
            <a:tbl>
              <a:tblPr firstRow="1" bandRow="1">
                <a:tableStyleId>{5C22544A-7EE6-4342-B048-85BDC9FD1C3A}</a:tableStyleId>
              </a:tblPr>
              <a:tblGrid>
                <a:gridCol w="2088521"/>
                <a:gridCol w="824431"/>
                <a:gridCol w="1456475"/>
                <a:gridCol w="1456475"/>
                <a:gridCol w="1456475"/>
                <a:gridCol w="1456475"/>
                <a:gridCol w="1456475"/>
              </a:tblGrid>
              <a:tr h="370840">
                <a:tc>
                  <a:txBody>
                    <a:bodyPr/>
                    <a:lstStyle/>
                    <a:p>
                      <a:r>
                        <a:rPr lang="en-US" dirty="0" smtClean="0"/>
                        <a:t>Status</a:t>
                      </a:r>
                      <a:endParaRPr lang="en-US" dirty="0"/>
                    </a:p>
                  </a:txBody>
                  <a:tcPr/>
                </a:tc>
                <a:tc>
                  <a:txBody>
                    <a:bodyPr/>
                    <a:lstStyle/>
                    <a:p>
                      <a:r>
                        <a:rPr lang="en-US" dirty="0" smtClean="0"/>
                        <a:t>2 Days</a:t>
                      </a:r>
                      <a:endParaRPr lang="en-US" dirty="0"/>
                    </a:p>
                  </a:txBody>
                  <a:tcPr/>
                </a:tc>
                <a:tc>
                  <a:txBody>
                    <a:bodyPr/>
                    <a:lstStyle/>
                    <a:p>
                      <a:r>
                        <a:rPr lang="en-US" dirty="0" smtClean="0"/>
                        <a:t>1 Month</a:t>
                      </a:r>
                      <a:endParaRPr lang="en-US" dirty="0"/>
                    </a:p>
                  </a:txBody>
                  <a:tcPr/>
                </a:tc>
                <a:tc>
                  <a:txBody>
                    <a:bodyPr/>
                    <a:lstStyle/>
                    <a:p>
                      <a:r>
                        <a:rPr lang="en-US" dirty="0" smtClean="0"/>
                        <a:t>3 Month</a:t>
                      </a:r>
                      <a:endParaRPr lang="en-US" dirty="0"/>
                    </a:p>
                  </a:txBody>
                  <a:tcPr/>
                </a:tc>
                <a:tc>
                  <a:txBody>
                    <a:bodyPr/>
                    <a:lstStyle/>
                    <a:p>
                      <a:r>
                        <a:rPr lang="en-US" dirty="0" smtClean="0"/>
                        <a:t>6 Month</a:t>
                      </a:r>
                      <a:endParaRPr lang="en-US" dirty="0"/>
                    </a:p>
                  </a:txBody>
                  <a:tcPr/>
                </a:tc>
                <a:tc>
                  <a:txBody>
                    <a:bodyPr/>
                    <a:lstStyle/>
                    <a:p>
                      <a:r>
                        <a:rPr lang="en-US" dirty="0" smtClean="0"/>
                        <a:t>9</a:t>
                      </a:r>
                      <a:r>
                        <a:rPr lang="en-US" baseline="0" dirty="0" smtClean="0"/>
                        <a:t> Month</a:t>
                      </a:r>
                      <a:endParaRPr lang="en-US" dirty="0"/>
                    </a:p>
                  </a:txBody>
                  <a:tcPr/>
                </a:tc>
                <a:tc>
                  <a:txBody>
                    <a:bodyPr/>
                    <a:lstStyle/>
                    <a:p>
                      <a:r>
                        <a:rPr lang="en-US" dirty="0" smtClean="0"/>
                        <a:t>12</a:t>
                      </a:r>
                      <a:r>
                        <a:rPr lang="en-US" baseline="0" dirty="0" smtClean="0"/>
                        <a:t> Month</a:t>
                      </a:r>
                      <a:endParaRPr lang="en-US" dirty="0"/>
                    </a:p>
                  </a:txBody>
                  <a:tcPr/>
                </a:tc>
              </a:tr>
              <a:tr h="370840">
                <a:tc>
                  <a:txBody>
                    <a:bodyPr/>
                    <a:lstStyle/>
                    <a:p>
                      <a:r>
                        <a:rPr lang="en-US" dirty="0" smtClean="0"/>
                        <a:t>Realized &gt; Implied</a:t>
                      </a:r>
                      <a:endParaRPr lang="en-US" dirty="0"/>
                    </a:p>
                  </a:txBody>
                  <a:tcPr/>
                </a:tc>
                <a:tc>
                  <a:txBody>
                    <a:bodyPr/>
                    <a:lstStyle/>
                    <a:p>
                      <a:r>
                        <a:rPr lang="en-US" dirty="0" smtClean="0"/>
                        <a:t>801</a:t>
                      </a:r>
                      <a:endParaRPr lang="en-US" dirty="0"/>
                    </a:p>
                  </a:txBody>
                  <a:tcPr/>
                </a:tc>
                <a:tc>
                  <a:txBody>
                    <a:bodyPr/>
                    <a:lstStyle/>
                    <a:p>
                      <a:r>
                        <a:rPr lang="en-US" dirty="0" smtClean="0"/>
                        <a:t>610</a:t>
                      </a:r>
                      <a:endParaRPr lang="en-US" dirty="0"/>
                    </a:p>
                  </a:txBody>
                  <a:tcPr/>
                </a:tc>
                <a:tc>
                  <a:txBody>
                    <a:bodyPr/>
                    <a:lstStyle/>
                    <a:p>
                      <a:r>
                        <a:rPr lang="en-US" dirty="0" smtClean="0"/>
                        <a:t>621</a:t>
                      </a:r>
                      <a:endParaRPr lang="en-US" dirty="0"/>
                    </a:p>
                  </a:txBody>
                  <a:tcPr/>
                </a:tc>
                <a:tc>
                  <a:txBody>
                    <a:bodyPr/>
                    <a:lstStyle/>
                    <a:p>
                      <a:r>
                        <a:rPr lang="en-US" dirty="0" smtClean="0"/>
                        <a:t>674</a:t>
                      </a:r>
                      <a:endParaRPr lang="en-US" dirty="0"/>
                    </a:p>
                  </a:txBody>
                  <a:tcPr/>
                </a:tc>
                <a:tc>
                  <a:txBody>
                    <a:bodyPr/>
                    <a:lstStyle/>
                    <a:p>
                      <a:r>
                        <a:rPr lang="en-US" dirty="0" smtClean="0"/>
                        <a:t>935</a:t>
                      </a:r>
                      <a:endParaRPr lang="en-US" dirty="0"/>
                    </a:p>
                  </a:txBody>
                  <a:tcPr/>
                </a:tc>
                <a:tc>
                  <a:txBody>
                    <a:bodyPr/>
                    <a:lstStyle/>
                    <a:p>
                      <a:r>
                        <a:rPr lang="en-US" dirty="0" smtClean="0"/>
                        <a:t>1061</a:t>
                      </a:r>
                      <a:endParaRPr lang="en-US" dirty="0"/>
                    </a:p>
                  </a:txBody>
                  <a:tcPr/>
                </a:tc>
              </a:tr>
              <a:tr h="370840">
                <a:tc>
                  <a:txBody>
                    <a:bodyPr/>
                    <a:lstStyle/>
                    <a:p>
                      <a:r>
                        <a:rPr lang="en-US" dirty="0" smtClean="0"/>
                        <a:t>Realized</a:t>
                      </a:r>
                      <a:r>
                        <a:rPr lang="en-US" baseline="0" dirty="0" smtClean="0"/>
                        <a:t> &lt; Implied</a:t>
                      </a:r>
                      <a:endParaRPr lang="en-US" dirty="0"/>
                    </a:p>
                  </a:txBody>
                  <a:tcPr/>
                </a:tc>
                <a:tc>
                  <a:txBody>
                    <a:bodyPr/>
                    <a:lstStyle/>
                    <a:p>
                      <a:r>
                        <a:rPr lang="en-US" dirty="0" smtClean="0"/>
                        <a:t>3222</a:t>
                      </a:r>
                      <a:endParaRPr lang="en-US" dirty="0"/>
                    </a:p>
                  </a:txBody>
                  <a:tcPr/>
                </a:tc>
                <a:tc>
                  <a:txBody>
                    <a:bodyPr/>
                    <a:lstStyle/>
                    <a:p>
                      <a:r>
                        <a:rPr lang="en-US" dirty="0" smtClean="0"/>
                        <a:t>3394</a:t>
                      </a:r>
                      <a:endParaRPr lang="en-US" dirty="0"/>
                    </a:p>
                  </a:txBody>
                  <a:tcPr/>
                </a:tc>
                <a:tc>
                  <a:txBody>
                    <a:bodyPr/>
                    <a:lstStyle/>
                    <a:p>
                      <a:r>
                        <a:rPr lang="en-US" dirty="0" smtClean="0"/>
                        <a:t>3341</a:t>
                      </a:r>
                      <a:endParaRPr lang="en-US" dirty="0"/>
                    </a:p>
                  </a:txBody>
                  <a:tcPr/>
                </a:tc>
                <a:tc>
                  <a:txBody>
                    <a:bodyPr/>
                    <a:lstStyle/>
                    <a:p>
                      <a:r>
                        <a:rPr lang="en-US" dirty="0" smtClean="0"/>
                        <a:t>3225</a:t>
                      </a:r>
                      <a:endParaRPr lang="en-US" dirty="0"/>
                    </a:p>
                  </a:txBody>
                  <a:tcPr/>
                </a:tc>
                <a:tc>
                  <a:txBody>
                    <a:bodyPr/>
                    <a:lstStyle/>
                    <a:p>
                      <a:r>
                        <a:rPr lang="en-US" dirty="0" smtClean="0"/>
                        <a:t>2901</a:t>
                      </a:r>
                      <a:endParaRPr lang="en-US" dirty="0"/>
                    </a:p>
                  </a:txBody>
                  <a:tcPr/>
                </a:tc>
                <a:tc>
                  <a:txBody>
                    <a:bodyPr/>
                    <a:lstStyle/>
                    <a:p>
                      <a:r>
                        <a:rPr lang="en-US" dirty="0" smtClean="0"/>
                        <a:t>2712</a:t>
                      </a:r>
                      <a:endParaRPr lang="en-US" dirty="0"/>
                    </a:p>
                  </a:txBody>
                  <a:tcPr/>
                </a:tc>
              </a:tr>
              <a:tr h="370840">
                <a:tc>
                  <a:txBody>
                    <a:bodyPr/>
                    <a:lstStyle/>
                    <a:p>
                      <a:r>
                        <a:rPr lang="en-US" dirty="0" smtClean="0"/>
                        <a:t>%</a:t>
                      </a:r>
                      <a:r>
                        <a:rPr lang="en-US" baseline="0" dirty="0" smtClean="0"/>
                        <a:t> Realized </a:t>
                      </a:r>
                      <a:endParaRPr lang="en-US" dirty="0"/>
                    </a:p>
                  </a:txBody>
                  <a:tcPr/>
                </a:tc>
                <a:tc>
                  <a:txBody>
                    <a:bodyPr/>
                    <a:lstStyle/>
                    <a:p>
                      <a:pPr algn="l" fontAlgn="b"/>
                      <a:r>
                        <a:rPr lang="en-US" sz="1600" b="0" i="0" u="none" strike="noStrike" dirty="0">
                          <a:solidFill>
                            <a:srgbClr val="000000"/>
                          </a:solidFill>
                          <a:effectLst/>
                          <a:latin typeface="Arial" panose="020B0604020202020204" pitchFamily="34" charset="0"/>
                        </a:rPr>
                        <a:t>80.1%</a:t>
                      </a:r>
                    </a:p>
                  </a:txBody>
                  <a:tcPr marL="9525" marR="9525" marT="9525" marB="0" anchor="b"/>
                </a:tc>
                <a:tc>
                  <a:txBody>
                    <a:bodyPr/>
                    <a:lstStyle/>
                    <a:p>
                      <a:pPr algn="l" fontAlgn="b"/>
                      <a:r>
                        <a:rPr lang="en-US" sz="1600" b="0" i="0" u="none" strike="noStrike" dirty="0">
                          <a:solidFill>
                            <a:srgbClr val="000000"/>
                          </a:solidFill>
                          <a:effectLst/>
                          <a:latin typeface="Arial" panose="020B0604020202020204" pitchFamily="34" charset="0"/>
                        </a:rPr>
                        <a:t>84.8%</a:t>
                      </a:r>
                    </a:p>
                  </a:txBody>
                  <a:tcPr marL="9525" marR="9525" marT="9525" marB="0" anchor="b"/>
                </a:tc>
                <a:tc>
                  <a:txBody>
                    <a:bodyPr/>
                    <a:lstStyle/>
                    <a:p>
                      <a:pPr algn="l" fontAlgn="b"/>
                      <a:r>
                        <a:rPr lang="en-US" sz="1600" b="0" i="0" u="none" strike="noStrike" dirty="0">
                          <a:solidFill>
                            <a:srgbClr val="000000"/>
                          </a:solidFill>
                          <a:effectLst/>
                          <a:latin typeface="Arial" panose="020B0604020202020204" pitchFamily="34" charset="0"/>
                        </a:rPr>
                        <a:t>84.3%</a:t>
                      </a:r>
                    </a:p>
                  </a:txBody>
                  <a:tcPr marL="9525" marR="9525" marT="9525" marB="0" anchor="b"/>
                </a:tc>
                <a:tc>
                  <a:txBody>
                    <a:bodyPr/>
                    <a:lstStyle/>
                    <a:p>
                      <a:pPr algn="l" fontAlgn="b"/>
                      <a:r>
                        <a:rPr lang="en-US" sz="1600" b="0" i="0" u="none" strike="noStrike" dirty="0">
                          <a:solidFill>
                            <a:srgbClr val="000000"/>
                          </a:solidFill>
                          <a:effectLst/>
                          <a:latin typeface="Arial" panose="020B0604020202020204" pitchFamily="34" charset="0"/>
                        </a:rPr>
                        <a:t>82.7%</a:t>
                      </a:r>
                    </a:p>
                  </a:txBody>
                  <a:tcPr marL="9525" marR="9525" marT="9525" marB="0" anchor="b"/>
                </a:tc>
                <a:tc>
                  <a:txBody>
                    <a:bodyPr/>
                    <a:lstStyle/>
                    <a:p>
                      <a:pPr algn="l" fontAlgn="b"/>
                      <a:r>
                        <a:rPr lang="en-US" sz="1600" b="0" i="0" u="none" strike="noStrike">
                          <a:solidFill>
                            <a:srgbClr val="000000"/>
                          </a:solidFill>
                          <a:effectLst/>
                          <a:latin typeface="Arial" panose="020B0604020202020204" pitchFamily="34" charset="0"/>
                        </a:rPr>
                        <a:t>75.6%</a:t>
                      </a:r>
                    </a:p>
                  </a:txBody>
                  <a:tcPr marL="9525" marR="9525" marT="9525" marB="0" anchor="b"/>
                </a:tc>
                <a:tc>
                  <a:txBody>
                    <a:bodyPr/>
                    <a:lstStyle/>
                    <a:p>
                      <a:pPr algn="l" fontAlgn="b"/>
                      <a:r>
                        <a:rPr lang="en-US" sz="1600" b="0" i="0" u="none" strike="noStrike" dirty="0">
                          <a:solidFill>
                            <a:srgbClr val="000000"/>
                          </a:solidFill>
                          <a:effectLst/>
                          <a:latin typeface="Arial" panose="020B0604020202020204" pitchFamily="34" charset="0"/>
                        </a:rPr>
                        <a:t>71.9%</a:t>
                      </a:r>
                    </a:p>
                  </a:txBody>
                  <a:tcPr marL="9525" marR="9525" marT="9525" marB="0" anchor="b"/>
                </a:tc>
              </a:tr>
            </a:tbl>
          </a:graphicData>
        </a:graphic>
      </p:graphicFrame>
    </p:spTree>
    <p:extLst>
      <p:ext uri="{BB962C8B-B14F-4D97-AF65-F5344CB8AC3E}">
        <p14:creationId xmlns:p14="http://schemas.microsoft.com/office/powerpoint/2010/main" val="2192152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Real World Takeaways</a:t>
            </a:r>
            <a:r>
              <a:rPr lang="en-US" dirty="0" smtClean="0"/>
              <a:t>:</a:t>
            </a:r>
            <a:r>
              <a:rPr lang="en-US" dirty="0" smtClean="0"/>
              <a:t/>
            </a:r>
            <a:br>
              <a:rPr lang="en-US" dirty="0" smtClean="0"/>
            </a:br>
            <a:endParaRPr lang="en-US" dirty="0"/>
          </a:p>
        </p:txBody>
      </p:sp>
      <p:sp>
        <p:nvSpPr>
          <p:cNvPr id="3" name="TextBox 2"/>
          <p:cNvSpPr txBox="1"/>
          <p:nvPr/>
        </p:nvSpPr>
        <p:spPr>
          <a:xfrm>
            <a:off x="1160060" y="1869743"/>
            <a:ext cx="10331355" cy="4247317"/>
          </a:xfrm>
          <a:prstGeom prst="rect">
            <a:avLst/>
          </a:prstGeom>
          <a:noFill/>
        </p:spPr>
        <p:txBody>
          <a:bodyPr wrap="square" rtlCol="0">
            <a:spAutoFit/>
          </a:bodyPr>
          <a:lstStyle/>
          <a:p>
            <a:pPr marL="342900" indent="-342900">
              <a:buAutoNum type="arabicParenR"/>
            </a:pPr>
            <a:r>
              <a:rPr lang="en-US" dirty="0" smtClean="0"/>
              <a:t>Does implied volatility share a relationship with the current or future movements in the stock market? </a:t>
            </a:r>
          </a:p>
          <a:p>
            <a:pPr marL="800100" lvl="1" indent="-342900">
              <a:buAutoNum type="arabicParenR"/>
            </a:pPr>
            <a:r>
              <a:rPr lang="en-US" dirty="0" smtClean="0"/>
              <a:t>Yes, while it’s important not to draw conclusions about causation and correlation, changes in the stock market today does impact the expected future movement in the stock market. While we cannot predict a future price, we can contextualize the range of movement. </a:t>
            </a:r>
            <a:endParaRPr lang="en-US" dirty="0"/>
          </a:p>
          <a:p>
            <a:pPr marL="342900" indent="-342900">
              <a:buFontTx/>
              <a:buAutoNum type="arabicParenR"/>
            </a:pPr>
            <a:endParaRPr lang="en-US" dirty="0" smtClean="0"/>
          </a:p>
          <a:p>
            <a:pPr marL="342900" indent="-342900">
              <a:buFontTx/>
              <a:buAutoNum type="arabicParenR"/>
            </a:pPr>
            <a:r>
              <a:rPr lang="en-US" dirty="0" smtClean="0"/>
              <a:t>Can we use implied volatility to contextualize </a:t>
            </a:r>
            <a:r>
              <a:rPr lang="en-US" dirty="0"/>
              <a:t>real world </a:t>
            </a:r>
            <a:r>
              <a:rPr lang="en-US" dirty="0" smtClean="0"/>
              <a:t>movements so we can understand a range of risk and reward probabilities in portfolios instead of just being told to invest?</a:t>
            </a:r>
          </a:p>
          <a:p>
            <a:pPr marL="800100" lvl="1" indent="-342900">
              <a:buFontTx/>
              <a:buAutoNum type="arabicParenR"/>
            </a:pPr>
            <a:r>
              <a:rPr lang="en-US" dirty="0" smtClean="0"/>
              <a:t>With the  context that implied volatility tends to overstate actual returns, this could be used as a rough estimate for the range of future expected returns. </a:t>
            </a:r>
            <a:endParaRPr lang="en-US" dirty="0"/>
          </a:p>
          <a:p>
            <a:pPr marL="342900" indent="-342900">
              <a:buAutoNum type="arabicParenR"/>
            </a:pPr>
            <a:endParaRPr lang="en-US" dirty="0" smtClean="0"/>
          </a:p>
          <a:p>
            <a:pPr marL="342900" indent="-342900">
              <a:buAutoNum type="arabicParenR"/>
            </a:pPr>
            <a:r>
              <a:rPr lang="en-US" dirty="0" smtClean="0"/>
              <a:t>What else does this data suggest that can be inferred?</a:t>
            </a:r>
          </a:p>
          <a:p>
            <a:pPr marL="800100" lvl="1" indent="-342900">
              <a:buAutoNum type="arabicParenR"/>
            </a:pPr>
            <a:r>
              <a:rPr lang="en-US" dirty="0" smtClean="0"/>
              <a:t>High Frequency Traders hedge their positions in the options markets to offset large directional positions. This research might suggest why they outperform hedge funds and traditional market returns- because there is an imbedded edge in selling options because implied volatility tends to overstate actual.  More research is needed. </a:t>
            </a:r>
          </a:p>
        </p:txBody>
      </p:sp>
    </p:spTree>
    <p:extLst>
      <p:ext uri="{BB962C8B-B14F-4D97-AF65-F5344CB8AC3E}">
        <p14:creationId xmlns:p14="http://schemas.microsoft.com/office/powerpoint/2010/main" val="284572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070269"/>
          </a:xfrm>
        </p:spPr>
        <p:txBody>
          <a:bodyPr>
            <a:noAutofit/>
          </a:bodyPr>
          <a:lstStyle/>
          <a:p>
            <a:r>
              <a:rPr lang="en-US" dirty="0" smtClean="0"/>
              <a:t>Starting </a:t>
            </a:r>
            <a:r>
              <a:rPr lang="en-US" dirty="0" smtClean="0"/>
              <a:t>point</a:t>
            </a:r>
            <a:r>
              <a:rPr lang="en-US" dirty="0"/>
              <a:t>:</a:t>
            </a:r>
            <a:r>
              <a:rPr lang="en-US" dirty="0" smtClean="0"/>
              <a:t> </a:t>
            </a:r>
            <a:r>
              <a:rPr lang="en-US" dirty="0"/>
              <a:t>T</a:t>
            </a:r>
            <a:r>
              <a:rPr lang="en-US" dirty="0" smtClean="0"/>
              <a:t>he question </a:t>
            </a:r>
            <a:r>
              <a:rPr lang="en-US" dirty="0" smtClean="0"/>
              <a:t>and the </a:t>
            </a:r>
            <a:r>
              <a:rPr lang="en-US" dirty="0"/>
              <a:t>d</a:t>
            </a:r>
            <a:r>
              <a:rPr lang="en-US" dirty="0" smtClean="0"/>
              <a:t>ata</a:t>
            </a:r>
            <a:r>
              <a:rPr lang="en-US" dirty="0" smtClean="0"/>
              <a:t/>
            </a:r>
            <a:br>
              <a:rPr lang="en-US" dirty="0" smtClean="0"/>
            </a:br>
            <a:endParaRPr lang="en-US" dirty="0"/>
          </a:p>
        </p:txBody>
      </p:sp>
      <p:sp>
        <p:nvSpPr>
          <p:cNvPr id="3" name="Text Placeholder 2"/>
          <p:cNvSpPr>
            <a:spLocks noGrp="1"/>
          </p:cNvSpPr>
          <p:nvPr>
            <p:ph type="body" idx="1"/>
          </p:nvPr>
        </p:nvSpPr>
        <p:spPr>
          <a:xfrm>
            <a:off x="8335926" y="2861614"/>
            <a:ext cx="3520559" cy="317015"/>
          </a:xfrm>
        </p:spPr>
        <p:txBody>
          <a:bodyPr anchor="t">
            <a:noAutofit/>
          </a:bodyPr>
          <a:lstStyle/>
          <a:p>
            <a:r>
              <a:rPr lang="en-US" sz="2000" dirty="0" smtClean="0"/>
              <a:t>Libraries </a:t>
            </a:r>
            <a:r>
              <a:rPr lang="en-US" sz="2000" dirty="0" smtClean="0"/>
              <a:t>Required</a:t>
            </a:r>
            <a:endParaRPr lang="en-US" sz="2000" dirty="0"/>
          </a:p>
        </p:txBody>
      </p:sp>
      <p:sp>
        <p:nvSpPr>
          <p:cNvPr id="4" name="Content Placeholder 3"/>
          <p:cNvSpPr>
            <a:spLocks noGrp="1"/>
          </p:cNvSpPr>
          <p:nvPr>
            <p:ph sz="half" idx="2"/>
          </p:nvPr>
        </p:nvSpPr>
        <p:spPr>
          <a:xfrm>
            <a:off x="8335926" y="3499983"/>
            <a:ext cx="3520559" cy="2614179"/>
          </a:xfrm>
        </p:spPr>
        <p:txBody>
          <a:bodyPr>
            <a:noAutofit/>
          </a:bodyPr>
          <a:lstStyle/>
          <a:p>
            <a:pPr>
              <a:spcBef>
                <a:spcPts val="500"/>
              </a:spcBef>
            </a:pPr>
            <a:r>
              <a:rPr lang="en-US" sz="1600" dirty="0" smtClean="0"/>
              <a:t>library(</a:t>
            </a:r>
            <a:r>
              <a:rPr lang="en-US" sz="1600" dirty="0" err="1" smtClean="0"/>
              <a:t>quantmod</a:t>
            </a:r>
            <a:r>
              <a:rPr lang="en-US" sz="1600" dirty="0" smtClean="0"/>
              <a:t>)</a:t>
            </a:r>
          </a:p>
          <a:p>
            <a:pPr>
              <a:spcBef>
                <a:spcPts val="500"/>
              </a:spcBef>
            </a:pPr>
            <a:r>
              <a:rPr lang="en-US" sz="1600" dirty="0" smtClean="0"/>
              <a:t>library(</a:t>
            </a:r>
            <a:r>
              <a:rPr lang="en-US" sz="1600" dirty="0" err="1" smtClean="0"/>
              <a:t>dplyr</a:t>
            </a:r>
            <a:r>
              <a:rPr lang="en-US" sz="1600" dirty="0" smtClean="0"/>
              <a:t>)</a:t>
            </a:r>
          </a:p>
          <a:p>
            <a:pPr>
              <a:spcBef>
                <a:spcPts val="500"/>
              </a:spcBef>
            </a:pPr>
            <a:r>
              <a:rPr lang="en-US" sz="1600" dirty="0" smtClean="0"/>
              <a:t>library(</a:t>
            </a:r>
            <a:r>
              <a:rPr lang="en-US" sz="1600" dirty="0" err="1" smtClean="0"/>
              <a:t>tidyr</a:t>
            </a:r>
            <a:r>
              <a:rPr lang="en-US" sz="1600" dirty="0" smtClean="0"/>
              <a:t>)</a:t>
            </a:r>
          </a:p>
          <a:p>
            <a:pPr>
              <a:spcBef>
                <a:spcPts val="500"/>
              </a:spcBef>
            </a:pPr>
            <a:r>
              <a:rPr lang="en-US" sz="1600" dirty="0" smtClean="0"/>
              <a:t>library(lattice)</a:t>
            </a:r>
          </a:p>
          <a:p>
            <a:pPr>
              <a:spcBef>
                <a:spcPts val="500"/>
              </a:spcBef>
            </a:pPr>
            <a:r>
              <a:rPr lang="en-US" sz="1600" dirty="0" smtClean="0"/>
              <a:t>library(ggplot2)</a:t>
            </a:r>
          </a:p>
          <a:p>
            <a:pPr>
              <a:spcBef>
                <a:spcPts val="500"/>
              </a:spcBef>
            </a:pPr>
            <a:r>
              <a:rPr lang="en-US" sz="1600" dirty="0" smtClean="0"/>
              <a:t>library(TTR)</a:t>
            </a:r>
          </a:p>
          <a:p>
            <a:pPr>
              <a:spcBef>
                <a:spcPts val="500"/>
              </a:spcBef>
            </a:pPr>
            <a:r>
              <a:rPr lang="en-US" sz="1600" dirty="0" smtClean="0"/>
              <a:t>library(</a:t>
            </a:r>
            <a:r>
              <a:rPr lang="en-US" sz="1600" dirty="0" err="1" smtClean="0"/>
              <a:t>gtools</a:t>
            </a:r>
            <a:r>
              <a:rPr lang="en-US" sz="1600" dirty="0" smtClean="0"/>
              <a:t>)</a:t>
            </a:r>
          </a:p>
          <a:p>
            <a:pPr>
              <a:spcBef>
                <a:spcPts val="500"/>
              </a:spcBef>
            </a:pPr>
            <a:r>
              <a:rPr lang="en-US" sz="1600" dirty="0" smtClean="0"/>
              <a:t>library(</a:t>
            </a:r>
            <a:r>
              <a:rPr lang="en-US" sz="1600" dirty="0" err="1" smtClean="0"/>
              <a:t>DataCombine</a:t>
            </a:r>
            <a:r>
              <a:rPr lang="en-US" sz="1600" dirty="0" smtClean="0"/>
              <a:t>)</a:t>
            </a:r>
          </a:p>
          <a:p>
            <a:pPr>
              <a:spcBef>
                <a:spcPts val="500"/>
              </a:spcBef>
            </a:pPr>
            <a:r>
              <a:rPr lang="en-US" sz="1600" dirty="0" smtClean="0"/>
              <a:t>library(</a:t>
            </a:r>
            <a:r>
              <a:rPr lang="en-US" sz="1600" dirty="0" err="1" smtClean="0"/>
              <a:t>gmodels</a:t>
            </a:r>
            <a:r>
              <a:rPr lang="en-US" sz="1600" dirty="0" smtClean="0"/>
              <a:t>) </a:t>
            </a:r>
          </a:p>
          <a:p>
            <a:pPr>
              <a:spcBef>
                <a:spcPts val="500"/>
              </a:spcBef>
            </a:pPr>
            <a:r>
              <a:rPr lang="en-US" sz="1600" dirty="0" smtClean="0"/>
              <a:t>library(</a:t>
            </a:r>
            <a:r>
              <a:rPr lang="en-US" sz="1600" dirty="0" err="1" smtClean="0"/>
              <a:t>pastecs</a:t>
            </a:r>
            <a:r>
              <a:rPr lang="en-US" sz="1600" dirty="0" smtClean="0"/>
              <a:t>)</a:t>
            </a:r>
          </a:p>
          <a:p>
            <a:pPr>
              <a:spcBef>
                <a:spcPts val="500"/>
              </a:spcBef>
            </a:pPr>
            <a:r>
              <a:rPr lang="en-US" sz="1600" dirty="0" smtClean="0"/>
              <a:t>library(psych)</a:t>
            </a:r>
            <a:endParaRPr lang="en-US" sz="1600" dirty="0"/>
          </a:p>
        </p:txBody>
      </p:sp>
      <p:sp>
        <p:nvSpPr>
          <p:cNvPr id="5" name="Text Placeholder 4"/>
          <p:cNvSpPr>
            <a:spLocks noGrp="1"/>
          </p:cNvSpPr>
          <p:nvPr>
            <p:ph type="body" sz="quarter" idx="3"/>
          </p:nvPr>
        </p:nvSpPr>
        <p:spPr>
          <a:xfrm>
            <a:off x="4913017" y="2861614"/>
            <a:ext cx="2921812" cy="749011"/>
          </a:xfrm>
        </p:spPr>
        <p:txBody>
          <a:bodyPr anchor="t">
            <a:normAutofit/>
          </a:bodyPr>
          <a:lstStyle/>
          <a:p>
            <a:r>
              <a:rPr lang="en-US" sz="2000" dirty="0" smtClean="0"/>
              <a:t>Data Sets Utilized:</a:t>
            </a:r>
          </a:p>
        </p:txBody>
      </p:sp>
      <p:sp>
        <p:nvSpPr>
          <p:cNvPr id="6" name="Content Placeholder 5"/>
          <p:cNvSpPr>
            <a:spLocks noGrp="1"/>
          </p:cNvSpPr>
          <p:nvPr>
            <p:ph sz="quarter" idx="4"/>
          </p:nvPr>
        </p:nvSpPr>
        <p:spPr>
          <a:xfrm>
            <a:off x="4670444" y="3499983"/>
            <a:ext cx="3520440" cy="2415410"/>
          </a:xfrm>
        </p:spPr>
        <p:txBody>
          <a:bodyPr>
            <a:normAutofit/>
          </a:bodyPr>
          <a:lstStyle/>
          <a:p>
            <a:r>
              <a:rPr lang="en-US" sz="1600" dirty="0" smtClean="0"/>
              <a:t>S&amp;P 500 Index (1/1/2000 – 12/31/2015)</a:t>
            </a:r>
          </a:p>
          <a:p>
            <a:r>
              <a:rPr lang="en-US" sz="1600" dirty="0" smtClean="0"/>
              <a:t>CBOE Volatility Index (1/1/2000 – 12/31/2015</a:t>
            </a:r>
            <a:r>
              <a:rPr lang="en-US" sz="1600" dirty="0" smtClean="0"/>
              <a:t>)</a:t>
            </a:r>
            <a:endParaRPr lang="en-US" sz="1600" dirty="0" smtClean="0"/>
          </a:p>
        </p:txBody>
      </p:sp>
      <p:sp>
        <p:nvSpPr>
          <p:cNvPr id="7" name="TextBox 6"/>
          <p:cNvSpPr txBox="1"/>
          <p:nvPr/>
        </p:nvSpPr>
        <p:spPr>
          <a:xfrm>
            <a:off x="606056" y="5380672"/>
            <a:ext cx="5582093" cy="861774"/>
          </a:xfrm>
          <a:prstGeom prst="rect">
            <a:avLst/>
          </a:prstGeom>
          <a:noFill/>
        </p:spPr>
        <p:txBody>
          <a:bodyPr wrap="square" rtlCol="0">
            <a:spAutoFit/>
          </a:bodyPr>
          <a:lstStyle/>
          <a:p>
            <a:r>
              <a:rPr lang="en-US" sz="1000" dirty="0" smtClean="0"/>
              <a:t>Sources of Data:</a:t>
            </a:r>
          </a:p>
          <a:p>
            <a:r>
              <a:rPr lang="en-US" sz="1000" dirty="0" smtClean="0"/>
              <a:t>All data was pulled from the Historical datasets found on Yahoo Finance. The source of this data can be found at:</a:t>
            </a:r>
          </a:p>
          <a:p>
            <a:r>
              <a:rPr lang="en-US" sz="1000" i="1" dirty="0" smtClean="0"/>
              <a:t>http://finance.yahoo.com/ </a:t>
            </a:r>
          </a:p>
          <a:p>
            <a:endParaRPr lang="en-US" sz="1000" dirty="0"/>
          </a:p>
        </p:txBody>
      </p:sp>
      <p:sp>
        <p:nvSpPr>
          <p:cNvPr id="8" name="Text Placeholder 4"/>
          <p:cNvSpPr txBox="1">
            <a:spLocks/>
          </p:cNvSpPr>
          <p:nvPr/>
        </p:nvSpPr>
        <p:spPr>
          <a:xfrm>
            <a:off x="839788" y="2861614"/>
            <a:ext cx="2921812" cy="749011"/>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smtClean="0"/>
              <a:t>Background questions and real world applications:</a:t>
            </a:r>
            <a:endParaRPr lang="en-US" sz="2000" dirty="0"/>
          </a:p>
        </p:txBody>
      </p:sp>
      <p:sp>
        <p:nvSpPr>
          <p:cNvPr id="9" name="Content Placeholder 5"/>
          <p:cNvSpPr txBox="1">
            <a:spLocks/>
          </p:cNvSpPr>
          <p:nvPr/>
        </p:nvSpPr>
        <p:spPr>
          <a:xfrm>
            <a:off x="648907" y="3499983"/>
            <a:ext cx="3520440" cy="2424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Is there a relationship that exists between realized and implied returns in the derivative markets?</a:t>
            </a:r>
          </a:p>
          <a:p>
            <a:r>
              <a:rPr lang="en-US" sz="1600" dirty="0" smtClean="0"/>
              <a:t>If so, what does implied volatility say about future realized returns in the stock market and does it give context?</a:t>
            </a:r>
          </a:p>
        </p:txBody>
      </p:sp>
      <p:sp>
        <p:nvSpPr>
          <p:cNvPr id="10" name="Rounded Rectangle 9"/>
          <p:cNvSpPr/>
          <p:nvPr/>
        </p:nvSpPr>
        <p:spPr>
          <a:xfrm>
            <a:off x="648907" y="1447860"/>
            <a:ext cx="11207578" cy="1088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Implied Volatility is a derived 1 standard deviation range in the pricing model of an option. </a:t>
            </a:r>
          </a:p>
          <a:p>
            <a:pPr marL="285750" indent="-285750">
              <a:buFont typeface="Arial" panose="020B0604020202020204" pitchFamily="34" charset="0"/>
              <a:buChar char="•"/>
            </a:pPr>
            <a:r>
              <a:rPr lang="en-US" i="1" dirty="0" smtClean="0"/>
              <a:t>Since Implied volatility is a forward looking estimation of a standard deviation, is it correlated to actual realized returns in the market and if so what is the relationship?</a:t>
            </a:r>
            <a:endParaRPr lang="en-US" i="1" dirty="0"/>
          </a:p>
        </p:txBody>
      </p:sp>
    </p:spTree>
    <p:extLst>
      <p:ext uri="{BB962C8B-B14F-4D97-AF65-F5344CB8AC3E}">
        <p14:creationId xmlns:p14="http://schemas.microsoft.com/office/powerpoint/2010/main" val="107102091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8" y="1712119"/>
            <a:ext cx="10515600" cy="3684588"/>
          </a:xfrm>
        </p:spPr>
        <p:txBody>
          <a:bodyPr>
            <a:normAutofit/>
          </a:bodyPr>
          <a:lstStyle/>
          <a:p>
            <a:r>
              <a:rPr lang="en-US" sz="1600" dirty="0" smtClean="0"/>
              <a:t>S&amp;P 500 Index (1/1/2000 – 12/31/2015)</a:t>
            </a:r>
          </a:p>
          <a:p>
            <a:pPr lvl="1"/>
            <a:r>
              <a:rPr lang="en-US" sz="1600" dirty="0" smtClean="0"/>
              <a:t>Ticker Symbol: ^GSPC</a:t>
            </a:r>
          </a:p>
          <a:p>
            <a:pPr lvl="1"/>
            <a:r>
              <a:rPr lang="en-US" sz="1600" dirty="0" smtClean="0"/>
              <a:t>Called from Historical Data on Yahoo Finance</a:t>
            </a:r>
          </a:p>
          <a:p>
            <a:pPr lvl="1"/>
            <a:r>
              <a:rPr lang="en-US" sz="1600" dirty="0" smtClean="0"/>
              <a:t>Background of Data: The Standard &amp; Poor's 500 is one of the three primary US Stock indexes. It is comprised of 500 US stocks based on their market capitalization and is one of the most commonly followed equity indices because of the diversity of </a:t>
            </a:r>
            <a:r>
              <a:rPr lang="en-US" sz="1600" dirty="0" err="1" smtClean="0"/>
              <a:t>it’s</a:t>
            </a:r>
            <a:r>
              <a:rPr lang="en-US" sz="1600" dirty="0" smtClean="0"/>
              <a:t> industry holdings. </a:t>
            </a:r>
          </a:p>
          <a:p>
            <a:r>
              <a:rPr lang="en-US" sz="1600" dirty="0" smtClean="0"/>
              <a:t>CBOE Volatility Index (1/1/2000 – 12/31/2015)</a:t>
            </a:r>
          </a:p>
          <a:p>
            <a:pPr lvl="1"/>
            <a:r>
              <a:rPr lang="en-US" sz="1600" dirty="0" smtClean="0"/>
              <a:t>Ticker Symbol: VIX</a:t>
            </a:r>
          </a:p>
          <a:p>
            <a:pPr lvl="1"/>
            <a:r>
              <a:rPr lang="en-US" sz="1600" dirty="0" smtClean="0"/>
              <a:t>Called from Historical Data on Yahoo Finance</a:t>
            </a:r>
          </a:p>
          <a:p>
            <a:pPr lvl="1"/>
            <a:r>
              <a:rPr lang="en-US" sz="1600" dirty="0" smtClean="0"/>
              <a:t>Background of Data: The Chicago Board of Options Exchange  Volatility Index measures the implied volatility of the S&amp;P500 index Options over a 30 day period as a percent of the underlying, this number is then annualized which is the index. </a:t>
            </a:r>
          </a:p>
        </p:txBody>
      </p:sp>
      <p:sp>
        <p:nvSpPr>
          <p:cNvPr id="2" name="Title 1"/>
          <p:cNvSpPr>
            <a:spLocks noGrp="1"/>
          </p:cNvSpPr>
          <p:nvPr>
            <p:ph type="title"/>
          </p:nvPr>
        </p:nvSpPr>
        <p:spPr>
          <a:xfrm>
            <a:off x="839788" y="-15875"/>
            <a:ext cx="10515600" cy="1325563"/>
          </a:xfrm>
        </p:spPr>
        <p:txBody>
          <a:bodyPr/>
          <a:lstStyle/>
          <a:p>
            <a:r>
              <a:rPr lang="en-US" dirty="0" smtClean="0"/>
              <a:t>Data </a:t>
            </a:r>
            <a:r>
              <a:rPr lang="en-US" dirty="0" smtClean="0"/>
              <a:t>Background-- </a:t>
            </a:r>
            <a:endParaRPr lang="en-US" dirty="0"/>
          </a:p>
        </p:txBody>
      </p:sp>
      <p:sp>
        <p:nvSpPr>
          <p:cNvPr id="3" name="Text Placeholder 2"/>
          <p:cNvSpPr>
            <a:spLocks noGrp="1"/>
          </p:cNvSpPr>
          <p:nvPr>
            <p:ph type="body" idx="1"/>
          </p:nvPr>
        </p:nvSpPr>
        <p:spPr>
          <a:xfrm>
            <a:off x="839788" y="830194"/>
            <a:ext cx="5157787" cy="823912"/>
          </a:xfrm>
        </p:spPr>
        <p:txBody>
          <a:bodyPr>
            <a:normAutofit/>
          </a:bodyPr>
          <a:lstStyle/>
          <a:p>
            <a:r>
              <a:rPr lang="en-US" sz="2000" dirty="0" smtClean="0"/>
              <a:t>Details regarding data</a:t>
            </a:r>
            <a:endParaRPr lang="en-US" sz="2000" dirty="0"/>
          </a:p>
        </p:txBody>
      </p:sp>
      <p:sp>
        <p:nvSpPr>
          <p:cNvPr id="5" name="Text Placeholder 4"/>
          <p:cNvSpPr>
            <a:spLocks noGrp="1"/>
          </p:cNvSpPr>
          <p:nvPr>
            <p:ph type="body" sz="quarter" idx="3"/>
          </p:nvPr>
        </p:nvSpPr>
        <p:spPr>
          <a:xfrm>
            <a:off x="839788" y="5650707"/>
            <a:ext cx="5183188" cy="823912"/>
          </a:xfrm>
        </p:spPr>
        <p:txBody>
          <a:bodyPr>
            <a:normAutofit/>
          </a:bodyPr>
          <a:lstStyle/>
          <a:p>
            <a:pPr>
              <a:spcBef>
                <a:spcPts val="0"/>
              </a:spcBef>
            </a:pPr>
            <a:r>
              <a:rPr lang="en-US" sz="1000" b="0" i="1" dirty="0" smtClean="0"/>
              <a:t>Sources:</a:t>
            </a:r>
          </a:p>
          <a:p>
            <a:pPr>
              <a:spcBef>
                <a:spcPts val="0"/>
              </a:spcBef>
            </a:pPr>
            <a:r>
              <a:rPr lang="en-US" sz="1000" b="0" i="1" dirty="0" smtClean="0"/>
              <a:t>https://en.wikipedia.org/wiki/S%26P_500_Index</a:t>
            </a:r>
          </a:p>
          <a:p>
            <a:pPr>
              <a:spcBef>
                <a:spcPts val="0"/>
              </a:spcBef>
            </a:pPr>
            <a:r>
              <a:rPr lang="en-US" sz="1000" b="0" i="1" dirty="0" smtClean="0"/>
              <a:t>https://</a:t>
            </a:r>
            <a:r>
              <a:rPr lang="en-US" sz="1000" b="0" i="1" dirty="0" smtClean="0"/>
              <a:t>en.wikipedia.org/wiki/VIX</a:t>
            </a:r>
            <a:endParaRPr lang="en-US" sz="1000" b="0" i="1" dirty="0" smtClean="0"/>
          </a:p>
        </p:txBody>
      </p:sp>
      <p:sp>
        <p:nvSpPr>
          <p:cNvPr id="7" name="TextBox 6"/>
          <p:cNvSpPr txBox="1"/>
          <p:nvPr/>
        </p:nvSpPr>
        <p:spPr>
          <a:xfrm>
            <a:off x="5688419" y="5766733"/>
            <a:ext cx="5582093" cy="707886"/>
          </a:xfrm>
          <a:prstGeom prst="rect">
            <a:avLst/>
          </a:prstGeom>
          <a:noFill/>
        </p:spPr>
        <p:txBody>
          <a:bodyPr wrap="square" rtlCol="0">
            <a:spAutoFit/>
          </a:bodyPr>
          <a:lstStyle/>
          <a:p>
            <a:r>
              <a:rPr lang="en-US" sz="1000" i="1" dirty="0" smtClean="0"/>
              <a:t>Sources of Data:</a:t>
            </a:r>
          </a:p>
          <a:p>
            <a:r>
              <a:rPr lang="en-US" sz="1000" i="1" dirty="0" smtClean="0"/>
              <a:t>All data was pulled from the Historical datasets found on Yahoo Finance. The source of this data can be found at:</a:t>
            </a:r>
          </a:p>
          <a:p>
            <a:r>
              <a:rPr lang="en-US" sz="1000" i="1" dirty="0" smtClean="0"/>
              <a:t>http://finance.yahoo.com/ </a:t>
            </a:r>
          </a:p>
        </p:txBody>
      </p:sp>
    </p:spTree>
    <p:extLst>
      <p:ext uri="{BB962C8B-B14F-4D97-AF65-F5344CB8AC3E}">
        <p14:creationId xmlns:p14="http://schemas.microsoft.com/office/powerpoint/2010/main" val="933891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53104"/>
            <a:ext cx="10515600" cy="1325563"/>
          </a:xfrm>
        </p:spPr>
        <p:txBody>
          <a:bodyPr>
            <a:normAutofit/>
          </a:bodyPr>
          <a:lstStyle/>
          <a:p>
            <a:r>
              <a:rPr lang="en-US" dirty="0" smtClean="0"/>
              <a:t>Background Information– </a:t>
            </a:r>
            <a:r>
              <a:rPr lang="en-US" dirty="0"/>
              <a:t/>
            </a:r>
            <a:br>
              <a:rPr lang="en-US" dirty="0"/>
            </a:br>
            <a:r>
              <a:rPr lang="en-US" dirty="0" smtClean="0"/>
              <a:t>How to calculate </a:t>
            </a:r>
            <a:r>
              <a:rPr lang="en-US" dirty="0" smtClean="0"/>
              <a:t>implied volatility. </a:t>
            </a:r>
            <a:endParaRPr lang="en-US" dirty="0"/>
          </a:p>
        </p:txBody>
      </p:sp>
      <p:sp>
        <p:nvSpPr>
          <p:cNvPr id="9" name="Rectangle 8"/>
          <p:cNvSpPr/>
          <p:nvPr/>
        </p:nvSpPr>
        <p:spPr>
          <a:xfrm>
            <a:off x="6481744" y="2239145"/>
            <a:ext cx="2286000"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Stock Price (S)</a:t>
            </a:r>
            <a:endParaRPr lang="en-US" dirty="0"/>
          </a:p>
        </p:txBody>
      </p:sp>
      <p:sp>
        <p:nvSpPr>
          <p:cNvPr id="10" name="Rectangle 9"/>
          <p:cNvSpPr/>
          <p:nvPr/>
        </p:nvSpPr>
        <p:spPr>
          <a:xfrm>
            <a:off x="6481744" y="2791434"/>
            <a:ext cx="2286000"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Strike Price (</a:t>
            </a:r>
            <a:r>
              <a:rPr lang="en-US" dirty="0"/>
              <a:t>K</a:t>
            </a:r>
            <a:r>
              <a:rPr lang="en-US" dirty="0" smtClean="0"/>
              <a:t>)</a:t>
            </a:r>
            <a:endParaRPr lang="en-US" dirty="0"/>
          </a:p>
        </p:txBody>
      </p:sp>
      <p:sp>
        <p:nvSpPr>
          <p:cNvPr id="11" name="Rectangle 10"/>
          <p:cNvSpPr/>
          <p:nvPr/>
        </p:nvSpPr>
        <p:spPr>
          <a:xfrm>
            <a:off x="6481744" y="3343723"/>
            <a:ext cx="2286000"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to Maturity (T-t)</a:t>
            </a:r>
            <a:endParaRPr lang="en-US" dirty="0"/>
          </a:p>
        </p:txBody>
      </p:sp>
      <p:sp>
        <p:nvSpPr>
          <p:cNvPr id="12" name="Rectangle 11"/>
          <p:cNvSpPr/>
          <p:nvPr/>
        </p:nvSpPr>
        <p:spPr>
          <a:xfrm>
            <a:off x="6481744" y="3896012"/>
            <a:ext cx="2286000"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(r)</a:t>
            </a:r>
            <a:endParaRPr lang="en-US" dirty="0"/>
          </a:p>
        </p:txBody>
      </p:sp>
      <p:sp>
        <p:nvSpPr>
          <p:cNvPr id="13" name="Rectangle 12"/>
          <p:cNvSpPr/>
          <p:nvPr/>
        </p:nvSpPr>
        <p:spPr>
          <a:xfrm>
            <a:off x="6481744" y="4448301"/>
            <a:ext cx="2286000"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Dividends</a:t>
            </a:r>
            <a:endParaRPr lang="en-US" dirty="0"/>
          </a:p>
        </p:txBody>
      </p:sp>
      <p:sp>
        <p:nvSpPr>
          <p:cNvPr id="14" name="Rectangle 13"/>
          <p:cNvSpPr/>
          <p:nvPr/>
        </p:nvSpPr>
        <p:spPr>
          <a:xfrm>
            <a:off x="6481744" y="5000590"/>
            <a:ext cx="2286000"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Implied Volatility (</a:t>
            </a:r>
            <a:r>
              <a:rPr lang="el-GR" dirty="0" smtClean="0"/>
              <a:t>σ</a:t>
            </a:r>
            <a:r>
              <a:rPr lang="en-US" dirty="0" smtClean="0"/>
              <a:t>)</a:t>
            </a:r>
            <a:endParaRPr lang="en-US" dirty="0"/>
          </a:p>
        </p:txBody>
      </p:sp>
      <p:sp>
        <p:nvSpPr>
          <p:cNvPr id="15" name="Rectangle 14"/>
          <p:cNvSpPr/>
          <p:nvPr/>
        </p:nvSpPr>
        <p:spPr>
          <a:xfrm>
            <a:off x="9662378" y="3638040"/>
            <a:ext cx="2373087" cy="446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Option Price</a:t>
            </a:r>
            <a:endParaRPr lang="en-US" dirty="0"/>
          </a:p>
        </p:txBody>
      </p:sp>
      <p:sp>
        <p:nvSpPr>
          <p:cNvPr id="16" name="Right Brace 15"/>
          <p:cNvSpPr/>
          <p:nvPr/>
        </p:nvSpPr>
        <p:spPr>
          <a:xfrm>
            <a:off x="8589617" y="2162175"/>
            <a:ext cx="1036983" cy="34004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3"/>
          <p:cNvSpPr>
            <a:spLocks noGrp="1"/>
          </p:cNvSpPr>
          <p:nvPr>
            <p:ph sz="half" idx="2"/>
          </p:nvPr>
        </p:nvSpPr>
        <p:spPr>
          <a:xfrm>
            <a:off x="354013" y="2453244"/>
            <a:ext cx="6037262" cy="2200644"/>
          </a:xfrm>
          <a:ln>
            <a:solidFill>
              <a:srgbClr val="0070C0"/>
            </a:solidFill>
          </a:ln>
        </p:spPr>
        <p:txBody>
          <a:bodyPr anchor="ctr">
            <a:normAutofit lnSpcReduction="10000"/>
          </a:bodyPr>
          <a:lstStyle/>
          <a:p>
            <a:pPr>
              <a:spcBef>
                <a:spcPts val="0"/>
              </a:spcBef>
            </a:pPr>
            <a:r>
              <a:rPr lang="en-US" sz="1600" b="1" dirty="0" smtClean="0"/>
              <a:t>Stock Price-</a:t>
            </a:r>
            <a:r>
              <a:rPr lang="en-US" sz="1600" dirty="0" smtClean="0"/>
              <a:t> Represents price of stock at moment of measurement</a:t>
            </a:r>
          </a:p>
          <a:p>
            <a:pPr>
              <a:spcBef>
                <a:spcPts val="0"/>
              </a:spcBef>
            </a:pPr>
            <a:r>
              <a:rPr lang="en-US" sz="1600" b="1" dirty="0" smtClean="0"/>
              <a:t>Strike Price- </a:t>
            </a:r>
            <a:r>
              <a:rPr lang="en-US" sz="1600" dirty="0" smtClean="0"/>
              <a:t>An agreement on price between a buyer and seller regarding when a contract is valid. </a:t>
            </a:r>
          </a:p>
          <a:p>
            <a:pPr>
              <a:spcBef>
                <a:spcPts val="0"/>
              </a:spcBef>
            </a:pPr>
            <a:r>
              <a:rPr lang="en-US" sz="1600" b="1" dirty="0" smtClean="0"/>
              <a:t>Time to Maturity- </a:t>
            </a:r>
            <a:r>
              <a:rPr lang="en-US" sz="1600" dirty="0" smtClean="0"/>
              <a:t>Time until contract expires</a:t>
            </a:r>
            <a:endParaRPr lang="en-US" sz="1600" dirty="0" smtClean="0"/>
          </a:p>
          <a:p>
            <a:pPr>
              <a:spcBef>
                <a:spcPts val="0"/>
              </a:spcBef>
            </a:pPr>
            <a:r>
              <a:rPr lang="en-US" sz="1600" b="1" dirty="0" smtClean="0"/>
              <a:t>Interest Rate-</a:t>
            </a:r>
            <a:r>
              <a:rPr lang="en-US" sz="1600" dirty="0" smtClean="0"/>
              <a:t> What is the interest rate for the overall stock market?</a:t>
            </a:r>
          </a:p>
          <a:p>
            <a:pPr>
              <a:spcBef>
                <a:spcPts val="0"/>
              </a:spcBef>
            </a:pPr>
            <a:r>
              <a:rPr lang="en-US" sz="1600" b="1" dirty="0" smtClean="0"/>
              <a:t>Dividends-</a:t>
            </a:r>
            <a:r>
              <a:rPr lang="en-US" sz="1600" dirty="0" smtClean="0"/>
              <a:t> Is the option going to pay dividends during the period of the contract.</a:t>
            </a:r>
          </a:p>
          <a:p>
            <a:pPr>
              <a:spcBef>
                <a:spcPts val="0"/>
              </a:spcBef>
            </a:pPr>
            <a:r>
              <a:rPr lang="en-US" sz="1600" b="1" dirty="0" smtClean="0"/>
              <a:t>Implied Volatility- </a:t>
            </a:r>
            <a:r>
              <a:rPr lang="en-US" sz="1600" dirty="0" smtClean="0"/>
              <a:t>Expected future </a:t>
            </a:r>
            <a:r>
              <a:rPr lang="en-US" sz="1600" dirty="0" smtClean="0"/>
              <a:t>standard deviation </a:t>
            </a:r>
            <a:r>
              <a:rPr lang="en-US" sz="1600" dirty="0" smtClean="0"/>
              <a:t>priced into option of the underlying stock. It represents all of the extra risk being priced into the derivatives market. </a:t>
            </a:r>
            <a:endParaRPr lang="en-US" sz="1600" dirty="0"/>
          </a:p>
        </p:txBody>
      </p:sp>
      <p:sp>
        <p:nvSpPr>
          <p:cNvPr id="19" name="Text Placeholder 2"/>
          <p:cNvSpPr>
            <a:spLocks noGrp="1"/>
          </p:cNvSpPr>
          <p:nvPr>
            <p:ph type="body" idx="1"/>
          </p:nvPr>
        </p:nvSpPr>
        <p:spPr>
          <a:xfrm>
            <a:off x="354013" y="1614656"/>
            <a:ext cx="6278799" cy="823912"/>
          </a:xfrm>
        </p:spPr>
        <p:txBody>
          <a:bodyPr>
            <a:normAutofit/>
          </a:bodyPr>
          <a:lstStyle/>
          <a:p>
            <a:r>
              <a:rPr lang="en-US" sz="2000" dirty="0" smtClean="0"/>
              <a:t>How an option gets priced</a:t>
            </a:r>
            <a:endParaRPr lang="en-US" sz="2000" dirty="0"/>
          </a:p>
        </p:txBody>
      </p:sp>
      <p:pic>
        <p:nvPicPr>
          <p:cNvPr id="1026" name="Picture 2" descr="\begin{align}&#10;  C(S, t) &amp;= N(d_1)S - N(d_2) Ke^{-r(T - t)} \\&#10;     d_1 &amp;= \frac{1}{\sigma\sqrt{T - t}}\left[\ln\left(\frac{S}{K}\right) + \left(r + \frac{\sigma^2}{2}\right)(T - t)\right] \\&#10;     d_2 &amp;= d_1 - \sigma\sqrt{T - t} \\&#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22" y="5223747"/>
            <a:ext cx="3664710" cy="952653"/>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2"/>
          <p:cNvSpPr txBox="1">
            <a:spLocks/>
          </p:cNvSpPr>
          <p:nvPr/>
        </p:nvSpPr>
        <p:spPr>
          <a:xfrm>
            <a:off x="405222" y="4837971"/>
            <a:ext cx="2615240" cy="37110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smtClean="0"/>
              <a:t>Black-Sholes Model</a:t>
            </a:r>
            <a:endParaRPr lang="en-US" sz="2000" dirty="0"/>
          </a:p>
        </p:txBody>
      </p:sp>
      <p:sp>
        <p:nvSpPr>
          <p:cNvPr id="23" name="TextBox 22"/>
          <p:cNvSpPr txBox="1"/>
          <p:nvPr/>
        </p:nvSpPr>
        <p:spPr>
          <a:xfrm>
            <a:off x="405222" y="6176400"/>
            <a:ext cx="6076522" cy="246221"/>
          </a:xfrm>
          <a:prstGeom prst="rect">
            <a:avLst/>
          </a:prstGeom>
          <a:noFill/>
        </p:spPr>
        <p:txBody>
          <a:bodyPr wrap="square" rtlCol="0">
            <a:spAutoFit/>
          </a:bodyPr>
          <a:lstStyle/>
          <a:p>
            <a:r>
              <a:rPr lang="en-US" sz="1000" dirty="0" smtClean="0"/>
              <a:t>N represents the cumulative distribution function  of a normal standard deviation.</a:t>
            </a:r>
            <a:endParaRPr lang="en-US" sz="1000" dirty="0"/>
          </a:p>
        </p:txBody>
      </p:sp>
    </p:spTree>
    <p:extLst>
      <p:ext uri="{BB962C8B-B14F-4D97-AF65-F5344CB8AC3E}">
        <p14:creationId xmlns:p14="http://schemas.microsoft.com/office/powerpoint/2010/main" val="29667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5875"/>
            <a:ext cx="10515600" cy="1325563"/>
          </a:xfrm>
        </p:spPr>
        <p:txBody>
          <a:bodyPr/>
          <a:lstStyle/>
          <a:p>
            <a:r>
              <a:rPr lang="en-US" dirty="0" smtClean="0"/>
              <a:t>Transformation of Data</a:t>
            </a:r>
            <a:endParaRPr lang="en-US" dirty="0"/>
          </a:p>
        </p:txBody>
      </p:sp>
      <p:sp>
        <p:nvSpPr>
          <p:cNvPr id="16" name="Line Callout 1 15"/>
          <p:cNvSpPr/>
          <p:nvPr/>
        </p:nvSpPr>
        <p:spPr>
          <a:xfrm>
            <a:off x="443243" y="1514901"/>
            <a:ext cx="3429000" cy="832982"/>
          </a:xfrm>
          <a:prstGeom prst="borderCallout1">
            <a:avLst>
              <a:gd name="adj1" fmla="val 99850"/>
              <a:gd name="adj2" fmla="val 38517"/>
              <a:gd name="adj3" fmla="val 317233"/>
              <a:gd name="adj4" fmla="val 38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4025 Observations per dataset.</a:t>
            </a:r>
          </a:p>
          <a:p>
            <a:pPr algn="ctr"/>
            <a:r>
              <a:rPr lang="en-US" sz="1600" dirty="0" smtClean="0"/>
              <a:t>Date in incorrect classification for datasets to be merged</a:t>
            </a:r>
          </a:p>
        </p:txBody>
      </p:sp>
      <p:sp>
        <p:nvSpPr>
          <p:cNvPr id="17" name="Line Callout 1 16"/>
          <p:cNvSpPr/>
          <p:nvPr/>
        </p:nvSpPr>
        <p:spPr>
          <a:xfrm>
            <a:off x="4795007" y="1514901"/>
            <a:ext cx="3429000" cy="832981"/>
          </a:xfrm>
          <a:prstGeom prst="borderCallout1">
            <a:avLst>
              <a:gd name="adj1" fmla="val 99067"/>
              <a:gd name="adj2" fmla="val 38564"/>
              <a:gd name="adj3" fmla="val 190970"/>
              <a:gd name="adj4" fmla="val 38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New time series variables could not be correctly computed in this order– required time periods to be sorted </a:t>
            </a:r>
          </a:p>
        </p:txBody>
      </p:sp>
      <p:sp>
        <p:nvSpPr>
          <p:cNvPr id="18" name="Line Callout 1 17"/>
          <p:cNvSpPr/>
          <p:nvPr/>
        </p:nvSpPr>
        <p:spPr>
          <a:xfrm>
            <a:off x="7256535" y="2941925"/>
            <a:ext cx="3770855" cy="934040"/>
          </a:xfrm>
          <a:prstGeom prst="borderCallout1">
            <a:avLst>
              <a:gd name="adj1" fmla="val 43469"/>
              <a:gd name="adj2" fmla="val 758"/>
              <a:gd name="adj3" fmla="val 43576"/>
              <a:gd name="adj4" fmla="val -57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Each data set need to be standardized for price movements, so changes could be compared regardless of price of underlying</a:t>
            </a:r>
            <a:endParaRPr lang="en-US" sz="1600" dirty="0"/>
          </a:p>
        </p:txBody>
      </p:sp>
      <p:sp>
        <p:nvSpPr>
          <p:cNvPr id="19" name="Line Callout 1 18"/>
          <p:cNvSpPr/>
          <p:nvPr/>
        </p:nvSpPr>
        <p:spPr>
          <a:xfrm>
            <a:off x="443243" y="4500396"/>
            <a:ext cx="6802902" cy="1455213"/>
          </a:xfrm>
          <a:prstGeom prst="borderCallout1">
            <a:avLst>
              <a:gd name="adj1" fmla="val 2446"/>
              <a:gd name="adj2" fmla="val 82910"/>
              <a:gd name="adj3" fmla="val -63836"/>
              <a:gd name="adj4" fmla="val 82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 New Time </a:t>
            </a:r>
            <a:r>
              <a:rPr lang="en-US" sz="1600" dirty="0"/>
              <a:t>S</a:t>
            </a:r>
            <a:r>
              <a:rPr lang="en-US" sz="1600" dirty="0" smtClean="0"/>
              <a:t>eries Variables:</a:t>
            </a:r>
          </a:p>
          <a:p>
            <a:pPr algn="ctr"/>
            <a:r>
              <a:rPr lang="en-US" sz="1600" dirty="0" smtClean="0"/>
              <a:t>In order to perform analysis, running Standard Deviations needed to be calculated, Implied volatility had to be merged and calculated for different </a:t>
            </a:r>
            <a:r>
              <a:rPr lang="en-US" sz="1600" dirty="0" smtClean="0"/>
              <a:t>time frames</a:t>
            </a:r>
            <a:r>
              <a:rPr lang="en-US" sz="1600" dirty="0" smtClean="0"/>
              <a:t>, closing prices had to be </a:t>
            </a:r>
            <a:r>
              <a:rPr lang="en-US" sz="1600" dirty="0" smtClean="0"/>
              <a:t>led, percentages </a:t>
            </a:r>
            <a:endParaRPr lang="en-US" sz="1600" dirty="0"/>
          </a:p>
        </p:txBody>
      </p:sp>
      <p:pic>
        <p:nvPicPr>
          <p:cNvPr id="8" name="Picture 7"/>
          <p:cNvPicPr>
            <a:picLocks noChangeAspect="1"/>
          </p:cNvPicPr>
          <p:nvPr/>
        </p:nvPicPr>
        <p:blipFill>
          <a:blip r:embed="rId2"/>
          <a:stretch>
            <a:fillRect/>
          </a:stretch>
        </p:blipFill>
        <p:spPr>
          <a:xfrm>
            <a:off x="839788" y="2793949"/>
            <a:ext cx="6198781" cy="1260381"/>
          </a:xfrm>
          <a:prstGeom prst="rect">
            <a:avLst/>
          </a:prstGeom>
        </p:spPr>
      </p:pic>
      <p:sp>
        <p:nvSpPr>
          <p:cNvPr id="20" name="TextBox 19"/>
          <p:cNvSpPr txBox="1"/>
          <p:nvPr/>
        </p:nvSpPr>
        <p:spPr>
          <a:xfrm>
            <a:off x="7886701" y="4632170"/>
            <a:ext cx="3605646" cy="830997"/>
          </a:xfrm>
          <a:prstGeom prst="rect">
            <a:avLst/>
          </a:prstGeom>
          <a:noFill/>
        </p:spPr>
        <p:txBody>
          <a:bodyPr wrap="square" rtlCol="0">
            <a:spAutoFit/>
          </a:bodyPr>
          <a:lstStyle/>
          <a:p>
            <a:r>
              <a:rPr lang="en-US" sz="1600" dirty="0" smtClean="0"/>
              <a:t>Resulted in:</a:t>
            </a:r>
          </a:p>
          <a:p>
            <a:r>
              <a:rPr lang="en-US" sz="1600" dirty="0" smtClean="0"/>
              <a:t>Historic and Implied Standard Deviation analysis over 6 different time </a:t>
            </a:r>
            <a:r>
              <a:rPr lang="en-US" sz="1600" dirty="0" smtClean="0"/>
              <a:t>periods.</a:t>
            </a:r>
            <a:endParaRPr lang="en-US" sz="1600" dirty="0"/>
          </a:p>
        </p:txBody>
      </p:sp>
    </p:spTree>
    <p:extLst>
      <p:ext uri="{BB962C8B-B14F-4D97-AF65-F5344CB8AC3E}">
        <p14:creationId xmlns:p14="http://schemas.microsoft.com/office/powerpoint/2010/main" val="2110236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of Data: </a:t>
            </a:r>
            <a:br>
              <a:rPr lang="en-US" dirty="0" smtClean="0"/>
            </a:br>
            <a:r>
              <a:rPr lang="en-US" dirty="0" smtClean="0"/>
              <a:t>Standard &amp; </a:t>
            </a:r>
            <a:r>
              <a:rPr lang="en-US" dirty="0" err="1" smtClean="0"/>
              <a:t>Poors</a:t>
            </a:r>
            <a:r>
              <a:rPr lang="en-US" dirty="0" smtClean="0"/>
              <a:t> 500</a:t>
            </a:r>
            <a:endParaRPr lang="en-US" dirty="0"/>
          </a:p>
        </p:txBody>
      </p:sp>
      <p:pic>
        <p:nvPicPr>
          <p:cNvPr id="10" name="Picture 9"/>
          <p:cNvPicPr>
            <a:picLocks noChangeAspect="1"/>
          </p:cNvPicPr>
          <p:nvPr/>
        </p:nvPicPr>
        <p:blipFill>
          <a:blip r:embed="rId2"/>
          <a:stretch>
            <a:fillRect/>
          </a:stretch>
        </p:blipFill>
        <p:spPr>
          <a:xfrm>
            <a:off x="618017" y="4165941"/>
            <a:ext cx="4960322" cy="2311059"/>
          </a:xfrm>
          <a:prstGeom prst="rect">
            <a:avLst/>
          </a:prstGeom>
        </p:spPr>
      </p:pic>
      <p:pic>
        <p:nvPicPr>
          <p:cNvPr id="12" name="Picture 11"/>
          <p:cNvPicPr>
            <a:picLocks noChangeAspect="1"/>
          </p:cNvPicPr>
          <p:nvPr/>
        </p:nvPicPr>
        <p:blipFill>
          <a:blip r:embed="rId3"/>
          <a:stretch>
            <a:fillRect/>
          </a:stretch>
        </p:blipFill>
        <p:spPr>
          <a:xfrm>
            <a:off x="6505180" y="1318920"/>
            <a:ext cx="5346303" cy="2490891"/>
          </a:xfrm>
          <a:prstGeom prst="rect">
            <a:avLst/>
          </a:prstGeom>
        </p:spPr>
      </p:pic>
      <p:sp>
        <p:nvSpPr>
          <p:cNvPr id="13" name="Content Placeholder 3"/>
          <p:cNvSpPr>
            <a:spLocks noGrp="1"/>
          </p:cNvSpPr>
          <p:nvPr>
            <p:ph sz="half" idx="2"/>
          </p:nvPr>
        </p:nvSpPr>
        <p:spPr>
          <a:xfrm>
            <a:off x="363868" y="1879338"/>
            <a:ext cx="5859410" cy="3066568"/>
          </a:xfrm>
        </p:spPr>
        <p:txBody>
          <a:bodyPr>
            <a:normAutofit/>
          </a:bodyPr>
          <a:lstStyle/>
          <a:p>
            <a:r>
              <a:rPr lang="en-US" sz="1600" dirty="0" smtClean="0"/>
              <a:t>S&amp;P 500 Index (1/1/2000 – 12/31/2015)</a:t>
            </a:r>
          </a:p>
          <a:p>
            <a:r>
              <a:rPr lang="en-US" sz="1600" dirty="0" smtClean="0"/>
              <a:t>Figure on the right shows the relationship of the price over time. This is the cash value of the index since 1/1/2000 – 12/31/2015</a:t>
            </a:r>
            <a:endParaRPr lang="en-US" sz="1600" dirty="0"/>
          </a:p>
          <a:p>
            <a:r>
              <a:rPr lang="en-US" sz="1600" dirty="0" smtClean="0"/>
              <a:t>On the bottom </a:t>
            </a:r>
            <a:r>
              <a:rPr lang="en-US" sz="1600" dirty="0" smtClean="0"/>
              <a:t>left, the of all of the % change in the stock market over time. </a:t>
            </a:r>
          </a:p>
          <a:p>
            <a:r>
              <a:rPr lang="en-US" sz="1600" dirty="0" smtClean="0"/>
              <a:t>On the right tests the autocorrelation of market data. This </a:t>
            </a:r>
            <a:r>
              <a:rPr lang="en-US" sz="1600" dirty="0"/>
              <a:t>chart </a:t>
            </a:r>
            <a:r>
              <a:rPr lang="en-US" sz="1600" dirty="0" smtClean="0"/>
              <a:t>shows </a:t>
            </a:r>
            <a:r>
              <a:rPr lang="en-US" sz="1600" dirty="0"/>
              <a:t>a correlation </a:t>
            </a:r>
            <a:r>
              <a:rPr lang="en-US" sz="1600" dirty="0" smtClean="0"/>
              <a:t>range </a:t>
            </a:r>
            <a:r>
              <a:rPr lang="en-US" sz="1600" dirty="0"/>
              <a:t>between .04 and -.08. This indicates a weak relationship in the data and therefore would not need to be scaled. </a:t>
            </a:r>
          </a:p>
        </p:txBody>
      </p:sp>
      <p:sp>
        <p:nvSpPr>
          <p:cNvPr id="3" name="TextBox 2"/>
          <p:cNvSpPr txBox="1"/>
          <p:nvPr/>
        </p:nvSpPr>
        <p:spPr>
          <a:xfrm>
            <a:off x="1092364" y="6401723"/>
            <a:ext cx="4409119" cy="276999"/>
          </a:xfrm>
          <a:prstGeom prst="rect">
            <a:avLst/>
          </a:prstGeom>
          <a:noFill/>
        </p:spPr>
        <p:txBody>
          <a:bodyPr wrap="square" rtlCol="0">
            <a:spAutoFit/>
          </a:bodyPr>
          <a:lstStyle/>
          <a:p>
            <a:r>
              <a:rPr lang="en-US" sz="1200" dirty="0" smtClean="0"/>
              <a:t>Graphs shows the distribution of percentage change in the S&amp;P 500. </a:t>
            </a:r>
            <a:endParaRPr lang="en-US" sz="1200" dirty="0"/>
          </a:p>
        </p:txBody>
      </p:sp>
      <p:sp>
        <p:nvSpPr>
          <p:cNvPr id="9" name="TextBox 8"/>
          <p:cNvSpPr txBox="1"/>
          <p:nvPr/>
        </p:nvSpPr>
        <p:spPr>
          <a:xfrm>
            <a:off x="6973771" y="3774376"/>
            <a:ext cx="4409119" cy="276999"/>
          </a:xfrm>
          <a:prstGeom prst="rect">
            <a:avLst/>
          </a:prstGeom>
          <a:noFill/>
        </p:spPr>
        <p:txBody>
          <a:bodyPr wrap="square" rtlCol="0">
            <a:spAutoFit/>
          </a:bodyPr>
          <a:lstStyle/>
          <a:p>
            <a:pPr algn="ctr"/>
            <a:r>
              <a:rPr lang="en-US" sz="1200" dirty="0" smtClean="0"/>
              <a:t>Graphs </a:t>
            </a:r>
            <a:r>
              <a:rPr lang="en-US" sz="1200" dirty="0" smtClean="0"/>
              <a:t>shows the </a:t>
            </a:r>
            <a:r>
              <a:rPr lang="en-US" sz="1200" dirty="0" smtClean="0"/>
              <a:t>S&amp;P </a:t>
            </a:r>
            <a:r>
              <a:rPr lang="en-US" sz="1200" dirty="0" smtClean="0"/>
              <a:t>500 over time </a:t>
            </a:r>
            <a:endParaRPr lang="en-US" sz="1200" dirty="0"/>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t="4794" r="4128" b="3639"/>
          <a:stretch/>
        </p:blipFill>
        <p:spPr>
          <a:xfrm>
            <a:off x="6868216" y="4027474"/>
            <a:ext cx="4905919" cy="2527072"/>
          </a:xfrm>
          <a:prstGeom prst="rect">
            <a:avLst/>
          </a:prstGeom>
        </p:spPr>
      </p:pic>
      <p:sp>
        <p:nvSpPr>
          <p:cNvPr id="15" name="TextBox 14"/>
          <p:cNvSpPr txBox="1"/>
          <p:nvPr/>
        </p:nvSpPr>
        <p:spPr>
          <a:xfrm>
            <a:off x="7116615" y="6477000"/>
            <a:ext cx="4409119" cy="276999"/>
          </a:xfrm>
          <a:prstGeom prst="rect">
            <a:avLst/>
          </a:prstGeom>
          <a:noFill/>
        </p:spPr>
        <p:txBody>
          <a:bodyPr wrap="square" rtlCol="0">
            <a:spAutoFit/>
          </a:bodyPr>
          <a:lstStyle/>
          <a:p>
            <a:pPr algn="ctr"/>
            <a:r>
              <a:rPr lang="en-US" sz="1200" dirty="0" smtClean="0"/>
              <a:t>Graphs shows </a:t>
            </a:r>
            <a:r>
              <a:rPr lang="en-US" sz="1200" dirty="0" smtClean="0"/>
              <a:t>lack of auto-correlation in the data</a:t>
            </a:r>
            <a:r>
              <a:rPr lang="en-US" sz="1200" dirty="0" smtClean="0"/>
              <a:t> </a:t>
            </a:r>
            <a:endParaRPr lang="en-US" sz="1200" dirty="0"/>
          </a:p>
        </p:txBody>
      </p:sp>
    </p:spTree>
    <p:extLst>
      <p:ext uri="{BB962C8B-B14F-4D97-AF65-F5344CB8AC3E}">
        <p14:creationId xmlns:p14="http://schemas.microsoft.com/office/powerpoint/2010/main" val="251898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934" y="39055"/>
            <a:ext cx="10515600" cy="1325563"/>
          </a:xfrm>
        </p:spPr>
        <p:txBody>
          <a:bodyPr/>
          <a:lstStyle/>
          <a:p>
            <a:r>
              <a:rPr lang="en-US" dirty="0" smtClean="0"/>
              <a:t>Exploration of Data: </a:t>
            </a:r>
            <a:br>
              <a:rPr lang="en-US" dirty="0" smtClean="0"/>
            </a:br>
            <a:r>
              <a:rPr lang="en-US" dirty="0" smtClean="0"/>
              <a:t>CBOE VIX Index</a:t>
            </a:r>
            <a:endParaRPr lang="en-US" dirty="0"/>
          </a:p>
        </p:txBody>
      </p:sp>
      <p:pic>
        <p:nvPicPr>
          <p:cNvPr id="9" name="Picture 8"/>
          <p:cNvPicPr>
            <a:picLocks noChangeAspect="1"/>
          </p:cNvPicPr>
          <p:nvPr/>
        </p:nvPicPr>
        <p:blipFill>
          <a:blip r:embed="rId2"/>
          <a:stretch>
            <a:fillRect/>
          </a:stretch>
        </p:blipFill>
        <p:spPr>
          <a:xfrm>
            <a:off x="5422224" y="5345639"/>
            <a:ext cx="6434761" cy="441012"/>
          </a:xfrm>
          <a:prstGeom prst="rect">
            <a:avLst/>
          </a:prstGeom>
        </p:spPr>
      </p:pic>
      <p:pic>
        <p:nvPicPr>
          <p:cNvPr id="3" name="Picture 2"/>
          <p:cNvPicPr>
            <a:picLocks noChangeAspect="1"/>
          </p:cNvPicPr>
          <p:nvPr/>
        </p:nvPicPr>
        <p:blipFill>
          <a:blip r:embed="rId3"/>
          <a:stretch>
            <a:fillRect/>
          </a:stretch>
        </p:blipFill>
        <p:spPr>
          <a:xfrm>
            <a:off x="575331" y="1345027"/>
            <a:ext cx="4700016" cy="2189780"/>
          </a:xfrm>
          <a:prstGeom prst="rect">
            <a:avLst/>
          </a:prstGeom>
        </p:spPr>
      </p:pic>
      <p:pic>
        <p:nvPicPr>
          <p:cNvPr id="5" name="Picture 4"/>
          <p:cNvPicPr>
            <a:picLocks noChangeAspect="1"/>
          </p:cNvPicPr>
          <p:nvPr/>
        </p:nvPicPr>
        <p:blipFill>
          <a:blip r:embed="rId4"/>
          <a:stretch>
            <a:fillRect/>
          </a:stretch>
        </p:blipFill>
        <p:spPr>
          <a:xfrm>
            <a:off x="575331" y="4296807"/>
            <a:ext cx="4700016" cy="2189780"/>
          </a:xfrm>
          <a:prstGeom prst="rect">
            <a:avLst/>
          </a:prstGeom>
        </p:spPr>
      </p:pic>
      <p:sp>
        <p:nvSpPr>
          <p:cNvPr id="8" name="TextBox 7"/>
          <p:cNvSpPr txBox="1"/>
          <p:nvPr/>
        </p:nvSpPr>
        <p:spPr>
          <a:xfrm>
            <a:off x="740934" y="6486587"/>
            <a:ext cx="4409119" cy="276999"/>
          </a:xfrm>
          <a:prstGeom prst="rect">
            <a:avLst/>
          </a:prstGeom>
          <a:noFill/>
        </p:spPr>
        <p:txBody>
          <a:bodyPr wrap="square" rtlCol="0">
            <a:spAutoFit/>
          </a:bodyPr>
          <a:lstStyle/>
          <a:p>
            <a:r>
              <a:rPr lang="en-US" sz="1200" dirty="0" smtClean="0"/>
              <a:t>Graphs shows the distribution of percentage change </a:t>
            </a:r>
            <a:r>
              <a:rPr lang="en-US" sz="1200" dirty="0" smtClean="0"/>
              <a:t>in the VIX</a:t>
            </a:r>
            <a:endParaRPr lang="en-US" sz="1200" dirty="0"/>
          </a:p>
        </p:txBody>
      </p:sp>
      <p:sp>
        <p:nvSpPr>
          <p:cNvPr id="10" name="TextBox 9"/>
          <p:cNvSpPr txBox="1"/>
          <p:nvPr/>
        </p:nvSpPr>
        <p:spPr>
          <a:xfrm>
            <a:off x="720779" y="3534807"/>
            <a:ext cx="4409119" cy="276999"/>
          </a:xfrm>
          <a:prstGeom prst="rect">
            <a:avLst/>
          </a:prstGeom>
          <a:noFill/>
        </p:spPr>
        <p:txBody>
          <a:bodyPr wrap="square" rtlCol="0">
            <a:spAutoFit/>
          </a:bodyPr>
          <a:lstStyle/>
          <a:p>
            <a:pPr algn="ctr"/>
            <a:r>
              <a:rPr lang="en-US" sz="1200" dirty="0" smtClean="0"/>
              <a:t>Graphs </a:t>
            </a:r>
            <a:r>
              <a:rPr lang="en-US" sz="1200" dirty="0" smtClean="0"/>
              <a:t>shows the VIX index over time</a:t>
            </a:r>
          </a:p>
        </p:txBody>
      </p:sp>
      <p:sp>
        <p:nvSpPr>
          <p:cNvPr id="11" name="Content Placeholder 3"/>
          <p:cNvSpPr>
            <a:spLocks noGrp="1"/>
          </p:cNvSpPr>
          <p:nvPr>
            <p:ph sz="half" idx="2"/>
          </p:nvPr>
        </p:nvSpPr>
        <p:spPr>
          <a:xfrm>
            <a:off x="5997575" y="1373354"/>
            <a:ext cx="5859410" cy="3066568"/>
          </a:xfrm>
        </p:spPr>
        <p:txBody>
          <a:bodyPr>
            <a:normAutofit/>
          </a:bodyPr>
          <a:lstStyle/>
          <a:p>
            <a:r>
              <a:rPr lang="en-US" sz="1600" dirty="0" smtClean="0"/>
              <a:t>VIX Index </a:t>
            </a:r>
            <a:r>
              <a:rPr lang="en-US" sz="1600" dirty="0" smtClean="0"/>
              <a:t>(1/1/2000 – 12/31/2015)</a:t>
            </a:r>
          </a:p>
          <a:p>
            <a:r>
              <a:rPr lang="en-US" sz="1600" dirty="0" smtClean="0"/>
              <a:t>Figure on the </a:t>
            </a:r>
            <a:r>
              <a:rPr lang="en-US" sz="1600" dirty="0" smtClean="0"/>
              <a:t>lef</a:t>
            </a:r>
            <a:r>
              <a:rPr lang="en-US" sz="1600" dirty="0" smtClean="0"/>
              <a:t>t </a:t>
            </a:r>
            <a:r>
              <a:rPr lang="en-US" sz="1600" dirty="0" smtClean="0"/>
              <a:t>shows the relationship of the price over time. This is the cash value of the index since 1/1/2000 – 12/31/2015</a:t>
            </a:r>
            <a:endParaRPr lang="en-US" sz="1600" dirty="0"/>
          </a:p>
          <a:p>
            <a:r>
              <a:rPr lang="en-US" sz="1600" dirty="0" smtClean="0"/>
              <a:t>On the bottom </a:t>
            </a:r>
            <a:r>
              <a:rPr lang="en-US" sz="1600" dirty="0" smtClean="0"/>
              <a:t>left, the of all of the % change in the VIX over time. </a:t>
            </a:r>
          </a:p>
          <a:p>
            <a:r>
              <a:rPr lang="en-US" sz="1600" dirty="0" smtClean="0"/>
              <a:t>On the bottom shows the summary statistics of this dataset and the VIX. </a:t>
            </a:r>
          </a:p>
          <a:p>
            <a:r>
              <a:rPr lang="en-US" sz="1600" dirty="0" smtClean="0"/>
              <a:t>Note: The large peaks in the VIX correspond with uncertainly and selling behavior in the S&amp;P 500- what does that mean? As the market sells off Option Prices are being adjusted up</a:t>
            </a:r>
            <a:endParaRPr lang="en-US" sz="1600" dirty="0"/>
          </a:p>
        </p:txBody>
      </p:sp>
    </p:spTree>
    <p:extLst>
      <p:ext uri="{BB962C8B-B14F-4D97-AF65-F5344CB8AC3E}">
        <p14:creationId xmlns:p14="http://schemas.microsoft.com/office/powerpoint/2010/main" val="3009404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38125"/>
            <a:ext cx="10515600" cy="1325563"/>
          </a:xfrm>
        </p:spPr>
        <p:txBody>
          <a:bodyPr/>
          <a:lstStyle/>
          <a:p>
            <a:r>
              <a:rPr lang="en-US" dirty="0" smtClean="0"/>
              <a:t>Exploration of Data: </a:t>
            </a:r>
            <a:br>
              <a:rPr lang="en-US" dirty="0" smtClean="0"/>
            </a:br>
            <a:r>
              <a:rPr lang="en-US" dirty="0" smtClean="0"/>
              <a:t>Relationship between S&amp;P 500 and VIX Index</a:t>
            </a:r>
            <a:endParaRPr lang="en-US" dirty="0"/>
          </a:p>
        </p:txBody>
      </p:sp>
      <p:sp>
        <p:nvSpPr>
          <p:cNvPr id="13" name="Content Placeholder 3"/>
          <p:cNvSpPr>
            <a:spLocks noGrp="1"/>
          </p:cNvSpPr>
          <p:nvPr>
            <p:ph sz="half" idx="2"/>
          </p:nvPr>
        </p:nvSpPr>
        <p:spPr>
          <a:xfrm>
            <a:off x="350682" y="1673060"/>
            <a:ext cx="11493811" cy="1611173"/>
          </a:xfrm>
        </p:spPr>
        <p:txBody>
          <a:bodyPr>
            <a:noAutofit/>
          </a:bodyPr>
          <a:lstStyle/>
          <a:p>
            <a:pPr lvl="1"/>
            <a:r>
              <a:rPr lang="en-US" sz="1600" dirty="0" smtClean="0"/>
              <a:t>In </a:t>
            </a:r>
            <a:r>
              <a:rPr lang="en-US" sz="1600" dirty="0"/>
              <a:t>the graph on the </a:t>
            </a:r>
            <a:r>
              <a:rPr lang="en-US" sz="1600" dirty="0" smtClean="0"/>
              <a:t>left, there </a:t>
            </a:r>
            <a:r>
              <a:rPr lang="en-US" sz="1600" dirty="0"/>
              <a:t>is a </a:t>
            </a:r>
            <a:r>
              <a:rPr lang="en-US" sz="1600" dirty="0" smtClean="0"/>
              <a:t>-.</a:t>
            </a:r>
            <a:r>
              <a:rPr lang="en-US" sz="1600" dirty="0"/>
              <a:t>74 correlation between the </a:t>
            </a:r>
            <a:r>
              <a:rPr lang="en-US" sz="1600" dirty="0" smtClean="0"/>
              <a:t>change in S&amp;P </a:t>
            </a:r>
            <a:r>
              <a:rPr lang="en-US" sz="1600" dirty="0"/>
              <a:t>500 </a:t>
            </a:r>
            <a:r>
              <a:rPr lang="en-US" sz="1600" dirty="0" smtClean="0"/>
              <a:t>percent </a:t>
            </a:r>
            <a:r>
              <a:rPr lang="en-US" sz="1600" dirty="0"/>
              <a:t>and the VIX </a:t>
            </a:r>
            <a:r>
              <a:rPr lang="en-US" sz="1600" dirty="0" smtClean="0"/>
              <a:t>percent. </a:t>
            </a:r>
            <a:r>
              <a:rPr lang="en-US" sz="1600" dirty="0" smtClean="0"/>
              <a:t>This graph shows a running </a:t>
            </a:r>
            <a:r>
              <a:rPr lang="en-US" sz="1600" dirty="0"/>
              <a:t>3 month correlation of between </a:t>
            </a:r>
            <a:r>
              <a:rPr lang="en-US" sz="1600" dirty="0" smtClean="0"/>
              <a:t>the VIX and S&amp;P 500. Traders frequently try to arbitrage statistical discrepancies in these relationships. </a:t>
            </a:r>
            <a:endParaRPr lang="en-US" sz="1600" dirty="0"/>
          </a:p>
          <a:p>
            <a:pPr lvl="1"/>
            <a:r>
              <a:rPr lang="en-US" sz="1600" dirty="0" smtClean="0"/>
              <a:t>In the graph on the right, I created a scatterplot of </a:t>
            </a:r>
            <a:r>
              <a:rPr lang="en-US" sz="1600" dirty="0" smtClean="0"/>
              <a:t>the daily change in the S&amp;P 500 and the VIX Index then placed </a:t>
            </a:r>
            <a:r>
              <a:rPr lang="en-US" sz="1600" dirty="0" smtClean="0"/>
              <a:t>a linear regression model on these two </a:t>
            </a:r>
            <a:r>
              <a:rPr lang="en-US" sz="1600" dirty="0" smtClean="0"/>
              <a:t>variables. The variables were statistical significant with </a:t>
            </a:r>
            <a:r>
              <a:rPr lang="en-US" sz="1600" dirty="0" smtClean="0"/>
              <a:t>an adjusted R Squared of .55. </a:t>
            </a:r>
          </a:p>
        </p:txBody>
      </p:sp>
      <p:pic>
        <p:nvPicPr>
          <p:cNvPr id="3" name="Picture 2"/>
          <p:cNvPicPr>
            <a:picLocks noChangeAspect="1"/>
          </p:cNvPicPr>
          <p:nvPr/>
        </p:nvPicPr>
        <p:blipFill>
          <a:blip r:embed="rId2"/>
          <a:stretch>
            <a:fillRect/>
          </a:stretch>
        </p:blipFill>
        <p:spPr>
          <a:xfrm>
            <a:off x="6229867" y="3183927"/>
            <a:ext cx="5721485" cy="3354396"/>
          </a:xfrm>
          <a:prstGeom prst="rect">
            <a:avLst/>
          </a:prstGeom>
        </p:spPr>
      </p:pic>
      <p:pic>
        <p:nvPicPr>
          <p:cNvPr id="6" name="Picture 5"/>
          <p:cNvPicPr>
            <a:picLocks noChangeAspect="1"/>
          </p:cNvPicPr>
          <p:nvPr/>
        </p:nvPicPr>
        <p:blipFill>
          <a:blip r:embed="rId3"/>
          <a:stretch>
            <a:fillRect/>
          </a:stretch>
        </p:blipFill>
        <p:spPr>
          <a:xfrm>
            <a:off x="505907" y="3182475"/>
            <a:ext cx="5723960" cy="3355848"/>
          </a:xfrm>
          <a:prstGeom prst="rect">
            <a:avLst/>
          </a:prstGeom>
        </p:spPr>
      </p:pic>
    </p:spTree>
    <p:extLst>
      <p:ext uri="{BB962C8B-B14F-4D97-AF65-F5344CB8AC3E}">
        <p14:creationId xmlns:p14="http://schemas.microsoft.com/office/powerpoint/2010/main" val="3614971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Exploring the Data: Lagging Period Returns</a:t>
            </a:r>
            <a:r>
              <a:rPr lang="en-US" dirty="0" smtClean="0"/>
              <a:t/>
            </a:r>
            <a:br>
              <a:rPr lang="en-US" dirty="0" smtClean="0"/>
            </a:br>
            <a:endParaRPr lang="en-US" dirty="0"/>
          </a:p>
        </p:txBody>
      </p:sp>
      <p:pic>
        <p:nvPicPr>
          <p:cNvPr id="9" name="Picture 8"/>
          <p:cNvPicPr/>
          <p:nvPr/>
        </p:nvPicPr>
        <p:blipFill rotWithShape="1">
          <a:blip r:embed="rId2"/>
          <a:srcRect l="8951" t="8035" r="1847" b="5753"/>
          <a:stretch/>
        </p:blipFill>
        <p:spPr bwMode="auto">
          <a:xfrm>
            <a:off x="4397162" y="4172606"/>
            <a:ext cx="3669115" cy="1315304"/>
          </a:xfrm>
          <a:prstGeom prst="rect">
            <a:avLst/>
          </a:prstGeom>
          <a:ln>
            <a:noFill/>
          </a:ln>
          <a:extLst>
            <a:ext uri="{53640926-AAD7-44D8-BBD7-CCE9431645EC}">
              <a14:shadowObscured xmlns:a14="http://schemas.microsoft.com/office/drawing/2010/main"/>
            </a:ext>
          </a:extLst>
        </p:spPr>
      </p:pic>
      <p:graphicFrame>
        <p:nvGraphicFramePr>
          <p:cNvPr id="10" name="Table 9"/>
          <p:cNvGraphicFramePr>
            <a:graphicFrameLocks noGrp="1"/>
          </p:cNvGraphicFramePr>
          <p:nvPr>
            <p:extLst>
              <p:ext uri="{D42A27DB-BD31-4B8C-83A1-F6EECF244321}">
                <p14:modId xmlns:p14="http://schemas.microsoft.com/office/powerpoint/2010/main" val="608363768"/>
              </p:ext>
            </p:extLst>
          </p:nvPr>
        </p:nvGraphicFramePr>
        <p:xfrm>
          <a:off x="839788" y="1559803"/>
          <a:ext cx="2995233" cy="1320800"/>
        </p:xfrm>
        <a:graphic>
          <a:graphicData uri="http://schemas.openxmlformats.org/drawingml/2006/table">
            <a:tbl>
              <a:tblPr firstRow="1" bandRow="1">
                <a:tableStyleId>{5C22544A-7EE6-4342-B048-85BDC9FD1C3A}</a:tableStyleId>
              </a:tblPr>
              <a:tblGrid>
                <a:gridCol w="1766934"/>
                <a:gridCol w="1228299"/>
              </a:tblGrid>
              <a:tr h="370840">
                <a:tc>
                  <a:txBody>
                    <a:bodyPr/>
                    <a:lstStyle/>
                    <a:p>
                      <a:r>
                        <a:rPr lang="en-US" sz="1600" dirty="0" smtClean="0"/>
                        <a:t>Period</a:t>
                      </a:r>
                      <a:endParaRPr lang="en-US" sz="1600" dirty="0"/>
                    </a:p>
                  </a:txBody>
                  <a:tcPr/>
                </a:tc>
                <a:tc>
                  <a:txBody>
                    <a:bodyPr/>
                    <a:lstStyle/>
                    <a:p>
                      <a:r>
                        <a:rPr lang="en-US" sz="1600" dirty="0" smtClean="0"/>
                        <a:t>Average trading</a:t>
                      </a:r>
                      <a:r>
                        <a:rPr lang="en-US" sz="1600" baseline="0" dirty="0" smtClean="0"/>
                        <a:t> days</a:t>
                      </a:r>
                      <a:endParaRPr lang="en-US" sz="1600" dirty="0"/>
                    </a:p>
                  </a:txBody>
                  <a:tcPr/>
                </a:tc>
              </a:tr>
              <a:tr h="370840">
                <a:tc>
                  <a:txBody>
                    <a:bodyPr/>
                    <a:lstStyle/>
                    <a:p>
                      <a:r>
                        <a:rPr lang="en-US" sz="1600" dirty="0" smtClean="0"/>
                        <a:t>Year</a:t>
                      </a:r>
                      <a:endParaRPr lang="en-US" sz="1600" dirty="0"/>
                    </a:p>
                  </a:txBody>
                  <a:tcPr/>
                </a:tc>
                <a:tc>
                  <a:txBody>
                    <a:bodyPr/>
                    <a:lstStyle/>
                    <a:p>
                      <a:r>
                        <a:rPr lang="en-US" sz="1600" dirty="0" smtClean="0"/>
                        <a:t>251.5</a:t>
                      </a:r>
                      <a:endParaRPr lang="en-US" sz="1600" dirty="0"/>
                    </a:p>
                  </a:txBody>
                  <a:tcPr/>
                </a:tc>
              </a:tr>
              <a:tr h="370840">
                <a:tc>
                  <a:txBody>
                    <a:bodyPr/>
                    <a:lstStyle/>
                    <a:p>
                      <a:r>
                        <a:rPr lang="en-US" sz="1600" dirty="0" smtClean="0"/>
                        <a:t>Month</a:t>
                      </a:r>
                      <a:endParaRPr lang="en-US" sz="1600" dirty="0"/>
                    </a:p>
                  </a:txBody>
                  <a:tcPr/>
                </a:tc>
                <a:tc>
                  <a:txBody>
                    <a:bodyPr/>
                    <a:lstStyle/>
                    <a:p>
                      <a:r>
                        <a:rPr lang="en-US" sz="1600" dirty="0" smtClean="0"/>
                        <a:t>21.9</a:t>
                      </a:r>
                      <a:endParaRPr lang="en-US" sz="16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62417960"/>
              </p:ext>
            </p:extLst>
          </p:nvPr>
        </p:nvGraphicFramePr>
        <p:xfrm>
          <a:off x="839788" y="3007536"/>
          <a:ext cx="2995233" cy="2881170"/>
        </p:xfrm>
        <a:graphic>
          <a:graphicData uri="http://schemas.openxmlformats.org/drawingml/2006/table">
            <a:tbl>
              <a:tblPr firstRow="1" bandRow="1">
                <a:tableStyleId>{5C22544A-7EE6-4342-B048-85BDC9FD1C3A}</a:tableStyleId>
              </a:tblPr>
              <a:tblGrid>
                <a:gridCol w="1771336"/>
                <a:gridCol w="1223897"/>
              </a:tblGrid>
              <a:tr h="370840">
                <a:tc>
                  <a:txBody>
                    <a:bodyPr/>
                    <a:lstStyle/>
                    <a:p>
                      <a:r>
                        <a:rPr lang="en-US" sz="1600" dirty="0" smtClean="0"/>
                        <a:t>Periods in Dataset</a:t>
                      </a:r>
                      <a:endParaRPr lang="en-US" sz="1600" dirty="0"/>
                    </a:p>
                  </a:txBody>
                  <a:tcPr/>
                </a:tc>
                <a:tc>
                  <a:txBody>
                    <a:bodyPr/>
                    <a:lstStyle/>
                    <a:p>
                      <a:r>
                        <a:rPr lang="en-US" sz="1600" dirty="0" smtClean="0"/>
                        <a:t>Average trading</a:t>
                      </a:r>
                      <a:r>
                        <a:rPr lang="en-US" sz="1600" baseline="0" dirty="0" smtClean="0"/>
                        <a:t> days</a:t>
                      </a:r>
                      <a:endParaRPr lang="en-US" sz="1600" dirty="0"/>
                    </a:p>
                  </a:txBody>
                  <a:tcPr/>
                </a:tc>
              </a:tr>
              <a:tr h="370840">
                <a:tc>
                  <a:txBody>
                    <a:bodyPr/>
                    <a:lstStyle/>
                    <a:p>
                      <a:r>
                        <a:rPr lang="en-US" sz="1600" dirty="0" smtClean="0"/>
                        <a:t>2</a:t>
                      </a:r>
                      <a:r>
                        <a:rPr lang="en-US" sz="1600" baseline="0" dirty="0" smtClean="0"/>
                        <a:t> day</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1 Month</a:t>
                      </a:r>
                      <a:endParaRPr lang="en-US" sz="1600" dirty="0"/>
                    </a:p>
                  </a:txBody>
                  <a:tcPr/>
                </a:tc>
                <a:tc>
                  <a:txBody>
                    <a:bodyPr/>
                    <a:lstStyle/>
                    <a:p>
                      <a:r>
                        <a:rPr lang="en-US" sz="1600" dirty="0" smtClean="0"/>
                        <a:t>21</a:t>
                      </a:r>
                      <a:endParaRPr lang="en-US" sz="1600" dirty="0"/>
                    </a:p>
                  </a:txBody>
                  <a:tcPr/>
                </a:tc>
              </a:tr>
              <a:tr h="370840">
                <a:tc>
                  <a:txBody>
                    <a:bodyPr/>
                    <a:lstStyle/>
                    <a:p>
                      <a:r>
                        <a:rPr lang="en-US" sz="1600" baseline="0" dirty="0" smtClean="0"/>
                        <a:t>3 Month</a:t>
                      </a:r>
                      <a:endParaRPr lang="en-US" sz="1600" dirty="0"/>
                    </a:p>
                  </a:txBody>
                  <a:tcPr/>
                </a:tc>
                <a:tc>
                  <a:txBody>
                    <a:bodyPr/>
                    <a:lstStyle/>
                    <a:p>
                      <a:r>
                        <a:rPr lang="en-US" sz="1600" dirty="0" smtClean="0"/>
                        <a:t>63</a:t>
                      </a:r>
                      <a:endParaRPr lang="en-US" sz="1600" dirty="0"/>
                    </a:p>
                  </a:txBody>
                  <a:tcPr/>
                </a:tc>
              </a:tr>
              <a:tr h="447850">
                <a:tc>
                  <a:txBody>
                    <a:bodyPr/>
                    <a:lstStyle/>
                    <a:p>
                      <a:r>
                        <a:rPr lang="en-US" sz="1600" dirty="0" smtClean="0"/>
                        <a:t>6 Month</a:t>
                      </a:r>
                      <a:endParaRPr lang="en-US" sz="1600" dirty="0"/>
                    </a:p>
                  </a:txBody>
                  <a:tcPr/>
                </a:tc>
                <a:tc>
                  <a:txBody>
                    <a:bodyPr/>
                    <a:lstStyle/>
                    <a:p>
                      <a:r>
                        <a:rPr lang="en-US" sz="1600" dirty="0" smtClean="0"/>
                        <a:t>126</a:t>
                      </a:r>
                      <a:endParaRPr lang="en-US" sz="1600" dirty="0"/>
                    </a:p>
                  </a:txBody>
                  <a:tcPr/>
                </a:tc>
              </a:tr>
              <a:tr h="370840">
                <a:tc>
                  <a:txBody>
                    <a:bodyPr/>
                    <a:lstStyle/>
                    <a:p>
                      <a:r>
                        <a:rPr lang="en-US" sz="1600" dirty="0" smtClean="0"/>
                        <a:t>9 Month</a:t>
                      </a:r>
                      <a:endParaRPr lang="en-US" sz="1600" dirty="0"/>
                    </a:p>
                  </a:txBody>
                  <a:tcPr/>
                </a:tc>
                <a:tc>
                  <a:txBody>
                    <a:bodyPr/>
                    <a:lstStyle/>
                    <a:p>
                      <a:r>
                        <a:rPr lang="en-US" sz="1600" dirty="0" smtClean="0"/>
                        <a:t>189</a:t>
                      </a:r>
                      <a:endParaRPr lang="en-US" sz="1600" dirty="0"/>
                    </a:p>
                  </a:txBody>
                  <a:tcPr/>
                </a:tc>
              </a:tr>
              <a:tr h="370840">
                <a:tc>
                  <a:txBody>
                    <a:bodyPr/>
                    <a:lstStyle/>
                    <a:p>
                      <a:r>
                        <a:rPr lang="en-US" sz="1600" dirty="0" smtClean="0"/>
                        <a:t>12 Month</a:t>
                      </a:r>
                      <a:endParaRPr lang="en-US" sz="1600" dirty="0"/>
                    </a:p>
                  </a:txBody>
                  <a:tcPr/>
                </a:tc>
                <a:tc>
                  <a:txBody>
                    <a:bodyPr/>
                    <a:lstStyle/>
                    <a:p>
                      <a:r>
                        <a:rPr lang="en-US" sz="1600" dirty="0" smtClean="0"/>
                        <a:t>252</a:t>
                      </a:r>
                      <a:endParaRPr lang="en-US" sz="1600" dirty="0"/>
                    </a:p>
                  </a:txBody>
                  <a:tcPr/>
                </a:tc>
              </a:tr>
            </a:tbl>
          </a:graphicData>
        </a:graphic>
      </p:graphicFrame>
      <p:sp>
        <p:nvSpPr>
          <p:cNvPr id="12" name="Left Brace 11"/>
          <p:cNvSpPr/>
          <p:nvPr/>
        </p:nvSpPr>
        <p:spPr>
          <a:xfrm rot="16200000">
            <a:off x="6632815" y="2971603"/>
            <a:ext cx="368489" cy="2033516"/>
          </a:xfrm>
          <a:prstGeom prst="leftBrace">
            <a:avLst>
              <a:gd name="adj1" fmla="val 8333"/>
              <a:gd name="adj2" fmla="val 511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707909" y="3504539"/>
            <a:ext cx="2218300" cy="369332"/>
          </a:xfrm>
          <a:prstGeom prst="rect">
            <a:avLst/>
          </a:prstGeom>
          <a:noFill/>
        </p:spPr>
        <p:txBody>
          <a:bodyPr wrap="none" rtlCol="0">
            <a:spAutoFit/>
          </a:bodyPr>
          <a:lstStyle/>
          <a:p>
            <a:r>
              <a:rPr lang="en-US" dirty="0" smtClean="0"/>
              <a:t>Implied Volatility/ VIX</a:t>
            </a:r>
            <a:endParaRPr lang="en-US" dirty="0"/>
          </a:p>
        </p:txBody>
      </p:sp>
      <p:sp>
        <p:nvSpPr>
          <p:cNvPr id="14" name="TextBox 13"/>
          <p:cNvSpPr txBox="1"/>
          <p:nvPr/>
        </p:nvSpPr>
        <p:spPr>
          <a:xfrm>
            <a:off x="4397162" y="1559803"/>
            <a:ext cx="722421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 calculated the implied 1 STD range for each of the time periods and then I calculated the actual return during this period and compared this expected range to the absolute actual return. </a:t>
            </a:r>
            <a:endParaRPr lang="en-US" dirty="0"/>
          </a:p>
        </p:txBody>
      </p:sp>
    </p:spTree>
    <p:extLst>
      <p:ext uri="{BB962C8B-B14F-4D97-AF65-F5344CB8AC3E}">
        <p14:creationId xmlns:p14="http://schemas.microsoft.com/office/powerpoint/2010/main" val="1847152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12291</TotalTime>
  <Words>1395</Words>
  <Application>Microsoft Office PowerPoint</Application>
  <PresentationFormat>Widescreen</PresentationFormat>
  <Paragraphs>154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Submission to Complete the Exploratory Portion of Capstone Project</vt:lpstr>
      <vt:lpstr>Starting point: The question and the data </vt:lpstr>
      <vt:lpstr>Data Background-- </vt:lpstr>
      <vt:lpstr>Background Information–  How to calculate implied volatility. </vt:lpstr>
      <vt:lpstr>Transformation of Data</vt:lpstr>
      <vt:lpstr>Exploration of Data:  Standard &amp; Poors 500</vt:lpstr>
      <vt:lpstr>Exploration of Data:  CBOE VIX Index</vt:lpstr>
      <vt:lpstr>Exploration of Data:  Relationship between S&amp;P 500 and VIX Index</vt:lpstr>
      <vt:lpstr>Exploring the Data: Lagging Period Returns </vt:lpstr>
      <vt:lpstr>Exploring the Data: Lagging Period Returns </vt:lpstr>
      <vt:lpstr>Final Analysis: </vt:lpstr>
      <vt:lpstr>Real World Takeaways: </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Submission to Complete the Exploratory Portion of Capstone Project</dc:title>
  <dc:creator>ethunter</dc:creator>
  <cp:lastModifiedBy>Hunter, E. Thomas</cp:lastModifiedBy>
  <cp:revision>78</cp:revision>
  <dcterms:created xsi:type="dcterms:W3CDTF">2016-03-02T01:06:19Z</dcterms:created>
  <dcterms:modified xsi:type="dcterms:W3CDTF">2016-05-16T21:14:50Z</dcterms:modified>
</cp:coreProperties>
</file>