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259" r:id="rId9"/>
    <p:sldId id="324" r:id="rId10"/>
    <p:sldId id="303" r:id="rId11"/>
    <p:sldId id="304" r:id="rId12"/>
    <p:sldId id="325" r:id="rId13"/>
    <p:sldId id="326" r:id="rId14"/>
    <p:sldId id="305" r:id="rId15"/>
    <p:sldId id="320" r:id="rId16"/>
    <p:sldId id="322" r:id="rId17"/>
    <p:sldId id="321" r:id="rId18"/>
    <p:sldId id="317" r:id="rId19"/>
    <p:sldId id="316" r:id="rId20"/>
    <p:sldId id="327" r:id="rId21"/>
    <p:sldId id="328" r:id="rId22"/>
    <p:sldId id="329" r:id="rId23"/>
    <p:sldId id="330" r:id="rId24"/>
    <p:sldId id="331" r:id="rId25"/>
    <p:sldId id="332"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74" d="100"/>
          <a:sy n="74" d="100"/>
        </p:scale>
        <p:origin x="612" y="3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a:p>
            <a:endParaRPr lang="en-US" dirty="0"/>
          </a:p>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a:t>
            </a:r>
            <a:r>
              <a:rPr lang="en-US"/>
              <a:t>through Power BI </a:t>
            </a:r>
            <a:r>
              <a:rPr lang="en-US" dirty="0"/>
              <a:t>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1020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4/26/2019 8:37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86324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High-level network architecture&#10;&#10;On the left, an Admin icon and an Agent icon point at an internet icon, which points at a box in the middle. In this box are two intermediate icons for Azure Firewall and Just In Time, then three smaller boxes (WEB-1, PAW-1, and DB-1) that are interconnected with icons for Azure SQL, a DNS server, and an icon of a key on a green circle. The big box in the middle points to four different sites labeled Site 1–4.">
            <a:extLst>
              <a:ext uri="{FF2B5EF4-FFF2-40B4-BE49-F238E27FC236}">
                <a16:creationId xmlns:a16="http://schemas.microsoft.com/office/drawing/2014/main" id="{DAE7A831-BF04-4523-9DD8-62EAEB3230C7}"/>
              </a:ext>
            </a:extLst>
          </p:cNvPr>
          <p:cNvPicPr>
            <a:picLocks noChangeAspect="1"/>
          </p:cNvPicPr>
          <p:nvPr/>
        </p:nvPicPr>
        <p:blipFill>
          <a:blip r:embed="rId3"/>
          <a:stretch>
            <a:fillRect/>
          </a:stretch>
        </p:blipFill>
        <p:spPr>
          <a:xfrm>
            <a:off x="1301053" y="1168806"/>
            <a:ext cx="9591737" cy="551772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High-level auditing and compliance&#10;&#10;On the left, Admin, DPO icons point at other icons and icons inside another large box. Inside the box are various icons and three smaller boxes with similarly clustered icons: WEB, DB, and Main; DB, Web, and PAW; and DB, Web, and Main.  In the center is Azure Sentinel with Log Analytics as the auditing and alerting core.">
            <a:extLst>
              <a:ext uri="{FF2B5EF4-FFF2-40B4-BE49-F238E27FC236}">
                <a16:creationId xmlns:a16="http://schemas.microsoft.com/office/drawing/2014/main" id="{C5610748-3000-4289-8D30-B1A994D3CF28}"/>
              </a:ext>
            </a:extLst>
          </p:cNvPr>
          <p:cNvPicPr>
            <a:picLocks noChangeAspect="1"/>
          </p:cNvPicPr>
          <p:nvPr/>
        </p:nvPicPr>
        <p:blipFill>
          <a:blip r:embed="rId3"/>
          <a:stretch>
            <a:fillRect/>
          </a:stretch>
        </p:blipFill>
        <p:spPr>
          <a:xfrm>
            <a:off x="1579540" y="1166186"/>
            <a:ext cx="9032919" cy="5402303"/>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Privileged Identity Management (PIM) for elevating admin permissions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Sentinel, 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a:t>
            </a:r>
            <a:br>
              <a:rPr lang="en-US" sz="3600" dirty="0"/>
            </a:br>
            <a:r>
              <a:rPr lang="en-US" sz="3600" dirty="0"/>
              <a:t>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lnSpcReduction="10000"/>
          </a:bodyPr>
          <a:lstStyle/>
          <a:p>
            <a:pPr>
              <a:spcAft>
                <a:spcPts val="882"/>
              </a:spcAft>
            </a:pPr>
            <a:r>
              <a:rPr lang="en-US" sz="3600" dirty="0"/>
              <a:t>Migrate corporate and agent web applications, databases.</a:t>
            </a:r>
          </a:p>
          <a:p>
            <a:pPr>
              <a:spcAft>
                <a:spcPts val="882"/>
              </a:spcAft>
            </a:pPr>
            <a:r>
              <a:rPr lang="en-US" sz="3600" dirty="0"/>
              <a:t>Assure data privacy and protection across all  aspects of the system; in transit and at rest.</a:t>
            </a:r>
          </a:p>
          <a:p>
            <a:r>
              <a:rPr lang="en-US" sz="3600" dirty="0"/>
              <a:t>Address issues of data sovereignty with respect to the location of sensitive data.</a:t>
            </a:r>
          </a:p>
          <a:p>
            <a:r>
              <a:rPr lang="en-US" sz="3600" dirty="0"/>
              <a:t>Increase isolation between corporate and Internet-facing system components.</a:t>
            </a:r>
          </a:p>
          <a:p>
            <a:r>
              <a:rPr lang="en-US" sz="3600" dirty="0"/>
              <a:t>Limit access to the corporate site to users on the Contoso domain, and continue to support VPN access.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endParaRPr lang="en-US" sz="3500" dirty="0"/>
          </a:p>
          <a:p>
            <a:pPr lvl="0" fontAlgn="base"/>
            <a:r>
              <a:rPr lang="en-US" sz="3600" dirty="0"/>
              <a:t>How does Azure protect against threats?</a:t>
            </a:r>
          </a:p>
          <a:p>
            <a:pPr lvl="0" fontAlgn="base"/>
            <a:r>
              <a:rPr lang="en-US" sz="3600" dirty="0"/>
              <a:t>Does Azure allow enough granular role-based access control (RBAC)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2.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3238</Words>
  <Application>Microsoft Office PowerPoint</Application>
  <PresentationFormat>Widescreen</PresentationFormat>
  <Paragraphs>246</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2019-04-26T15:40:55Z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