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295e2e15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295e2e15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295e2e15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295e2e15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295e2e15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295e2e15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295e2e15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295e2e15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95e2e15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95e2e15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295e2e15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295e2e15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295e2e15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295e2e15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Google</a:t>
            </a:r>
            <a:endParaRPr/>
          </a:p>
          <a:p>
            <a:pPr indent="0" lvl="0" marL="0" rtl="0" algn="ctr">
              <a:spcBef>
                <a:spcPts val="0"/>
              </a:spcBef>
              <a:spcAft>
                <a:spcPts val="0"/>
              </a:spcAft>
              <a:buNone/>
            </a:pPr>
            <a:r>
              <a:rPr lang="en"/>
              <a:t>Colab(oratory)</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Presented by Tom Lafferty</a:t>
            </a:r>
            <a:endParaRPr/>
          </a:p>
          <a:p>
            <a:pPr indent="0" lvl="0" marL="0" rtl="0" algn="ctr">
              <a:spcBef>
                <a:spcPts val="0"/>
              </a:spcBef>
              <a:spcAft>
                <a:spcPts val="0"/>
              </a:spcAft>
              <a:buNone/>
            </a:pPr>
            <a:r>
              <a:rPr lang="en"/>
              <a:t>Zip Code Wilmington Data Cohort 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coLaboratory -&gt; Colab</a:t>
            </a:r>
            <a:endParaRPr/>
          </a:p>
        </p:txBody>
      </p:sp>
      <p:sp>
        <p:nvSpPr>
          <p:cNvPr id="63" name="Google Shape;63;p14"/>
          <p:cNvSpPr txBox="1"/>
          <p:nvPr>
            <p:ph idx="1" type="body"/>
          </p:nvPr>
        </p:nvSpPr>
        <p:spPr>
          <a:xfrm>
            <a:off x="186900" y="1220525"/>
            <a:ext cx="3528300" cy="3416400"/>
          </a:xfrm>
          <a:prstGeom prst="rect">
            <a:avLst/>
          </a:prstGeom>
        </p:spPr>
        <p:txBody>
          <a:bodyPr anchorCtr="0" anchor="t" bIns="91425" lIns="91425" spcFirstLastPara="1" rIns="91425" wrap="square" tIns="91425">
            <a:noAutofit/>
          </a:bodyPr>
          <a:lstStyle/>
          <a:p>
            <a:pPr indent="-306387" lvl="0" marL="457200" rtl="0" algn="l">
              <a:lnSpc>
                <a:spcPct val="95000"/>
              </a:lnSpc>
              <a:spcBef>
                <a:spcPts val="0"/>
              </a:spcBef>
              <a:spcAft>
                <a:spcPts val="0"/>
              </a:spcAft>
              <a:buSzPts val="1225"/>
              <a:buChar char="●"/>
            </a:pPr>
            <a:r>
              <a:rPr lang="en" sz="1225"/>
              <a:t>Created in 2014 by Google Research working with the IPython/Jupyter development team, as well </a:t>
            </a:r>
            <a:r>
              <a:rPr lang="en" sz="1225"/>
              <a:t>as Matthew Turk, creator of the popular yt visualization package,</a:t>
            </a:r>
            <a:r>
              <a:rPr lang="en" sz="1225"/>
              <a:t> as an internal tool</a:t>
            </a:r>
            <a:endParaRPr sz="1225"/>
          </a:p>
          <a:p>
            <a:pPr indent="0" lvl="0" marL="457200" rtl="0" algn="l">
              <a:lnSpc>
                <a:spcPct val="95000"/>
              </a:lnSpc>
              <a:spcBef>
                <a:spcPts val="1200"/>
              </a:spcBef>
              <a:spcAft>
                <a:spcPts val="0"/>
              </a:spcAft>
              <a:buSzPts val="688"/>
              <a:buNone/>
            </a:pPr>
            <a:r>
              <a:t/>
            </a:r>
            <a:endParaRPr sz="1225"/>
          </a:p>
          <a:p>
            <a:pPr indent="-306387" lvl="0" marL="457200" rtl="0" algn="l">
              <a:lnSpc>
                <a:spcPct val="95000"/>
              </a:lnSpc>
              <a:spcBef>
                <a:spcPts val="1200"/>
              </a:spcBef>
              <a:spcAft>
                <a:spcPts val="0"/>
              </a:spcAft>
              <a:buSzPts val="1225"/>
              <a:buChar char="●"/>
            </a:pPr>
            <a:r>
              <a:rPr lang="en" sz="1225"/>
              <a:t>Merges successful open source projects with Google products</a:t>
            </a:r>
            <a:endParaRPr sz="1225"/>
          </a:p>
          <a:p>
            <a:pPr indent="0" lvl="0" marL="457200" rtl="0" algn="l">
              <a:lnSpc>
                <a:spcPct val="95000"/>
              </a:lnSpc>
              <a:spcBef>
                <a:spcPts val="1200"/>
              </a:spcBef>
              <a:spcAft>
                <a:spcPts val="0"/>
              </a:spcAft>
              <a:buSzPts val="688"/>
              <a:buNone/>
            </a:pPr>
            <a:r>
              <a:t/>
            </a:r>
            <a:endParaRPr sz="1225"/>
          </a:p>
          <a:p>
            <a:pPr indent="-306387" lvl="0" marL="457200" rtl="0" algn="l">
              <a:lnSpc>
                <a:spcPct val="95000"/>
              </a:lnSpc>
              <a:spcBef>
                <a:spcPts val="1200"/>
              </a:spcBef>
              <a:spcAft>
                <a:spcPts val="0"/>
              </a:spcAft>
              <a:buSzPts val="1225"/>
              <a:buChar char="●"/>
            </a:pPr>
            <a:r>
              <a:rPr lang="en" sz="1225"/>
              <a:t>Cloud based Jupyter Notebook editor for writing and executing Python in a browser</a:t>
            </a:r>
            <a:endParaRPr sz="1225"/>
          </a:p>
          <a:p>
            <a:pPr indent="0" lvl="0" marL="457200" rtl="0" algn="l">
              <a:lnSpc>
                <a:spcPct val="95000"/>
              </a:lnSpc>
              <a:spcBef>
                <a:spcPts val="1200"/>
              </a:spcBef>
              <a:spcAft>
                <a:spcPts val="0"/>
              </a:spcAft>
              <a:buSzPts val="688"/>
              <a:buNone/>
            </a:pPr>
            <a:r>
              <a:t/>
            </a:r>
            <a:endParaRPr sz="1225"/>
          </a:p>
          <a:p>
            <a:pPr indent="-306387" lvl="0" marL="457200" rtl="0" algn="l">
              <a:lnSpc>
                <a:spcPct val="95000"/>
              </a:lnSpc>
              <a:spcBef>
                <a:spcPts val="1200"/>
              </a:spcBef>
              <a:spcAft>
                <a:spcPts val="0"/>
              </a:spcAft>
              <a:buSzPts val="1225"/>
              <a:buChar char="●"/>
            </a:pPr>
            <a:r>
              <a:rPr lang="en" sz="1225"/>
              <a:t>Jake VanderPlas - Google Colab Software Engineer + author of Python Data Science Handbook</a:t>
            </a:r>
            <a:endParaRPr sz="1225"/>
          </a:p>
        </p:txBody>
      </p:sp>
      <p:pic>
        <p:nvPicPr>
          <p:cNvPr id="64" name="Google Shape;64;p14"/>
          <p:cNvPicPr preferRelativeResize="0"/>
          <p:nvPr/>
        </p:nvPicPr>
        <p:blipFill>
          <a:blip r:embed="rId3">
            <a:alphaModFix/>
          </a:blip>
          <a:stretch>
            <a:fillRect/>
          </a:stretch>
        </p:blipFill>
        <p:spPr>
          <a:xfrm>
            <a:off x="3865800" y="1220530"/>
            <a:ext cx="4206235" cy="2314071"/>
          </a:xfrm>
          <a:prstGeom prst="rect">
            <a:avLst/>
          </a:prstGeom>
          <a:noFill/>
          <a:ln>
            <a:noFill/>
          </a:ln>
        </p:spPr>
      </p:pic>
      <p:pic>
        <p:nvPicPr>
          <p:cNvPr id="65" name="Google Shape;65;p14"/>
          <p:cNvPicPr preferRelativeResize="0"/>
          <p:nvPr/>
        </p:nvPicPr>
        <p:blipFill>
          <a:blip r:embed="rId4">
            <a:alphaModFix/>
          </a:blip>
          <a:stretch>
            <a:fillRect/>
          </a:stretch>
        </p:blipFill>
        <p:spPr>
          <a:xfrm>
            <a:off x="4727325" y="522534"/>
            <a:ext cx="4206239" cy="761970"/>
          </a:xfrm>
          <a:prstGeom prst="rect">
            <a:avLst/>
          </a:prstGeom>
          <a:noFill/>
          <a:ln>
            <a:noFill/>
          </a:ln>
        </p:spPr>
      </p:pic>
      <p:pic>
        <p:nvPicPr>
          <p:cNvPr id="66" name="Google Shape;66;p14"/>
          <p:cNvPicPr preferRelativeResize="0"/>
          <p:nvPr/>
        </p:nvPicPr>
        <p:blipFill>
          <a:blip r:embed="rId5">
            <a:alphaModFix/>
          </a:blip>
          <a:stretch>
            <a:fillRect/>
          </a:stretch>
        </p:blipFill>
        <p:spPr>
          <a:xfrm>
            <a:off x="7430427" y="2971375"/>
            <a:ext cx="1566820" cy="2057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98725" y="295025"/>
            <a:ext cx="4231500" cy="875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72" name="Google Shape;72;p15"/>
          <p:cNvSpPr txBox="1"/>
          <p:nvPr/>
        </p:nvSpPr>
        <p:spPr>
          <a:xfrm>
            <a:off x="5034525" y="1170125"/>
            <a:ext cx="35106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AI / Machine Learning / TensorFlow</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Leverage computing power of Google servers to train classifiers</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Hardware boosters with free GPU and TPU</a:t>
            </a:r>
            <a:endParaRPr sz="15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lt1"/>
              </a:solidFill>
              <a:latin typeface="Proxima Nova"/>
              <a:ea typeface="Proxima Nova"/>
              <a:cs typeface="Proxima Nova"/>
              <a:sym typeface="Proxima Nova"/>
            </a:endParaRPr>
          </a:p>
          <a:p>
            <a:pPr indent="-323850" lvl="0" marL="4572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Seedbank project</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Colab notebook community</a:t>
            </a:r>
            <a:endParaRPr sz="15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lt1"/>
              </a:solidFill>
              <a:latin typeface="Proxima Nova"/>
              <a:ea typeface="Proxima Nova"/>
              <a:cs typeface="Proxima Nova"/>
              <a:sym typeface="Proxima Nova"/>
            </a:endParaRPr>
          </a:p>
          <a:p>
            <a:pPr indent="-323850" lvl="0" marL="4572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Code Snippets</a:t>
            </a:r>
            <a:endParaRPr sz="1500">
              <a:solidFill>
                <a:schemeClr val="lt1"/>
              </a:solidFill>
              <a:latin typeface="Proxima Nova"/>
              <a:ea typeface="Proxima Nova"/>
              <a:cs typeface="Proxima Nova"/>
              <a:sym typeface="Proxima Nova"/>
            </a:endParaRPr>
          </a:p>
        </p:txBody>
      </p:sp>
      <p:sp>
        <p:nvSpPr>
          <p:cNvPr id="73" name="Google Shape;73;p15"/>
          <p:cNvSpPr txBox="1"/>
          <p:nvPr/>
        </p:nvSpPr>
        <p:spPr>
          <a:xfrm>
            <a:off x="435225" y="1055100"/>
            <a:ext cx="4599300" cy="3648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Cloud based</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Zero configuration required</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Don’t have to download, install, or run anything</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Versioning: save to GitHub without terminal commands</a:t>
            </a:r>
            <a:endParaRPr sz="15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500">
              <a:solidFill>
                <a:schemeClr val="lt1"/>
              </a:solidFill>
              <a:latin typeface="Proxima Nova"/>
              <a:ea typeface="Proxima Nova"/>
              <a:cs typeface="Proxima Nova"/>
              <a:sym typeface="Proxima Nova"/>
            </a:endParaRPr>
          </a:p>
          <a:p>
            <a:pPr indent="-323850" lvl="0" marL="4572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Sharing</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Integrated with Google Drive and other Google projects</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Easily share with or without permissions, no need for use of email</a:t>
            </a:r>
            <a:endParaRPr sz="1500">
              <a:solidFill>
                <a:schemeClr val="lt1"/>
              </a:solidFill>
              <a:latin typeface="Proxima Nova"/>
              <a:ea typeface="Proxima Nova"/>
              <a:cs typeface="Proxima Nova"/>
              <a:sym typeface="Proxima Nova"/>
            </a:endParaRPr>
          </a:p>
          <a:p>
            <a:pPr indent="-323850" lvl="1" marL="914400" rtl="0" algn="l">
              <a:spcBef>
                <a:spcPts val="0"/>
              </a:spcBef>
              <a:spcAft>
                <a:spcPts val="0"/>
              </a:spcAft>
              <a:buClr>
                <a:schemeClr val="lt1"/>
              </a:buClr>
              <a:buSzPts val="1500"/>
              <a:buFont typeface="Proxima Nova"/>
              <a:buChar char="○"/>
            </a:pPr>
            <a:r>
              <a:rPr lang="en" sz="1500">
                <a:solidFill>
                  <a:schemeClr val="lt1"/>
                </a:solidFill>
                <a:latin typeface="Proxima Nova"/>
                <a:ea typeface="Proxima Nova"/>
                <a:cs typeface="Proxima Nova"/>
                <a:sym typeface="Proxima Nova"/>
              </a:rPr>
              <a:t>Compatible with other Jupyter Notebook projects, full power of popular Python libraries</a:t>
            </a:r>
            <a:endParaRPr sz="1500">
              <a:solidFill>
                <a:schemeClr val="lt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76975"/>
            <a:ext cx="5349000" cy="98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Jupyter &amp; Colab</a:t>
            </a:r>
            <a:endParaRPr sz="3200"/>
          </a:p>
        </p:txBody>
      </p:sp>
      <p:sp>
        <p:nvSpPr>
          <p:cNvPr id="79" name="Google Shape;79;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Both now free open sourced projects</a:t>
            </a:r>
            <a:endParaRPr/>
          </a:p>
          <a:p>
            <a:pPr indent="0" lvl="0" marL="914400" rtl="0" algn="l">
              <a:spcBef>
                <a:spcPts val="1200"/>
              </a:spcBef>
              <a:spcAft>
                <a:spcPts val="0"/>
              </a:spcAft>
              <a:buNone/>
            </a:pPr>
            <a:r>
              <a:t/>
            </a:r>
            <a:endParaRPr/>
          </a:p>
          <a:p>
            <a:pPr indent="-317500" lvl="0" marL="457200" rtl="0" algn="l">
              <a:spcBef>
                <a:spcPts val="1200"/>
              </a:spcBef>
              <a:spcAft>
                <a:spcPts val="0"/>
              </a:spcAft>
              <a:buSzPts val="1400"/>
              <a:buChar char="●"/>
            </a:pPr>
            <a:r>
              <a:rPr lang="en"/>
              <a:t>Both write and execute Python and MarkDown text</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Both relatively user friendly</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Both can be run in browser</a:t>
            </a:r>
            <a:endParaRPr/>
          </a:p>
        </p:txBody>
      </p:sp>
      <p:pic>
        <p:nvPicPr>
          <p:cNvPr id="80" name="Google Shape;80;p16"/>
          <p:cNvPicPr preferRelativeResize="0"/>
          <p:nvPr/>
        </p:nvPicPr>
        <p:blipFill>
          <a:blip r:embed="rId3">
            <a:alphaModFix/>
          </a:blip>
          <a:stretch>
            <a:fillRect/>
          </a:stretch>
        </p:blipFill>
        <p:spPr>
          <a:xfrm>
            <a:off x="4086225" y="1300150"/>
            <a:ext cx="4781550" cy="254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Jupyter VS Colab</a:t>
            </a:r>
            <a:endParaRPr/>
          </a:p>
        </p:txBody>
      </p:sp>
      <p:sp>
        <p:nvSpPr>
          <p:cNvPr id="86" name="Google Shape;86;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CPU based</a:t>
            </a:r>
            <a:endParaRPr sz="1800"/>
          </a:p>
          <a:p>
            <a:pPr indent="-342900" lvl="0" marL="457200" rtl="0" algn="l">
              <a:spcBef>
                <a:spcPts val="0"/>
              </a:spcBef>
              <a:spcAft>
                <a:spcPts val="0"/>
              </a:spcAft>
              <a:buSzPts val="1800"/>
              <a:buChar char="●"/>
            </a:pPr>
            <a:r>
              <a:rPr lang="en" sz="1800"/>
              <a:t>Hardware based on what you have</a:t>
            </a:r>
            <a:endParaRPr sz="1800"/>
          </a:p>
          <a:p>
            <a:pPr indent="-342900" lvl="0" marL="457200" rtl="0" algn="l">
              <a:spcBef>
                <a:spcPts val="0"/>
              </a:spcBef>
              <a:spcAft>
                <a:spcPts val="0"/>
              </a:spcAft>
              <a:buSzPts val="1800"/>
              <a:buChar char="●"/>
            </a:pPr>
            <a:r>
              <a:rPr lang="en" sz="1800"/>
              <a:t>Files from Google Drive</a:t>
            </a:r>
            <a:endParaRPr sz="1800"/>
          </a:p>
          <a:p>
            <a:pPr indent="-342900" lvl="0" marL="457200" rtl="0" algn="l">
              <a:spcBef>
                <a:spcPts val="0"/>
              </a:spcBef>
              <a:spcAft>
                <a:spcPts val="0"/>
              </a:spcAft>
              <a:buSzPts val="1800"/>
              <a:buChar char="●"/>
            </a:pPr>
            <a:r>
              <a:rPr lang="en" sz="1800"/>
              <a:t>Free</a:t>
            </a:r>
            <a:endParaRPr sz="1800"/>
          </a:p>
          <a:p>
            <a:pPr indent="-342900" lvl="0" marL="457200" rtl="0" algn="l">
              <a:spcBef>
                <a:spcPts val="0"/>
              </a:spcBef>
              <a:spcAft>
                <a:spcPts val="0"/>
              </a:spcAft>
              <a:buSzPts val="1800"/>
              <a:buChar char="●"/>
            </a:pPr>
            <a:r>
              <a:rPr lang="en" sz="1800"/>
              <a:t>Can work locally</a:t>
            </a:r>
            <a:endParaRPr sz="1800"/>
          </a:p>
        </p:txBody>
      </p:sp>
      <p:sp>
        <p:nvSpPr>
          <p:cNvPr id="87" name="Google Shape;87;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Cloud based</a:t>
            </a:r>
            <a:endParaRPr sz="1800"/>
          </a:p>
          <a:p>
            <a:pPr indent="-334327" lvl="1" marL="914400" rtl="0" algn="l">
              <a:spcBef>
                <a:spcPts val="0"/>
              </a:spcBef>
              <a:spcAft>
                <a:spcPts val="0"/>
              </a:spcAft>
              <a:buSzPct val="100000"/>
              <a:buChar char="○"/>
            </a:pPr>
            <a:r>
              <a:rPr lang="en" sz="1800"/>
              <a:t>Leverages Google servers</a:t>
            </a:r>
            <a:endParaRPr sz="1800"/>
          </a:p>
          <a:p>
            <a:pPr indent="-334327" lvl="0" marL="457200" rtl="0" algn="l">
              <a:spcBef>
                <a:spcPts val="0"/>
              </a:spcBef>
              <a:spcAft>
                <a:spcPts val="0"/>
              </a:spcAft>
              <a:buSzPct val="100000"/>
              <a:buChar char="●"/>
            </a:pPr>
            <a:r>
              <a:rPr lang="en" sz="1800"/>
              <a:t>Hardware </a:t>
            </a:r>
            <a:r>
              <a:rPr lang="en" sz="1800"/>
              <a:t>accelerators</a:t>
            </a:r>
            <a:endParaRPr sz="1800"/>
          </a:p>
          <a:p>
            <a:pPr indent="-334327" lvl="1" marL="914400" rtl="0" algn="l">
              <a:spcBef>
                <a:spcPts val="0"/>
              </a:spcBef>
              <a:spcAft>
                <a:spcPts val="0"/>
              </a:spcAft>
              <a:buSzPct val="100000"/>
              <a:buChar char="○"/>
            </a:pPr>
            <a:r>
              <a:rPr lang="en" sz="1800"/>
              <a:t>GPU</a:t>
            </a:r>
            <a:endParaRPr sz="1800"/>
          </a:p>
          <a:p>
            <a:pPr indent="-334327" lvl="1" marL="914400" rtl="0" algn="l">
              <a:spcBef>
                <a:spcPts val="0"/>
              </a:spcBef>
              <a:spcAft>
                <a:spcPts val="0"/>
              </a:spcAft>
              <a:buSzPct val="100000"/>
              <a:buChar char="○"/>
            </a:pPr>
            <a:r>
              <a:rPr lang="en" sz="1800"/>
              <a:t>TPU</a:t>
            </a:r>
            <a:endParaRPr sz="1800"/>
          </a:p>
          <a:p>
            <a:pPr indent="-334327" lvl="0" marL="457200" rtl="0" algn="l">
              <a:spcBef>
                <a:spcPts val="0"/>
              </a:spcBef>
              <a:spcAft>
                <a:spcPts val="0"/>
              </a:spcAft>
              <a:buSzPct val="100000"/>
              <a:buChar char="●"/>
            </a:pPr>
            <a:r>
              <a:rPr lang="en" sz="1800"/>
              <a:t>Files from machine</a:t>
            </a:r>
            <a:endParaRPr sz="1800"/>
          </a:p>
          <a:p>
            <a:pPr indent="-334327" lvl="0" marL="457200" rtl="0" algn="l">
              <a:spcBef>
                <a:spcPts val="0"/>
              </a:spcBef>
              <a:spcAft>
                <a:spcPts val="0"/>
              </a:spcAft>
              <a:buSzPct val="100000"/>
              <a:buChar char="●"/>
            </a:pPr>
            <a:r>
              <a:rPr lang="en" sz="1800"/>
              <a:t>User-friendliness</a:t>
            </a:r>
            <a:endParaRPr sz="1800"/>
          </a:p>
          <a:p>
            <a:pPr indent="-334327" lvl="1" marL="914400" rtl="0" algn="l">
              <a:spcBef>
                <a:spcPts val="0"/>
              </a:spcBef>
              <a:spcAft>
                <a:spcPts val="0"/>
              </a:spcAft>
              <a:buSzPct val="100000"/>
              <a:buChar char="○"/>
            </a:pPr>
            <a:r>
              <a:rPr lang="en" sz="1800"/>
              <a:t>Code snippets</a:t>
            </a:r>
            <a:endParaRPr sz="1800"/>
          </a:p>
          <a:p>
            <a:pPr indent="-334327" lvl="1" marL="914400" rtl="0" algn="l">
              <a:spcBef>
                <a:spcPts val="0"/>
              </a:spcBef>
              <a:spcAft>
                <a:spcPts val="0"/>
              </a:spcAft>
              <a:buSzPct val="100000"/>
              <a:buChar char="○"/>
            </a:pPr>
            <a:r>
              <a:rPr lang="en" sz="1800"/>
              <a:t>Shortcuts</a:t>
            </a:r>
            <a:endParaRPr sz="1800"/>
          </a:p>
          <a:p>
            <a:pPr indent="-334327" lvl="0" marL="457200" rtl="0" algn="l">
              <a:spcBef>
                <a:spcPts val="0"/>
              </a:spcBef>
              <a:spcAft>
                <a:spcPts val="0"/>
              </a:spcAft>
              <a:buSzPct val="100000"/>
              <a:buChar char="●"/>
            </a:pPr>
            <a:r>
              <a:rPr lang="en" sz="1800"/>
              <a:t>Pro version $9.99/m for prioritization / all features </a:t>
            </a:r>
            <a:endParaRPr sz="1800"/>
          </a:p>
          <a:p>
            <a:pPr indent="-334327" lvl="0" marL="457200" rtl="0" algn="l">
              <a:spcBef>
                <a:spcPts val="0"/>
              </a:spcBef>
              <a:spcAft>
                <a:spcPts val="0"/>
              </a:spcAft>
              <a:buSzPct val="100000"/>
              <a:buChar char="●"/>
            </a:pPr>
            <a:r>
              <a:rPr lang="en" sz="1800"/>
              <a:t>Works through Google Drive products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56650" y="2571749"/>
            <a:ext cx="4045200" cy="155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355"/>
              <a:t>When to use</a:t>
            </a:r>
            <a:endParaRPr sz="4355"/>
          </a:p>
          <a:p>
            <a:pPr indent="0" lvl="0" marL="0" rtl="0" algn="ctr">
              <a:spcBef>
                <a:spcPts val="0"/>
              </a:spcBef>
              <a:spcAft>
                <a:spcPts val="0"/>
              </a:spcAft>
              <a:buNone/>
            </a:pPr>
            <a:r>
              <a:t/>
            </a:r>
            <a:endParaRPr/>
          </a:p>
          <a:p>
            <a:pPr indent="0" lvl="0" marL="0" rtl="0" algn="ctr">
              <a:spcBef>
                <a:spcPts val="0"/>
              </a:spcBef>
              <a:spcAft>
                <a:spcPts val="0"/>
              </a:spcAft>
              <a:buNone/>
            </a:pPr>
            <a:r>
              <a:rPr lang="en" sz="3466"/>
              <a:t> Google Colab </a:t>
            </a:r>
            <a:endParaRPr sz="3466"/>
          </a:p>
          <a:p>
            <a:pPr indent="0" lvl="0" marL="0" rtl="0" algn="ctr">
              <a:spcBef>
                <a:spcPts val="0"/>
              </a:spcBef>
              <a:spcAft>
                <a:spcPts val="0"/>
              </a:spcAft>
              <a:buNone/>
            </a:pPr>
            <a:r>
              <a:rPr lang="en" sz="6244"/>
              <a:t>&gt;</a:t>
            </a:r>
            <a:r>
              <a:rPr lang="en"/>
              <a:t> </a:t>
            </a:r>
            <a:endParaRPr/>
          </a:p>
          <a:p>
            <a:pPr indent="0" lvl="0" marL="0" rtl="0" algn="ctr">
              <a:spcBef>
                <a:spcPts val="0"/>
              </a:spcBef>
              <a:spcAft>
                <a:spcPts val="0"/>
              </a:spcAft>
              <a:buNone/>
            </a:pPr>
            <a:r>
              <a:rPr lang="en" sz="3466"/>
              <a:t>Jupyter Notebook</a:t>
            </a:r>
            <a:endParaRPr sz="3466"/>
          </a:p>
        </p:txBody>
      </p:sp>
      <p:sp>
        <p:nvSpPr>
          <p:cNvPr id="93" name="Google Shape;93;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SzPts val="1900"/>
              <a:buChar char="●"/>
            </a:pPr>
            <a:r>
              <a:rPr lang="en" sz="1900"/>
              <a:t>AI / Machine Learning</a:t>
            </a:r>
            <a:endParaRPr sz="1900"/>
          </a:p>
          <a:p>
            <a:pPr indent="-323850" lvl="1" marL="914400" rtl="0" algn="l">
              <a:spcBef>
                <a:spcPts val="0"/>
              </a:spcBef>
              <a:spcAft>
                <a:spcPts val="0"/>
              </a:spcAft>
              <a:buSzPts val="1500"/>
              <a:buChar char="○"/>
            </a:pPr>
            <a:r>
              <a:rPr lang="en" sz="1500"/>
              <a:t>Can start and run projects without anything but a browser</a:t>
            </a:r>
            <a:endParaRPr sz="1500"/>
          </a:p>
          <a:p>
            <a:pPr indent="-323850" lvl="1" marL="914400" rtl="0" algn="l">
              <a:spcBef>
                <a:spcPts val="0"/>
              </a:spcBef>
              <a:spcAft>
                <a:spcPts val="0"/>
              </a:spcAft>
              <a:buSzPts val="1500"/>
              <a:buChar char="○"/>
            </a:pPr>
            <a:r>
              <a:rPr lang="en" sz="1500"/>
              <a:t>Free GPU</a:t>
            </a:r>
            <a:endParaRPr sz="1500"/>
          </a:p>
          <a:p>
            <a:pPr indent="-323850" lvl="1" marL="914400" rtl="0" algn="l">
              <a:spcBef>
                <a:spcPts val="0"/>
              </a:spcBef>
              <a:spcAft>
                <a:spcPts val="0"/>
              </a:spcAft>
              <a:buSzPts val="1500"/>
              <a:buChar char="○"/>
            </a:pPr>
            <a:r>
              <a:rPr lang="en" sz="1500"/>
              <a:t>24 hour sessions</a:t>
            </a:r>
            <a:endParaRPr sz="1500"/>
          </a:p>
          <a:p>
            <a:pPr indent="-349250" lvl="0" marL="457200" rtl="0" algn="l">
              <a:spcBef>
                <a:spcPts val="0"/>
              </a:spcBef>
              <a:spcAft>
                <a:spcPts val="0"/>
              </a:spcAft>
              <a:buSzPts val="1900"/>
              <a:buChar char="●"/>
            </a:pPr>
            <a:r>
              <a:rPr lang="en" sz="1900"/>
              <a:t>Collaborating through Google Drive</a:t>
            </a:r>
            <a:endParaRPr sz="1900"/>
          </a:p>
          <a:p>
            <a:pPr indent="-323850" lvl="1" marL="914400" rtl="0" algn="l">
              <a:spcBef>
                <a:spcPts val="0"/>
              </a:spcBef>
              <a:spcAft>
                <a:spcPts val="0"/>
              </a:spcAft>
              <a:buSzPts val="1500"/>
              <a:buChar char="○"/>
            </a:pPr>
            <a:r>
              <a:rPr lang="en" sz="1500"/>
              <a:t>No need to copy, email notebooks</a:t>
            </a:r>
            <a:endParaRPr sz="1500"/>
          </a:p>
          <a:p>
            <a:pPr indent="-323850" lvl="1" marL="914400" rtl="0" algn="l">
              <a:spcBef>
                <a:spcPts val="0"/>
              </a:spcBef>
              <a:spcAft>
                <a:spcPts val="0"/>
              </a:spcAft>
              <a:buSzPts val="1500"/>
              <a:buChar char="○"/>
            </a:pPr>
            <a:r>
              <a:rPr lang="en" sz="1500"/>
              <a:t>Simplicity of working in tandem, leaving comments in real time</a:t>
            </a:r>
            <a:endParaRPr sz="1500"/>
          </a:p>
          <a:p>
            <a:pPr indent="-323850" lvl="1" marL="914400" rtl="0" algn="l">
              <a:spcBef>
                <a:spcPts val="0"/>
              </a:spcBef>
              <a:spcAft>
                <a:spcPts val="0"/>
              </a:spcAft>
              <a:buSzPts val="1500"/>
              <a:buChar char="○"/>
            </a:pPr>
            <a:r>
              <a:rPr lang="en" sz="1500"/>
              <a:t>No need to git add, git commit, git push or pull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90250" y="526350"/>
            <a:ext cx="5999100" cy="1050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Recommendation</a:t>
            </a:r>
            <a:endParaRPr/>
          </a:p>
        </p:txBody>
      </p:sp>
      <p:pic>
        <p:nvPicPr>
          <p:cNvPr id="99" name="Google Shape;99;p19"/>
          <p:cNvPicPr preferRelativeResize="0"/>
          <p:nvPr/>
        </p:nvPicPr>
        <p:blipFill>
          <a:blip r:embed="rId3">
            <a:alphaModFix/>
          </a:blip>
          <a:stretch>
            <a:fillRect/>
          </a:stretch>
        </p:blipFill>
        <p:spPr>
          <a:xfrm>
            <a:off x="4254354" y="2839625"/>
            <a:ext cx="4715550" cy="2094750"/>
          </a:xfrm>
          <a:prstGeom prst="rect">
            <a:avLst/>
          </a:prstGeom>
          <a:noFill/>
          <a:ln>
            <a:noFill/>
          </a:ln>
        </p:spPr>
      </p:pic>
      <p:sp>
        <p:nvSpPr>
          <p:cNvPr id="100" name="Google Shape;100;p19"/>
          <p:cNvSpPr txBox="1"/>
          <p:nvPr/>
        </p:nvSpPr>
        <p:spPr>
          <a:xfrm>
            <a:off x="490250" y="2755700"/>
            <a:ext cx="36984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Proxima Nova"/>
                <a:ea typeface="Proxima Nova"/>
                <a:cs typeface="Proxima Nova"/>
                <a:sym typeface="Proxima Nova"/>
              </a:rPr>
              <a:t>Working exclusively through Google Drive or having to upload files to work from every time isn’t the most convenient, but I can see many situations where it is worth it.</a:t>
            </a:r>
            <a:endParaRPr b="1" sz="15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5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sz="1500">
                <a:solidFill>
                  <a:schemeClr val="lt1"/>
                </a:solidFill>
                <a:latin typeface="Proxima Nova"/>
                <a:ea typeface="Proxima Nova"/>
                <a:cs typeface="Proxima Nova"/>
                <a:sym typeface="Proxima Nova"/>
              </a:rPr>
              <a:t>Also as a newer Data Engineer, the built in support tools from the Google team seem to be very powerful tools.</a:t>
            </a:r>
            <a:endParaRPr b="1" sz="1500">
              <a:solidFill>
                <a:schemeClr val="lt1"/>
              </a:solidFill>
              <a:latin typeface="Proxima Nova"/>
              <a:ea typeface="Proxima Nova"/>
              <a:cs typeface="Proxima Nova"/>
              <a:sym typeface="Proxima Nova"/>
            </a:endParaRPr>
          </a:p>
        </p:txBody>
      </p:sp>
      <p:sp>
        <p:nvSpPr>
          <p:cNvPr id="101" name="Google Shape;101;p19"/>
          <p:cNvSpPr txBox="1"/>
          <p:nvPr/>
        </p:nvSpPr>
        <p:spPr>
          <a:xfrm>
            <a:off x="490250" y="1429475"/>
            <a:ext cx="8188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Proxima Nova"/>
                <a:ea typeface="Proxima Nova"/>
                <a:cs typeface="Proxima Nova"/>
                <a:sym typeface="Proxima Nova"/>
              </a:rPr>
              <a:t>As a budding Data Engineer with Python as my base language, I would like to familiarize myself with Google Colab.</a:t>
            </a:r>
            <a:endParaRPr b="1" sz="15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5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 sz="1500">
                <a:solidFill>
                  <a:schemeClr val="lt1"/>
                </a:solidFill>
                <a:latin typeface="Proxima Nova"/>
                <a:ea typeface="Proxima Nova"/>
                <a:cs typeface="Proxima Nova"/>
                <a:sym typeface="Proxima Nova"/>
              </a:rPr>
              <a:t>Google is recognized as an industry leader, and for their work in AI and machine learning, and it is clear this tool was developed on top of Jupyter Notebook with that in mind.</a:t>
            </a:r>
            <a:endParaRPr b="1" sz="15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742450" y="440250"/>
            <a:ext cx="3659100" cy="121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a:t>
            </a:r>
            <a:endParaRPr/>
          </a:p>
        </p:txBody>
      </p:sp>
      <p:pic>
        <p:nvPicPr>
          <p:cNvPr id="107" name="Google Shape;107;p20"/>
          <p:cNvPicPr preferRelativeResize="0"/>
          <p:nvPr/>
        </p:nvPicPr>
        <p:blipFill>
          <a:blip r:embed="rId3">
            <a:alphaModFix/>
          </a:blip>
          <a:stretch>
            <a:fillRect/>
          </a:stretch>
        </p:blipFill>
        <p:spPr>
          <a:xfrm>
            <a:off x="2239950" y="1657050"/>
            <a:ext cx="4664088" cy="2623549"/>
          </a:xfrm>
          <a:prstGeom prst="rect">
            <a:avLst/>
          </a:prstGeom>
          <a:noFill/>
          <a:ln cap="flat" cmpd="thickThin" w="38100">
            <a:solidFill>
              <a:srgbClr val="FF99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