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1e3fa0c1b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1e3fa0c1b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1a6b6d219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1a6b6d219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1a6f34727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1a6f34727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1e3fa0c1bf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1e3fa0c1b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1e3fa0c1b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1e3fa0c1b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1e3fa0c1b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1e3fa0c1b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1e3fa0c1b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1e3fa0c1b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1e3fa0c1bf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1e3fa0c1b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5.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8.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nvSpPr>
        <p:spPr>
          <a:xfrm>
            <a:off x="155425" y="3567150"/>
            <a:ext cx="57357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solidFill>
                  <a:schemeClr val="lt1"/>
                </a:solidFill>
              </a:rPr>
              <a:t>STELLAR CLASSIFICATION </a:t>
            </a:r>
            <a:endParaRPr b="1" i="1">
              <a:solidFill>
                <a:schemeClr val="lt1"/>
              </a:solidFill>
            </a:endParaRPr>
          </a:p>
          <a:p>
            <a:pPr indent="0" lvl="0" marL="0" rtl="0" algn="l">
              <a:spcBef>
                <a:spcPts val="0"/>
              </a:spcBef>
              <a:spcAft>
                <a:spcPts val="0"/>
              </a:spcAft>
              <a:buNone/>
            </a:pPr>
            <a:r>
              <a:rPr b="1" i="1" lang="en" sz="1000">
                <a:solidFill>
                  <a:schemeClr val="lt1"/>
                </a:solidFill>
              </a:rPr>
              <a:t>Unlocking the secrets to classifying interstellar objects</a:t>
            </a:r>
            <a:endParaRPr b="1" i="1" sz="1000">
              <a:solidFill>
                <a:schemeClr val="lt1"/>
              </a:solidFill>
            </a:endParaRPr>
          </a:p>
          <a:p>
            <a:pPr indent="0" lvl="0" marL="0" rtl="0" algn="l">
              <a:spcBef>
                <a:spcPts val="0"/>
              </a:spcBef>
              <a:spcAft>
                <a:spcPts val="0"/>
              </a:spcAft>
              <a:buNone/>
            </a:pPr>
            <a:r>
              <a:t/>
            </a:r>
            <a:endParaRPr b="1" i="1" sz="1000">
              <a:solidFill>
                <a:schemeClr val="lt1"/>
              </a:solidFill>
            </a:endParaRPr>
          </a:p>
          <a:p>
            <a:pPr indent="0" lvl="0" marL="0" rtl="0" algn="l">
              <a:spcBef>
                <a:spcPts val="0"/>
              </a:spcBef>
              <a:spcAft>
                <a:spcPts val="0"/>
              </a:spcAft>
              <a:buNone/>
            </a:pPr>
            <a:r>
              <a:t/>
            </a:r>
            <a:endParaRPr b="1" sz="1000">
              <a:solidFill>
                <a:schemeClr val="lt1"/>
              </a:solidFill>
            </a:endParaRPr>
          </a:p>
          <a:p>
            <a:pPr indent="0" lvl="0" marL="0" rtl="0" algn="l">
              <a:spcBef>
                <a:spcPts val="0"/>
              </a:spcBef>
              <a:spcAft>
                <a:spcPts val="0"/>
              </a:spcAft>
              <a:buNone/>
            </a:pPr>
            <a:r>
              <a:rPr b="1" lang="en" sz="1000">
                <a:solidFill>
                  <a:schemeClr val="lt1"/>
                </a:solidFill>
              </a:rPr>
              <a:t>Thomas Lanphier</a:t>
            </a:r>
            <a:endParaRPr b="1" sz="1000">
              <a:solidFill>
                <a:schemeClr val="lt1"/>
              </a:solidFill>
            </a:endParaRPr>
          </a:p>
          <a:p>
            <a:pPr indent="0" lvl="0" marL="0" rtl="0" algn="l">
              <a:spcBef>
                <a:spcPts val="0"/>
              </a:spcBef>
              <a:spcAft>
                <a:spcPts val="0"/>
              </a:spcAft>
              <a:buNone/>
            </a:pPr>
            <a:r>
              <a:rPr b="1" lang="en" sz="1000">
                <a:solidFill>
                  <a:schemeClr val="lt1"/>
                </a:solidFill>
              </a:rPr>
              <a:t>Tom Lento</a:t>
            </a:r>
            <a:endParaRPr b="1" sz="1000">
              <a:solidFill>
                <a:schemeClr val="lt1"/>
              </a:solidFill>
            </a:endParaRPr>
          </a:p>
          <a:p>
            <a:pPr indent="0" lvl="0" marL="0" rtl="0" algn="l">
              <a:spcBef>
                <a:spcPts val="0"/>
              </a:spcBef>
              <a:spcAft>
                <a:spcPts val="0"/>
              </a:spcAft>
              <a:buNone/>
            </a:pPr>
            <a:r>
              <a:rPr b="1" lang="en" sz="1000">
                <a:solidFill>
                  <a:schemeClr val="lt1"/>
                </a:solidFill>
              </a:rPr>
              <a:t>Edward Goldhill</a:t>
            </a:r>
            <a:endParaRPr b="1" sz="1000">
              <a:solidFill>
                <a:schemeClr val="lt1"/>
              </a:solidFill>
            </a:endParaRPr>
          </a:p>
          <a:p>
            <a:pPr indent="0" lvl="0" marL="0" rtl="0" algn="l">
              <a:spcBef>
                <a:spcPts val="0"/>
              </a:spcBef>
              <a:spcAft>
                <a:spcPts val="0"/>
              </a:spcAft>
              <a:buNone/>
            </a:pPr>
            <a:r>
              <a:rPr b="1" lang="en" sz="1000">
                <a:solidFill>
                  <a:schemeClr val="lt1"/>
                </a:solidFill>
              </a:rPr>
              <a:t>John Molenda</a:t>
            </a:r>
            <a:endParaRPr b="1" sz="10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8" name="Shape 58"/>
        <p:cNvGrpSpPr/>
        <p:nvPr/>
      </p:nvGrpSpPr>
      <p:grpSpPr>
        <a:xfrm>
          <a:off x="0" y="0"/>
          <a:ext cx="0" cy="0"/>
          <a:chOff x="0" y="0"/>
          <a:chExt cx="0" cy="0"/>
        </a:xfrm>
      </p:grpSpPr>
      <p:sp>
        <p:nvSpPr>
          <p:cNvPr id="59" name="Google Shape;59;p14"/>
          <p:cNvSpPr txBox="1"/>
          <p:nvPr/>
        </p:nvSpPr>
        <p:spPr>
          <a:xfrm>
            <a:off x="-53450" y="1798375"/>
            <a:ext cx="4292400" cy="10929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sz="1800">
              <a:solidFill>
                <a:schemeClr val="lt1"/>
              </a:solidFill>
            </a:endParaRPr>
          </a:p>
          <a:p>
            <a:pPr indent="0" lvl="0" marL="0" rtl="0" algn="l">
              <a:spcBef>
                <a:spcPts val="0"/>
              </a:spcBef>
              <a:spcAft>
                <a:spcPts val="0"/>
              </a:spcAft>
              <a:buNone/>
            </a:pPr>
            <a:r>
              <a:rPr lang="en" sz="2700">
                <a:solidFill>
                  <a:schemeClr val="lt1"/>
                </a:solidFill>
              </a:rPr>
              <a:t>EXPLAINING OUR DATA</a:t>
            </a:r>
            <a:endParaRPr sz="2700">
              <a:solidFill>
                <a:schemeClr val="lt1"/>
              </a:solidFill>
            </a:endParaRPr>
          </a:p>
          <a:p>
            <a:pPr indent="457200" lvl="0" marL="0" rtl="0" algn="l">
              <a:spcBef>
                <a:spcPts val="0"/>
              </a:spcBef>
              <a:spcAft>
                <a:spcPts val="0"/>
              </a:spcAft>
              <a:buNone/>
            </a:pPr>
            <a:r>
              <a:rPr b="1" i="1" lang="en">
                <a:solidFill>
                  <a:schemeClr val="lt1"/>
                </a:solidFill>
              </a:rPr>
              <a:t>Plus a little bit of background…</a:t>
            </a:r>
            <a:endParaRPr b="1" i="1">
              <a:solidFill>
                <a:schemeClr val="lt1"/>
              </a:solidFill>
            </a:endParaRPr>
          </a:p>
        </p:txBody>
      </p:sp>
      <p:sp>
        <p:nvSpPr>
          <p:cNvPr id="60" name="Google Shape;60;p14"/>
          <p:cNvSpPr txBox="1"/>
          <p:nvPr/>
        </p:nvSpPr>
        <p:spPr>
          <a:xfrm>
            <a:off x="5116950" y="743325"/>
            <a:ext cx="31326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Char char="●"/>
            </a:pPr>
            <a:r>
              <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4" name="Shape 64"/>
        <p:cNvGrpSpPr/>
        <p:nvPr/>
      </p:nvGrpSpPr>
      <p:grpSpPr>
        <a:xfrm>
          <a:off x="0" y="0"/>
          <a:ext cx="0" cy="0"/>
          <a:chOff x="0" y="0"/>
          <a:chExt cx="0" cy="0"/>
        </a:xfrm>
      </p:grpSpPr>
      <p:sp>
        <p:nvSpPr>
          <p:cNvPr id="65" name="Google Shape;65;p15"/>
          <p:cNvSpPr txBox="1"/>
          <p:nvPr/>
        </p:nvSpPr>
        <p:spPr>
          <a:xfrm>
            <a:off x="103600" y="88800"/>
            <a:ext cx="697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solidFill>
                  <a:schemeClr val="lt1"/>
                </a:solidFill>
              </a:rPr>
              <a:t>Sloan Digital Sky Survey</a:t>
            </a:r>
            <a:endParaRPr b="1" i="1">
              <a:solidFill>
                <a:schemeClr val="lt1"/>
              </a:solidFill>
            </a:endParaRPr>
          </a:p>
        </p:txBody>
      </p:sp>
      <p:sp>
        <p:nvSpPr>
          <p:cNvPr id="66" name="Google Shape;66;p15"/>
          <p:cNvSpPr txBox="1"/>
          <p:nvPr/>
        </p:nvSpPr>
        <p:spPr>
          <a:xfrm>
            <a:off x="199825" y="503250"/>
            <a:ext cx="6978900" cy="45561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100,000 stellar objects surveyed </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Classified as either a star, galaxy, or quasar*</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Measurements included:</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Unique object identifiers</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Alpha &amp; Delta declination angle (indicates where the object is located relative to the Earth)</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Light filters used based on the type of light the object emits</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Redshift - an indication of how far away the object is based on the wavelength of the light</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b="1" i="1" lang="en">
                <a:solidFill>
                  <a:schemeClr val="lt1"/>
                </a:solidFill>
              </a:rPr>
              <a:t>Why this data? </a:t>
            </a:r>
            <a:endParaRPr b="1" i="1">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We all love astronomy! 👽</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Dataset was clean with only one little speck of an outlier </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98% accuracy in our first random forest models </a:t>
            </a:r>
            <a:endParaRPr>
              <a:solidFill>
                <a:schemeClr val="lt1"/>
              </a:solidFill>
            </a:endParaRPr>
          </a:p>
          <a:p>
            <a:pPr indent="0" lvl="0" marL="457200" rtl="0" algn="l">
              <a:spcBef>
                <a:spcPts val="0"/>
              </a:spcBef>
              <a:spcAft>
                <a:spcPts val="0"/>
              </a:spcAft>
              <a:buNone/>
            </a:pPr>
            <a:r>
              <a:t/>
            </a:r>
            <a:endParaRPr>
              <a:solidFill>
                <a:schemeClr val="lt1"/>
              </a:solidFill>
            </a:endParaRPr>
          </a:p>
          <a:p>
            <a:pPr indent="0" lvl="0" marL="0" rtl="0" algn="l">
              <a:spcBef>
                <a:spcPts val="0"/>
              </a:spcBef>
              <a:spcAft>
                <a:spcPts val="0"/>
              </a:spcAft>
              <a:buNone/>
            </a:pPr>
            <a:r>
              <a:rPr b="1" i="1" lang="en">
                <a:solidFill>
                  <a:schemeClr val="lt1"/>
                </a:solidFill>
              </a:rPr>
              <a:t>Our mission → </a:t>
            </a:r>
            <a:r>
              <a:rPr lang="en">
                <a:solidFill>
                  <a:schemeClr val="lt1"/>
                </a:solidFill>
              </a:rPr>
              <a:t>create </a:t>
            </a:r>
            <a:r>
              <a:rPr b="1" i="1" lang="en">
                <a:solidFill>
                  <a:schemeClr val="lt1"/>
                </a:solidFill>
              </a:rPr>
              <a:t>accurate machine learning models </a:t>
            </a:r>
            <a:r>
              <a:rPr lang="en">
                <a:solidFill>
                  <a:schemeClr val="lt1"/>
                </a:solidFill>
              </a:rPr>
              <a:t>that can be used on future data to determine whether the objects are stars, galaxies, or quasars</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 sz="900">
                <a:solidFill>
                  <a:schemeClr val="lt1"/>
                </a:solidFill>
              </a:rPr>
              <a:t>*Quasars are a type of galaxy formed in the early stages of our universe with a supermassive blackhole at its center. The black hole is ejecting matter thousands of lightyears into space and is so bright that it can easily outshine the luminosity of all the stars in a galaxy </a:t>
            </a:r>
            <a:endParaRPr sz="9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a:solidFill>
                  <a:schemeClr val="lt1"/>
                </a:solidFill>
              </a:rPr>
              <a:t>Stellar Filters &amp; the Electromagnetic Spectrum</a:t>
            </a:r>
            <a:endParaRPr i="1">
              <a:solidFill>
                <a:schemeClr val="lt1"/>
              </a:solidFill>
            </a:endParaRPr>
          </a:p>
        </p:txBody>
      </p:sp>
      <p:sp>
        <p:nvSpPr>
          <p:cNvPr id="72" name="Google Shape;72;p1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
                <a:solidFill>
                  <a:schemeClr val="lt1"/>
                </a:solidFill>
              </a:rPr>
              <a:t>u = Ultraviolet filter in the photometric system</a:t>
            </a:r>
            <a:endParaRPr>
              <a:solidFill>
                <a:schemeClr val="lt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lt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lt1"/>
                </a:solidFill>
              </a:rPr>
              <a:t>g = Green filter in the photometric system</a:t>
            </a:r>
            <a:endParaRPr>
              <a:solidFill>
                <a:schemeClr val="lt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lt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lt1"/>
                </a:solidFill>
              </a:rPr>
              <a:t>r = Red filter in the photometric system</a:t>
            </a:r>
            <a:endParaRPr>
              <a:solidFill>
                <a:schemeClr val="lt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lt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lt1"/>
                </a:solidFill>
              </a:rPr>
              <a:t>i = Near Infrared filter in the photometric system</a:t>
            </a:r>
            <a:endParaRPr>
              <a:solidFill>
                <a:schemeClr val="lt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lt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lt1"/>
                </a:solidFill>
              </a:rPr>
              <a:t>z = Infrared filter in the photometric system</a:t>
            </a:r>
            <a:endParaRPr>
              <a:solidFill>
                <a:schemeClr val="lt1"/>
              </a:solidFill>
            </a:endParaRPr>
          </a:p>
          <a:p>
            <a:pPr indent="0" lvl="0" marL="0" rtl="0" algn="l">
              <a:spcBef>
                <a:spcPts val="0"/>
              </a:spcBef>
              <a:spcAft>
                <a:spcPts val="1200"/>
              </a:spcAft>
              <a:buNone/>
            </a:pPr>
            <a:r>
              <a:t/>
            </a:r>
            <a:endParaRPr/>
          </a:p>
        </p:txBody>
      </p:sp>
      <p:sp>
        <p:nvSpPr>
          <p:cNvPr id="73" name="Google Shape;73;p1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4" name="Google Shape;74;p16"/>
          <p:cNvPicPr preferRelativeResize="0"/>
          <p:nvPr/>
        </p:nvPicPr>
        <p:blipFill>
          <a:blip r:embed="rId4">
            <a:alphaModFix/>
          </a:blip>
          <a:stretch>
            <a:fillRect/>
          </a:stretch>
        </p:blipFill>
        <p:spPr>
          <a:xfrm>
            <a:off x="4248025" y="1193225"/>
            <a:ext cx="4851301" cy="2371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8" name="Shape 78"/>
        <p:cNvGrpSpPr/>
        <p:nvPr/>
      </p:nvGrpSpPr>
      <p:grpSpPr>
        <a:xfrm>
          <a:off x="0" y="0"/>
          <a:ext cx="0" cy="0"/>
          <a:chOff x="0" y="0"/>
          <a:chExt cx="0" cy="0"/>
        </a:xfrm>
      </p:grpSpPr>
      <p:sp>
        <p:nvSpPr>
          <p:cNvPr id="79" name="Google Shape;79;p17"/>
          <p:cNvSpPr txBox="1"/>
          <p:nvPr>
            <p:ph type="title"/>
          </p:nvPr>
        </p:nvSpPr>
        <p:spPr>
          <a:xfrm>
            <a:off x="311700" y="14737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a:solidFill>
                  <a:schemeClr val="lt1"/>
                </a:solidFill>
              </a:rPr>
              <a:t>Analyzing our Data</a:t>
            </a:r>
            <a:endParaRPr i="1">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3" name="Shape 83"/>
        <p:cNvGrpSpPr/>
        <p:nvPr/>
      </p:nvGrpSpPr>
      <p:grpSpPr>
        <a:xfrm>
          <a:off x="0" y="0"/>
          <a:ext cx="0" cy="0"/>
          <a:chOff x="0" y="0"/>
          <a:chExt cx="0" cy="0"/>
        </a:xfrm>
      </p:grpSpPr>
      <p:pic>
        <p:nvPicPr>
          <p:cNvPr id="84" name="Google Shape;84;p18"/>
          <p:cNvPicPr preferRelativeResize="0"/>
          <p:nvPr/>
        </p:nvPicPr>
        <p:blipFill>
          <a:blip r:embed="rId4">
            <a:alphaModFix/>
          </a:blip>
          <a:stretch>
            <a:fillRect/>
          </a:stretch>
        </p:blipFill>
        <p:spPr>
          <a:xfrm>
            <a:off x="1430050" y="0"/>
            <a:ext cx="6833422" cy="51434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8" name="Shape 88"/>
        <p:cNvGrpSpPr/>
        <p:nvPr/>
      </p:nvGrpSpPr>
      <p:grpSpPr>
        <a:xfrm>
          <a:off x="0" y="0"/>
          <a:ext cx="0" cy="0"/>
          <a:chOff x="0" y="0"/>
          <a:chExt cx="0" cy="0"/>
        </a:xfrm>
      </p:grpSpPr>
      <p:pic>
        <p:nvPicPr>
          <p:cNvPr id="89" name="Google Shape;89;p19"/>
          <p:cNvPicPr preferRelativeResize="0"/>
          <p:nvPr/>
        </p:nvPicPr>
        <p:blipFill>
          <a:blip r:embed="rId4">
            <a:alphaModFix/>
          </a:blip>
          <a:stretch>
            <a:fillRect/>
          </a:stretch>
        </p:blipFill>
        <p:spPr>
          <a:xfrm>
            <a:off x="81300" y="84399"/>
            <a:ext cx="4988924" cy="2346075"/>
          </a:xfrm>
          <a:prstGeom prst="rect">
            <a:avLst/>
          </a:prstGeom>
          <a:noFill/>
          <a:ln>
            <a:noFill/>
          </a:ln>
        </p:spPr>
      </p:pic>
      <p:pic>
        <p:nvPicPr>
          <p:cNvPr id="90" name="Google Shape;90;p19"/>
          <p:cNvPicPr preferRelativeResize="0"/>
          <p:nvPr/>
        </p:nvPicPr>
        <p:blipFill rotWithShape="1">
          <a:blip r:embed="rId5">
            <a:alphaModFix/>
          </a:blip>
          <a:srcRect b="0" l="0" r="13681" t="0"/>
          <a:stretch/>
        </p:blipFill>
        <p:spPr>
          <a:xfrm>
            <a:off x="5165050" y="2519175"/>
            <a:ext cx="3880875" cy="25196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4" name="Shape 94"/>
        <p:cNvGrpSpPr/>
        <p:nvPr/>
      </p:nvGrpSpPr>
      <p:grpSpPr>
        <a:xfrm>
          <a:off x="0" y="0"/>
          <a:ext cx="0" cy="0"/>
          <a:chOff x="0" y="0"/>
          <a:chExt cx="0" cy="0"/>
        </a:xfrm>
      </p:grpSpPr>
      <p:pic>
        <p:nvPicPr>
          <p:cNvPr id="95" name="Google Shape;95;p20"/>
          <p:cNvPicPr preferRelativeResize="0"/>
          <p:nvPr/>
        </p:nvPicPr>
        <p:blipFill>
          <a:blip r:embed="rId4">
            <a:alphaModFix/>
          </a:blip>
          <a:stretch>
            <a:fillRect/>
          </a:stretch>
        </p:blipFill>
        <p:spPr>
          <a:xfrm>
            <a:off x="1689277" y="0"/>
            <a:ext cx="5765446"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9" name="Shape 99"/>
        <p:cNvGrpSpPr/>
        <p:nvPr/>
      </p:nvGrpSpPr>
      <p:grpSpPr>
        <a:xfrm>
          <a:off x="0" y="0"/>
          <a:ext cx="0" cy="0"/>
          <a:chOff x="0" y="0"/>
          <a:chExt cx="0" cy="0"/>
        </a:xfrm>
      </p:grpSpPr>
      <p:pic>
        <p:nvPicPr>
          <p:cNvPr id="100" name="Google Shape;100;p21"/>
          <p:cNvPicPr preferRelativeResize="0"/>
          <p:nvPr/>
        </p:nvPicPr>
        <p:blipFill>
          <a:blip r:embed="rId4">
            <a:alphaModFix/>
          </a:blip>
          <a:stretch>
            <a:fillRect/>
          </a:stretch>
        </p:blipFill>
        <p:spPr>
          <a:xfrm>
            <a:off x="177613" y="1455075"/>
            <a:ext cx="1746575" cy="602050"/>
          </a:xfrm>
          <a:prstGeom prst="rect">
            <a:avLst/>
          </a:prstGeom>
          <a:noFill/>
          <a:ln>
            <a:noFill/>
          </a:ln>
        </p:spPr>
      </p:pic>
      <p:sp>
        <p:nvSpPr>
          <p:cNvPr id="101" name="Google Shape;101;p21"/>
          <p:cNvSpPr txBox="1"/>
          <p:nvPr/>
        </p:nvSpPr>
        <p:spPr>
          <a:xfrm>
            <a:off x="244225" y="103600"/>
            <a:ext cx="728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solidFill>
                  <a:schemeClr val="lt1"/>
                </a:solidFill>
              </a:rPr>
              <a:t>Classification Models</a:t>
            </a:r>
            <a:endParaRPr b="1" i="1">
              <a:solidFill>
                <a:schemeClr val="lt1"/>
              </a:solidFill>
            </a:endParaRPr>
          </a:p>
        </p:txBody>
      </p:sp>
      <p:sp>
        <p:nvSpPr>
          <p:cNvPr id="102" name="Google Shape;102;p21"/>
          <p:cNvSpPr txBox="1"/>
          <p:nvPr/>
        </p:nvSpPr>
        <p:spPr>
          <a:xfrm>
            <a:off x="177625" y="1085775"/>
            <a:ext cx="3337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200">
                <a:solidFill>
                  <a:schemeClr val="lt1"/>
                </a:solidFill>
              </a:rPr>
              <a:t>Random  Forest Classification</a:t>
            </a:r>
            <a:endParaRPr b="1" i="1" sz="1200">
              <a:solidFill>
                <a:schemeClr val="lt1"/>
              </a:solidFill>
            </a:endParaRPr>
          </a:p>
        </p:txBody>
      </p:sp>
      <p:pic>
        <p:nvPicPr>
          <p:cNvPr id="103" name="Google Shape;103;p21"/>
          <p:cNvPicPr preferRelativeResize="0"/>
          <p:nvPr/>
        </p:nvPicPr>
        <p:blipFill>
          <a:blip r:embed="rId5">
            <a:alphaModFix/>
          </a:blip>
          <a:stretch>
            <a:fillRect/>
          </a:stretch>
        </p:blipFill>
        <p:spPr>
          <a:xfrm>
            <a:off x="177625" y="3008400"/>
            <a:ext cx="3441325" cy="1695550"/>
          </a:xfrm>
          <a:prstGeom prst="rect">
            <a:avLst/>
          </a:prstGeom>
          <a:noFill/>
          <a:ln>
            <a:noFill/>
          </a:ln>
        </p:spPr>
      </p:pic>
      <p:sp>
        <p:nvSpPr>
          <p:cNvPr id="104" name="Google Shape;104;p21"/>
          <p:cNvSpPr txBox="1"/>
          <p:nvPr/>
        </p:nvSpPr>
        <p:spPr>
          <a:xfrm>
            <a:off x="177625" y="2571750"/>
            <a:ext cx="2138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200">
                <a:solidFill>
                  <a:schemeClr val="lt1"/>
                </a:solidFill>
              </a:rPr>
              <a:t>Undersampling</a:t>
            </a:r>
            <a:endParaRPr b="1" i="1" sz="1200">
              <a:solidFill>
                <a:schemeClr val="lt1"/>
              </a:solidFill>
            </a:endParaRPr>
          </a:p>
        </p:txBody>
      </p:sp>
      <p:sp>
        <p:nvSpPr>
          <p:cNvPr id="105" name="Google Shape;105;p21"/>
          <p:cNvSpPr txBox="1"/>
          <p:nvPr/>
        </p:nvSpPr>
        <p:spPr>
          <a:xfrm>
            <a:off x="3700350" y="3419125"/>
            <a:ext cx="3197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chemeClr val="lt1"/>
                </a:solidFill>
              </a:rPr>
              <a:t>66.2% accuracy, but the model is very poor at predicting stars - meanwhile it is highly accurate at predicting galaxies</a:t>
            </a:r>
            <a:endParaRPr i="1">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