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40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ecb88e799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ecb88e799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1e3fa0c1b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1e3fa0c1b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a6b6d219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a6b6d21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a6f34727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a6f34727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e3fa0c1b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e3fa0c1b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e3fa0c1b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e3fa0c1b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1e3fa0c1b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1e3fa0c1b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e3fa0c1b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1e3fa0c1b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1e3fa0c1bf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1e3fa0c1b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kaggle.com/datasets/lucidlenn/sloan-digital-sky-surve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155425" y="3567150"/>
            <a:ext cx="57357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chemeClr val="lt1"/>
                </a:solidFill>
              </a:rPr>
              <a:t>STELLAR CLASSIFICATION </a:t>
            </a:r>
            <a:endParaRPr b="1" i="1">
              <a:solidFill>
                <a:schemeClr val="lt1"/>
              </a:solidFill>
            </a:endParaRPr>
          </a:p>
          <a:p>
            <a:pPr marL="0" lvl="0" indent="0" algn="l" rtl="0">
              <a:spcBef>
                <a:spcPts val="0"/>
              </a:spcBef>
              <a:spcAft>
                <a:spcPts val="0"/>
              </a:spcAft>
              <a:buNone/>
            </a:pPr>
            <a:r>
              <a:rPr lang="en" sz="1000" b="1" i="1">
                <a:solidFill>
                  <a:schemeClr val="lt1"/>
                </a:solidFill>
              </a:rPr>
              <a:t>Unlocking the secrets to classifying interstellar objects</a:t>
            </a:r>
            <a:endParaRPr sz="1000" b="1" i="1">
              <a:solidFill>
                <a:schemeClr val="lt1"/>
              </a:solidFill>
            </a:endParaRPr>
          </a:p>
          <a:p>
            <a:pPr marL="0" lvl="0" indent="0" algn="l" rtl="0">
              <a:spcBef>
                <a:spcPts val="0"/>
              </a:spcBef>
              <a:spcAft>
                <a:spcPts val="0"/>
              </a:spcAft>
              <a:buNone/>
            </a:pPr>
            <a:endParaRPr sz="1000" b="1" i="1">
              <a:solidFill>
                <a:schemeClr val="lt1"/>
              </a:solidFill>
            </a:endParaRPr>
          </a:p>
          <a:p>
            <a:pPr marL="0" lvl="0" indent="0" algn="l" rtl="0">
              <a:spcBef>
                <a:spcPts val="0"/>
              </a:spcBef>
              <a:spcAft>
                <a:spcPts val="0"/>
              </a:spcAft>
              <a:buNone/>
            </a:pPr>
            <a:endParaRPr sz="1000" b="1">
              <a:solidFill>
                <a:schemeClr val="lt1"/>
              </a:solidFill>
            </a:endParaRPr>
          </a:p>
          <a:p>
            <a:pPr marL="0" lvl="0" indent="0" algn="l" rtl="0">
              <a:spcBef>
                <a:spcPts val="0"/>
              </a:spcBef>
              <a:spcAft>
                <a:spcPts val="0"/>
              </a:spcAft>
              <a:buNone/>
            </a:pPr>
            <a:r>
              <a:rPr lang="en" sz="1000" b="1">
                <a:solidFill>
                  <a:schemeClr val="lt1"/>
                </a:solidFill>
              </a:rPr>
              <a:t>Thomas Lanphier</a:t>
            </a:r>
            <a:endParaRPr sz="1000" b="1">
              <a:solidFill>
                <a:schemeClr val="lt1"/>
              </a:solidFill>
            </a:endParaRPr>
          </a:p>
          <a:p>
            <a:pPr marL="0" lvl="0" indent="0" algn="l" rtl="0">
              <a:spcBef>
                <a:spcPts val="0"/>
              </a:spcBef>
              <a:spcAft>
                <a:spcPts val="0"/>
              </a:spcAft>
              <a:buNone/>
            </a:pPr>
            <a:r>
              <a:rPr lang="en" sz="1000" b="1">
                <a:solidFill>
                  <a:schemeClr val="lt1"/>
                </a:solidFill>
              </a:rPr>
              <a:t>Tom Lento</a:t>
            </a:r>
            <a:endParaRPr sz="1000" b="1">
              <a:solidFill>
                <a:schemeClr val="lt1"/>
              </a:solidFill>
            </a:endParaRPr>
          </a:p>
          <a:p>
            <a:pPr marL="0" lvl="0" indent="0" algn="l" rtl="0">
              <a:spcBef>
                <a:spcPts val="0"/>
              </a:spcBef>
              <a:spcAft>
                <a:spcPts val="0"/>
              </a:spcAft>
              <a:buNone/>
            </a:pPr>
            <a:r>
              <a:rPr lang="en" sz="1000" b="1">
                <a:solidFill>
                  <a:schemeClr val="lt1"/>
                </a:solidFill>
              </a:rPr>
              <a:t>Edward Goldhill</a:t>
            </a:r>
            <a:endParaRPr sz="1000" b="1">
              <a:solidFill>
                <a:schemeClr val="lt1"/>
              </a:solidFill>
            </a:endParaRPr>
          </a:p>
          <a:p>
            <a:pPr marL="0" lvl="0" indent="0" algn="l" rtl="0">
              <a:spcBef>
                <a:spcPts val="0"/>
              </a:spcBef>
              <a:spcAft>
                <a:spcPts val="0"/>
              </a:spcAft>
              <a:buNone/>
            </a:pPr>
            <a:r>
              <a:rPr lang="en" sz="1000" b="1">
                <a:solidFill>
                  <a:schemeClr val="lt1"/>
                </a:solidFill>
              </a:rPr>
              <a:t>John Molenda</a:t>
            </a:r>
            <a:endParaRPr sz="1000"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2"/>
          <p:cNvSpPr txBox="1"/>
          <p:nvPr/>
        </p:nvSpPr>
        <p:spPr>
          <a:xfrm>
            <a:off x="299075" y="882050"/>
            <a:ext cx="3237300" cy="4022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
                <a:solidFill>
                  <a:schemeClr val="lt1"/>
                </a:solidFill>
              </a:rPr>
              <a:t>Pandas</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SKLearn</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TensorFlow</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SQLAlchemy</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Python</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SQL</a:t>
            </a:r>
            <a:endParaRPr b="1">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Jupyter</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Postgres</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Tableau</a:t>
            </a:r>
            <a:endParaRPr b="1">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Random Forest</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K-Means</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Neural Network</a:t>
            </a:r>
            <a:endParaRPr>
              <a:solidFill>
                <a:schemeClr val="lt1"/>
              </a:solidFill>
            </a:endParaRPr>
          </a:p>
        </p:txBody>
      </p:sp>
      <p:sp>
        <p:nvSpPr>
          <p:cNvPr id="112" name="Google Shape;112;p22"/>
          <p:cNvSpPr txBox="1"/>
          <p:nvPr/>
        </p:nvSpPr>
        <p:spPr>
          <a:xfrm>
            <a:off x="299075" y="246725"/>
            <a:ext cx="620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rPr>
              <a:t>Technologies, Languages, Tools, and Algorithms</a:t>
            </a:r>
            <a:endParaRPr sz="16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p:nvPr/>
        </p:nvSpPr>
        <p:spPr>
          <a:xfrm>
            <a:off x="-53450" y="1798375"/>
            <a:ext cx="4292400" cy="1092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r>
              <a:rPr lang="en" sz="2700">
                <a:solidFill>
                  <a:schemeClr val="lt1"/>
                </a:solidFill>
              </a:rPr>
              <a:t>EXPLAINING OUR DATA</a:t>
            </a:r>
            <a:endParaRPr sz="2700">
              <a:solidFill>
                <a:schemeClr val="lt1"/>
              </a:solidFill>
            </a:endParaRPr>
          </a:p>
          <a:p>
            <a:pPr marL="0" lvl="0" indent="457200" algn="l" rtl="0">
              <a:spcBef>
                <a:spcPts val="0"/>
              </a:spcBef>
              <a:spcAft>
                <a:spcPts val="0"/>
              </a:spcAft>
              <a:buNone/>
            </a:pPr>
            <a:r>
              <a:rPr lang="en" b="1" i="1">
                <a:solidFill>
                  <a:schemeClr val="lt1"/>
                </a:solidFill>
              </a:rPr>
              <a:t>Plus a little bit of background…</a:t>
            </a:r>
            <a:endParaRPr b="1" i="1">
              <a:solidFill>
                <a:schemeClr val="lt1"/>
              </a:solidFill>
            </a:endParaRPr>
          </a:p>
        </p:txBody>
      </p:sp>
      <p:sp>
        <p:nvSpPr>
          <p:cNvPr id="60" name="Google Shape;60;p14"/>
          <p:cNvSpPr txBox="1"/>
          <p:nvPr/>
        </p:nvSpPr>
        <p:spPr>
          <a:xfrm>
            <a:off x="5116950" y="743325"/>
            <a:ext cx="3132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15"/>
          <p:cNvSpPr txBox="1"/>
          <p:nvPr/>
        </p:nvSpPr>
        <p:spPr>
          <a:xfrm>
            <a:off x="103600" y="88800"/>
            <a:ext cx="697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chemeClr val="lt1"/>
                </a:solidFill>
              </a:rPr>
              <a:t>Sloan Digital Sky Survey</a:t>
            </a:r>
            <a:endParaRPr b="1" i="1">
              <a:solidFill>
                <a:schemeClr val="lt1"/>
              </a:solidFill>
            </a:endParaRPr>
          </a:p>
        </p:txBody>
      </p:sp>
      <p:sp>
        <p:nvSpPr>
          <p:cNvPr id="66" name="Google Shape;66;p15"/>
          <p:cNvSpPr txBox="1"/>
          <p:nvPr/>
        </p:nvSpPr>
        <p:spPr>
          <a:xfrm>
            <a:off x="199825" y="503250"/>
            <a:ext cx="6978900" cy="4556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solidFill>
                  <a:schemeClr val="lt1"/>
                </a:solidFill>
              </a:rPr>
              <a:t>Found on </a:t>
            </a:r>
            <a:r>
              <a:rPr lang="en" u="sng">
                <a:solidFill>
                  <a:schemeClr val="hlink"/>
                </a:solidFill>
                <a:hlinkClick r:id="rId4"/>
              </a:rPr>
              <a:t>Kaggle</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100,000 stellar objects surveyed </a:t>
            </a:r>
            <a:endParaRPr>
              <a:solidFill>
                <a:schemeClr val="lt1"/>
              </a:solidFill>
            </a:endParaRPr>
          </a:p>
          <a:p>
            <a:pPr marL="914400" lvl="1" indent="-317500" algn="l" rtl="0">
              <a:spcBef>
                <a:spcPts val="0"/>
              </a:spcBef>
              <a:spcAft>
                <a:spcPts val="0"/>
              </a:spcAft>
              <a:buClr>
                <a:schemeClr val="lt1"/>
              </a:buClr>
              <a:buSzPts val="1400"/>
              <a:buChar char="○"/>
            </a:pPr>
            <a:r>
              <a:rPr lang="en">
                <a:solidFill>
                  <a:schemeClr val="lt1"/>
                </a:solidFill>
              </a:rPr>
              <a:t>Classified as either a star, galaxy, or quasar*</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Measurements included:</a:t>
            </a:r>
            <a:endParaRPr>
              <a:solidFill>
                <a:schemeClr val="lt1"/>
              </a:solidFill>
            </a:endParaRPr>
          </a:p>
          <a:p>
            <a:pPr marL="914400" lvl="1" indent="-317500" algn="l" rtl="0">
              <a:spcBef>
                <a:spcPts val="0"/>
              </a:spcBef>
              <a:spcAft>
                <a:spcPts val="0"/>
              </a:spcAft>
              <a:buClr>
                <a:schemeClr val="lt1"/>
              </a:buClr>
              <a:buSzPts val="1400"/>
              <a:buChar char="○"/>
            </a:pPr>
            <a:r>
              <a:rPr lang="en">
                <a:solidFill>
                  <a:schemeClr val="lt1"/>
                </a:solidFill>
              </a:rPr>
              <a:t>Unique object identifiers</a:t>
            </a:r>
            <a:endParaRPr>
              <a:solidFill>
                <a:schemeClr val="lt1"/>
              </a:solidFill>
            </a:endParaRPr>
          </a:p>
          <a:p>
            <a:pPr marL="914400" lvl="1" indent="-317500" algn="l" rtl="0">
              <a:spcBef>
                <a:spcPts val="0"/>
              </a:spcBef>
              <a:spcAft>
                <a:spcPts val="0"/>
              </a:spcAft>
              <a:buClr>
                <a:schemeClr val="lt1"/>
              </a:buClr>
              <a:buSzPts val="1400"/>
              <a:buChar char="○"/>
            </a:pPr>
            <a:r>
              <a:rPr lang="en">
                <a:solidFill>
                  <a:schemeClr val="lt1"/>
                </a:solidFill>
              </a:rPr>
              <a:t>Alpha &amp; Delta declination angle (indicates where the object is located relative to the Earth)</a:t>
            </a:r>
            <a:endParaRPr>
              <a:solidFill>
                <a:schemeClr val="lt1"/>
              </a:solidFill>
            </a:endParaRPr>
          </a:p>
          <a:p>
            <a:pPr marL="914400" lvl="1" indent="-317500" algn="l" rtl="0">
              <a:spcBef>
                <a:spcPts val="0"/>
              </a:spcBef>
              <a:spcAft>
                <a:spcPts val="0"/>
              </a:spcAft>
              <a:buClr>
                <a:schemeClr val="lt1"/>
              </a:buClr>
              <a:buSzPts val="1400"/>
              <a:buChar char="○"/>
            </a:pPr>
            <a:r>
              <a:rPr lang="en">
                <a:solidFill>
                  <a:schemeClr val="lt1"/>
                </a:solidFill>
              </a:rPr>
              <a:t>Light filters used based on the type of light the object emits</a:t>
            </a:r>
            <a:endParaRPr>
              <a:solidFill>
                <a:schemeClr val="lt1"/>
              </a:solidFill>
            </a:endParaRPr>
          </a:p>
          <a:p>
            <a:pPr marL="914400" lvl="1" indent="-317500" algn="l" rtl="0">
              <a:spcBef>
                <a:spcPts val="0"/>
              </a:spcBef>
              <a:spcAft>
                <a:spcPts val="0"/>
              </a:spcAft>
              <a:buClr>
                <a:schemeClr val="lt1"/>
              </a:buClr>
              <a:buSzPts val="1400"/>
              <a:buChar char="○"/>
            </a:pPr>
            <a:r>
              <a:rPr lang="en">
                <a:solidFill>
                  <a:schemeClr val="lt1"/>
                </a:solidFill>
              </a:rPr>
              <a:t>Redshift - the radiation that travels through expanding space, and that though to Hubble's law, the distance and relative velocity to Earth can be determined.</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b="1" i="1">
                <a:solidFill>
                  <a:schemeClr val="lt1"/>
                </a:solidFill>
              </a:rPr>
              <a:t>Why this data? </a:t>
            </a:r>
            <a:endParaRPr b="1" i="1">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We all love astronomy! 👽</a:t>
            </a:r>
            <a:endParaRPr>
              <a:solidFill>
                <a:schemeClr val="lt1"/>
              </a:solidFill>
            </a:endParaRPr>
          </a:p>
          <a:p>
            <a:pPr marL="457200" lvl="0" indent="-317500" algn="l" rtl="0">
              <a:spcBef>
                <a:spcPts val="0"/>
              </a:spcBef>
              <a:spcAft>
                <a:spcPts val="0"/>
              </a:spcAft>
              <a:buClr>
                <a:schemeClr val="lt1"/>
              </a:buClr>
              <a:buSzPts val="1400"/>
              <a:buChar char="●"/>
            </a:pPr>
            <a:r>
              <a:rPr lang="en">
                <a:solidFill>
                  <a:schemeClr val="lt1"/>
                </a:solidFill>
              </a:rPr>
              <a:t>Dataset was clean with only one little speck of an outlier </a:t>
            </a:r>
            <a:endParaRPr>
              <a:solidFill>
                <a:schemeClr val="lt1"/>
              </a:solidFill>
            </a:endParaRPr>
          </a:p>
          <a:p>
            <a:pPr marL="45720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b="1" i="1">
                <a:solidFill>
                  <a:schemeClr val="lt1"/>
                </a:solidFill>
              </a:rPr>
              <a:t>Our mission → </a:t>
            </a:r>
            <a:r>
              <a:rPr lang="en">
                <a:solidFill>
                  <a:schemeClr val="lt1"/>
                </a:solidFill>
              </a:rPr>
              <a:t>create </a:t>
            </a:r>
            <a:r>
              <a:rPr lang="en" b="1" i="1">
                <a:solidFill>
                  <a:schemeClr val="lt1"/>
                </a:solidFill>
              </a:rPr>
              <a:t>accurate machine learning models </a:t>
            </a:r>
            <a:r>
              <a:rPr lang="en">
                <a:solidFill>
                  <a:schemeClr val="lt1"/>
                </a:solidFill>
              </a:rPr>
              <a:t>that can be used on future data to determine whether the objects are stars, galaxies, or quasars</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sz="900">
                <a:solidFill>
                  <a:schemeClr val="lt1"/>
                </a:solidFill>
              </a:rPr>
              <a:t>*Quasars are a type of galaxy formed in the early stages of our universe with a supermassive blackhole at its center. The black hole is ejecting matter thousands of lightyears into space and is so bright that it can easily outshine the luminosity of all the stars in a galaxy </a:t>
            </a:r>
            <a:endParaRPr sz="9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i="1">
                <a:solidFill>
                  <a:schemeClr val="lt1"/>
                </a:solidFill>
              </a:rPr>
              <a:t>Stellar Filters &amp; the Electromagnetic Spectrum</a:t>
            </a:r>
            <a:endParaRPr i="1">
              <a:solidFill>
                <a:schemeClr val="lt1"/>
              </a:solidFill>
            </a:endParaRPr>
          </a:p>
        </p:txBody>
      </p:sp>
      <p:sp>
        <p:nvSpPr>
          <p:cNvPr id="72" name="Google Shape;72;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a:solidFill>
                  <a:schemeClr val="lt1"/>
                </a:solidFill>
              </a:rPr>
              <a:t>u = Ultraviolet filter in the photometric system</a:t>
            </a:r>
            <a:endParaRPr>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lt1"/>
                </a:solidFill>
              </a:rPr>
              <a:t>g = Green filter in the photometric system</a:t>
            </a:r>
            <a:endParaRPr>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lt1"/>
                </a:solidFill>
              </a:rPr>
              <a:t>r = Red filter in the photometric system</a:t>
            </a:r>
            <a:endParaRPr>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lt1"/>
                </a:solidFill>
              </a:rPr>
              <a:t>i = Near Infrared filter in the photometric system</a:t>
            </a:r>
            <a:endParaRPr>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a:solidFill>
                <a:schemeClr val="lt1"/>
              </a:solidFill>
            </a:endParaRPr>
          </a:p>
          <a:p>
            <a:pPr marL="0" lvl="0" indent="0" algn="l" rtl="0">
              <a:lnSpc>
                <a:spcPct val="100000"/>
              </a:lnSpc>
              <a:spcBef>
                <a:spcPts val="0"/>
              </a:spcBef>
              <a:spcAft>
                <a:spcPts val="0"/>
              </a:spcAft>
              <a:buClr>
                <a:schemeClr val="dk1"/>
              </a:buClr>
              <a:buSzPts val="1100"/>
              <a:buFont typeface="Arial"/>
              <a:buNone/>
            </a:pPr>
            <a:r>
              <a:rPr lang="en">
                <a:solidFill>
                  <a:schemeClr val="lt1"/>
                </a:solidFill>
              </a:rPr>
              <a:t>z = Infrared filter in the photometric system</a:t>
            </a:r>
            <a:endParaRPr>
              <a:solidFill>
                <a:schemeClr val="lt1"/>
              </a:solidFill>
            </a:endParaRPr>
          </a:p>
          <a:p>
            <a:pPr marL="0" lvl="0" indent="0" algn="l" rtl="0">
              <a:lnSpc>
                <a:spcPct val="100000"/>
              </a:lnSpc>
              <a:spcBef>
                <a:spcPts val="0"/>
              </a:spcBef>
              <a:spcAft>
                <a:spcPts val="0"/>
              </a:spcAft>
              <a:buClr>
                <a:schemeClr val="dk1"/>
              </a:buClr>
              <a:buSzPts val="1100"/>
              <a:buFont typeface="Arial"/>
              <a:buNone/>
            </a:pPr>
            <a:endParaRPr>
              <a:solidFill>
                <a:schemeClr val="lt1"/>
              </a:solidFill>
            </a:endParaRPr>
          </a:p>
        </p:txBody>
      </p:sp>
      <p:sp>
        <p:nvSpPr>
          <p:cNvPr id="73" name="Google Shape;73;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6"/>
          <p:cNvPicPr preferRelativeResize="0"/>
          <p:nvPr/>
        </p:nvPicPr>
        <p:blipFill>
          <a:blip r:embed="rId4">
            <a:alphaModFix/>
          </a:blip>
          <a:stretch>
            <a:fillRect/>
          </a:stretch>
        </p:blipFill>
        <p:spPr>
          <a:xfrm>
            <a:off x="4248025" y="1193225"/>
            <a:ext cx="4851301" cy="237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1473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i="1">
                <a:solidFill>
                  <a:schemeClr val="lt1"/>
                </a:solidFill>
              </a:rPr>
              <a:t>Analyzing our Data</a:t>
            </a:r>
            <a:endParaRPr i="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pic>
        <p:nvPicPr>
          <p:cNvPr id="84" name="Google Shape;84;p18"/>
          <p:cNvPicPr preferRelativeResize="0"/>
          <p:nvPr/>
        </p:nvPicPr>
        <p:blipFill>
          <a:blip r:embed="rId4">
            <a:alphaModFix/>
          </a:blip>
          <a:stretch>
            <a:fillRect/>
          </a:stretch>
        </p:blipFill>
        <p:spPr>
          <a:xfrm>
            <a:off x="1430050" y="0"/>
            <a:ext cx="6833422"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pic>
        <p:nvPicPr>
          <p:cNvPr id="89" name="Google Shape;89;p19"/>
          <p:cNvPicPr preferRelativeResize="0"/>
          <p:nvPr/>
        </p:nvPicPr>
        <p:blipFill>
          <a:blip r:embed="rId4">
            <a:alphaModFix/>
          </a:blip>
          <a:stretch>
            <a:fillRect/>
          </a:stretch>
        </p:blipFill>
        <p:spPr>
          <a:xfrm>
            <a:off x="81300" y="84399"/>
            <a:ext cx="4988924" cy="2346075"/>
          </a:xfrm>
          <a:prstGeom prst="rect">
            <a:avLst/>
          </a:prstGeom>
          <a:noFill/>
          <a:ln>
            <a:noFill/>
          </a:ln>
        </p:spPr>
      </p:pic>
      <p:pic>
        <p:nvPicPr>
          <p:cNvPr id="90" name="Google Shape;90;p19"/>
          <p:cNvPicPr preferRelativeResize="0"/>
          <p:nvPr/>
        </p:nvPicPr>
        <p:blipFill rotWithShape="1">
          <a:blip r:embed="rId5">
            <a:alphaModFix/>
          </a:blip>
          <a:srcRect r="13681"/>
          <a:stretch/>
        </p:blipFill>
        <p:spPr>
          <a:xfrm>
            <a:off x="5165050" y="2519175"/>
            <a:ext cx="3880875" cy="25196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
        <p:cNvGrpSpPr/>
        <p:nvPr/>
      </p:nvGrpSpPr>
      <p:grpSpPr>
        <a:xfrm>
          <a:off x="0" y="0"/>
          <a:ext cx="0" cy="0"/>
          <a:chOff x="0" y="0"/>
          <a:chExt cx="0" cy="0"/>
        </a:xfrm>
      </p:grpSpPr>
      <p:pic>
        <p:nvPicPr>
          <p:cNvPr id="95" name="Google Shape;95;p20"/>
          <p:cNvPicPr preferRelativeResize="0"/>
          <p:nvPr/>
        </p:nvPicPr>
        <p:blipFill>
          <a:blip r:embed="rId4">
            <a:alphaModFix/>
          </a:blip>
          <a:stretch>
            <a:fillRect/>
          </a:stretch>
        </p:blipFill>
        <p:spPr>
          <a:xfrm>
            <a:off x="1689277" y="0"/>
            <a:ext cx="576544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pic>
        <p:nvPicPr>
          <p:cNvPr id="100" name="Google Shape;100;p21"/>
          <p:cNvPicPr preferRelativeResize="0"/>
          <p:nvPr/>
        </p:nvPicPr>
        <p:blipFill>
          <a:blip r:embed="rId4">
            <a:alphaModFix/>
          </a:blip>
          <a:stretch>
            <a:fillRect/>
          </a:stretch>
        </p:blipFill>
        <p:spPr>
          <a:xfrm>
            <a:off x="177613" y="1455075"/>
            <a:ext cx="1746575" cy="602050"/>
          </a:xfrm>
          <a:prstGeom prst="rect">
            <a:avLst/>
          </a:prstGeom>
          <a:noFill/>
          <a:ln>
            <a:noFill/>
          </a:ln>
        </p:spPr>
      </p:pic>
      <p:sp>
        <p:nvSpPr>
          <p:cNvPr id="101" name="Google Shape;101;p21"/>
          <p:cNvSpPr txBox="1"/>
          <p:nvPr/>
        </p:nvSpPr>
        <p:spPr>
          <a:xfrm>
            <a:off x="244225" y="103600"/>
            <a:ext cx="728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chemeClr val="lt1"/>
                </a:solidFill>
              </a:rPr>
              <a:t>Classification Models</a:t>
            </a:r>
            <a:endParaRPr b="1" i="1">
              <a:solidFill>
                <a:schemeClr val="lt1"/>
              </a:solidFill>
            </a:endParaRPr>
          </a:p>
        </p:txBody>
      </p:sp>
      <p:sp>
        <p:nvSpPr>
          <p:cNvPr id="102" name="Google Shape;102;p21"/>
          <p:cNvSpPr txBox="1"/>
          <p:nvPr/>
        </p:nvSpPr>
        <p:spPr>
          <a:xfrm>
            <a:off x="177625" y="1085775"/>
            <a:ext cx="3337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i="1">
                <a:solidFill>
                  <a:schemeClr val="lt1"/>
                </a:solidFill>
              </a:rPr>
              <a:t>Random  Forest Classification: 98.0%</a:t>
            </a:r>
            <a:endParaRPr sz="1200" b="1" i="1">
              <a:solidFill>
                <a:schemeClr val="lt1"/>
              </a:solidFill>
            </a:endParaRPr>
          </a:p>
        </p:txBody>
      </p:sp>
      <p:pic>
        <p:nvPicPr>
          <p:cNvPr id="103" name="Google Shape;103;p21"/>
          <p:cNvPicPr preferRelativeResize="0"/>
          <p:nvPr/>
        </p:nvPicPr>
        <p:blipFill>
          <a:blip r:embed="rId5">
            <a:alphaModFix/>
          </a:blip>
          <a:stretch>
            <a:fillRect/>
          </a:stretch>
        </p:blipFill>
        <p:spPr>
          <a:xfrm>
            <a:off x="177625" y="3008400"/>
            <a:ext cx="3441325" cy="1695550"/>
          </a:xfrm>
          <a:prstGeom prst="rect">
            <a:avLst/>
          </a:prstGeom>
          <a:noFill/>
          <a:ln>
            <a:noFill/>
          </a:ln>
        </p:spPr>
      </p:pic>
      <p:sp>
        <p:nvSpPr>
          <p:cNvPr id="104" name="Google Shape;104;p21"/>
          <p:cNvSpPr txBox="1"/>
          <p:nvPr/>
        </p:nvSpPr>
        <p:spPr>
          <a:xfrm>
            <a:off x="177625" y="2571750"/>
            <a:ext cx="2138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i="1">
                <a:solidFill>
                  <a:schemeClr val="lt1"/>
                </a:solidFill>
              </a:rPr>
              <a:t>Undersampling</a:t>
            </a:r>
            <a:endParaRPr sz="1200" b="1" i="1">
              <a:solidFill>
                <a:schemeClr val="lt1"/>
              </a:solidFill>
            </a:endParaRPr>
          </a:p>
        </p:txBody>
      </p:sp>
      <p:sp>
        <p:nvSpPr>
          <p:cNvPr id="105" name="Google Shape;105;p21"/>
          <p:cNvSpPr txBox="1"/>
          <p:nvPr/>
        </p:nvSpPr>
        <p:spPr>
          <a:xfrm>
            <a:off x="3700350" y="3419125"/>
            <a:ext cx="3197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solidFill>
                  <a:schemeClr val="lt1"/>
                </a:solidFill>
              </a:rPr>
              <a:t>66.2% accuracy, but the model is very poor at predicting stars - meanwhile it is highly accurate at predicting galaxies</a:t>
            </a:r>
            <a:endParaRPr i="1">
              <a:solidFill>
                <a:schemeClr val="lt1"/>
              </a:solidFill>
            </a:endParaRPr>
          </a:p>
        </p:txBody>
      </p:sp>
      <p:sp>
        <p:nvSpPr>
          <p:cNvPr id="106" name="Google Shape;106;p21"/>
          <p:cNvSpPr txBox="1"/>
          <p:nvPr/>
        </p:nvSpPr>
        <p:spPr>
          <a:xfrm>
            <a:off x="5227500" y="1085775"/>
            <a:ext cx="3916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rPr>
              <a:t>K-Means: 70.4%</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
                <a:solidFill>
                  <a:schemeClr val="lt1"/>
                </a:solidFill>
              </a:rPr>
              <a:t>Neural Network (w/o redshift): 87.6%</a:t>
            </a:r>
            <a:endParaRPr>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PowerPoint Presentation</vt:lpstr>
      <vt:lpstr>PowerPoint Presentation</vt:lpstr>
      <vt:lpstr>PowerPoint Presentation</vt:lpstr>
      <vt:lpstr>Stellar Filters &amp; the Electromagnetic Spectrum</vt:lpstr>
      <vt:lpstr>Analyzing our Data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John Molenda</cp:lastModifiedBy>
  <cp:revision>1</cp:revision>
  <dcterms:modified xsi:type="dcterms:W3CDTF">2022-03-26T13:47:28Z</dcterms:modified>
</cp:coreProperties>
</file>