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60" autoAdjust="0"/>
  </p:normalViewPr>
  <p:slideViewPr>
    <p:cSldViewPr>
      <p:cViewPr varScale="1">
        <p:scale>
          <a:sx n="82" d="100"/>
          <a:sy n="82" d="100"/>
        </p:scale>
        <p:origin x="-1445" y="-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3154" y="-77"/>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8D8C2CC-6B60-4590-BA4B-F3DA6B6E9FD6}" type="slidenum">
              <a:rPr lang="zh-CN" altLang="en-US" smtClean="0"/>
              <a:pPr/>
              <a:t>‹#›</a:t>
            </a:fld>
            <a:endParaRPr lang="zh-CN" altLang="en-US"/>
          </a:p>
        </p:txBody>
      </p:sp>
      <p:sp>
        <p:nvSpPr>
          <p:cNvPr id="6" name="页眉占位符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7" name="日期占位符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A1B63FC-6CFD-44AA-93DA-44E2DA4C15A8}" type="datetimeFigureOut">
              <a:rPr lang="zh-CN" altLang="en-US" smtClean="0"/>
              <a:pPr/>
              <a:t>2016/10/24</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267CB6-C77C-4604-980D-824B01B1993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zh-CN"/>
              <a:t>©The McGraw-Hill Companies, Inc.</a:t>
            </a:r>
          </a:p>
        </p:txBody>
      </p:sp>
      <p:sp>
        <p:nvSpPr>
          <p:cNvPr id="7" name="Rectangle 7"/>
          <p:cNvSpPr>
            <a:spLocks noGrp="1" noChangeArrowheads="1"/>
          </p:cNvSpPr>
          <p:nvPr>
            <p:ph type="sldNum" sz="quarter" idx="5"/>
          </p:nvPr>
        </p:nvSpPr>
        <p:spPr>
          <a:ln/>
        </p:spPr>
        <p:txBody>
          <a:bodyPr/>
          <a:lstStyle/>
          <a:p>
            <a:fld id="{C7F60A3F-7F33-489A-A78C-945DA8D90A28}" type="slidenum">
              <a:rPr lang="en-US" altLang="zh-CN"/>
              <a:pPr/>
              <a:t>1</a:t>
            </a:fld>
            <a:endParaRPr lang="en-US" altLang="zh-CN"/>
          </a:p>
        </p:txBody>
      </p:sp>
      <p:sp>
        <p:nvSpPr>
          <p:cNvPr id="9218" name="Rectangle 2"/>
          <p:cNvSpPr>
            <a:spLocks noGrp="1" noRot="1" noChangeAspect="1" noChangeArrowheads="1"/>
          </p:cNvSpPr>
          <p:nvPr>
            <p:ph type="sldImg"/>
          </p:nvPr>
        </p:nvSpPr>
        <p:spPr bwMode="auto">
          <a:xfrm>
            <a:off x="1144588" y="685800"/>
            <a:ext cx="4572000" cy="3429000"/>
          </a:xfrm>
          <a:prstGeom prst="rect">
            <a:avLst/>
          </a:prstGeom>
          <a:solidFill>
            <a:srgbClr val="FFFFFF"/>
          </a:solidFill>
          <a:ln>
            <a:solidFill>
              <a:srgbClr val="000000"/>
            </a:solidFill>
            <a:miter lim="800000"/>
            <a:headEnd/>
            <a:tailEnd/>
          </a:ln>
        </p:spPr>
      </p:sp>
      <p:sp>
        <p:nvSpPr>
          <p:cNvPr id="9219" name="Rectangle 3"/>
          <p:cNvSpPr>
            <a:spLocks noGrp="1" noChangeArrowheads="1"/>
          </p:cNvSpPr>
          <p:nvPr>
            <p:ph type="body" idx="1"/>
          </p:nvPr>
        </p:nvSpPr>
        <p:spPr bwMode="auto">
          <a:xfrm>
            <a:off x="914400" y="4343400"/>
            <a:ext cx="5029200" cy="4114800"/>
          </a:xfrm>
          <a:prstGeom prst="rect">
            <a:avLst/>
          </a:prstGeom>
          <a:solidFill>
            <a:schemeClr val="bg1"/>
          </a:solidFill>
          <a:ln>
            <a:miter lim="800000"/>
            <a:headEnd/>
            <a:tailEnd/>
          </a:ln>
        </p:spPr>
        <p:txBody>
          <a:bodyPr lIns="91432" tIns="45716" rIns="91432" bIns="45716"/>
          <a:lstStyle/>
          <a:p>
            <a:endParaRPr lang="en-US" altLang="ja-JP"/>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0" y="0"/>
            <a:ext cx="2971800" cy="457200"/>
          </a:xfrm>
          <a:prstGeom prst="rect">
            <a:avLst/>
          </a:prstGeom>
          <a:ln/>
        </p:spPr>
        <p:txBody>
          <a:bodyPr/>
          <a:lstStyle/>
          <a:p>
            <a:r>
              <a:rPr lang="en-US" altLang="zh-CN"/>
              <a:t>Intro to OOP with Java, C. Thomas Wu</a:t>
            </a:r>
          </a:p>
        </p:txBody>
      </p:sp>
      <p:sp>
        <p:nvSpPr>
          <p:cNvPr id="6" name="Rectangle 6"/>
          <p:cNvSpPr>
            <a:spLocks noGrp="1" noChangeArrowheads="1"/>
          </p:cNvSpPr>
          <p:nvPr>
            <p:ph type="ftr" sz="quarter" idx="4"/>
          </p:nvPr>
        </p:nvSpPr>
        <p:spPr>
          <a:ln/>
        </p:spPr>
        <p:txBody>
          <a:bodyPr/>
          <a:lstStyle/>
          <a:p>
            <a:r>
              <a:rPr lang="en-US" altLang="zh-CN"/>
              <a:t>©The McGraw-Hill Companies, Inc.</a:t>
            </a:r>
          </a:p>
        </p:txBody>
      </p:sp>
      <p:sp>
        <p:nvSpPr>
          <p:cNvPr id="7" name="Rectangle 7"/>
          <p:cNvSpPr>
            <a:spLocks noGrp="1" noChangeArrowheads="1"/>
          </p:cNvSpPr>
          <p:nvPr>
            <p:ph type="sldNum" sz="quarter" idx="5"/>
          </p:nvPr>
        </p:nvSpPr>
        <p:spPr>
          <a:ln/>
        </p:spPr>
        <p:txBody>
          <a:bodyPr/>
          <a:lstStyle/>
          <a:p>
            <a:fld id="{0823E7A2-7B79-4BF5-9544-5770A39CB91E}" type="slidenum">
              <a:rPr lang="en-US" altLang="zh-CN"/>
              <a:pPr/>
              <a:t>10</a:t>
            </a:fld>
            <a:endParaRPr lang="en-US" altLang="zh-CN"/>
          </a:p>
        </p:txBody>
      </p:sp>
      <p:sp>
        <p:nvSpPr>
          <p:cNvPr id="27650" name="Rectangle 2"/>
          <p:cNvSpPr>
            <a:spLocks noGrp="1" noRot="1" noChangeAspect="1" noChangeArrowheads="1"/>
          </p:cNvSpPr>
          <p:nvPr>
            <p:ph type="sldImg"/>
          </p:nvPr>
        </p:nvSpPr>
        <p:spPr bwMode="auto">
          <a:xfrm>
            <a:off x="1144588" y="685800"/>
            <a:ext cx="4572000" cy="3429000"/>
          </a:xfrm>
          <a:prstGeom prst="rect">
            <a:avLst/>
          </a:prstGeom>
          <a:solidFill>
            <a:srgbClr val="FFFFFF"/>
          </a:solidFill>
          <a:ln>
            <a:solidFill>
              <a:srgbClr val="000000"/>
            </a:solidFill>
            <a:miter lim="800000"/>
            <a:headEnd/>
            <a:tailEnd/>
          </a:ln>
        </p:spPr>
      </p:sp>
      <p:sp>
        <p:nvSpPr>
          <p:cNvPr id="27651" name="Rectangle 3"/>
          <p:cNvSpPr>
            <a:spLocks noGrp="1" noChangeArrowheads="1"/>
          </p:cNvSpPr>
          <p:nvPr>
            <p:ph type="body" idx="1"/>
          </p:nvPr>
        </p:nvSpPr>
        <p:spPr bwMode="auto">
          <a:xfrm>
            <a:off x="914400" y="4343400"/>
            <a:ext cx="5029200" cy="4114800"/>
          </a:xfrm>
          <a:prstGeom prst="rect">
            <a:avLst/>
          </a:prstGeom>
          <a:solidFill>
            <a:srgbClr val="FFFFFF"/>
          </a:solidFill>
          <a:ln>
            <a:miter lim="800000"/>
            <a:headEnd/>
            <a:tailEnd/>
          </a:ln>
        </p:spPr>
        <p:txBody>
          <a:bodyPr lIns="91432" tIns="45716" rIns="91432" bIns="45716"/>
          <a:lstStyle/>
          <a:p>
            <a:endParaRPr lang="en-US" altLang="ja-JP"/>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0" y="0"/>
            <a:ext cx="2971800" cy="457200"/>
          </a:xfrm>
          <a:prstGeom prst="rect">
            <a:avLst/>
          </a:prstGeom>
          <a:ln/>
        </p:spPr>
        <p:txBody>
          <a:bodyPr/>
          <a:lstStyle/>
          <a:p>
            <a:r>
              <a:rPr lang="en-US" altLang="zh-CN"/>
              <a:t>Intro to OOP with Java, C. Thomas Wu</a:t>
            </a:r>
          </a:p>
        </p:txBody>
      </p:sp>
      <p:sp>
        <p:nvSpPr>
          <p:cNvPr id="6" name="Rectangle 6"/>
          <p:cNvSpPr>
            <a:spLocks noGrp="1" noChangeArrowheads="1"/>
          </p:cNvSpPr>
          <p:nvPr>
            <p:ph type="ftr" sz="quarter" idx="4"/>
          </p:nvPr>
        </p:nvSpPr>
        <p:spPr>
          <a:ln/>
        </p:spPr>
        <p:txBody>
          <a:bodyPr/>
          <a:lstStyle/>
          <a:p>
            <a:r>
              <a:rPr lang="en-US" altLang="zh-CN"/>
              <a:t>©The McGraw-Hill Companies, Inc.</a:t>
            </a:r>
          </a:p>
        </p:txBody>
      </p:sp>
      <p:sp>
        <p:nvSpPr>
          <p:cNvPr id="7" name="Rectangle 7"/>
          <p:cNvSpPr>
            <a:spLocks noGrp="1" noChangeArrowheads="1"/>
          </p:cNvSpPr>
          <p:nvPr>
            <p:ph type="sldNum" sz="quarter" idx="5"/>
          </p:nvPr>
        </p:nvSpPr>
        <p:spPr>
          <a:ln/>
        </p:spPr>
        <p:txBody>
          <a:bodyPr/>
          <a:lstStyle/>
          <a:p>
            <a:fld id="{C29D0631-F121-403F-B4CE-3E743F3FE8A7}" type="slidenum">
              <a:rPr lang="en-US" altLang="zh-CN"/>
              <a:pPr/>
              <a:t>11</a:t>
            </a:fld>
            <a:endParaRPr lang="en-US" altLang="zh-CN"/>
          </a:p>
        </p:txBody>
      </p:sp>
      <p:sp>
        <p:nvSpPr>
          <p:cNvPr id="29698" name="Rectangle 2"/>
          <p:cNvSpPr>
            <a:spLocks noGrp="1" noRot="1" noChangeAspect="1" noChangeArrowheads="1"/>
          </p:cNvSpPr>
          <p:nvPr>
            <p:ph type="sldImg"/>
          </p:nvPr>
        </p:nvSpPr>
        <p:spPr bwMode="auto">
          <a:xfrm>
            <a:off x="1144588" y="685800"/>
            <a:ext cx="4572000" cy="3429000"/>
          </a:xfrm>
          <a:prstGeom prst="rect">
            <a:avLst/>
          </a:prstGeom>
          <a:solidFill>
            <a:srgbClr val="FFFFFF"/>
          </a:solidFill>
          <a:ln>
            <a:solidFill>
              <a:srgbClr val="000000"/>
            </a:solidFill>
            <a:miter lim="800000"/>
            <a:headEnd/>
            <a:tailEnd/>
          </a:ln>
        </p:spPr>
      </p:sp>
      <p:sp>
        <p:nvSpPr>
          <p:cNvPr id="29699" name="Rectangle 3"/>
          <p:cNvSpPr>
            <a:spLocks noGrp="1" noChangeArrowheads="1"/>
          </p:cNvSpPr>
          <p:nvPr>
            <p:ph type="body" idx="1"/>
          </p:nvPr>
        </p:nvSpPr>
        <p:spPr bwMode="auto">
          <a:xfrm>
            <a:off x="914400" y="4343400"/>
            <a:ext cx="5029200" cy="4114800"/>
          </a:xfrm>
          <a:prstGeom prst="rect">
            <a:avLst/>
          </a:prstGeom>
          <a:solidFill>
            <a:srgbClr val="FFFFFF"/>
          </a:solidFill>
          <a:ln>
            <a:miter lim="800000"/>
            <a:headEnd/>
            <a:tailEnd/>
          </a:ln>
        </p:spPr>
        <p:txBody>
          <a:bodyPr lIns="91432" tIns="45716" rIns="91432" bIns="45716"/>
          <a:lstStyle/>
          <a:p>
            <a:pPr algn="just">
              <a:spcBef>
                <a:spcPts val="1300"/>
              </a:spcBef>
            </a:pPr>
            <a:endParaRPr lang="en-US" altLang="ja-JP"/>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0" y="0"/>
            <a:ext cx="2971800" cy="457200"/>
          </a:xfrm>
          <a:prstGeom prst="rect">
            <a:avLst/>
          </a:prstGeom>
          <a:ln/>
        </p:spPr>
        <p:txBody>
          <a:bodyPr/>
          <a:lstStyle/>
          <a:p>
            <a:r>
              <a:rPr lang="en-US" altLang="zh-CN"/>
              <a:t>Intro to OOP with Java, C. Thomas Wu</a:t>
            </a:r>
          </a:p>
        </p:txBody>
      </p:sp>
      <p:sp>
        <p:nvSpPr>
          <p:cNvPr id="6" name="Rectangle 6"/>
          <p:cNvSpPr>
            <a:spLocks noGrp="1" noChangeArrowheads="1"/>
          </p:cNvSpPr>
          <p:nvPr>
            <p:ph type="ftr" sz="quarter" idx="4"/>
          </p:nvPr>
        </p:nvSpPr>
        <p:spPr>
          <a:ln/>
        </p:spPr>
        <p:txBody>
          <a:bodyPr/>
          <a:lstStyle/>
          <a:p>
            <a:r>
              <a:rPr lang="en-US" altLang="zh-CN"/>
              <a:t>©The McGraw-Hill Companies, Inc.</a:t>
            </a:r>
          </a:p>
        </p:txBody>
      </p:sp>
      <p:sp>
        <p:nvSpPr>
          <p:cNvPr id="7" name="Rectangle 7"/>
          <p:cNvSpPr>
            <a:spLocks noGrp="1" noChangeArrowheads="1"/>
          </p:cNvSpPr>
          <p:nvPr>
            <p:ph type="sldNum" sz="quarter" idx="5"/>
          </p:nvPr>
        </p:nvSpPr>
        <p:spPr>
          <a:ln/>
        </p:spPr>
        <p:txBody>
          <a:bodyPr/>
          <a:lstStyle/>
          <a:p>
            <a:fld id="{7CF769B7-1B54-46C3-B18E-5CA17082AD42}" type="slidenum">
              <a:rPr lang="en-US" altLang="zh-CN"/>
              <a:pPr/>
              <a:t>12</a:t>
            </a:fld>
            <a:endParaRPr lang="en-US" altLang="zh-CN"/>
          </a:p>
        </p:txBody>
      </p:sp>
      <p:sp>
        <p:nvSpPr>
          <p:cNvPr id="31746" name="Rectangle 2"/>
          <p:cNvSpPr>
            <a:spLocks noGrp="1" noRot="1" noChangeAspect="1" noChangeArrowheads="1"/>
          </p:cNvSpPr>
          <p:nvPr>
            <p:ph type="sldImg"/>
          </p:nvPr>
        </p:nvSpPr>
        <p:spPr bwMode="auto">
          <a:xfrm>
            <a:off x="1144588" y="685800"/>
            <a:ext cx="4572000" cy="3429000"/>
          </a:xfrm>
          <a:prstGeom prst="rect">
            <a:avLst/>
          </a:prstGeom>
          <a:solidFill>
            <a:srgbClr val="FFFFFF"/>
          </a:solidFill>
          <a:ln>
            <a:solidFill>
              <a:srgbClr val="000000"/>
            </a:solidFill>
            <a:miter lim="800000"/>
            <a:headEnd/>
            <a:tailEnd/>
          </a:ln>
        </p:spPr>
      </p:sp>
      <p:sp>
        <p:nvSpPr>
          <p:cNvPr id="31747" name="Rectangle 3"/>
          <p:cNvSpPr>
            <a:spLocks noGrp="1" noChangeArrowheads="1"/>
          </p:cNvSpPr>
          <p:nvPr>
            <p:ph type="body" idx="1"/>
          </p:nvPr>
        </p:nvSpPr>
        <p:spPr bwMode="auto">
          <a:xfrm>
            <a:off x="914400" y="4343400"/>
            <a:ext cx="5029200" cy="4114800"/>
          </a:xfrm>
          <a:prstGeom prst="rect">
            <a:avLst/>
          </a:prstGeom>
          <a:solidFill>
            <a:srgbClr val="FFFFFF"/>
          </a:solidFill>
          <a:ln>
            <a:miter lim="800000"/>
            <a:headEnd/>
            <a:tailEnd/>
          </a:ln>
        </p:spPr>
        <p:txBody>
          <a:bodyPr lIns="91432" tIns="45716" rIns="91432" bIns="45716"/>
          <a:lstStyle/>
          <a:p>
            <a:endParaRPr lang="en-US" altLang="ja-JP"/>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0" y="0"/>
            <a:ext cx="2971800" cy="457200"/>
          </a:xfrm>
          <a:prstGeom prst="rect">
            <a:avLst/>
          </a:prstGeom>
          <a:ln/>
        </p:spPr>
        <p:txBody>
          <a:bodyPr/>
          <a:lstStyle/>
          <a:p>
            <a:r>
              <a:rPr lang="en-US" altLang="zh-CN"/>
              <a:t>Intro to OOP with Java, C. Thomas Wu</a:t>
            </a:r>
          </a:p>
        </p:txBody>
      </p:sp>
      <p:sp>
        <p:nvSpPr>
          <p:cNvPr id="6" name="Rectangle 6"/>
          <p:cNvSpPr>
            <a:spLocks noGrp="1" noChangeArrowheads="1"/>
          </p:cNvSpPr>
          <p:nvPr>
            <p:ph type="ftr" sz="quarter" idx="4"/>
          </p:nvPr>
        </p:nvSpPr>
        <p:spPr>
          <a:ln/>
        </p:spPr>
        <p:txBody>
          <a:bodyPr/>
          <a:lstStyle/>
          <a:p>
            <a:r>
              <a:rPr lang="en-US" altLang="zh-CN"/>
              <a:t>©The McGraw-Hill Companies, Inc.</a:t>
            </a:r>
          </a:p>
        </p:txBody>
      </p:sp>
      <p:sp>
        <p:nvSpPr>
          <p:cNvPr id="7" name="Rectangle 7"/>
          <p:cNvSpPr>
            <a:spLocks noGrp="1" noChangeArrowheads="1"/>
          </p:cNvSpPr>
          <p:nvPr>
            <p:ph type="sldNum" sz="quarter" idx="5"/>
          </p:nvPr>
        </p:nvSpPr>
        <p:spPr>
          <a:ln/>
        </p:spPr>
        <p:txBody>
          <a:bodyPr/>
          <a:lstStyle/>
          <a:p>
            <a:fld id="{7D3657A4-68A4-4C89-A9D8-24F8030FA303}" type="slidenum">
              <a:rPr lang="en-US" altLang="zh-CN"/>
              <a:pPr/>
              <a:t>13</a:t>
            </a:fld>
            <a:endParaRPr lang="en-US" altLang="zh-CN"/>
          </a:p>
        </p:txBody>
      </p:sp>
      <p:sp>
        <p:nvSpPr>
          <p:cNvPr id="33794" name="Rectangle 2"/>
          <p:cNvSpPr>
            <a:spLocks noGrp="1" noRot="1" noChangeAspect="1" noChangeArrowheads="1"/>
          </p:cNvSpPr>
          <p:nvPr>
            <p:ph type="sldImg"/>
          </p:nvPr>
        </p:nvSpPr>
        <p:spPr bwMode="auto">
          <a:xfrm>
            <a:off x="1144588" y="685800"/>
            <a:ext cx="4572000" cy="3429000"/>
          </a:xfrm>
          <a:prstGeom prst="rect">
            <a:avLst/>
          </a:prstGeom>
          <a:solidFill>
            <a:srgbClr val="FFFFFF"/>
          </a:solidFill>
          <a:ln>
            <a:solidFill>
              <a:srgbClr val="000000"/>
            </a:solidFill>
            <a:miter lim="800000"/>
            <a:headEnd/>
            <a:tailEnd/>
          </a:ln>
        </p:spPr>
      </p:sp>
      <p:sp>
        <p:nvSpPr>
          <p:cNvPr id="33795" name="Rectangle 3"/>
          <p:cNvSpPr>
            <a:spLocks noGrp="1" noChangeArrowheads="1"/>
          </p:cNvSpPr>
          <p:nvPr>
            <p:ph type="body" idx="1"/>
          </p:nvPr>
        </p:nvSpPr>
        <p:spPr bwMode="auto">
          <a:xfrm>
            <a:off x="914400" y="4343400"/>
            <a:ext cx="5029200" cy="4114800"/>
          </a:xfrm>
          <a:prstGeom prst="rect">
            <a:avLst/>
          </a:prstGeom>
          <a:solidFill>
            <a:srgbClr val="FFFFFF"/>
          </a:solidFill>
          <a:ln>
            <a:miter lim="800000"/>
            <a:headEnd/>
            <a:tailEnd/>
          </a:ln>
        </p:spPr>
        <p:txBody>
          <a:bodyPr lIns="91432" tIns="45716" rIns="91432" bIns="45716"/>
          <a:lstStyle/>
          <a:p>
            <a:endParaRPr lang="en-US" altLang="ja-JP"/>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0" y="0"/>
            <a:ext cx="2971800" cy="457200"/>
          </a:xfrm>
          <a:prstGeom prst="rect">
            <a:avLst/>
          </a:prstGeom>
          <a:ln/>
        </p:spPr>
        <p:txBody>
          <a:bodyPr/>
          <a:lstStyle/>
          <a:p>
            <a:r>
              <a:rPr lang="en-US" altLang="zh-CN"/>
              <a:t>Intro to OOP with Java, C. Thomas Wu</a:t>
            </a:r>
          </a:p>
        </p:txBody>
      </p:sp>
      <p:sp>
        <p:nvSpPr>
          <p:cNvPr id="6" name="Rectangle 6"/>
          <p:cNvSpPr>
            <a:spLocks noGrp="1" noChangeArrowheads="1"/>
          </p:cNvSpPr>
          <p:nvPr>
            <p:ph type="ftr" sz="quarter" idx="4"/>
          </p:nvPr>
        </p:nvSpPr>
        <p:spPr>
          <a:ln/>
        </p:spPr>
        <p:txBody>
          <a:bodyPr/>
          <a:lstStyle/>
          <a:p>
            <a:r>
              <a:rPr lang="en-US" altLang="zh-CN"/>
              <a:t>©The McGraw-Hill Companies, Inc.</a:t>
            </a:r>
          </a:p>
        </p:txBody>
      </p:sp>
      <p:sp>
        <p:nvSpPr>
          <p:cNvPr id="7" name="Rectangle 7"/>
          <p:cNvSpPr>
            <a:spLocks noGrp="1" noChangeArrowheads="1"/>
          </p:cNvSpPr>
          <p:nvPr>
            <p:ph type="sldNum" sz="quarter" idx="5"/>
          </p:nvPr>
        </p:nvSpPr>
        <p:spPr>
          <a:ln/>
        </p:spPr>
        <p:txBody>
          <a:bodyPr/>
          <a:lstStyle/>
          <a:p>
            <a:fld id="{524E428F-B5A5-48EB-A0D9-341DD864CC9B}" type="slidenum">
              <a:rPr lang="en-US" altLang="zh-CN"/>
              <a:pPr/>
              <a:t>14</a:t>
            </a:fld>
            <a:endParaRPr lang="en-US" altLang="zh-CN"/>
          </a:p>
        </p:txBody>
      </p:sp>
      <p:sp>
        <p:nvSpPr>
          <p:cNvPr id="35842" name="Rectangle 2"/>
          <p:cNvSpPr>
            <a:spLocks noGrp="1" noRot="1" noChangeAspect="1" noChangeArrowheads="1"/>
          </p:cNvSpPr>
          <p:nvPr>
            <p:ph type="sldImg"/>
          </p:nvPr>
        </p:nvSpPr>
        <p:spPr bwMode="auto">
          <a:xfrm>
            <a:off x="1144588" y="685800"/>
            <a:ext cx="4572000" cy="3429000"/>
          </a:xfrm>
          <a:prstGeom prst="rect">
            <a:avLst/>
          </a:prstGeom>
          <a:solidFill>
            <a:srgbClr val="FFFFFF"/>
          </a:solidFill>
          <a:ln>
            <a:solidFill>
              <a:srgbClr val="000000"/>
            </a:solidFill>
            <a:miter lim="800000"/>
            <a:headEnd/>
            <a:tailEnd/>
          </a:ln>
        </p:spPr>
      </p:sp>
      <p:sp>
        <p:nvSpPr>
          <p:cNvPr id="35843" name="Rectangle 3"/>
          <p:cNvSpPr>
            <a:spLocks noGrp="1" noChangeArrowheads="1"/>
          </p:cNvSpPr>
          <p:nvPr>
            <p:ph type="body" idx="1"/>
          </p:nvPr>
        </p:nvSpPr>
        <p:spPr bwMode="auto">
          <a:xfrm>
            <a:off x="914400" y="4343400"/>
            <a:ext cx="5029200" cy="4114800"/>
          </a:xfrm>
          <a:prstGeom prst="rect">
            <a:avLst/>
          </a:prstGeom>
          <a:solidFill>
            <a:srgbClr val="FFFFFF"/>
          </a:solidFill>
          <a:ln>
            <a:miter lim="800000"/>
            <a:headEnd/>
            <a:tailEnd/>
          </a:ln>
        </p:spPr>
        <p:txBody>
          <a:bodyPr lIns="91432" tIns="45716" rIns="91432" bIns="45716"/>
          <a:lstStyle/>
          <a:p>
            <a:pPr algn="just">
              <a:spcBef>
                <a:spcPts val="1300"/>
              </a:spcBef>
            </a:pPr>
            <a:endParaRPr lang="en-US" altLang="ja-JP"/>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0" y="0"/>
            <a:ext cx="2971800" cy="457200"/>
          </a:xfrm>
          <a:prstGeom prst="rect">
            <a:avLst/>
          </a:prstGeom>
          <a:ln/>
        </p:spPr>
        <p:txBody>
          <a:bodyPr/>
          <a:lstStyle/>
          <a:p>
            <a:r>
              <a:rPr lang="en-US" altLang="zh-CN"/>
              <a:t>Intro to OOP with Java, C. Thomas Wu</a:t>
            </a:r>
          </a:p>
        </p:txBody>
      </p:sp>
      <p:sp>
        <p:nvSpPr>
          <p:cNvPr id="6" name="Rectangle 6"/>
          <p:cNvSpPr>
            <a:spLocks noGrp="1" noChangeArrowheads="1"/>
          </p:cNvSpPr>
          <p:nvPr>
            <p:ph type="ftr" sz="quarter" idx="4"/>
          </p:nvPr>
        </p:nvSpPr>
        <p:spPr>
          <a:ln/>
        </p:spPr>
        <p:txBody>
          <a:bodyPr/>
          <a:lstStyle/>
          <a:p>
            <a:r>
              <a:rPr lang="en-US" altLang="zh-CN"/>
              <a:t>©The McGraw-Hill Companies, Inc.</a:t>
            </a:r>
          </a:p>
        </p:txBody>
      </p:sp>
      <p:sp>
        <p:nvSpPr>
          <p:cNvPr id="7" name="Rectangle 7"/>
          <p:cNvSpPr>
            <a:spLocks noGrp="1" noChangeArrowheads="1"/>
          </p:cNvSpPr>
          <p:nvPr>
            <p:ph type="sldNum" sz="quarter" idx="5"/>
          </p:nvPr>
        </p:nvSpPr>
        <p:spPr>
          <a:ln/>
        </p:spPr>
        <p:txBody>
          <a:bodyPr/>
          <a:lstStyle/>
          <a:p>
            <a:fld id="{76402418-F4D6-4AB4-9540-EE4672E21BA0}" type="slidenum">
              <a:rPr lang="en-US" altLang="zh-CN"/>
              <a:pPr/>
              <a:t>15</a:t>
            </a:fld>
            <a:endParaRPr lang="en-US" altLang="zh-CN"/>
          </a:p>
        </p:txBody>
      </p:sp>
      <p:sp>
        <p:nvSpPr>
          <p:cNvPr id="37890" name="Rectangle 2"/>
          <p:cNvSpPr>
            <a:spLocks noGrp="1" noRot="1" noChangeAspect="1" noChangeArrowheads="1" noTextEdit="1"/>
          </p:cNvSpPr>
          <p:nvPr>
            <p:ph type="sldImg"/>
          </p:nvPr>
        </p:nvSpPr>
        <p:spPr bwMode="auto">
          <a:xfrm>
            <a:off x="1144588" y="685800"/>
            <a:ext cx="4572000" cy="3429000"/>
          </a:xfrm>
          <a:prstGeom prst="rect">
            <a:avLst/>
          </a:prstGeom>
          <a:solidFill>
            <a:srgbClr val="FFFFFF"/>
          </a:solidFill>
          <a:ln>
            <a:solidFill>
              <a:srgbClr val="000000"/>
            </a:solidFill>
            <a:miter lim="800000"/>
            <a:headEnd/>
            <a:tailEnd/>
          </a:ln>
        </p:spPr>
      </p:sp>
      <p:sp>
        <p:nvSpPr>
          <p:cNvPr id="37891" name="Rectangle 3"/>
          <p:cNvSpPr>
            <a:spLocks noGrp="1" noChangeArrowheads="1"/>
          </p:cNvSpPr>
          <p:nvPr>
            <p:ph type="body" idx="1"/>
          </p:nvPr>
        </p:nvSpPr>
        <p:spPr bwMode="auto">
          <a:xfrm>
            <a:off x="914400" y="4343400"/>
            <a:ext cx="5029200" cy="4114800"/>
          </a:xfrm>
          <a:prstGeom prst="rect">
            <a:avLst/>
          </a:prstGeom>
          <a:solidFill>
            <a:srgbClr val="FFFFFF"/>
          </a:solidFill>
          <a:ln>
            <a:miter lim="800000"/>
            <a:headEnd/>
            <a:tailEnd/>
          </a:ln>
        </p:spPr>
        <p:txBody>
          <a:bodyPr lIns="91432" tIns="45716" rIns="91432" bIns="45716"/>
          <a:lstStyle/>
          <a:p>
            <a:r>
              <a:rPr lang="en-US" altLang="ja-JP"/>
              <a:t>For the second extension, the WordList class itself needs to be modified. Details on how to implement this extension can be found in Chapter 10 of the textbook.</a:t>
            </a:r>
          </a:p>
          <a:p>
            <a:endParaRPr lang="en-US" altLang="ja-JP"/>
          </a:p>
          <a:p>
            <a:pPr lvl="1"/>
            <a:endParaRPr lang="en-US" altLang="ja-JP"/>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zh-CN"/>
              <a:t>©The McGraw-Hill Companies, Inc.</a:t>
            </a:r>
          </a:p>
        </p:txBody>
      </p:sp>
      <p:sp>
        <p:nvSpPr>
          <p:cNvPr id="7" name="Rectangle 7"/>
          <p:cNvSpPr>
            <a:spLocks noGrp="1" noChangeArrowheads="1"/>
          </p:cNvSpPr>
          <p:nvPr>
            <p:ph type="sldNum" sz="quarter" idx="5"/>
          </p:nvPr>
        </p:nvSpPr>
        <p:spPr>
          <a:ln/>
        </p:spPr>
        <p:txBody>
          <a:bodyPr/>
          <a:lstStyle/>
          <a:p>
            <a:fld id="{118E598D-F387-4EE3-B154-29896FB43671}" type="slidenum">
              <a:rPr lang="en-US" altLang="zh-CN"/>
              <a:pPr/>
              <a:t>2</a:t>
            </a:fld>
            <a:endParaRPr lang="en-US" altLang="zh-CN"/>
          </a:p>
        </p:txBody>
      </p:sp>
      <p:sp>
        <p:nvSpPr>
          <p:cNvPr id="11266" name="Rectangle 2"/>
          <p:cNvSpPr>
            <a:spLocks noGrp="1" noRot="1" noChangeAspect="1" noChangeArrowheads="1"/>
          </p:cNvSpPr>
          <p:nvPr>
            <p:ph type="sldImg"/>
          </p:nvPr>
        </p:nvSpPr>
        <p:spPr bwMode="auto">
          <a:xfrm>
            <a:off x="1144588" y="685800"/>
            <a:ext cx="4572000" cy="3429000"/>
          </a:xfrm>
          <a:prstGeom prst="rect">
            <a:avLst/>
          </a:prstGeom>
          <a:solidFill>
            <a:srgbClr val="FFFFFF"/>
          </a:solidFill>
          <a:ln>
            <a:solidFill>
              <a:srgbClr val="000000"/>
            </a:solidFill>
            <a:miter lim="800000"/>
            <a:headEnd/>
            <a:tailEnd/>
          </a:ln>
        </p:spPr>
      </p:sp>
      <p:sp>
        <p:nvSpPr>
          <p:cNvPr id="11267" name="Rectangle 3"/>
          <p:cNvSpPr>
            <a:spLocks noGrp="1" noChangeArrowheads="1"/>
          </p:cNvSpPr>
          <p:nvPr>
            <p:ph type="body" idx="1"/>
          </p:nvPr>
        </p:nvSpPr>
        <p:spPr bwMode="auto">
          <a:xfrm>
            <a:off x="914400" y="4343400"/>
            <a:ext cx="5029200" cy="4114800"/>
          </a:xfrm>
          <a:prstGeom prst="rect">
            <a:avLst/>
          </a:prstGeom>
          <a:solidFill>
            <a:srgbClr val="FFFFFF"/>
          </a:solidFill>
          <a:ln>
            <a:miter lim="800000"/>
            <a:headEnd/>
            <a:tailEnd/>
          </a:ln>
        </p:spPr>
        <p:txBody>
          <a:bodyPr lIns="91432" tIns="45716" rIns="91432" bIns="45716"/>
          <a:lstStyle/>
          <a:p>
            <a:r>
              <a:rPr lang="en-US" altLang="ja-JP"/>
              <a:t>For this application, we are given two helper classes. The FileManager class handles the file input and output. The WordList class handles the maintenance of word lists. Our responsibility is to extract the words from a given document and use the helper classes correctly.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0" y="0"/>
            <a:ext cx="2971800" cy="457200"/>
          </a:xfrm>
          <a:prstGeom prst="rect">
            <a:avLst/>
          </a:prstGeom>
          <a:ln/>
        </p:spPr>
        <p:txBody>
          <a:bodyPr/>
          <a:lstStyle/>
          <a:p>
            <a:r>
              <a:rPr lang="en-US" altLang="zh-CN"/>
              <a:t>Intro to OOP with Java, C. Thomas Wu</a:t>
            </a:r>
          </a:p>
        </p:txBody>
      </p:sp>
      <p:sp>
        <p:nvSpPr>
          <p:cNvPr id="6" name="Rectangle 6"/>
          <p:cNvSpPr>
            <a:spLocks noGrp="1" noChangeArrowheads="1"/>
          </p:cNvSpPr>
          <p:nvPr>
            <p:ph type="ftr" sz="quarter" idx="4"/>
          </p:nvPr>
        </p:nvSpPr>
        <p:spPr>
          <a:ln/>
        </p:spPr>
        <p:txBody>
          <a:bodyPr/>
          <a:lstStyle/>
          <a:p>
            <a:r>
              <a:rPr lang="en-US" altLang="zh-CN"/>
              <a:t>©The McGraw-Hill Companies, Inc.</a:t>
            </a:r>
          </a:p>
        </p:txBody>
      </p:sp>
      <p:sp>
        <p:nvSpPr>
          <p:cNvPr id="7" name="Rectangle 7"/>
          <p:cNvSpPr>
            <a:spLocks noGrp="1" noChangeArrowheads="1"/>
          </p:cNvSpPr>
          <p:nvPr>
            <p:ph type="sldNum" sz="quarter" idx="5"/>
          </p:nvPr>
        </p:nvSpPr>
        <p:spPr>
          <a:ln/>
        </p:spPr>
        <p:txBody>
          <a:bodyPr/>
          <a:lstStyle/>
          <a:p>
            <a:fld id="{21FB4668-419A-424A-8884-2B077C8405A3}" type="slidenum">
              <a:rPr lang="en-US" altLang="zh-CN"/>
              <a:pPr/>
              <a:t>3</a:t>
            </a:fld>
            <a:endParaRPr lang="en-US" altLang="zh-CN"/>
          </a:p>
        </p:txBody>
      </p:sp>
      <p:sp>
        <p:nvSpPr>
          <p:cNvPr id="13314" name="Rectangle 2"/>
          <p:cNvSpPr>
            <a:spLocks noGrp="1" noRot="1" noChangeAspect="1" noChangeArrowheads="1" noTextEdit="1"/>
          </p:cNvSpPr>
          <p:nvPr>
            <p:ph type="sldImg"/>
          </p:nvPr>
        </p:nvSpPr>
        <p:spPr bwMode="auto">
          <a:xfrm>
            <a:off x="1144588" y="685800"/>
            <a:ext cx="4572000" cy="3429000"/>
          </a:xfrm>
          <a:prstGeom prst="rect">
            <a:avLst/>
          </a:prstGeom>
          <a:solidFill>
            <a:srgbClr val="FFFFFF"/>
          </a:solidFill>
          <a:ln>
            <a:solidFill>
              <a:srgbClr val="000000"/>
            </a:solidFill>
            <a:miter lim="800000"/>
            <a:headEnd/>
            <a:tailEnd/>
          </a:ln>
        </p:spPr>
      </p:sp>
      <p:sp>
        <p:nvSpPr>
          <p:cNvPr id="133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6493" tIns="43247" rIns="86493" bIns="43247"/>
          <a:lstStyle/>
          <a:p>
            <a:r>
              <a:rPr lang="en-US" altLang="zh-CN"/>
              <a:t>There will be a total of six key classes in this application. We will be designing two classes: Ch9WordConcordanceMain and Ch9WordConcordance.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0" y="0"/>
            <a:ext cx="2971800" cy="457200"/>
          </a:xfrm>
          <a:prstGeom prst="rect">
            <a:avLst/>
          </a:prstGeom>
          <a:ln/>
        </p:spPr>
        <p:txBody>
          <a:bodyPr/>
          <a:lstStyle/>
          <a:p>
            <a:r>
              <a:rPr lang="en-US" altLang="zh-CN"/>
              <a:t>Intro to OOP with Java, C. Thomas Wu</a:t>
            </a:r>
          </a:p>
        </p:txBody>
      </p:sp>
      <p:sp>
        <p:nvSpPr>
          <p:cNvPr id="6" name="Rectangle 6"/>
          <p:cNvSpPr>
            <a:spLocks noGrp="1" noChangeArrowheads="1"/>
          </p:cNvSpPr>
          <p:nvPr>
            <p:ph type="ftr" sz="quarter" idx="4"/>
          </p:nvPr>
        </p:nvSpPr>
        <p:spPr>
          <a:ln/>
        </p:spPr>
        <p:txBody>
          <a:bodyPr/>
          <a:lstStyle/>
          <a:p>
            <a:r>
              <a:rPr lang="en-US" altLang="zh-CN"/>
              <a:t>©The McGraw-Hill Companies, Inc.</a:t>
            </a:r>
          </a:p>
        </p:txBody>
      </p:sp>
      <p:sp>
        <p:nvSpPr>
          <p:cNvPr id="7" name="Rectangle 7"/>
          <p:cNvSpPr>
            <a:spLocks noGrp="1" noChangeArrowheads="1"/>
          </p:cNvSpPr>
          <p:nvPr>
            <p:ph type="sldNum" sz="quarter" idx="5"/>
          </p:nvPr>
        </p:nvSpPr>
        <p:spPr>
          <a:ln/>
        </p:spPr>
        <p:txBody>
          <a:bodyPr/>
          <a:lstStyle/>
          <a:p>
            <a:fld id="{E84633FC-5BD9-4D31-AB72-2175714CA819}" type="slidenum">
              <a:rPr lang="en-US" altLang="zh-CN"/>
              <a:pPr/>
              <a:t>4</a:t>
            </a:fld>
            <a:endParaRPr lang="en-US" altLang="zh-CN"/>
          </a:p>
        </p:txBody>
      </p:sp>
      <p:sp>
        <p:nvSpPr>
          <p:cNvPr id="15362" name="Rectangle 2"/>
          <p:cNvSpPr>
            <a:spLocks noGrp="1" noRot="1" noChangeAspect="1" noChangeArrowheads="1" noTextEdit="1"/>
          </p:cNvSpPr>
          <p:nvPr>
            <p:ph type="sldImg"/>
          </p:nvPr>
        </p:nvSpPr>
        <p:spPr bwMode="auto">
          <a:xfrm>
            <a:off x="1144588" y="685800"/>
            <a:ext cx="4572000" cy="3429000"/>
          </a:xfrm>
          <a:prstGeom prst="rect">
            <a:avLst/>
          </a:prstGeom>
          <a:solidFill>
            <a:srgbClr val="FFFFFF"/>
          </a:solidFill>
          <a:ln>
            <a:solidFill>
              <a:srgbClr val="000000"/>
            </a:solidFill>
            <a:miter lim="800000"/>
            <a:headEnd/>
            <a:tailEnd/>
          </a:ln>
        </p:spPr>
      </p:sp>
      <p:sp>
        <p:nvSpPr>
          <p:cNvPr id="153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6493" tIns="43247" rIns="86493" bIns="43247"/>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0" y="0"/>
            <a:ext cx="2971800" cy="457200"/>
          </a:xfrm>
          <a:prstGeom prst="rect">
            <a:avLst/>
          </a:prstGeom>
          <a:ln/>
        </p:spPr>
        <p:txBody>
          <a:bodyPr/>
          <a:lstStyle/>
          <a:p>
            <a:r>
              <a:rPr lang="en-US" altLang="zh-CN"/>
              <a:t>Intro to OOP with Java, C. Thomas Wu</a:t>
            </a:r>
          </a:p>
        </p:txBody>
      </p:sp>
      <p:sp>
        <p:nvSpPr>
          <p:cNvPr id="6" name="Rectangle 6"/>
          <p:cNvSpPr>
            <a:spLocks noGrp="1" noChangeArrowheads="1"/>
          </p:cNvSpPr>
          <p:nvPr>
            <p:ph type="ftr" sz="quarter" idx="4"/>
          </p:nvPr>
        </p:nvSpPr>
        <p:spPr>
          <a:ln/>
        </p:spPr>
        <p:txBody>
          <a:bodyPr/>
          <a:lstStyle/>
          <a:p>
            <a:r>
              <a:rPr lang="en-US" altLang="zh-CN"/>
              <a:t>©The McGraw-Hill Companies, Inc.</a:t>
            </a:r>
          </a:p>
        </p:txBody>
      </p:sp>
      <p:sp>
        <p:nvSpPr>
          <p:cNvPr id="7" name="Rectangle 7"/>
          <p:cNvSpPr>
            <a:spLocks noGrp="1" noChangeArrowheads="1"/>
          </p:cNvSpPr>
          <p:nvPr>
            <p:ph type="sldNum" sz="quarter" idx="5"/>
          </p:nvPr>
        </p:nvSpPr>
        <p:spPr>
          <a:ln/>
        </p:spPr>
        <p:txBody>
          <a:bodyPr/>
          <a:lstStyle/>
          <a:p>
            <a:fld id="{9A6372E3-7B5F-49EB-A811-95D376A862C5}" type="slidenum">
              <a:rPr lang="en-US" altLang="zh-CN"/>
              <a:pPr/>
              <a:t>5</a:t>
            </a:fld>
            <a:endParaRPr lang="en-US" altLang="zh-CN"/>
          </a:p>
        </p:txBody>
      </p:sp>
      <p:sp>
        <p:nvSpPr>
          <p:cNvPr id="17410" name="Rectangle 2"/>
          <p:cNvSpPr>
            <a:spLocks noGrp="1" noRot="1" noChangeAspect="1" noChangeArrowheads="1"/>
          </p:cNvSpPr>
          <p:nvPr>
            <p:ph type="sldImg"/>
          </p:nvPr>
        </p:nvSpPr>
        <p:spPr bwMode="auto">
          <a:xfrm>
            <a:off x="1144588" y="685800"/>
            <a:ext cx="4572000" cy="3429000"/>
          </a:xfrm>
          <a:prstGeom prst="rect">
            <a:avLst/>
          </a:prstGeom>
          <a:solidFill>
            <a:srgbClr val="FFFFFF"/>
          </a:solidFill>
          <a:ln>
            <a:solidFill>
              <a:srgbClr val="000000"/>
            </a:solidFill>
            <a:miter lim="800000"/>
            <a:headEnd/>
            <a:tailEnd/>
          </a:ln>
        </p:spPr>
      </p:sp>
      <p:sp>
        <p:nvSpPr>
          <p:cNvPr id="17411" name="Rectangle 3"/>
          <p:cNvSpPr>
            <a:spLocks noGrp="1" noChangeArrowheads="1"/>
          </p:cNvSpPr>
          <p:nvPr>
            <p:ph type="body" idx="1"/>
          </p:nvPr>
        </p:nvSpPr>
        <p:spPr bwMode="auto">
          <a:xfrm>
            <a:off x="914400" y="4343400"/>
            <a:ext cx="5029200" cy="4114800"/>
          </a:xfrm>
          <a:prstGeom prst="rect">
            <a:avLst/>
          </a:prstGeom>
          <a:solidFill>
            <a:srgbClr val="FFFFFF"/>
          </a:solidFill>
          <a:ln>
            <a:miter lim="800000"/>
            <a:headEnd/>
            <a:tailEnd/>
          </a:ln>
        </p:spPr>
        <p:txBody>
          <a:bodyPr lIns="91432" tIns="45716" rIns="91432" bIns="45716"/>
          <a:lstStyle/>
          <a:p>
            <a:endParaRPr lang="en-US" altLang="ja-JP"/>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0" y="0"/>
            <a:ext cx="2971800" cy="457200"/>
          </a:xfrm>
          <a:prstGeom prst="rect">
            <a:avLst/>
          </a:prstGeom>
          <a:ln/>
        </p:spPr>
        <p:txBody>
          <a:bodyPr/>
          <a:lstStyle/>
          <a:p>
            <a:r>
              <a:rPr lang="en-US" altLang="zh-CN"/>
              <a:t>Intro to OOP with Java, C. Thomas Wu</a:t>
            </a:r>
          </a:p>
        </p:txBody>
      </p:sp>
      <p:sp>
        <p:nvSpPr>
          <p:cNvPr id="6" name="Rectangle 6"/>
          <p:cNvSpPr>
            <a:spLocks noGrp="1" noChangeArrowheads="1"/>
          </p:cNvSpPr>
          <p:nvPr>
            <p:ph type="ftr" sz="quarter" idx="4"/>
          </p:nvPr>
        </p:nvSpPr>
        <p:spPr>
          <a:ln/>
        </p:spPr>
        <p:txBody>
          <a:bodyPr/>
          <a:lstStyle/>
          <a:p>
            <a:r>
              <a:rPr lang="en-US" altLang="zh-CN"/>
              <a:t>©The McGraw-Hill Companies, Inc.</a:t>
            </a:r>
          </a:p>
        </p:txBody>
      </p:sp>
      <p:sp>
        <p:nvSpPr>
          <p:cNvPr id="7" name="Rectangle 7"/>
          <p:cNvSpPr>
            <a:spLocks noGrp="1" noChangeArrowheads="1"/>
          </p:cNvSpPr>
          <p:nvPr>
            <p:ph type="sldNum" sz="quarter" idx="5"/>
          </p:nvPr>
        </p:nvSpPr>
        <p:spPr>
          <a:ln/>
        </p:spPr>
        <p:txBody>
          <a:bodyPr/>
          <a:lstStyle/>
          <a:p>
            <a:fld id="{80F9C762-59F4-462A-BDDF-E2052F4F13F7}" type="slidenum">
              <a:rPr lang="en-US" altLang="zh-CN"/>
              <a:pPr/>
              <a:t>6</a:t>
            </a:fld>
            <a:endParaRPr lang="en-US" altLang="zh-CN"/>
          </a:p>
        </p:txBody>
      </p:sp>
      <p:sp>
        <p:nvSpPr>
          <p:cNvPr id="19458" name="Rectangle 2"/>
          <p:cNvSpPr>
            <a:spLocks noGrp="1" noRot="1" noChangeAspect="1" noChangeArrowheads="1"/>
          </p:cNvSpPr>
          <p:nvPr>
            <p:ph type="sldImg"/>
          </p:nvPr>
        </p:nvSpPr>
        <p:spPr bwMode="auto">
          <a:xfrm>
            <a:off x="1144588" y="685800"/>
            <a:ext cx="4572000" cy="3429000"/>
          </a:xfrm>
          <a:prstGeom prst="rect">
            <a:avLst/>
          </a:prstGeom>
          <a:solidFill>
            <a:srgbClr val="FFFFFF"/>
          </a:solidFill>
          <a:ln>
            <a:solidFill>
              <a:srgbClr val="000000"/>
            </a:solidFill>
            <a:miter lim="800000"/>
            <a:headEnd/>
            <a:tailEnd/>
          </a:ln>
        </p:spPr>
      </p:sp>
      <p:sp>
        <p:nvSpPr>
          <p:cNvPr id="19459" name="Rectangle 3"/>
          <p:cNvSpPr>
            <a:spLocks noGrp="1" noChangeArrowheads="1"/>
          </p:cNvSpPr>
          <p:nvPr>
            <p:ph type="body" idx="1"/>
          </p:nvPr>
        </p:nvSpPr>
        <p:spPr bwMode="auto">
          <a:xfrm>
            <a:off x="914400" y="4343400"/>
            <a:ext cx="5029200" cy="4114800"/>
          </a:xfrm>
          <a:prstGeom prst="rect">
            <a:avLst/>
          </a:prstGeom>
          <a:solidFill>
            <a:srgbClr val="FFFFFF"/>
          </a:solidFill>
          <a:ln>
            <a:miter lim="800000"/>
            <a:headEnd/>
            <a:tailEnd/>
          </a:ln>
        </p:spPr>
        <p:txBody>
          <a:bodyPr lIns="91432" tIns="45716" rIns="91432" bIns="45716"/>
          <a:lstStyle/>
          <a:p>
            <a:endParaRPr lang="en-US" altLang="ja-JP"/>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0" y="0"/>
            <a:ext cx="2971800" cy="457200"/>
          </a:xfrm>
          <a:prstGeom prst="rect">
            <a:avLst/>
          </a:prstGeom>
          <a:ln/>
        </p:spPr>
        <p:txBody>
          <a:bodyPr/>
          <a:lstStyle/>
          <a:p>
            <a:r>
              <a:rPr lang="en-US" altLang="zh-CN"/>
              <a:t>Intro to OOP with Java, C. Thomas Wu</a:t>
            </a:r>
          </a:p>
        </p:txBody>
      </p:sp>
      <p:sp>
        <p:nvSpPr>
          <p:cNvPr id="6" name="Rectangle 6"/>
          <p:cNvSpPr>
            <a:spLocks noGrp="1" noChangeArrowheads="1"/>
          </p:cNvSpPr>
          <p:nvPr>
            <p:ph type="ftr" sz="quarter" idx="4"/>
          </p:nvPr>
        </p:nvSpPr>
        <p:spPr>
          <a:ln/>
        </p:spPr>
        <p:txBody>
          <a:bodyPr/>
          <a:lstStyle/>
          <a:p>
            <a:r>
              <a:rPr lang="en-US" altLang="zh-CN"/>
              <a:t>©The McGraw-Hill Companies, Inc.</a:t>
            </a:r>
          </a:p>
        </p:txBody>
      </p:sp>
      <p:sp>
        <p:nvSpPr>
          <p:cNvPr id="7" name="Rectangle 7"/>
          <p:cNvSpPr>
            <a:spLocks noGrp="1" noChangeArrowheads="1"/>
          </p:cNvSpPr>
          <p:nvPr>
            <p:ph type="sldNum" sz="quarter" idx="5"/>
          </p:nvPr>
        </p:nvSpPr>
        <p:spPr>
          <a:ln/>
        </p:spPr>
        <p:txBody>
          <a:bodyPr/>
          <a:lstStyle/>
          <a:p>
            <a:fld id="{3C2B099F-5409-4857-9767-DB43A738FD63}" type="slidenum">
              <a:rPr lang="en-US" altLang="zh-CN"/>
              <a:pPr/>
              <a:t>7</a:t>
            </a:fld>
            <a:endParaRPr lang="en-US" altLang="zh-CN"/>
          </a:p>
        </p:txBody>
      </p:sp>
      <p:sp>
        <p:nvSpPr>
          <p:cNvPr id="21506" name="Rectangle 2"/>
          <p:cNvSpPr>
            <a:spLocks noGrp="1" noRot="1" noChangeAspect="1" noChangeArrowheads="1"/>
          </p:cNvSpPr>
          <p:nvPr>
            <p:ph type="sldImg"/>
          </p:nvPr>
        </p:nvSpPr>
        <p:spPr bwMode="auto">
          <a:xfrm>
            <a:off x="1144588" y="685800"/>
            <a:ext cx="4572000" cy="3429000"/>
          </a:xfrm>
          <a:prstGeom prst="rect">
            <a:avLst/>
          </a:prstGeom>
          <a:solidFill>
            <a:srgbClr val="FFFFFF"/>
          </a:solidFill>
          <a:ln>
            <a:solidFill>
              <a:srgbClr val="000000"/>
            </a:solidFill>
            <a:miter lim="800000"/>
            <a:headEnd/>
            <a:tailEnd/>
          </a:ln>
        </p:spPr>
      </p:sp>
      <p:sp>
        <p:nvSpPr>
          <p:cNvPr id="21507" name="Rectangle 3"/>
          <p:cNvSpPr>
            <a:spLocks noGrp="1" noChangeArrowheads="1"/>
          </p:cNvSpPr>
          <p:nvPr>
            <p:ph type="body" idx="1"/>
          </p:nvPr>
        </p:nvSpPr>
        <p:spPr bwMode="auto">
          <a:xfrm>
            <a:off x="914400" y="4343400"/>
            <a:ext cx="5029200" cy="4114800"/>
          </a:xfrm>
          <a:prstGeom prst="rect">
            <a:avLst/>
          </a:prstGeom>
          <a:solidFill>
            <a:srgbClr val="FFFFFF"/>
          </a:solidFill>
          <a:ln>
            <a:miter lim="800000"/>
            <a:headEnd/>
            <a:tailEnd/>
          </a:ln>
        </p:spPr>
        <p:txBody>
          <a:bodyPr lIns="91432" tIns="45716" rIns="91432" bIns="45716"/>
          <a:lstStyle/>
          <a:p>
            <a:r>
              <a:rPr lang="en-US" altLang="ja-JP"/>
              <a:t>Please use your Java IDE to view the source files and run the program.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0" y="0"/>
            <a:ext cx="2971800" cy="457200"/>
          </a:xfrm>
          <a:prstGeom prst="rect">
            <a:avLst/>
          </a:prstGeom>
          <a:ln/>
        </p:spPr>
        <p:txBody>
          <a:bodyPr/>
          <a:lstStyle/>
          <a:p>
            <a:r>
              <a:rPr lang="en-US" altLang="zh-CN"/>
              <a:t>Intro to OOP with Java, C. Thomas Wu</a:t>
            </a:r>
          </a:p>
        </p:txBody>
      </p:sp>
      <p:sp>
        <p:nvSpPr>
          <p:cNvPr id="6" name="Rectangle 6"/>
          <p:cNvSpPr>
            <a:spLocks noGrp="1" noChangeArrowheads="1"/>
          </p:cNvSpPr>
          <p:nvPr>
            <p:ph type="ftr" sz="quarter" idx="4"/>
          </p:nvPr>
        </p:nvSpPr>
        <p:spPr>
          <a:ln/>
        </p:spPr>
        <p:txBody>
          <a:bodyPr/>
          <a:lstStyle/>
          <a:p>
            <a:r>
              <a:rPr lang="en-US" altLang="zh-CN"/>
              <a:t>©The McGraw-Hill Companies, Inc.</a:t>
            </a:r>
          </a:p>
        </p:txBody>
      </p:sp>
      <p:sp>
        <p:nvSpPr>
          <p:cNvPr id="7" name="Rectangle 7"/>
          <p:cNvSpPr>
            <a:spLocks noGrp="1" noChangeArrowheads="1"/>
          </p:cNvSpPr>
          <p:nvPr>
            <p:ph type="sldNum" sz="quarter" idx="5"/>
          </p:nvPr>
        </p:nvSpPr>
        <p:spPr>
          <a:ln/>
        </p:spPr>
        <p:txBody>
          <a:bodyPr/>
          <a:lstStyle/>
          <a:p>
            <a:fld id="{A62691C2-6575-442F-BCE4-DADEC25B9EB3}" type="slidenum">
              <a:rPr lang="en-US" altLang="zh-CN"/>
              <a:pPr/>
              <a:t>8</a:t>
            </a:fld>
            <a:endParaRPr lang="en-US" altLang="zh-CN"/>
          </a:p>
        </p:txBody>
      </p:sp>
      <p:sp>
        <p:nvSpPr>
          <p:cNvPr id="23554" name="Rectangle 2"/>
          <p:cNvSpPr>
            <a:spLocks noGrp="1" noRot="1" noChangeAspect="1" noChangeArrowheads="1"/>
          </p:cNvSpPr>
          <p:nvPr>
            <p:ph type="sldImg"/>
          </p:nvPr>
        </p:nvSpPr>
        <p:spPr bwMode="auto">
          <a:xfrm>
            <a:off x="1144588" y="685800"/>
            <a:ext cx="4572000" cy="3429000"/>
          </a:xfrm>
          <a:prstGeom prst="rect">
            <a:avLst/>
          </a:prstGeom>
          <a:solidFill>
            <a:srgbClr val="FFFFFF"/>
          </a:solidFill>
          <a:ln>
            <a:solidFill>
              <a:srgbClr val="000000"/>
            </a:solidFill>
            <a:miter lim="800000"/>
            <a:headEnd/>
            <a:tailEnd/>
          </a:ln>
        </p:spPr>
      </p:sp>
      <p:sp>
        <p:nvSpPr>
          <p:cNvPr id="23555" name="Rectangle 3"/>
          <p:cNvSpPr>
            <a:spLocks noGrp="1" noChangeArrowheads="1"/>
          </p:cNvSpPr>
          <p:nvPr>
            <p:ph type="body" idx="1"/>
          </p:nvPr>
        </p:nvSpPr>
        <p:spPr bwMode="auto">
          <a:xfrm>
            <a:off x="914400" y="4343400"/>
            <a:ext cx="5029200" cy="4114800"/>
          </a:xfrm>
          <a:prstGeom prst="rect">
            <a:avLst/>
          </a:prstGeom>
          <a:solidFill>
            <a:srgbClr val="FFFFFF"/>
          </a:solidFill>
          <a:ln>
            <a:miter lim="800000"/>
            <a:headEnd/>
            <a:tailEnd/>
          </a:ln>
        </p:spPr>
        <p:txBody>
          <a:bodyPr lIns="91432" tIns="45716" rIns="91432" bIns="45716"/>
          <a:lstStyle/>
          <a:p>
            <a:endParaRPr lang="en-US" altLang="ja-JP"/>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0" y="0"/>
            <a:ext cx="2971800" cy="457200"/>
          </a:xfrm>
          <a:prstGeom prst="rect">
            <a:avLst/>
          </a:prstGeom>
          <a:ln/>
        </p:spPr>
        <p:txBody>
          <a:bodyPr/>
          <a:lstStyle/>
          <a:p>
            <a:r>
              <a:rPr lang="en-US" altLang="zh-CN"/>
              <a:t>Intro to OOP with Java, C. Thomas Wu</a:t>
            </a:r>
          </a:p>
        </p:txBody>
      </p:sp>
      <p:sp>
        <p:nvSpPr>
          <p:cNvPr id="6" name="Rectangle 6"/>
          <p:cNvSpPr>
            <a:spLocks noGrp="1" noChangeArrowheads="1"/>
          </p:cNvSpPr>
          <p:nvPr>
            <p:ph type="ftr" sz="quarter" idx="4"/>
          </p:nvPr>
        </p:nvSpPr>
        <p:spPr>
          <a:ln/>
        </p:spPr>
        <p:txBody>
          <a:bodyPr/>
          <a:lstStyle/>
          <a:p>
            <a:r>
              <a:rPr lang="en-US" altLang="zh-CN"/>
              <a:t>©The McGraw-Hill Companies, Inc.</a:t>
            </a:r>
          </a:p>
        </p:txBody>
      </p:sp>
      <p:sp>
        <p:nvSpPr>
          <p:cNvPr id="7" name="Rectangle 7"/>
          <p:cNvSpPr>
            <a:spLocks noGrp="1" noChangeArrowheads="1"/>
          </p:cNvSpPr>
          <p:nvPr>
            <p:ph type="sldNum" sz="quarter" idx="5"/>
          </p:nvPr>
        </p:nvSpPr>
        <p:spPr>
          <a:ln/>
        </p:spPr>
        <p:txBody>
          <a:bodyPr/>
          <a:lstStyle/>
          <a:p>
            <a:fld id="{0EC972D6-3075-4A2F-BA39-F4CD84AF627A}" type="slidenum">
              <a:rPr lang="en-US" altLang="zh-CN"/>
              <a:pPr/>
              <a:t>9</a:t>
            </a:fld>
            <a:endParaRPr lang="en-US" altLang="zh-CN"/>
          </a:p>
        </p:txBody>
      </p:sp>
      <p:sp>
        <p:nvSpPr>
          <p:cNvPr id="25602" name="Rectangle 2"/>
          <p:cNvSpPr>
            <a:spLocks noGrp="1" noRot="1" noChangeAspect="1" noChangeArrowheads="1"/>
          </p:cNvSpPr>
          <p:nvPr>
            <p:ph type="sldImg"/>
          </p:nvPr>
        </p:nvSpPr>
        <p:spPr bwMode="auto">
          <a:xfrm>
            <a:off x="1144588" y="685800"/>
            <a:ext cx="4572000" cy="3429000"/>
          </a:xfrm>
          <a:prstGeom prst="rect">
            <a:avLst/>
          </a:prstGeom>
          <a:solidFill>
            <a:srgbClr val="FFFFFF"/>
          </a:solidFill>
          <a:ln>
            <a:solidFill>
              <a:srgbClr val="000000"/>
            </a:solidFill>
            <a:miter lim="800000"/>
            <a:headEnd/>
            <a:tailEnd/>
          </a:ln>
        </p:spPr>
      </p:sp>
      <p:sp>
        <p:nvSpPr>
          <p:cNvPr id="25603" name="Rectangle 3"/>
          <p:cNvSpPr>
            <a:spLocks noGrp="1" noChangeArrowheads="1"/>
          </p:cNvSpPr>
          <p:nvPr>
            <p:ph type="body" idx="1"/>
          </p:nvPr>
        </p:nvSpPr>
        <p:spPr bwMode="auto">
          <a:xfrm>
            <a:off x="914400" y="4343400"/>
            <a:ext cx="5029200" cy="4114800"/>
          </a:xfrm>
          <a:prstGeom prst="rect">
            <a:avLst/>
          </a:prstGeom>
          <a:solidFill>
            <a:srgbClr val="FFFFFF"/>
          </a:solidFill>
          <a:ln>
            <a:miter lim="800000"/>
            <a:headEnd/>
            <a:tailEnd/>
          </a:ln>
        </p:spPr>
        <p:txBody>
          <a:bodyPr lIns="91432" tIns="45716" rIns="91432" bIns="45716"/>
          <a:lstStyle/>
          <a:p>
            <a:endParaRPr lang="en-US" altLang="ja-JP"/>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标题 7"/>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2016/10/24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2016/10/24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2016/10/24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4294967295"/>
          </p:nvPr>
        </p:nvSpPr>
        <p:spPr>
          <a:xfrm>
            <a:off x="457200" y="6356350"/>
            <a:ext cx="2133600" cy="365125"/>
          </a:xfrm>
        </p:spPr>
        <p:txBody>
          <a:bodyPr/>
          <a:lstStyle/>
          <a:p>
            <a:endParaRPr lang="en-US" altLang="zh-CN" dirty="0"/>
          </a:p>
          <a:p>
            <a:r>
              <a:rPr lang="en-US" altLang="zh-CN" dirty="0">
                <a:solidFill>
                  <a:srgbClr val="996633"/>
                </a:solidFill>
              </a:rPr>
              <a:t>©The McGraw-Hill Companies, Inc. Permission required for reproduction or display.</a:t>
            </a:r>
          </a:p>
        </p:txBody>
      </p:sp>
      <p:sp>
        <p:nvSpPr>
          <p:cNvPr id="5" name="灯片编号占位符 4"/>
          <p:cNvSpPr>
            <a:spLocks noGrp="1"/>
          </p:cNvSpPr>
          <p:nvPr>
            <p:ph type="sldNum" sz="quarter" idx="4294967295"/>
          </p:nvPr>
        </p:nvSpPr>
        <p:spPr>
          <a:xfrm>
            <a:off x="3124200" y="6356350"/>
            <a:ext cx="2895600" cy="365125"/>
          </a:xfrm>
        </p:spPr>
        <p:txBody>
          <a:bodyPr/>
          <a:lstStyle/>
          <a:p>
            <a:endParaRPr lang="en-US" altLang="zh-CN" dirty="0"/>
          </a:p>
          <a:p>
            <a:r>
              <a:rPr lang="en-US" altLang="zh-CN" dirty="0">
                <a:solidFill>
                  <a:srgbClr val="996633"/>
                </a:solidFill>
              </a:rPr>
              <a:t>4</a:t>
            </a:r>
            <a:r>
              <a:rPr lang="en-US" altLang="zh-CN" baseline="30000" dirty="0">
                <a:solidFill>
                  <a:srgbClr val="996633"/>
                </a:solidFill>
              </a:rPr>
              <a:t>th</a:t>
            </a:r>
            <a:r>
              <a:rPr lang="en-US" altLang="zh-CN" dirty="0">
                <a:solidFill>
                  <a:srgbClr val="996633"/>
                </a:solidFill>
              </a:rPr>
              <a:t> Ed Chapter 9</a:t>
            </a:r>
            <a:r>
              <a:rPr lang="en-US" altLang="zh-CN" sz="1200" dirty="0">
                <a:solidFill>
                  <a:srgbClr val="996633"/>
                </a:solidFill>
                <a:latin typeface="Times New Roman" charset="0"/>
              </a:rPr>
              <a:t> - </a:t>
            </a:r>
            <a:fld id="{49F6CC18-C493-4FDD-A879-6B524C0AC707}" type="slidenum">
              <a:rPr lang="en-US" altLang="zh-CN">
                <a:solidFill>
                  <a:srgbClr val="996633"/>
                </a:solidFill>
              </a:rPr>
              <a:pPr/>
              <a:t>1</a:t>
            </a:fld>
            <a:endParaRPr lang="en-US" altLang="zh-CN" dirty="0">
              <a:solidFill>
                <a:srgbClr val="996633"/>
              </a:solidFill>
            </a:endParaRPr>
          </a:p>
        </p:txBody>
      </p:sp>
      <p:sp>
        <p:nvSpPr>
          <p:cNvPr id="8194" name="Rectangle 2"/>
          <p:cNvSpPr>
            <a:spLocks noGrp="1" noChangeArrowheads="1"/>
          </p:cNvSpPr>
          <p:nvPr>
            <p:ph type="title"/>
          </p:nvPr>
        </p:nvSpPr>
        <p:spPr>
          <a:xfrm>
            <a:off x="457200" y="274638"/>
            <a:ext cx="8229600" cy="1143000"/>
          </a:xfrm>
        </p:spPr>
        <p:txBody>
          <a:bodyPr>
            <a:normAutofit/>
          </a:bodyPr>
          <a:lstStyle/>
          <a:p>
            <a:r>
              <a:rPr lang="en-US" altLang="ja-JP" dirty="0">
                <a:ea typeface="ＭＳ Ｐゴシック" pitchFamily="34" charset="-128"/>
              </a:rPr>
              <a:t>Problem Statement</a:t>
            </a:r>
          </a:p>
        </p:txBody>
      </p:sp>
      <p:sp>
        <p:nvSpPr>
          <p:cNvPr id="8195" name="Rectangle 3"/>
          <p:cNvSpPr>
            <a:spLocks noGrp="1" noChangeArrowheads="1"/>
          </p:cNvSpPr>
          <p:nvPr>
            <p:ph type="body" idx="1"/>
          </p:nvPr>
        </p:nvSpPr>
        <p:spPr/>
        <p:txBody>
          <a:bodyPr>
            <a:normAutofit lnSpcReduction="10000"/>
          </a:bodyPr>
          <a:lstStyle/>
          <a:p>
            <a:r>
              <a:rPr lang="en-US" altLang="zh-CN" dirty="0">
                <a:ea typeface="宋体" pitchFamily="2" charset="-122"/>
              </a:rPr>
              <a:t>Problem statement:</a:t>
            </a:r>
          </a:p>
          <a:p>
            <a:pPr>
              <a:buFontTx/>
              <a:buNone/>
            </a:pPr>
            <a:r>
              <a:rPr lang="en-US" altLang="zh-CN" i="1" dirty="0">
                <a:solidFill>
                  <a:srgbClr val="7F7F7F"/>
                </a:solidFill>
                <a:ea typeface="宋体" pitchFamily="2" charset="-122"/>
              </a:rPr>
              <a:t>	</a:t>
            </a:r>
            <a:r>
              <a:rPr lang="en-US" altLang="zh-CN" i="1" dirty="0">
                <a:solidFill>
                  <a:schemeClr val="tx1"/>
                </a:solidFill>
                <a:ea typeface="宋体" pitchFamily="2" charset="-122"/>
              </a:rPr>
              <a:t>Write an application that will build a word concordance of a document. The output from the application is an alphabetical list of all words in the given document and the number of times they occur in the document. The documents are a text file (contents of the file are an ASCII characters) and the output of the program is saved as an ASCII file also.</a:t>
            </a:r>
          </a:p>
        </p:txBody>
      </p:sp>
    </p:spTree>
    <p:custDataLst>
      <p:tags r:id="rId1"/>
    </p:custData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4294967295"/>
          </p:nvPr>
        </p:nvSpPr>
        <p:spPr>
          <a:xfrm>
            <a:off x="457200" y="6356350"/>
            <a:ext cx="2133600" cy="365125"/>
          </a:xfrm>
        </p:spPr>
        <p:txBody>
          <a:bodyPr/>
          <a:lstStyle/>
          <a:p>
            <a:endParaRPr lang="en-US" altLang="zh-CN" dirty="0"/>
          </a:p>
          <a:p>
            <a:r>
              <a:rPr lang="en-US" altLang="zh-CN" dirty="0">
                <a:solidFill>
                  <a:srgbClr val="996633"/>
                </a:solidFill>
              </a:rPr>
              <a:t>©The McGraw-Hill Companies, Inc. Permission required for reproduction or display.</a:t>
            </a:r>
          </a:p>
        </p:txBody>
      </p:sp>
      <p:sp>
        <p:nvSpPr>
          <p:cNvPr id="5" name="灯片编号占位符 4"/>
          <p:cNvSpPr>
            <a:spLocks noGrp="1"/>
          </p:cNvSpPr>
          <p:nvPr>
            <p:ph type="sldNum" sz="quarter" idx="4294967295"/>
          </p:nvPr>
        </p:nvSpPr>
        <p:spPr>
          <a:xfrm>
            <a:off x="3124200" y="6356350"/>
            <a:ext cx="2895600" cy="365125"/>
          </a:xfrm>
        </p:spPr>
        <p:txBody>
          <a:bodyPr/>
          <a:lstStyle/>
          <a:p>
            <a:endParaRPr lang="en-US" altLang="zh-CN" dirty="0"/>
          </a:p>
          <a:p>
            <a:r>
              <a:rPr lang="en-US" altLang="zh-CN" dirty="0">
                <a:solidFill>
                  <a:srgbClr val="996633"/>
                </a:solidFill>
              </a:rPr>
              <a:t>4</a:t>
            </a:r>
            <a:r>
              <a:rPr lang="en-US" altLang="zh-CN" baseline="30000" dirty="0">
                <a:solidFill>
                  <a:srgbClr val="996633"/>
                </a:solidFill>
              </a:rPr>
              <a:t>th</a:t>
            </a:r>
            <a:r>
              <a:rPr lang="en-US" altLang="zh-CN" dirty="0">
                <a:solidFill>
                  <a:srgbClr val="996633"/>
                </a:solidFill>
              </a:rPr>
              <a:t> Ed Chapter 9</a:t>
            </a:r>
            <a:r>
              <a:rPr lang="en-US" altLang="zh-CN" sz="1200" dirty="0">
                <a:solidFill>
                  <a:srgbClr val="996633"/>
                </a:solidFill>
                <a:latin typeface="Times New Roman" charset="0"/>
              </a:rPr>
              <a:t> - </a:t>
            </a:r>
            <a:fld id="{CE725E5C-9962-42BF-834D-6A3A4308AADF}" type="slidenum">
              <a:rPr lang="en-US" altLang="zh-CN">
                <a:solidFill>
                  <a:srgbClr val="996633"/>
                </a:solidFill>
              </a:rPr>
              <a:pPr/>
              <a:t>10</a:t>
            </a:fld>
            <a:endParaRPr lang="en-US" altLang="zh-CN" dirty="0">
              <a:solidFill>
                <a:srgbClr val="996633"/>
              </a:solidFill>
            </a:endParaRPr>
          </a:p>
        </p:txBody>
      </p:sp>
      <p:sp>
        <p:nvSpPr>
          <p:cNvPr id="26626" name="Rectangle 2"/>
          <p:cNvSpPr>
            <a:spLocks noGrp="1" noChangeArrowheads="1"/>
          </p:cNvSpPr>
          <p:nvPr>
            <p:ph type="title"/>
          </p:nvPr>
        </p:nvSpPr>
        <p:spPr>
          <a:xfrm>
            <a:off x="457200" y="274638"/>
            <a:ext cx="8229600" cy="1143000"/>
          </a:xfrm>
        </p:spPr>
        <p:txBody>
          <a:bodyPr/>
          <a:lstStyle/>
          <a:p>
            <a:r>
              <a:rPr lang="en-US" altLang="ja-JP" dirty="0">
                <a:ea typeface="ＭＳ Ｐゴシック" pitchFamily="34" charset="-128"/>
              </a:rPr>
              <a:t>Step 2 Code</a:t>
            </a:r>
          </a:p>
        </p:txBody>
      </p:sp>
      <p:sp>
        <p:nvSpPr>
          <p:cNvPr id="26627" name="Rectangle 3"/>
          <p:cNvSpPr>
            <a:spLocks noChangeArrowheads="1"/>
          </p:cNvSpPr>
          <p:nvPr/>
        </p:nvSpPr>
        <p:spPr bwMode="auto">
          <a:xfrm>
            <a:off x="193675" y="1231900"/>
            <a:ext cx="8696325" cy="4483100"/>
          </a:xfrm>
          <a:prstGeom prst="rect">
            <a:avLst/>
          </a:prstGeom>
          <a:solidFill>
            <a:schemeClr val="bg1"/>
          </a:solidFill>
          <a:ln w="9525">
            <a:solidFill>
              <a:schemeClr val="tx1"/>
            </a:solidFill>
            <a:miter lim="800000"/>
            <a:headEnd/>
            <a:tailEnd/>
          </a:ln>
          <a:effectLst>
            <a:outerShdw dist="71842" dir="2700000" algn="ctr" rotWithShape="0">
              <a:schemeClr val="bg2"/>
            </a:outerShdw>
          </a:effectLst>
        </p:spPr>
        <p:txBody>
          <a:bodyPr wrap="none" anchor="ctr"/>
          <a:lstStyle/>
          <a:p>
            <a:pPr lvl="2"/>
            <a:r>
              <a:rPr lang="en-US" altLang="zh-CN" dirty="0">
                <a:solidFill>
                  <a:srgbClr val="0033CC"/>
                </a:solidFill>
                <a:latin typeface="Arial" charset="0"/>
                <a:ea typeface="宋体" pitchFamily="2" charset="-122"/>
              </a:rPr>
              <a:t>Directory:</a:t>
            </a:r>
            <a:r>
              <a:rPr lang="en-US" altLang="zh-CN" dirty="0">
                <a:latin typeface="Arial" charset="0"/>
                <a:ea typeface="宋体" pitchFamily="2" charset="-122"/>
              </a:rPr>
              <a:t>     </a:t>
            </a:r>
            <a:r>
              <a:rPr lang="en-US" altLang="zh-CN" dirty="0" smtClean="0">
                <a:latin typeface="Arial" charset="0"/>
                <a:ea typeface="宋体" pitchFamily="2" charset="-122"/>
              </a:rPr>
              <a:t>chapter07/step2</a:t>
            </a:r>
            <a:endParaRPr lang="en-US" altLang="zh-CN" dirty="0">
              <a:latin typeface="Arial" charset="0"/>
              <a:ea typeface="宋体" pitchFamily="2" charset="-122"/>
            </a:endParaRPr>
          </a:p>
          <a:p>
            <a:pPr lvl="2"/>
            <a:endParaRPr lang="en-US" altLang="zh-CN" dirty="0">
              <a:latin typeface="Arial" charset="0"/>
              <a:ea typeface="宋体" pitchFamily="2" charset="-122"/>
            </a:endParaRPr>
          </a:p>
          <a:p>
            <a:pPr lvl="2"/>
            <a:r>
              <a:rPr lang="en-US" altLang="zh-CN" dirty="0">
                <a:solidFill>
                  <a:srgbClr val="0033CC"/>
                </a:solidFill>
                <a:latin typeface="Arial" charset="0"/>
                <a:ea typeface="宋体" pitchFamily="2" charset="-122"/>
              </a:rPr>
              <a:t>Source Files:</a:t>
            </a:r>
            <a:r>
              <a:rPr lang="en-US" altLang="zh-CN" dirty="0">
                <a:latin typeface="Arial" charset="0"/>
                <a:ea typeface="宋体" pitchFamily="2" charset="-122"/>
              </a:rPr>
              <a:t> </a:t>
            </a:r>
            <a:r>
              <a:rPr lang="en-US" altLang="zh-CN" dirty="0" smtClean="0">
                <a:latin typeface="Arial" charset="0"/>
                <a:ea typeface="宋体" pitchFamily="2" charset="-122"/>
              </a:rPr>
              <a:t>WordConcordanceMain.java</a:t>
            </a:r>
            <a:endParaRPr lang="en-US" altLang="zh-CN" dirty="0">
              <a:latin typeface="Arial" charset="0"/>
              <a:ea typeface="宋体" pitchFamily="2" charset="-122"/>
            </a:endParaRPr>
          </a:p>
          <a:p>
            <a:pPr lvl="2"/>
            <a:r>
              <a:rPr lang="en-US" altLang="zh-CN" dirty="0">
                <a:solidFill>
                  <a:srgbClr val="7F7F7F"/>
                </a:solidFill>
                <a:latin typeface="Arial" charset="0"/>
                <a:ea typeface="宋体" pitchFamily="2" charset="-122"/>
              </a:rPr>
              <a:t>		</a:t>
            </a:r>
            <a:r>
              <a:rPr lang="en-US" altLang="zh-CN" dirty="0">
                <a:latin typeface="Arial" charset="0"/>
                <a:ea typeface="宋体" pitchFamily="2" charset="-122"/>
              </a:rPr>
              <a:t> </a:t>
            </a:r>
            <a:r>
              <a:rPr lang="en-US" altLang="zh-CN" dirty="0" smtClean="0">
                <a:latin typeface="Arial" charset="0"/>
                <a:ea typeface="宋体" pitchFamily="2" charset="-122"/>
              </a:rPr>
              <a:t>WordConcordance.java</a:t>
            </a:r>
            <a:endParaRPr lang="en-US" altLang="zh-CN" dirty="0">
              <a:latin typeface="Arial" charset="0"/>
              <a:ea typeface="宋体" pitchFamily="2" charset="-122"/>
            </a:endParaRPr>
          </a:p>
        </p:txBody>
      </p:sp>
    </p:spTree>
    <p:custDataLst>
      <p:tags r:id="rId1"/>
    </p:custData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4294967295"/>
          </p:nvPr>
        </p:nvSpPr>
        <p:spPr>
          <a:xfrm>
            <a:off x="457200" y="6356350"/>
            <a:ext cx="2133600" cy="365125"/>
          </a:xfrm>
        </p:spPr>
        <p:txBody>
          <a:bodyPr/>
          <a:lstStyle/>
          <a:p>
            <a:endParaRPr lang="en-US" altLang="zh-CN"/>
          </a:p>
          <a:p>
            <a:r>
              <a:rPr lang="en-US" altLang="zh-CN">
                <a:solidFill>
                  <a:srgbClr val="996633"/>
                </a:solidFill>
              </a:rPr>
              <a:t>©The McGraw-Hill Companies, Inc. Permission required for reproduction or display.</a:t>
            </a:r>
          </a:p>
        </p:txBody>
      </p:sp>
      <p:sp>
        <p:nvSpPr>
          <p:cNvPr id="5" name="灯片编号占位符 4"/>
          <p:cNvSpPr>
            <a:spLocks noGrp="1"/>
          </p:cNvSpPr>
          <p:nvPr>
            <p:ph type="sldNum" sz="quarter" idx="4294967295"/>
          </p:nvPr>
        </p:nvSpPr>
        <p:spPr>
          <a:xfrm>
            <a:off x="3124200" y="6356350"/>
            <a:ext cx="2895600" cy="365125"/>
          </a:xfrm>
        </p:spPr>
        <p:txBody>
          <a:bodyPr/>
          <a:lstStyle/>
          <a:p>
            <a:endParaRPr lang="en-US" altLang="zh-CN"/>
          </a:p>
          <a:p>
            <a:r>
              <a:rPr lang="en-US" altLang="zh-CN">
                <a:solidFill>
                  <a:srgbClr val="996633"/>
                </a:solidFill>
              </a:rPr>
              <a:t>4</a:t>
            </a:r>
            <a:r>
              <a:rPr lang="en-US" altLang="zh-CN" baseline="30000">
                <a:solidFill>
                  <a:srgbClr val="996633"/>
                </a:solidFill>
              </a:rPr>
              <a:t>th</a:t>
            </a:r>
            <a:r>
              <a:rPr lang="en-US" altLang="zh-CN">
                <a:solidFill>
                  <a:srgbClr val="996633"/>
                </a:solidFill>
              </a:rPr>
              <a:t> Ed Chapter 9</a:t>
            </a:r>
            <a:r>
              <a:rPr lang="en-US" altLang="zh-CN" sz="1200">
                <a:solidFill>
                  <a:srgbClr val="996633"/>
                </a:solidFill>
                <a:latin typeface="Times New Roman" charset="0"/>
              </a:rPr>
              <a:t> - </a:t>
            </a:r>
            <a:fld id="{D92EDCFF-2937-4E12-919D-375CE4527C58}" type="slidenum">
              <a:rPr lang="en-US" altLang="zh-CN">
                <a:solidFill>
                  <a:srgbClr val="996633"/>
                </a:solidFill>
              </a:rPr>
              <a:pPr/>
              <a:t>11</a:t>
            </a:fld>
            <a:endParaRPr lang="en-US" altLang="zh-CN">
              <a:solidFill>
                <a:srgbClr val="996633"/>
              </a:solidFill>
            </a:endParaRPr>
          </a:p>
        </p:txBody>
      </p:sp>
      <p:sp>
        <p:nvSpPr>
          <p:cNvPr id="28674" name="Rectangle 2"/>
          <p:cNvSpPr>
            <a:spLocks noGrp="1" noChangeArrowheads="1"/>
          </p:cNvSpPr>
          <p:nvPr>
            <p:ph type="title"/>
          </p:nvPr>
        </p:nvSpPr>
        <p:spPr>
          <a:xfrm>
            <a:off x="457200" y="274638"/>
            <a:ext cx="8229600" cy="1143000"/>
          </a:xfrm>
        </p:spPr>
        <p:txBody>
          <a:bodyPr/>
          <a:lstStyle/>
          <a:p>
            <a:r>
              <a:rPr lang="en-US" altLang="ja-JP" dirty="0">
                <a:ea typeface="ＭＳ Ｐゴシック" pitchFamily="34" charset="-128"/>
              </a:rPr>
              <a:t>Step 2 Test</a:t>
            </a:r>
          </a:p>
        </p:txBody>
      </p:sp>
      <p:sp>
        <p:nvSpPr>
          <p:cNvPr id="28675" name="Rectangle 3"/>
          <p:cNvSpPr>
            <a:spLocks noGrp="1" noChangeArrowheads="1"/>
          </p:cNvSpPr>
          <p:nvPr>
            <p:ph type="body" idx="1"/>
          </p:nvPr>
        </p:nvSpPr>
        <p:spPr>
          <a:xfrm>
            <a:off x="685800" y="1219200"/>
            <a:ext cx="7772400" cy="5214938"/>
          </a:xfrm>
        </p:spPr>
        <p:txBody>
          <a:bodyPr>
            <a:normAutofit lnSpcReduction="10000"/>
          </a:bodyPr>
          <a:lstStyle/>
          <a:p>
            <a:pPr>
              <a:lnSpc>
                <a:spcPct val="90000"/>
              </a:lnSpc>
            </a:pPr>
            <a:r>
              <a:rPr lang="en-US" altLang="zh-CN" dirty="0">
                <a:ea typeface="宋体" pitchFamily="2" charset="-122"/>
              </a:rPr>
              <a:t>The Step2 directory contains several sample input files. We will open them and verify the file contents are read correctly by checking the temporary echo print output to </a:t>
            </a:r>
            <a:r>
              <a:rPr lang="en-US" altLang="zh-CN" dirty="0" err="1">
                <a:ea typeface="宋体" pitchFamily="2" charset="-122"/>
              </a:rPr>
              <a:t>System.out</a:t>
            </a:r>
            <a:r>
              <a:rPr lang="en-US" altLang="zh-CN" dirty="0">
                <a:ea typeface="宋体" pitchFamily="2" charset="-122"/>
              </a:rPr>
              <a:t>. </a:t>
            </a:r>
          </a:p>
          <a:p>
            <a:pPr>
              <a:lnSpc>
                <a:spcPct val="90000"/>
              </a:lnSpc>
            </a:pPr>
            <a:r>
              <a:rPr lang="en-US" altLang="zh-CN" dirty="0">
                <a:ea typeface="宋体" pitchFamily="2" charset="-122"/>
              </a:rPr>
              <a:t>To verify the output routine, we save to the output (the temporary output created by the build method of </a:t>
            </a:r>
            <a:r>
              <a:rPr lang="en-US" altLang="zh-CN" dirty="0" err="1" smtClean="0">
                <a:ea typeface="宋体" pitchFamily="2" charset="-122"/>
              </a:rPr>
              <a:t>WordConcordance</a:t>
            </a:r>
            <a:r>
              <a:rPr lang="en-US" altLang="zh-CN" dirty="0">
                <a:ea typeface="宋体" pitchFamily="2" charset="-122"/>
              </a:rPr>
              <a:t>) and verify its content. </a:t>
            </a:r>
          </a:p>
          <a:p>
            <a:pPr>
              <a:lnSpc>
                <a:spcPct val="90000"/>
              </a:lnSpc>
            </a:pPr>
            <a:r>
              <a:rPr lang="en-US" altLang="zh-CN" dirty="0">
                <a:ea typeface="宋体" pitchFamily="2" charset="-122"/>
              </a:rPr>
              <a:t>Since the output is a </a:t>
            </a:r>
            <a:r>
              <a:rPr lang="en-US" altLang="zh-CN" dirty="0" err="1">
                <a:ea typeface="宋体" pitchFamily="2" charset="-122"/>
              </a:rPr>
              <a:t>textfile</a:t>
            </a:r>
            <a:r>
              <a:rPr lang="en-US" altLang="zh-CN" dirty="0">
                <a:ea typeface="宋体" pitchFamily="2" charset="-122"/>
              </a:rPr>
              <a:t>, we can use any word processor or text editor to view its contents.</a:t>
            </a:r>
          </a:p>
        </p:txBody>
      </p:sp>
    </p:spTree>
    <p:custDataLst>
      <p:tags r:id="rId1"/>
    </p:custData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4294967295"/>
          </p:nvPr>
        </p:nvSpPr>
        <p:spPr>
          <a:xfrm>
            <a:off x="457200" y="6356350"/>
            <a:ext cx="2133600" cy="365125"/>
          </a:xfrm>
        </p:spPr>
        <p:txBody>
          <a:bodyPr/>
          <a:lstStyle/>
          <a:p>
            <a:endParaRPr lang="en-US" altLang="zh-CN"/>
          </a:p>
          <a:p>
            <a:r>
              <a:rPr lang="en-US" altLang="zh-CN">
                <a:solidFill>
                  <a:srgbClr val="996633"/>
                </a:solidFill>
              </a:rPr>
              <a:t>©The McGraw-Hill Companies, Inc. Permission required for reproduction or display.</a:t>
            </a:r>
          </a:p>
        </p:txBody>
      </p:sp>
      <p:sp>
        <p:nvSpPr>
          <p:cNvPr id="5" name="灯片编号占位符 4"/>
          <p:cNvSpPr>
            <a:spLocks noGrp="1"/>
          </p:cNvSpPr>
          <p:nvPr>
            <p:ph type="sldNum" sz="quarter" idx="4294967295"/>
          </p:nvPr>
        </p:nvSpPr>
        <p:spPr>
          <a:xfrm>
            <a:off x="3124200" y="6356350"/>
            <a:ext cx="2895600" cy="365125"/>
          </a:xfrm>
        </p:spPr>
        <p:txBody>
          <a:bodyPr/>
          <a:lstStyle/>
          <a:p>
            <a:endParaRPr lang="en-US" altLang="zh-CN"/>
          </a:p>
          <a:p>
            <a:r>
              <a:rPr lang="en-US" altLang="zh-CN">
                <a:solidFill>
                  <a:srgbClr val="996633"/>
                </a:solidFill>
              </a:rPr>
              <a:t>4</a:t>
            </a:r>
            <a:r>
              <a:rPr lang="en-US" altLang="zh-CN" baseline="30000">
                <a:solidFill>
                  <a:srgbClr val="996633"/>
                </a:solidFill>
              </a:rPr>
              <a:t>th</a:t>
            </a:r>
            <a:r>
              <a:rPr lang="en-US" altLang="zh-CN">
                <a:solidFill>
                  <a:srgbClr val="996633"/>
                </a:solidFill>
              </a:rPr>
              <a:t> Ed Chapter 9</a:t>
            </a:r>
            <a:r>
              <a:rPr lang="en-US" altLang="zh-CN" sz="1200">
                <a:solidFill>
                  <a:srgbClr val="996633"/>
                </a:solidFill>
                <a:latin typeface="Times New Roman" charset="0"/>
              </a:rPr>
              <a:t> - </a:t>
            </a:r>
            <a:fld id="{8904A44E-A5C1-41C1-8C0E-9E0A8F8FC1F6}" type="slidenum">
              <a:rPr lang="en-US" altLang="zh-CN">
                <a:solidFill>
                  <a:srgbClr val="996633"/>
                </a:solidFill>
              </a:rPr>
              <a:pPr/>
              <a:t>12</a:t>
            </a:fld>
            <a:endParaRPr lang="en-US" altLang="zh-CN">
              <a:solidFill>
                <a:srgbClr val="996633"/>
              </a:solidFill>
            </a:endParaRPr>
          </a:p>
        </p:txBody>
      </p:sp>
      <p:sp>
        <p:nvSpPr>
          <p:cNvPr id="30722" name="Rectangle 2"/>
          <p:cNvSpPr>
            <a:spLocks noGrp="1" noChangeArrowheads="1"/>
          </p:cNvSpPr>
          <p:nvPr>
            <p:ph type="title"/>
          </p:nvPr>
        </p:nvSpPr>
        <p:spPr>
          <a:xfrm>
            <a:off x="457200" y="274638"/>
            <a:ext cx="8229600" cy="1143000"/>
          </a:xfrm>
        </p:spPr>
        <p:txBody>
          <a:bodyPr/>
          <a:lstStyle/>
          <a:p>
            <a:r>
              <a:rPr lang="en-US" altLang="ja-JP" dirty="0">
                <a:ea typeface="ＭＳ Ｐゴシック" pitchFamily="34" charset="-128"/>
              </a:rPr>
              <a:t>Step 3 Design</a:t>
            </a:r>
          </a:p>
        </p:txBody>
      </p:sp>
      <p:sp>
        <p:nvSpPr>
          <p:cNvPr id="30723" name="Rectangle 3"/>
          <p:cNvSpPr>
            <a:spLocks noGrp="1" noChangeArrowheads="1"/>
          </p:cNvSpPr>
          <p:nvPr>
            <p:ph type="body" idx="1"/>
          </p:nvPr>
        </p:nvSpPr>
        <p:spPr>
          <a:xfrm>
            <a:off x="304800" y="1447800"/>
            <a:ext cx="8534400" cy="3676650"/>
          </a:xfrm>
        </p:spPr>
        <p:txBody>
          <a:bodyPr>
            <a:normAutofit fontScale="92500"/>
          </a:bodyPr>
          <a:lstStyle/>
          <a:p>
            <a:r>
              <a:rPr lang="en-US" altLang="zh-CN" dirty="0">
                <a:ea typeface="宋体" pitchFamily="2" charset="-122"/>
              </a:rPr>
              <a:t>Complete the </a:t>
            </a:r>
            <a:r>
              <a:rPr lang="en-US" altLang="zh-CN" dirty="0">
                <a:solidFill>
                  <a:srgbClr val="A50021"/>
                </a:solidFill>
                <a:ea typeface="宋体" pitchFamily="2" charset="-122"/>
              </a:rPr>
              <a:t>build</a:t>
            </a:r>
            <a:r>
              <a:rPr lang="en-US" altLang="zh-CN" dirty="0">
                <a:ea typeface="宋体" pitchFamily="2" charset="-122"/>
              </a:rPr>
              <a:t> method of Ch9WordConcordance class.</a:t>
            </a:r>
          </a:p>
          <a:p>
            <a:r>
              <a:rPr lang="en-US" altLang="zh-CN" dirty="0">
                <a:ea typeface="宋体" pitchFamily="2" charset="-122"/>
              </a:rPr>
              <a:t>We will use the second helper class </a:t>
            </a:r>
            <a:r>
              <a:rPr lang="en-US" altLang="zh-CN" dirty="0" err="1">
                <a:solidFill>
                  <a:srgbClr val="A50021"/>
                </a:solidFill>
                <a:ea typeface="宋体" pitchFamily="2" charset="-122"/>
              </a:rPr>
              <a:t>WordList</a:t>
            </a:r>
            <a:r>
              <a:rPr lang="en-US" altLang="zh-CN" dirty="0">
                <a:ea typeface="宋体" pitchFamily="2" charset="-122"/>
              </a:rPr>
              <a:t> here, so we need to find out the details of this helper class.</a:t>
            </a:r>
          </a:p>
          <a:p>
            <a:r>
              <a:rPr lang="en-US" altLang="zh-CN" dirty="0">
                <a:ea typeface="宋体" pitchFamily="2" charset="-122"/>
              </a:rPr>
              <a:t>The key method of the </a:t>
            </a:r>
            <a:r>
              <a:rPr lang="en-US" altLang="zh-CN" dirty="0" err="1">
                <a:solidFill>
                  <a:srgbClr val="A50021"/>
                </a:solidFill>
                <a:ea typeface="宋体" pitchFamily="2" charset="-122"/>
              </a:rPr>
              <a:t>WordList</a:t>
            </a:r>
            <a:r>
              <a:rPr lang="en-US" altLang="zh-CN" dirty="0">
                <a:ea typeface="宋体" pitchFamily="2" charset="-122"/>
              </a:rPr>
              <a:t> class is the </a:t>
            </a:r>
            <a:r>
              <a:rPr lang="en-US" altLang="zh-CN" dirty="0">
                <a:solidFill>
                  <a:srgbClr val="A50021"/>
                </a:solidFill>
                <a:ea typeface="宋体" pitchFamily="2" charset="-122"/>
              </a:rPr>
              <a:t>add</a:t>
            </a:r>
            <a:r>
              <a:rPr lang="en-US" altLang="zh-CN" dirty="0">
                <a:ea typeface="宋体" pitchFamily="2" charset="-122"/>
              </a:rPr>
              <a:t> method that inserts a given word into a word list.</a:t>
            </a:r>
          </a:p>
          <a:p>
            <a:pPr lvl="1">
              <a:buFontTx/>
              <a:buNone/>
            </a:pPr>
            <a:endParaRPr lang="en-US" altLang="zh-CN" dirty="0">
              <a:ea typeface="宋体" pitchFamily="2" charset="-122"/>
            </a:endParaRPr>
          </a:p>
        </p:txBody>
      </p:sp>
    </p:spTree>
    <p:custDataLst>
      <p:tags r:id="rId1"/>
    </p:custData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4294967295"/>
          </p:nvPr>
        </p:nvSpPr>
        <p:spPr>
          <a:xfrm>
            <a:off x="457200" y="6356350"/>
            <a:ext cx="2133600" cy="365125"/>
          </a:xfrm>
        </p:spPr>
        <p:txBody>
          <a:bodyPr/>
          <a:lstStyle/>
          <a:p>
            <a:endParaRPr lang="en-US" altLang="zh-CN"/>
          </a:p>
          <a:p>
            <a:r>
              <a:rPr lang="en-US" altLang="zh-CN">
                <a:solidFill>
                  <a:srgbClr val="996633"/>
                </a:solidFill>
              </a:rPr>
              <a:t>©The McGraw-Hill Companies, Inc. Permission required for reproduction or display.</a:t>
            </a:r>
          </a:p>
        </p:txBody>
      </p:sp>
      <p:sp>
        <p:nvSpPr>
          <p:cNvPr id="5" name="灯片编号占位符 4"/>
          <p:cNvSpPr>
            <a:spLocks noGrp="1"/>
          </p:cNvSpPr>
          <p:nvPr>
            <p:ph type="sldNum" sz="quarter" idx="4294967295"/>
          </p:nvPr>
        </p:nvSpPr>
        <p:spPr>
          <a:xfrm>
            <a:off x="3124200" y="6356350"/>
            <a:ext cx="2895600" cy="365125"/>
          </a:xfrm>
        </p:spPr>
        <p:txBody>
          <a:bodyPr/>
          <a:lstStyle/>
          <a:p>
            <a:endParaRPr lang="en-US" altLang="zh-CN"/>
          </a:p>
          <a:p>
            <a:r>
              <a:rPr lang="en-US" altLang="zh-CN">
                <a:solidFill>
                  <a:srgbClr val="996633"/>
                </a:solidFill>
              </a:rPr>
              <a:t>4</a:t>
            </a:r>
            <a:r>
              <a:rPr lang="en-US" altLang="zh-CN" baseline="30000">
                <a:solidFill>
                  <a:srgbClr val="996633"/>
                </a:solidFill>
              </a:rPr>
              <a:t>th</a:t>
            </a:r>
            <a:r>
              <a:rPr lang="en-US" altLang="zh-CN">
                <a:solidFill>
                  <a:srgbClr val="996633"/>
                </a:solidFill>
              </a:rPr>
              <a:t> Ed Chapter 9</a:t>
            </a:r>
            <a:r>
              <a:rPr lang="en-US" altLang="zh-CN" sz="1200">
                <a:solidFill>
                  <a:srgbClr val="996633"/>
                </a:solidFill>
                <a:latin typeface="Times New Roman" charset="0"/>
              </a:rPr>
              <a:t> - </a:t>
            </a:r>
            <a:fld id="{B3F9C85B-9744-432E-80DC-98BF96500224}" type="slidenum">
              <a:rPr lang="en-US" altLang="zh-CN">
                <a:solidFill>
                  <a:srgbClr val="996633"/>
                </a:solidFill>
              </a:rPr>
              <a:pPr/>
              <a:t>13</a:t>
            </a:fld>
            <a:endParaRPr lang="en-US" altLang="zh-CN">
              <a:solidFill>
                <a:srgbClr val="996633"/>
              </a:solidFill>
            </a:endParaRPr>
          </a:p>
        </p:txBody>
      </p:sp>
      <p:sp>
        <p:nvSpPr>
          <p:cNvPr id="32770" name="Rectangle 2"/>
          <p:cNvSpPr>
            <a:spLocks noGrp="1" noChangeArrowheads="1"/>
          </p:cNvSpPr>
          <p:nvPr>
            <p:ph type="title"/>
          </p:nvPr>
        </p:nvSpPr>
        <p:spPr>
          <a:xfrm>
            <a:off x="457200" y="274638"/>
            <a:ext cx="8229600" cy="1143000"/>
          </a:xfrm>
        </p:spPr>
        <p:txBody>
          <a:bodyPr/>
          <a:lstStyle/>
          <a:p>
            <a:r>
              <a:rPr lang="en-US" altLang="ja-JP" dirty="0">
                <a:ea typeface="ＭＳ Ｐゴシック" pitchFamily="34" charset="-128"/>
              </a:rPr>
              <a:t>Step 3 Code</a:t>
            </a:r>
          </a:p>
        </p:txBody>
      </p:sp>
      <p:sp>
        <p:nvSpPr>
          <p:cNvPr id="32771" name="Rectangle 3"/>
          <p:cNvSpPr>
            <a:spLocks noChangeArrowheads="1"/>
          </p:cNvSpPr>
          <p:nvPr/>
        </p:nvSpPr>
        <p:spPr bwMode="auto">
          <a:xfrm>
            <a:off x="193675" y="1231900"/>
            <a:ext cx="8696325" cy="4635500"/>
          </a:xfrm>
          <a:prstGeom prst="rect">
            <a:avLst/>
          </a:prstGeom>
          <a:solidFill>
            <a:schemeClr val="bg1"/>
          </a:solidFill>
          <a:ln w="9525">
            <a:solidFill>
              <a:schemeClr val="tx1"/>
            </a:solidFill>
            <a:miter lim="800000"/>
            <a:headEnd/>
            <a:tailEnd/>
          </a:ln>
          <a:effectLst>
            <a:outerShdw dist="71842" dir="2700000" algn="ctr" rotWithShape="0">
              <a:schemeClr val="bg2"/>
            </a:outerShdw>
          </a:effectLst>
        </p:spPr>
        <p:txBody>
          <a:bodyPr wrap="none" anchor="ctr"/>
          <a:lstStyle/>
          <a:p>
            <a:pPr lvl="2"/>
            <a:r>
              <a:rPr lang="en-US" altLang="zh-CN" dirty="0">
                <a:solidFill>
                  <a:srgbClr val="0033CC"/>
                </a:solidFill>
                <a:latin typeface="Arial" charset="0"/>
                <a:ea typeface="宋体" pitchFamily="2" charset="-122"/>
              </a:rPr>
              <a:t>Directory:</a:t>
            </a:r>
            <a:r>
              <a:rPr lang="en-US" altLang="zh-CN" dirty="0">
                <a:latin typeface="Arial" charset="0"/>
                <a:ea typeface="宋体" pitchFamily="2" charset="-122"/>
              </a:rPr>
              <a:t>     </a:t>
            </a:r>
            <a:r>
              <a:rPr lang="en-US" altLang="zh-CN" dirty="0" smtClean="0">
                <a:latin typeface="Arial" charset="0"/>
                <a:ea typeface="宋体" pitchFamily="2" charset="-122"/>
              </a:rPr>
              <a:t>chapter07/step3</a:t>
            </a:r>
            <a:endParaRPr lang="en-US" altLang="zh-CN" dirty="0">
              <a:latin typeface="Arial" charset="0"/>
              <a:ea typeface="宋体" pitchFamily="2" charset="-122"/>
            </a:endParaRPr>
          </a:p>
          <a:p>
            <a:pPr lvl="2"/>
            <a:endParaRPr lang="en-US" altLang="zh-CN" dirty="0">
              <a:latin typeface="Arial" charset="0"/>
              <a:ea typeface="宋体" pitchFamily="2" charset="-122"/>
            </a:endParaRPr>
          </a:p>
          <a:p>
            <a:pPr lvl="2"/>
            <a:r>
              <a:rPr lang="en-US" altLang="zh-CN" dirty="0">
                <a:solidFill>
                  <a:srgbClr val="0033CC"/>
                </a:solidFill>
                <a:latin typeface="Arial" charset="0"/>
                <a:ea typeface="宋体" pitchFamily="2" charset="-122"/>
              </a:rPr>
              <a:t>Source Files:</a:t>
            </a:r>
            <a:r>
              <a:rPr lang="en-US" altLang="zh-CN" dirty="0">
                <a:latin typeface="Arial" charset="0"/>
                <a:ea typeface="宋体" pitchFamily="2" charset="-122"/>
              </a:rPr>
              <a:t> </a:t>
            </a:r>
            <a:r>
              <a:rPr lang="en-US" altLang="zh-CN" dirty="0" smtClean="0">
                <a:latin typeface="Arial" charset="0"/>
                <a:ea typeface="宋体" pitchFamily="2" charset="-122"/>
              </a:rPr>
              <a:t>WordConcordanceMain.java</a:t>
            </a:r>
            <a:endParaRPr lang="en-US" altLang="zh-CN" dirty="0">
              <a:latin typeface="Arial" charset="0"/>
              <a:ea typeface="宋体" pitchFamily="2" charset="-122"/>
            </a:endParaRPr>
          </a:p>
          <a:p>
            <a:pPr lvl="2"/>
            <a:r>
              <a:rPr lang="en-US" altLang="zh-CN" dirty="0">
                <a:solidFill>
                  <a:srgbClr val="7F7F7F"/>
                </a:solidFill>
                <a:latin typeface="Arial" charset="0"/>
                <a:ea typeface="宋体" pitchFamily="2" charset="-122"/>
              </a:rPr>
              <a:t>		</a:t>
            </a:r>
            <a:r>
              <a:rPr lang="en-US" altLang="zh-CN" dirty="0">
                <a:latin typeface="Arial" charset="0"/>
                <a:ea typeface="宋体" pitchFamily="2" charset="-122"/>
              </a:rPr>
              <a:t> </a:t>
            </a:r>
            <a:r>
              <a:rPr lang="en-US" altLang="zh-CN" dirty="0" smtClean="0">
                <a:latin typeface="Arial" charset="0"/>
                <a:ea typeface="宋体" pitchFamily="2" charset="-122"/>
              </a:rPr>
              <a:t>WordConcordance.java</a:t>
            </a:r>
            <a:endParaRPr lang="en-US" altLang="zh-CN" dirty="0">
              <a:latin typeface="Arial" charset="0"/>
              <a:ea typeface="宋体" pitchFamily="2" charset="-122"/>
            </a:endParaRPr>
          </a:p>
        </p:txBody>
      </p:sp>
    </p:spTree>
    <p:custDataLst>
      <p:tags r:id="rId1"/>
    </p:custData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4294967295"/>
          </p:nvPr>
        </p:nvSpPr>
        <p:spPr>
          <a:xfrm>
            <a:off x="457200" y="6356350"/>
            <a:ext cx="2133600" cy="365125"/>
          </a:xfrm>
        </p:spPr>
        <p:txBody>
          <a:bodyPr/>
          <a:lstStyle/>
          <a:p>
            <a:endParaRPr lang="en-US" altLang="zh-CN"/>
          </a:p>
          <a:p>
            <a:r>
              <a:rPr lang="en-US" altLang="zh-CN">
                <a:solidFill>
                  <a:srgbClr val="996633"/>
                </a:solidFill>
              </a:rPr>
              <a:t>©The McGraw-Hill Companies, Inc. Permission required for reproduction or display.</a:t>
            </a:r>
          </a:p>
        </p:txBody>
      </p:sp>
      <p:sp>
        <p:nvSpPr>
          <p:cNvPr id="5" name="灯片编号占位符 4"/>
          <p:cNvSpPr>
            <a:spLocks noGrp="1"/>
          </p:cNvSpPr>
          <p:nvPr>
            <p:ph type="sldNum" sz="quarter" idx="4294967295"/>
          </p:nvPr>
        </p:nvSpPr>
        <p:spPr>
          <a:xfrm>
            <a:off x="3124200" y="6356350"/>
            <a:ext cx="2895600" cy="365125"/>
          </a:xfrm>
        </p:spPr>
        <p:txBody>
          <a:bodyPr/>
          <a:lstStyle/>
          <a:p>
            <a:endParaRPr lang="en-US" altLang="zh-CN"/>
          </a:p>
          <a:p>
            <a:r>
              <a:rPr lang="en-US" altLang="zh-CN">
                <a:solidFill>
                  <a:srgbClr val="996633"/>
                </a:solidFill>
              </a:rPr>
              <a:t>4</a:t>
            </a:r>
            <a:r>
              <a:rPr lang="en-US" altLang="zh-CN" baseline="30000">
                <a:solidFill>
                  <a:srgbClr val="996633"/>
                </a:solidFill>
              </a:rPr>
              <a:t>th</a:t>
            </a:r>
            <a:r>
              <a:rPr lang="en-US" altLang="zh-CN">
                <a:solidFill>
                  <a:srgbClr val="996633"/>
                </a:solidFill>
              </a:rPr>
              <a:t> Ed Chapter 9</a:t>
            </a:r>
            <a:r>
              <a:rPr lang="en-US" altLang="zh-CN" sz="1200">
                <a:solidFill>
                  <a:srgbClr val="996633"/>
                </a:solidFill>
                <a:latin typeface="Times New Roman" charset="0"/>
              </a:rPr>
              <a:t> - </a:t>
            </a:r>
            <a:fld id="{AE9915FC-B393-4199-BA1D-D4F71891DA3D}" type="slidenum">
              <a:rPr lang="en-US" altLang="zh-CN">
                <a:solidFill>
                  <a:srgbClr val="996633"/>
                </a:solidFill>
              </a:rPr>
              <a:pPr/>
              <a:t>14</a:t>
            </a:fld>
            <a:endParaRPr lang="en-US" altLang="zh-CN">
              <a:solidFill>
                <a:srgbClr val="996633"/>
              </a:solidFill>
            </a:endParaRPr>
          </a:p>
        </p:txBody>
      </p:sp>
      <p:sp>
        <p:nvSpPr>
          <p:cNvPr id="34818" name="Rectangle 2"/>
          <p:cNvSpPr>
            <a:spLocks noGrp="1" noChangeArrowheads="1"/>
          </p:cNvSpPr>
          <p:nvPr>
            <p:ph type="title"/>
          </p:nvPr>
        </p:nvSpPr>
        <p:spPr>
          <a:xfrm>
            <a:off x="457200" y="274638"/>
            <a:ext cx="8229600" cy="1143000"/>
          </a:xfrm>
        </p:spPr>
        <p:txBody>
          <a:bodyPr/>
          <a:lstStyle/>
          <a:p>
            <a:r>
              <a:rPr lang="en-US" altLang="ja-JP" dirty="0">
                <a:ea typeface="ＭＳ Ｐゴシック" pitchFamily="34" charset="-128"/>
              </a:rPr>
              <a:t>Step 3 Test</a:t>
            </a:r>
          </a:p>
        </p:txBody>
      </p:sp>
      <p:sp>
        <p:nvSpPr>
          <p:cNvPr id="34819" name="Rectangle 3"/>
          <p:cNvSpPr>
            <a:spLocks noGrp="1" noChangeArrowheads="1"/>
          </p:cNvSpPr>
          <p:nvPr>
            <p:ph type="body" idx="1"/>
          </p:nvPr>
        </p:nvSpPr>
        <p:spPr>
          <a:xfrm>
            <a:off x="685800" y="1219200"/>
            <a:ext cx="7772400" cy="5214938"/>
          </a:xfrm>
        </p:spPr>
        <p:txBody>
          <a:bodyPr/>
          <a:lstStyle/>
          <a:p>
            <a:r>
              <a:rPr lang="en-US" altLang="zh-CN" dirty="0">
                <a:ea typeface="宋体" pitchFamily="2" charset="-122"/>
              </a:rPr>
              <a:t>We run the program against varying types of input </a:t>
            </a:r>
            <a:r>
              <a:rPr lang="en-US" altLang="zh-CN" dirty="0" err="1">
                <a:ea typeface="宋体" pitchFamily="2" charset="-122"/>
              </a:rPr>
              <a:t>textfiles</a:t>
            </a:r>
            <a:r>
              <a:rPr lang="en-US" altLang="zh-CN" dirty="0">
                <a:ea typeface="宋体" pitchFamily="2" charset="-122"/>
              </a:rPr>
              <a:t>. </a:t>
            </a:r>
          </a:p>
          <a:p>
            <a:pPr lvl="1"/>
            <a:r>
              <a:rPr lang="en-US" altLang="zh-CN" dirty="0">
                <a:ea typeface="宋体" pitchFamily="2" charset="-122"/>
              </a:rPr>
              <a:t>We can use a long document such as the term paper for the last term’s economy class (don’t forget to save it as a </a:t>
            </a:r>
            <a:r>
              <a:rPr lang="en-US" altLang="zh-CN" dirty="0" err="1">
                <a:ea typeface="宋体" pitchFamily="2" charset="-122"/>
              </a:rPr>
              <a:t>textfile</a:t>
            </a:r>
            <a:r>
              <a:rPr lang="en-US" altLang="zh-CN" dirty="0">
                <a:ea typeface="宋体" pitchFamily="2" charset="-122"/>
              </a:rPr>
              <a:t> before testing). </a:t>
            </a:r>
          </a:p>
          <a:p>
            <a:pPr lvl="1"/>
            <a:r>
              <a:rPr lang="en-US" altLang="zh-CN" dirty="0">
                <a:ea typeface="宋体" pitchFamily="2" charset="-122"/>
              </a:rPr>
              <a:t>We should also use some specially created files for testing purposes. One file may contain one word repeated 7 times, for example. Another file may contain no words at all. </a:t>
            </a:r>
          </a:p>
        </p:txBody>
      </p:sp>
    </p:spTree>
    <p:custDataLst>
      <p:tags r:id="rId1"/>
    </p:custData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4294967295"/>
          </p:nvPr>
        </p:nvSpPr>
        <p:spPr>
          <a:xfrm>
            <a:off x="457200" y="6356350"/>
            <a:ext cx="2133600" cy="365125"/>
          </a:xfrm>
        </p:spPr>
        <p:txBody>
          <a:bodyPr/>
          <a:lstStyle/>
          <a:p>
            <a:endParaRPr lang="en-US" altLang="zh-CN"/>
          </a:p>
          <a:p>
            <a:r>
              <a:rPr lang="en-US" altLang="zh-CN">
                <a:solidFill>
                  <a:srgbClr val="996633"/>
                </a:solidFill>
              </a:rPr>
              <a:t>©The McGraw-Hill Companies, Inc. Permission required for reproduction or display.</a:t>
            </a:r>
          </a:p>
        </p:txBody>
      </p:sp>
      <p:sp>
        <p:nvSpPr>
          <p:cNvPr id="5" name="灯片编号占位符 4"/>
          <p:cNvSpPr>
            <a:spLocks noGrp="1"/>
          </p:cNvSpPr>
          <p:nvPr>
            <p:ph type="sldNum" sz="quarter" idx="4294967295"/>
          </p:nvPr>
        </p:nvSpPr>
        <p:spPr>
          <a:xfrm>
            <a:off x="3124200" y="6356350"/>
            <a:ext cx="2895600" cy="365125"/>
          </a:xfrm>
        </p:spPr>
        <p:txBody>
          <a:bodyPr/>
          <a:lstStyle/>
          <a:p>
            <a:endParaRPr lang="en-US" altLang="zh-CN" dirty="0"/>
          </a:p>
          <a:p>
            <a:r>
              <a:rPr lang="en-US" altLang="zh-CN" dirty="0">
                <a:solidFill>
                  <a:srgbClr val="996633"/>
                </a:solidFill>
              </a:rPr>
              <a:t>4</a:t>
            </a:r>
            <a:r>
              <a:rPr lang="en-US" altLang="zh-CN" baseline="30000" dirty="0">
                <a:solidFill>
                  <a:srgbClr val="996633"/>
                </a:solidFill>
              </a:rPr>
              <a:t>th</a:t>
            </a:r>
            <a:r>
              <a:rPr lang="en-US" altLang="zh-CN" dirty="0">
                <a:solidFill>
                  <a:srgbClr val="996633"/>
                </a:solidFill>
              </a:rPr>
              <a:t> Ed Chapter 9</a:t>
            </a:r>
            <a:r>
              <a:rPr lang="en-US" altLang="zh-CN" sz="1200" dirty="0">
                <a:solidFill>
                  <a:srgbClr val="996633"/>
                </a:solidFill>
                <a:latin typeface="Times New Roman" charset="0"/>
              </a:rPr>
              <a:t> - </a:t>
            </a:r>
            <a:fld id="{3B902930-0954-4E1F-86B6-F7C86369C753}" type="slidenum">
              <a:rPr lang="en-US" altLang="zh-CN">
                <a:solidFill>
                  <a:srgbClr val="996633"/>
                </a:solidFill>
              </a:rPr>
              <a:pPr/>
              <a:t>15</a:t>
            </a:fld>
            <a:endParaRPr lang="en-US" altLang="zh-CN" dirty="0">
              <a:solidFill>
                <a:srgbClr val="996633"/>
              </a:solidFill>
            </a:endParaRPr>
          </a:p>
        </p:txBody>
      </p:sp>
      <p:sp>
        <p:nvSpPr>
          <p:cNvPr id="36866" name="Rectangle 2"/>
          <p:cNvSpPr>
            <a:spLocks noGrp="1" noChangeArrowheads="1"/>
          </p:cNvSpPr>
          <p:nvPr>
            <p:ph type="title"/>
          </p:nvPr>
        </p:nvSpPr>
        <p:spPr>
          <a:xfrm>
            <a:off x="457200" y="274638"/>
            <a:ext cx="8229600" cy="1143000"/>
          </a:xfrm>
        </p:spPr>
        <p:txBody>
          <a:bodyPr/>
          <a:lstStyle/>
          <a:p>
            <a:r>
              <a:rPr lang="en-US" altLang="zh-CN" dirty="0">
                <a:ea typeface="宋体" pitchFamily="2" charset="-122"/>
              </a:rPr>
              <a:t>Step 4: Finalize</a:t>
            </a:r>
          </a:p>
        </p:txBody>
      </p:sp>
      <p:sp>
        <p:nvSpPr>
          <p:cNvPr id="36867" name="Rectangle 3"/>
          <p:cNvSpPr>
            <a:spLocks noGrp="1" noChangeArrowheads="1"/>
          </p:cNvSpPr>
          <p:nvPr>
            <p:ph type="body" idx="1"/>
          </p:nvPr>
        </p:nvSpPr>
        <p:spPr>
          <a:xfrm>
            <a:off x="685800" y="1219200"/>
            <a:ext cx="7772400" cy="4927600"/>
          </a:xfrm>
        </p:spPr>
        <p:txBody>
          <a:bodyPr/>
          <a:lstStyle/>
          <a:p>
            <a:r>
              <a:rPr lang="en-US" altLang="zh-CN" dirty="0">
                <a:ea typeface="宋体" pitchFamily="2" charset="-122"/>
              </a:rPr>
              <a:t>Possible Extensions</a:t>
            </a:r>
          </a:p>
          <a:p>
            <a:pPr lvl="1"/>
            <a:r>
              <a:rPr lang="en-US" altLang="zh-CN" dirty="0">
                <a:ea typeface="宋体" pitchFamily="2" charset="-122"/>
              </a:rPr>
              <a:t>One is an integrated user interface where the end user can view both the input document files and the output word list files. </a:t>
            </a:r>
          </a:p>
          <a:p>
            <a:pPr lvl="1"/>
            <a:r>
              <a:rPr lang="en-US" altLang="zh-CN" dirty="0">
                <a:ea typeface="宋体" pitchFamily="2" charset="-122"/>
              </a:rPr>
              <a:t>Another is the generation of different types of list. In the sample development, we count the number of </a:t>
            </a:r>
            <a:r>
              <a:rPr lang="en-US" altLang="zh-CN" dirty="0" err="1">
                <a:ea typeface="宋体" pitchFamily="2" charset="-122"/>
              </a:rPr>
              <a:t>occurences</a:t>
            </a:r>
            <a:r>
              <a:rPr lang="en-US" altLang="zh-CN" dirty="0">
                <a:ea typeface="宋体" pitchFamily="2" charset="-122"/>
              </a:rPr>
              <a:t> of each word. Instead, we can generate a list of positions where each word appears in the document. </a:t>
            </a:r>
          </a:p>
        </p:txBody>
      </p:sp>
    </p:spTree>
    <p:custDataLst>
      <p:tags r:id="rId1"/>
    </p:custData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3"/>
          <p:cNvSpPr>
            <a:spLocks noGrp="1"/>
          </p:cNvSpPr>
          <p:nvPr>
            <p:ph type="ftr" sz="quarter" idx="4294967295"/>
          </p:nvPr>
        </p:nvSpPr>
        <p:spPr>
          <a:xfrm>
            <a:off x="457200" y="6356350"/>
            <a:ext cx="2133600" cy="365125"/>
          </a:xfrm>
        </p:spPr>
        <p:txBody>
          <a:bodyPr/>
          <a:lstStyle/>
          <a:p>
            <a:endParaRPr lang="en-US" altLang="zh-CN" dirty="0"/>
          </a:p>
          <a:p>
            <a:r>
              <a:rPr lang="en-US" altLang="zh-CN" dirty="0">
                <a:solidFill>
                  <a:srgbClr val="996633"/>
                </a:solidFill>
              </a:rPr>
              <a:t>©The McGraw-Hill Companies, Inc. Permission required for reproduction or display.</a:t>
            </a:r>
          </a:p>
        </p:txBody>
      </p:sp>
      <p:sp>
        <p:nvSpPr>
          <p:cNvPr id="8" name="灯片编号占位符 4"/>
          <p:cNvSpPr>
            <a:spLocks noGrp="1"/>
          </p:cNvSpPr>
          <p:nvPr>
            <p:ph type="sldNum" sz="quarter" idx="4294967295"/>
          </p:nvPr>
        </p:nvSpPr>
        <p:spPr>
          <a:xfrm>
            <a:off x="3124200" y="6356350"/>
            <a:ext cx="2895600" cy="365125"/>
          </a:xfrm>
        </p:spPr>
        <p:txBody>
          <a:bodyPr/>
          <a:lstStyle/>
          <a:p>
            <a:endParaRPr lang="en-US" altLang="zh-CN" dirty="0"/>
          </a:p>
          <a:p>
            <a:r>
              <a:rPr lang="en-US" altLang="zh-CN" dirty="0">
                <a:solidFill>
                  <a:srgbClr val="996633"/>
                </a:solidFill>
              </a:rPr>
              <a:t>4</a:t>
            </a:r>
            <a:r>
              <a:rPr lang="en-US" altLang="zh-CN" baseline="30000" dirty="0">
                <a:solidFill>
                  <a:srgbClr val="996633"/>
                </a:solidFill>
              </a:rPr>
              <a:t>th</a:t>
            </a:r>
            <a:r>
              <a:rPr lang="en-US" altLang="zh-CN" dirty="0">
                <a:solidFill>
                  <a:srgbClr val="996633"/>
                </a:solidFill>
              </a:rPr>
              <a:t> Ed Chapter 9</a:t>
            </a:r>
            <a:r>
              <a:rPr lang="en-US" altLang="zh-CN" sz="1200" dirty="0">
                <a:solidFill>
                  <a:srgbClr val="996633"/>
                </a:solidFill>
                <a:latin typeface="Times New Roman" charset="0"/>
              </a:rPr>
              <a:t> - </a:t>
            </a:r>
            <a:fld id="{4EA00E8C-F73A-46B0-A534-6F2F4AE4E63E}" type="slidenum">
              <a:rPr lang="en-US" altLang="zh-CN">
                <a:solidFill>
                  <a:srgbClr val="996633"/>
                </a:solidFill>
              </a:rPr>
              <a:pPr/>
              <a:t>2</a:t>
            </a:fld>
            <a:endParaRPr lang="en-US" altLang="zh-CN" dirty="0">
              <a:solidFill>
                <a:srgbClr val="996633"/>
              </a:solidFill>
            </a:endParaRPr>
          </a:p>
        </p:txBody>
      </p:sp>
      <p:sp>
        <p:nvSpPr>
          <p:cNvPr id="10242" name="Rectangle 2"/>
          <p:cNvSpPr>
            <a:spLocks noGrp="1" noChangeArrowheads="1"/>
          </p:cNvSpPr>
          <p:nvPr>
            <p:ph type="title"/>
          </p:nvPr>
        </p:nvSpPr>
        <p:spPr>
          <a:xfrm>
            <a:off x="457200" y="274638"/>
            <a:ext cx="8229600" cy="1143000"/>
          </a:xfrm>
        </p:spPr>
        <p:txBody>
          <a:bodyPr>
            <a:normAutofit/>
          </a:bodyPr>
          <a:lstStyle/>
          <a:p>
            <a:r>
              <a:rPr lang="en-US" altLang="ja-JP" dirty="0">
                <a:ea typeface="ＭＳ Ｐゴシック" pitchFamily="34" charset="-128"/>
              </a:rPr>
              <a:t>Overall Plan</a:t>
            </a:r>
          </a:p>
        </p:txBody>
      </p:sp>
      <p:sp>
        <p:nvSpPr>
          <p:cNvPr id="10243" name="Rectangle 3"/>
          <p:cNvSpPr>
            <a:spLocks noGrp="1" noChangeArrowheads="1"/>
          </p:cNvSpPr>
          <p:nvPr>
            <p:ph type="body" idx="1"/>
          </p:nvPr>
        </p:nvSpPr>
        <p:spPr>
          <a:xfrm>
            <a:off x="685800" y="1219200"/>
            <a:ext cx="7772400" cy="5046663"/>
          </a:xfrm>
        </p:spPr>
        <p:txBody>
          <a:bodyPr/>
          <a:lstStyle/>
          <a:p>
            <a:r>
              <a:rPr lang="en-US" altLang="zh-CN" dirty="0">
                <a:ea typeface="宋体" pitchFamily="2" charset="-122"/>
              </a:rPr>
              <a:t>Tasks expressed in </a:t>
            </a:r>
            <a:r>
              <a:rPr lang="en-US" altLang="zh-CN" dirty="0" err="1">
                <a:ea typeface="宋体" pitchFamily="2" charset="-122"/>
              </a:rPr>
              <a:t>pseudocode</a:t>
            </a:r>
            <a:r>
              <a:rPr lang="en-US" altLang="zh-CN" dirty="0">
                <a:ea typeface="宋体" pitchFamily="2" charset="-122"/>
              </a:rPr>
              <a:t>:</a:t>
            </a:r>
          </a:p>
          <a:p>
            <a:endParaRPr lang="zh-CN" altLang="en-US" dirty="0">
              <a:ea typeface="宋体" pitchFamily="2" charset="-122"/>
            </a:endParaRPr>
          </a:p>
        </p:txBody>
      </p:sp>
      <p:grpSp>
        <p:nvGrpSpPr>
          <p:cNvPr id="2" name="Group 4"/>
          <p:cNvGrpSpPr>
            <a:grpSpLocks/>
          </p:cNvGrpSpPr>
          <p:nvPr/>
        </p:nvGrpSpPr>
        <p:grpSpPr bwMode="auto">
          <a:xfrm>
            <a:off x="935038" y="2262188"/>
            <a:ext cx="7469187" cy="3419475"/>
            <a:chOff x="691" y="737"/>
            <a:chExt cx="4469" cy="2598"/>
          </a:xfrm>
        </p:grpSpPr>
        <p:sp>
          <p:nvSpPr>
            <p:cNvPr id="10245" name="Rectangle 5"/>
            <p:cNvSpPr>
              <a:spLocks noChangeArrowheads="1"/>
            </p:cNvSpPr>
            <p:nvPr/>
          </p:nvSpPr>
          <p:spPr bwMode="auto">
            <a:xfrm>
              <a:off x="691" y="737"/>
              <a:ext cx="4469" cy="259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10246" name="Rectangle 6"/>
            <p:cNvSpPr>
              <a:spLocks noChangeArrowheads="1"/>
            </p:cNvSpPr>
            <p:nvPr/>
          </p:nvSpPr>
          <p:spPr bwMode="auto">
            <a:xfrm>
              <a:off x="806" y="876"/>
              <a:ext cx="4303" cy="2314"/>
            </a:xfrm>
            <a:prstGeom prst="rect">
              <a:avLst/>
            </a:prstGeom>
            <a:noFill/>
            <a:ln w="9525">
              <a:noFill/>
              <a:miter lim="800000"/>
              <a:headEnd/>
              <a:tailEnd/>
            </a:ln>
            <a:effectLst/>
          </p:spPr>
          <p:txBody>
            <a:bodyPr>
              <a:spAutoFit/>
            </a:bodyPr>
            <a:lstStyle/>
            <a:p>
              <a:pPr>
                <a:lnSpc>
                  <a:spcPct val="90000"/>
                </a:lnSpc>
                <a:spcBef>
                  <a:spcPct val="20000"/>
                </a:spcBef>
                <a:tabLst>
                  <a:tab pos="457200" algn="l"/>
                </a:tabLst>
              </a:pPr>
              <a:r>
                <a:rPr lang="en-US" altLang="zh-CN" sz="2000">
                  <a:solidFill>
                    <a:srgbClr val="0033CC"/>
                  </a:solidFill>
                  <a:latin typeface="Courier New" pitchFamily="49" charset="0"/>
                  <a:ea typeface="宋体" pitchFamily="2" charset="-122"/>
                </a:rPr>
                <a:t>while</a:t>
              </a:r>
              <a:r>
                <a:rPr lang="en-US" altLang="zh-CN" sz="2000">
                  <a:latin typeface="Courier New" pitchFamily="49" charset="0"/>
                  <a:ea typeface="宋体" pitchFamily="2" charset="-122"/>
                </a:rPr>
                <a:t> </a:t>
              </a:r>
              <a:r>
                <a:rPr lang="en-US" altLang="zh-CN" sz="2000">
                  <a:solidFill>
                    <a:srgbClr val="A50021"/>
                  </a:solidFill>
                  <a:latin typeface="Courier New" pitchFamily="49" charset="0"/>
                  <a:ea typeface="宋体" pitchFamily="2" charset="-122"/>
                </a:rPr>
                <a:t>(</a:t>
              </a:r>
              <a:r>
                <a:rPr lang="en-US" altLang="zh-CN" sz="2000">
                  <a:latin typeface="Courier New" pitchFamily="49" charset="0"/>
                  <a:ea typeface="宋体" pitchFamily="2" charset="-122"/>
                </a:rPr>
                <a:t> </a:t>
              </a:r>
              <a:r>
                <a:rPr lang="en-US" altLang="zh-CN" sz="2000" b="1" i="1">
                  <a:solidFill>
                    <a:srgbClr val="33CC33"/>
                  </a:solidFill>
                  <a:latin typeface="Courier New" pitchFamily="49" charset="0"/>
                  <a:ea typeface="宋体" pitchFamily="2" charset="-122"/>
                </a:rPr>
                <a:t>the user wants to process </a:t>
              </a:r>
            </a:p>
            <a:p>
              <a:pPr>
                <a:lnSpc>
                  <a:spcPct val="90000"/>
                </a:lnSpc>
                <a:spcBef>
                  <a:spcPct val="20000"/>
                </a:spcBef>
                <a:tabLst>
                  <a:tab pos="457200" algn="l"/>
                </a:tabLst>
              </a:pPr>
              <a:r>
                <a:rPr lang="en-US" altLang="zh-CN" sz="2000" b="1" i="1">
                  <a:solidFill>
                    <a:srgbClr val="33CC33"/>
                  </a:solidFill>
                  <a:latin typeface="Courier New" pitchFamily="49" charset="0"/>
                  <a:ea typeface="宋体" pitchFamily="2" charset="-122"/>
                </a:rPr>
                <a:t>        another file</a:t>
              </a:r>
              <a:r>
                <a:rPr lang="en-US" altLang="zh-CN" sz="2000">
                  <a:latin typeface="Courier New" pitchFamily="49" charset="0"/>
                  <a:ea typeface="宋体" pitchFamily="2" charset="-122"/>
                </a:rPr>
                <a:t>   </a:t>
              </a:r>
              <a:r>
                <a:rPr lang="en-US" altLang="zh-CN" sz="2000">
                  <a:solidFill>
                    <a:srgbClr val="A50021"/>
                  </a:solidFill>
                  <a:latin typeface="Courier New" pitchFamily="49" charset="0"/>
                  <a:ea typeface="宋体" pitchFamily="2" charset="-122"/>
                </a:rPr>
                <a:t>) {</a:t>
              </a:r>
            </a:p>
            <a:p>
              <a:pPr>
                <a:lnSpc>
                  <a:spcPct val="90000"/>
                </a:lnSpc>
                <a:spcBef>
                  <a:spcPct val="20000"/>
                </a:spcBef>
                <a:tabLst>
                  <a:tab pos="457200" algn="l"/>
                </a:tabLst>
              </a:pPr>
              <a:endParaRPr lang="en-US" altLang="zh-CN" sz="2000">
                <a:latin typeface="Courier New" pitchFamily="49" charset="0"/>
                <a:ea typeface="宋体" pitchFamily="2" charset="-122"/>
              </a:endParaRPr>
            </a:p>
            <a:p>
              <a:pPr>
                <a:lnSpc>
                  <a:spcPct val="90000"/>
                </a:lnSpc>
                <a:spcBef>
                  <a:spcPct val="20000"/>
                </a:spcBef>
                <a:tabLst>
                  <a:tab pos="457200" algn="l"/>
                </a:tabLst>
              </a:pPr>
              <a:r>
                <a:rPr lang="en-US" altLang="zh-CN" sz="2000">
                  <a:latin typeface="Courier New" pitchFamily="49" charset="0"/>
                  <a:ea typeface="宋体" pitchFamily="2" charset="-122"/>
                </a:rPr>
                <a:t>	</a:t>
              </a:r>
              <a:r>
                <a:rPr lang="en-US" altLang="zh-CN" sz="2000" i="1">
                  <a:solidFill>
                    <a:srgbClr val="33CC33"/>
                  </a:solidFill>
                  <a:latin typeface="Courier New" pitchFamily="49" charset="0"/>
                  <a:ea typeface="宋体" pitchFamily="2" charset="-122"/>
                </a:rPr>
                <a:t>T</a:t>
              </a:r>
              <a:r>
                <a:rPr lang="en-US" altLang="zh-CN" sz="2000" b="1" i="1">
                  <a:solidFill>
                    <a:srgbClr val="33CC33"/>
                  </a:solidFill>
                  <a:latin typeface="Courier New" pitchFamily="49" charset="0"/>
                  <a:ea typeface="宋体" pitchFamily="2" charset="-122"/>
                </a:rPr>
                <a:t>ask 1: read the file</a:t>
              </a:r>
              <a:r>
                <a:rPr lang="en-US" altLang="zh-CN" sz="2000">
                  <a:latin typeface="Courier New" pitchFamily="49" charset="0"/>
                  <a:ea typeface="宋体" pitchFamily="2" charset="-122"/>
                </a:rPr>
                <a:t>;</a:t>
              </a:r>
            </a:p>
            <a:p>
              <a:pPr>
                <a:lnSpc>
                  <a:spcPct val="90000"/>
                </a:lnSpc>
                <a:spcBef>
                  <a:spcPct val="20000"/>
                </a:spcBef>
                <a:tabLst>
                  <a:tab pos="457200" algn="l"/>
                </a:tabLst>
              </a:pPr>
              <a:endParaRPr lang="en-US" altLang="zh-CN" sz="2000">
                <a:latin typeface="Courier New" pitchFamily="49" charset="0"/>
                <a:ea typeface="宋体" pitchFamily="2" charset="-122"/>
              </a:endParaRPr>
            </a:p>
            <a:p>
              <a:pPr>
                <a:lnSpc>
                  <a:spcPct val="90000"/>
                </a:lnSpc>
                <a:spcBef>
                  <a:spcPct val="20000"/>
                </a:spcBef>
                <a:tabLst>
                  <a:tab pos="457200" algn="l"/>
                </a:tabLst>
              </a:pPr>
              <a:r>
                <a:rPr lang="en-US" altLang="zh-CN" sz="2000">
                  <a:latin typeface="Courier New" pitchFamily="49" charset="0"/>
                  <a:ea typeface="宋体" pitchFamily="2" charset="-122"/>
                </a:rPr>
                <a:t>	</a:t>
              </a:r>
              <a:r>
                <a:rPr lang="en-US" altLang="zh-CN" sz="2000" b="1" i="1">
                  <a:solidFill>
                    <a:srgbClr val="33CC33"/>
                  </a:solidFill>
                  <a:latin typeface="Courier New" pitchFamily="49" charset="0"/>
                  <a:ea typeface="宋体" pitchFamily="2" charset="-122"/>
                </a:rPr>
                <a:t>Task 2: build the word list</a:t>
              </a:r>
              <a:r>
                <a:rPr lang="en-US" altLang="zh-CN" sz="2000">
                  <a:latin typeface="Courier New" pitchFamily="49" charset="0"/>
                  <a:ea typeface="宋体" pitchFamily="2" charset="-122"/>
                </a:rPr>
                <a:t>;</a:t>
              </a:r>
            </a:p>
            <a:p>
              <a:pPr>
                <a:lnSpc>
                  <a:spcPct val="90000"/>
                </a:lnSpc>
                <a:spcBef>
                  <a:spcPct val="20000"/>
                </a:spcBef>
                <a:tabLst>
                  <a:tab pos="457200" algn="l"/>
                </a:tabLst>
              </a:pPr>
              <a:endParaRPr lang="en-US" altLang="zh-CN" sz="2000">
                <a:latin typeface="Courier New" pitchFamily="49" charset="0"/>
                <a:ea typeface="宋体" pitchFamily="2" charset="-122"/>
              </a:endParaRPr>
            </a:p>
            <a:p>
              <a:pPr>
                <a:lnSpc>
                  <a:spcPct val="90000"/>
                </a:lnSpc>
                <a:spcBef>
                  <a:spcPct val="20000"/>
                </a:spcBef>
                <a:tabLst>
                  <a:tab pos="457200" algn="l"/>
                </a:tabLst>
              </a:pPr>
              <a:r>
                <a:rPr lang="en-US" altLang="zh-CN" sz="2000">
                  <a:latin typeface="Courier New" pitchFamily="49" charset="0"/>
                  <a:ea typeface="宋体" pitchFamily="2" charset="-122"/>
                </a:rPr>
                <a:t>	</a:t>
              </a:r>
              <a:r>
                <a:rPr lang="en-US" altLang="zh-CN" sz="2000" b="1" i="1">
                  <a:solidFill>
                    <a:srgbClr val="33CC33"/>
                  </a:solidFill>
                  <a:latin typeface="Courier New" pitchFamily="49" charset="0"/>
                  <a:ea typeface="宋体" pitchFamily="2" charset="-122"/>
                </a:rPr>
                <a:t>Task 3: save the word list to a file</a:t>
              </a:r>
              <a:r>
                <a:rPr lang="en-US" altLang="zh-CN" sz="2000">
                  <a:latin typeface="Courier New" pitchFamily="49" charset="0"/>
                  <a:ea typeface="宋体" pitchFamily="2" charset="-122"/>
                </a:rPr>
                <a:t>;</a:t>
              </a:r>
            </a:p>
            <a:p>
              <a:pPr>
                <a:lnSpc>
                  <a:spcPct val="90000"/>
                </a:lnSpc>
                <a:spcBef>
                  <a:spcPct val="20000"/>
                </a:spcBef>
                <a:tabLst>
                  <a:tab pos="457200" algn="l"/>
                </a:tabLst>
              </a:pPr>
              <a:r>
                <a:rPr lang="en-US" altLang="zh-CN" sz="2000">
                  <a:solidFill>
                    <a:srgbClr val="A50021"/>
                  </a:solidFill>
                  <a:latin typeface="Courier New" pitchFamily="49" charset="0"/>
                  <a:ea typeface="宋体" pitchFamily="2" charset="-122"/>
                </a:rPr>
                <a:t>}</a:t>
              </a:r>
            </a:p>
          </p:txBody>
        </p:sp>
      </p:grpSp>
    </p:spTree>
    <p:custDataLst>
      <p:tags r:id="rId1"/>
    </p:custData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页脚占位符 3"/>
          <p:cNvSpPr>
            <a:spLocks noGrp="1"/>
          </p:cNvSpPr>
          <p:nvPr>
            <p:ph type="ftr" sz="quarter" idx="4294967295"/>
          </p:nvPr>
        </p:nvSpPr>
        <p:spPr>
          <a:xfrm>
            <a:off x="457200" y="6356350"/>
            <a:ext cx="2133600" cy="365125"/>
          </a:xfrm>
        </p:spPr>
        <p:txBody>
          <a:bodyPr/>
          <a:lstStyle/>
          <a:p>
            <a:endParaRPr lang="en-US" altLang="zh-CN"/>
          </a:p>
          <a:p>
            <a:r>
              <a:rPr lang="en-US" altLang="zh-CN">
                <a:solidFill>
                  <a:srgbClr val="996633"/>
                </a:solidFill>
              </a:rPr>
              <a:t>©The McGraw-Hill Companies, Inc. Permission required for reproduction or display.</a:t>
            </a:r>
          </a:p>
        </p:txBody>
      </p:sp>
      <p:sp>
        <p:nvSpPr>
          <p:cNvPr id="27" name="灯片编号占位符 4"/>
          <p:cNvSpPr>
            <a:spLocks noGrp="1"/>
          </p:cNvSpPr>
          <p:nvPr>
            <p:ph type="sldNum" sz="quarter" idx="4294967295"/>
          </p:nvPr>
        </p:nvSpPr>
        <p:spPr>
          <a:xfrm>
            <a:off x="3124200" y="6356350"/>
            <a:ext cx="2895600" cy="365125"/>
          </a:xfrm>
        </p:spPr>
        <p:txBody>
          <a:bodyPr/>
          <a:lstStyle/>
          <a:p>
            <a:endParaRPr lang="en-US" altLang="zh-CN"/>
          </a:p>
          <a:p>
            <a:r>
              <a:rPr lang="en-US" altLang="zh-CN">
                <a:solidFill>
                  <a:srgbClr val="996633"/>
                </a:solidFill>
              </a:rPr>
              <a:t>4</a:t>
            </a:r>
            <a:r>
              <a:rPr lang="en-US" altLang="zh-CN" baseline="30000">
                <a:solidFill>
                  <a:srgbClr val="996633"/>
                </a:solidFill>
              </a:rPr>
              <a:t>th</a:t>
            </a:r>
            <a:r>
              <a:rPr lang="en-US" altLang="zh-CN">
                <a:solidFill>
                  <a:srgbClr val="996633"/>
                </a:solidFill>
              </a:rPr>
              <a:t> Ed Chapter 9</a:t>
            </a:r>
            <a:r>
              <a:rPr lang="en-US" altLang="zh-CN" sz="1200">
                <a:solidFill>
                  <a:srgbClr val="996633"/>
                </a:solidFill>
                <a:latin typeface="Times New Roman" charset="0"/>
              </a:rPr>
              <a:t> - </a:t>
            </a:r>
            <a:fld id="{036562B5-45BE-454A-A2C0-991EB8A055A8}" type="slidenum">
              <a:rPr lang="en-US" altLang="zh-CN">
                <a:solidFill>
                  <a:srgbClr val="996633"/>
                </a:solidFill>
              </a:rPr>
              <a:pPr/>
              <a:t>3</a:t>
            </a:fld>
            <a:endParaRPr lang="en-US" altLang="zh-CN">
              <a:solidFill>
                <a:srgbClr val="996633"/>
              </a:solidFill>
            </a:endParaRPr>
          </a:p>
        </p:txBody>
      </p:sp>
      <p:sp>
        <p:nvSpPr>
          <p:cNvPr id="12290" name="Rectangle 2"/>
          <p:cNvSpPr>
            <a:spLocks noGrp="1" noChangeArrowheads="1"/>
          </p:cNvSpPr>
          <p:nvPr>
            <p:ph type="title"/>
          </p:nvPr>
        </p:nvSpPr>
        <p:spPr>
          <a:xfrm>
            <a:off x="457200" y="274638"/>
            <a:ext cx="8229600" cy="1143000"/>
          </a:xfrm>
        </p:spPr>
        <p:txBody>
          <a:bodyPr>
            <a:normAutofit/>
          </a:bodyPr>
          <a:lstStyle/>
          <a:p>
            <a:r>
              <a:rPr lang="en-US" altLang="zh-CN" dirty="0">
                <a:ea typeface="宋体" pitchFamily="2" charset="-122"/>
              </a:rPr>
              <a:t>Design Document</a:t>
            </a:r>
          </a:p>
        </p:txBody>
      </p:sp>
      <p:graphicFrame>
        <p:nvGraphicFramePr>
          <p:cNvPr id="12291" name="Group 3"/>
          <p:cNvGraphicFramePr>
            <a:graphicFrameLocks noGrp="1"/>
          </p:cNvGraphicFramePr>
          <p:nvPr/>
        </p:nvGraphicFramePr>
        <p:xfrm>
          <a:off x="609600" y="1295400"/>
          <a:ext cx="8032750" cy="4762501"/>
        </p:xfrm>
        <a:graphic>
          <a:graphicData uri="http://schemas.openxmlformats.org/drawingml/2006/table">
            <a:tbl>
              <a:tblPr/>
              <a:tblGrid>
                <a:gridCol w="3200400"/>
                <a:gridCol w="4832350"/>
              </a:tblGrid>
              <a:tr h="493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smtClean="0">
                          <a:ln>
                            <a:noFill/>
                          </a:ln>
                          <a:solidFill>
                            <a:srgbClr val="003399"/>
                          </a:solidFill>
                          <a:effectLst/>
                          <a:latin typeface="Arial" charset="0"/>
                          <a:ea typeface="宋体" pitchFamily="2" charset="-122"/>
                        </a:rPr>
                        <a:t>Class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3399"/>
                          </a:solidFill>
                          <a:effectLst/>
                          <a:latin typeface="Arial" charset="0"/>
                          <a:ea typeface="宋体" pitchFamily="2" charset="-122"/>
                        </a:rPr>
                        <a:t>Purpose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92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err="1" smtClean="0">
                          <a:ln>
                            <a:noFill/>
                          </a:ln>
                          <a:solidFill>
                            <a:srgbClr val="003399"/>
                          </a:solidFill>
                          <a:effectLst/>
                          <a:latin typeface="Arial" charset="0"/>
                          <a:ea typeface="宋体" pitchFamily="2" charset="-122"/>
                        </a:rPr>
                        <a:t>WordConcordanceMain</a:t>
                      </a:r>
                      <a:endParaRPr kumimoji="0" lang="en-US" altLang="zh-CN" sz="1800" b="0" i="0" u="none" strike="noStrike" cap="none" normalizeH="0" baseline="0" dirty="0" smtClean="0">
                        <a:ln>
                          <a:noFill/>
                        </a:ln>
                        <a:solidFill>
                          <a:srgbClr val="003399"/>
                        </a:solidFill>
                        <a:effectLst/>
                        <a:latin typeface="Arial"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rgbClr val="003399"/>
                          </a:solidFill>
                          <a:effectLst/>
                          <a:latin typeface="Arial" charset="0"/>
                          <a:ea typeface="宋体" pitchFamily="2" charset="-122"/>
                        </a:rPr>
                        <a:t>The instantiable main class of the program  that implements the top-level program control.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990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err="1" smtClean="0">
                          <a:ln>
                            <a:noFill/>
                          </a:ln>
                          <a:solidFill>
                            <a:srgbClr val="003399"/>
                          </a:solidFill>
                          <a:effectLst/>
                          <a:latin typeface="Arial" charset="0"/>
                          <a:ea typeface="宋体" pitchFamily="2" charset="-122"/>
                        </a:rPr>
                        <a:t>WordConcordance</a:t>
                      </a:r>
                      <a:endParaRPr kumimoji="0" lang="en-US" altLang="zh-CN" sz="1800" b="0" i="0" u="none" strike="noStrike" cap="none" normalizeH="0" baseline="0" dirty="0" smtClean="0">
                        <a:ln>
                          <a:noFill/>
                        </a:ln>
                        <a:solidFill>
                          <a:srgbClr val="003399"/>
                        </a:solidFill>
                        <a:effectLst/>
                        <a:latin typeface="Arial"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rgbClr val="003399"/>
                          </a:solidFill>
                          <a:effectLst/>
                          <a:latin typeface="Arial" charset="0"/>
                          <a:ea typeface="宋体" pitchFamily="2" charset="-122"/>
                        </a:rPr>
                        <a:t>The key class of the program. An instance of this class managers other objects to build the word list.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990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rgbClr val="003399"/>
                          </a:solidFill>
                          <a:effectLst/>
                          <a:latin typeface="Arial" charset="0"/>
                          <a:ea typeface="宋体" pitchFamily="2" charset="-122"/>
                        </a:rPr>
                        <a:t>FileManager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rgbClr val="003399"/>
                          </a:solidFill>
                          <a:effectLst/>
                          <a:latin typeface="Arial" charset="0"/>
                          <a:ea typeface="宋体" pitchFamily="2" charset="-122"/>
                        </a:rPr>
                        <a:t>A helper class for opening a file and saving the result to a file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990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rgbClr val="003399"/>
                          </a:solidFill>
                          <a:effectLst/>
                          <a:latin typeface="Arial" charset="0"/>
                          <a:ea typeface="宋体" pitchFamily="2" charset="-122"/>
                        </a:rPr>
                        <a:t>WordList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rgbClr val="003399"/>
                          </a:solidFill>
                          <a:effectLst/>
                          <a:latin typeface="Arial" charset="0"/>
                          <a:ea typeface="宋体" pitchFamily="2" charset="-122"/>
                        </a:rPr>
                        <a:t>Another helper class for maintaining a word list.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04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rgbClr val="003399"/>
                          </a:solidFill>
                          <a:effectLst/>
                          <a:latin typeface="Arial" charset="0"/>
                          <a:ea typeface="宋体" pitchFamily="2" charset="-122"/>
                        </a:rPr>
                        <a:t>Pattern/Matcher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rgbClr val="003399"/>
                          </a:solidFill>
                          <a:effectLst/>
                          <a:latin typeface="Arial" charset="0"/>
                          <a:ea typeface="宋体" pitchFamily="2" charset="-122"/>
                        </a:rPr>
                        <a:t>Classes for pattern matching operations.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ustDataLst>
      <p:tags r:id="rId1"/>
    </p:custData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页脚占位符 2"/>
          <p:cNvSpPr>
            <a:spLocks noGrp="1"/>
          </p:cNvSpPr>
          <p:nvPr>
            <p:ph type="ftr" sz="quarter" idx="10"/>
          </p:nvPr>
        </p:nvSpPr>
        <p:spPr/>
        <p:txBody>
          <a:bodyPr/>
          <a:lstStyle/>
          <a:p>
            <a:endParaRPr lang="en-US" altLang="zh-CN"/>
          </a:p>
          <a:p>
            <a:r>
              <a:rPr lang="en-US" altLang="zh-CN">
                <a:solidFill>
                  <a:srgbClr val="996633"/>
                </a:solidFill>
              </a:rPr>
              <a:t>©The McGraw-Hill Companies, Inc. Permission required for reproduction or display.</a:t>
            </a:r>
          </a:p>
        </p:txBody>
      </p:sp>
      <p:sp>
        <p:nvSpPr>
          <p:cNvPr id="37" name="灯片编号占位符 3"/>
          <p:cNvSpPr>
            <a:spLocks noGrp="1"/>
          </p:cNvSpPr>
          <p:nvPr>
            <p:ph type="sldNum" sz="quarter" idx="11"/>
          </p:nvPr>
        </p:nvSpPr>
        <p:spPr/>
        <p:txBody>
          <a:bodyPr/>
          <a:lstStyle/>
          <a:p>
            <a:endParaRPr lang="en-US" altLang="zh-CN"/>
          </a:p>
          <a:p>
            <a:r>
              <a:rPr lang="en-US" altLang="zh-CN">
                <a:solidFill>
                  <a:srgbClr val="996633"/>
                </a:solidFill>
              </a:rPr>
              <a:t>4</a:t>
            </a:r>
            <a:r>
              <a:rPr lang="en-US" altLang="zh-CN" baseline="30000">
                <a:solidFill>
                  <a:srgbClr val="996633"/>
                </a:solidFill>
              </a:rPr>
              <a:t>th</a:t>
            </a:r>
            <a:r>
              <a:rPr lang="en-US" altLang="zh-CN">
                <a:solidFill>
                  <a:srgbClr val="996633"/>
                </a:solidFill>
              </a:rPr>
              <a:t> Ed Chapter 9</a:t>
            </a:r>
            <a:r>
              <a:rPr lang="en-US" altLang="zh-CN" sz="1200">
                <a:solidFill>
                  <a:srgbClr val="996633"/>
                </a:solidFill>
                <a:latin typeface="Times New Roman" charset="0"/>
              </a:rPr>
              <a:t> - </a:t>
            </a:r>
            <a:fld id="{AF8B663C-B4B9-46F4-A483-25A47A306B83}" type="slidenum">
              <a:rPr lang="en-US" altLang="zh-CN">
                <a:solidFill>
                  <a:srgbClr val="996633"/>
                </a:solidFill>
              </a:rPr>
              <a:pPr/>
              <a:t>4</a:t>
            </a:fld>
            <a:endParaRPr lang="en-US" altLang="zh-CN">
              <a:solidFill>
                <a:srgbClr val="996633"/>
              </a:solidFill>
            </a:endParaRPr>
          </a:p>
        </p:txBody>
      </p:sp>
      <p:sp>
        <p:nvSpPr>
          <p:cNvPr id="14338" name="Rectangle 2"/>
          <p:cNvSpPr>
            <a:spLocks noGrp="1" noChangeArrowheads="1"/>
          </p:cNvSpPr>
          <p:nvPr>
            <p:ph type="title"/>
          </p:nvPr>
        </p:nvSpPr>
        <p:spPr/>
        <p:txBody>
          <a:bodyPr/>
          <a:lstStyle/>
          <a:p>
            <a:r>
              <a:rPr lang="en-US" altLang="zh-CN" sz="2400" dirty="0">
                <a:ea typeface="宋体" pitchFamily="2" charset="-122"/>
              </a:rPr>
              <a:t>Class Relationships</a:t>
            </a:r>
          </a:p>
        </p:txBody>
      </p:sp>
      <p:grpSp>
        <p:nvGrpSpPr>
          <p:cNvPr id="2" name="Group 3"/>
          <p:cNvGrpSpPr>
            <a:grpSpLocks/>
          </p:cNvGrpSpPr>
          <p:nvPr/>
        </p:nvGrpSpPr>
        <p:grpSpPr bwMode="auto">
          <a:xfrm>
            <a:off x="3168650" y="1171575"/>
            <a:ext cx="1979613" cy="1277938"/>
            <a:chOff x="938" y="1115"/>
            <a:chExt cx="1247" cy="805"/>
          </a:xfrm>
        </p:grpSpPr>
        <p:sp>
          <p:nvSpPr>
            <p:cNvPr id="14340" name="AutoShape 4"/>
            <p:cNvSpPr>
              <a:spLocks noChangeArrowheads="1"/>
            </p:cNvSpPr>
            <p:nvPr/>
          </p:nvSpPr>
          <p:spPr bwMode="auto">
            <a:xfrm>
              <a:off x="938" y="1115"/>
              <a:ext cx="1247" cy="805"/>
            </a:xfrm>
            <a:prstGeom prst="roundRect">
              <a:avLst>
                <a:gd name="adj" fmla="val 0"/>
              </a:avLst>
            </a:prstGeom>
            <a:solidFill>
              <a:srgbClr val="99CCFF"/>
            </a:solidFill>
            <a:ln w="9525">
              <a:solidFill>
                <a:schemeClr val="tx1"/>
              </a:solidFill>
              <a:miter lim="800000"/>
              <a:headEnd/>
              <a:tailEnd/>
            </a:ln>
            <a:effectLst>
              <a:outerShdw dist="81320" dir="3080412" algn="ctr" rotWithShape="0">
                <a:schemeClr val="bg2"/>
              </a:outerShdw>
            </a:effectLst>
          </p:spPr>
          <p:txBody>
            <a:bodyPr wrap="none" anchor="ctr"/>
            <a:lstStyle/>
            <a:p>
              <a:endParaRPr lang="zh-CN" altLang="en-US"/>
            </a:p>
          </p:txBody>
        </p:sp>
        <p:sp>
          <p:nvSpPr>
            <p:cNvPr id="14341" name="Text Box 5"/>
            <p:cNvSpPr txBox="1">
              <a:spLocks noChangeArrowheads="1"/>
            </p:cNvSpPr>
            <p:nvPr/>
          </p:nvSpPr>
          <p:spPr bwMode="auto">
            <a:xfrm>
              <a:off x="949" y="1186"/>
              <a:ext cx="971" cy="212"/>
            </a:xfrm>
            <a:prstGeom prst="rect">
              <a:avLst/>
            </a:prstGeom>
            <a:noFill/>
            <a:ln w="9525">
              <a:noFill/>
              <a:miter lim="800000"/>
              <a:headEnd/>
              <a:tailEnd/>
            </a:ln>
            <a:effectLst/>
          </p:spPr>
          <p:txBody>
            <a:bodyPr wrap="none">
              <a:spAutoFit/>
            </a:bodyPr>
            <a:lstStyle/>
            <a:p>
              <a:r>
                <a:rPr lang="en-US" altLang="ja-JP" sz="1600">
                  <a:solidFill>
                    <a:srgbClr val="000000"/>
                  </a:solidFill>
                  <a:latin typeface="Arial" charset="0"/>
                  <a:ea typeface="ＭＳ Ｐゴシック" pitchFamily="34" charset="-128"/>
                </a:rPr>
                <a:t>      FileManger</a:t>
              </a:r>
              <a:endParaRPr lang="en-US" altLang="ja-JP" sz="1600">
                <a:ea typeface="ＭＳ Ｐゴシック" pitchFamily="34" charset="-128"/>
              </a:endParaRPr>
            </a:p>
          </p:txBody>
        </p:sp>
      </p:grpSp>
      <p:sp>
        <p:nvSpPr>
          <p:cNvPr id="14342" name="Line 6"/>
          <p:cNvSpPr>
            <a:spLocks noChangeShapeType="1"/>
          </p:cNvSpPr>
          <p:nvPr/>
        </p:nvSpPr>
        <p:spPr bwMode="auto">
          <a:xfrm flipV="1">
            <a:off x="2349500" y="2039938"/>
            <a:ext cx="812800" cy="954087"/>
          </a:xfrm>
          <a:prstGeom prst="line">
            <a:avLst/>
          </a:prstGeom>
          <a:noFill/>
          <a:ln w="31750">
            <a:solidFill>
              <a:schemeClr val="tx1"/>
            </a:solidFill>
            <a:prstDash val="sysDot"/>
            <a:miter lim="800000"/>
            <a:headEnd/>
            <a:tailEnd type="arrow" w="med" len="med"/>
          </a:ln>
          <a:effectLst/>
        </p:spPr>
        <p:txBody>
          <a:bodyPr wrap="none" anchor="ctr"/>
          <a:lstStyle/>
          <a:p>
            <a:endParaRPr lang="zh-CN" altLang="en-US"/>
          </a:p>
        </p:txBody>
      </p:sp>
      <p:grpSp>
        <p:nvGrpSpPr>
          <p:cNvPr id="3" name="Group 7"/>
          <p:cNvGrpSpPr>
            <a:grpSpLocks/>
          </p:cNvGrpSpPr>
          <p:nvPr/>
        </p:nvGrpSpPr>
        <p:grpSpPr bwMode="auto">
          <a:xfrm>
            <a:off x="3165475" y="3186113"/>
            <a:ext cx="1979613" cy="1277937"/>
            <a:chOff x="4045" y="1833"/>
            <a:chExt cx="1247" cy="805"/>
          </a:xfrm>
        </p:grpSpPr>
        <p:sp>
          <p:nvSpPr>
            <p:cNvPr id="14344" name="AutoShape 8"/>
            <p:cNvSpPr>
              <a:spLocks noChangeArrowheads="1"/>
            </p:cNvSpPr>
            <p:nvPr/>
          </p:nvSpPr>
          <p:spPr bwMode="auto">
            <a:xfrm>
              <a:off x="4045" y="1833"/>
              <a:ext cx="1247" cy="805"/>
            </a:xfrm>
            <a:prstGeom prst="roundRect">
              <a:avLst>
                <a:gd name="adj" fmla="val 0"/>
              </a:avLst>
            </a:prstGeom>
            <a:solidFill>
              <a:srgbClr val="99CCFF"/>
            </a:solidFill>
            <a:ln w="9525">
              <a:solidFill>
                <a:schemeClr val="tx1"/>
              </a:solidFill>
              <a:miter lim="800000"/>
              <a:headEnd/>
              <a:tailEnd/>
            </a:ln>
            <a:effectLst>
              <a:outerShdw dist="81320" dir="3080412" algn="ctr" rotWithShape="0">
                <a:schemeClr val="bg2"/>
              </a:outerShdw>
            </a:effectLst>
          </p:spPr>
          <p:txBody>
            <a:bodyPr wrap="none" anchor="ctr"/>
            <a:lstStyle/>
            <a:p>
              <a:endParaRPr lang="zh-CN" altLang="en-US"/>
            </a:p>
          </p:txBody>
        </p:sp>
        <p:sp>
          <p:nvSpPr>
            <p:cNvPr id="14345" name="Text Box 9"/>
            <p:cNvSpPr txBox="1">
              <a:spLocks noChangeArrowheads="1"/>
            </p:cNvSpPr>
            <p:nvPr/>
          </p:nvSpPr>
          <p:spPr bwMode="auto">
            <a:xfrm>
              <a:off x="4241" y="1903"/>
              <a:ext cx="876" cy="366"/>
            </a:xfrm>
            <a:prstGeom prst="rect">
              <a:avLst/>
            </a:prstGeom>
            <a:noFill/>
            <a:ln w="9525">
              <a:noFill/>
              <a:miter lim="800000"/>
              <a:headEnd/>
              <a:tailEnd/>
            </a:ln>
            <a:effectLst/>
          </p:spPr>
          <p:txBody>
            <a:bodyPr wrap="none">
              <a:spAutoFit/>
            </a:bodyPr>
            <a:lstStyle/>
            <a:p>
              <a:r>
                <a:rPr lang="en-US" altLang="ja-JP" sz="1600" dirty="0" smtClean="0">
                  <a:solidFill>
                    <a:srgbClr val="000000"/>
                  </a:solidFill>
                  <a:latin typeface="Arial" charset="0"/>
                  <a:ea typeface="ＭＳ Ｐゴシック" pitchFamily="34" charset="-128"/>
                </a:rPr>
                <a:t>Word</a:t>
              </a:r>
              <a:endParaRPr lang="en-US" altLang="ja-JP" sz="1600" dirty="0">
                <a:solidFill>
                  <a:srgbClr val="000000"/>
                </a:solidFill>
                <a:latin typeface="Arial" charset="0"/>
                <a:ea typeface="ＭＳ Ｐゴシック" pitchFamily="34" charset="-128"/>
              </a:endParaRPr>
            </a:p>
            <a:p>
              <a:r>
                <a:rPr lang="en-US" altLang="ja-JP" sz="1600" dirty="0">
                  <a:solidFill>
                    <a:srgbClr val="000000"/>
                  </a:solidFill>
                  <a:latin typeface="Arial" charset="0"/>
                  <a:ea typeface="ＭＳ Ｐゴシック" pitchFamily="34" charset="-128"/>
                </a:rPr>
                <a:t>Concordance</a:t>
              </a:r>
              <a:endParaRPr lang="en-US" altLang="ja-JP" sz="1600" dirty="0">
                <a:ea typeface="ＭＳ Ｐゴシック" pitchFamily="34" charset="-128"/>
              </a:endParaRPr>
            </a:p>
          </p:txBody>
        </p:sp>
      </p:grpSp>
      <p:grpSp>
        <p:nvGrpSpPr>
          <p:cNvPr id="4" name="Group 10"/>
          <p:cNvGrpSpPr>
            <a:grpSpLocks/>
          </p:cNvGrpSpPr>
          <p:nvPr/>
        </p:nvGrpSpPr>
        <p:grpSpPr bwMode="auto">
          <a:xfrm>
            <a:off x="6553200" y="4953000"/>
            <a:ext cx="1979613" cy="1277938"/>
            <a:chOff x="4045" y="1833"/>
            <a:chExt cx="1247" cy="805"/>
          </a:xfrm>
        </p:grpSpPr>
        <p:sp>
          <p:nvSpPr>
            <p:cNvPr id="14347" name="AutoShape 11"/>
            <p:cNvSpPr>
              <a:spLocks noChangeArrowheads="1"/>
            </p:cNvSpPr>
            <p:nvPr/>
          </p:nvSpPr>
          <p:spPr bwMode="auto">
            <a:xfrm>
              <a:off x="4045" y="1833"/>
              <a:ext cx="1247" cy="805"/>
            </a:xfrm>
            <a:prstGeom prst="roundRect">
              <a:avLst>
                <a:gd name="adj" fmla="val 0"/>
              </a:avLst>
            </a:prstGeom>
            <a:solidFill>
              <a:srgbClr val="99CCFF"/>
            </a:solidFill>
            <a:ln w="9525">
              <a:solidFill>
                <a:schemeClr val="tx1"/>
              </a:solidFill>
              <a:miter lim="800000"/>
              <a:headEnd/>
              <a:tailEnd/>
            </a:ln>
            <a:effectLst>
              <a:outerShdw dist="81320" dir="3080412" algn="ctr" rotWithShape="0">
                <a:schemeClr val="bg2"/>
              </a:outerShdw>
            </a:effectLst>
          </p:spPr>
          <p:txBody>
            <a:bodyPr wrap="none" anchor="ctr"/>
            <a:lstStyle/>
            <a:p>
              <a:endParaRPr lang="zh-CN" altLang="en-US"/>
            </a:p>
          </p:txBody>
        </p:sp>
        <p:sp>
          <p:nvSpPr>
            <p:cNvPr id="14348" name="Text Box 12"/>
            <p:cNvSpPr txBox="1">
              <a:spLocks noChangeArrowheads="1"/>
            </p:cNvSpPr>
            <p:nvPr/>
          </p:nvSpPr>
          <p:spPr bwMode="auto">
            <a:xfrm>
              <a:off x="4241" y="1904"/>
              <a:ext cx="723" cy="212"/>
            </a:xfrm>
            <a:prstGeom prst="rect">
              <a:avLst/>
            </a:prstGeom>
            <a:noFill/>
            <a:ln w="9525">
              <a:noFill/>
              <a:miter lim="800000"/>
              <a:headEnd/>
              <a:tailEnd/>
            </a:ln>
            <a:effectLst/>
          </p:spPr>
          <p:txBody>
            <a:bodyPr wrap="none">
              <a:spAutoFit/>
            </a:bodyPr>
            <a:lstStyle/>
            <a:p>
              <a:r>
                <a:rPr lang="en-US" altLang="ja-JP" sz="1600">
                  <a:solidFill>
                    <a:srgbClr val="000000"/>
                  </a:solidFill>
                  <a:latin typeface="Arial" charset="0"/>
                  <a:ea typeface="ＭＳ Ｐゴシック" pitchFamily="34" charset="-128"/>
                </a:rPr>
                <a:t>    Matcher</a:t>
              </a:r>
              <a:endParaRPr lang="en-US" altLang="ja-JP" sz="1600">
                <a:ea typeface="ＭＳ Ｐゴシック" pitchFamily="34" charset="-128"/>
              </a:endParaRPr>
            </a:p>
          </p:txBody>
        </p:sp>
      </p:grpSp>
      <p:sp>
        <p:nvSpPr>
          <p:cNvPr id="14349" name="Line 13"/>
          <p:cNvSpPr>
            <a:spLocks noChangeShapeType="1"/>
          </p:cNvSpPr>
          <p:nvPr/>
        </p:nvSpPr>
        <p:spPr bwMode="auto">
          <a:xfrm>
            <a:off x="2379663" y="3365500"/>
            <a:ext cx="769937" cy="639763"/>
          </a:xfrm>
          <a:prstGeom prst="line">
            <a:avLst/>
          </a:prstGeom>
          <a:noFill/>
          <a:ln w="31750">
            <a:solidFill>
              <a:schemeClr val="tx1"/>
            </a:solidFill>
            <a:prstDash val="sysDot"/>
            <a:miter lim="800000"/>
            <a:headEnd/>
            <a:tailEnd type="arrow" w="med" len="med"/>
          </a:ln>
          <a:effectLst/>
        </p:spPr>
        <p:txBody>
          <a:bodyPr wrap="none" anchor="ctr"/>
          <a:lstStyle/>
          <a:p>
            <a:endParaRPr lang="zh-CN" altLang="en-US"/>
          </a:p>
        </p:txBody>
      </p:sp>
      <p:grpSp>
        <p:nvGrpSpPr>
          <p:cNvPr id="5" name="Group 14"/>
          <p:cNvGrpSpPr>
            <a:grpSpLocks/>
          </p:cNvGrpSpPr>
          <p:nvPr/>
        </p:nvGrpSpPr>
        <p:grpSpPr bwMode="auto">
          <a:xfrm>
            <a:off x="6434138" y="1222375"/>
            <a:ext cx="1979612" cy="1277938"/>
            <a:chOff x="938" y="1115"/>
            <a:chExt cx="1247" cy="805"/>
          </a:xfrm>
        </p:grpSpPr>
        <p:sp>
          <p:nvSpPr>
            <p:cNvPr id="14351" name="AutoShape 15"/>
            <p:cNvSpPr>
              <a:spLocks noChangeArrowheads="1"/>
            </p:cNvSpPr>
            <p:nvPr/>
          </p:nvSpPr>
          <p:spPr bwMode="auto">
            <a:xfrm>
              <a:off x="938" y="1115"/>
              <a:ext cx="1247" cy="805"/>
            </a:xfrm>
            <a:prstGeom prst="roundRect">
              <a:avLst>
                <a:gd name="adj" fmla="val 0"/>
              </a:avLst>
            </a:prstGeom>
            <a:solidFill>
              <a:srgbClr val="99CCFF"/>
            </a:solidFill>
            <a:ln w="9525">
              <a:solidFill>
                <a:schemeClr val="tx1"/>
              </a:solidFill>
              <a:miter lim="800000"/>
              <a:headEnd/>
              <a:tailEnd/>
            </a:ln>
            <a:effectLst>
              <a:outerShdw dist="81320" dir="3080412" algn="ctr" rotWithShape="0">
                <a:schemeClr val="bg2"/>
              </a:outerShdw>
            </a:effectLst>
          </p:spPr>
          <p:txBody>
            <a:bodyPr wrap="none" anchor="ctr"/>
            <a:lstStyle/>
            <a:p>
              <a:endParaRPr lang="zh-CN" altLang="en-US"/>
            </a:p>
          </p:txBody>
        </p:sp>
        <p:sp>
          <p:nvSpPr>
            <p:cNvPr id="14352" name="Text Box 16"/>
            <p:cNvSpPr txBox="1">
              <a:spLocks noChangeArrowheads="1"/>
            </p:cNvSpPr>
            <p:nvPr/>
          </p:nvSpPr>
          <p:spPr bwMode="auto">
            <a:xfrm>
              <a:off x="949" y="1186"/>
              <a:ext cx="765" cy="212"/>
            </a:xfrm>
            <a:prstGeom prst="rect">
              <a:avLst/>
            </a:prstGeom>
            <a:noFill/>
            <a:ln w="9525">
              <a:noFill/>
              <a:miter lim="800000"/>
              <a:headEnd/>
              <a:tailEnd/>
            </a:ln>
            <a:effectLst/>
          </p:spPr>
          <p:txBody>
            <a:bodyPr wrap="none">
              <a:spAutoFit/>
            </a:bodyPr>
            <a:lstStyle/>
            <a:p>
              <a:r>
                <a:rPr lang="en-US" altLang="ja-JP" sz="1600">
                  <a:solidFill>
                    <a:srgbClr val="000000"/>
                  </a:solidFill>
                  <a:latin typeface="Arial" charset="0"/>
                  <a:ea typeface="ＭＳ Ｐゴシック" pitchFamily="34" charset="-128"/>
                </a:rPr>
                <a:t>    WordList</a:t>
              </a:r>
              <a:endParaRPr lang="en-US" altLang="ja-JP" sz="1600">
                <a:ea typeface="ＭＳ Ｐゴシック" pitchFamily="34" charset="-128"/>
              </a:endParaRPr>
            </a:p>
          </p:txBody>
        </p:sp>
      </p:grpSp>
      <p:sp>
        <p:nvSpPr>
          <p:cNvPr id="14353" name="Line 17"/>
          <p:cNvSpPr>
            <a:spLocks noChangeShapeType="1"/>
          </p:cNvSpPr>
          <p:nvPr/>
        </p:nvSpPr>
        <p:spPr bwMode="auto">
          <a:xfrm flipV="1">
            <a:off x="5170488" y="2174875"/>
            <a:ext cx="1265237" cy="1452563"/>
          </a:xfrm>
          <a:prstGeom prst="line">
            <a:avLst/>
          </a:prstGeom>
          <a:noFill/>
          <a:ln w="31750">
            <a:solidFill>
              <a:schemeClr val="tx1"/>
            </a:solidFill>
            <a:prstDash val="sysDot"/>
            <a:miter lim="800000"/>
            <a:headEnd/>
            <a:tailEnd type="arrow" w="med" len="med"/>
          </a:ln>
          <a:effectLst/>
        </p:spPr>
        <p:txBody>
          <a:bodyPr wrap="none" anchor="ctr"/>
          <a:lstStyle/>
          <a:p>
            <a:endParaRPr lang="zh-CN" altLang="en-US"/>
          </a:p>
        </p:txBody>
      </p:sp>
      <p:grpSp>
        <p:nvGrpSpPr>
          <p:cNvPr id="6" name="Group 18"/>
          <p:cNvGrpSpPr>
            <a:grpSpLocks/>
          </p:cNvGrpSpPr>
          <p:nvPr/>
        </p:nvGrpSpPr>
        <p:grpSpPr bwMode="auto">
          <a:xfrm>
            <a:off x="6505575" y="3171825"/>
            <a:ext cx="1979613" cy="1277938"/>
            <a:chOff x="4045" y="1833"/>
            <a:chExt cx="1247" cy="805"/>
          </a:xfrm>
        </p:grpSpPr>
        <p:sp>
          <p:nvSpPr>
            <p:cNvPr id="14355" name="AutoShape 19"/>
            <p:cNvSpPr>
              <a:spLocks noChangeArrowheads="1"/>
            </p:cNvSpPr>
            <p:nvPr/>
          </p:nvSpPr>
          <p:spPr bwMode="auto">
            <a:xfrm>
              <a:off x="4045" y="1833"/>
              <a:ext cx="1247" cy="805"/>
            </a:xfrm>
            <a:prstGeom prst="roundRect">
              <a:avLst>
                <a:gd name="adj" fmla="val 0"/>
              </a:avLst>
            </a:prstGeom>
            <a:solidFill>
              <a:srgbClr val="99CCFF"/>
            </a:solidFill>
            <a:ln w="9525">
              <a:solidFill>
                <a:schemeClr val="tx1"/>
              </a:solidFill>
              <a:miter lim="800000"/>
              <a:headEnd/>
              <a:tailEnd/>
            </a:ln>
            <a:effectLst>
              <a:outerShdw dist="81320" dir="3080412" algn="ctr" rotWithShape="0">
                <a:schemeClr val="bg2"/>
              </a:outerShdw>
            </a:effectLst>
          </p:spPr>
          <p:txBody>
            <a:bodyPr wrap="none" anchor="ctr"/>
            <a:lstStyle/>
            <a:p>
              <a:endParaRPr lang="zh-CN" altLang="en-US"/>
            </a:p>
          </p:txBody>
        </p:sp>
        <p:sp>
          <p:nvSpPr>
            <p:cNvPr id="14356" name="Text Box 20"/>
            <p:cNvSpPr txBox="1">
              <a:spLocks noChangeArrowheads="1"/>
            </p:cNvSpPr>
            <p:nvPr/>
          </p:nvSpPr>
          <p:spPr bwMode="auto">
            <a:xfrm>
              <a:off x="4241" y="1904"/>
              <a:ext cx="709" cy="212"/>
            </a:xfrm>
            <a:prstGeom prst="rect">
              <a:avLst/>
            </a:prstGeom>
            <a:noFill/>
            <a:ln w="9525">
              <a:noFill/>
              <a:miter lim="800000"/>
              <a:headEnd/>
              <a:tailEnd/>
            </a:ln>
            <a:effectLst/>
          </p:spPr>
          <p:txBody>
            <a:bodyPr wrap="none">
              <a:spAutoFit/>
            </a:bodyPr>
            <a:lstStyle/>
            <a:p>
              <a:r>
                <a:rPr lang="en-US" altLang="ja-JP" sz="1600">
                  <a:solidFill>
                    <a:srgbClr val="000000"/>
                  </a:solidFill>
                  <a:latin typeface="Arial" charset="0"/>
                  <a:ea typeface="ＭＳ Ｐゴシック" pitchFamily="34" charset="-128"/>
                </a:rPr>
                <a:t>     Pattern</a:t>
              </a:r>
              <a:endParaRPr lang="en-US" altLang="ja-JP" sz="1600">
                <a:ea typeface="ＭＳ Ｐゴシック" pitchFamily="34" charset="-128"/>
              </a:endParaRPr>
            </a:p>
          </p:txBody>
        </p:sp>
      </p:grpSp>
      <p:sp>
        <p:nvSpPr>
          <p:cNvPr id="14357" name="Line 21"/>
          <p:cNvSpPr>
            <a:spLocks noChangeShapeType="1"/>
          </p:cNvSpPr>
          <p:nvPr/>
        </p:nvSpPr>
        <p:spPr bwMode="auto">
          <a:xfrm>
            <a:off x="5168900" y="4010025"/>
            <a:ext cx="1346200" cy="1308100"/>
          </a:xfrm>
          <a:prstGeom prst="line">
            <a:avLst/>
          </a:prstGeom>
          <a:noFill/>
          <a:ln w="31750">
            <a:solidFill>
              <a:schemeClr val="tx1"/>
            </a:solidFill>
            <a:prstDash val="sysDot"/>
            <a:miter lim="800000"/>
            <a:headEnd/>
            <a:tailEnd type="arrow" w="med" len="med"/>
          </a:ln>
          <a:effectLst/>
        </p:spPr>
        <p:txBody>
          <a:bodyPr wrap="none" anchor="ctr"/>
          <a:lstStyle/>
          <a:p>
            <a:endParaRPr lang="zh-CN" altLang="en-US"/>
          </a:p>
        </p:txBody>
      </p:sp>
      <p:sp>
        <p:nvSpPr>
          <p:cNvPr id="14358" name="Line 22"/>
          <p:cNvSpPr>
            <a:spLocks noChangeShapeType="1"/>
          </p:cNvSpPr>
          <p:nvPr/>
        </p:nvSpPr>
        <p:spPr bwMode="auto">
          <a:xfrm flipV="1">
            <a:off x="5181600" y="3881438"/>
            <a:ext cx="1338263" cy="1587"/>
          </a:xfrm>
          <a:prstGeom prst="line">
            <a:avLst/>
          </a:prstGeom>
          <a:noFill/>
          <a:ln w="31750">
            <a:solidFill>
              <a:schemeClr val="tx1"/>
            </a:solidFill>
            <a:prstDash val="sysDot"/>
            <a:miter lim="800000"/>
            <a:headEnd/>
            <a:tailEnd type="arrow" w="med" len="med"/>
          </a:ln>
          <a:effectLst/>
        </p:spPr>
        <p:txBody>
          <a:bodyPr wrap="none" anchor="ctr"/>
          <a:lstStyle/>
          <a:p>
            <a:endParaRPr lang="zh-CN" altLang="en-US"/>
          </a:p>
        </p:txBody>
      </p:sp>
      <p:grpSp>
        <p:nvGrpSpPr>
          <p:cNvPr id="7" name="Group 23"/>
          <p:cNvGrpSpPr>
            <a:grpSpLocks/>
          </p:cNvGrpSpPr>
          <p:nvPr/>
        </p:nvGrpSpPr>
        <p:grpSpPr bwMode="auto">
          <a:xfrm>
            <a:off x="382588" y="2620963"/>
            <a:ext cx="1965325" cy="1277937"/>
            <a:chOff x="160" y="1308"/>
            <a:chExt cx="1238" cy="805"/>
          </a:xfrm>
        </p:grpSpPr>
        <p:grpSp>
          <p:nvGrpSpPr>
            <p:cNvPr id="8" name="Group 24"/>
            <p:cNvGrpSpPr>
              <a:grpSpLocks/>
            </p:cNvGrpSpPr>
            <p:nvPr/>
          </p:nvGrpSpPr>
          <p:grpSpPr bwMode="auto">
            <a:xfrm>
              <a:off x="160" y="1308"/>
              <a:ext cx="1238" cy="805"/>
              <a:chOff x="938" y="1115"/>
              <a:chExt cx="1247" cy="805"/>
            </a:xfrm>
          </p:grpSpPr>
          <p:sp>
            <p:nvSpPr>
              <p:cNvPr id="14361" name="AutoShape 25"/>
              <p:cNvSpPr>
                <a:spLocks noChangeArrowheads="1"/>
              </p:cNvSpPr>
              <p:nvPr/>
            </p:nvSpPr>
            <p:spPr bwMode="auto">
              <a:xfrm>
                <a:off x="938" y="1115"/>
                <a:ext cx="1247" cy="805"/>
              </a:xfrm>
              <a:prstGeom prst="roundRect">
                <a:avLst>
                  <a:gd name="adj" fmla="val 0"/>
                </a:avLst>
              </a:prstGeom>
              <a:solidFill>
                <a:srgbClr val="99CCFF"/>
              </a:solidFill>
              <a:ln w="9525">
                <a:solidFill>
                  <a:schemeClr val="tx1"/>
                </a:solidFill>
                <a:miter lim="800000"/>
                <a:headEnd/>
                <a:tailEnd/>
              </a:ln>
              <a:effectLst>
                <a:outerShdw dist="81320" dir="3080412" algn="ctr" rotWithShape="0">
                  <a:schemeClr val="bg2"/>
                </a:outerShdw>
              </a:effectLst>
            </p:spPr>
            <p:txBody>
              <a:bodyPr wrap="none" anchor="ctr"/>
              <a:lstStyle/>
              <a:p>
                <a:endParaRPr lang="zh-CN" altLang="en-US"/>
              </a:p>
            </p:txBody>
          </p:sp>
          <p:sp>
            <p:nvSpPr>
              <p:cNvPr id="14362" name="Text Box 26"/>
              <p:cNvSpPr txBox="1">
                <a:spLocks noChangeArrowheads="1"/>
              </p:cNvSpPr>
              <p:nvPr/>
            </p:nvSpPr>
            <p:spPr bwMode="auto">
              <a:xfrm>
                <a:off x="949" y="1185"/>
                <a:ext cx="1161" cy="366"/>
              </a:xfrm>
              <a:prstGeom prst="rect">
                <a:avLst/>
              </a:prstGeom>
              <a:noFill/>
              <a:ln w="9525">
                <a:noFill/>
                <a:miter lim="800000"/>
                <a:headEnd/>
                <a:tailEnd/>
              </a:ln>
              <a:effectLst/>
            </p:spPr>
            <p:txBody>
              <a:bodyPr wrap="none">
                <a:spAutoFit/>
              </a:bodyPr>
              <a:lstStyle/>
              <a:p>
                <a:r>
                  <a:rPr lang="en-US" altLang="ja-JP" sz="1600" dirty="0" smtClean="0">
                    <a:solidFill>
                      <a:srgbClr val="000000"/>
                    </a:solidFill>
                    <a:latin typeface="Arial" charset="0"/>
                    <a:ea typeface="ＭＳ Ｐゴシック" pitchFamily="34" charset="-128"/>
                  </a:rPr>
                  <a:t>Word</a:t>
                </a:r>
                <a:endParaRPr lang="en-US" altLang="ja-JP" sz="1600" dirty="0">
                  <a:solidFill>
                    <a:srgbClr val="000000"/>
                  </a:solidFill>
                  <a:latin typeface="Arial" charset="0"/>
                  <a:ea typeface="ＭＳ Ｐゴシック" pitchFamily="34" charset="-128"/>
                </a:endParaRPr>
              </a:p>
              <a:p>
                <a:r>
                  <a:rPr lang="en-US" altLang="ja-JP" sz="1600" dirty="0" err="1">
                    <a:solidFill>
                      <a:srgbClr val="000000"/>
                    </a:solidFill>
                    <a:latin typeface="Arial" charset="0"/>
                    <a:ea typeface="ＭＳ Ｐゴシック" pitchFamily="34" charset="-128"/>
                  </a:rPr>
                  <a:t>ConcordanceMain</a:t>
                </a:r>
                <a:endParaRPr lang="en-US" altLang="ja-JP" sz="1600" dirty="0">
                  <a:ea typeface="ＭＳ Ｐゴシック" pitchFamily="34" charset="-128"/>
                </a:endParaRPr>
              </a:p>
            </p:txBody>
          </p:sp>
        </p:grpSp>
        <p:sp>
          <p:nvSpPr>
            <p:cNvPr id="14363" name="Text Box 27"/>
            <p:cNvSpPr txBox="1">
              <a:spLocks noChangeArrowheads="1"/>
            </p:cNvSpPr>
            <p:nvPr/>
          </p:nvSpPr>
          <p:spPr bwMode="auto">
            <a:xfrm>
              <a:off x="511" y="1897"/>
              <a:ext cx="882" cy="212"/>
            </a:xfrm>
            <a:prstGeom prst="rect">
              <a:avLst/>
            </a:prstGeom>
            <a:noFill/>
            <a:ln w="9525">
              <a:noFill/>
              <a:miter lim="800000"/>
              <a:headEnd/>
              <a:tailEnd/>
            </a:ln>
            <a:effectLst/>
          </p:spPr>
          <p:txBody>
            <a:bodyPr>
              <a:spAutoFit/>
            </a:bodyPr>
            <a:lstStyle/>
            <a:p>
              <a:r>
                <a:rPr lang="en-US" altLang="zh-CN" sz="1600">
                  <a:solidFill>
                    <a:srgbClr val="A50021"/>
                  </a:solidFill>
                  <a:latin typeface="Arial" charset="0"/>
                  <a:ea typeface="宋体" pitchFamily="2" charset="-122"/>
                </a:rPr>
                <a:t>(main class)</a:t>
              </a:r>
            </a:p>
          </p:txBody>
        </p:sp>
      </p:grpSp>
      <p:sp>
        <p:nvSpPr>
          <p:cNvPr id="14364" name="Text Box 28"/>
          <p:cNvSpPr txBox="1">
            <a:spLocks noChangeArrowheads="1"/>
          </p:cNvSpPr>
          <p:nvPr/>
        </p:nvSpPr>
        <p:spPr bwMode="auto">
          <a:xfrm>
            <a:off x="1219200" y="5111750"/>
            <a:ext cx="3076575" cy="457200"/>
          </a:xfrm>
          <a:prstGeom prst="rect">
            <a:avLst/>
          </a:prstGeom>
          <a:noFill/>
          <a:ln w="9525">
            <a:noFill/>
            <a:miter lim="800000"/>
            <a:headEnd/>
            <a:tailEnd/>
          </a:ln>
          <a:effectLst/>
        </p:spPr>
        <p:txBody>
          <a:bodyPr>
            <a:spAutoFit/>
          </a:bodyPr>
          <a:lstStyle/>
          <a:p>
            <a:r>
              <a:rPr lang="en-US" altLang="zh-CN">
                <a:latin typeface="Arial" charset="0"/>
                <a:ea typeface="宋体" pitchFamily="2" charset="-122"/>
              </a:rPr>
              <a:t>class we implement</a:t>
            </a:r>
          </a:p>
        </p:txBody>
      </p:sp>
      <p:sp>
        <p:nvSpPr>
          <p:cNvPr id="14365" name="Text Box 29"/>
          <p:cNvSpPr txBox="1">
            <a:spLocks noChangeArrowheads="1"/>
          </p:cNvSpPr>
          <p:nvPr/>
        </p:nvSpPr>
        <p:spPr bwMode="auto">
          <a:xfrm>
            <a:off x="1201738" y="5659438"/>
            <a:ext cx="3371850" cy="457200"/>
          </a:xfrm>
          <a:prstGeom prst="rect">
            <a:avLst/>
          </a:prstGeom>
          <a:noFill/>
          <a:ln w="9525">
            <a:noFill/>
            <a:miter lim="800000"/>
            <a:headEnd/>
            <a:tailEnd/>
          </a:ln>
          <a:effectLst/>
        </p:spPr>
        <p:txBody>
          <a:bodyPr wrap="none">
            <a:spAutoFit/>
          </a:bodyPr>
          <a:lstStyle/>
          <a:p>
            <a:r>
              <a:rPr lang="en-US" altLang="zh-CN">
                <a:latin typeface="Arial" charset="0"/>
                <a:ea typeface="宋体" pitchFamily="2" charset="-122"/>
              </a:rPr>
              <a:t>helper class given to us</a:t>
            </a:r>
          </a:p>
        </p:txBody>
      </p:sp>
      <p:sp>
        <p:nvSpPr>
          <p:cNvPr id="14366" name="AutoShape 30"/>
          <p:cNvSpPr>
            <a:spLocks noChangeArrowheads="1"/>
          </p:cNvSpPr>
          <p:nvPr/>
        </p:nvSpPr>
        <p:spPr bwMode="auto">
          <a:xfrm>
            <a:off x="781050" y="5194300"/>
            <a:ext cx="328613" cy="293688"/>
          </a:xfrm>
          <a:prstGeom prst="octagon">
            <a:avLst>
              <a:gd name="adj" fmla="val 29287"/>
            </a:avLst>
          </a:prstGeom>
          <a:solidFill>
            <a:srgbClr val="A50021"/>
          </a:solidFill>
          <a:ln w="9525">
            <a:solidFill>
              <a:schemeClr val="tx1"/>
            </a:solidFill>
            <a:miter lim="800000"/>
            <a:headEnd/>
            <a:tailEnd/>
          </a:ln>
          <a:effectLst>
            <a:outerShdw dist="53882" dir="2700000" algn="ctr" rotWithShape="0">
              <a:schemeClr val="bg2"/>
            </a:outerShdw>
          </a:effectLst>
        </p:spPr>
        <p:txBody>
          <a:bodyPr wrap="none" anchor="ctr"/>
          <a:lstStyle/>
          <a:p>
            <a:endParaRPr lang="zh-CN" altLang="en-US"/>
          </a:p>
        </p:txBody>
      </p:sp>
      <p:sp>
        <p:nvSpPr>
          <p:cNvPr id="14367" name="AutoShape 31"/>
          <p:cNvSpPr>
            <a:spLocks noChangeArrowheads="1"/>
          </p:cNvSpPr>
          <p:nvPr/>
        </p:nvSpPr>
        <p:spPr bwMode="auto">
          <a:xfrm>
            <a:off x="769938" y="5695950"/>
            <a:ext cx="352425" cy="304800"/>
          </a:xfrm>
          <a:prstGeom prst="triangle">
            <a:avLst>
              <a:gd name="adj" fmla="val 50000"/>
            </a:avLst>
          </a:prstGeom>
          <a:solidFill>
            <a:schemeClr val="accent1"/>
          </a:solidFill>
          <a:ln w="9525">
            <a:solidFill>
              <a:schemeClr val="tx1"/>
            </a:solidFill>
            <a:miter lim="800000"/>
            <a:headEnd/>
            <a:tailEnd/>
          </a:ln>
          <a:effectLst>
            <a:outerShdw dist="71842" dir="2700000" algn="ctr" rotWithShape="0">
              <a:schemeClr val="bg2"/>
            </a:outerShdw>
          </a:effectLst>
        </p:spPr>
        <p:txBody>
          <a:bodyPr wrap="none" anchor="ctr"/>
          <a:lstStyle/>
          <a:p>
            <a:endParaRPr lang="zh-CN" altLang="en-US"/>
          </a:p>
        </p:txBody>
      </p:sp>
      <p:sp>
        <p:nvSpPr>
          <p:cNvPr id="14368" name="AutoShape 32"/>
          <p:cNvSpPr>
            <a:spLocks noChangeArrowheads="1"/>
          </p:cNvSpPr>
          <p:nvPr/>
        </p:nvSpPr>
        <p:spPr bwMode="auto">
          <a:xfrm>
            <a:off x="493713" y="3516313"/>
            <a:ext cx="328612" cy="293687"/>
          </a:xfrm>
          <a:prstGeom prst="octagon">
            <a:avLst>
              <a:gd name="adj" fmla="val 29287"/>
            </a:avLst>
          </a:prstGeom>
          <a:solidFill>
            <a:srgbClr val="A50021"/>
          </a:solidFill>
          <a:ln w="9525">
            <a:solidFill>
              <a:schemeClr val="tx1"/>
            </a:solidFill>
            <a:miter lim="800000"/>
            <a:headEnd/>
            <a:tailEnd/>
          </a:ln>
          <a:effectLst>
            <a:outerShdw dist="53882" dir="2700000" algn="ctr" rotWithShape="0">
              <a:schemeClr val="bg2"/>
            </a:outerShdw>
          </a:effectLst>
        </p:spPr>
        <p:txBody>
          <a:bodyPr wrap="none" anchor="ctr"/>
          <a:lstStyle/>
          <a:p>
            <a:endParaRPr lang="zh-CN" altLang="en-US"/>
          </a:p>
        </p:txBody>
      </p:sp>
      <p:sp>
        <p:nvSpPr>
          <p:cNvPr id="14369" name="AutoShape 33"/>
          <p:cNvSpPr>
            <a:spLocks noChangeArrowheads="1"/>
          </p:cNvSpPr>
          <p:nvPr/>
        </p:nvSpPr>
        <p:spPr bwMode="auto">
          <a:xfrm>
            <a:off x="3236913" y="4103688"/>
            <a:ext cx="328612" cy="293687"/>
          </a:xfrm>
          <a:prstGeom prst="octagon">
            <a:avLst>
              <a:gd name="adj" fmla="val 29287"/>
            </a:avLst>
          </a:prstGeom>
          <a:solidFill>
            <a:srgbClr val="A50021"/>
          </a:solidFill>
          <a:ln w="9525">
            <a:solidFill>
              <a:schemeClr val="tx1"/>
            </a:solidFill>
            <a:miter lim="800000"/>
            <a:headEnd/>
            <a:tailEnd/>
          </a:ln>
          <a:effectLst>
            <a:outerShdw dist="53882" dir="2700000" algn="ctr" rotWithShape="0">
              <a:schemeClr val="bg2"/>
            </a:outerShdw>
          </a:effectLst>
        </p:spPr>
        <p:txBody>
          <a:bodyPr wrap="none" anchor="ctr"/>
          <a:lstStyle/>
          <a:p>
            <a:endParaRPr lang="zh-CN" altLang="en-US"/>
          </a:p>
        </p:txBody>
      </p:sp>
      <p:sp>
        <p:nvSpPr>
          <p:cNvPr id="14370" name="AutoShape 34"/>
          <p:cNvSpPr>
            <a:spLocks noChangeArrowheads="1"/>
          </p:cNvSpPr>
          <p:nvPr/>
        </p:nvSpPr>
        <p:spPr bwMode="auto">
          <a:xfrm>
            <a:off x="6553200" y="2058988"/>
            <a:ext cx="352425" cy="304800"/>
          </a:xfrm>
          <a:prstGeom prst="triangle">
            <a:avLst>
              <a:gd name="adj" fmla="val 50000"/>
            </a:avLst>
          </a:prstGeom>
          <a:solidFill>
            <a:schemeClr val="accent1"/>
          </a:solidFill>
          <a:ln w="9525">
            <a:solidFill>
              <a:schemeClr val="tx1"/>
            </a:solidFill>
            <a:miter lim="800000"/>
            <a:headEnd/>
            <a:tailEnd/>
          </a:ln>
          <a:effectLst>
            <a:outerShdw dist="71842" dir="2700000" algn="ctr" rotWithShape="0">
              <a:schemeClr val="bg2"/>
            </a:outerShdw>
          </a:effectLst>
        </p:spPr>
        <p:txBody>
          <a:bodyPr wrap="none" anchor="ctr"/>
          <a:lstStyle/>
          <a:p>
            <a:endParaRPr lang="zh-CN" altLang="en-US"/>
          </a:p>
        </p:txBody>
      </p:sp>
      <p:sp>
        <p:nvSpPr>
          <p:cNvPr id="14371" name="AutoShape 35"/>
          <p:cNvSpPr>
            <a:spLocks noChangeArrowheads="1"/>
          </p:cNvSpPr>
          <p:nvPr/>
        </p:nvSpPr>
        <p:spPr bwMode="auto">
          <a:xfrm>
            <a:off x="3302000" y="2038350"/>
            <a:ext cx="352425" cy="304800"/>
          </a:xfrm>
          <a:prstGeom prst="triangle">
            <a:avLst>
              <a:gd name="adj" fmla="val 50000"/>
            </a:avLst>
          </a:prstGeom>
          <a:solidFill>
            <a:schemeClr val="accent1"/>
          </a:solidFill>
          <a:ln w="9525">
            <a:solidFill>
              <a:schemeClr val="tx1"/>
            </a:solidFill>
            <a:miter lim="800000"/>
            <a:headEnd/>
            <a:tailEnd/>
          </a:ln>
          <a:effectLst>
            <a:outerShdw dist="71842" dir="2700000" algn="ctr" rotWithShape="0">
              <a:schemeClr val="bg2"/>
            </a:outerShdw>
          </a:effectLst>
        </p:spPr>
        <p:txBody>
          <a:bodyPr wrap="none" anchor="ctr"/>
          <a:lstStyle/>
          <a:p>
            <a:endParaRPr lang="zh-CN" altLang="en-US"/>
          </a:p>
        </p:txBody>
      </p:sp>
    </p:spTree>
    <p:custDataLst>
      <p:tags r:id="rId1"/>
    </p:custData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4294967295"/>
          </p:nvPr>
        </p:nvSpPr>
        <p:spPr>
          <a:xfrm>
            <a:off x="457200" y="6356350"/>
            <a:ext cx="2133600" cy="365125"/>
          </a:xfrm>
        </p:spPr>
        <p:txBody>
          <a:bodyPr/>
          <a:lstStyle/>
          <a:p>
            <a:endParaRPr lang="en-US" altLang="zh-CN"/>
          </a:p>
          <a:p>
            <a:r>
              <a:rPr lang="en-US" altLang="zh-CN">
                <a:solidFill>
                  <a:srgbClr val="996633"/>
                </a:solidFill>
              </a:rPr>
              <a:t>©The McGraw-Hill Companies, Inc. Permission required for reproduction or display.</a:t>
            </a:r>
          </a:p>
        </p:txBody>
      </p:sp>
      <p:sp>
        <p:nvSpPr>
          <p:cNvPr id="5" name="灯片编号占位符 4"/>
          <p:cNvSpPr>
            <a:spLocks noGrp="1"/>
          </p:cNvSpPr>
          <p:nvPr>
            <p:ph type="sldNum" sz="quarter" idx="4294967295"/>
          </p:nvPr>
        </p:nvSpPr>
        <p:spPr>
          <a:xfrm>
            <a:off x="3124200" y="6356350"/>
            <a:ext cx="2895600" cy="365125"/>
          </a:xfrm>
        </p:spPr>
        <p:txBody>
          <a:bodyPr/>
          <a:lstStyle/>
          <a:p>
            <a:endParaRPr lang="en-US" altLang="zh-CN"/>
          </a:p>
          <a:p>
            <a:r>
              <a:rPr lang="en-US" altLang="zh-CN">
                <a:solidFill>
                  <a:srgbClr val="996633"/>
                </a:solidFill>
              </a:rPr>
              <a:t>4</a:t>
            </a:r>
            <a:r>
              <a:rPr lang="en-US" altLang="zh-CN" baseline="30000">
                <a:solidFill>
                  <a:srgbClr val="996633"/>
                </a:solidFill>
              </a:rPr>
              <a:t>th</a:t>
            </a:r>
            <a:r>
              <a:rPr lang="en-US" altLang="zh-CN">
                <a:solidFill>
                  <a:srgbClr val="996633"/>
                </a:solidFill>
              </a:rPr>
              <a:t> Ed Chapter 9</a:t>
            </a:r>
            <a:r>
              <a:rPr lang="en-US" altLang="zh-CN" sz="1200">
                <a:solidFill>
                  <a:srgbClr val="996633"/>
                </a:solidFill>
                <a:latin typeface="Times New Roman" charset="0"/>
              </a:rPr>
              <a:t> - </a:t>
            </a:r>
            <a:fld id="{0114AE50-8745-4A1D-B8B1-BB74ECBA6433}" type="slidenum">
              <a:rPr lang="en-US" altLang="zh-CN">
                <a:solidFill>
                  <a:srgbClr val="996633"/>
                </a:solidFill>
              </a:rPr>
              <a:pPr/>
              <a:t>5</a:t>
            </a:fld>
            <a:endParaRPr lang="en-US" altLang="zh-CN">
              <a:solidFill>
                <a:srgbClr val="996633"/>
              </a:solidFill>
            </a:endParaRPr>
          </a:p>
        </p:txBody>
      </p:sp>
      <p:sp>
        <p:nvSpPr>
          <p:cNvPr id="16386" name="Rectangle 2"/>
          <p:cNvSpPr>
            <a:spLocks noGrp="1" noChangeArrowheads="1"/>
          </p:cNvSpPr>
          <p:nvPr>
            <p:ph type="title"/>
          </p:nvPr>
        </p:nvSpPr>
        <p:spPr>
          <a:xfrm>
            <a:off x="457200" y="274638"/>
            <a:ext cx="8229600" cy="1143000"/>
          </a:xfrm>
        </p:spPr>
        <p:txBody>
          <a:bodyPr>
            <a:normAutofit/>
          </a:bodyPr>
          <a:lstStyle/>
          <a:p>
            <a:r>
              <a:rPr lang="en-US" altLang="ja-JP" dirty="0">
                <a:ea typeface="ＭＳ Ｐゴシック" pitchFamily="34" charset="-128"/>
              </a:rPr>
              <a:t>Development Steps</a:t>
            </a:r>
          </a:p>
        </p:txBody>
      </p:sp>
      <p:sp>
        <p:nvSpPr>
          <p:cNvPr id="16387" name="Rectangle 3"/>
          <p:cNvSpPr>
            <a:spLocks noGrp="1" noChangeArrowheads="1"/>
          </p:cNvSpPr>
          <p:nvPr>
            <p:ph type="body" idx="1"/>
          </p:nvPr>
        </p:nvSpPr>
        <p:spPr>
          <a:xfrm>
            <a:off x="685800" y="1219200"/>
            <a:ext cx="7772400" cy="5276850"/>
          </a:xfrm>
        </p:spPr>
        <p:txBody>
          <a:bodyPr>
            <a:normAutofit lnSpcReduction="10000"/>
          </a:bodyPr>
          <a:lstStyle/>
          <a:p>
            <a:pPr marL="533400" indent="-533400"/>
            <a:r>
              <a:rPr lang="en-US" altLang="zh-CN" dirty="0">
                <a:ea typeface="宋体" pitchFamily="2" charset="-122"/>
              </a:rPr>
              <a:t>We will develop this program in four steps:</a:t>
            </a:r>
          </a:p>
          <a:p>
            <a:pPr marL="533400" indent="-533400"/>
            <a:endParaRPr lang="en-US" altLang="zh-CN" dirty="0">
              <a:ea typeface="宋体" pitchFamily="2" charset="-122"/>
            </a:endParaRPr>
          </a:p>
          <a:p>
            <a:pPr marL="914400" lvl="1" indent="-457200">
              <a:buFontTx/>
              <a:buAutoNum type="arabicPeriod"/>
            </a:pPr>
            <a:r>
              <a:rPr lang="en-US" altLang="zh-CN" dirty="0">
                <a:ea typeface="宋体" pitchFamily="2" charset="-122"/>
              </a:rPr>
              <a:t>Start with a program skeleton. Define the main class with data members. Begin with a rudimentary </a:t>
            </a:r>
            <a:r>
              <a:rPr lang="en-US" altLang="zh-CN" dirty="0" err="1" smtClean="0">
                <a:ea typeface="宋体" pitchFamily="2" charset="-122"/>
              </a:rPr>
              <a:t>WordConcordance</a:t>
            </a:r>
            <a:r>
              <a:rPr lang="en-US" altLang="zh-CN" dirty="0" smtClean="0">
                <a:ea typeface="宋体" pitchFamily="2" charset="-122"/>
              </a:rPr>
              <a:t> </a:t>
            </a:r>
            <a:r>
              <a:rPr lang="en-US" altLang="zh-CN" dirty="0">
                <a:ea typeface="宋体" pitchFamily="2" charset="-122"/>
              </a:rPr>
              <a:t>class.</a:t>
            </a:r>
          </a:p>
          <a:p>
            <a:pPr marL="914400" lvl="1" indent="-457200">
              <a:buFontTx/>
              <a:buAutoNum type="arabicPeriod"/>
            </a:pPr>
            <a:r>
              <a:rPr lang="en-US" altLang="zh-CN" dirty="0">
                <a:ea typeface="宋体" pitchFamily="2" charset="-122"/>
              </a:rPr>
              <a:t>Add code to open a file and save the result. Extend the existing classes as necessary.</a:t>
            </a:r>
          </a:p>
          <a:p>
            <a:pPr marL="914400" lvl="1" indent="-457200">
              <a:buFontTx/>
              <a:buAutoNum type="arabicPeriod"/>
            </a:pPr>
            <a:r>
              <a:rPr lang="en-US" altLang="zh-CN" dirty="0">
                <a:ea typeface="宋体" pitchFamily="2" charset="-122"/>
              </a:rPr>
              <a:t>Complete the </a:t>
            </a:r>
            <a:r>
              <a:rPr lang="en-US" altLang="zh-CN" dirty="0" err="1">
                <a:ea typeface="宋体" pitchFamily="2" charset="-122"/>
              </a:rPr>
              <a:t>implemention</a:t>
            </a:r>
            <a:r>
              <a:rPr lang="en-US" altLang="zh-CN" dirty="0">
                <a:ea typeface="宋体" pitchFamily="2" charset="-122"/>
              </a:rPr>
              <a:t> of the </a:t>
            </a:r>
            <a:r>
              <a:rPr lang="en-US" altLang="zh-CN" dirty="0" err="1" smtClean="0">
                <a:ea typeface="宋体" pitchFamily="2" charset="-122"/>
              </a:rPr>
              <a:t>WordConcordance</a:t>
            </a:r>
            <a:r>
              <a:rPr lang="en-US" altLang="zh-CN" dirty="0" smtClean="0">
                <a:ea typeface="宋体" pitchFamily="2" charset="-122"/>
              </a:rPr>
              <a:t> </a:t>
            </a:r>
            <a:r>
              <a:rPr lang="en-US" altLang="zh-CN" dirty="0">
                <a:ea typeface="宋体" pitchFamily="2" charset="-122"/>
              </a:rPr>
              <a:t>class.</a:t>
            </a:r>
          </a:p>
          <a:p>
            <a:pPr marL="914400" lvl="1" indent="-457200">
              <a:buFontTx/>
              <a:buAutoNum type="arabicPeriod"/>
            </a:pPr>
            <a:r>
              <a:rPr lang="en-US" altLang="zh-CN" dirty="0">
                <a:ea typeface="宋体" pitchFamily="2" charset="-122"/>
              </a:rPr>
              <a:t>Finalize the code by removing temporary statements and tying up loose ends.</a:t>
            </a:r>
          </a:p>
        </p:txBody>
      </p:sp>
    </p:spTree>
    <p:custDataLst>
      <p:tags r:id="rId1"/>
    </p:custData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4294967295"/>
          </p:nvPr>
        </p:nvSpPr>
        <p:spPr>
          <a:xfrm>
            <a:off x="457200" y="6356350"/>
            <a:ext cx="2133600" cy="365125"/>
          </a:xfrm>
        </p:spPr>
        <p:txBody>
          <a:bodyPr/>
          <a:lstStyle/>
          <a:p>
            <a:endParaRPr lang="en-US" altLang="zh-CN"/>
          </a:p>
          <a:p>
            <a:r>
              <a:rPr lang="en-US" altLang="zh-CN">
                <a:solidFill>
                  <a:srgbClr val="996633"/>
                </a:solidFill>
              </a:rPr>
              <a:t>©The McGraw-Hill Companies, Inc. Permission required for reproduction or display.</a:t>
            </a:r>
          </a:p>
        </p:txBody>
      </p:sp>
      <p:sp>
        <p:nvSpPr>
          <p:cNvPr id="5" name="灯片编号占位符 4"/>
          <p:cNvSpPr>
            <a:spLocks noGrp="1"/>
          </p:cNvSpPr>
          <p:nvPr>
            <p:ph type="sldNum" sz="quarter" idx="4294967295"/>
          </p:nvPr>
        </p:nvSpPr>
        <p:spPr>
          <a:xfrm>
            <a:off x="3124200" y="6356350"/>
            <a:ext cx="2895600" cy="365125"/>
          </a:xfrm>
        </p:spPr>
        <p:txBody>
          <a:bodyPr/>
          <a:lstStyle/>
          <a:p>
            <a:endParaRPr lang="en-US" altLang="zh-CN"/>
          </a:p>
          <a:p>
            <a:r>
              <a:rPr lang="en-US" altLang="zh-CN">
                <a:solidFill>
                  <a:srgbClr val="996633"/>
                </a:solidFill>
              </a:rPr>
              <a:t>4</a:t>
            </a:r>
            <a:r>
              <a:rPr lang="en-US" altLang="zh-CN" baseline="30000">
                <a:solidFill>
                  <a:srgbClr val="996633"/>
                </a:solidFill>
              </a:rPr>
              <a:t>th</a:t>
            </a:r>
            <a:r>
              <a:rPr lang="en-US" altLang="zh-CN">
                <a:solidFill>
                  <a:srgbClr val="996633"/>
                </a:solidFill>
              </a:rPr>
              <a:t> Ed Chapter 9</a:t>
            </a:r>
            <a:r>
              <a:rPr lang="en-US" altLang="zh-CN" sz="1200">
                <a:solidFill>
                  <a:srgbClr val="996633"/>
                </a:solidFill>
                <a:latin typeface="Times New Roman" charset="0"/>
              </a:rPr>
              <a:t> - </a:t>
            </a:r>
            <a:fld id="{C3E1B67F-8F2A-4027-860C-B741D6E3C8E9}" type="slidenum">
              <a:rPr lang="en-US" altLang="zh-CN">
                <a:solidFill>
                  <a:srgbClr val="996633"/>
                </a:solidFill>
              </a:rPr>
              <a:pPr/>
              <a:t>6</a:t>
            </a:fld>
            <a:endParaRPr lang="en-US" altLang="zh-CN">
              <a:solidFill>
                <a:srgbClr val="996633"/>
              </a:solidFill>
            </a:endParaRPr>
          </a:p>
        </p:txBody>
      </p:sp>
      <p:sp>
        <p:nvSpPr>
          <p:cNvPr id="18434" name="Rectangle 2"/>
          <p:cNvSpPr>
            <a:spLocks noGrp="1" noChangeArrowheads="1"/>
          </p:cNvSpPr>
          <p:nvPr>
            <p:ph type="title"/>
          </p:nvPr>
        </p:nvSpPr>
        <p:spPr>
          <a:xfrm>
            <a:off x="457200" y="274638"/>
            <a:ext cx="8229600" cy="1143000"/>
          </a:xfrm>
        </p:spPr>
        <p:txBody>
          <a:bodyPr>
            <a:normAutofit/>
          </a:bodyPr>
          <a:lstStyle/>
          <a:p>
            <a:r>
              <a:rPr lang="en-US" altLang="ja-JP" dirty="0">
                <a:ea typeface="ＭＳ Ｐゴシック" pitchFamily="34" charset="-128"/>
              </a:rPr>
              <a:t>Step 1 Design</a:t>
            </a:r>
          </a:p>
        </p:txBody>
      </p:sp>
      <p:sp>
        <p:nvSpPr>
          <p:cNvPr id="18435" name="Rectangle 3"/>
          <p:cNvSpPr>
            <a:spLocks noGrp="1" noChangeArrowheads="1"/>
          </p:cNvSpPr>
          <p:nvPr>
            <p:ph type="body" idx="1"/>
          </p:nvPr>
        </p:nvSpPr>
        <p:spPr>
          <a:xfrm>
            <a:off x="552450" y="1244600"/>
            <a:ext cx="8186738" cy="2468563"/>
          </a:xfrm>
        </p:spPr>
        <p:txBody>
          <a:bodyPr/>
          <a:lstStyle/>
          <a:p>
            <a:pPr marL="533400" indent="-533400"/>
            <a:r>
              <a:rPr lang="en-US" altLang="zh-CN" sz="3200" dirty="0">
                <a:ea typeface="宋体" pitchFamily="2" charset="-122"/>
              </a:rPr>
              <a:t>Define the skeleton main class</a:t>
            </a:r>
          </a:p>
          <a:p>
            <a:pPr marL="533400" indent="-533400"/>
            <a:r>
              <a:rPr lang="en-US" altLang="zh-CN" sz="3200" dirty="0">
                <a:ea typeface="宋体" pitchFamily="2" charset="-122"/>
              </a:rPr>
              <a:t>Define the skeleton </a:t>
            </a:r>
            <a:r>
              <a:rPr lang="en-US" altLang="zh-CN" sz="3200" dirty="0" err="1" smtClean="0">
                <a:ea typeface="宋体" pitchFamily="2" charset="-122"/>
              </a:rPr>
              <a:t>WordConcordance</a:t>
            </a:r>
            <a:r>
              <a:rPr lang="en-US" altLang="zh-CN" sz="3200" dirty="0" smtClean="0">
                <a:ea typeface="宋体" pitchFamily="2" charset="-122"/>
              </a:rPr>
              <a:t> </a:t>
            </a:r>
            <a:r>
              <a:rPr lang="en-US" altLang="zh-CN" sz="3200" dirty="0">
                <a:ea typeface="宋体" pitchFamily="2" charset="-122"/>
              </a:rPr>
              <a:t>class that has only an empty zero-argument constructor</a:t>
            </a:r>
          </a:p>
        </p:txBody>
      </p:sp>
    </p:spTree>
    <p:custDataLst>
      <p:tags r:id="rId1"/>
    </p:custData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4294967295"/>
          </p:nvPr>
        </p:nvSpPr>
        <p:spPr>
          <a:xfrm>
            <a:off x="457200" y="6356350"/>
            <a:ext cx="2133600" cy="365125"/>
          </a:xfrm>
        </p:spPr>
        <p:txBody>
          <a:bodyPr/>
          <a:lstStyle/>
          <a:p>
            <a:endParaRPr lang="en-US" altLang="zh-CN"/>
          </a:p>
          <a:p>
            <a:r>
              <a:rPr lang="en-US" altLang="zh-CN">
                <a:solidFill>
                  <a:srgbClr val="996633"/>
                </a:solidFill>
              </a:rPr>
              <a:t>©The McGraw-Hill Companies, Inc. Permission required for reproduction or display.</a:t>
            </a:r>
          </a:p>
        </p:txBody>
      </p:sp>
      <p:sp>
        <p:nvSpPr>
          <p:cNvPr id="6" name="灯片编号占位符 4"/>
          <p:cNvSpPr>
            <a:spLocks noGrp="1"/>
          </p:cNvSpPr>
          <p:nvPr>
            <p:ph type="sldNum" sz="quarter" idx="4294967295"/>
          </p:nvPr>
        </p:nvSpPr>
        <p:spPr>
          <a:xfrm>
            <a:off x="3124200" y="6356350"/>
            <a:ext cx="2895600" cy="365125"/>
          </a:xfrm>
        </p:spPr>
        <p:txBody>
          <a:bodyPr/>
          <a:lstStyle/>
          <a:p>
            <a:endParaRPr lang="en-US" altLang="zh-CN"/>
          </a:p>
          <a:p>
            <a:r>
              <a:rPr lang="en-US" altLang="zh-CN">
                <a:solidFill>
                  <a:srgbClr val="996633"/>
                </a:solidFill>
              </a:rPr>
              <a:t>4</a:t>
            </a:r>
            <a:r>
              <a:rPr lang="en-US" altLang="zh-CN" baseline="30000">
                <a:solidFill>
                  <a:srgbClr val="996633"/>
                </a:solidFill>
              </a:rPr>
              <a:t>th</a:t>
            </a:r>
            <a:r>
              <a:rPr lang="en-US" altLang="zh-CN">
                <a:solidFill>
                  <a:srgbClr val="996633"/>
                </a:solidFill>
              </a:rPr>
              <a:t> Ed Chapter 9</a:t>
            </a:r>
            <a:r>
              <a:rPr lang="en-US" altLang="zh-CN" sz="1200">
                <a:solidFill>
                  <a:srgbClr val="996633"/>
                </a:solidFill>
                <a:latin typeface="Times New Roman" charset="0"/>
              </a:rPr>
              <a:t> - </a:t>
            </a:r>
            <a:fld id="{4D046DC3-5FAE-4F83-829C-1F7CF754B490}" type="slidenum">
              <a:rPr lang="en-US" altLang="zh-CN">
                <a:solidFill>
                  <a:srgbClr val="996633"/>
                </a:solidFill>
              </a:rPr>
              <a:pPr/>
              <a:t>7</a:t>
            </a:fld>
            <a:endParaRPr lang="en-US" altLang="zh-CN">
              <a:solidFill>
                <a:srgbClr val="996633"/>
              </a:solidFill>
            </a:endParaRPr>
          </a:p>
        </p:txBody>
      </p:sp>
      <p:sp>
        <p:nvSpPr>
          <p:cNvPr id="20482" name="Rectangle 2"/>
          <p:cNvSpPr>
            <a:spLocks noGrp="1" noChangeArrowheads="1"/>
          </p:cNvSpPr>
          <p:nvPr>
            <p:ph type="title"/>
          </p:nvPr>
        </p:nvSpPr>
        <p:spPr>
          <a:xfrm>
            <a:off x="457200" y="274638"/>
            <a:ext cx="8229600" cy="1143000"/>
          </a:xfrm>
        </p:spPr>
        <p:txBody>
          <a:bodyPr>
            <a:normAutofit/>
          </a:bodyPr>
          <a:lstStyle/>
          <a:p>
            <a:r>
              <a:rPr lang="en-US" altLang="ja-JP" dirty="0">
                <a:ea typeface="ＭＳ Ｐゴシック" pitchFamily="34" charset="-128"/>
              </a:rPr>
              <a:t>Step 1 Code</a:t>
            </a:r>
          </a:p>
        </p:txBody>
      </p:sp>
      <p:sp>
        <p:nvSpPr>
          <p:cNvPr id="20483" name="Rectangle 3"/>
          <p:cNvSpPr>
            <a:spLocks noChangeArrowheads="1"/>
          </p:cNvSpPr>
          <p:nvPr/>
        </p:nvSpPr>
        <p:spPr bwMode="auto">
          <a:xfrm>
            <a:off x="234950" y="1182688"/>
            <a:ext cx="8696325" cy="4837112"/>
          </a:xfrm>
          <a:prstGeom prst="rect">
            <a:avLst/>
          </a:prstGeom>
          <a:solidFill>
            <a:schemeClr val="bg1"/>
          </a:solidFill>
          <a:ln w="9525">
            <a:solidFill>
              <a:schemeClr val="tx1"/>
            </a:solidFill>
            <a:miter lim="800000"/>
            <a:headEnd/>
            <a:tailEnd/>
          </a:ln>
          <a:effectLst>
            <a:outerShdw dist="71842" dir="2700000" algn="ctr" rotWithShape="0">
              <a:schemeClr val="bg2"/>
            </a:outerShdw>
          </a:effectLst>
        </p:spPr>
        <p:txBody>
          <a:bodyPr wrap="none" anchor="ctr"/>
          <a:lstStyle/>
          <a:p>
            <a:pPr lvl="2"/>
            <a:r>
              <a:rPr lang="en-US" altLang="zh-CN" dirty="0" smtClean="0">
                <a:solidFill>
                  <a:srgbClr val="0033CC"/>
                </a:solidFill>
                <a:latin typeface="Arial" charset="0"/>
                <a:ea typeface="宋体" pitchFamily="2" charset="-122"/>
              </a:rPr>
              <a:t>Directory:</a:t>
            </a:r>
            <a:r>
              <a:rPr lang="en-US" altLang="zh-CN" dirty="0" smtClean="0">
                <a:latin typeface="Arial" charset="0"/>
                <a:ea typeface="宋体" pitchFamily="2" charset="-122"/>
              </a:rPr>
              <a:t>      </a:t>
            </a:r>
            <a:r>
              <a:rPr lang="en-US" altLang="zh-CN" dirty="0" smtClean="0">
                <a:latin typeface="Arial" charset="0"/>
                <a:ea typeface="宋体" pitchFamily="2" charset="-122"/>
              </a:rPr>
              <a:t>chapter07/step1</a:t>
            </a:r>
            <a:endParaRPr lang="en-US" altLang="zh-CN" dirty="0" smtClean="0">
              <a:latin typeface="Arial" charset="0"/>
              <a:ea typeface="宋体" pitchFamily="2" charset="-122"/>
            </a:endParaRPr>
          </a:p>
          <a:p>
            <a:pPr lvl="2"/>
            <a:endParaRPr lang="en-US" altLang="zh-CN" dirty="0" smtClean="0">
              <a:latin typeface="Arial" charset="0"/>
              <a:ea typeface="宋体" pitchFamily="2" charset="-122"/>
            </a:endParaRPr>
          </a:p>
          <a:p>
            <a:pPr lvl="2"/>
            <a:r>
              <a:rPr lang="en-US" altLang="zh-CN" dirty="0" smtClean="0">
                <a:solidFill>
                  <a:srgbClr val="0033CC"/>
                </a:solidFill>
                <a:latin typeface="Arial" charset="0"/>
                <a:ea typeface="宋体" pitchFamily="2" charset="-122"/>
              </a:rPr>
              <a:t>Source </a:t>
            </a:r>
            <a:r>
              <a:rPr lang="en-US" altLang="zh-CN" dirty="0">
                <a:solidFill>
                  <a:srgbClr val="0033CC"/>
                </a:solidFill>
                <a:latin typeface="Arial" charset="0"/>
                <a:ea typeface="宋体" pitchFamily="2" charset="-122"/>
              </a:rPr>
              <a:t>Files:</a:t>
            </a:r>
            <a:r>
              <a:rPr lang="en-US" altLang="zh-CN" dirty="0">
                <a:latin typeface="Arial" charset="0"/>
                <a:ea typeface="宋体" pitchFamily="2" charset="-122"/>
              </a:rPr>
              <a:t> </a:t>
            </a:r>
            <a:r>
              <a:rPr lang="en-US" altLang="zh-CN" dirty="0" smtClean="0">
                <a:latin typeface="Arial" charset="0"/>
                <a:ea typeface="宋体" pitchFamily="2" charset="-122"/>
              </a:rPr>
              <a:t>WordConcordanceMain.java</a:t>
            </a:r>
            <a:endParaRPr lang="en-US" altLang="zh-CN" dirty="0">
              <a:latin typeface="Arial" charset="0"/>
              <a:ea typeface="宋体" pitchFamily="2" charset="-122"/>
            </a:endParaRPr>
          </a:p>
          <a:p>
            <a:pPr lvl="2"/>
            <a:r>
              <a:rPr lang="en-US" altLang="zh-CN" dirty="0">
                <a:solidFill>
                  <a:srgbClr val="7F7F7F"/>
                </a:solidFill>
                <a:latin typeface="Arial" charset="0"/>
                <a:ea typeface="宋体" pitchFamily="2" charset="-122"/>
              </a:rPr>
              <a:t>		</a:t>
            </a:r>
            <a:r>
              <a:rPr lang="en-US" altLang="zh-CN" dirty="0">
                <a:latin typeface="Arial" charset="0"/>
                <a:ea typeface="宋体" pitchFamily="2" charset="-122"/>
              </a:rPr>
              <a:t> </a:t>
            </a:r>
            <a:r>
              <a:rPr lang="en-US" altLang="zh-CN" dirty="0" smtClean="0">
                <a:latin typeface="Arial" charset="0"/>
                <a:ea typeface="宋体" pitchFamily="2" charset="-122"/>
              </a:rPr>
              <a:t>WordConcordance.java</a:t>
            </a:r>
            <a:endParaRPr lang="en-US" altLang="zh-CN" dirty="0">
              <a:latin typeface="Arial" charset="0"/>
              <a:ea typeface="宋体" pitchFamily="2" charset="-122"/>
            </a:endParaRPr>
          </a:p>
        </p:txBody>
      </p:sp>
      <p:sp>
        <p:nvSpPr>
          <p:cNvPr id="20484" name="Text Box 4"/>
          <p:cNvSpPr txBox="1">
            <a:spLocks noChangeArrowheads="1"/>
          </p:cNvSpPr>
          <p:nvPr/>
        </p:nvSpPr>
        <p:spPr bwMode="auto">
          <a:xfrm>
            <a:off x="900113" y="1497013"/>
            <a:ext cx="7261225" cy="701675"/>
          </a:xfrm>
          <a:prstGeom prst="rect">
            <a:avLst/>
          </a:prstGeom>
          <a:noFill/>
          <a:ln w="9525">
            <a:noFill/>
            <a:miter lim="800000"/>
            <a:headEnd/>
            <a:tailEnd/>
          </a:ln>
          <a:effectLst/>
        </p:spPr>
        <p:txBody>
          <a:bodyPr wrap="none">
            <a:spAutoFit/>
          </a:bodyPr>
          <a:lstStyle/>
          <a:p>
            <a:r>
              <a:rPr lang="en-US" altLang="zh-CN" sz="2000">
                <a:solidFill>
                  <a:srgbClr val="A50021"/>
                </a:solidFill>
                <a:latin typeface="Arial" charset="0"/>
                <a:ea typeface="宋体" pitchFamily="2" charset="-122"/>
              </a:rPr>
              <a:t>Program source file is too big to list here. From now on, we ask</a:t>
            </a:r>
          </a:p>
          <a:p>
            <a:r>
              <a:rPr lang="en-US" altLang="zh-CN" sz="2000">
                <a:solidFill>
                  <a:srgbClr val="A50021"/>
                </a:solidFill>
                <a:latin typeface="Arial" charset="0"/>
                <a:ea typeface="宋体" pitchFamily="2" charset="-122"/>
              </a:rPr>
              <a:t>you to view the source files using your Java IDE.</a:t>
            </a:r>
          </a:p>
        </p:txBody>
      </p:sp>
    </p:spTree>
    <p:custDataLst>
      <p:tags r:id="rId1"/>
    </p:custData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4294967295"/>
          </p:nvPr>
        </p:nvSpPr>
        <p:spPr>
          <a:xfrm>
            <a:off x="457200" y="6356350"/>
            <a:ext cx="2133600" cy="365125"/>
          </a:xfrm>
        </p:spPr>
        <p:txBody>
          <a:bodyPr/>
          <a:lstStyle/>
          <a:p>
            <a:endParaRPr lang="en-US" altLang="zh-CN"/>
          </a:p>
          <a:p>
            <a:r>
              <a:rPr lang="en-US" altLang="zh-CN">
                <a:solidFill>
                  <a:srgbClr val="996633"/>
                </a:solidFill>
              </a:rPr>
              <a:t>©The McGraw-Hill Companies, Inc. Permission required for reproduction or display.</a:t>
            </a:r>
          </a:p>
        </p:txBody>
      </p:sp>
      <p:sp>
        <p:nvSpPr>
          <p:cNvPr id="5" name="灯片编号占位符 4"/>
          <p:cNvSpPr>
            <a:spLocks noGrp="1"/>
          </p:cNvSpPr>
          <p:nvPr>
            <p:ph type="sldNum" sz="quarter" idx="4294967295"/>
          </p:nvPr>
        </p:nvSpPr>
        <p:spPr>
          <a:xfrm>
            <a:off x="3124200" y="6356350"/>
            <a:ext cx="2895600" cy="365125"/>
          </a:xfrm>
        </p:spPr>
        <p:txBody>
          <a:bodyPr/>
          <a:lstStyle/>
          <a:p>
            <a:endParaRPr lang="en-US" altLang="zh-CN"/>
          </a:p>
          <a:p>
            <a:r>
              <a:rPr lang="en-US" altLang="zh-CN">
                <a:solidFill>
                  <a:srgbClr val="996633"/>
                </a:solidFill>
              </a:rPr>
              <a:t>4</a:t>
            </a:r>
            <a:r>
              <a:rPr lang="en-US" altLang="zh-CN" baseline="30000">
                <a:solidFill>
                  <a:srgbClr val="996633"/>
                </a:solidFill>
              </a:rPr>
              <a:t>th</a:t>
            </a:r>
            <a:r>
              <a:rPr lang="en-US" altLang="zh-CN">
                <a:solidFill>
                  <a:srgbClr val="996633"/>
                </a:solidFill>
              </a:rPr>
              <a:t> Ed Chapter 9</a:t>
            </a:r>
            <a:r>
              <a:rPr lang="en-US" altLang="zh-CN" sz="1200">
                <a:solidFill>
                  <a:srgbClr val="996633"/>
                </a:solidFill>
                <a:latin typeface="Times New Roman" charset="0"/>
              </a:rPr>
              <a:t> - </a:t>
            </a:r>
            <a:fld id="{B14B41B1-F0A0-4E3D-A583-C6A4116CF452}" type="slidenum">
              <a:rPr lang="en-US" altLang="zh-CN">
                <a:solidFill>
                  <a:srgbClr val="996633"/>
                </a:solidFill>
              </a:rPr>
              <a:pPr/>
              <a:t>8</a:t>
            </a:fld>
            <a:endParaRPr lang="en-US" altLang="zh-CN">
              <a:solidFill>
                <a:srgbClr val="996633"/>
              </a:solidFill>
            </a:endParaRPr>
          </a:p>
        </p:txBody>
      </p:sp>
      <p:sp>
        <p:nvSpPr>
          <p:cNvPr id="22530" name="Rectangle 2"/>
          <p:cNvSpPr>
            <a:spLocks noGrp="1" noChangeArrowheads="1"/>
          </p:cNvSpPr>
          <p:nvPr>
            <p:ph type="title"/>
          </p:nvPr>
        </p:nvSpPr>
        <p:spPr>
          <a:xfrm>
            <a:off x="457200" y="274638"/>
            <a:ext cx="8229600" cy="1143000"/>
          </a:xfrm>
        </p:spPr>
        <p:txBody>
          <a:bodyPr>
            <a:normAutofit/>
          </a:bodyPr>
          <a:lstStyle/>
          <a:p>
            <a:r>
              <a:rPr lang="en-US" altLang="ja-JP" dirty="0">
                <a:ea typeface="ＭＳ Ｐゴシック" pitchFamily="34" charset="-128"/>
              </a:rPr>
              <a:t>Step 1 Test</a:t>
            </a:r>
          </a:p>
        </p:txBody>
      </p:sp>
      <p:sp>
        <p:nvSpPr>
          <p:cNvPr id="22531" name="Rectangle 3"/>
          <p:cNvSpPr>
            <a:spLocks noGrp="1" noChangeArrowheads="1"/>
          </p:cNvSpPr>
          <p:nvPr>
            <p:ph type="body" idx="1"/>
          </p:nvPr>
        </p:nvSpPr>
        <p:spPr>
          <a:xfrm>
            <a:off x="685800" y="1219200"/>
            <a:ext cx="7772400" cy="4981575"/>
          </a:xfrm>
        </p:spPr>
        <p:txBody>
          <a:bodyPr/>
          <a:lstStyle/>
          <a:p>
            <a:r>
              <a:rPr lang="en-US" altLang="zh-CN" dirty="0">
                <a:ea typeface="宋体" pitchFamily="2" charset="-122"/>
              </a:rPr>
              <a:t>The purpose of Step 1 testing is to verify that the constructor is executed correctly and the repetition control in the </a:t>
            </a:r>
            <a:r>
              <a:rPr lang="en-US" altLang="zh-CN" dirty="0">
                <a:solidFill>
                  <a:srgbClr val="A50021"/>
                </a:solidFill>
                <a:ea typeface="宋体" pitchFamily="2" charset="-122"/>
              </a:rPr>
              <a:t>start</a:t>
            </a:r>
            <a:r>
              <a:rPr lang="en-US" altLang="zh-CN" dirty="0">
                <a:ea typeface="宋体" pitchFamily="2" charset="-122"/>
              </a:rPr>
              <a:t> method works as expected. </a:t>
            </a:r>
          </a:p>
          <a:p>
            <a:pPr>
              <a:buFontTx/>
              <a:buNone/>
            </a:pPr>
            <a:endParaRPr lang="zh-CN" altLang="en-US" dirty="0">
              <a:ea typeface="宋体" pitchFamily="2" charset="-122"/>
            </a:endParaRPr>
          </a:p>
        </p:txBody>
      </p:sp>
    </p:spTree>
    <p:custDataLst>
      <p:tags r:id="rId1"/>
    </p:custData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4294967295"/>
          </p:nvPr>
        </p:nvSpPr>
        <p:spPr>
          <a:xfrm>
            <a:off x="457200" y="6356350"/>
            <a:ext cx="2133600" cy="365125"/>
          </a:xfrm>
        </p:spPr>
        <p:txBody>
          <a:bodyPr/>
          <a:lstStyle/>
          <a:p>
            <a:endParaRPr lang="en-US" altLang="zh-CN"/>
          </a:p>
          <a:p>
            <a:r>
              <a:rPr lang="en-US" altLang="zh-CN">
                <a:solidFill>
                  <a:srgbClr val="996633"/>
                </a:solidFill>
              </a:rPr>
              <a:t>©The McGraw-Hill Companies, Inc. Permission required for reproduction or display.</a:t>
            </a:r>
          </a:p>
        </p:txBody>
      </p:sp>
      <p:sp>
        <p:nvSpPr>
          <p:cNvPr id="5" name="灯片编号占位符 4"/>
          <p:cNvSpPr>
            <a:spLocks noGrp="1"/>
          </p:cNvSpPr>
          <p:nvPr>
            <p:ph type="sldNum" sz="quarter" idx="4294967295"/>
          </p:nvPr>
        </p:nvSpPr>
        <p:spPr>
          <a:xfrm>
            <a:off x="3124200" y="6356350"/>
            <a:ext cx="2895600" cy="365125"/>
          </a:xfrm>
        </p:spPr>
        <p:txBody>
          <a:bodyPr/>
          <a:lstStyle/>
          <a:p>
            <a:endParaRPr lang="en-US" altLang="zh-CN"/>
          </a:p>
          <a:p>
            <a:r>
              <a:rPr lang="en-US" altLang="zh-CN">
                <a:solidFill>
                  <a:srgbClr val="996633"/>
                </a:solidFill>
              </a:rPr>
              <a:t>4</a:t>
            </a:r>
            <a:r>
              <a:rPr lang="en-US" altLang="zh-CN" baseline="30000">
                <a:solidFill>
                  <a:srgbClr val="996633"/>
                </a:solidFill>
              </a:rPr>
              <a:t>th</a:t>
            </a:r>
            <a:r>
              <a:rPr lang="en-US" altLang="zh-CN">
                <a:solidFill>
                  <a:srgbClr val="996633"/>
                </a:solidFill>
              </a:rPr>
              <a:t> Ed Chapter 9</a:t>
            </a:r>
            <a:r>
              <a:rPr lang="en-US" altLang="zh-CN" sz="1200">
                <a:solidFill>
                  <a:srgbClr val="996633"/>
                </a:solidFill>
                <a:latin typeface="Times New Roman" charset="0"/>
              </a:rPr>
              <a:t> - </a:t>
            </a:r>
            <a:fld id="{6B7AAEEF-B3E8-4EDA-9D8C-B1E6F326EA5E}" type="slidenum">
              <a:rPr lang="en-US" altLang="zh-CN">
                <a:solidFill>
                  <a:srgbClr val="996633"/>
                </a:solidFill>
              </a:rPr>
              <a:pPr/>
              <a:t>9</a:t>
            </a:fld>
            <a:endParaRPr lang="en-US" altLang="zh-CN">
              <a:solidFill>
                <a:srgbClr val="996633"/>
              </a:solidFill>
            </a:endParaRPr>
          </a:p>
        </p:txBody>
      </p:sp>
      <p:sp>
        <p:nvSpPr>
          <p:cNvPr id="24578" name="Rectangle 2"/>
          <p:cNvSpPr>
            <a:spLocks noGrp="1" noChangeArrowheads="1"/>
          </p:cNvSpPr>
          <p:nvPr>
            <p:ph type="title"/>
          </p:nvPr>
        </p:nvSpPr>
        <p:spPr>
          <a:xfrm>
            <a:off x="457200" y="274638"/>
            <a:ext cx="8229600" cy="1143000"/>
          </a:xfrm>
        </p:spPr>
        <p:txBody>
          <a:bodyPr/>
          <a:lstStyle/>
          <a:p>
            <a:r>
              <a:rPr lang="en-US" altLang="ja-JP" dirty="0">
                <a:ea typeface="ＭＳ Ｐゴシック" pitchFamily="34" charset="-128"/>
              </a:rPr>
              <a:t>Step 2 Design</a:t>
            </a:r>
          </a:p>
        </p:txBody>
      </p:sp>
      <p:sp>
        <p:nvSpPr>
          <p:cNvPr id="24579" name="Rectangle 3"/>
          <p:cNvSpPr>
            <a:spLocks noGrp="1" noChangeArrowheads="1"/>
          </p:cNvSpPr>
          <p:nvPr>
            <p:ph type="body" idx="1"/>
          </p:nvPr>
        </p:nvSpPr>
        <p:spPr>
          <a:xfrm>
            <a:off x="304800" y="1447800"/>
            <a:ext cx="8534400" cy="3676650"/>
          </a:xfrm>
        </p:spPr>
        <p:txBody>
          <a:bodyPr>
            <a:normAutofit fontScale="92500"/>
          </a:bodyPr>
          <a:lstStyle/>
          <a:p>
            <a:r>
              <a:rPr lang="en-US" altLang="zh-CN" dirty="0">
                <a:ea typeface="宋体" pitchFamily="2" charset="-122"/>
              </a:rPr>
              <a:t>Design and implement the code to open and save a file</a:t>
            </a:r>
          </a:p>
          <a:p>
            <a:r>
              <a:rPr lang="en-US" altLang="zh-CN" dirty="0">
                <a:ea typeface="宋体" pitchFamily="2" charset="-122"/>
              </a:rPr>
              <a:t>The actual tasks are done by the </a:t>
            </a:r>
            <a:r>
              <a:rPr lang="en-US" altLang="zh-CN" dirty="0" err="1">
                <a:solidFill>
                  <a:srgbClr val="A50021"/>
                </a:solidFill>
                <a:ea typeface="宋体" pitchFamily="2" charset="-122"/>
              </a:rPr>
              <a:t>FileManager</a:t>
            </a:r>
            <a:r>
              <a:rPr lang="en-US" altLang="zh-CN" dirty="0">
                <a:ea typeface="宋体" pitchFamily="2" charset="-122"/>
              </a:rPr>
              <a:t> class, so our objective in this step is to find out the correct usage of the </a:t>
            </a:r>
            <a:r>
              <a:rPr lang="en-US" altLang="zh-CN" dirty="0" err="1">
                <a:solidFill>
                  <a:srgbClr val="A50021"/>
                </a:solidFill>
                <a:ea typeface="宋体" pitchFamily="2" charset="-122"/>
              </a:rPr>
              <a:t>FileManager</a:t>
            </a:r>
            <a:r>
              <a:rPr lang="en-US" altLang="zh-CN" dirty="0">
                <a:ea typeface="宋体" pitchFamily="2" charset="-122"/>
              </a:rPr>
              <a:t> helper class.</a:t>
            </a:r>
          </a:p>
          <a:p>
            <a:r>
              <a:rPr lang="en-US" altLang="zh-CN" dirty="0">
                <a:ea typeface="宋体" pitchFamily="2" charset="-122"/>
              </a:rPr>
              <a:t>The </a:t>
            </a:r>
            <a:r>
              <a:rPr lang="en-US" altLang="zh-CN" dirty="0" err="1">
                <a:solidFill>
                  <a:srgbClr val="A50021"/>
                </a:solidFill>
                <a:ea typeface="宋体" pitchFamily="2" charset="-122"/>
              </a:rPr>
              <a:t>FileManager</a:t>
            </a:r>
            <a:r>
              <a:rPr lang="en-US" altLang="zh-CN" dirty="0">
                <a:ea typeface="宋体" pitchFamily="2" charset="-122"/>
              </a:rPr>
              <a:t> class has two key methods: </a:t>
            </a:r>
            <a:r>
              <a:rPr lang="en-US" altLang="zh-CN" dirty="0" err="1">
                <a:solidFill>
                  <a:srgbClr val="A50021"/>
                </a:solidFill>
                <a:ea typeface="宋体" pitchFamily="2" charset="-122"/>
              </a:rPr>
              <a:t>openFile</a:t>
            </a:r>
            <a:r>
              <a:rPr lang="en-US" altLang="zh-CN" dirty="0">
                <a:ea typeface="宋体" pitchFamily="2" charset="-122"/>
              </a:rPr>
              <a:t> and </a:t>
            </a:r>
            <a:r>
              <a:rPr lang="en-US" altLang="zh-CN" dirty="0" err="1">
                <a:solidFill>
                  <a:srgbClr val="A50021"/>
                </a:solidFill>
                <a:ea typeface="宋体" pitchFamily="2" charset="-122"/>
              </a:rPr>
              <a:t>saveFile</a:t>
            </a:r>
            <a:r>
              <a:rPr lang="en-US" altLang="zh-CN" dirty="0">
                <a:ea typeface="宋体" pitchFamily="2" charset="-122"/>
              </a:rPr>
              <a:t>.</a:t>
            </a:r>
          </a:p>
          <a:p>
            <a:pPr lvl="1">
              <a:buFontTx/>
              <a:buNone/>
            </a:pPr>
            <a:endParaRPr lang="en-US" altLang="zh-CN" dirty="0">
              <a:ea typeface="宋体" pitchFamily="2" charset="-122"/>
            </a:endParaRPr>
          </a:p>
        </p:txBody>
      </p:sp>
    </p:spTree>
    <p:custDataLst>
      <p:tags r:id="rId1"/>
    </p:custData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ELAPSEDTIME" val="26.944"/>
  <p:tag name="TIMELINE" val="0.7/2.1"/>
</p:tagLst>
</file>

<file path=ppt/tags/tag10.xml><?xml version="1.0" encoding="utf-8"?>
<p:tagLst xmlns:a="http://schemas.openxmlformats.org/drawingml/2006/main" xmlns:r="http://schemas.openxmlformats.org/officeDocument/2006/relationships" xmlns:p="http://schemas.openxmlformats.org/presentationml/2006/main">
  <p:tag name="ELAPSEDTIME" val="9.072001"/>
</p:tagLst>
</file>

<file path=ppt/tags/tag11.xml><?xml version="1.0" encoding="utf-8"?>
<p:tagLst xmlns:a="http://schemas.openxmlformats.org/drawingml/2006/main" xmlns:r="http://schemas.openxmlformats.org/officeDocument/2006/relationships" xmlns:p="http://schemas.openxmlformats.org/presentationml/2006/main">
  <p:tag name="ELAPSEDTIME" val="38.88"/>
  <p:tag name="TIMELINE" val="0.8/18.6/29.4"/>
</p:tagLst>
</file>

<file path=ppt/tags/tag12.xml><?xml version="1.0" encoding="utf-8"?>
<p:tagLst xmlns:a="http://schemas.openxmlformats.org/drawingml/2006/main" xmlns:r="http://schemas.openxmlformats.org/officeDocument/2006/relationships" xmlns:p="http://schemas.openxmlformats.org/presentationml/2006/main">
  <p:tag name="ELAPSEDTIME" val="25.712"/>
  <p:tag name="TIMELINE" val="0.7/11.6/18.1"/>
</p:tagLst>
</file>

<file path=ppt/tags/tag13.xml><?xml version="1.0" encoding="utf-8"?>
<p:tagLst xmlns:a="http://schemas.openxmlformats.org/drawingml/2006/main" xmlns:r="http://schemas.openxmlformats.org/officeDocument/2006/relationships" xmlns:p="http://schemas.openxmlformats.org/presentationml/2006/main">
  <p:tag name="ELAPSEDTIME" val="7.04"/>
</p:tagLst>
</file>

<file path=ppt/tags/tag14.xml><?xml version="1.0" encoding="utf-8"?>
<p:tagLst xmlns:a="http://schemas.openxmlformats.org/drawingml/2006/main" xmlns:r="http://schemas.openxmlformats.org/officeDocument/2006/relationships" xmlns:p="http://schemas.openxmlformats.org/presentationml/2006/main">
  <p:tag name="ELAPSEDTIME" val="44"/>
  <p:tag name="TIMELINE" val="0.9"/>
</p:tagLst>
</file>

<file path=ppt/tags/tag15.xml><?xml version="1.0" encoding="utf-8"?>
<p:tagLst xmlns:a="http://schemas.openxmlformats.org/drawingml/2006/main" xmlns:r="http://schemas.openxmlformats.org/officeDocument/2006/relationships" xmlns:p="http://schemas.openxmlformats.org/presentationml/2006/main">
  <p:tag name="ELAPSEDTIME" val="27.504"/>
  <p:tag name="TIMELINE" val="0.8"/>
</p:tagLst>
</file>

<file path=ppt/tags/tag2.xml><?xml version="1.0" encoding="utf-8"?>
<p:tagLst xmlns:a="http://schemas.openxmlformats.org/drawingml/2006/main" xmlns:r="http://schemas.openxmlformats.org/officeDocument/2006/relationships" xmlns:p="http://schemas.openxmlformats.org/presentationml/2006/main">
  <p:tag name="ELAPSEDTIME" val="40.928"/>
  <p:tag name="TIMELINE" val="24.1/27.9"/>
</p:tagLst>
</file>

<file path=ppt/tags/tag3.xml><?xml version="1.0" encoding="utf-8"?>
<p:tagLst xmlns:a="http://schemas.openxmlformats.org/drawingml/2006/main" xmlns:r="http://schemas.openxmlformats.org/officeDocument/2006/relationships" xmlns:p="http://schemas.openxmlformats.org/presentationml/2006/main">
  <p:tag name="ELAPSEDTIME" val="29.904"/>
</p:tagLst>
</file>

<file path=ppt/tags/tag4.xml><?xml version="1.0" encoding="utf-8"?>
<p:tagLst xmlns:a="http://schemas.openxmlformats.org/drawingml/2006/main" xmlns:r="http://schemas.openxmlformats.org/officeDocument/2006/relationships" xmlns:p="http://schemas.openxmlformats.org/presentationml/2006/main">
  <p:tag name="ELAPSEDTIME" val="14.736"/>
</p:tagLst>
</file>

<file path=ppt/tags/tag5.xml><?xml version="1.0" encoding="utf-8"?>
<p:tagLst xmlns:a="http://schemas.openxmlformats.org/drawingml/2006/main" xmlns:r="http://schemas.openxmlformats.org/officeDocument/2006/relationships" xmlns:p="http://schemas.openxmlformats.org/presentationml/2006/main">
  <p:tag name="TIMELINE" val="0.9"/>
  <p:tag name="ELAPSEDTIME" val="34.128"/>
</p:tagLst>
</file>

<file path=ppt/tags/tag6.xml><?xml version="1.0" encoding="utf-8"?>
<p:tagLst xmlns:a="http://schemas.openxmlformats.org/drawingml/2006/main" xmlns:r="http://schemas.openxmlformats.org/officeDocument/2006/relationships" xmlns:p="http://schemas.openxmlformats.org/presentationml/2006/main">
  <p:tag name="ELAPSEDTIME" val="11.616"/>
  <p:tag name="TIMELINE" val="0.7/5.4"/>
</p:tagLst>
</file>

<file path=ppt/tags/tag7.xml><?xml version="1.0" encoding="utf-8"?>
<p:tagLst xmlns:a="http://schemas.openxmlformats.org/drawingml/2006/main" xmlns:r="http://schemas.openxmlformats.org/officeDocument/2006/relationships" xmlns:p="http://schemas.openxmlformats.org/presentationml/2006/main">
  <p:tag name="ELAPSEDTIME" val="8.608001"/>
</p:tagLst>
</file>

<file path=ppt/tags/tag8.xml><?xml version="1.0" encoding="utf-8"?>
<p:tagLst xmlns:a="http://schemas.openxmlformats.org/drawingml/2006/main" xmlns:r="http://schemas.openxmlformats.org/officeDocument/2006/relationships" xmlns:p="http://schemas.openxmlformats.org/presentationml/2006/main">
  <p:tag name="ELAPSEDTIME" val="12.912"/>
  <p:tag name="TIMELINE" val="0.6"/>
</p:tagLst>
</file>

<file path=ppt/tags/tag9.xml><?xml version="1.0" encoding="utf-8"?>
<p:tagLst xmlns:a="http://schemas.openxmlformats.org/drawingml/2006/main" xmlns:r="http://schemas.openxmlformats.org/officeDocument/2006/relationships" xmlns:p="http://schemas.openxmlformats.org/presentationml/2006/main">
  <p:tag name="ELAPSEDTIME" val="26.192"/>
  <p:tag name="TIMELINE" val="0.8/7.6/19.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1312</Words>
  <PresentationFormat>全屏显示(4:3)</PresentationFormat>
  <Paragraphs>195</Paragraphs>
  <Slides>15</Slides>
  <Notes>15</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Problem Statement</vt:lpstr>
      <vt:lpstr>Overall Plan</vt:lpstr>
      <vt:lpstr>Design Document</vt:lpstr>
      <vt:lpstr>Class Relationships</vt:lpstr>
      <vt:lpstr>Development Steps</vt:lpstr>
      <vt:lpstr>Step 1 Design</vt:lpstr>
      <vt:lpstr>Step 1 Code</vt:lpstr>
      <vt:lpstr>Step 1 Test</vt:lpstr>
      <vt:lpstr>Step 2 Design</vt:lpstr>
      <vt:lpstr>Step 2 Code</vt:lpstr>
      <vt:lpstr>Step 2 Test</vt:lpstr>
      <vt:lpstr>Step 3 Design</vt:lpstr>
      <vt:lpstr>Step 3 Code</vt:lpstr>
      <vt:lpstr>Step 3 Test</vt:lpstr>
      <vt:lpstr>Step 4: Finalize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Administrator</dc:creator>
  <cp:lastModifiedBy>Administrator</cp:lastModifiedBy>
  <cp:revision>6</cp:revision>
  <dcterms:created xsi:type="dcterms:W3CDTF">2016-10-24T07:12:42Z</dcterms:created>
  <dcterms:modified xsi:type="dcterms:W3CDTF">2016-10-24T07:40:00Z</dcterms:modified>
</cp:coreProperties>
</file>