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Lst>
  <p:sldSz cy="5143500" cx="9144000"/>
  <p:notesSz cx="6858000" cy="9144000"/>
  <p:embeddedFontLst>
    <p:embeddedFont>
      <p:font typeface="Raleway"/>
      <p:regular r:id="rId116"/>
      <p:bold r:id="rId117"/>
      <p:italic r:id="rId118"/>
      <p:boldItalic r:id="rId119"/>
    </p:embeddedFont>
    <p:embeddedFont>
      <p:font typeface="Lato"/>
      <p:regular r:id="rId120"/>
      <p:bold r:id="rId121"/>
      <p:italic r:id="rId122"/>
      <p:boldItalic r:id="rId1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121" Type="http://schemas.openxmlformats.org/officeDocument/2006/relationships/font" Target="fonts/Lato-bold.fntdata"/><Relationship Id="rId25" Type="http://schemas.openxmlformats.org/officeDocument/2006/relationships/slide" Target="slides/slide20.xml"/><Relationship Id="rId120" Type="http://schemas.openxmlformats.org/officeDocument/2006/relationships/font" Target="fonts/Lato-regular.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23" Type="http://schemas.openxmlformats.org/officeDocument/2006/relationships/font" Target="fonts/Lato-boldItalic.fntdata"/><Relationship Id="rId122" Type="http://schemas.openxmlformats.org/officeDocument/2006/relationships/font" Target="fonts/Lato-italic.fntdata"/><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font" Target="fonts/Raleway-italic.fntdata"/><Relationship Id="rId117" Type="http://schemas.openxmlformats.org/officeDocument/2006/relationships/font" Target="fonts/Raleway-bold.fntdata"/><Relationship Id="rId116" Type="http://schemas.openxmlformats.org/officeDocument/2006/relationships/font" Target="fonts/Raleway-regular.fntdata"/><Relationship Id="rId115" Type="http://schemas.openxmlformats.org/officeDocument/2006/relationships/slide" Target="slides/slide110.xml"/><Relationship Id="rId119" Type="http://schemas.openxmlformats.org/officeDocument/2006/relationships/font" Target="fonts/Raleway-boldItalic.fntdata"/><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4e22a8a79f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4e22a8a79f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g1934b769a81_0_8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6" name="Google Shape;856;g1934b769a81_0_8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9" name="Shape 859"/>
        <p:cNvGrpSpPr/>
        <p:nvPr/>
      </p:nvGrpSpPr>
      <p:grpSpPr>
        <a:xfrm>
          <a:off x="0" y="0"/>
          <a:ext cx="0" cy="0"/>
          <a:chOff x="0" y="0"/>
          <a:chExt cx="0" cy="0"/>
        </a:xfrm>
      </p:grpSpPr>
      <p:sp>
        <p:nvSpPr>
          <p:cNvPr id="860" name="Google Shape;860;g1934b769a81_0_8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1" name="Google Shape;861;g1934b769a81_0_8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5" name="Shape 865"/>
        <p:cNvGrpSpPr/>
        <p:nvPr/>
      </p:nvGrpSpPr>
      <p:grpSpPr>
        <a:xfrm>
          <a:off x="0" y="0"/>
          <a:ext cx="0" cy="0"/>
          <a:chOff x="0" y="0"/>
          <a:chExt cx="0" cy="0"/>
        </a:xfrm>
      </p:grpSpPr>
      <p:sp>
        <p:nvSpPr>
          <p:cNvPr id="866" name="Google Shape;866;g1934b769a81_0_8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7" name="Google Shape;867;g1934b769a81_0_8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g1934b769a81_0_8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3" name="Google Shape;873;g1934b769a81_0_8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7" name="Shape 877"/>
        <p:cNvGrpSpPr/>
        <p:nvPr/>
      </p:nvGrpSpPr>
      <p:grpSpPr>
        <a:xfrm>
          <a:off x="0" y="0"/>
          <a:ext cx="0" cy="0"/>
          <a:chOff x="0" y="0"/>
          <a:chExt cx="0" cy="0"/>
        </a:xfrm>
      </p:grpSpPr>
      <p:sp>
        <p:nvSpPr>
          <p:cNvPr id="878" name="Google Shape;878;g1934b769a81_0_8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9" name="Google Shape;879;g1934b769a81_0_8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g14e22a8a79f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5" name="Google Shape;885;g14e22a8a79f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g1934b769a81_0_9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0" name="Google Shape;890;g1934b769a81_0_9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g1934b769a81_0_9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6" name="Google Shape;896;g1934b769a81_0_9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0" name="Shape 900"/>
        <p:cNvGrpSpPr/>
        <p:nvPr/>
      </p:nvGrpSpPr>
      <p:grpSpPr>
        <a:xfrm>
          <a:off x="0" y="0"/>
          <a:ext cx="0" cy="0"/>
          <a:chOff x="0" y="0"/>
          <a:chExt cx="0" cy="0"/>
        </a:xfrm>
      </p:grpSpPr>
      <p:sp>
        <p:nvSpPr>
          <p:cNvPr id="901" name="Google Shape;901;g1934b769a81_0_9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2" name="Google Shape;902;g1934b769a81_0_9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6" name="Shape 906"/>
        <p:cNvGrpSpPr/>
        <p:nvPr/>
      </p:nvGrpSpPr>
      <p:grpSpPr>
        <a:xfrm>
          <a:off x="0" y="0"/>
          <a:ext cx="0" cy="0"/>
          <a:chOff x="0" y="0"/>
          <a:chExt cx="0" cy="0"/>
        </a:xfrm>
      </p:grpSpPr>
      <p:sp>
        <p:nvSpPr>
          <p:cNvPr id="907" name="Google Shape;907;g14e22a8a79f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8" name="Google Shape;908;g14e22a8a79f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4e22a8a79f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4e22a8a79f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g1934b769a81_0_9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3" name="Google Shape;913;g1934b769a81_0_9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4e22a8a79f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4e22a8a79f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4e22a8a79f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4e22a8a79f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4e22a8a79f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4e22a8a79f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4e22a8a79f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4e22a8a79f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4f5e844d59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4f5e844d59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4f5e844d59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4f5e844d59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4f5e844d59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4f5e844d59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5495bb9f77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5495bb9f77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4e22a8a79f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4e22a8a79f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5495bb9f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5495bb9f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4f5e844d59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4f5e844d59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5495bb9f77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5495bb9f77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5495bb9f77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5495bb9f77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4f5e844d5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4f5e844d5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4f5e844d5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4f5e844d5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4f5e844d59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4f5e844d59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5495bb9f77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5495bb9f77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4e22a8a79f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4e22a8a79f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4f5e844d59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4f5e844d59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4e22a8a79f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4e22a8a79f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5495bb9f77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5495bb9f77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5495bb9f77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5495bb9f77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8ff4a5f44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8ff4a5f44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8ff4a5f449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8ff4a5f449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5495bb9f77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5495bb9f77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5495bb9f77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5495bb9f77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8ff4a5f449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8ff4a5f449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8ff4a5f449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18ff4a5f449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8ff4a5f449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18ff4a5f449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18ff4a5f449_2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18ff4a5f449_2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4f5e844d59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4f5e844d59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18ff4a5f449_2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18ff4a5f449_2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18ff4a5f449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18ff4a5f449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18ff4a5f449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18ff4a5f449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18ff4a5f449_2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18ff4a5f449_2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18ff4a5f449_2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18ff4a5f449_2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18ff4a5f449_2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18ff4a5f449_2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18ff4a5f449_2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18ff4a5f449_2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18ff4a5f449_2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18ff4a5f449_2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18ff4a5f449_2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18ff4a5f449_2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18ff4a5f449_2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18ff4a5f449_2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4f5e844d5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4f5e844d5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18ff4a5f449_2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18ff4a5f449_2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18ff4a5f449_2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18ff4a5f449_2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18ff4a5f449_2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18ff4a5f449_2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18ff4a5f449_2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18ff4a5f449_2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18ff4a5f449_2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18ff4a5f449_2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18ff4a5f449_2_7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18ff4a5f449_2_7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18ff4a5f449_2_7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18ff4a5f449_2_7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18ff4a5f449_2_7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18ff4a5f449_2_7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18ff4a5f449_2_7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18ff4a5f449_2_7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18ff4a5f449_2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18ff4a5f449_2_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8ff4a5f449_2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8ff4a5f449_2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18ff4a5f449_2_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18ff4a5f449_2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18ff4a5f449_2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18ff4a5f449_2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18ff4a5f449_2_7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18ff4a5f449_2_7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18ff4a5f449_2_8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18ff4a5f449_2_8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18ff4a5f449_2_7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18ff4a5f449_2_7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18ff4a5f449_2_8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18ff4a5f449_2_8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18ff4a5f449_2_8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18ff4a5f449_2_8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18ff4a5f449_2_8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18ff4a5f449_2_8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1934b769a8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1934b769a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1934b769a8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1934b769a8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8ff4a5f449_2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8ff4a5f449_2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1934b769a8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1934b769a8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1934b769a8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1934b769a8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g1934b769a8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1934b769a8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1934b769a81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1934b769a81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1934b769a81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1934b769a81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1934b769a81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5" name="Google Shape;705;g1934b769a81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1934b769a81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0" name="Google Shape;710;g1934b769a81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1934b769a81_0_7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1934b769a81_0_7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14e22a8a79f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14e22a8a79f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g1934b769a81_0_7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9" name="Google Shape;729;g1934b769a81_0_7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8ff4a5f449_2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8ff4a5f449_2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1934b769a81_0_7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5" name="Google Shape;735;g1934b769a81_0_7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g1934b769a81_0_7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2" name="Google Shape;742;g1934b769a81_0_7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g1934b769a81_0_7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9" name="Google Shape;749;g1934b769a81_0_7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g1934b769a81_0_7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5" name="Google Shape;755;g1934b769a81_0_7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1934b769a81_0_7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1" name="Google Shape;761;g1934b769a81_0_7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1934b769a81_0_7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7" name="Google Shape;767;g1934b769a81_0_7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g1934b769a81_0_7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2" name="Google Shape;772;g1934b769a81_0_7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g1934b769a81_0_8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8" name="Google Shape;778;g1934b769a81_0_8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g1934b769a81_0_8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5" name="Google Shape;785;g1934b769a81_0_8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g1934b769a81_0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1" name="Google Shape;791;g1934b769a81_0_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4f5e844d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4f5e844d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g1934b769a81_0_8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7" name="Google Shape;797;g1934b769a81_0_8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g1934b769a81_0_7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3" name="Google Shape;803;g1934b769a81_0_7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g1934b769a81_0_8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8" name="Google Shape;808;g1934b769a81_0_8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g1934b769a81_0_8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4" name="Google Shape;814;g1934b769a81_0_8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g1934b769a81_0_8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0" name="Google Shape;820;g1934b769a81_0_8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g1934b769a81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6" name="Google Shape;826;g1934b769a81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g1934b769a81_0_8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2" name="Google Shape;832;g1934b769a81_0_8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g1934b769a81_0_8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8" name="Google Shape;838;g1934b769a81_0_8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g1934b769a81_0_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4" name="Google Shape;844;g1934b769a81_0_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8" name="Shape 848"/>
        <p:cNvGrpSpPr/>
        <p:nvPr/>
      </p:nvGrpSpPr>
      <p:grpSpPr>
        <a:xfrm>
          <a:off x="0" y="0"/>
          <a:ext cx="0" cy="0"/>
          <a:chOff x="0" y="0"/>
          <a:chExt cx="0" cy="0"/>
        </a:xfrm>
      </p:grpSpPr>
      <p:sp>
        <p:nvSpPr>
          <p:cNvPr id="849" name="Google Shape;849;g1934b769a81_0_8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0" name="Google Shape;850;g1934b769a81_0_8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16.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4.png"/><Relationship Id="rId4" Type="http://schemas.openxmlformats.org/officeDocument/2006/relationships/image" Target="../media/image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4.png"/><Relationship Id="rId4" Type="http://schemas.openxmlformats.org/officeDocument/2006/relationships/image" Target="../media/image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10.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1.xml"/><Relationship Id="rId3" Type="http://schemas.openxmlformats.org/officeDocument/2006/relationships/image" Target="../media/image5.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14.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7.xml"/><Relationship Id="rId3" Type="http://schemas.openxmlformats.org/officeDocument/2006/relationships/image" Target="../media/image7.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1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12.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image" Target="../media/image13.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 Id="rId3" Type="http://schemas.openxmlformats.org/officeDocument/2006/relationships/image" Target="../media/image15.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246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Coverage-based Greybox Fuzzing as Markov Chain</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Marcel </a:t>
            </a:r>
            <a:r>
              <a:rPr lang="en-GB"/>
              <a:t>Böhme, Van-Thuan Pham, Abhik Roychoudhury. 2016.</a:t>
            </a:r>
            <a:endParaRPr/>
          </a:p>
          <a:p>
            <a:pPr indent="0" lvl="0" marL="0" rtl="0" algn="l">
              <a:spcBef>
                <a:spcPts val="0"/>
              </a:spcBef>
              <a:spcAft>
                <a:spcPts val="0"/>
              </a:spcAft>
              <a:buNone/>
            </a:pPr>
            <a:r>
              <a:rPr lang="en-GB"/>
              <a:t>Presentado por Catalina Juarros y Tomás Llorente.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2"/>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Whitebox vs. blackbox fuzzing</a:t>
            </a:r>
            <a:endParaRPr/>
          </a:p>
        </p:txBody>
      </p:sp>
      <p:sp>
        <p:nvSpPr>
          <p:cNvPr id="172" name="Google Shape;172;p22"/>
          <p:cNvSpPr txBox="1"/>
          <p:nvPr>
            <p:ph idx="1" type="body"/>
          </p:nvPr>
        </p:nvSpPr>
        <p:spPr>
          <a:xfrm>
            <a:off x="2400300" y="1602675"/>
            <a:ext cx="2028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Whitebox</a:t>
            </a:r>
            <a:endParaRPr b="1"/>
          </a:p>
          <a:p>
            <a:pPr indent="-304800" lvl="0" marL="457200" rtl="0" algn="l">
              <a:spcBef>
                <a:spcPts val="1200"/>
              </a:spcBef>
              <a:spcAft>
                <a:spcPts val="0"/>
              </a:spcAft>
              <a:buSzPts val="1200"/>
              <a:buChar char="●"/>
            </a:pPr>
            <a:r>
              <a:rPr lang="en-GB" sz="1200"/>
              <a:t>Acceso al código fuente.</a:t>
            </a:r>
            <a:endParaRPr sz="1200"/>
          </a:p>
          <a:p>
            <a:pPr indent="-304800" lvl="0" marL="457200" rtl="0" algn="l">
              <a:spcBef>
                <a:spcPts val="0"/>
              </a:spcBef>
              <a:spcAft>
                <a:spcPts val="0"/>
              </a:spcAft>
              <a:buSzPts val="1200"/>
              <a:buChar char="●"/>
            </a:pPr>
            <a:r>
              <a:rPr lang="en-GB" sz="1200"/>
              <a:t>La búsqueda de inputs r</a:t>
            </a:r>
            <a:r>
              <a:rPr lang="en-GB" sz="1200"/>
              <a:t>equiere solucionar SAT. </a:t>
            </a:r>
            <a:r>
              <a:rPr b="1" lang="en-GB" sz="1200">
                <a:solidFill>
                  <a:schemeClr val="dk1"/>
                </a:solidFill>
              </a:rPr>
              <a:t>Poco eficiente.</a:t>
            </a:r>
            <a:endParaRPr b="1" sz="1200">
              <a:solidFill>
                <a:schemeClr val="dk1"/>
              </a:solidFill>
            </a:endParaRPr>
          </a:p>
          <a:p>
            <a:pPr indent="-304800" lvl="0" marL="457200" rtl="0" algn="l">
              <a:spcBef>
                <a:spcPts val="0"/>
              </a:spcBef>
              <a:spcAft>
                <a:spcPts val="0"/>
              </a:spcAft>
              <a:buSzPts val="1200"/>
              <a:buChar char="●"/>
            </a:pPr>
            <a:r>
              <a:rPr lang="en-GB" sz="1200"/>
              <a:t>Con el tiempo, tiende a cubrirse todo el código. </a:t>
            </a:r>
            <a:r>
              <a:rPr b="1" lang="en-GB" sz="1200">
                <a:solidFill>
                  <a:schemeClr val="dk1"/>
                </a:solidFill>
              </a:rPr>
              <a:t>Muy efectivo.</a:t>
            </a:r>
            <a:endParaRPr b="1" sz="1200">
              <a:solidFill>
                <a:schemeClr val="dk1"/>
              </a:solidFill>
            </a:endParaRPr>
          </a:p>
        </p:txBody>
      </p:sp>
      <p:sp>
        <p:nvSpPr>
          <p:cNvPr id="173" name="Google Shape;173;p22"/>
          <p:cNvSpPr txBox="1"/>
          <p:nvPr>
            <p:ph idx="2" type="body"/>
          </p:nvPr>
        </p:nvSpPr>
        <p:spPr>
          <a:xfrm>
            <a:off x="4546802" y="1602675"/>
            <a:ext cx="2028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Blackbox</a:t>
            </a:r>
            <a:endParaRPr b="1"/>
          </a:p>
          <a:p>
            <a:pPr indent="-304800" lvl="0" marL="457200" rtl="0" algn="l">
              <a:spcBef>
                <a:spcPts val="1200"/>
              </a:spcBef>
              <a:spcAft>
                <a:spcPts val="0"/>
              </a:spcAft>
              <a:buSzPts val="1200"/>
              <a:buChar char="●"/>
            </a:pPr>
            <a:r>
              <a:rPr lang="en-GB" sz="1200"/>
              <a:t>Ningún acceso al código.</a:t>
            </a:r>
            <a:endParaRPr sz="1200"/>
          </a:p>
          <a:p>
            <a:pPr indent="-304800" lvl="0" marL="457200" rtl="0" algn="l">
              <a:spcBef>
                <a:spcPts val="0"/>
              </a:spcBef>
              <a:spcAft>
                <a:spcPts val="0"/>
              </a:spcAft>
              <a:buSzPts val="1200"/>
              <a:buChar char="●"/>
            </a:pPr>
            <a:r>
              <a:rPr lang="en-GB" sz="1200"/>
              <a:t>Genera inputs mutando datos de forma aleatoria. </a:t>
            </a:r>
            <a:r>
              <a:rPr b="1" lang="en-GB" sz="1200">
                <a:solidFill>
                  <a:schemeClr val="dk1"/>
                </a:solidFill>
              </a:rPr>
              <a:t>Muy eficiente.</a:t>
            </a:r>
            <a:endParaRPr b="1" sz="1200">
              <a:solidFill>
                <a:schemeClr val="dk1"/>
              </a:solidFill>
            </a:endParaRPr>
          </a:p>
          <a:p>
            <a:pPr indent="-304800" lvl="0" marL="457200" rtl="0" algn="l">
              <a:spcBef>
                <a:spcPts val="0"/>
              </a:spcBef>
              <a:spcAft>
                <a:spcPts val="0"/>
              </a:spcAft>
              <a:buSzPts val="1200"/>
              <a:buChar char="●"/>
            </a:pPr>
            <a:r>
              <a:rPr lang="en-GB" sz="1200"/>
              <a:t>Se genera gran cantidad de inputs que repiten la ejecución. </a:t>
            </a:r>
            <a:r>
              <a:rPr b="1" lang="en-GB" sz="1200">
                <a:solidFill>
                  <a:schemeClr val="dk1"/>
                </a:solidFill>
              </a:rPr>
              <a:t>Poco efectivo.</a:t>
            </a:r>
            <a:endParaRPr b="1"/>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112"/>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Impacto en la industria</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2" name="Shape 862"/>
        <p:cNvGrpSpPr/>
        <p:nvPr/>
      </p:nvGrpSpPr>
      <p:grpSpPr>
        <a:xfrm>
          <a:off x="0" y="0"/>
          <a:ext cx="0" cy="0"/>
          <a:chOff x="0" y="0"/>
          <a:chExt cx="0" cy="0"/>
        </a:xfrm>
      </p:grpSpPr>
      <p:sp>
        <p:nvSpPr>
          <p:cNvPr id="863" name="Google Shape;863;p113"/>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En líneas generales</a:t>
            </a:r>
            <a:endParaRPr/>
          </a:p>
        </p:txBody>
      </p:sp>
      <p:sp>
        <p:nvSpPr>
          <p:cNvPr id="864" name="Google Shape;864;p113"/>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Desde la publicación de AFLFast:</a:t>
            </a:r>
            <a:endParaRPr/>
          </a:p>
          <a:p>
            <a:pPr indent="-342900" lvl="0" marL="457200" rtl="0" algn="l">
              <a:spcBef>
                <a:spcPts val="1200"/>
              </a:spcBef>
              <a:spcAft>
                <a:spcPts val="0"/>
              </a:spcAft>
              <a:buSzPts val="1800"/>
              <a:buChar char="●"/>
            </a:pPr>
            <a:r>
              <a:rPr lang="en-GB"/>
              <a:t>Investigadores de ciberseguridad descubrieron muchos bugs nuevos y tuvieron mucha tracción en HackerNews</a:t>
            </a:r>
            <a:endParaRPr/>
          </a:p>
          <a:p>
            <a:pPr indent="-342900" lvl="0" marL="457200" rtl="0" algn="l">
              <a:spcBef>
                <a:spcPts val="0"/>
              </a:spcBef>
              <a:spcAft>
                <a:spcPts val="0"/>
              </a:spcAft>
              <a:buSzPts val="1800"/>
              <a:buChar char="●"/>
            </a:pPr>
            <a:r>
              <a:rPr lang="en-GB"/>
              <a:t>Google Security otorgó 2000 USD en bounties por los bugs descubiertos con AFLFast, incluyendo los del paper</a:t>
            </a:r>
            <a:endParaRPr/>
          </a:p>
          <a:p>
            <a:pPr indent="-342900" lvl="0" marL="457200" rtl="0" algn="l">
              <a:spcBef>
                <a:spcPts val="0"/>
              </a:spcBef>
              <a:spcAft>
                <a:spcPts val="0"/>
              </a:spcAft>
              <a:buSzPts val="1800"/>
              <a:buChar char="●"/>
            </a:pPr>
            <a:r>
              <a:rPr lang="en-GB"/>
              <a:t>El repositorio de GitHub de AFLFast recibió 172 estrellas y 89 forks</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8" name="Shape 868"/>
        <p:cNvGrpSpPr/>
        <p:nvPr/>
      </p:nvGrpSpPr>
      <p:grpSpPr>
        <a:xfrm>
          <a:off x="0" y="0"/>
          <a:ext cx="0" cy="0"/>
          <a:chOff x="0" y="0"/>
          <a:chExt cx="0" cy="0"/>
        </a:xfrm>
      </p:grpSpPr>
      <p:sp>
        <p:nvSpPr>
          <p:cNvPr id="869" name="Google Shape;869;p114"/>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Mejoras a AFL</a:t>
            </a:r>
            <a:endParaRPr/>
          </a:p>
        </p:txBody>
      </p:sp>
      <p:sp>
        <p:nvSpPr>
          <p:cNvPr id="870" name="Google Shape;870;p11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Michał Zalewski, el desarrollador principal de AFL, observó que AFLFast asigna mucha </a:t>
            </a:r>
            <a:r>
              <a:rPr b="1" lang="en-GB"/>
              <a:t>menos energía al principio</a:t>
            </a:r>
            <a:r>
              <a:rPr lang="en-GB"/>
              <a:t> de la campaña de fuzzing y que </a:t>
            </a:r>
            <a:r>
              <a:rPr b="1" lang="en-GB"/>
              <a:t>cicla muy rápido sobre la cola</a:t>
            </a:r>
            <a:r>
              <a:rPr lang="en-GB"/>
              <a:t> (exploración por sobre explotación), lo cual le permite procesar la cola entera más rápido.</a:t>
            </a:r>
            <a:endParaRPr/>
          </a:p>
          <a:p>
            <a:pPr indent="0" lvl="0" marL="0" rtl="0" algn="l">
              <a:spcBef>
                <a:spcPts val="1200"/>
              </a:spcBef>
              <a:spcAft>
                <a:spcPts val="1200"/>
              </a:spcAft>
              <a:buNone/>
            </a:pPr>
            <a:r>
              <a:rPr lang="en-GB"/>
              <a:t>En base a esto, implementó una nueva versión llamada </a:t>
            </a:r>
            <a:r>
              <a:rPr b="1" lang="en-GB">
                <a:solidFill>
                  <a:schemeClr val="dk1"/>
                </a:solidFill>
              </a:rPr>
              <a:t>FidgetyAFL </a:t>
            </a:r>
            <a:r>
              <a:rPr lang="en-GB"/>
              <a:t>que usa la schedule de exploración.</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sp>
        <p:nvSpPr>
          <p:cNvPr id="875" name="Google Shape;875;p115"/>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FidgetyAFL</a:t>
            </a:r>
            <a:endParaRPr/>
          </a:p>
        </p:txBody>
      </p:sp>
      <p:sp>
        <p:nvSpPr>
          <p:cNvPr id="876" name="Google Shape;876;p115"/>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Zalewski comparó FidgetyAFL (versión 2.33b) con AFL y AFLFast. En vez de medir el número de caminos o de crashes, midió la </a:t>
            </a:r>
            <a:r>
              <a:rPr b="1" lang="en-GB"/>
              <a:t>densidad del mapa</a:t>
            </a:r>
            <a:r>
              <a:rPr lang="en-GB"/>
              <a:t>, una métrica que se correlaciona con el número de aristas exploradas en el árbol de ejecución. Los probó sobre libpng, libjpeg-turbo, zlib y patch.</a:t>
            </a:r>
            <a:endParaRPr/>
          </a:p>
          <a:p>
            <a:pPr indent="0" lvl="0" marL="0" rtl="0" algn="l">
              <a:spcBef>
                <a:spcPts val="1200"/>
              </a:spcBef>
              <a:spcAft>
                <a:spcPts val="1200"/>
              </a:spcAft>
              <a:buNone/>
            </a:pPr>
            <a:r>
              <a:rPr lang="en-GB"/>
              <a:t>Los autores consideran que los experimentos no son estadísticamente fuertes, pero remarcan que </a:t>
            </a:r>
            <a:r>
              <a:rPr b="1" lang="en-GB"/>
              <a:t>la diferencia de performance con FidgetyAFL es menor que con AFL</a:t>
            </a:r>
            <a:r>
              <a:rPr lang="en-GB"/>
              <a:t>.</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0" name="Shape 880"/>
        <p:cNvGrpSpPr/>
        <p:nvPr/>
      </p:nvGrpSpPr>
      <p:grpSpPr>
        <a:xfrm>
          <a:off x="0" y="0"/>
          <a:ext cx="0" cy="0"/>
          <a:chOff x="0" y="0"/>
          <a:chExt cx="0" cy="0"/>
        </a:xfrm>
      </p:grpSpPr>
      <p:sp>
        <p:nvSpPr>
          <p:cNvPr id="881" name="Google Shape;881;p116"/>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FidgetyAFL</a:t>
            </a:r>
            <a:endParaRPr/>
          </a:p>
        </p:txBody>
      </p:sp>
      <p:pic>
        <p:nvPicPr>
          <p:cNvPr id="882" name="Google Shape;882;p116"/>
          <p:cNvPicPr preferRelativeResize="0"/>
          <p:nvPr/>
        </p:nvPicPr>
        <p:blipFill>
          <a:blip r:embed="rId3">
            <a:alphaModFix/>
          </a:blip>
          <a:stretch>
            <a:fillRect/>
          </a:stretch>
        </p:blipFill>
        <p:spPr>
          <a:xfrm>
            <a:off x="3604438" y="1352625"/>
            <a:ext cx="3913225" cy="3066975"/>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sp>
        <p:nvSpPr>
          <p:cNvPr id="887" name="Google Shape;887;p117"/>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Trabajos relacionados</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1" name="Shape 891"/>
        <p:cNvGrpSpPr/>
        <p:nvPr/>
      </p:nvGrpSpPr>
      <p:grpSpPr>
        <a:xfrm>
          <a:off x="0" y="0"/>
          <a:ext cx="0" cy="0"/>
          <a:chOff x="0" y="0"/>
          <a:chExt cx="0" cy="0"/>
        </a:xfrm>
      </p:grpSpPr>
      <p:sp>
        <p:nvSpPr>
          <p:cNvPr id="892" name="Google Shape;892;p118"/>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Otras técnicas para fuzzing</a:t>
            </a:r>
            <a:endParaRPr/>
          </a:p>
        </p:txBody>
      </p:sp>
      <p:sp>
        <p:nvSpPr>
          <p:cNvPr id="893" name="Google Shape;893;p118"/>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Seleccionar más inteligentemente los parámetros de entrada, en vez de proveer sólo el archivo vacío</a:t>
            </a:r>
            <a:endParaRPr/>
          </a:p>
          <a:p>
            <a:pPr indent="-342900" lvl="0" marL="457200" rtl="0" algn="l">
              <a:spcBef>
                <a:spcPts val="0"/>
              </a:spcBef>
              <a:spcAft>
                <a:spcPts val="0"/>
              </a:spcAft>
              <a:buSzPts val="1800"/>
              <a:buChar char="●"/>
            </a:pPr>
            <a:r>
              <a:rPr lang="en-GB"/>
              <a:t>Mejoras al operador de mutación: usar análisis de programas para detectar dependencias entre bytes del input y fuzzearlos en conjunto</a:t>
            </a:r>
            <a:endParaRPr/>
          </a:p>
          <a:p>
            <a:pPr indent="-342900" lvl="0" marL="457200" rtl="0" algn="l">
              <a:spcBef>
                <a:spcPts val="0"/>
              </a:spcBef>
              <a:spcAft>
                <a:spcPts val="0"/>
              </a:spcAft>
              <a:buSzPts val="1800"/>
              <a:buChar char="●"/>
            </a:pPr>
            <a:r>
              <a:rPr lang="en-GB"/>
              <a:t>Localizar secciones críticas del input para dirigir a un whitebox fuzzer a zonas peligrosas del programa</a:t>
            </a:r>
            <a:endParaRPr/>
          </a:p>
          <a:p>
            <a:pPr indent="-342900" lvl="0" marL="457200" rtl="0" algn="l">
              <a:spcBef>
                <a:spcPts val="0"/>
              </a:spcBef>
              <a:spcAft>
                <a:spcPts val="0"/>
              </a:spcAft>
              <a:buSzPts val="1800"/>
              <a:buChar char="●"/>
            </a:pPr>
            <a:r>
              <a:rPr lang="en-GB"/>
              <a:t>Combinar black o greybox fuzzing con whitebox fuzzing</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7" name="Shape 897"/>
        <p:cNvGrpSpPr/>
        <p:nvPr/>
      </p:nvGrpSpPr>
      <p:grpSpPr>
        <a:xfrm>
          <a:off x="0" y="0"/>
          <a:ext cx="0" cy="0"/>
          <a:chOff x="0" y="0"/>
          <a:chExt cx="0" cy="0"/>
        </a:xfrm>
      </p:grpSpPr>
      <p:sp>
        <p:nvSpPr>
          <p:cNvPr id="898" name="Google Shape;898;p119"/>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Otros usos de cadenas de Markov</a:t>
            </a:r>
            <a:endParaRPr/>
          </a:p>
        </p:txBody>
      </p:sp>
      <p:sp>
        <p:nvSpPr>
          <p:cNvPr id="899" name="Google Shape;899;p119"/>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Markov Chain Monte Carlo Random Testing (MCMC-RT) usa un método de cadenas de Markov Monte Carlo (MCMC) para </a:t>
            </a:r>
            <a:r>
              <a:rPr lang="en-GB"/>
              <a:t>aprovechar</a:t>
            </a:r>
            <a:r>
              <a:rPr lang="en-GB"/>
              <a:t> conocimiento sobre la probabilidad de un input de revelar un error</a:t>
            </a:r>
            <a:endParaRPr/>
          </a:p>
          <a:p>
            <a:pPr indent="-342900" lvl="0" marL="457200" rtl="0" algn="l">
              <a:spcBef>
                <a:spcPts val="0"/>
              </a:spcBef>
              <a:spcAft>
                <a:spcPts val="0"/>
              </a:spcAft>
              <a:buSzPts val="1800"/>
              <a:buChar char="●"/>
            </a:pPr>
            <a:r>
              <a:rPr lang="en-GB"/>
              <a:t>Chen et al. usan MCMC para aprovechar conocimiento sobre la efectividad de un operador de mutación</a:t>
            </a:r>
            <a:endParaRPr/>
          </a:p>
          <a:p>
            <a:pPr indent="-342900" lvl="0" marL="457200" rtl="0" algn="l">
              <a:spcBef>
                <a:spcPts val="0"/>
              </a:spcBef>
              <a:spcAft>
                <a:spcPts val="0"/>
              </a:spcAft>
              <a:buSzPts val="1800"/>
              <a:buChar char="●"/>
            </a:pPr>
            <a:r>
              <a:rPr lang="en-GB"/>
              <a:t>Sparks et al. modelan la ejecución de un programa como MCMC para priorizar semillas que recorren caminos menos explorados</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3" name="Shape 903"/>
        <p:cNvGrpSpPr/>
        <p:nvPr/>
      </p:nvGrpSpPr>
      <p:grpSpPr>
        <a:xfrm>
          <a:off x="0" y="0"/>
          <a:ext cx="0" cy="0"/>
          <a:chOff x="0" y="0"/>
          <a:chExt cx="0" cy="0"/>
        </a:xfrm>
      </p:grpSpPr>
      <p:sp>
        <p:nvSpPr>
          <p:cNvPr id="904" name="Google Shape;904;p120"/>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Otros usos de cadenas de Markov</a:t>
            </a:r>
            <a:endParaRPr/>
          </a:p>
        </p:txBody>
      </p:sp>
      <p:sp>
        <p:nvSpPr>
          <p:cNvPr id="905" name="Google Shape;905;p120"/>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En otro paper, los mismos autores analizan la exploración de locaciones peligrosas del programa como un problema de optimización usando el modelo de CGF como cadenas de Markov. Así, desarrollan nuevas power schedules para implementar la meta-heurística de Simulated Annealing y asignarles más energía a semillas que están más cerca de las locaciones peligrosas.</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9" name="Shape 909"/>
        <p:cNvGrpSpPr/>
        <p:nvPr/>
      </p:nvGrpSpPr>
      <p:grpSpPr>
        <a:xfrm>
          <a:off x="0" y="0"/>
          <a:ext cx="0" cy="0"/>
          <a:chOff x="0" y="0"/>
          <a:chExt cx="0" cy="0"/>
        </a:xfrm>
      </p:grpSpPr>
      <p:sp>
        <p:nvSpPr>
          <p:cNvPr id="910" name="Google Shape;910;p121"/>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Conclusiones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3"/>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¿Cómo aprovechar las ventajas y mitigar las desventajas?</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4" name="Shape 914"/>
        <p:cNvGrpSpPr/>
        <p:nvPr/>
      </p:nvGrpSpPr>
      <p:grpSpPr>
        <a:xfrm>
          <a:off x="0" y="0"/>
          <a:ext cx="0" cy="0"/>
          <a:chOff x="0" y="0"/>
          <a:chExt cx="0" cy="0"/>
        </a:xfrm>
      </p:grpSpPr>
      <p:sp>
        <p:nvSpPr>
          <p:cNvPr id="915" name="Google Shape;915;p122"/>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Conclusiones</a:t>
            </a:r>
            <a:endParaRPr/>
          </a:p>
        </p:txBody>
      </p:sp>
      <p:sp>
        <p:nvSpPr>
          <p:cNvPr id="916" name="Google Shape;916;p122"/>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El fuzzing black y greybox es efectivo en comparación con el whitebox, pero su falta de noción semántica vuelve difícil su análisis.</a:t>
            </a:r>
            <a:endParaRPr/>
          </a:p>
          <a:p>
            <a:pPr indent="-342900" lvl="0" marL="457200" rtl="0" algn="l">
              <a:spcBef>
                <a:spcPts val="0"/>
              </a:spcBef>
              <a:spcAft>
                <a:spcPts val="0"/>
              </a:spcAft>
              <a:buSzPts val="1800"/>
              <a:buChar char="●"/>
            </a:pPr>
            <a:r>
              <a:rPr lang="en-GB"/>
              <a:t>El uso de estadística para detectar y priorizar inputs que recorren caminos de baja frecuencia mejora la performance de AFL.</a:t>
            </a:r>
            <a:endParaRPr/>
          </a:p>
          <a:p>
            <a:pPr indent="-342900" lvl="0" marL="457200" rtl="0" algn="l">
              <a:spcBef>
                <a:spcPts val="0"/>
              </a:spcBef>
              <a:spcAft>
                <a:spcPts val="0"/>
              </a:spcAft>
              <a:buSzPts val="1800"/>
              <a:buChar char="●"/>
            </a:pPr>
            <a:r>
              <a:rPr lang="en-GB"/>
              <a:t>Las cadenas de Markov </a:t>
            </a:r>
            <a:r>
              <a:rPr lang="en-GB"/>
              <a:t>proveen una explicación de las mejoras a la efectividad y eficiencia de un CGF a través de la formalización de los caminos como estados.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4"/>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¡Greybox fuzzing!</a:t>
            </a:r>
            <a:endParaRPr/>
          </a:p>
        </p:txBody>
      </p:sp>
      <p:sp>
        <p:nvSpPr>
          <p:cNvPr id="184" name="Google Shape;184;p24"/>
          <p:cNvSpPr txBox="1"/>
          <p:nvPr>
            <p:ph idx="1" type="body"/>
          </p:nvPr>
        </p:nvSpPr>
        <p:spPr>
          <a:xfrm>
            <a:off x="2400300" y="1602675"/>
            <a:ext cx="2028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b="1" lang="en-GB"/>
              <a:t>Whitebox</a:t>
            </a:r>
            <a:endParaRPr b="1"/>
          </a:p>
          <a:p>
            <a:pPr indent="-304800" lvl="0" marL="457200" rtl="0" algn="l">
              <a:spcBef>
                <a:spcPts val="1200"/>
              </a:spcBef>
              <a:spcAft>
                <a:spcPts val="0"/>
              </a:spcAft>
              <a:buSzPts val="1200"/>
              <a:buChar char="●"/>
            </a:pPr>
            <a:r>
              <a:rPr lang="en-GB" sz="1200"/>
              <a:t>Acceso al código fuente.</a:t>
            </a:r>
            <a:endParaRPr sz="1200"/>
          </a:p>
          <a:p>
            <a:pPr indent="-304800" lvl="0" marL="457200" rtl="0" algn="l">
              <a:spcBef>
                <a:spcPts val="0"/>
              </a:spcBef>
              <a:spcAft>
                <a:spcPts val="0"/>
              </a:spcAft>
              <a:buSzPts val="1200"/>
              <a:buChar char="●"/>
            </a:pPr>
            <a:r>
              <a:rPr lang="en-GB" sz="1200"/>
              <a:t>La búsqueda de inputs requiere solucionar SAT. </a:t>
            </a:r>
            <a:r>
              <a:rPr b="1" lang="en-GB" sz="1200">
                <a:solidFill>
                  <a:schemeClr val="dk1"/>
                </a:solidFill>
              </a:rPr>
              <a:t>Poco eficiente.</a:t>
            </a:r>
            <a:endParaRPr b="1" sz="1200">
              <a:solidFill>
                <a:schemeClr val="dk1"/>
              </a:solidFill>
            </a:endParaRPr>
          </a:p>
          <a:p>
            <a:pPr indent="-304800" lvl="0" marL="457200" rtl="0" algn="l">
              <a:spcBef>
                <a:spcPts val="0"/>
              </a:spcBef>
              <a:spcAft>
                <a:spcPts val="0"/>
              </a:spcAft>
              <a:buSzPts val="1200"/>
              <a:buChar char="●"/>
            </a:pPr>
            <a:r>
              <a:rPr lang="en-GB" sz="1200"/>
              <a:t>Con el tiempo, tiende a cubrirse todo el código. </a:t>
            </a:r>
            <a:r>
              <a:rPr b="1" lang="en-GB" sz="1200">
                <a:solidFill>
                  <a:schemeClr val="dk1"/>
                </a:solidFill>
              </a:rPr>
              <a:t>Muy efectivo.</a:t>
            </a:r>
            <a:endParaRPr/>
          </a:p>
        </p:txBody>
      </p:sp>
      <p:sp>
        <p:nvSpPr>
          <p:cNvPr id="185" name="Google Shape;185;p24"/>
          <p:cNvSpPr txBox="1"/>
          <p:nvPr>
            <p:ph idx="2" type="body"/>
          </p:nvPr>
        </p:nvSpPr>
        <p:spPr>
          <a:xfrm>
            <a:off x="4546802" y="1602675"/>
            <a:ext cx="2028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b="1" lang="en-GB"/>
              <a:t>Blackbox</a:t>
            </a:r>
            <a:endParaRPr b="1"/>
          </a:p>
          <a:p>
            <a:pPr indent="-304800" lvl="0" marL="457200" rtl="0" algn="l">
              <a:spcBef>
                <a:spcPts val="1200"/>
              </a:spcBef>
              <a:spcAft>
                <a:spcPts val="0"/>
              </a:spcAft>
              <a:buSzPts val="1200"/>
              <a:buChar char="●"/>
            </a:pPr>
            <a:r>
              <a:rPr lang="en-GB" sz="1200"/>
              <a:t>Ningún acceso al código.</a:t>
            </a:r>
            <a:endParaRPr sz="1200"/>
          </a:p>
          <a:p>
            <a:pPr indent="-304800" lvl="0" marL="457200" rtl="0" algn="l">
              <a:spcBef>
                <a:spcPts val="0"/>
              </a:spcBef>
              <a:spcAft>
                <a:spcPts val="0"/>
              </a:spcAft>
              <a:buSzPts val="1200"/>
              <a:buChar char="●"/>
            </a:pPr>
            <a:r>
              <a:rPr lang="en-GB" sz="1200"/>
              <a:t>Genera inputs mutando datos de forma aleatoria. </a:t>
            </a:r>
            <a:r>
              <a:rPr b="1" lang="en-GB" sz="1200">
                <a:solidFill>
                  <a:schemeClr val="dk1"/>
                </a:solidFill>
              </a:rPr>
              <a:t>Muy eficiente.</a:t>
            </a:r>
            <a:endParaRPr b="1" sz="1200">
              <a:solidFill>
                <a:schemeClr val="dk1"/>
              </a:solidFill>
            </a:endParaRPr>
          </a:p>
          <a:p>
            <a:pPr indent="-304800" lvl="0" marL="457200" rtl="0" algn="l">
              <a:spcBef>
                <a:spcPts val="0"/>
              </a:spcBef>
              <a:spcAft>
                <a:spcPts val="0"/>
              </a:spcAft>
              <a:buSzPts val="1200"/>
              <a:buChar char="●"/>
            </a:pPr>
            <a:r>
              <a:rPr lang="en-GB" sz="1200"/>
              <a:t>Genera gran cantidad de inputs que repiten la ejecución. </a:t>
            </a:r>
            <a:r>
              <a:rPr b="1" lang="en-GB" sz="1200">
                <a:solidFill>
                  <a:schemeClr val="dk1"/>
                </a:solidFill>
              </a:rPr>
              <a:t>Poco efectivo.</a:t>
            </a:r>
            <a:endParaRPr/>
          </a:p>
        </p:txBody>
      </p:sp>
      <p:sp>
        <p:nvSpPr>
          <p:cNvPr id="186" name="Google Shape;186;p24"/>
          <p:cNvSpPr txBox="1"/>
          <p:nvPr>
            <p:ph idx="2" type="body"/>
          </p:nvPr>
        </p:nvSpPr>
        <p:spPr>
          <a:xfrm>
            <a:off x="6693302" y="1602675"/>
            <a:ext cx="2028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Greybox</a:t>
            </a:r>
            <a:endParaRPr b="1"/>
          </a:p>
          <a:p>
            <a:pPr indent="-304800" lvl="0" marL="457200" rtl="0" algn="l">
              <a:spcBef>
                <a:spcPts val="1200"/>
              </a:spcBef>
              <a:spcAft>
                <a:spcPts val="0"/>
              </a:spcAft>
              <a:buSzPts val="1200"/>
              <a:buChar char="●"/>
            </a:pPr>
            <a:r>
              <a:rPr lang="en-GB" sz="1200"/>
              <a:t>Acceso al binario del programa</a:t>
            </a:r>
            <a:r>
              <a:rPr lang="en-GB" sz="1200"/>
              <a:t>.</a:t>
            </a:r>
            <a:endParaRPr sz="1200"/>
          </a:p>
          <a:p>
            <a:pPr indent="-304800" lvl="0" marL="457200" rtl="0" algn="l">
              <a:spcBef>
                <a:spcPts val="0"/>
              </a:spcBef>
              <a:spcAft>
                <a:spcPts val="0"/>
              </a:spcAft>
              <a:buSzPts val="1200"/>
              <a:buChar char="●"/>
            </a:pPr>
            <a:r>
              <a:rPr lang="en-GB" sz="1200"/>
              <a:t>Inputs aleatorios con noción de recorrido. </a:t>
            </a:r>
            <a:r>
              <a:rPr b="1" lang="en-GB" sz="1200">
                <a:solidFill>
                  <a:schemeClr val="dk1"/>
                </a:solidFill>
              </a:rPr>
              <a:t>Más </a:t>
            </a:r>
            <a:r>
              <a:rPr b="1" lang="en-GB" sz="1200">
                <a:solidFill>
                  <a:schemeClr val="dk1"/>
                </a:solidFill>
              </a:rPr>
              <a:t>eficiente que white.</a:t>
            </a:r>
            <a:endParaRPr b="1" sz="1200">
              <a:solidFill>
                <a:schemeClr val="dk1"/>
              </a:solidFill>
            </a:endParaRPr>
          </a:p>
          <a:p>
            <a:pPr indent="-304800" lvl="0" marL="457200" rtl="0" algn="l">
              <a:spcBef>
                <a:spcPts val="0"/>
              </a:spcBef>
              <a:spcAft>
                <a:spcPts val="0"/>
              </a:spcAft>
              <a:buSzPts val="1200"/>
              <a:buChar char="●"/>
            </a:pPr>
            <a:r>
              <a:rPr lang="en-GB" sz="1200"/>
              <a:t>Usa el conocimiento del recorrido para minimizar las repeticiones</a:t>
            </a:r>
            <a:r>
              <a:rPr lang="en-GB" sz="1200"/>
              <a:t>. </a:t>
            </a:r>
            <a:r>
              <a:rPr b="1" lang="en-GB" sz="1200">
                <a:solidFill>
                  <a:schemeClr val="dk1"/>
                </a:solidFill>
              </a:rPr>
              <a:t>Más efectivo que black</a:t>
            </a:r>
            <a:r>
              <a:rPr b="1" lang="en-GB" sz="1200">
                <a:solidFill>
                  <a:schemeClr val="dk1"/>
                </a:solidFill>
              </a:rPr>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5"/>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¿Cómo funciona un CGF?</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6"/>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Algunas definiciones clave</a:t>
            </a:r>
            <a:endParaRPr/>
          </a:p>
        </p:txBody>
      </p:sp>
      <p:sp>
        <p:nvSpPr>
          <p:cNvPr id="197" name="Google Shape;197;p26"/>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GB"/>
              <a:t>Semilla:</a:t>
            </a:r>
            <a:r>
              <a:rPr lang="en-GB"/>
              <a:t> cualquier input generado en el proceso de fuzzing.</a:t>
            </a:r>
            <a:endParaRPr/>
          </a:p>
          <a:p>
            <a:pPr indent="-342900" lvl="0" marL="457200" rtl="0" algn="l">
              <a:spcBef>
                <a:spcPts val="0"/>
              </a:spcBef>
              <a:spcAft>
                <a:spcPts val="0"/>
              </a:spcAft>
              <a:buSzPts val="1800"/>
              <a:buChar char="●"/>
            </a:pPr>
            <a:r>
              <a:rPr b="1" lang="en-GB"/>
              <a:t>Energía:</a:t>
            </a:r>
            <a:r>
              <a:rPr lang="en-GB"/>
              <a:t> cuántos inputs se generan a partir de cierta semilla.</a:t>
            </a:r>
            <a:endParaRPr/>
          </a:p>
          <a:p>
            <a:pPr indent="-342900" lvl="0" marL="457200" rtl="0" algn="l">
              <a:spcBef>
                <a:spcPts val="0"/>
              </a:spcBef>
              <a:spcAft>
                <a:spcPts val="0"/>
              </a:spcAft>
              <a:buSzPts val="1800"/>
              <a:buChar char="●"/>
            </a:pPr>
            <a:r>
              <a:rPr b="1" lang="en-GB"/>
              <a:t>Power schedule:</a:t>
            </a:r>
            <a:r>
              <a:rPr lang="en-GB"/>
              <a:t> política que determina cuánta energía se le asigna a cada semilla.</a:t>
            </a:r>
            <a:endParaRPr/>
          </a:p>
          <a:p>
            <a:pPr indent="-342900" lvl="0" marL="457200" rtl="0" algn="l">
              <a:spcBef>
                <a:spcPts val="0"/>
              </a:spcBef>
              <a:spcAft>
                <a:spcPts val="0"/>
              </a:spcAft>
              <a:buSzPts val="1800"/>
              <a:buChar char="●"/>
            </a:pPr>
            <a:r>
              <a:rPr b="1" lang="en-GB"/>
              <a:t>Estrategia de búsqueda:</a:t>
            </a:r>
            <a:r>
              <a:rPr lang="en-GB"/>
              <a:t> cómo se elige el siguiente input.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7"/>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Desafíos del greybox fuzzing</a:t>
            </a:r>
            <a:endParaRPr/>
          </a:p>
        </p:txBody>
      </p:sp>
      <p:sp>
        <p:nvSpPr>
          <p:cNvPr id="203" name="Google Shape;203;p27"/>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Hay caminos en el árbol de ejecución que el programa recorre con mayor frecuencia que otros. Los llamamos </a:t>
            </a:r>
            <a:r>
              <a:rPr b="1" lang="en-GB"/>
              <a:t>caminos de alta densidad</a:t>
            </a:r>
            <a:r>
              <a:rPr lang="en-GB"/>
              <a:t> o de </a:t>
            </a:r>
            <a:r>
              <a:rPr b="1" lang="en-GB"/>
              <a:t>alta frecuencia</a:t>
            </a:r>
            <a:r>
              <a:rPr lang="en-GB"/>
              <a:t>.</a:t>
            </a:r>
            <a:endParaRPr/>
          </a:p>
          <a:p>
            <a:pPr indent="0" lvl="0" marL="0" rtl="0" algn="l">
              <a:spcBef>
                <a:spcPts val="1200"/>
              </a:spcBef>
              <a:spcAft>
                <a:spcPts val="0"/>
              </a:spcAft>
              <a:buNone/>
            </a:pPr>
            <a:r>
              <a:rPr lang="en-GB"/>
              <a:t>A menudo, los caminos de alta densidad corresponden a </a:t>
            </a:r>
            <a:r>
              <a:rPr b="1" lang="en-GB"/>
              <a:t>inputs inválidos</a:t>
            </a:r>
            <a:r>
              <a:rPr lang="en-GB"/>
              <a:t>. Si no se eligen bien los inputs, el fuzzer explora </a:t>
            </a:r>
            <a:r>
              <a:rPr b="1" lang="en-GB"/>
              <a:t>pocos caminos</a:t>
            </a:r>
            <a:r>
              <a:rPr lang="en-GB"/>
              <a:t> con grandes cantidades de fuzz (mala cobertura del código).</a:t>
            </a:r>
            <a:endParaRPr/>
          </a:p>
          <a:p>
            <a:pPr indent="0" lvl="0" marL="0" rtl="0" algn="l">
              <a:spcBef>
                <a:spcPts val="1200"/>
              </a:spcBef>
              <a:spcAft>
                <a:spcPts val="1200"/>
              </a:spcAft>
              <a:buNone/>
            </a:pPr>
            <a:r>
              <a:rPr lang="en-GB"/>
              <a:t>Queremos una </a:t>
            </a:r>
            <a:r>
              <a:rPr b="1" lang="en-GB"/>
              <a:t>buena política de elección de inputs</a:t>
            </a:r>
            <a:r>
              <a:rPr lang="en-GB"/>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p28"/>
          <p:cNvPicPr preferRelativeResize="0"/>
          <p:nvPr/>
        </p:nvPicPr>
        <p:blipFill>
          <a:blip r:embed="rId3">
            <a:alphaModFix/>
          </a:blip>
          <a:stretch>
            <a:fillRect/>
          </a:stretch>
        </p:blipFill>
        <p:spPr>
          <a:xfrm>
            <a:off x="2739200" y="759200"/>
            <a:ext cx="3880275" cy="365363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p29"/>
          <p:cNvPicPr preferRelativeResize="0"/>
          <p:nvPr/>
        </p:nvPicPr>
        <p:blipFill>
          <a:blip r:embed="rId3">
            <a:alphaModFix/>
          </a:blip>
          <a:stretch>
            <a:fillRect/>
          </a:stretch>
        </p:blipFill>
        <p:spPr>
          <a:xfrm>
            <a:off x="2739200" y="759200"/>
            <a:ext cx="3880275" cy="3653635"/>
          </a:xfrm>
          <a:prstGeom prst="rect">
            <a:avLst/>
          </a:prstGeom>
          <a:noFill/>
          <a:ln>
            <a:noFill/>
          </a:ln>
        </p:spPr>
      </p:pic>
      <p:sp>
        <p:nvSpPr>
          <p:cNvPr id="214" name="Google Shape;214;p29"/>
          <p:cNvSpPr txBox="1"/>
          <p:nvPr/>
        </p:nvSpPr>
        <p:spPr>
          <a:xfrm>
            <a:off x="4637075" y="2123225"/>
            <a:ext cx="2380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dk1"/>
                </a:solidFill>
                <a:latin typeface="Lato"/>
                <a:ea typeface="Lato"/>
                <a:cs typeface="Lato"/>
                <a:sym typeface="Lato"/>
              </a:rPr>
              <a:t>Estrategia de búsqueda</a:t>
            </a:r>
            <a:endParaRPr sz="1200">
              <a:solidFill>
                <a:schemeClr val="dk1"/>
              </a:solidFill>
              <a:latin typeface="Lato"/>
              <a:ea typeface="Lato"/>
              <a:cs typeface="Lato"/>
              <a:sym typeface="Lato"/>
            </a:endParaRPr>
          </a:p>
        </p:txBody>
      </p:sp>
      <p:sp>
        <p:nvSpPr>
          <p:cNvPr id="215" name="Google Shape;215;p29"/>
          <p:cNvSpPr/>
          <p:nvPr/>
        </p:nvSpPr>
        <p:spPr>
          <a:xfrm>
            <a:off x="3486875" y="2206475"/>
            <a:ext cx="1150200" cy="2028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30"/>
          <p:cNvPicPr preferRelativeResize="0"/>
          <p:nvPr/>
        </p:nvPicPr>
        <p:blipFill>
          <a:blip r:embed="rId3">
            <a:alphaModFix/>
          </a:blip>
          <a:stretch>
            <a:fillRect/>
          </a:stretch>
        </p:blipFill>
        <p:spPr>
          <a:xfrm>
            <a:off x="2739200" y="759200"/>
            <a:ext cx="3880275" cy="3653635"/>
          </a:xfrm>
          <a:prstGeom prst="rect">
            <a:avLst/>
          </a:prstGeom>
          <a:noFill/>
          <a:ln>
            <a:noFill/>
          </a:ln>
        </p:spPr>
      </p:pic>
      <p:sp>
        <p:nvSpPr>
          <p:cNvPr id="221" name="Google Shape;221;p30"/>
          <p:cNvSpPr txBox="1"/>
          <p:nvPr/>
        </p:nvSpPr>
        <p:spPr>
          <a:xfrm>
            <a:off x="4745575" y="2304050"/>
            <a:ext cx="2380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dk1"/>
                </a:solidFill>
                <a:latin typeface="Lato"/>
                <a:ea typeface="Lato"/>
                <a:cs typeface="Lato"/>
                <a:sym typeface="Lato"/>
              </a:rPr>
              <a:t>Power schedule</a:t>
            </a:r>
            <a:endParaRPr sz="1200">
              <a:solidFill>
                <a:schemeClr val="dk1"/>
              </a:solidFill>
              <a:latin typeface="Lato"/>
              <a:ea typeface="Lato"/>
              <a:cs typeface="Lato"/>
              <a:sym typeface="Lato"/>
            </a:endParaRPr>
          </a:p>
        </p:txBody>
      </p:sp>
      <p:sp>
        <p:nvSpPr>
          <p:cNvPr id="222" name="Google Shape;222;p30"/>
          <p:cNvSpPr/>
          <p:nvPr/>
        </p:nvSpPr>
        <p:spPr>
          <a:xfrm>
            <a:off x="3494100" y="2387300"/>
            <a:ext cx="1222500" cy="2028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p31"/>
          <p:cNvPicPr preferRelativeResize="0"/>
          <p:nvPr/>
        </p:nvPicPr>
        <p:blipFill>
          <a:blip r:embed="rId3">
            <a:alphaModFix/>
          </a:blip>
          <a:stretch>
            <a:fillRect/>
          </a:stretch>
        </p:blipFill>
        <p:spPr>
          <a:xfrm>
            <a:off x="2739200" y="759200"/>
            <a:ext cx="3880275" cy="3653635"/>
          </a:xfrm>
          <a:prstGeom prst="rect">
            <a:avLst/>
          </a:prstGeom>
          <a:noFill/>
          <a:ln>
            <a:noFill/>
          </a:ln>
        </p:spPr>
      </p:pic>
      <p:sp>
        <p:nvSpPr>
          <p:cNvPr id="228" name="Google Shape;228;p31"/>
          <p:cNvSpPr txBox="1"/>
          <p:nvPr/>
        </p:nvSpPr>
        <p:spPr>
          <a:xfrm>
            <a:off x="4745575" y="2126900"/>
            <a:ext cx="3038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dk1"/>
                </a:solidFill>
                <a:latin typeface="Lato"/>
                <a:ea typeface="Lato"/>
                <a:cs typeface="Lato"/>
                <a:sym typeface="Lato"/>
              </a:rPr>
              <a:t>Estas dos se modificaron para el paper.</a:t>
            </a:r>
            <a:endParaRPr sz="1200">
              <a:solidFill>
                <a:schemeClr val="dk1"/>
              </a:solidFill>
              <a:latin typeface="Lato"/>
              <a:ea typeface="Lato"/>
              <a:cs typeface="Lato"/>
              <a:sym typeface="Lato"/>
            </a:endParaRPr>
          </a:p>
          <a:p>
            <a:pPr indent="0" lvl="0" marL="0" rtl="0" algn="l">
              <a:spcBef>
                <a:spcPts val="0"/>
              </a:spcBef>
              <a:spcAft>
                <a:spcPts val="0"/>
              </a:spcAft>
              <a:buNone/>
            </a:pPr>
            <a:r>
              <a:rPr b="1" lang="en-GB" sz="1200">
                <a:solidFill>
                  <a:schemeClr val="dk1"/>
                </a:solidFill>
                <a:latin typeface="Lato"/>
                <a:ea typeface="Lato"/>
                <a:cs typeface="Lato"/>
                <a:sym typeface="Lato"/>
              </a:rPr>
              <a:t>MUTATE_INPUT NO SE TOCÓ.</a:t>
            </a:r>
            <a:endParaRPr b="1" sz="1200">
              <a:solidFill>
                <a:schemeClr val="dk1"/>
              </a:solidFill>
              <a:latin typeface="Lato"/>
              <a:ea typeface="Lato"/>
              <a:cs typeface="Lato"/>
              <a:sym typeface="Lato"/>
            </a:endParaRPr>
          </a:p>
        </p:txBody>
      </p:sp>
      <p:sp>
        <p:nvSpPr>
          <p:cNvPr id="229" name="Google Shape;229;p31"/>
          <p:cNvSpPr/>
          <p:nvPr/>
        </p:nvSpPr>
        <p:spPr>
          <a:xfrm>
            <a:off x="3494100" y="2387300"/>
            <a:ext cx="1222500" cy="2028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1"/>
          <p:cNvSpPr/>
          <p:nvPr/>
        </p:nvSpPr>
        <p:spPr>
          <a:xfrm>
            <a:off x="3486875" y="2206475"/>
            <a:ext cx="1150200" cy="2028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¿Qué hace el paper?</a:t>
            </a:r>
            <a:endParaRPr/>
          </a:p>
        </p:txBody>
      </p:sp>
      <p:sp>
        <p:nvSpPr>
          <p:cNvPr id="79" name="Google Shape;79;p1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El objetivo de los autores es </a:t>
            </a:r>
            <a:r>
              <a:rPr b="1" lang="en-GB"/>
              <a:t>mejorar la performance del fuzzer AFL</a:t>
            </a:r>
            <a:r>
              <a:rPr lang="en-GB"/>
              <a:t> priorizando los inputs que recorren </a:t>
            </a:r>
            <a:r>
              <a:rPr b="1" lang="en-GB"/>
              <a:t>caminos interesantes</a:t>
            </a:r>
            <a:r>
              <a:rPr lang="en-GB"/>
              <a:t> en el árbol de ejecución del programa a testear.</a:t>
            </a:r>
            <a:endParaRPr/>
          </a:p>
          <a:p>
            <a:pPr indent="0" lvl="0" marL="0" rtl="0" algn="l">
              <a:spcBef>
                <a:spcPts val="1200"/>
              </a:spcBef>
              <a:spcAft>
                <a:spcPts val="1200"/>
              </a:spcAft>
              <a:buNone/>
            </a:pPr>
            <a:r>
              <a:rPr lang="en-GB"/>
              <a:t>Para esto, modelan un proceso de fuzzing como </a:t>
            </a:r>
            <a:r>
              <a:rPr b="1" lang="en-GB"/>
              <a:t>cadena de Markov</a:t>
            </a:r>
            <a:r>
              <a:rPr lang="en-GB"/>
              <a:t>. A partir del conocimiento que les da este modelo, le hacen cambios a AFL que mejoran su eficiencia por un orden de magnitud. También comparan su performance con la de un fuzzer whitebox.</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p32"/>
          <p:cNvPicPr preferRelativeResize="0"/>
          <p:nvPr/>
        </p:nvPicPr>
        <p:blipFill>
          <a:blip r:embed="rId3">
            <a:alphaModFix/>
          </a:blip>
          <a:stretch>
            <a:fillRect/>
          </a:stretch>
        </p:blipFill>
        <p:spPr>
          <a:xfrm>
            <a:off x="2792875" y="1243074"/>
            <a:ext cx="5454075" cy="26573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3"/>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AFL</a:t>
            </a:r>
            <a:endParaRPr/>
          </a:p>
        </p:txBody>
      </p:sp>
      <p:sp>
        <p:nvSpPr>
          <p:cNvPr id="241" name="Google Shape;241;p33"/>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GB"/>
              <a:t>Fuzzer state-of-the-art.</a:t>
            </a:r>
            <a:endParaRPr/>
          </a:p>
          <a:p>
            <a:pPr indent="-317500" lvl="0" marL="457200" rtl="0" algn="l">
              <a:spcBef>
                <a:spcPts val="0"/>
              </a:spcBef>
              <a:spcAft>
                <a:spcPts val="0"/>
              </a:spcAft>
              <a:buSzPts val="1400"/>
              <a:buChar char="●"/>
            </a:pPr>
            <a:r>
              <a:rPr lang="en-GB"/>
              <a:t>Se usó para descubrir cientos de vulnerabilidades de alto impacto.</a:t>
            </a:r>
            <a:endParaRPr/>
          </a:p>
          <a:p>
            <a:pPr indent="-317500" lvl="0" marL="457200" rtl="0" algn="l">
              <a:spcBef>
                <a:spcPts val="0"/>
              </a:spcBef>
              <a:spcAft>
                <a:spcPts val="0"/>
              </a:spcAft>
              <a:buSzPts val="1400"/>
              <a:buChar char="●"/>
            </a:pPr>
            <a:r>
              <a:rPr lang="en-GB"/>
              <a:t>Muy buenas capacidades de generación de inputs a partir de una semilla inicial prácticamente vacía.</a:t>
            </a:r>
            <a:endParaRPr/>
          </a:p>
          <a:p>
            <a:pPr indent="-317500" lvl="0" marL="457200" rtl="0" algn="l">
              <a:spcBef>
                <a:spcPts val="0"/>
              </a:spcBef>
              <a:spcAft>
                <a:spcPts val="0"/>
              </a:spcAft>
              <a:buSzPts val="1400"/>
              <a:buChar char="●"/>
            </a:pPr>
            <a:r>
              <a:rPr lang="en-GB"/>
              <a:t>Integración con motores de ejecución simbólica.</a:t>
            </a:r>
            <a:endParaRPr/>
          </a:p>
        </p:txBody>
      </p:sp>
      <p:sp>
        <p:nvSpPr>
          <p:cNvPr id="242" name="Google Shape;242;p33"/>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American Fuzzy Lop  :)</a:t>
            </a:r>
            <a:endParaRPr/>
          </a:p>
        </p:txBody>
      </p:sp>
      <p:pic>
        <p:nvPicPr>
          <p:cNvPr id="243" name="Google Shape;243;p33"/>
          <p:cNvPicPr preferRelativeResize="0"/>
          <p:nvPr/>
        </p:nvPicPr>
        <p:blipFill>
          <a:blip r:embed="rId3">
            <a:alphaModFix/>
          </a:blip>
          <a:stretch>
            <a:fillRect/>
          </a:stretch>
        </p:blipFill>
        <p:spPr>
          <a:xfrm>
            <a:off x="5751850" y="2119563"/>
            <a:ext cx="2095502" cy="213826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4"/>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Funcionamiento</a:t>
            </a:r>
            <a:r>
              <a:rPr lang="en-GB"/>
              <a:t> de AFL</a:t>
            </a:r>
            <a:endParaRPr/>
          </a:p>
        </p:txBody>
      </p:sp>
      <p:sp>
        <p:nvSpPr>
          <p:cNvPr id="249" name="Google Shape;249;p3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A través de la </a:t>
            </a:r>
            <a:r>
              <a:rPr b="1" lang="en-GB"/>
              <a:t>instrumentación binaria</a:t>
            </a:r>
            <a:r>
              <a:rPr lang="en-GB"/>
              <a:t>, registra qué </a:t>
            </a:r>
            <a:r>
              <a:rPr b="1" lang="en-GB"/>
              <a:t>transiciones direccionales</a:t>
            </a:r>
            <a:r>
              <a:rPr lang="en-GB"/>
              <a:t> entre bloques de código se hicieron en una ejecución del programa bajo análisis. Las marca en un </a:t>
            </a:r>
            <a:r>
              <a:rPr b="1" lang="en-GB"/>
              <a:t>arreglo donde cada byte corresponde a una transición ejecutada</a:t>
            </a:r>
            <a:r>
              <a:rPr lang="en-GB"/>
              <a:t> y usa un </a:t>
            </a:r>
            <a:r>
              <a:rPr b="1" lang="en-GB"/>
              <a:t>hash </a:t>
            </a:r>
            <a:r>
              <a:rPr lang="en-GB"/>
              <a:t>de este arreglo como</a:t>
            </a:r>
            <a:r>
              <a:rPr lang="en-GB"/>
              <a:t> </a:t>
            </a:r>
            <a:r>
              <a:rPr b="1" lang="en-GB"/>
              <a:t>identificador</a:t>
            </a:r>
            <a:r>
              <a:rPr lang="en-GB"/>
              <a:t> del camino</a:t>
            </a:r>
            <a:r>
              <a:rPr lang="en-GB"/>
              <a: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5"/>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Funcionamiento de AFL</a:t>
            </a:r>
            <a:endParaRPr/>
          </a:p>
        </p:txBody>
      </p:sp>
      <p:sp>
        <p:nvSpPr>
          <p:cNvPr id="255" name="Google Shape;255;p35"/>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2"/>
              </a:buClr>
              <a:buSzPts val="1100"/>
              <a:buFont typeface="Arial"/>
              <a:buNone/>
            </a:pPr>
            <a:r>
              <a:rPr lang="en-GB"/>
              <a:t>AFL c</a:t>
            </a:r>
            <a:r>
              <a:rPr lang="en-GB"/>
              <a:t>onsidera que un input es interesante cuando ejecuta una </a:t>
            </a:r>
            <a:r>
              <a:rPr b="1" lang="en-GB"/>
              <a:t>transición nueva</a:t>
            </a:r>
            <a:r>
              <a:rPr lang="en-GB"/>
              <a:t> o cuando ejecuta alguna transición </a:t>
            </a:r>
            <a:r>
              <a:rPr b="1" lang="en-GB"/>
              <a:t>una cantidad de veces sustancialmente distinta</a:t>
            </a:r>
            <a:r>
              <a:rPr lang="en-GB"/>
              <a:t> a inputs anteriores. Para esto, la función isInteresting compara los pisos de los logaritmos de las cantidades de transiciones, no las cantidades en sí. A esto se lo llama </a:t>
            </a:r>
            <a:r>
              <a:rPr b="1" lang="en-GB"/>
              <a:t>bucketing</a:t>
            </a:r>
            <a:r>
              <a:rPr lang="en-GB"/>
              <a: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6"/>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Características de AFL</a:t>
            </a:r>
            <a:endParaRPr/>
          </a:p>
        </p:txBody>
      </p:sp>
      <p:sp>
        <p:nvSpPr>
          <p:cNvPr id="261" name="Google Shape;261;p36"/>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La energía </a:t>
            </a:r>
            <a:r>
              <a:rPr b="1" lang="en-GB"/>
              <a:t>no depende de la cantidad de veces</a:t>
            </a:r>
            <a:r>
              <a:rPr lang="en-GB"/>
              <a:t> que se eligió una semilla.</a:t>
            </a:r>
            <a:endParaRPr/>
          </a:p>
          <a:p>
            <a:pPr indent="-342900" lvl="0" marL="457200" rtl="0" algn="l">
              <a:spcBef>
                <a:spcPts val="0"/>
              </a:spcBef>
              <a:spcAft>
                <a:spcPts val="0"/>
              </a:spcAft>
              <a:buSzPts val="1800"/>
              <a:buChar char="●"/>
            </a:pPr>
            <a:r>
              <a:rPr lang="en-GB"/>
              <a:t>La energía es constantemente </a:t>
            </a:r>
            <a:r>
              <a:rPr b="1" lang="en-GB"/>
              <a:t>alta</a:t>
            </a:r>
            <a:r>
              <a:rPr lang="en-GB"/>
              <a:t>.</a:t>
            </a:r>
            <a:endParaRPr/>
          </a:p>
          <a:p>
            <a:pPr indent="-342900" lvl="0" marL="457200" rtl="0" algn="l">
              <a:spcBef>
                <a:spcPts val="0"/>
              </a:spcBef>
              <a:spcAft>
                <a:spcPts val="0"/>
              </a:spcAft>
              <a:buSzPts val="1800"/>
              <a:buChar char="●"/>
            </a:pPr>
            <a:r>
              <a:rPr lang="en-GB"/>
              <a:t>Las semillas se eligen en el </a:t>
            </a:r>
            <a:r>
              <a:rPr b="1" lang="en-GB"/>
              <a:t>orden en el que fueron encoladas</a:t>
            </a:r>
            <a:r>
              <a:rPr lang="en-GB"/>
              <a:t>.</a:t>
            </a:r>
            <a:endParaRPr/>
          </a:p>
          <a:p>
            <a:pPr indent="-342900" lvl="0" marL="457200" rtl="0" algn="l">
              <a:spcBef>
                <a:spcPts val="0"/>
              </a:spcBef>
              <a:spcAft>
                <a:spcPts val="0"/>
              </a:spcAft>
              <a:buSzPts val="1800"/>
              <a:buChar char="●"/>
            </a:pPr>
            <a:r>
              <a:rPr lang="en-GB"/>
              <a:t>Las semillas favoritas son las de menor tamaño y las que generan la ejecución más rápida en el programa analizado.</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7"/>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Problemas resultantes</a:t>
            </a:r>
            <a:endParaRPr/>
          </a:p>
        </p:txBody>
      </p:sp>
      <p:sp>
        <p:nvSpPr>
          <p:cNvPr id="267" name="Google Shape;267;p37"/>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 medida que AFL descubre más caminos, </a:t>
            </a:r>
            <a:r>
              <a:rPr b="1" lang="en-GB"/>
              <a:t>muchas semillas repiten caminos de alta frecuencia</a:t>
            </a:r>
            <a:r>
              <a:rPr lang="en-GB"/>
              <a:t> y a éstas se les asigna demasiada energía.</a:t>
            </a:r>
            <a:endParaRPr/>
          </a:p>
          <a:p>
            <a:pPr indent="0" lvl="0" marL="0" rtl="0" algn="l">
              <a:spcBef>
                <a:spcPts val="1200"/>
              </a:spcBef>
              <a:spcAft>
                <a:spcPts val="1200"/>
              </a:spcAft>
              <a:buNone/>
            </a:pPr>
            <a:r>
              <a:rPr lang="en-GB"/>
              <a:t>Por más que haya empezado con inputs válidos, termina generando muchos inputs inválidos y desperdiciando mucho tiempo sin  explorar caminos nuevos.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La eficiencia de AFL se puede mejorar</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9"/>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¿Cómo la mejoramos?</a:t>
            </a:r>
            <a:endParaRPr/>
          </a:p>
        </p:txBody>
      </p:sp>
      <p:sp>
        <p:nvSpPr>
          <p:cNvPr id="278" name="Google Shape;278;p39"/>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Queremos recorrer </a:t>
            </a:r>
            <a:r>
              <a:rPr b="1" lang="en-GB"/>
              <a:t>más caminos de baja frecuencia</a:t>
            </a:r>
            <a:r>
              <a:rPr lang="en-GB"/>
              <a:t> y evitar </a:t>
            </a:r>
            <a:r>
              <a:rPr b="1" lang="en-GB"/>
              <a:t>repetir los caminos de alta frecuencia</a:t>
            </a:r>
            <a:r>
              <a:rPr lang="en-GB"/>
              <a:t>.</a:t>
            </a:r>
            <a:endParaRPr/>
          </a:p>
          <a:p>
            <a:pPr indent="0" lvl="0" marL="0" rtl="0" algn="l">
              <a:spcBef>
                <a:spcPts val="1200"/>
              </a:spcBef>
              <a:spcAft>
                <a:spcPts val="0"/>
              </a:spcAft>
              <a:buNone/>
            </a:pPr>
            <a:r>
              <a:rPr lang="en-GB"/>
              <a:t>Para eso, tenemos que entender mejor </a:t>
            </a:r>
            <a:r>
              <a:rPr b="1" lang="en-GB"/>
              <a:t>qué inputs</a:t>
            </a:r>
            <a:r>
              <a:rPr lang="en-GB"/>
              <a:t> recorren cada </a:t>
            </a:r>
            <a:r>
              <a:rPr b="1" lang="en-GB"/>
              <a:t>tipo de camino</a:t>
            </a:r>
            <a:r>
              <a:rPr lang="en-GB"/>
              <a:t> y en base a esto modificar chooseNext y assignEnergy.</a:t>
            </a:r>
            <a:endParaRPr/>
          </a:p>
          <a:p>
            <a:pPr indent="0" lvl="0" marL="0" rtl="0" algn="l">
              <a:spcBef>
                <a:spcPts val="1200"/>
              </a:spcBef>
              <a:spcAft>
                <a:spcPts val="1200"/>
              </a:spcAft>
              <a:buNone/>
            </a:pPr>
            <a:r>
              <a:rPr b="1" lang="en-GB">
                <a:solidFill>
                  <a:schemeClr val="dk1"/>
                </a:solidFill>
              </a:rPr>
              <a:t>Necesitamos un modelo matemático.</a:t>
            </a:r>
            <a:endParaRPr b="1">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0"/>
          <p:cNvSpPr txBox="1"/>
          <p:nvPr>
            <p:ph type="title"/>
          </p:nvPr>
        </p:nvSpPr>
        <p:spPr>
          <a:xfrm>
            <a:off x="406425" y="1806825"/>
            <a:ext cx="8296800" cy="16623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GB"/>
              <a:t>El fuzzing como proceso</a:t>
            </a:r>
            <a:endParaRPr/>
          </a:p>
          <a:p>
            <a:pPr indent="0" lvl="0" marL="0" rtl="0" algn="ctr">
              <a:spcBef>
                <a:spcPts val="0"/>
              </a:spcBef>
              <a:spcAft>
                <a:spcPts val="0"/>
              </a:spcAft>
              <a:buNone/>
            </a:pPr>
            <a:r>
              <a:rPr lang="en-GB"/>
              <a:t>de Markov</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1"/>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Cadena de Markov</a:t>
            </a:r>
            <a:endParaRPr/>
          </a:p>
        </p:txBody>
      </p:sp>
      <p:sp>
        <p:nvSpPr>
          <p:cNvPr id="289" name="Google Shape;289;p41"/>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Proceso estocástico que </a:t>
            </a:r>
            <a:r>
              <a:rPr b="1" lang="en-GB"/>
              <a:t>transiciona entre estados</a:t>
            </a:r>
            <a:r>
              <a:rPr lang="en-GB"/>
              <a:t>. La probabilidad de pasar al próximo estado depende únicamente del </a:t>
            </a:r>
            <a:r>
              <a:rPr b="1" lang="en-GB"/>
              <a:t>estado actual</a:t>
            </a:r>
            <a:r>
              <a:rPr lang="en-GB"/>
              <a:t>.</a:t>
            </a:r>
            <a:endParaRPr/>
          </a:p>
          <a:p>
            <a:pPr indent="0" lvl="0" marL="0" rtl="0" algn="l">
              <a:spcBef>
                <a:spcPts val="1200"/>
              </a:spcBef>
              <a:spcAft>
                <a:spcPts val="1200"/>
              </a:spcAft>
              <a:buNone/>
            </a:pPr>
            <a:r>
              <a:rPr lang="en-GB"/>
              <a:t>Formalmente, un proceso de Markov es una </a:t>
            </a:r>
            <a:r>
              <a:rPr b="1" lang="en-GB"/>
              <a:t>secuencia de variables aleatorias</a:t>
            </a:r>
            <a:r>
              <a:rPr lang="en-GB"/>
              <a:t> {X</a:t>
            </a:r>
            <a:r>
              <a:rPr baseline="-25000" lang="en-GB"/>
              <a:t>0</a:t>
            </a:r>
            <a:r>
              <a:rPr lang="en-GB"/>
              <a:t>, X</a:t>
            </a:r>
            <a:r>
              <a:rPr baseline="-25000" lang="en-GB"/>
              <a:t>1</a:t>
            </a:r>
            <a:r>
              <a:rPr lang="en-GB"/>
              <a:t>, … , X</a:t>
            </a:r>
            <a:r>
              <a:rPr baseline="-25000" lang="en-GB"/>
              <a:t>n</a:t>
            </a:r>
            <a:r>
              <a:rPr lang="en-GB"/>
              <a:t>} donde X</a:t>
            </a:r>
            <a:r>
              <a:rPr baseline="-25000" lang="en-GB"/>
              <a:t>i</a:t>
            </a:r>
            <a:r>
              <a:rPr lang="en-GB"/>
              <a:t> describe el estado del proceso en el instante de tiempo i. Los valores de las X se obtienen de un </a:t>
            </a:r>
            <a:r>
              <a:rPr b="1" lang="en-GB"/>
              <a:t>conjunto de estados S = {1, 2, … , M}</a:t>
            </a:r>
            <a:r>
              <a:rPr lang="en-GB"/>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Conceptos introductorios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2"/>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Cadena de Markov</a:t>
            </a:r>
            <a:endParaRPr/>
          </a:p>
        </p:txBody>
      </p:sp>
      <p:sp>
        <p:nvSpPr>
          <p:cNvPr id="295" name="Google Shape;295;p42"/>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A una cadena de Markov corresponde una </a:t>
            </a:r>
            <a:r>
              <a:rPr b="1" lang="en-GB"/>
              <a:t>matriz de probabilidades P = [p</a:t>
            </a:r>
            <a:r>
              <a:rPr b="1" baseline="-25000" lang="en-GB"/>
              <a:t>ij</a:t>
            </a:r>
            <a:r>
              <a:rPr b="1" lang="en-GB"/>
              <a:t>]</a:t>
            </a:r>
            <a:r>
              <a:rPr lang="en-GB"/>
              <a:t> de dimensión </a:t>
            </a:r>
            <a:r>
              <a:rPr b="1" lang="en-GB"/>
              <a:t>M x M</a:t>
            </a:r>
            <a:r>
              <a:rPr lang="en-GB"/>
              <a:t> donde p</a:t>
            </a:r>
            <a:r>
              <a:rPr baseline="-25000" lang="en-GB"/>
              <a:t>ij</a:t>
            </a:r>
            <a:r>
              <a:rPr lang="en-GB"/>
              <a:t> es la probabilidad de que el proceso pase </a:t>
            </a:r>
            <a:r>
              <a:rPr b="1" lang="en-GB"/>
              <a:t>del estado i al estado j</a:t>
            </a:r>
            <a:r>
              <a:rPr lang="en-GB"/>
              <a:t> en un momento cualquiera. Por la definición misma de probabilidad, cada elemento de la matriz es </a:t>
            </a:r>
            <a:r>
              <a:rPr b="1" lang="en-GB"/>
              <a:t>no negativo</a:t>
            </a:r>
            <a:r>
              <a:rPr lang="en-GB"/>
              <a:t> y </a:t>
            </a:r>
            <a:r>
              <a:rPr b="1" lang="en-GB"/>
              <a:t>cada fila suma 1</a:t>
            </a:r>
            <a:r>
              <a:rPr lang="en-GB"/>
              <a: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3"/>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Homogeneidad en el tiempo</a:t>
            </a:r>
            <a:endParaRPr/>
          </a:p>
        </p:txBody>
      </p:sp>
      <p:sp>
        <p:nvSpPr>
          <p:cNvPr id="301" name="Google Shape;301;p43"/>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Una cadena de Markov es </a:t>
            </a:r>
            <a:r>
              <a:rPr b="1" lang="en-GB"/>
              <a:t>homogénea en el tiempo</a:t>
            </a:r>
            <a:r>
              <a:rPr lang="en-GB"/>
              <a:t> si la matriz P no depende del instante temporal.</a:t>
            </a:r>
            <a:endParaRPr/>
          </a:p>
          <a:p>
            <a:pPr indent="0" lvl="0" marL="0" rtl="0" algn="l">
              <a:spcBef>
                <a:spcPts val="1200"/>
              </a:spcBef>
              <a:spcAft>
                <a:spcPts val="1200"/>
              </a:spcAft>
              <a:buNone/>
            </a:pPr>
            <a:r>
              <a:rPr lang="en-GB"/>
              <a:t>Para una cadena de Markov homogénea en el tiempo, un vector π es una </a:t>
            </a:r>
            <a:r>
              <a:rPr b="1" lang="en-GB"/>
              <a:t>distribución estacionaria</a:t>
            </a:r>
            <a:r>
              <a:rPr lang="en-GB"/>
              <a:t> si para todo j∈S:</a:t>
            </a:r>
            <a:endParaRPr baseline="-25000"/>
          </a:p>
        </p:txBody>
      </p:sp>
      <p:pic>
        <p:nvPicPr>
          <p:cNvPr id="302" name="Google Shape;302;p43"/>
          <p:cNvPicPr preferRelativeResize="0"/>
          <p:nvPr/>
        </p:nvPicPr>
        <p:blipFill>
          <a:blip r:embed="rId3">
            <a:alphaModFix/>
          </a:blip>
          <a:stretch>
            <a:fillRect/>
          </a:stretch>
        </p:blipFill>
        <p:spPr>
          <a:xfrm>
            <a:off x="4745625" y="3209000"/>
            <a:ext cx="1365100" cy="13313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4"/>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Homogeneidad en el tiempo</a:t>
            </a:r>
            <a:endParaRPr/>
          </a:p>
        </p:txBody>
      </p:sp>
      <p:sp>
        <p:nvSpPr>
          <p:cNvPr id="308" name="Google Shape;308;p4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Una cadena de Markov es </a:t>
            </a:r>
            <a:r>
              <a:rPr b="1" lang="en-GB"/>
              <a:t>homogénea en el tiempo</a:t>
            </a:r>
            <a:r>
              <a:rPr lang="en-GB"/>
              <a:t> si la matriz P no depende del instante temporal.</a:t>
            </a:r>
            <a:endParaRPr/>
          </a:p>
          <a:p>
            <a:pPr indent="0" lvl="0" marL="0" rtl="0" algn="l">
              <a:spcBef>
                <a:spcPts val="1200"/>
              </a:spcBef>
              <a:spcAft>
                <a:spcPts val="1200"/>
              </a:spcAft>
              <a:buNone/>
            </a:pPr>
            <a:r>
              <a:rPr lang="en-GB"/>
              <a:t>Para una cadena de Markov homogénea en el tiempo, un vector π es una </a:t>
            </a:r>
            <a:r>
              <a:rPr b="1" lang="en-GB"/>
              <a:t>distribución estacionaria</a:t>
            </a:r>
            <a:r>
              <a:rPr lang="en-GB"/>
              <a:t> si para todo j ∈ S:</a:t>
            </a:r>
            <a:endParaRPr baseline="-25000"/>
          </a:p>
        </p:txBody>
      </p:sp>
      <p:pic>
        <p:nvPicPr>
          <p:cNvPr id="309" name="Google Shape;309;p44"/>
          <p:cNvPicPr preferRelativeResize="0"/>
          <p:nvPr/>
        </p:nvPicPr>
        <p:blipFill>
          <a:blip r:embed="rId3">
            <a:alphaModFix/>
          </a:blip>
          <a:stretch>
            <a:fillRect/>
          </a:stretch>
        </p:blipFill>
        <p:spPr>
          <a:xfrm>
            <a:off x="4745625" y="3209000"/>
            <a:ext cx="1365100" cy="1331300"/>
          </a:xfrm>
          <a:prstGeom prst="rect">
            <a:avLst/>
          </a:prstGeom>
          <a:noFill/>
          <a:ln>
            <a:noFill/>
          </a:ln>
        </p:spPr>
      </p:pic>
      <p:sp>
        <p:nvSpPr>
          <p:cNvPr id="310" name="Google Shape;310;p44"/>
          <p:cNvSpPr/>
          <p:nvPr/>
        </p:nvSpPr>
        <p:spPr>
          <a:xfrm>
            <a:off x="4890300" y="3262625"/>
            <a:ext cx="976500" cy="7596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44"/>
          <p:cNvSpPr txBox="1"/>
          <p:nvPr/>
        </p:nvSpPr>
        <p:spPr>
          <a:xfrm>
            <a:off x="5939250" y="3262625"/>
            <a:ext cx="220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Lato"/>
                <a:ea typeface="Lato"/>
                <a:cs typeface="Lato"/>
                <a:sym typeface="Lato"/>
              </a:rPr>
              <a:t>es una probabilidad</a:t>
            </a:r>
            <a:endParaRPr>
              <a:solidFill>
                <a:schemeClr val="dk1"/>
              </a:solidFill>
              <a:latin typeface="Lato"/>
              <a:ea typeface="Lato"/>
              <a:cs typeface="Lato"/>
              <a:sym typeface="La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5"/>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Homogeneidad en el tiempo</a:t>
            </a:r>
            <a:endParaRPr/>
          </a:p>
        </p:txBody>
      </p:sp>
      <p:sp>
        <p:nvSpPr>
          <p:cNvPr id="317" name="Google Shape;317;p45"/>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Una cadena de Markov es </a:t>
            </a:r>
            <a:r>
              <a:rPr b="1" lang="en-GB"/>
              <a:t>homogénea en el tiempo</a:t>
            </a:r>
            <a:r>
              <a:rPr lang="en-GB"/>
              <a:t> si la matriz P no depende del instante temporal.</a:t>
            </a:r>
            <a:endParaRPr/>
          </a:p>
          <a:p>
            <a:pPr indent="0" lvl="0" marL="0" rtl="0" algn="l">
              <a:spcBef>
                <a:spcPts val="1200"/>
              </a:spcBef>
              <a:spcAft>
                <a:spcPts val="1200"/>
              </a:spcAft>
              <a:buNone/>
            </a:pPr>
            <a:r>
              <a:rPr lang="en-GB"/>
              <a:t>Para una cadena de Markov homogénea en el tiempo, un vector π es una </a:t>
            </a:r>
            <a:r>
              <a:rPr b="1" lang="en-GB"/>
              <a:t>distribución estacionaria</a:t>
            </a:r>
            <a:r>
              <a:rPr lang="en-GB"/>
              <a:t> si para todo j ∈ S:</a:t>
            </a:r>
            <a:endParaRPr baseline="-25000"/>
          </a:p>
        </p:txBody>
      </p:sp>
      <p:pic>
        <p:nvPicPr>
          <p:cNvPr id="318" name="Google Shape;318;p45"/>
          <p:cNvPicPr preferRelativeResize="0"/>
          <p:nvPr/>
        </p:nvPicPr>
        <p:blipFill>
          <a:blip r:embed="rId3">
            <a:alphaModFix/>
          </a:blip>
          <a:stretch>
            <a:fillRect/>
          </a:stretch>
        </p:blipFill>
        <p:spPr>
          <a:xfrm>
            <a:off x="4745625" y="3209000"/>
            <a:ext cx="1365100" cy="1331300"/>
          </a:xfrm>
          <a:prstGeom prst="rect">
            <a:avLst/>
          </a:prstGeom>
          <a:noFill/>
          <a:ln>
            <a:noFill/>
          </a:ln>
        </p:spPr>
      </p:pic>
      <p:sp>
        <p:nvSpPr>
          <p:cNvPr id="319" name="Google Shape;319;p45"/>
          <p:cNvSpPr/>
          <p:nvPr/>
        </p:nvSpPr>
        <p:spPr>
          <a:xfrm>
            <a:off x="4810725" y="4029425"/>
            <a:ext cx="1164600" cy="4776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45"/>
          <p:cNvSpPr txBox="1"/>
          <p:nvPr/>
        </p:nvSpPr>
        <p:spPr>
          <a:xfrm>
            <a:off x="6110725" y="3852575"/>
            <a:ext cx="2206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Lato"/>
                <a:ea typeface="Lato"/>
                <a:cs typeface="Lato"/>
                <a:sym typeface="Lato"/>
              </a:rPr>
              <a:t>si multiplicamos por la matriz, las probabilidades no cambian</a:t>
            </a:r>
            <a:endParaRPr>
              <a:solidFill>
                <a:schemeClr val="dk1"/>
              </a:solidFill>
              <a:latin typeface="Lato"/>
              <a:ea typeface="Lato"/>
              <a:cs typeface="Lato"/>
              <a:sym typeface="La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6"/>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Ejemplo</a:t>
            </a:r>
            <a:endParaRPr/>
          </a:p>
        </p:txBody>
      </p:sp>
      <p:sp>
        <p:nvSpPr>
          <p:cNvPr id="326" name="Google Shape;326;p46"/>
          <p:cNvSpPr/>
          <p:nvPr/>
        </p:nvSpPr>
        <p:spPr>
          <a:xfrm>
            <a:off x="2720050" y="2032800"/>
            <a:ext cx="564300" cy="5643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46"/>
          <p:cNvSpPr txBox="1"/>
          <p:nvPr/>
        </p:nvSpPr>
        <p:spPr>
          <a:xfrm>
            <a:off x="2839450" y="2114850"/>
            <a:ext cx="26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1</a:t>
            </a:r>
            <a:endParaRPr>
              <a:latin typeface="Lato"/>
              <a:ea typeface="Lato"/>
              <a:cs typeface="Lato"/>
              <a:sym typeface="Lato"/>
            </a:endParaRPr>
          </a:p>
        </p:txBody>
      </p:sp>
      <p:sp>
        <p:nvSpPr>
          <p:cNvPr id="328" name="Google Shape;328;p46"/>
          <p:cNvSpPr/>
          <p:nvPr/>
        </p:nvSpPr>
        <p:spPr>
          <a:xfrm>
            <a:off x="4289850" y="2032800"/>
            <a:ext cx="564300" cy="5643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46"/>
          <p:cNvSpPr txBox="1"/>
          <p:nvPr/>
        </p:nvSpPr>
        <p:spPr>
          <a:xfrm>
            <a:off x="4409250" y="2114850"/>
            <a:ext cx="26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2</a:t>
            </a:r>
            <a:endParaRPr>
              <a:latin typeface="Lato"/>
              <a:ea typeface="Lato"/>
              <a:cs typeface="Lato"/>
              <a:sym typeface="Lato"/>
            </a:endParaRPr>
          </a:p>
        </p:txBody>
      </p:sp>
      <p:sp>
        <p:nvSpPr>
          <p:cNvPr id="330" name="Google Shape;330;p46"/>
          <p:cNvSpPr/>
          <p:nvPr/>
        </p:nvSpPr>
        <p:spPr>
          <a:xfrm>
            <a:off x="3461775" y="3313750"/>
            <a:ext cx="564300" cy="5643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46"/>
          <p:cNvSpPr txBox="1"/>
          <p:nvPr/>
        </p:nvSpPr>
        <p:spPr>
          <a:xfrm>
            <a:off x="3581175" y="3395800"/>
            <a:ext cx="26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3</a:t>
            </a:r>
            <a:endParaRPr>
              <a:latin typeface="Lato"/>
              <a:ea typeface="Lato"/>
              <a:cs typeface="Lato"/>
              <a:sym typeface="Lato"/>
            </a:endParaRPr>
          </a:p>
        </p:txBody>
      </p:sp>
      <p:cxnSp>
        <p:nvCxnSpPr>
          <p:cNvPr id="332" name="Google Shape;332;p46"/>
          <p:cNvCxnSpPr>
            <a:stCxn id="326" idx="7"/>
            <a:endCxn id="328" idx="1"/>
          </p:cNvCxnSpPr>
          <p:nvPr/>
        </p:nvCxnSpPr>
        <p:spPr>
          <a:xfrm flipH="1" rot="-5400000">
            <a:off x="3786860" y="1530290"/>
            <a:ext cx="600" cy="1170900"/>
          </a:xfrm>
          <a:prstGeom prst="curvedConnector3">
            <a:avLst>
              <a:gd fmla="val -22210804" name="adj1"/>
            </a:avLst>
          </a:prstGeom>
          <a:noFill/>
          <a:ln cap="flat" cmpd="sng" w="9525">
            <a:solidFill>
              <a:schemeClr val="dk2"/>
            </a:solidFill>
            <a:prstDash val="solid"/>
            <a:round/>
            <a:headEnd len="med" w="med" type="none"/>
            <a:tailEnd len="med" w="med" type="triangle"/>
          </a:ln>
        </p:spPr>
      </p:cxnSp>
      <p:cxnSp>
        <p:nvCxnSpPr>
          <p:cNvPr id="333" name="Google Shape;333;p46"/>
          <p:cNvCxnSpPr>
            <a:stCxn id="326" idx="5"/>
            <a:endCxn id="328" idx="3"/>
          </p:cNvCxnSpPr>
          <p:nvPr/>
        </p:nvCxnSpPr>
        <p:spPr>
          <a:xfrm flipH="1" rot="-5400000">
            <a:off x="3786860" y="1929310"/>
            <a:ext cx="600" cy="1170900"/>
          </a:xfrm>
          <a:prstGeom prst="curvedConnector3">
            <a:avLst>
              <a:gd fmla="val 24619137" name="adj1"/>
            </a:avLst>
          </a:prstGeom>
          <a:noFill/>
          <a:ln cap="flat" cmpd="sng" w="9525">
            <a:solidFill>
              <a:schemeClr val="dk2"/>
            </a:solidFill>
            <a:prstDash val="solid"/>
            <a:round/>
            <a:headEnd len="med" w="med" type="triangle"/>
            <a:tailEnd len="med" w="med" type="none"/>
          </a:ln>
        </p:spPr>
      </p:cxnSp>
      <p:cxnSp>
        <p:nvCxnSpPr>
          <p:cNvPr id="334" name="Google Shape;334;p46"/>
          <p:cNvCxnSpPr>
            <a:stCxn id="330" idx="7"/>
            <a:endCxn id="328" idx="3"/>
          </p:cNvCxnSpPr>
          <p:nvPr/>
        </p:nvCxnSpPr>
        <p:spPr>
          <a:xfrm rot="-5400000">
            <a:off x="3716935" y="2740890"/>
            <a:ext cx="882000" cy="429000"/>
          </a:xfrm>
          <a:prstGeom prst="curvedConnector3">
            <a:avLst>
              <a:gd fmla="val 69302" name="adj1"/>
            </a:avLst>
          </a:prstGeom>
          <a:noFill/>
          <a:ln cap="flat" cmpd="sng" w="9525">
            <a:solidFill>
              <a:schemeClr val="dk2"/>
            </a:solidFill>
            <a:prstDash val="solid"/>
            <a:round/>
            <a:headEnd len="med" w="med" type="none"/>
            <a:tailEnd len="med" w="med" type="triangle"/>
          </a:ln>
        </p:spPr>
      </p:cxnSp>
      <p:cxnSp>
        <p:nvCxnSpPr>
          <p:cNvPr id="335" name="Google Shape;335;p46"/>
          <p:cNvCxnSpPr>
            <a:stCxn id="328" idx="5"/>
            <a:endCxn id="330" idx="6"/>
          </p:cNvCxnSpPr>
          <p:nvPr/>
        </p:nvCxnSpPr>
        <p:spPr>
          <a:xfrm rot="5400000">
            <a:off x="3858010" y="2682460"/>
            <a:ext cx="1081500" cy="745500"/>
          </a:xfrm>
          <a:prstGeom prst="curvedConnector2">
            <a:avLst/>
          </a:prstGeom>
          <a:noFill/>
          <a:ln cap="flat" cmpd="sng" w="9525">
            <a:solidFill>
              <a:schemeClr val="dk2"/>
            </a:solidFill>
            <a:prstDash val="solid"/>
            <a:round/>
            <a:headEnd len="med" w="med" type="none"/>
            <a:tailEnd len="med" w="med" type="triangle"/>
          </a:ln>
        </p:spPr>
      </p:cxnSp>
      <p:cxnSp>
        <p:nvCxnSpPr>
          <p:cNvPr id="336" name="Google Shape;336;p46"/>
          <p:cNvCxnSpPr>
            <a:stCxn id="326" idx="5"/>
            <a:endCxn id="330" idx="1"/>
          </p:cNvCxnSpPr>
          <p:nvPr/>
        </p:nvCxnSpPr>
        <p:spPr>
          <a:xfrm flipH="1" rot="-5400000">
            <a:off x="2932010" y="2784160"/>
            <a:ext cx="882000" cy="342600"/>
          </a:xfrm>
          <a:prstGeom prst="curvedConnector3">
            <a:avLst>
              <a:gd fmla="val 37252" name="adj1"/>
            </a:avLst>
          </a:prstGeom>
          <a:noFill/>
          <a:ln cap="flat" cmpd="sng" w="9525">
            <a:solidFill>
              <a:schemeClr val="dk2"/>
            </a:solidFill>
            <a:prstDash val="solid"/>
            <a:round/>
            <a:headEnd len="med" w="med" type="none"/>
            <a:tailEnd len="med" w="med" type="triangle"/>
          </a:ln>
        </p:spPr>
      </p:cxnSp>
      <p:cxnSp>
        <p:nvCxnSpPr>
          <p:cNvPr id="337" name="Google Shape;337;p46"/>
          <p:cNvCxnSpPr>
            <a:stCxn id="326" idx="3"/>
            <a:endCxn id="330" idx="2"/>
          </p:cNvCxnSpPr>
          <p:nvPr/>
        </p:nvCxnSpPr>
        <p:spPr>
          <a:xfrm flipH="1" rot="-5400000">
            <a:off x="2591490" y="2725660"/>
            <a:ext cx="1081500" cy="659100"/>
          </a:xfrm>
          <a:prstGeom prst="curvedConnector2">
            <a:avLst/>
          </a:prstGeom>
          <a:noFill/>
          <a:ln cap="flat" cmpd="sng" w="9525">
            <a:solidFill>
              <a:schemeClr val="dk2"/>
            </a:solidFill>
            <a:prstDash val="solid"/>
            <a:round/>
            <a:headEnd len="med" w="med" type="triangle"/>
            <a:tailEnd len="med" w="med" type="none"/>
          </a:ln>
        </p:spPr>
      </p:cxnSp>
      <p:sp>
        <p:nvSpPr>
          <p:cNvPr id="338" name="Google Shape;338;p46"/>
          <p:cNvSpPr txBox="1"/>
          <p:nvPr/>
        </p:nvSpPr>
        <p:spPr>
          <a:xfrm>
            <a:off x="3685900" y="1778550"/>
            <a:ext cx="202500" cy="153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GB" sz="1000">
                <a:latin typeface="Lato"/>
                <a:ea typeface="Lato"/>
                <a:cs typeface="Lato"/>
                <a:sym typeface="Lato"/>
              </a:rPr>
              <a:t>0.5</a:t>
            </a:r>
            <a:endParaRPr sz="1000">
              <a:latin typeface="Lato"/>
              <a:ea typeface="Lato"/>
              <a:cs typeface="Lato"/>
              <a:sym typeface="Lato"/>
            </a:endParaRPr>
          </a:p>
        </p:txBody>
      </p:sp>
      <p:sp>
        <p:nvSpPr>
          <p:cNvPr id="339" name="Google Shape;339;p46"/>
          <p:cNvSpPr txBox="1"/>
          <p:nvPr/>
        </p:nvSpPr>
        <p:spPr>
          <a:xfrm>
            <a:off x="3683900" y="2443200"/>
            <a:ext cx="202500" cy="153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GB" sz="1000">
                <a:latin typeface="Lato"/>
                <a:ea typeface="Lato"/>
                <a:cs typeface="Lato"/>
                <a:sym typeface="Lato"/>
              </a:rPr>
              <a:t>0.2</a:t>
            </a:r>
            <a:endParaRPr sz="1000">
              <a:latin typeface="Lato"/>
              <a:ea typeface="Lato"/>
              <a:cs typeface="Lato"/>
              <a:sym typeface="Lato"/>
            </a:endParaRPr>
          </a:p>
        </p:txBody>
      </p:sp>
      <p:cxnSp>
        <p:nvCxnSpPr>
          <p:cNvPr id="340" name="Google Shape;340;p46"/>
          <p:cNvCxnSpPr>
            <a:stCxn id="326" idx="2"/>
            <a:endCxn id="326" idx="0"/>
          </p:cNvCxnSpPr>
          <p:nvPr/>
        </p:nvCxnSpPr>
        <p:spPr>
          <a:xfrm flipH="1" rot="10800000">
            <a:off x="2720050" y="2032650"/>
            <a:ext cx="282300" cy="282300"/>
          </a:xfrm>
          <a:prstGeom prst="curvedConnector4">
            <a:avLst>
              <a:gd fmla="val -84352" name="adj1"/>
              <a:gd fmla="val 184299" name="adj2"/>
            </a:avLst>
          </a:prstGeom>
          <a:noFill/>
          <a:ln cap="flat" cmpd="sng" w="9525">
            <a:solidFill>
              <a:schemeClr val="dk2"/>
            </a:solidFill>
            <a:prstDash val="solid"/>
            <a:round/>
            <a:headEnd len="med" w="med" type="none"/>
            <a:tailEnd len="med" w="med" type="triangle"/>
          </a:ln>
        </p:spPr>
      </p:cxnSp>
      <p:sp>
        <p:nvSpPr>
          <p:cNvPr id="341" name="Google Shape;341;p46"/>
          <p:cNvSpPr txBox="1"/>
          <p:nvPr/>
        </p:nvSpPr>
        <p:spPr>
          <a:xfrm>
            <a:off x="3483400" y="2868350"/>
            <a:ext cx="202500" cy="153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GB" sz="1000">
                <a:latin typeface="Lato"/>
                <a:ea typeface="Lato"/>
                <a:cs typeface="Lato"/>
                <a:sym typeface="Lato"/>
              </a:rPr>
              <a:t>0.2</a:t>
            </a:r>
            <a:endParaRPr sz="1000">
              <a:latin typeface="Lato"/>
              <a:ea typeface="Lato"/>
              <a:cs typeface="Lato"/>
              <a:sym typeface="Lato"/>
            </a:endParaRPr>
          </a:p>
        </p:txBody>
      </p:sp>
      <p:sp>
        <p:nvSpPr>
          <p:cNvPr id="342" name="Google Shape;342;p46"/>
          <p:cNvSpPr txBox="1"/>
          <p:nvPr/>
        </p:nvSpPr>
        <p:spPr>
          <a:xfrm>
            <a:off x="2640850" y="1586138"/>
            <a:ext cx="202500" cy="153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GB" sz="1000">
                <a:latin typeface="Lato"/>
                <a:ea typeface="Lato"/>
                <a:cs typeface="Lato"/>
                <a:sym typeface="Lato"/>
              </a:rPr>
              <a:t>0.3</a:t>
            </a:r>
            <a:endParaRPr sz="1000">
              <a:latin typeface="Lato"/>
              <a:ea typeface="Lato"/>
              <a:cs typeface="Lato"/>
              <a:sym typeface="Lato"/>
            </a:endParaRPr>
          </a:p>
        </p:txBody>
      </p:sp>
      <p:sp>
        <p:nvSpPr>
          <p:cNvPr id="343" name="Google Shape;343;p46"/>
          <p:cNvSpPr txBox="1"/>
          <p:nvPr/>
        </p:nvSpPr>
        <p:spPr>
          <a:xfrm>
            <a:off x="4676850" y="3072875"/>
            <a:ext cx="202500" cy="153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GB" sz="1000">
                <a:latin typeface="Lato"/>
                <a:ea typeface="Lato"/>
                <a:cs typeface="Lato"/>
                <a:sym typeface="Lato"/>
              </a:rPr>
              <a:t>0.8</a:t>
            </a:r>
            <a:endParaRPr sz="1000">
              <a:latin typeface="Lato"/>
              <a:ea typeface="Lato"/>
              <a:cs typeface="Lato"/>
              <a:sym typeface="Lato"/>
            </a:endParaRPr>
          </a:p>
        </p:txBody>
      </p:sp>
      <p:sp>
        <p:nvSpPr>
          <p:cNvPr id="344" name="Google Shape;344;p46"/>
          <p:cNvSpPr txBox="1"/>
          <p:nvPr/>
        </p:nvSpPr>
        <p:spPr>
          <a:xfrm>
            <a:off x="4087350" y="2868350"/>
            <a:ext cx="202500" cy="153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GB" sz="1000">
                <a:latin typeface="Lato"/>
                <a:ea typeface="Lato"/>
                <a:cs typeface="Lato"/>
                <a:sym typeface="Lato"/>
              </a:rPr>
              <a:t>0.1</a:t>
            </a:r>
            <a:endParaRPr sz="1000">
              <a:latin typeface="Lato"/>
              <a:ea typeface="Lato"/>
              <a:cs typeface="Lato"/>
              <a:sym typeface="Lato"/>
            </a:endParaRPr>
          </a:p>
        </p:txBody>
      </p:sp>
      <p:sp>
        <p:nvSpPr>
          <p:cNvPr id="345" name="Google Shape;345;p46"/>
          <p:cNvSpPr txBox="1"/>
          <p:nvPr/>
        </p:nvSpPr>
        <p:spPr>
          <a:xfrm>
            <a:off x="2720050" y="3072875"/>
            <a:ext cx="202500" cy="153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GB" sz="1000">
                <a:latin typeface="Lato"/>
                <a:ea typeface="Lato"/>
                <a:cs typeface="Lato"/>
                <a:sym typeface="Lato"/>
              </a:rPr>
              <a:t>0.9</a:t>
            </a:r>
            <a:endParaRPr sz="1000">
              <a:latin typeface="Lato"/>
              <a:ea typeface="Lato"/>
              <a:cs typeface="Lato"/>
              <a:sym typeface="Lato"/>
            </a:endParaRPr>
          </a:p>
        </p:txBody>
      </p:sp>
      <p:sp>
        <p:nvSpPr>
          <p:cNvPr id="346" name="Google Shape;346;p46"/>
          <p:cNvSpPr txBox="1"/>
          <p:nvPr/>
        </p:nvSpPr>
        <p:spPr>
          <a:xfrm>
            <a:off x="5520525" y="1920925"/>
            <a:ext cx="267600" cy="215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GB">
                <a:latin typeface="Lato"/>
                <a:ea typeface="Lato"/>
                <a:cs typeface="Lato"/>
                <a:sym typeface="Lato"/>
              </a:rPr>
              <a:t>0.2</a:t>
            </a:r>
            <a:endParaRPr>
              <a:latin typeface="Lato"/>
              <a:ea typeface="Lato"/>
              <a:cs typeface="Lato"/>
              <a:sym typeface="Lato"/>
            </a:endParaRPr>
          </a:p>
        </p:txBody>
      </p:sp>
      <p:sp>
        <p:nvSpPr>
          <p:cNvPr id="347" name="Google Shape;347;p46"/>
          <p:cNvSpPr txBox="1"/>
          <p:nvPr/>
        </p:nvSpPr>
        <p:spPr>
          <a:xfrm>
            <a:off x="5519650" y="2289175"/>
            <a:ext cx="267600" cy="215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GB">
                <a:latin typeface="Lato"/>
                <a:ea typeface="Lato"/>
                <a:cs typeface="Lato"/>
                <a:sym typeface="Lato"/>
              </a:rPr>
              <a:t>0.1</a:t>
            </a:r>
            <a:endParaRPr>
              <a:latin typeface="Lato"/>
              <a:ea typeface="Lato"/>
              <a:cs typeface="Lato"/>
              <a:sym typeface="Lato"/>
            </a:endParaRPr>
          </a:p>
        </p:txBody>
      </p:sp>
      <p:sp>
        <p:nvSpPr>
          <p:cNvPr id="348" name="Google Shape;348;p46"/>
          <p:cNvSpPr txBox="1"/>
          <p:nvPr/>
        </p:nvSpPr>
        <p:spPr>
          <a:xfrm>
            <a:off x="5519650" y="2672775"/>
            <a:ext cx="267600" cy="215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GB">
                <a:latin typeface="Lato"/>
                <a:ea typeface="Lato"/>
                <a:cs typeface="Lato"/>
                <a:sym typeface="Lato"/>
              </a:rPr>
              <a:t>0.7</a:t>
            </a:r>
            <a:endParaRPr>
              <a:latin typeface="Lato"/>
              <a:ea typeface="Lato"/>
              <a:cs typeface="Lato"/>
              <a:sym typeface="Lato"/>
            </a:endParaRPr>
          </a:p>
        </p:txBody>
      </p:sp>
      <p:sp>
        <p:nvSpPr>
          <p:cNvPr id="349" name="Google Shape;349;p46"/>
          <p:cNvSpPr/>
          <p:nvPr/>
        </p:nvSpPr>
        <p:spPr>
          <a:xfrm>
            <a:off x="5398400" y="1794625"/>
            <a:ext cx="130200" cy="1204489"/>
          </a:xfrm>
          <a:custGeom>
            <a:rect b="b" l="l" r="r" t="t"/>
            <a:pathLst>
              <a:path extrusionOk="0" h="43405" w="5208">
                <a:moveTo>
                  <a:pt x="5208" y="0"/>
                </a:moveTo>
                <a:lnTo>
                  <a:pt x="0" y="0"/>
                </a:lnTo>
                <a:lnTo>
                  <a:pt x="0" y="43405"/>
                </a:lnTo>
                <a:lnTo>
                  <a:pt x="4051" y="43405"/>
                </a:lnTo>
              </a:path>
            </a:pathLst>
          </a:custGeom>
          <a:noFill/>
          <a:ln cap="flat" cmpd="sng" w="9525">
            <a:solidFill>
              <a:schemeClr val="dk2"/>
            </a:solidFill>
            <a:prstDash val="solid"/>
            <a:round/>
            <a:headEnd len="med" w="med" type="none"/>
            <a:tailEnd len="med" w="med" type="none"/>
          </a:ln>
        </p:spPr>
      </p:sp>
      <p:sp>
        <p:nvSpPr>
          <p:cNvPr id="350" name="Google Shape;350;p46"/>
          <p:cNvSpPr/>
          <p:nvPr/>
        </p:nvSpPr>
        <p:spPr>
          <a:xfrm flipH="1">
            <a:off x="5754850" y="1794625"/>
            <a:ext cx="130200" cy="1204489"/>
          </a:xfrm>
          <a:custGeom>
            <a:rect b="b" l="l" r="r" t="t"/>
            <a:pathLst>
              <a:path extrusionOk="0" h="43405" w="5208">
                <a:moveTo>
                  <a:pt x="5208" y="0"/>
                </a:moveTo>
                <a:lnTo>
                  <a:pt x="0" y="0"/>
                </a:lnTo>
                <a:lnTo>
                  <a:pt x="0" y="43405"/>
                </a:lnTo>
                <a:lnTo>
                  <a:pt x="4051" y="43405"/>
                </a:lnTo>
              </a:path>
            </a:pathLst>
          </a:custGeom>
          <a:noFill/>
          <a:ln cap="flat" cmpd="sng" w="9525">
            <a:solidFill>
              <a:schemeClr val="dk2"/>
            </a:solidFill>
            <a:prstDash val="solid"/>
            <a:round/>
            <a:headEnd len="med" w="med" type="none"/>
            <a:tailEnd len="med" w="med" type="none"/>
          </a:ln>
        </p:spPr>
      </p:sp>
      <p:sp>
        <p:nvSpPr>
          <p:cNvPr id="351" name="Google Shape;351;p46"/>
          <p:cNvSpPr txBox="1"/>
          <p:nvPr/>
        </p:nvSpPr>
        <p:spPr>
          <a:xfrm>
            <a:off x="6545925" y="1920925"/>
            <a:ext cx="267600" cy="215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GB">
                <a:latin typeface="Lato"/>
                <a:ea typeface="Lato"/>
                <a:cs typeface="Lato"/>
                <a:sym typeface="Lato"/>
              </a:rPr>
              <a:t>0.3</a:t>
            </a:r>
            <a:endParaRPr>
              <a:latin typeface="Lato"/>
              <a:ea typeface="Lato"/>
              <a:cs typeface="Lato"/>
              <a:sym typeface="Lato"/>
            </a:endParaRPr>
          </a:p>
        </p:txBody>
      </p:sp>
      <p:sp>
        <p:nvSpPr>
          <p:cNvPr id="352" name="Google Shape;352;p46"/>
          <p:cNvSpPr txBox="1"/>
          <p:nvPr/>
        </p:nvSpPr>
        <p:spPr>
          <a:xfrm>
            <a:off x="6545050" y="2289175"/>
            <a:ext cx="267600" cy="215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GB">
                <a:latin typeface="Lato"/>
                <a:ea typeface="Lato"/>
                <a:cs typeface="Lato"/>
                <a:sym typeface="Lato"/>
              </a:rPr>
              <a:t>0.5</a:t>
            </a:r>
            <a:endParaRPr>
              <a:latin typeface="Lato"/>
              <a:ea typeface="Lato"/>
              <a:cs typeface="Lato"/>
              <a:sym typeface="Lato"/>
            </a:endParaRPr>
          </a:p>
        </p:txBody>
      </p:sp>
      <p:sp>
        <p:nvSpPr>
          <p:cNvPr id="353" name="Google Shape;353;p46"/>
          <p:cNvSpPr txBox="1"/>
          <p:nvPr/>
        </p:nvSpPr>
        <p:spPr>
          <a:xfrm>
            <a:off x="6545050" y="2672775"/>
            <a:ext cx="267600" cy="215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GB">
                <a:latin typeface="Lato"/>
                <a:ea typeface="Lato"/>
                <a:cs typeface="Lato"/>
                <a:sym typeface="Lato"/>
              </a:rPr>
              <a:t>0.2</a:t>
            </a:r>
            <a:endParaRPr>
              <a:latin typeface="Lato"/>
              <a:ea typeface="Lato"/>
              <a:cs typeface="Lato"/>
              <a:sym typeface="Lato"/>
            </a:endParaRPr>
          </a:p>
        </p:txBody>
      </p:sp>
      <p:sp>
        <p:nvSpPr>
          <p:cNvPr id="354" name="Google Shape;354;p46"/>
          <p:cNvSpPr/>
          <p:nvPr/>
        </p:nvSpPr>
        <p:spPr>
          <a:xfrm>
            <a:off x="6423800" y="1794625"/>
            <a:ext cx="130200" cy="1204489"/>
          </a:xfrm>
          <a:custGeom>
            <a:rect b="b" l="l" r="r" t="t"/>
            <a:pathLst>
              <a:path extrusionOk="0" h="43405" w="5208">
                <a:moveTo>
                  <a:pt x="5208" y="0"/>
                </a:moveTo>
                <a:lnTo>
                  <a:pt x="0" y="0"/>
                </a:lnTo>
                <a:lnTo>
                  <a:pt x="0" y="43405"/>
                </a:lnTo>
                <a:lnTo>
                  <a:pt x="4051" y="43405"/>
                </a:lnTo>
              </a:path>
            </a:pathLst>
          </a:custGeom>
          <a:noFill/>
          <a:ln cap="flat" cmpd="sng" w="9525">
            <a:solidFill>
              <a:schemeClr val="dk2"/>
            </a:solidFill>
            <a:prstDash val="solid"/>
            <a:round/>
            <a:headEnd len="med" w="med" type="none"/>
            <a:tailEnd len="med" w="med" type="none"/>
          </a:ln>
        </p:spPr>
      </p:sp>
      <p:sp>
        <p:nvSpPr>
          <p:cNvPr id="355" name="Google Shape;355;p46"/>
          <p:cNvSpPr/>
          <p:nvPr/>
        </p:nvSpPr>
        <p:spPr>
          <a:xfrm flipH="1">
            <a:off x="7641450" y="1794625"/>
            <a:ext cx="130200" cy="1204489"/>
          </a:xfrm>
          <a:custGeom>
            <a:rect b="b" l="l" r="r" t="t"/>
            <a:pathLst>
              <a:path extrusionOk="0" h="43405" w="5208">
                <a:moveTo>
                  <a:pt x="5208" y="0"/>
                </a:moveTo>
                <a:lnTo>
                  <a:pt x="0" y="0"/>
                </a:lnTo>
                <a:lnTo>
                  <a:pt x="0" y="43405"/>
                </a:lnTo>
                <a:lnTo>
                  <a:pt x="4051" y="43405"/>
                </a:lnTo>
              </a:path>
            </a:pathLst>
          </a:custGeom>
          <a:noFill/>
          <a:ln cap="flat" cmpd="sng" w="9525">
            <a:solidFill>
              <a:schemeClr val="dk2"/>
            </a:solidFill>
            <a:prstDash val="solid"/>
            <a:round/>
            <a:headEnd len="med" w="med" type="none"/>
            <a:tailEnd len="med" w="med" type="none"/>
          </a:ln>
        </p:spPr>
      </p:sp>
      <p:sp>
        <p:nvSpPr>
          <p:cNvPr id="356" name="Google Shape;356;p46"/>
          <p:cNvSpPr txBox="1"/>
          <p:nvPr/>
        </p:nvSpPr>
        <p:spPr>
          <a:xfrm>
            <a:off x="5335700" y="3056375"/>
            <a:ext cx="795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Estado inicial</a:t>
            </a:r>
            <a:endParaRPr>
              <a:latin typeface="Lato"/>
              <a:ea typeface="Lato"/>
              <a:cs typeface="Lato"/>
              <a:sym typeface="Lato"/>
            </a:endParaRPr>
          </a:p>
        </p:txBody>
      </p:sp>
      <p:sp>
        <p:nvSpPr>
          <p:cNvPr id="357" name="Google Shape;357;p46"/>
          <p:cNvSpPr txBox="1"/>
          <p:nvPr/>
        </p:nvSpPr>
        <p:spPr>
          <a:xfrm>
            <a:off x="5130175" y="1913250"/>
            <a:ext cx="267600" cy="215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GB">
                <a:latin typeface="Lato"/>
                <a:ea typeface="Lato"/>
                <a:cs typeface="Lato"/>
                <a:sym typeface="Lato"/>
              </a:rPr>
              <a:t>1</a:t>
            </a:r>
            <a:endParaRPr>
              <a:latin typeface="Lato"/>
              <a:ea typeface="Lato"/>
              <a:cs typeface="Lato"/>
              <a:sym typeface="Lato"/>
            </a:endParaRPr>
          </a:p>
        </p:txBody>
      </p:sp>
      <p:sp>
        <p:nvSpPr>
          <p:cNvPr id="358" name="Google Shape;358;p46"/>
          <p:cNvSpPr txBox="1"/>
          <p:nvPr/>
        </p:nvSpPr>
        <p:spPr>
          <a:xfrm>
            <a:off x="5129300" y="2281500"/>
            <a:ext cx="267600" cy="215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GB">
                <a:latin typeface="Lato"/>
                <a:ea typeface="Lato"/>
                <a:cs typeface="Lato"/>
                <a:sym typeface="Lato"/>
              </a:rPr>
              <a:t>2</a:t>
            </a:r>
            <a:endParaRPr>
              <a:latin typeface="Lato"/>
              <a:ea typeface="Lato"/>
              <a:cs typeface="Lato"/>
              <a:sym typeface="Lato"/>
            </a:endParaRPr>
          </a:p>
        </p:txBody>
      </p:sp>
      <p:sp>
        <p:nvSpPr>
          <p:cNvPr id="359" name="Google Shape;359;p46"/>
          <p:cNvSpPr txBox="1"/>
          <p:nvPr/>
        </p:nvSpPr>
        <p:spPr>
          <a:xfrm>
            <a:off x="5129300" y="2665100"/>
            <a:ext cx="267600" cy="215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GB">
                <a:latin typeface="Lato"/>
                <a:ea typeface="Lato"/>
                <a:cs typeface="Lato"/>
                <a:sym typeface="Lato"/>
              </a:rPr>
              <a:t>3</a:t>
            </a:r>
            <a:endParaRPr>
              <a:latin typeface="Lato"/>
              <a:ea typeface="Lato"/>
              <a:cs typeface="Lato"/>
              <a:sym typeface="Lato"/>
            </a:endParaRPr>
          </a:p>
        </p:txBody>
      </p:sp>
      <p:sp>
        <p:nvSpPr>
          <p:cNvPr id="360" name="Google Shape;360;p46"/>
          <p:cNvSpPr txBox="1"/>
          <p:nvPr/>
        </p:nvSpPr>
        <p:spPr>
          <a:xfrm>
            <a:off x="6488925" y="3072875"/>
            <a:ext cx="1159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Matriz de transición P</a:t>
            </a:r>
            <a:endParaRPr>
              <a:latin typeface="Lato"/>
              <a:ea typeface="Lato"/>
              <a:cs typeface="Lato"/>
              <a:sym typeface="Lato"/>
            </a:endParaRPr>
          </a:p>
        </p:txBody>
      </p:sp>
      <p:sp>
        <p:nvSpPr>
          <p:cNvPr id="361" name="Google Shape;361;p46"/>
          <p:cNvSpPr txBox="1"/>
          <p:nvPr/>
        </p:nvSpPr>
        <p:spPr>
          <a:xfrm>
            <a:off x="6963925" y="1920925"/>
            <a:ext cx="267600" cy="215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GB">
                <a:latin typeface="Lato"/>
                <a:ea typeface="Lato"/>
                <a:cs typeface="Lato"/>
                <a:sym typeface="Lato"/>
              </a:rPr>
              <a:t>0.2</a:t>
            </a:r>
            <a:endParaRPr>
              <a:latin typeface="Lato"/>
              <a:ea typeface="Lato"/>
              <a:cs typeface="Lato"/>
              <a:sym typeface="Lato"/>
            </a:endParaRPr>
          </a:p>
        </p:txBody>
      </p:sp>
      <p:sp>
        <p:nvSpPr>
          <p:cNvPr id="362" name="Google Shape;362;p46"/>
          <p:cNvSpPr txBox="1"/>
          <p:nvPr/>
        </p:nvSpPr>
        <p:spPr>
          <a:xfrm>
            <a:off x="6963050" y="2289175"/>
            <a:ext cx="267600" cy="2154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GB">
                <a:latin typeface="Lato"/>
                <a:ea typeface="Lato"/>
                <a:cs typeface="Lato"/>
                <a:sym typeface="Lato"/>
              </a:rPr>
              <a:t>0</a:t>
            </a:r>
            <a:endParaRPr>
              <a:latin typeface="Lato"/>
              <a:ea typeface="Lato"/>
              <a:cs typeface="Lato"/>
              <a:sym typeface="Lato"/>
            </a:endParaRPr>
          </a:p>
        </p:txBody>
      </p:sp>
      <p:sp>
        <p:nvSpPr>
          <p:cNvPr id="363" name="Google Shape;363;p46"/>
          <p:cNvSpPr txBox="1"/>
          <p:nvPr/>
        </p:nvSpPr>
        <p:spPr>
          <a:xfrm>
            <a:off x="6963050" y="2672775"/>
            <a:ext cx="267600" cy="215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GB">
                <a:latin typeface="Lato"/>
                <a:ea typeface="Lato"/>
                <a:cs typeface="Lato"/>
                <a:sym typeface="Lato"/>
              </a:rPr>
              <a:t>0.8</a:t>
            </a:r>
            <a:endParaRPr>
              <a:latin typeface="Lato"/>
              <a:ea typeface="Lato"/>
              <a:cs typeface="Lato"/>
              <a:sym typeface="Lato"/>
            </a:endParaRPr>
          </a:p>
        </p:txBody>
      </p:sp>
      <p:sp>
        <p:nvSpPr>
          <p:cNvPr id="364" name="Google Shape;364;p46"/>
          <p:cNvSpPr txBox="1"/>
          <p:nvPr/>
        </p:nvSpPr>
        <p:spPr>
          <a:xfrm>
            <a:off x="7382800" y="1920925"/>
            <a:ext cx="267600" cy="215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GB">
                <a:latin typeface="Lato"/>
                <a:ea typeface="Lato"/>
                <a:cs typeface="Lato"/>
                <a:sym typeface="Lato"/>
              </a:rPr>
              <a:t>0.9</a:t>
            </a:r>
            <a:endParaRPr>
              <a:latin typeface="Lato"/>
              <a:ea typeface="Lato"/>
              <a:cs typeface="Lato"/>
              <a:sym typeface="Lato"/>
            </a:endParaRPr>
          </a:p>
        </p:txBody>
      </p:sp>
      <p:sp>
        <p:nvSpPr>
          <p:cNvPr id="365" name="Google Shape;365;p46"/>
          <p:cNvSpPr txBox="1"/>
          <p:nvPr/>
        </p:nvSpPr>
        <p:spPr>
          <a:xfrm>
            <a:off x="7381925" y="2289175"/>
            <a:ext cx="267600" cy="215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GB">
                <a:latin typeface="Lato"/>
                <a:ea typeface="Lato"/>
                <a:cs typeface="Lato"/>
                <a:sym typeface="Lato"/>
              </a:rPr>
              <a:t>0.1</a:t>
            </a:r>
            <a:endParaRPr>
              <a:latin typeface="Lato"/>
              <a:ea typeface="Lato"/>
              <a:cs typeface="Lato"/>
              <a:sym typeface="Lato"/>
            </a:endParaRPr>
          </a:p>
        </p:txBody>
      </p:sp>
      <p:sp>
        <p:nvSpPr>
          <p:cNvPr id="366" name="Google Shape;366;p46"/>
          <p:cNvSpPr txBox="1"/>
          <p:nvPr/>
        </p:nvSpPr>
        <p:spPr>
          <a:xfrm>
            <a:off x="7381925" y="2672775"/>
            <a:ext cx="267600" cy="2154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GB">
                <a:latin typeface="Lato"/>
                <a:ea typeface="Lato"/>
                <a:cs typeface="Lato"/>
                <a:sym typeface="Lato"/>
              </a:rPr>
              <a:t>0</a:t>
            </a:r>
            <a:endParaRPr>
              <a:latin typeface="Lato"/>
              <a:ea typeface="Lato"/>
              <a:cs typeface="Lato"/>
              <a:sym typeface="Lato"/>
            </a:endParaRPr>
          </a:p>
        </p:txBody>
      </p:sp>
      <p:sp>
        <p:nvSpPr>
          <p:cNvPr id="367" name="Google Shape;367;p46"/>
          <p:cNvSpPr txBox="1"/>
          <p:nvPr/>
        </p:nvSpPr>
        <p:spPr>
          <a:xfrm>
            <a:off x="2656725" y="4065600"/>
            <a:ext cx="2060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Lato"/>
                <a:ea typeface="Lato"/>
                <a:cs typeface="Lato"/>
                <a:sym typeface="Lato"/>
              </a:rPr>
              <a:t>S = {1, 2, 3}</a:t>
            </a:r>
            <a:endParaRPr>
              <a:latin typeface="Lato"/>
              <a:ea typeface="Lato"/>
              <a:cs typeface="Lato"/>
              <a:sym typeface="La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7"/>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Homogeneidad en el tiempo</a:t>
            </a:r>
            <a:endParaRPr/>
          </a:p>
        </p:txBody>
      </p:sp>
      <p:sp>
        <p:nvSpPr>
          <p:cNvPr id="373" name="Google Shape;373;p47"/>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Las cadenas de Markov homogéneas en el tiempo tienen muchas propiedades que </a:t>
            </a:r>
            <a:r>
              <a:rPr b="1" lang="en-GB"/>
              <a:t>simplifican su análisis</a:t>
            </a:r>
            <a:r>
              <a:rPr lang="en-GB"/>
              <a:t>, por lo que </a:t>
            </a:r>
            <a:r>
              <a:rPr b="1" lang="en-GB"/>
              <a:t>queremos una para modelar el proceso de fuzzing</a:t>
            </a:r>
            <a:r>
              <a:rPr lang="en-GB"/>
              <a:t>. Una de estas propiedades es que está garantizada la existencia de una </a:t>
            </a:r>
            <a:r>
              <a:rPr b="1" lang="en-GB"/>
              <a:t>distribución estacionaria</a:t>
            </a:r>
            <a:r>
              <a:rPr lang="en-GB"/>
              <a:t>.</a:t>
            </a:r>
            <a:endParaRPr/>
          </a:p>
          <a:p>
            <a:pPr indent="0" lvl="0" marL="0" rtl="0" algn="l">
              <a:spcBef>
                <a:spcPts val="1200"/>
              </a:spcBef>
              <a:spcAft>
                <a:spcPts val="1200"/>
              </a:spcAft>
              <a:buNone/>
            </a:pPr>
            <a:r>
              <a:rPr b="1" lang="en-GB">
                <a:solidFill>
                  <a:schemeClr val="dk1"/>
                </a:solidFill>
              </a:rPr>
              <a:t>¿Cómo construimos un modelo homogéneo en el tiempo para un fuzzer?</a:t>
            </a:r>
            <a:endParaRPr b="1">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48"/>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Estado definido por un solo input</a:t>
            </a:r>
            <a:endParaRPr/>
          </a:p>
        </p:txBody>
      </p:sp>
      <p:sp>
        <p:nvSpPr>
          <p:cNvPr id="379" name="Google Shape;379;p48"/>
          <p:cNvSpPr txBox="1"/>
          <p:nvPr>
            <p:ph idx="1" type="body"/>
          </p:nvPr>
        </p:nvSpPr>
        <p:spPr>
          <a:xfrm>
            <a:off x="2410100" y="1595776"/>
            <a:ext cx="6321600" cy="121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Si definimos p</a:t>
            </a:r>
            <a:r>
              <a:rPr baseline="-25000" lang="en-GB"/>
              <a:t>ij</a:t>
            </a:r>
            <a:r>
              <a:rPr lang="en-GB"/>
              <a:t> como la probabilidad de generar un input que recorre j a partir de un t</a:t>
            </a:r>
            <a:r>
              <a:rPr baseline="-25000" lang="en-GB"/>
              <a:t>i</a:t>
            </a:r>
            <a:r>
              <a:rPr lang="en-GB"/>
              <a:t> que recorre i, </a:t>
            </a:r>
            <a:r>
              <a:rPr b="1" lang="en-GB"/>
              <a:t>la cadena no es homogénea</a:t>
            </a:r>
            <a:r>
              <a:rPr lang="en-GB"/>
              <a:t>, como se puede ver en este ejemplo.</a:t>
            </a:r>
            <a:endParaRPr/>
          </a:p>
        </p:txBody>
      </p:sp>
      <p:sp>
        <p:nvSpPr>
          <p:cNvPr id="380" name="Google Shape;380;p48"/>
          <p:cNvSpPr txBox="1"/>
          <p:nvPr>
            <p:ph idx="1" type="body"/>
          </p:nvPr>
        </p:nvSpPr>
        <p:spPr>
          <a:xfrm>
            <a:off x="2400250" y="2966400"/>
            <a:ext cx="2750400" cy="1211100"/>
          </a:xfrm>
          <a:prstGeom prst="rect">
            <a:avLst/>
          </a:prstGeom>
        </p:spPr>
        <p:txBody>
          <a:bodyPr anchorCtr="0" anchor="t" bIns="91425" lIns="91425" spcFirstLastPara="1" rIns="91425" wrap="square" tIns="90000">
            <a:normAutofit/>
          </a:bodyPr>
          <a:lstStyle/>
          <a:p>
            <a:pPr indent="0" lvl="0" marL="0" rtl="0" algn="l">
              <a:lnSpc>
                <a:spcPct val="100000"/>
              </a:lnSpc>
              <a:spcBef>
                <a:spcPts val="0"/>
              </a:spcBef>
              <a:spcAft>
                <a:spcPts val="0"/>
              </a:spcAft>
              <a:buNone/>
            </a:pPr>
            <a:r>
              <a:rPr lang="en-GB" sz="800">
                <a:latin typeface="Courier New"/>
                <a:ea typeface="Courier New"/>
                <a:cs typeface="Courier New"/>
                <a:sym typeface="Courier New"/>
              </a:rPr>
              <a:t>def f(a_string):</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en-GB" sz="800">
                <a:latin typeface="Courier New"/>
                <a:ea typeface="Courier New"/>
                <a:cs typeface="Courier New"/>
                <a:sym typeface="Courier New"/>
              </a:rPr>
              <a:t>	if (a_string == “loro”):</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en-GB" sz="800">
                <a:latin typeface="Courier New"/>
                <a:ea typeface="Courier New"/>
                <a:cs typeface="Courier New"/>
                <a:sym typeface="Courier New"/>
              </a:rPr>
              <a:t>		abort()</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en-GB" sz="800">
                <a:latin typeface="Courier New"/>
                <a:ea typeface="Courier New"/>
                <a:cs typeface="Courier New"/>
                <a:sym typeface="Courier New"/>
              </a:rPr>
              <a:t>	else:</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en-GB" sz="800">
                <a:latin typeface="Courier New"/>
                <a:ea typeface="Courier New"/>
                <a:cs typeface="Courier New"/>
                <a:sym typeface="Courier New"/>
              </a:rPr>
              <a:t>		if (a_string == “gato”):</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en-GB" sz="800">
                <a:latin typeface="Courier New"/>
                <a:ea typeface="Courier New"/>
                <a:cs typeface="Courier New"/>
                <a:sym typeface="Courier New"/>
              </a:rPr>
              <a:t>			return 1</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en-GB" sz="800">
                <a:latin typeface="Courier New"/>
                <a:ea typeface="Courier New"/>
                <a:cs typeface="Courier New"/>
                <a:sym typeface="Courier New"/>
              </a:rPr>
              <a:t>		else:</a:t>
            </a:r>
            <a:endParaRPr sz="800">
              <a:latin typeface="Courier New"/>
              <a:ea typeface="Courier New"/>
              <a:cs typeface="Courier New"/>
              <a:sym typeface="Courier New"/>
            </a:endParaRPr>
          </a:p>
          <a:p>
            <a:pPr indent="0" lvl="0" marL="0" rtl="0" algn="l">
              <a:lnSpc>
                <a:spcPct val="100000"/>
              </a:lnSpc>
              <a:spcBef>
                <a:spcPts val="0"/>
              </a:spcBef>
              <a:spcAft>
                <a:spcPts val="0"/>
              </a:spcAft>
              <a:buNone/>
            </a:pPr>
            <a:r>
              <a:rPr lang="en-GB" sz="800">
                <a:latin typeface="Courier New"/>
                <a:ea typeface="Courier New"/>
                <a:cs typeface="Courier New"/>
                <a:sym typeface="Courier New"/>
              </a:rPr>
              <a:t>			return 0</a:t>
            </a:r>
            <a:endParaRPr sz="800">
              <a:latin typeface="Courier New"/>
              <a:ea typeface="Courier New"/>
              <a:cs typeface="Courier New"/>
              <a:sym typeface="Courier New"/>
            </a:endParaRPr>
          </a:p>
        </p:txBody>
      </p:sp>
      <p:sp>
        <p:nvSpPr>
          <p:cNvPr id="381" name="Google Shape;381;p48"/>
          <p:cNvSpPr txBox="1"/>
          <p:nvPr/>
        </p:nvSpPr>
        <p:spPr>
          <a:xfrm>
            <a:off x="5238650" y="2780963"/>
            <a:ext cx="1047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i: [0, 2, 4]</a:t>
            </a:r>
            <a:endParaRPr>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j: [0, 1]</a:t>
            </a:r>
            <a:endParaRPr>
              <a:latin typeface="Lato"/>
              <a:ea typeface="Lato"/>
              <a:cs typeface="Lato"/>
              <a:sym typeface="Lato"/>
            </a:endParaRPr>
          </a:p>
        </p:txBody>
      </p:sp>
      <p:sp>
        <p:nvSpPr>
          <p:cNvPr id="382" name="Google Shape;382;p48"/>
          <p:cNvSpPr txBox="1"/>
          <p:nvPr/>
        </p:nvSpPr>
        <p:spPr>
          <a:xfrm>
            <a:off x="5238650" y="3446850"/>
            <a:ext cx="1047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t</a:t>
            </a:r>
            <a:r>
              <a:rPr baseline="-25000" lang="en-GB">
                <a:latin typeface="Lato"/>
                <a:ea typeface="Lato"/>
                <a:cs typeface="Lato"/>
                <a:sym typeface="Lato"/>
              </a:rPr>
              <a:t>i</a:t>
            </a:r>
            <a:r>
              <a:rPr lang="en-GB">
                <a:latin typeface="Lato"/>
                <a:ea typeface="Lato"/>
                <a:cs typeface="Lato"/>
                <a:sym typeface="Lato"/>
              </a:rPr>
              <a:t>: </a:t>
            </a:r>
            <a:r>
              <a:rPr lang="en-GB">
                <a:latin typeface="Courier New"/>
                <a:ea typeface="Courier New"/>
                <a:cs typeface="Courier New"/>
                <a:sym typeface="Courier New"/>
              </a:rPr>
              <a:t>“toro”</a:t>
            </a:r>
            <a:endParaRPr>
              <a:latin typeface="Courier New"/>
              <a:ea typeface="Courier New"/>
              <a:cs typeface="Courier New"/>
              <a:sym typeface="Courier New"/>
            </a:endParaRPr>
          </a:p>
          <a:p>
            <a:pPr indent="0" lvl="0" marL="0" rtl="0" algn="l">
              <a:spcBef>
                <a:spcPts val="0"/>
              </a:spcBef>
              <a:spcAft>
                <a:spcPts val="0"/>
              </a:spcAft>
              <a:buNone/>
            </a:pPr>
            <a:r>
              <a:rPr lang="en-GB">
                <a:latin typeface="Lato"/>
                <a:ea typeface="Lato"/>
                <a:cs typeface="Lato"/>
                <a:sym typeface="Lato"/>
              </a:rPr>
              <a:t>t</a:t>
            </a:r>
            <a:r>
              <a:rPr baseline="-25000" lang="en-GB">
                <a:latin typeface="Lato"/>
                <a:ea typeface="Lato"/>
                <a:cs typeface="Lato"/>
                <a:sym typeface="Lato"/>
              </a:rPr>
              <a:t>i</a:t>
            </a:r>
            <a:r>
              <a:rPr lang="en-GB">
                <a:latin typeface="Lato"/>
                <a:ea typeface="Lato"/>
                <a:cs typeface="Lato"/>
                <a:sym typeface="Lato"/>
              </a:rPr>
              <a:t>’: </a:t>
            </a:r>
            <a:r>
              <a:rPr lang="en-GB">
                <a:latin typeface="Courier New"/>
                <a:ea typeface="Courier New"/>
                <a:cs typeface="Courier New"/>
                <a:sym typeface="Courier New"/>
              </a:rPr>
              <a:t>“alma”</a:t>
            </a:r>
            <a:endParaRPr>
              <a:latin typeface="Courier New"/>
              <a:ea typeface="Courier New"/>
              <a:cs typeface="Courier New"/>
              <a:sym typeface="Courier New"/>
            </a:endParaRPr>
          </a:p>
          <a:p>
            <a:pPr indent="0" lvl="0" marL="0" rtl="0" algn="l">
              <a:spcBef>
                <a:spcPts val="0"/>
              </a:spcBef>
              <a:spcAft>
                <a:spcPts val="0"/>
              </a:spcAft>
              <a:buNone/>
            </a:pPr>
            <a:r>
              <a:rPr lang="en-GB">
                <a:latin typeface="Lato"/>
                <a:ea typeface="Lato"/>
                <a:cs typeface="Lato"/>
                <a:sym typeface="Lato"/>
              </a:rPr>
              <a:t>t</a:t>
            </a:r>
            <a:r>
              <a:rPr baseline="-25000" lang="en-GB">
                <a:latin typeface="Lato"/>
                <a:ea typeface="Lato"/>
                <a:cs typeface="Lato"/>
                <a:sym typeface="Lato"/>
              </a:rPr>
              <a:t>j</a:t>
            </a:r>
            <a:r>
              <a:rPr lang="en-GB">
                <a:latin typeface="Lato"/>
                <a:ea typeface="Lato"/>
                <a:cs typeface="Lato"/>
                <a:sym typeface="Lato"/>
              </a:rPr>
              <a:t>: </a:t>
            </a:r>
            <a:r>
              <a:rPr lang="en-GB">
                <a:latin typeface="Courier New"/>
                <a:ea typeface="Courier New"/>
                <a:cs typeface="Courier New"/>
                <a:sym typeface="Courier New"/>
              </a:rPr>
              <a:t>“loro”</a:t>
            </a:r>
            <a:endParaRPr>
              <a:latin typeface="Courier New"/>
              <a:ea typeface="Courier New"/>
              <a:cs typeface="Courier New"/>
              <a:sym typeface="Courier New"/>
            </a:endParaRPr>
          </a:p>
        </p:txBody>
      </p:sp>
      <p:sp>
        <p:nvSpPr>
          <p:cNvPr id="383" name="Google Shape;383;p48"/>
          <p:cNvSpPr txBox="1"/>
          <p:nvPr/>
        </p:nvSpPr>
        <p:spPr>
          <a:xfrm>
            <a:off x="6525225" y="2797425"/>
            <a:ext cx="665700" cy="400200"/>
          </a:xfrm>
          <a:prstGeom prst="rect">
            <a:avLst/>
          </a:prstGeom>
          <a:noFill/>
          <a:ln>
            <a:noFill/>
          </a:ln>
        </p:spPr>
        <p:txBody>
          <a:bodyPr anchorCtr="0" anchor="t" bIns="91425" lIns="0" spcFirstLastPara="1" rIns="0" wrap="square" tIns="91425">
            <a:spAutoFit/>
          </a:bodyPr>
          <a:lstStyle/>
          <a:p>
            <a:pPr indent="0" lvl="0" marL="0" rtl="0" algn="l">
              <a:spcBef>
                <a:spcPts val="0"/>
              </a:spcBef>
              <a:spcAft>
                <a:spcPts val="0"/>
              </a:spcAft>
              <a:buNone/>
            </a:pPr>
            <a:r>
              <a:rPr lang="en-GB">
                <a:latin typeface="Courier New"/>
                <a:ea typeface="Courier New"/>
                <a:cs typeface="Courier New"/>
                <a:sym typeface="Courier New"/>
              </a:rPr>
              <a:t>“toro”</a:t>
            </a:r>
            <a:endParaRPr>
              <a:latin typeface="Courier New"/>
              <a:ea typeface="Courier New"/>
              <a:cs typeface="Courier New"/>
              <a:sym typeface="Courier New"/>
            </a:endParaRPr>
          </a:p>
        </p:txBody>
      </p:sp>
      <p:sp>
        <p:nvSpPr>
          <p:cNvPr id="384" name="Google Shape;384;p48"/>
          <p:cNvSpPr txBox="1"/>
          <p:nvPr/>
        </p:nvSpPr>
        <p:spPr>
          <a:xfrm>
            <a:off x="7675600" y="2797425"/>
            <a:ext cx="665700" cy="400200"/>
          </a:xfrm>
          <a:prstGeom prst="rect">
            <a:avLst/>
          </a:prstGeom>
          <a:noFill/>
          <a:ln>
            <a:noFill/>
          </a:ln>
        </p:spPr>
        <p:txBody>
          <a:bodyPr anchorCtr="0" anchor="t" bIns="91425" lIns="0" spcFirstLastPara="1" rIns="0" wrap="square" tIns="91425">
            <a:spAutoFit/>
          </a:bodyPr>
          <a:lstStyle/>
          <a:p>
            <a:pPr indent="0" lvl="0" marL="0" rtl="0" algn="l">
              <a:spcBef>
                <a:spcPts val="0"/>
              </a:spcBef>
              <a:spcAft>
                <a:spcPts val="0"/>
              </a:spcAft>
              <a:buNone/>
            </a:pPr>
            <a:r>
              <a:rPr lang="en-GB">
                <a:latin typeface="Courier New"/>
                <a:ea typeface="Courier New"/>
                <a:cs typeface="Courier New"/>
                <a:sym typeface="Courier New"/>
              </a:rPr>
              <a:t>“loro”</a:t>
            </a:r>
            <a:endParaRPr>
              <a:latin typeface="Courier New"/>
              <a:ea typeface="Courier New"/>
              <a:cs typeface="Courier New"/>
              <a:sym typeface="Courier New"/>
            </a:endParaRPr>
          </a:p>
        </p:txBody>
      </p:sp>
      <p:cxnSp>
        <p:nvCxnSpPr>
          <p:cNvPr id="385" name="Google Shape;385;p48"/>
          <p:cNvCxnSpPr>
            <a:stCxn id="383" idx="3"/>
            <a:endCxn id="384" idx="1"/>
          </p:cNvCxnSpPr>
          <p:nvPr/>
        </p:nvCxnSpPr>
        <p:spPr>
          <a:xfrm>
            <a:off x="7190925" y="2997525"/>
            <a:ext cx="484800" cy="0"/>
          </a:xfrm>
          <a:prstGeom prst="straightConnector1">
            <a:avLst/>
          </a:prstGeom>
          <a:noFill/>
          <a:ln cap="flat" cmpd="sng" w="9525">
            <a:solidFill>
              <a:schemeClr val="dk1"/>
            </a:solidFill>
            <a:prstDash val="solid"/>
            <a:round/>
            <a:headEnd len="med" w="med" type="none"/>
            <a:tailEnd len="med" w="med" type="triangle"/>
          </a:ln>
        </p:spPr>
      </p:cxnSp>
      <p:sp>
        <p:nvSpPr>
          <p:cNvPr id="386" name="Google Shape;386;p48"/>
          <p:cNvSpPr txBox="1"/>
          <p:nvPr/>
        </p:nvSpPr>
        <p:spPr>
          <a:xfrm>
            <a:off x="7190925" y="3072325"/>
            <a:ext cx="484800" cy="307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GB" sz="1000">
                <a:solidFill>
                  <a:schemeClr val="dk1"/>
                </a:solidFill>
                <a:latin typeface="Lato"/>
                <a:ea typeface="Lato"/>
                <a:cs typeface="Lato"/>
                <a:sym typeface="Lato"/>
              </a:rPr>
              <a:t>alta proba</a:t>
            </a:r>
            <a:endParaRPr sz="1000">
              <a:solidFill>
                <a:schemeClr val="dk1"/>
              </a:solidFill>
              <a:latin typeface="Lato"/>
              <a:ea typeface="Lato"/>
              <a:cs typeface="Lato"/>
              <a:sym typeface="Lato"/>
            </a:endParaRPr>
          </a:p>
        </p:txBody>
      </p:sp>
      <p:sp>
        <p:nvSpPr>
          <p:cNvPr id="387" name="Google Shape;387;p48"/>
          <p:cNvSpPr txBox="1"/>
          <p:nvPr/>
        </p:nvSpPr>
        <p:spPr>
          <a:xfrm>
            <a:off x="6525288" y="3571150"/>
            <a:ext cx="665700" cy="400200"/>
          </a:xfrm>
          <a:prstGeom prst="rect">
            <a:avLst/>
          </a:prstGeom>
          <a:noFill/>
          <a:ln>
            <a:noFill/>
          </a:ln>
        </p:spPr>
        <p:txBody>
          <a:bodyPr anchorCtr="0" anchor="t" bIns="91425" lIns="0" spcFirstLastPara="1" rIns="0" wrap="square" tIns="91425">
            <a:spAutoFit/>
          </a:bodyPr>
          <a:lstStyle/>
          <a:p>
            <a:pPr indent="0" lvl="0" marL="0" rtl="0" algn="l">
              <a:spcBef>
                <a:spcPts val="0"/>
              </a:spcBef>
              <a:spcAft>
                <a:spcPts val="0"/>
              </a:spcAft>
              <a:buNone/>
            </a:pPr>
            <a:r>
              <a:rPr lang="en-GB">
                <a:latin typeface="Courier New"/>
                <a:ea typeface="Courier New"/>
                <a:cs typeface="Courier New"/>
                <a:sym typeface="Courier New"/>
              </a:rPr>
              <a:t>“alma”</a:t>
            </a:r>
            <a:endParaRPr>
              <a:latin typeface="Courier New"/>
              <a:ea typeface="Courier New"/>
              <a:cs typeface="Courier New"/>
              <a:sym typeface="Courier New"/>
            </a:endParaRPr>
          </a:p>
        </p:txBody>
      </p:sp>
      <p:sp>
        <p:nvSpPr>
          <p:cNvPr id="388" name="Google Shape;388;p48"/>
          <p:cNvSpPr txBox="1"/>
          <p:nvPr/>
        </p:nvSpPr>
        <p:spPr>
          <a:xfrm>
            <a:off x="7675663" y="3571150"/>
            <a:ext cx="665700" cy="400200"/>
          </a:xfrm>
          <a:prstGeom prst="rect">
            <a:avLst/>
          </a:prstGeom>
          <a:noFill/>
          <a:ln>
            <a:noFill/>
          </a:ln>
        </p:spPr>
        <p:txBody>
          <a:bodyPr anchorCtr="0" anchor="t" bIns="91425" lIns="0" spcFirstLastPara="1" rIns="0" wrap="square" tIns="91425">
            <a:spAutoFit/>
          </a:bodyPr>
          <a:lstStyle/>
          <a:p>
            <a:pPr indent="0" lvl="0" marL="0" rtl="0" algn="l">
              <a:spcBef>
                <a:spcPts val="0"/>
              </a:spcBef>
              <a:spcAft>
                <a:spcPts val="0"/>
              </a:spcAft>
              <a:buNone/>
            </a:pPr>
            <a:r>
              <a:rPr lang="en-GB">
                <a:latin typeface="Courier New"/>
                <a:ea typeface="Courier New"/>
                <a:cs typeface="Courier New"/>
                <a:sym typeface="Courier New"/>
              </a:rPr>
              <a:t>“loro”</a:t>
            </a:r>
            <a:endParaRPr>
              <a:latin typeface="Courier New"/>
              <a:ea typeface="Courier New"/>
              <a:cs typeface="Courier New"/>
              <a:sym typeface="Courier New"/>
            </a:endParaRPr>
          </a:p>
        </p:txBody>
      </p:sp>
      <p:cxnSp>
        <p:nvCxnSpPr>
          <p:cNvPr id="389" name="Google Shape;389;p48"/>
          <p:cNvCxnSpPr>
            <a:stCxn id="387" idx="3"/>
            <a:endCxn id="388" idx="1"/>
          </p:cNvCxnSpPr>
          <p:nvPr/>
        </p:nvCxnSpPr>
        <p:spPr>
          <a:xfrm>
            <a:off x="7190988" y="3771250"/>
            <a:ext cx="484800" cy="0"/>
          </a:xfrm>
          <a:prstGeom prst="straightConnector1">
            <a:avLst/>
          </a:prstGeom>
          <a:noFill/>
          <a:ln cap="flat" cmpd="sng" w="9525">
            <a:solidFill>
              <a:schemeClr val="dk1"/>
            </a:solidFill>
            <a:prstDash val="solid"/>
            <a:round/>
            <a:headEnd len="med" w="med" type="none"/>
            <a:tailEnd len="med" w="med" type="triangle"/>
          </a:ln>
        </p:spPr>
      </p:cxnSp>
      <p:sp>
        <p:nvSpPr>
          <p:cNvPr id="390" name="Google Shape;390;p48"/>
          <p:cNvSpPr txBox="1"/>
          <p:nvPr/>
        </p:nvSpPr>
        <p:spPr>
          <a:xfrm>
            <a:off x="7190988" y="3846050"/>
            <a:ext cx="484800" cy="307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GB" sz="1000">
                <a:solidFill>
                  <a:schemeClr val="dk1"/>
                </a:solidFill>
                <a:latin typeface="Lato"/>
                <a:ea typeface="Lato"/>
                <a:cs typeface="Lato"/>
                <a:sym typeface="Lato"/>
              </a:rPr>
              <a:t>baja </a:t>
            </a:r>
            <a:r>
              <a:rPr lang="en-GB" sz="1000">
                <a:solidFill>
                  <a:schemeClr val="dk1"/>
                </a:solidFill>
                <a:latin typeface="Lato"/>
                <a:ea typeface="Lato"/>
                <a:cs typeface="Lato"/>
                <a:sym typeface="Lato"/>
              </a:rPr>
              <a:t>proba</a:t>
            </a:r>
            <a:endParaRPr sz="1000">
              <a:solidFill>
                <a:schemeClr val="dk1"/>
              </a:solidFill>
              <a:latin typeface="Lato"/>
              <a:ea typeface="Lato"/>
              <a:cs typeface="Lato"/>
              <a:sym typeface="Lato"/>
            </a:endParaRPr>
          </a:p>
        </p:txBody>
      </p:sp>
      <p:sp>
        <p:nvSpPr>
          <p:cNvPr id="391" name="Google Shape;391;p48"/>
          <p:cNvSpPr txBox="1"/>
          <p:nvPr>
            <p:ph idx="1" type="body"/>
          </p:nvPr>
        </p:nvSpPr>
        <p:spPr>
          <a:xfrm>
            <a:off x="2410100" y="4278150"/>
            <a:ext cx="6321600" cy="322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852"/>
              <a:buNone/>
            </a:pPr>
            <a:r>
              <a:rPr lang="en-GB" sz="1030">
                <a:solidFill>
                  <a:schemeClr val="lt2"/>
                </a:solidFill>
              </a:rPr>
              <a:t>(asumimos que cada carácter puede mutar a cualquier otro carácter alfabético con igual probabilidad)</a:t>
            </a:r>
            <a:endParaRPr sz="1030">
              <a:solidFill>
                <a:schemeClr val="lt2"/>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49"/>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Estado definido por los caminos</a:t>
            </a:r>
            <a:endParaRPr/>
          </a:p>
        </p:txBody>
      </p:sp>
      <p:sp>
        <p:nvSpPr>
          <p:cNvPr id="397" name="Google Shape;397;p49"/>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En cambio, si definimos las probabilidades en función del </a:t>
            </a:r>
            <a:r>
              <a:rPr b="1" lang="en-GB">
                <a:solidFill>
                  <a:schemeClr val="dk1"/>
                </a:solidFill>
              </a:rPr>
              <a:t>conjunto de caminos descubiertos y sus vecinos inmediatos</a:t>
            </a:r>
            <a:r>
              <a:rPr lang="en-GB"/>
              <a:t>, sí existe un </a:t>
            </a:r>
            <a:r>
              <a:rPr b="1" lang="en-GB"/>
              <a:t>modelo homogéneo</a:t>
            </a:r>
            <a:r>
              <a:rPr lang="en-GB"/>
              <a:t>.</a:t>
            </a:r>
            <a:r>
              <a:rPr lang="en-GB"/>
              <a:t> Sean:</a:t>
            </a:r>
            <a:endParaRPr/>
          </a:p>
          <a:p>
            <a:pPr indent="-342900" lvl="0" marL="457200" rtl="0" algn="l">
              <a:spcBef>
                <a:spcPts val="1200"/>
              </a:spcBef>
              <a:spcAft>
                <a:spcPts val="0"/>
              </a:spcAft>
              <a:buSzPts val="1800"/>
              <a:buChar char="●"/>
            </a:pPr>
            <a:r>
              <a:rPr b="1" lang="en-GB"/>
              <a:t>T:</a:t>
            </a:r>
            <a:r>
              <a:rPr lang="en-GB"/>
              <a:t> el conjunto de semillas</a:t>
            </a:r>
            <a:endParaRPr/>
          </a:p>
          <a:p>
            <a:pPr indent="-342900" lvl="0" marL="457200" rtl="0" algn="l">
              <a:spcBef>
                <a:spcPts val="0"/>
              </a:spcBef>
              <a:spcAft>
                <a:spcPts val="0"/>
              </a:spcAft>
              <a:buSzPts val="1800"/>
              <a:buChar char="●"/>
            </a:pPr>
            <a:r>
              <a:rPr b="1" lang="en-GB"/>
              <a:t>S</a:t>
            </a:r>
            <a:r>
              <a:rPr b="1" baseline="30000" lang="en-GB"/>
              <a:t>+</a:t>
            </a:r>
            <a:r>
              <a:rPr b="1" lang="en-GB"/>
              <a:t>:</a:t>
            </a:r>
            <a:r>
              <a:rPr lang="en-GB"/>
              <a:t> el conjunto de caminos recorridos por </a:t>
            </a:r>
            <a:r>
              <a:rPr lang="en-GB"/>
              <a:t>t ∈ </a:t>
            </a:r>
            <a:r>
              <a:rPr lang="en-GB"/>
              <a:t>T</a:t>
            </a:r>
            <a:endParaRPr/>
          </a:p>
          <a:p>
            <a:pPr indent="-342900" lvl="0" marL="457200" rtl="0" algn="l">
              <a:spcBef>
                <a:spcPts val="0"/>
              </a:spcBef>
              <a:spcAft>
                <a:spcPts val="0"/>
              </a:spcAft>
              <a:buSzPts val="1800"/>
              <a:buChar char="●"/>
            </a:pPr>
            <a:r>
              <a:rPr b="1" lang="en-GB"/>
              <a:t>S</a:t>
            </a:r>
            <a:r>
              <a:rPr b="1" baseline="30000" lang="en-GB"/>
              <a:t>-</a:t>
            </a:r>
            <a:r>
              <a:rPr b="1" lang="en-GB"/>
              <a:t>:</a:t>
            </a:r>
            <a:r>
              <a:rPr lang="en-GB"/>
              <a:t> el conjunto de caminos no descubiertos recorridos por inputs que se generan al fuzzear cualquier t ∈ T</a:t>
            </a:r>
            <a:endParaRPr/>
          </a:p>
          <a:p>
            <a:pPr indent="-342900" lvl="0" marL="457200" rtl="0" algn="l">
              <a:spcBef>
                <a:spcPts val="0"/>
              </a:spcBef>
              <a:spcAft>
                <a:spcPts val="0"/>
              </a:spcAft>
              <a:buSzPts val="1800"/>
              <a:buChar char="●"/>
            </a:pPr>
            <a:r>
              <a:rPr b="1" lang="en-GB"/>
              <a:t>S = S</a:t>
            </a:r>
            <a:r>
              <a:rPr b="1" baseline="30000" lang="en-GB"/>
              <a:t>+</a:t>
            </a:r>
            <a:r>
              <a:rPr b="1" lang="en-GB"/>
              <a:t> ∪ S</a:t>
            </a:r>
            <a:r>
              <a:rPr b="1" baseline="30000" lang="en-GB"/>
              <a:t>-</a:t>
            </a:r>
            <a:r>
              <a:rPr b="1" lang="en-GB"/>
              <a:t>:</a:t>
            </a:r>
            <a:r>
              <a:rPr lang="en-GB"/>
              <a:t> el conjunto de estados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50"/>
          <p:cNvSpPr/>
          <p:nvPr/>
        </p:nvSpPr>
        <p:spPr>
          <a:xfrm>
            <a:off x="4825200" y="1555350"/>
            <a:ext cx="1554000" cy="2618700"/>
          </a:xfrm>
          <a:prstGeom prst="roundRect">
            <a:avLst>
              <a:gd fmla="val 16667" name="adj"/>
            </a:avLst>
          </a:prstGeom>
          <a:noFill/>
          <a:ln cap="flat" cmpd="sng" w="9525">
            <a:solidFill>
              <a:schemeClr val="lt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50"/>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Ejemplo</a:t>
            </a:r>
            <a:endParaRPr/>
          </a:p>
        </p:txBody>
      </p:sp>
      <p:sp>
        <p:nvSpPr>
          <p:cNvPr id="404" name="Google Shape;404;p50"/>
          <p:cNvSpPr/>
          <p:nvPr/>
        </p:nvSpPr>
        <p:spPr>
          <a:xfrm>
            <a:off x="2400250" y="1627675"/>
            <a:ext cx="1347000" cy="12588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50"/>
          <p:cNvSpPr txBox="1"/>
          <p:nvPr/>
        </p:nvSpPr>
        <p:spPr>
          <a:xfrm>
            <a:off x="2640475" y="1851950"/>
            <a:ext cx="954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Courier New"/>
                <a:ea typeface="Courier New"/>
                <a:cs typeface="Courier New"/>
                <a:sym typeface="Courier New"/>
              </a:rPr>
              <a:t>“gato”</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rPr lang="en-GB">
                <a:latin typeface="Courier New"/>
                <a:ea typeface="Courier New"/>
                <a:cs typeface="Courier New"/>
                <a:sym typeface="Courier New"/>
              </a:rPr>
              <a:t>“toro”</a:t>
            </a:r>
            <a:endParaRPr>
              <a:latin typeface="Courier New"/>
              <a:ea typeface="Courier New"/>
              <a:cs typeface="Courier New"/>
              <a:sym typeface="Courier New"/>
            </a:endParaRPr>
          </a:p>
        </p:txBody>
      </p:sp>
      <p:sp>
        <p:nvSpPr>
          <p:cNvPr id="406" name="Google Shape;406;p50"/>
          <p:cNvSpPr/>
          <p:nvPr/>
        </p:nvSpPr>
        <p:spPr>
          <a:xfrm>
            <a:off x="4887550" y="1638200"/>
            <a:ext cx="1347000" cy="12588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50"/>
          <p:cNvSpPr txBox="1"/>
          <p:nvPr/>
        </p:nvSpPr>
        <p:spPr>
          <a:xfrm>
            <a:off x="5127775" y="1862475"/>
            <a:ext cx="954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[0, 2, 3]</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[0, 2, 4]</a:t>
            </a:r>
            <a:endParaRPr>
              <a:latin typeface="Lato"/>
              <a:ea typeface="Lato"/>
              <a:cs typeface="Lato"/>
              <a:sym typeface="Lato"/>
            </a:endParaRPr>
          </a:p>
        </p:txBody>
      </p:sp>
      <p:sp>
        <p:nvSpPr>
          <p:cNvPr id="408" name="Google Shape;408;p50"/>
          <p:cNvSpPr/>
          <p:nvPr/>
        </p:nvSpPr>
        <p:spPr>
          <a:xfrm>
            <a:off x="4931725" y="3237400"/>
            <a:ext cx="1347000" cy="831300"/>
          </a:xfrm>
          <a:prstGeom prst="roundRect">
            <a:avLst>
              <a:gd fmla="val 16667" name="adj"/>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50"/>
          <p:cNvSpPr txBox="1"/>
          <p:nvPr/>
        </p:nvSpPr>
        <p:spPr>
          <a:xfrm>
            <a:off x="5171950" y="3461675"/>
            <a:ext cx="95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[0, 1]</a:t>
            </a:r>
            <a:endParaRPr>
              <a:latin typeface="Lato"/>
              <a:ea typeface="Lato"/>
              <a:cs typeface="Lato"/>
              <a:sym typeface="Lato"/>
            </a:endParaRPr>
          </a:p>
        </p:txBody>
      </p:sp>
      <p:sp>
        <p:nvSpPr>
          <p:cNvPr id="410" name="Google Shape;410;p50"/>
          <p:cNvSpPr txBox="1"/>
          <p:nvPr/>
        </p:nvSpPr>
        <p:spPr>
          <a:xfrm>
            <a:off x="3363925" y="2496800"/>
            <a:ext cx="46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T</a:t>
            </a:r>
            <a:endParaRPr>
              <a:latin typeface="Lato"/>
              <a:ea typeface="Lato"/>
              <a:cs typeface="Lato"/>
              <a:sym typeface="Lato"/>
            </a:endParaRPr>
          </a:p>
        </p:txBody>
      </p:sp>
      <p:sp>
        <p:nvSpPr>
          <p:cNvPr id="411" name="Google Shape;411;p50"/>
          <p:cNvSpPr txBox="1"/>
          <p:nvPr/>
        </p:nvSpPr>
        <p:spPr>
          <a:xfrm>
            <a:off x="5916350" y="2496800"/>
            <a:ext cx="46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Lato"/>
                <a:ea typeface="Lato"/>
                <a:cs typeface="Lato"/>
                <a:sym typeface="Lato"/>
              </a:rPr>
              <a:t>S</a:t>
            </a:r>
            <a:r>
              <a:rPr baseline="30000" lang="en-GB">
                <a:solidFill>
                  <a:schemeClr val="dk1"/>
                </a:solidFill>
                <a:latin typeface="Lato"/>
                <a:ea typeface="Lato"/>
                <a:cs typeface="Lato"/>
                <a:sym typeface="Lato"/>
              </a:rPr>
              <a:t>+</a:t>
            </a:r>
            <a:endParaRPr baseline="30000">
              <a:solidFill>
                <a:schemeClr val="dk1"/>
              </a:solidFill>
              <a:latin typeface="Lato"/>
              <a:ea typeface="Lato"/>
              <a:cs typeface="Lato"/>
              <a:sym typeface="Lato"/>
            </a:endParaRPr>
          </a:p>
        </p:txBody>
      </p:sp>
      <p:sp>
        <p:nvSpPr>
          <p:cNvPr id="412" name="Google Shape;412;p50"/>
          <p:cNvSpPr txBox="1"/>
          <p:nvPr/>
        </p:nvSpPr>
        <p:spPr>
          <a:xfrm>
            <a:off x="5916350" y="3668500"/>
            <a:ext cx="46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accent2"/>
                </a:solidFill>
                <a:latin typeface="Lato"/>
                <a:ea typeface="Lato"/>
                <a:cs typeface="Lato"/>
                <a:sym typeface="Lato"/>
              </a:rPr>
              <a:t>S</a:t>
            </a:r>
            <a:r>
              <a:rPr baseline="30000" lang="en-GB">
                <a:solidFill>
                  <a:schemeClr val="accent2"/>
                </a:solidFill>
                <a:latin typeface="Lato"/>
                <a:ea typeface="Lato"/>
                <a:cs typeface="Lato"/>
                <a:sym typeface="Lato"/>
              </a:rPr>
              <a:t>-</a:t>
            </a:r>
            <a:endParaRPr baseline="30000">
              <a:solidFill>
                <a:schemeClr val="accent2"/>
              </a:solidFill>
              <a:latin typeface="Lato"/>
              <a:ea typeface="Lato"/>
              <a:cs typeface="Lato"/>
              <a:sym typeface="Lato"/>
            </a:endParaRPr>
          </a:p>
        </p:txBody>
      </p:sp>
      <p:sp>
        <p:nvSpPr>
          <p:cNvPr id="413" name="Google Shape;413;p50"/>
          <p:cNvSpPr txBox="1"/>
          <p:nvPr/>
        </p:nvSpPr>
        <p:spPr>
          <a:xfrm>
            <a:off x="5916350" y="2877625"/>
            <a:ext cx="46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2"/>
                </a:solidFill>
                <a:latin typeface="Lato"/>
                <a:ea typeface="Lato"/>
                <a:cs typeface="Lato"/>
                <a:sym typeface="Lato"/>
              </a:rPr>
              <a:t>S</a:t>
            </a:r>
            <a:endParaRPr baseline="30000">
              <a:solidFill>
                <a:schemeClr val="lt2"/>
              </a:solidFill>
              <a:latin typeface="Lato"/>
              <a:ea typeface="Lato"/>
              <a:cs typeface="Lato"/>
              <a:sym typeface="La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51"/>
          <p:cNvSpPr/>
          <p:nvPr/>
        </p:nvSpPr>
        <p:spPr>
          <a:xfrm>
            <a:off x="4825200" y="1555350"/>
            <a:ext cx="1554000" cy="2618700"/>
          </a:xfrm>
          <a:prstGeom prst="roundRect">
            <a:avLst>
              <a:gd fmla="val 16667" name="adj"/>
            </a:avLst>
          </a:prstGeom>
          <a:noFill/>
          <a:ln cap="flat" cmpd="sng" w="9525">
            <a:solidFill>
              <a:schemeClr val="lt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51"/>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Ejemplo</a:t>
            </a:r>
            <a:endParaRPr/>
          </a:p>
        </p:txBody>
      </p:sp>
      <p:sp>
        <p:nvSpPr>
          <p:cNvPr id="420" name="Google Shape;420;p51"/>
          <p:cNvSpPr/>
          <p:nvPr/>
        </p:nvSpPr>
        <p:spPr>
          <a:xfrm>
            <a:off x="2400250" y="1627675"/>
            <a:ext cx="1347000" cy="12588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51"/>
          <p:cNvSpPr txBox="1"/>
          <p:nvPr/>
        </p:nvSpPr>
        <p:spPr>
          <a:xfrm>
            <a:off x="2640475" y="1851950"/>
            <a:ext cx="954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Courier New"/>
                <a:ea typeface="Courier New"/>
                <a:cs typeface="Courier New"/>
                <a:sym typeface="Courier New"/>
              </a:rPr>
              <a:t>“gato”</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rPr lang="en-GB">
                <a:latin typeface="Courier New"/>
                <a:ea typeface="Courier New"/>
                <a:cs typeface="Courier New"/>
                <a:sym typeface="Courier New"/>
              </a:rPr>
              <a:t>“toro”</a:t>
            </a:r>
            <a:endParaRPr>
              <a:latin typeface="Courier New"/>
              <a:ea typeface="Courier New"/>
              <a:cs typeface="Courier New"/>
              <a:sym typeface="Courier New"/>
            </a:endParaRPr>
          </a:p>
        </p:txBody>
      </p:sp>
      <p:sp>
        <p:nvSpPr>
          <p:cNvPr id="422" name="Google Shape;422;p51"/>
          <p:cNvSpPr/>
          <p:nvPr/>
        </p:nvSpPr>
        <p:spPr>
          <a:xfrm>
            <a:off x="4887550" y="1638200"/>
            <a:ext cx="1347000" cy="12588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51"/>
          <p:cNvSpPr txBox="1"/>
          <p:nvPr/>
        </p:nvSpPr>
        <p:spPr>
          <a:xfrm>
            <a:off x="5127775" y="1862475"/>
            <a:ext cx="954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[0, 2, 3]</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[0, 2, 4]</a:t>
            </a:r>
            <a:endParaRPr>
              <a:latin typeface="Lato"/>
              <a:ea typeface="Lato"/>
              <a:cs typeface="Lato"/>
              <a:sym typeface="Lato"/>
            </a:endParaRPr>
          </a:p>
        </p:txBody>
      </p:sp>
      <p:sp>
        <p:nvSpPr>
          <p:cNvPr id="424" name="Google Shape;424;p51"/>
          <p:cNvSpPr/>
          <p:nvPr/>
        </p:nvSpPr>
        <p:spPr>
          <a:xfrm>
            <a:off x="4931725" y="3237400"/>
            <a:ext cx="1347000" cy="831300"/>
          </a:xfrm>
          <a:prstGeom prst="roundRect">
            <a:avLst>
              <a:gd fmla="val 16667" name="adj"/>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51"/>
          <p:cNvSpPr txBox="1"/>
          <p:nvPr/>
        </p:nvSpPr>
        <p:spPr>
          <a:xfrm>
            <a:off x="5171950" y="3461675"/>
            <a:ext cx="95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[0, 1]</a:t>
            </a:r>
            <a:endParaRPr>
              <a:latin typeface="Lato"/>
              <a:ea typeface="Lato"/>
              <a:cs typeface="Lato"/>
              <a:sym typeface="Lato"/>
            </a:endParaRPr>
          </a:p>
        </p:txBody>
      </p:sp>
      <p:sp>
        <p:nvSpPr>
          <p:cNvPr id="426" name="Google Shape;426;p51"/>
          <p:cNvSpPr txBox="1"/>
          <p:nvPr/>
        </p:nvSpPr>
        <p:spPr>
          <a:xfrm>
            <a:off x="3363925" y="2496800"/>
            <a:ext cx="46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T</a:t>
            </a:r>
            <a:endParaRPr>
              <a:latin typeface="Lato"/>
              <a:ea typeface="Lato"/>
              <a:cs typeface="Lato"/>
              <a:sym typeface="Lato"/>
            </a:endParaRPr>
          </a:p>
        </p:txBody>
      </p:sp>
      <p:sp>
        <p:nvSpPr>
          <p:cNvPr id="427" name="Google Shape;427;p51"/>
          <p:cNvSpPr txBox="1"/>
          <p:nvPr/>
        </p:nvSpPr>
        <p:spPr>
          <a:xfrm>
            <a:off x="5916350" y="2496800"/>
            <a:ext cx="46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Lato"/>
                <a:ea typeface="Lato"/>
                <a:cs typeface="Lato"/>
                <a:sym typeface="Lato"/>
              </a:rPr>
              <a:t>S</a:t>
            </a:r>
            <a:r>
              <a:rPr baseline="30000" lang="en-GB">
                <a:solidFill>
                  <a:schemeClr val="dk1"/>
                </a:solidFill>
                <a:latin typeface="Lato"/>
                <a:ea typeface="Lato"/>
                <a:cs typeface="Lato"/>
                <a:sym typeface="Lato"/>
              </a:rPr>
              <a:t>+</a:t>
            </a:r>
            <a:endParaRPr baseline="30000">
              <a:solidFill>
                <a:schemeClr val="dk1"/>
              </a:solidFill>
              <a:latin typeface="Lato"/>
              <a:ea typeface="Lato"/>
              <a:cs typeface="Lato"/>
              <a:sym typeface="Lato"/>
            </a:endParaRPr>
          </a:p>
        </p:txBody>
      </p:sp>
      <p:sp>
        <p:nvSpPr>
          <p:cNvPr id="428" name="Google Shape;428;p51"/>
          <p:cNvSpPr txBox="1"/>
          <p:nvPr/>
        </p:nvSpPr>
        <p:spPr>
          <a:xfrm>
            <a:off x="5916350" y="3668500"/>
            <a:ext cx="46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accent2"/>
                </a:solidFill>
                <a:latin typeface="Lato"/>
                <a:ea typeface="Lato"/>
                <a:cs typeface="Lato"/>
                <a:sym typeface="Lato"/>
              </a:rPr>
              <a:t>S</a:t>
            </a:r>
            <a:r>
              <a:rPr baseline="30000" lang="en-GB">
                <a:solidFill>
                  <a:schemeClr val="accent2"/>
                </a:solidFill>
                <a:latin typeface="Lato"/>
                <a:ea typeface="Lato"/>
                <a:cs typeface="Lato"/>
                <a:sym typeface="Lato"/>
              </a:rPr>
              <a:t>-</a:t>
            </a:r>
            <a:endParaRPr baseline="30000">
              <a:solidFill>
                <a:schemeClr val="accent2"/>
              </a:solidFill>
              <a:latin typeface="Lato"/>
              <a:ea typeface="Lato"/>
              <a:cs typeface="Lato"/>
              <a:sym typeface="Lato"/>
            </a:endParaRPr>
          </a:p>
        </p:txBody>
      </p:sp>
      <p:sp>
        <p:nvSpPr>
          <p:cNvPr id="429" name="Google Shape;429;p51"/>
          <p:cNvSpPr txBox="1"/>
          <p:nvPr/>
        </p:nvSpPr>
        <p:spPr>
          <a:xfrm>
            <a:off x="5916350" y="2877625"/>
            <a:ext cx="46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2"/>
                </a:solidFill>
                <a:latin typeface="Lato"/>
                <a:ea typeface="Lato"/>
                <a:cs typeface="Lato"/>
                <a:sym typeface="Lato"/>
              </a:rPr>
              <a:t>S</a:t>
            </a:r>
            <a:endParaRPr baseline="30000">
              <a:solidFill>
                <a:schemeClr val="lt2"/>
              </a:solidFill>
              <a:latin typeface="Lato"/>
              <a:ea typeface="Lato"/>
              <a:cs typeface="Lato"/>
              <a:sym typeface="Lato"/>
            </a:endParaRPr>
          </a:p>
        </p:txBody>
      </p:sp>
      <p:sp>
        <p:nvSpPr>
          <p:cNvPr id="430" name="Google Shape;430;p51"/>
          <p:cNvSpPr txBox="1"/>
          <p:nvPr/>
        </p:nvSpPr>
        <p:spPr>
          <a:xfrm>
            <a:off x="2640475" y="3452950"/>
            <a:ext cx="95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Courier New"/>
                <a:ea typeface="Courier New"/>
                <a:cs typeface="Courier New"/>
                <a:sym typeface="Courier New"/>
              </a:rPr>
              <a:t>“loro”</a:t>
            </a:r>
            <a:endParaRPr>
              <a:latin typeface="Courier New"/>
              <a:ea typeface="Courier New"/>
              <a:cs typeface="Courier New"/>
              <a:sym typeface="Courier New"/>
            </a:endParaRPr>
          </a:p>
        </p:txBody>
      </p:sp>
      <p:cxnSp>
        <p:nvCxnSpPr>
          <p:cNvPr id="431" name="Google Shape;431;p51"/>
          <p:cNvCxnSpPr>
            <a:stCxn id="421" idx="2"/>
            <a:endCxn id="430" idx="0"/>
          </p:cNvCxnSpPr>
          <p:nvPr/>
        </p:nvCxnSpPr>
        <p:spPr>
          <a:xfrm>
            <a:off x="3117925" y="2683250"/>
            <a:ext cx="0" cy="769800"/>
          </a:xfrm>
          <a:prstGeom prst="straightConnector1">
            <a:avLst/>
          </a:prstGeom>
          <a:noFill/>
          <a:ln cap="flat" cmpd="sng" w="9525">
            <a:solidFill>
              <a:schemeClr val="dk2"/>
            </a:solidFill>
            <a:prstDash val="dash"/>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Fuzzing</a:t>
            </a:r>
            <a:endParaRPr/>
          </a:p>
        </p:txBody>
      </p:sp>
      <p:sp>
        <p:nvSpPr>
          <p:cNvPr id="90" name="Google Shape;90;p16"/>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Técnica de </a:t>
            </a:r>
            <a:r>
              <a:rPr b="1" lang="en-GB"/>
              <a:t>testing automatizado</a:t>
            </a:r>
            <a:r>
              <a:rPr lang="en-GB"/>
              <a:t> que genera </a:t>
            </a:r>
            <a:r>
              <a:rPr b="1" lang="en-GB"/>
              <a:t>inputs aleatorios</a:t>
            </a:r>
            <a:r>
              <a:rPr lang="en-GB"/>
              <a:t> para encontrar errores, frecuentemente </a:t>
            </a:r>
            <a:r>
              <a:rPr b="1" lang="en-GB"/>
              <a:t>vulnerabilidades</a:t>
            </a:r>
            <a:r>
              <a:rPr lang="en-GB"/>
              <a:t>,</a:t>
            </a:r>
            <a:r>
              <a:rPr lang="en-GB"/>
              <a:t> en el programa bajo análisis.</a:t>
            </a:r>
            <a:endParaRPr/>
          </a:p>
          <a:p>
            <a:pPr indent="0" lvl="0" marL="0" rtl="0" algn="l">
              <a:spcBef>
                <a:spcPts val="1200"/>
              </a:spcBef>
              <a:spcAft>
                <a:spcPts val="1200"/>
              </a:spcAft>
              <a:buNone/>
            </a:pPr>
            <a:r>
              <a:rPr lang="en-GB"/>
              <a:t>Se empezó a desarrollar a principios de los 90 y actualmente es una de las técnicas </a:t>
            </a:r>
            <a:r>
              <a:rPr b="1" lang="en-GB"/>
              <a:t>más usadas en la industria</a:t>
            </a:r>
            <a:r>
              <a:rPr lang="en-GB"/>
              <a: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52"/>
          <p:cNvSpPr/>
          <p:nvPr/>
        </p:nvSpPr>
        <p:spPr>
          <a:xfrm>
            <a:off x="4825200" y="1555350"/>
            <a:ext cx="1554000" cy="2618700"/>
          </a:xfrm>
          <a:prstGeom prst="roundRect">
            <a:avLst>
              <a:gd fmla="val 16667" name="adj"/>
            </a:avLst>
          </a:prstGeom>
          <a:noFill/>
          <a:ln cap="flat" cmpd="sng" w="9525">
            <a:solidFill>
              <a:schemeClr val="lt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52"/>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Ejemplo</a:t>
            </a:r>
            <a:endParaRPr/>
          </a:p>
        </p:txBody>
      </p:sp>
      <p:sp>
        <p:nvSpPr>
          <p:cNvPr id="438" name="Google Shape;438;p52"/>
          <p:cNvSpPr/>
          <p:nvPr/>
        </p:nvSpPr>
        <p:spPr>
          <a:xfrm>
            <a:off x="2400250" y="1627675"/>
            <a:ext cx="1347000" cy="12588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52"/>
          <p:cNvSpPr txBox="1"/>
          <p:nvPr/>
        </p:nvSpPr>
        <p:spPr>
          <a:xfrm>
            <a:off x="2640475" y="1851950"/>
            <a:ext cx="954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Courier New"/>
                <a:ea typeface="Courier New"/>
                <a:cs typeface="Courier New"/>
                <a:sym typeface="Courier New"/>
              </a:rPr>
              <a:t>“gato”</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rPr lang="en-GB">
                <a:latin typeface="Courier New"/>
                <a:ea typeface="Courier New"/>
                <a:cs typeface="Courier New"/>
                <a:sym typeface="Courier New"/>
              </a:rPr>
              <a:t>“toro”</a:t>
            </a:r>
            <a:endParaRPr>
              <a:latin typeface="Courier New"/>
              <a:ea typeface="Courier New"/>
              <a:cs typeface="Courier New"/>
              <a:sym typeface="Courier New"/>
            </a:endParaRPr>
          </a:p>
        </p:txBody>
      </p:sp>
      <p:sp>
        <p:nvSpPr>
          <p:cNvPr id="440" name="Google Shape;440;p52"/>
          <p:cNvSpPr/>
          <p:nvPr/>
        </p:nvSpPr>
        <p:spPr>
          <a:xfrm>
            <a:off x="4887550" y="1638200"/>
            <a:ext cx="1347000" cy="12588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52"/>
          <p:cNvSpPr txBox="1"/>
          <p:nvPr/>
        </p:nvSpPr>
        <p:spPr>
          <a:xfrm>
            <a:off x="5127775" y="1862475"/>
            <a:ext cx="954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[0, 2, 3]</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GB">
                <a:latin typeface="Lato"/>
                <a:ea typeface="Lato"/>
                <a:cs typeface="Lato"/>
                <a:sym typeface="Lato"/>
              </a:rPr>
              <a:t>[0, 2, 4]</a:t>
            </a:r>
            <a:endParaRPr>
              <a:latin typeface="Lato"/>
              <a:ea typeface="Lato"/>
              <a:cs typeface="Lato"/>
              <a:sym typeface="Lato"/>
            </a:endParaRPr>
          </a:p>
        </p:txBody>
      </p:sp>
      <p:sp>
        <p:nvSpPr>
          <p:cNvPr id="442" name="Google Shape;442;p52"/>
          <p:cNvSpPr/>
          <p:nvPr/>
        </p:nvSpPr>
        <p:spPr>
          <a:xfrm>
            <a:off x="4931725" y="3237400"/>
            <a:ext cx="1347000" cy="831300"/>
          </a:xfrm>
          <a:prstGeom prst="roundRect">
            <a:avLst>
              <a:gd fmla="val 16667" name="adj"/>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52"/>
          <p:cNvSpPr txBox="1"/>
          <p:nvPr/>
        </p:nvSpPr>
        <p:spPr>
          <a:xfrm>
            <a:off x="5171950" y="3461675"/>
            <a:ext cx="95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[0, 1]</a:t>
            </a:r>
            <a:endParaRPr>
              <a:latin typeface="Lato"/>
              <a:ea typeface="Lato"/>
              <a:cs typeface="Lato"/>
              <a:sym typeface="Lato"/>
            </a:endParaRPr>
          </a:p>
        </p:txBody>
      </p:sp>
      <p:sp>
        <p:nvSpPr>
          <p:cNvPr id="444" name="Google Shape;444;p52"/>
          <p:cNvSpPr txBox="1"/>
          <p:nvPr/>
        </p:nvSpPr>
        <p:spPr>
          <a:xfrm>
            <a:off x="3363925" y="2496800"/>
            <a:ext cx="46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T</a:t>
            </a:r>
            <a:endParaRPr>
              <a:latin typeface="Lato"/>
              <a:ea typeface="Lato"/>
              <a:cs typeface="Lato"/>
              <a:sym typeface="Lato"/>
            </a:endParaRPr>
          </a:p>
        </p:txBody>
      </p:sp>
      <p:sp>
        <p:nvSpPr>
          <p:cNvPr id="445" name="Google Shape;445;p52"/>
          <p:cNvSpPr txBox="1"/>
          <p:nvPr/>
        </p:nvSpPr>
        <p:spPr>
          <a:xfrm>
            <a:off x="5916350" y="2496800"/>
            <a:ext cx="46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Lato"/>
                <a:ea typeface="Lato"/>
                <a:cs typeface="Lato"/>
                <a:sym typeface="Lato"/>
              </a:rPr>
              <a:t>S</a:t>
            </a:r>
            <a:r>
              <a:rPr baseline="30000" lang="en-GB">
                <a:solidFill>
                  <a:schemeClr val="dk1"/>
                </a:solidFill>
                <a:latin typeface="Lato"/>
                <a:ea typeface="Lato"/>
                <a:cs typeface="Lato"/>
                <a:sym typeface="Lato"/>
              </a:rPr>
              <a:t>+</a:t>
            </a:r>
            <a:endParaRPr baseline="30000">
              <a:solidFill>
                <a:schemeClr val="dk1"/>
              </a:solidFill>
              <a:latin typeface="Lato"/>
              <a:ea typeface="Lato"/>
              <a:cs typeface="Lato"/>
              <a:sym typeface="Lato"/>
            </a:endParaRPr>
          </a:p>
        </p:txBody>
      </p:sp>
      <p:sp>
        <p:nvSpPr>
          <p:cNvPr id="446" name="Google Shape;446;p52"/>
          <p:cNvSpPr txBox="1"/>
          <p:nvPr/>
        </p:nvSpPr>
        <p:spPr>
          <a:xfrm>
            <a:off x="5916350" y="3668500"/>
            <a:ext cx="46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accent2"/>
                </a:solidFill>
                <a:latin typeface="Lato"/>
                <a:ea typeface="Lato"/>
                <a:cs typeface="Lato"/>
                <a:sym typeface="Lato"/>
              </a:rPr>
              <a:t>S</a:t>
            </a:r>
            <a:r>
              <a:rPr baseline="30000" lang="en-GB">
                <a:solidFill>
                  <a:schemeClr val="accent2"/>
                </a:solidFill>
                <a:latin typeface="Lato"/>
                <a:ea typeface="Lato"/>
                <a:cs typeface="Lato"/>
                <a:sym typeface="Lato"/>
              </a:rPr>
              <a:t>-</a:t>
            </a:r>
            <a:endParaRPr baseline="30000">
              <a:solidFill>
                <a:schemeClr val="accent2"/>
              </a:solidFill>
              <a:latin typeface="Lato"/>
              <a:ea typeface="Lato"/>
              <a:cs typeface="Lato"/>
              <a:sym typeface="Lato"/>
            </a:endParaRPr>
          </a:p>
        </p:txBody>
      </p:sp>
      <p:sp>
        <p:nvSpPr>
          <p:cNvPr id="447" name="Google Shape;447;p52"/>
          <p:cNvSpPr txBox="1"/>
          <p:nvPr/>
        </p:nvSpPr>
        <p:spPr>
          <a:xfrm>
            <a:off x="5916350" y="2877625"/>
            <a:ext cx="46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2"/>
                </a:solidFill>
                <a:latin typeface="Lato"/>
                <a:ea typeface="Lato"/>
                <a:cs typeface="Lato"/>
                <a:sym typeface="Lato"/>
              </a:rPr>
              <a:t>S</a:t>
            </a:r>
            <a:endParaRPr baseline="30000">
              <a:solidFill>
                <a:schemeClr val="lt2"/>
              </a:solidFill>
              <a:latin typeface="Lato"/>
              <a:ea typeface="Lato"/>
              <a:cs typeface="Lato"/>
              <a:sym typeface="Lato"/>
            </a:endParaRPr>
          </a:p>
        </p:txBody>
      </p:sp>
      <p:sp>
        <p:nvSpPr>
          <p:cNvPr id="448" name="Google Shape;448;p52"/>
          <p:cNvSpPr txBox="1"/>
          <p:nvPr/>
        </p:nvSpPr>
        <p:spPr>
          <a:xfrm>
            <a:off x="2640475" y="3452950"/>
            <a:ext cx="95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Courier New"/>
                <a:ea typeface="Courier New"/>
                <a:cs typeface="Courier New"/>
                <a:sym typeface="Courier New"/>
              </a:rPr>
              <a:t>“loro”</a:t>
            </a:r>
            <a:endParaRPr>
              <a:latin typeface="Courier New"/>
              <a:ea typeface="Courier New"/>
              <a:cs typeface="Courier New"/>
              <a:sym typeface="Courier New"/>
            </a:endParaRPr>
          </a:p>
        </p:txBody>
      </p:sp>
      <p:cxnSp>
        <p:nvCxnSpPr>
          <p:cNvPr id="449" name="Google Shape;449;p52"/>
          <p:cNvCxnSpPr>
            <a:stCxn id="439" idx="2"/>
            <a:endCxn id="448" idx="0"/>
          </p:cNvCxnSpPr>
          <p:nvPr/>
        </p:nvCxnSpPr>
        <p:spPr>
          <a:xfrm>
            <a:off x="3117925" y="2683250"/>
            <a:ext cx="0" cy="769800"/>
          </a:xfrm>
          <a:prstGeom prst="straightConnector1">
            <a:avLst/>
          </a:prstGeom>
          <a:noFill/>
          <a:ln cap="flat" cmpd="sng" w="9525">
            <a:solidFill>
              <a:schemeClr val="dk2"/>
            </a:solidFill>
            <a:prstDash val="dash"/>
            <a:round/>
            <a:headEnd len="med" w="med" type="none"/>
            <a:tailEnd len="med" w="med" type="triangle"/>
          </a:ln>
        </p:spPr>
      </p:cxnSp>
      <p:cxnSp>
        <p:nvCxnSpPr>
          <p:cNvPr id="450" name="Google Shape;450;p52"/>
          <p:cNvCxnSpPr/>
          <p:nvPr/>
        </p:nvCxnSpPr>
        <p:spPr>
          <a:xfrm>
            <a:off x="3392825" y="2083450"/>
            <a:ext cx="1779000" cy="0"/>
          </a:xfrm>
          <a:prstGeom prst="straightConnector1">
            <a:avLst/>
          </a:prstGeom>
          <a:noFill/>
          <a:ln cap="flat" cmpd="sng" w="9525">
            <a:solidFill>
              <a:schemeClr val="dk2"/>
            </a:solidFill>
            <a:prstDash val="solid"/>
            <a:round/>
            <a:headEnd len="med" w="med" type="oval"/>
            <a:tailEnd len="med" w="med" type="oval"/>
          </a:ln>
        </p:spPr>
      </p:cxnSp>
      <p:cxnSp>
        <p:nvCxnSpPr>
          <p:cNvPr id="451" name="Google Shape;451;p52"/>
          <p:cNvCxnSpPr/>
          <p:nvPr/>
        </p:nvCxnSpPr>
        <p:spPr>
          <a:xfrm>
            <a:off x="3392825" y="2496800"/>
            <a:ext cx="1779000" cy="0"/>
          </a:xfrm>
          <a:prstGeom prst="straightConnector1">
            <a:avLst/>
          </a:prstGeom>
          <a:noFill/>
          <a:ln cap="flat" cmpd="sng" w="9525">
            <a:solidFill>
              <a:schemeClr val="dk2"/>
            </a:solidFill>
            <a:prstDash val="solid"/>
            <a:round/>
            <a:headEnd len="med" w="med" type="oval"/>
            <a:tailEnd len="med" w="med" type="oval"/>
          </a:ln>
        </p:spPr>
      </p:cxnSp>
      <p:cxnSp>
        <p:nvCxnSpPr>
          <p:cNvPr id="452" name="Google Shape;452;p52"/>
          <p:cNvCxnSpPr/>
          <p:nvPr/>
        </p:nvCxnSpPr>
        <p:spPr>
          <a:xfrm>
            <a:off x="3392825" y="3661775"/>
            <a:ext cx="1779000" cy="0"/>
          </a:xfrm>
          <a:prstGeom prst="straightConnector1">
            <a:avLst/>
          </a:prstGeom>
          <a:noFill/>
          <a:ln cap="flat" cmpd="sng" w="9525">
            <a:solidFill>
              <a:schemeClr val="dk2"/>
            </a:solidFill>
            <a:prstDash val="solid"/>
            <a:round/>
            <a:headEnd len="med" w="med" type="oval"/>
            <a:tailEnd len="med" w="med" type="oval"/>
          </a:ln>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53"/>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Modelo homogéneo en el tiempo</a:t>
            </a:r>
            <a:endParaRPr/>
          </a:p>
        </p:txBody>
      </p:sp>
      <p:sp>
        <p:nvSpPr>
          <p:cNvPr id="458" name="Google Shape;458;p53"/>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Definimos P de la siguiente manera:</a:t>
            </a:r>
            <a:endParaRPr/>
          </a:p>
          <a:p>
            <a:pPr indent="-342900" lvl="0" marL="457200" rtl="0" algn="l">
              <a:spcBef>
                <a:spcPts val="1200"/>
              </a:spcBef>
              <a:spcAft>
                <a:spcPts val="0"/>
              </a:spcAft>
              <a:buSzPts val="1800"/>
              <a:buChar char="●"/>
            </a:pPr>
            <a:r>
              <a:rPr lang="en-GB"/>
              <a:t>Si i ∈ S</a:t>
            </a:r>
            <a:r>
              <a:rPr baseline="30000" lang="en-GB"/>
              <a:t>+</a:t>
            </a:r>
            <a:r>
              <a:rPr lang="en-GB"/>
              <a:t>, i.e. existe t</a:t>
            </a:r>
            <a:r>
              <a:rPr baseline="-25000" lang="en-GB"/>
              <a:t>i</a:t>
            </a:r>
            <a:r>
              <a:rPr lang="en-GB"/>
              <a:t> ∈ T que lo recorre, </a:t>
            </a:r>
            <a:r>
              <a:rPr lang="en-GB"/>
              <a:t>entonces </a:t>
            </a:r>
            <a:r>
              <a:rPr lang="en-GB"/>
              <a:t>p</a:t>
            </a:r>
            <a:r>
              <a:rPr baseline="-25000" lang="en-GB"/>
              <a:t>ij</a:t>
            </a:r>
            <a:r>
              <a:rPr lang="en-GB"/>
              <a:t> es la probabilidad de que mutar t</a:t>
            </a:r>
            <a:r>
              <a:rPr baseline="-25000" lang="en-GB"/>
              <a:t>i</a:t>
            </a:r>
            <a:r>
              <a:rPr lang="en-GB"/>
              <a:t> genere fuzz que recorre j.</a:t>
            </a:r>
            <a:endParaRPr/>
          </a:p>
          <a:p>
            <a:pPr indent="-342900" lvl="0" marL="457200" rtl="0" algn="l">
              <a:spcBef>
                <a:spcPts val="0"/>
              </a:spcBef>
              <a:spcAft>
                <a:spcPts val="0"/>
              </a:spcAft>
              <a:buSzPts val="1800"/>
              <a:buChar char="●"/>
            </a:pPr>
            <a:r>
              <a:rPr lang="en-GB"/>
              <a:t>Si i ∈ S</a:t>
            </a:r>
            <a:r>
              <a:rPr baseline="30000" lang="en-GB"/>
              <a:t>-</a:t>
            </a:r>
            <a:r>
              <a:rPr lang="en-GB"/>
              <a:t>, i.e. no lo recorre ningún t ∈ T, entonces</a:t>
            </a:r>
            <a:endParaRPr/>
          </a:p>
          <a:p>
            <a:pPr indent="-342900" lvl="1" marL="914400" rtl="0" algn="l">
              <a:spcBef>
                <a:spcPts val="0"/>
              </a:spcBef>
              <a:spcAft>
                <a:spcPts val="0"/>
              </a:spcAft>
              <a:buSzPts val="1800"/>
              <a:buChar char="○"/>
            </a:pPr>
            <a:r>
              <a:rPr lang="en-GB" sz="1800"/>
              <a:t>p</a:t>
            </a:r>
            <a:r>
              <a:rPr baseline="-25000" lang="en-GB" sz="1800"/>
              <a:t>ii</a:t>
            </a:r>
            <a:r>
              <a:rPr lang="en-GB" sz="1800"/>
              <a:t> = 1 - ∑</a:t>
            </a:r>
            <a:r>
              <a:rPr baseline="-25000" lang="en-GB" sz="1800"/>
              <a:t>tj∈T</a:t>
            </a:r>
            <a:r>
              <a:rPr lang="en-GB" sz="1800"/>
              <a:t>p</a:t>
            </a:r>
            <a:r>
              <a:rPr baseline="-25000" lang="en-GB" sz="1800"/>
              <a:t>ji</a:t>
            </a:r>
            <a:endParaRPr baseline="-25000" sz="1800"/>
          </a:p>
          <a:p>
            <a:pPr indent="-342900" lvl="1" marL="914400" rtl="0" algn="l">
              <a:spcBef>
                <a:spcPts val="0"/>
              </a:spcBef>
              <a:spcAft>
                <a:spcPts val="0"/>
              </a:spcAft>
              <a:buSzPts val="1800"/>
              <a:buChar char="○"/>
            </a:pPr>
            <a:r>
              <a:rPr lang="en-GB" sz="1800"/>
              <a:t>p</a:t>
            </a:r>
            <a:r>
              <a:rPr baseline="-25000" lang="en-GB" sz="1800"/>
              <a:t>ij</a:t>
            </a:r>
            <a:r>
              <a:rPr lang="en-GB" sz="1800"/>
              <a:t> = p</a:t>
            </a:r>
            <a:r>
              <a:rPr baseline="-25000" lang="en-GB" sz="1800"/>
              <a:t>ji</a:t>
            </a:r>
            <a:r>
              <a:rPr lang="en-GB" sz="1800"/>
              <a:t> para todo t</a:t>
            </a:r>
            <a:r>
              <a:rPr baseline="-25000" lang="en-GB" sz="1800"/>
              <a:t>j</a:t>
            </a:r>
            <a:r>
              <a:rPr lang="en-GB" sz="1800"/>
              <a:t> ∈ T</a:t>
            </a:r>
            <a:endParaRPr sz="18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54"/>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Modelo homogéneo en el tiempo</a:t>
            </a:r>
            <a:endParaRPr/>
          </a:p>
        </p:txBody>
      </p:sp>
      <p:sp>
        <p:nvSpPr>
          <p:cNvPr id="464" name="Google Shape;464;p5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Definimos P de la siguiente manera:</a:t>
            </a:r>
            <a:endParaRPr/>
          </a:p>
          <a:p>
            <a:pPr indent="-342900" lvl="0" marL="457200" rtl="0" algn="l">
              <a:spcBef>
                <a:spcPts val="1200"/>
              </a:spcBef>
              <a:spcAft>
                <a:spcPts val="0"/>
              </a:spcAft>
              <a:buSzPts val="1800"/>
              <a:buChar char="●"/>
            </a:pPr>
            <a:r>
              <a:rPr lang="en-GB"/>
              <a:t>Si i ∈ S</a:t>
            </a:r>
            <a:r>
              <a:rPr baseline="30000" lang="en-GB"/>
              <a:t>+</a:t>
            </a:r>
            <a:r>
              <a:rPr lang="en-GB"/>
              <a:t>, i.e. existe t</a:t>
            </a:r>
            <a:r>
              <a:rPr baseline="-25000" lang="en-GB"/>
              <a:t>i</a:t>
            </a:r>
            <a:r>
              <a:rPr lang="en-GB"/>
              <a:t> ∈ T que lo recorre, entonces p</a:t>
            </a:r>
            <a:r>
              <a:rPr baseline="-25000" lang="en-GB"/>
              <a:t>ij</a:t>
            </a:r>
            <a:r>
              <a:rPr lang="en-GB"/>
              <a:t> es la probabilidad de que mutar t</a:t>
            </a:r>
            <a:r>
              <a:rPr baseline="-25000" lang="en-GB"/>
              <a:t>i</a:t>
            </a:r>
            <a:r>
              <a:rPr lang="en-GB"/>
              <a:t> genere fuzz que recorre j.</a:t>
            </a:r>
            <a:endParaRPr/>
          </a:p>
          <a:p>
            <a:pPr indent="-342900" lvl="0" marL="457200" rtl="0" algn="l">
              <a:spcBef>
                <a:spcPts val="0"/>
              </a:spcBef>
              <a:spcAft>
                <a:spcPts val="0"/>
              </a:spcAft>
              <a:buSzPts val="1800"/>
              <a:buChar char="●"/>
            </a:pPr>
            <a:r>
              <a:rPr lang="en-GB"/>
              <a:t>Si i ∈ S</a:t>
            </a:r>
            <a:r>
              <a:rPr baseline="30000" lang="en-GB"/>
              <a:t>-</a:t>
            </a:r>
            <a:r>
              <a:rPr lang="en-GB"/>
              <a:t>, i.e. no lo recorre ningún t ∈ T, entonces</a:t>
            </a:r>
            <a:endParaRPr/>
          </a:p>
          <a:p>
            <a:pPr indent="-342900" lvl="1" marL="914400" rtl="0" algn="l">
              <a:spcBef>
                <a:spcPts val="0"/>
              </a:spcBef>
              <a:spcAft>
                <a:spcPts val="0"/>
              </a:spcAft>
              <a:buSzPts val="1800"/>
              <a:buChar char="○"/>
            </a:pPr>
            <a:r>
              <a:rPr lang="en-GB" sz="1800"/>
              <a:t>p</a:t>
            </a:r>
            <a:r>
              <a:rPr baseline="-25000" lang="en-GB" sz="1800"/>
              <a:t>ii</a:t>
            </a:r>
            <a:r>
              <a:rPr lang="en-GB" sz="1800"/>
              <a:t> = 1 - ∑</a:t>
            </a:r>
            <a:r>
              <a:rPr baseline="-25000" lang="en-GB" sz="1800"/>
              <a:t>tj∈T</a:t>
            </a:r>
            <a:r>
              <a:rPr lang="en-GB" sz="1800"/>
              <a:t>p</a:t>
            </a:r>
            <a:r>
              <a:rPr baseline="-25000" lang="en-GB" sz="1800"/>
              <a:t>ji</a:t>
            </a:r>
            <a:endParaRPr baseline="-25000" sz="1800"/>
          </a:p>
          <a:p>
            <a:pPr indent="-342900" lvl="1" marL="914400" rtl="0" algn="l">
              <a:spcBef>
                <a:spcPts val="0"/>
              </a:spcBef>
              <a:spcAft>
                <a:spcPts val="0"/>
              </a:spcAft>
              <a:buSzPts val="1800"/>
              <a:buChar char="○"/>
            </a:pPr>
            <a:r>
              <a:rPr lang="en-GB" sz="1800"/>
              <a:t>p</a:t>
            </a:r>
            <a:r>
              <a:rPr baseline="-25000" lang="en-GB" sz="1800"/>
              <a:t>ij</a:t>
            </a:r>
            <a:r>
              <a:rPr lang="en-GB" sz="1800"/>
              <a:t> = p</a:t>
            </a:r>
            <a:r>
              <a:rPr baseline="-25000" lang="en-GB" sz="1800"/>
              <a:t>ji</a:t>
            </a:r>
            <a:r>
              <a:rPr lang="en-GB" sz="1800"/>
              <a:t> para todo t</a:t>
            </a:r>
            <a:r>
              <a:rPr baseline="-25000" lang="en-GB" sz="1800"/>
              <a:t>j</a:t>
            </a:r>
            <a:r>
              <a:rPr lang="en-GB" sz="1800"/>
              <a:t> ∈ T</a:t>
            </a:r>
            <a:endParaRPr sz="1800"/>
          </a:p>
        </p:txBody>
      </p:sp>
      <p:sp>
        <p:nvSpPr>
          <p:cNvPr id="465" name="Google Shape;465;p54"/>
          <p:cNvSpPr/>
          <p:nvPr/>
        </p:nvSpPr>
        <p:spPr>
          <a:xfrm>
            <a:off x="4521350" y="3117925"/>
            <a:ext cx="296700" cy="3399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54"/>
          <p:cNvSpPr txBox="1"/>
          <p:nvPr/>
        </p:nvSpPr>
        <p:spPr>
          <a:xfrm>
            <a:off x="4818050" y="3125175"/>
            <a:ext cx="324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Lato"/>
                <a:ea typeface="Lato"/>
                <a:cs typeface="Lato"/>
                <a:sym typeface="Lato"/>
              </a:rPr>
              <a:t>ya los conocemos porque t</a:t>
            </a:r>
            <a:r>
              <a:rPr baseline="-25000" lang="en-GB">
                <a:solidFill>
                  <a:schemeClr val="dk1"/>
                </a:solidFill>
                <a:latin typeface="Lato"/>
                <a:ea typeface="Lato"/>
                <a:cs typeface="Lato"/>
                <a:sym typeface="Lato"/>
              </a:rPr>
              <a:t>j</a:t>
            </a:r>
            <a:r>
              <a:rPr lang="en-GB">
                <a:solidFill>
                  <a:schemeClr val="dk1"/>
                </a:solidFill>
                <a:latin typeface="Lato"/>
                <a:ea typeface="Lato"/>
                <a:cs typeface="Lato"/>
                <a:sym typeface="Lato"/>
              </a:rPr>
              <a:t> ∈ T</a:t>
            </a:r>
            <a:endParaRPr>
              <a:solidFill>
                <a:schemeClr val="dk1"/>
              </a:solidFill>
              <a:latin typeface="Lato"/>
              <a:ea typeface="Lato"/>
              <a:cs typeface="Lato"/>
              <a:sym typeface="Lat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55"/>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Modelo homogéneo en el tiempo</a:t>
            </a:r>
            <a:endParaRPr/>
          </a:p>
        </p:txBody>
      </p:sp>
      <p:sp>
        <p:nvSpPr>
          <p:cNvPr id="472" name="Google Shape;472;p55"/>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Definimos P de la siguiente manera:</a:t>
            </a:r>
            <a:endParaRPr/>
          </a:p>
          <a:p>
            <a:pPr indent="-342900" lvl="0" marL="457200" rtl="0" algn="l">
              <a:spcBef>
                <a:spcPts val="1200"/>
              </a:spcBef>
              <a:spcAft>
                <a:spcPts val="0"/>
              </a:spcAft>
              <a:buSzPts val="1800"/>
              <a:buChar char="●"/>
            </a:pPr>
            <a:r>
              <a:rPr lang="en-GB"/>
              <a:t>Si i ∈ S</a:t>
            </a:r>
            <a:r>
              <a:rPr baseline="30000" lang="en-GB"/>
              <a:t>+</a:t>
            </a:r>
            <a:r>
              <a:rPr lang="en-GB"/>
              <a:t>, i.e. existe t</a:t>
            </a:r>
            <a:r>
              <a:rPr baseline="-25000" lang="en-GB"/>
              <a:t>i</a:t>
            </a:r>
            <a:r>
              <a:rPr lang="en-GB"/>
              <a:t> ∈ T que lo recorre, entonces p</a:t>
            </a:r>
            <a:r>
              <a:rPr baseline="-25000" lang="en-GB"/>
              <a:t>ij</a:t>
            </a:r>
            <a:r>
              <a:rPr lang="en-GB"/>
              <a:t> es la probabilidad de que mutar t</a:t>
            </a:r>
            <a:r>
              <a:rPr baseline="-25000" lang="en-GB"/>
              <a:t>i</a:t>
            </a:r>
            <a:r>
              <a:rPr lang="en-GB"/>
              <a:t> genere fuzz que recorre j.</a:t>
            </a:r>
            <a:endParaRPr/>
          </a:p>
          <a:p>
            <a:pPr indent="-342900" lvl="0" marL="457200" rtl="0" algn="l">
              <a:spcBef>
                <a:spcPts val="0"/>
              </a:spcBef>
              <a:spcAft>
                <a:spcPts val="0"/>
              </a:spcAft>
              <a:buSzPts val="1800"/>
              <a:buChar char="●"/>
            </a:pPr>
            <a:r>
              <a:rPr lang="en-GB"/>
              <a:t>Si i ∈ S</a:t>
            </a:r>
            <a:r>
              <a:rPr baseline="30000" lang="en-GB"/>
              <a:t>-</a:t>
            </a:r>
            <a:r>
              <a:rPr lang="en-GB"/>
              <a:t>, i.e. no lo recorre ningún t ∈ T, entonces</a:t>
            </a:r>
            <a:endParaRPr/>
          </a:p>
          <a:p>
            <a:pPr indent="-342900" lvl="1" marL="914400" rtl="0" algn="l">
              <a:spcBef>
                <a:spcPts val="0"/>
              </a:spcBef>
              <a:spcAft>
                <a:spcPts val="0"/>
              </a:spcAft>
              <a:buSzPts val="1800"/>
              <a:buChar char="○"/>
            </a:pPr>
            <a:r>
              <a:rPr lang="en-GB" sz="1800"/>
              <a:t>p</a:t>
            </a:r>
            <a:r>
              <a:rPr baseline="-25000" lang="en-GB" sz="1800"/>
              <a:t>ii</a:t>
            </a:r>
            <a:r>
              <a:rPr lang="en-GB" sz="1800"/>
              <a:t> = 1 - ∑</a:t>
            </a:r>
            <a:r>
              <a:rPr baseline="-25000" lang="en-GB" sz="1800"/>
              <a:t>tj∈T</a:t>
            </a:r>
            <a:r>
              <a:rPr lang="en-GB" sz="1800"/>
              <a:t>p</a:t>
            </a:r>
            <a:r>
              <a:rPr baseline="-25000" lang="en-GB" sz="1800"/>
              <a:t>ji</a:t>
            </a:r>
            <a:endParaRPr baseline="-25000" sz="1800"/>
          </a:p>
          <a:p>
            <a:pPr indent="-342900" lvl="1" marL="914400" rtl="0" algn="l">
              <a:spcBef>
                <a:spcPts val="0"/>
              </a:spcBef>
              <a:spcAft>
                <a:spcPts val="0"/>
              </a:spcAft>
              <a:buSzPts val="1800"/>
              <a:buChar char="○"/>
            </a:pPr>
            <a:r>
              <a:rPr lang="en-GB" sz="1800"/>
              <a:t>p</a:t>
            </a:r>
            <a:r>
              <a:rPr baseline="-25000" lang="en-GB" sz="1800"/>
              <a:t>ij</a:t>
            </a:r>
            <a:r>
              <a:rPr lang="en-GB" sz="1800"/>
              <a:t> = p</a:t>
            </a:r>
            <a:r>
              <a:rPr baseline="-25000" lang="en-GB" sz="1800"/>
              <a:t>ji</a:t>
            </a:r>
            <a:r>
              <a:rPr lang="en-GB" sz="1800"/>
              <a:t> para todo t</a:t>
            </a:r>
            <a:r>
              <a:rPr baseline="-25000" lang="en-GB" sz="1800"/>
              <a:t>j</a:t>
            </a:r>
            <a:r>
              <a:rPr lang="en-GB" sz="1800"/>
              <a:t> ∈ T</a:t>
            </a:r>
            <a:endParaRPr sz="1800"/>
          </a:p>
        </p:txBody>
      </p:sp>
      <p:sp>
        <p:nvSpPr>
          <p:cNvPr id="473" name="Google Shape;473;p55"/>
          <p:cNvSpPr/>
          <p:nvPr/>
        </p:nvSpPr>
        <p:spPr>
          <a:xfrm>
            <a:off x="3819650" y="3057625"/>
            <a:ext cx="998400" cy="4002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55"/>
          <p:cNvSpPr txBox="1"/>
          <p:nvPr/>
        </p:nvSpPr>
        <p:spPr>
          <a:xfrm>
            <a:off x="4818050" y="2949925"/>
            <a:ext cx="3903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Lato"/>
                <a:ea typeface="Lato"/>
                <a:cs typeface="Lato"/>
                <a:sym typeface="Lato"/>
              </a:rPr>
              <a:t>asumimos que i no tiene otros vecinos sin descubrir (por eso funciona el complemento)</a:t>
            </a:r>
            <a:endParaRPr>
              <a:solidFill>
                <a:schemeClr val="dk1"/>
              </a:solidFill>
              <a:latin typeface="Lato"/>
              <a:ea typeface="Lato"/>
              <a:cs typeface="Lato"/>
              <a:sym typeface="La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56"/>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Modelo homogéneo en el tiempo</a:t>
            </a:r>
            <a:endParaRPr/>
          </a:p>
        </p:txBody>
      </p:sp>
      <p:sp>
        <p:nvSpPr>
          <p:cNvPr id="480" name="Google Shape;480;p56"/>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Definimos P de la siguiente manera:</a:t>
            </a:r>
            <a:endParaRPr/>
          </a:p>
          <a:p>
            <a:pPr indent="-342900" lvl="0" marL="457200" rtl="0" algn="l">
              <a:spcBef>
                <a:spcPts val="1200"/>
              </a:spcBef>
              <a:spcAft>
                <a:spcPts val="0"/>
              </a:spcAft>
              <a:buSzPts val="1800"/>
              <a:buChar char="●"/>
            </a:pPr>
            <a:r>
              <a:rPr lang="en-GB"/>
              <a:t>Si i ∈ S</a:t>
            </a:r>
            <a:r>
              <a:rPr baseline="30000" lang="en-GB"/>
              <a:t>+</a:t>
            </a:r>
            <a:r>
              <a:rPr lang="en-GB"/>
              <a:t>, i.e. existe t</a:t>
            </a:r>
            <a:r>
              <a:rPr baseline="-25000" lang="en-GB"/>
              <a:t>i</a:t>
            </a:r>
            <a:r>
              <a:rPr lang="en-GB"/>
              <a:t> ∈ T que lo recorre, entonces p</a:t>
            </a:r>
            <a:r>
              <a:rPr baseline="-25000" lang="en-GB"/>
              <a:t>ij</a:t>
            </a:r>
            <a:r>
              <a:rPr lang="en-GB"/>
              <a:t> es la probabilidad de que mutar t</a:t>
            </a:r>
            <a:r>
              <a:rPr baseline="-25000" lang="en-GB"/>
              <a:t>i</a:t>
            </a:r>
            <a:r>
              <a:rPr lang="en-GB"/>
              <a:t> genere fuzz que recorre j.</a:t>
            </a:r>
            <a:endParaRPr/>
          </a:p>
          <a:p>
            <a:pPr indent="-342900" lvl="0" marL="457200" rtl="0" algn="l">
              <a:spcBef>
                <a:spcPts val="0"/>
              </a:spcBef>
              <a:spcAft>
                <a:spcPts val="0"/>
              </a:spcAft>
              <a:buSzPts val="1800"/>
              <a:buChar char="●"/>
            </a:pPr>
            <a:r>
              <a:rPr lang="en-GB"/>
              <a:t>Si i ∈ S</a:t>
            </a:r>
            <a:r>
              <a:rPr baseline="30000" lang="en-GB"/>
              <a:t>-</a:t>
            </a:r>
            <a:r>
              <a:rPr lang="en-GB"/>
              <a:t>, i.e. no lo recorre ningún t ∈ T, entonces</a:t>
            </a:r>
            <a:endParaRPr/>
          </a:p>
          <a:p>
            <a:pPr indent="-342900" lvl="1" marL="914400" rtl="0" algn="l">
              <a:spcBef>
                <a:spcPts val="0"/>
              </a:spcBef>
              <a:spcAft>
                <a:spcPts val="0"/>
              </a:spcAft>
              <a:buSzPts val="1800"/>
              <a:buChar char="○"/>
            </a:pPr>
            <a:r>
              <a:rPr lang="en-GB" sz="1800"/>
              <a:t>p</a:t>
            </a:r>
            <a:r>
              <a:rPr baseline="-25000" lang="en-GB" sz="1800"/>
              <a:t>ii</a:t>
            </a:r>
            <a:r>
              <a:rPr lang="en-GB" sz="1800"/>
              <a:t> = 1 - ∑</a:t>
            </a:r>
            <a:r>
              <a:rPr baseline="-25000" lang="en-GB" sz="1800"/>
              <a:t>tj∈T</a:t>
            </a:r>
            <a:r>
              <a:rPr lang="en-GB" sz="1800"/>
              <a:t>p</a:t>
            </a:r>
            <a:r>
              <a:rPr baseline="-25000" lang="en-GB" sz="1800"/>
              <a:t>ji</a:t>
            </a:r>
            <a:endParaRPr baseline="-25000" sz="1800"/>
          </a:p>
          <a:p>
            <a:pPr indent="-342900" lvl="1" marL="914400" rtl="0" algn="l">
              <a:spcBef>
                <a:spcPts val="0"/>
              </a:spcBef>
              <a:spcAft>
                <a:spcPts val="0"/>
              </a:spcAft>
              <a:buSzPts val="1800"/>
              <a:buChar char="○"/>
            </a:pPr>
            <a:r>
              <a:rPr lang="en-GB" sz="1800"/>
              <a:t>p</a:t>
            </a:r>
            <a:r>
              <a:rPr baseline="-25000" lang="en-GB" sz="1800"/>
              <a:t>ij</a:t>
            </a:r>
            <a:r>
              <a:rPr lang="en-GB" sz="1800"/>
              <a:t> = p</a:t>
            </a:r>
            <a:r>
              <a:rPr baseline="-25000" lang="en-GB" sz="1800"/>
              <a:t>ji</a:t>
            </a:r>
            <a:r>
              <a:rPr lang="en-GB" sz="1800"/>
              <a:t> para todo t</a:t>
            </a:r>
            <a:r>
              <a:rPr baseline="-25000" lang="en-GB" sz="1800"/>
              <a:t>j</a:t>
            </a:r>
            <a:r>
              <a:rPr lang="en-GB" sz="1800"/>
              <a:t> ∈ T</a:t>
            </a:r>
            <a:endParaRPr sz="1800"/>
          </a:p>
        </p:txBody>
      </p:sp>
      <p:sp>
        <p:nvSpPr>
          <p:cNvPr id="481" name="Google Shape;481;p56"/>
          <p:cNvSpPr/>
          <p:nvPr/>
        </p:nvSpPr>
        <p:spPr>
          <a:xfrm>
            <a:off x="3320500" y="3412100"/>
            <a:ext cx="759600" cy="4002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56"/>
          <p:cNvSpPr txBox="1"/>
          <p:nvPr/>
        </p:nvSpPr>
        <p:spPr>
          <a:xfrm>
            <a:off x="3240925" y="3766875"/>
            <a:ext cx="4774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Lato"/>
                <a:ea typeface="Lato"/>
                <a:cs typeface="Lato"/>
                <a:sym typeface="Lato"/>
              </a:rPr>
              <a:t>asumimos que generar un input que recorre j a partir de t</a:t>
            </a:r>
            <a:r>
              <a:rPr baseline="-25000" lang="en-GB">
                <a:solidFill>
                  <a:schemeClr val="dk1"/>
                </a:solidFill>
                <a:latin typeface="Lato"/>
                <a:ea typeface="Lato"/>
                <a:cs typeface="Lato"/>
                <a:sym typeface="Lato"/>
              </a:rPr>
              <a:t>i</a:t>
            </a:r>
            <a:r>
              <a:rPr lang="en-GB">
                <a:solidFill>
                  <a:schemeClr val="dk1"/>
                </a:solidFill>
                <a:latin typeface="Lato"/>
                <a:ea typeface="Lato"/>
                <a:cs typeface="Lato"/>
                <a:sym typeface="Lato"/>
              </a:rPr>
              <a:t> no descubierto es tan probable como generar uno que recorre i a partir de t</a:t>
            </a:r>
            <a:r>
              <a:rPr baseline="-25000" lang="en-GB">
                <a:solidFill>
                  <a:schemeClr val="dk1"/>
                </a:solidFill>
                <a:latin typeface="Lato"/>
                <a:ea typeface="Lato"/>
                <a:cs typeface="Lato"/>
                <a:sym typeface="Lato"/>
              </a:rPr>
              <a:t>j</a:t>
            </a:r>
            <a:r>
              <a:rPr lang="en-GB">
                <a:solidFill>
                  <a:schemeClr val="dk1"/>
                </a:solidFill>
                <a:latin typeface="Lato"/>
                <a:ea typeface="Lato"/>
                <a:cs typeface="Lato"/>
                <a:sym typeface="Lato"/>
              </a:rPr>
              <a:t> descubierto</a:t>
            </a:r>
            <a:endParaRPr>
              <a:solidFill>
                <a:schemeClr val="dk1"/>
              </a:solidFill>
              <a:latin typeface="Lato"/>
              <a:ea typeface="Lato"/>
              <a:cs typeface="Lato"/>
              <a:sym typeface="Lat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57"/>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Modelo homogéneo en el tiempo</a:t>
            </a:r>
            <a:endParaRPr/>
          </a:p>
        </p:txBody>
      </p:sp>
      <p:sp>
        <p:nvSpPr>
          <p:cNvPr id="488" name="Google Shape;488;p57"/>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Definimos P de la siguiente manera:</a:t>
            </a:r>
            <a:endParaRPr/>
          </a:p>
          <a:p>
            <a:pPr indent="-342900" lvl="0" marL="457200" rtl="0" algn="l">
              <a:spcBef>
                <a:spcPts val="1200"/>
              </a:spcBef>
              <a:spcAft>
                <a:spcPts val="0"/>
              </a:spcAft>
              <a:buSzPts val="1800"/>
              <a:buChar char="●"/>
            </a:pPr>
            <a:r>
              <a:rPr lang="en-GB"/>
              <a:t>Si i ∈ S</a:t>
            </a:r>
            <a:r>
              <a:rPr baseline="30000" lang="en-GB"/>
              <a:t>+</a:t>
            </a:r>
            <a:r>
              <a:rPr lang="en-GB"/>
              <a:t>, i.e. existe t</a:t>
            </a:r>
            <a:r>
              <a:rPr baseline="-25000" lang="en-GB"/>
              <a:t>i</a:t>
            </a:r>
            <a:r>
              <a:rPr lang="en-GB"/>
              <a:t> ∈ T que lo recorre, entonces p</a:t>
            </a:r>
            <a:r>
              <a:rPr baseline="-25000" lang="en-GB"/>
              <a:t>ij</a:t>
            </a:r>
            <a:r>
              <a:rPr lang="en-GB"/>
              <a:t> es la probabilidad de que mutar t</a:t>
            </a:r>
            <a:r>
              <a:rPr baseline="-25000" lang="en-GB"/>
              <a:t>i</a:t>
            </a:r>
            <a:r>
              <a:rPr lang="en-GB"/>
              <a:t> genere fuzz que recorre j.</a:t>
            </a:r>
            <a:endParaRPr/>
          </a:p>
          <a:p>
            <a:pPr indent="-342900" lvl="0" marL="457200" rtl="0" algn="l">
              <a:spcBef>
                <a:spcPts val="0"/>
              </a:spcBef>
              <a:spcAft>
                <a:spcPts val="0"/>
              </a:spcAft>
              <a:buSzPts val="1800"/>
              <a:buChar char="●"/>
            </a:pPr>
            <a:r>
              <a:rPr lang="en-GB"/>
              <a:t>Si i ∈ S</a:t>
            </a:r>
            <a:r>
              <a:rPr baseline="30000" lang="en-GB"/>
              <a:t>-</a:t>
            </a:r>
            <a:r>
              <a:rPr lang="en-GB"/>
              <a:t>, i.e. no lo recorre ningún t ∈ T, entonces</a:t>
            </a:r>
            <a:endParaRPr/>
          </a:p>
          <a:p>
            <a:pPr indent="-342900" lvl="1" marL="914400" rtl="0" algn="l">
              <a:spcBef>
                <a:spcPts val="0"/>
              </a:spcBef>
              <a:spcAft>
                <a:spcPts val="0"/>
              </a:spcAft>
              <a:buSzPts val="1800"/>
              <a:buChar char="○"/>
            </a:pPr>
            <a:r>
              <a:rPr lang="en-GB" sz="1800"/>
              <a:t>p</a:t>
            </a:r>
            <a:r>
              <a:rPr baseline="-25000" lang="en-GB" sz="1800"/>
              <a:t>ii</a:t>
            </a:r>
            <a:r>
              <a:rPr lang="en-GB" sz="1800"/>
              <a:t> = 1 - ∑</a:t>
            </a:r>
            <a:r>
              <a:rPr baseline="-25000" lang="en-GB" sz="1800"/>
              <a:t>tj∈T</a:t>
            </a:r>
            <a:r>
              <a:rPr lang="en-GB" sz="1800"/>
              <a:t>p</a:t>
            </a:r>
            <a:r>
              <a:rPr baseline="-25000" lang="en-GB" sz="1800"/>
              <a:t>ji</a:t>
            </a:r>
            <a:endParaRPr baseline="-25000" sz="1800"/>
          </a:p>
          <a:p>
            <a:pPr indent="-342900" lvl="1" marL="914400" rtl="0" algn="l">
              <a:spcBef>
                <a:spcPts val="0"/>
              </a:spcBef>
              <a:spcAft>
                <a:spcPts val="0"/>
              </a:spcAft>
              <a:buSzPts val="1800"/>
              <a:buChar char="○"/>
            </a:pPr>
            <a:r>
              <a:rPr lang="en-GB" sz="1800"/>
              <a:t>p</a:t>
            </a:r>
            <a:r>
              <a:rPr baseline="-25000" lang="en-GB" sz="1800"/>
              <a:t>ij</a:t>
            </a:r>
            <a:r>
              <a:rPr lang="en-GB" sz="1800"/>
              <a:t> = p</a:t>
            </a:r>
            <a:r>
              <a:rPr baseline="-25000" lang="en-GB" sz="1800"/>
              <a:t>ji</a:t>
            </a:r>
            <a:r>
              <a:rPr lang="en-GB" sz="1800"/>
              <a:t> para todo t</a:t>
            </a:r>
            <a:r>
              <a:rPr baseline="-25000" lang="en-GB" sz="1800"/>
              <a:t>j</a:t>
            </a:r>
            <a:r>
              <a:rPr lang="en-GB" sz="1800"/>
              <a:t> ∈ T</a:t>
            </a:r>
            <a:endParaRPr sz="1800"/>
          </a:p>
          <a:p>
            <a:pPr indent="0" lvl="0" marL="0" rtl="0" algn="l">
              <a:spcBef>
                <a:spcPts val="1200"/>
              </a:spcBef>
              <a:spcAft>
                <a:spcPts val="1200"/>
              </a:spcAft>
              <a:buNone/>
            </a:pPr>
            <a:r>
              <a:rPr lang="en-GB"/>
              <a:t>Esto nos da una </a:t>
            </a:r>
            <a:r>
              <a:rPr b="1" lang="en-GB"/>
              <a:t>secuencia de cadenas de Markov</a:t>
            </a:r>
            <a:r>
              <a:rPr lang="en-GB"/>
              <a:t>, ya que hay una cadena nueva cada vez que se descubre un camino.</a:t>
            </a:r>
            <a:endParaRPr sz="18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58"/>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Modelo homogéneo en el tiempo</a:t>
            </a:r>
            <a:endParaRPr/>
          </a:p>
        </p:txBody>
      </p:sp>
      <p:sp>
        <p:nvSpPr>
          <p:cNvPr id="494" name="Google Shape;494;p58"/>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Definimos</a:t>
            </a:r>
            <a:endParaRPr/>
          </a:p>
          <a:p>
            <a:pPr indent="-342900" lvl="0" marL="457200" rtl="0" algn="l">
              <a:spcBef>
                <a:spcPts val="1200"/>
              </a:spcBef>
              <a:spcAft>
                <a:spcPts val="0"/>
              </a:spcAft>
              <a:buSzPts val="1800"/>
              <a:buChar char="●"/>
            </a:pPr>
            <a:r>
              <a:rPr b="1" lang="en-GB"/>
              <a:t>T</a:t>
            </a:r>
            <a:r>
              <a:rPr b="1" baseline="-25000" lang="en-GB"/>
              <a:t>n</a:t>
            </a:r>
            <a:r>
              <a:rPr b="1" lang="en-GB"/>
              <a:t>:</a:t>
            </a:r>
            <a:r>
              <a:rPr lang="en-GB"/>
              <a:t> un conjunto de semillas</a:t>
            </a:r>
            <a:endParaRPr/>
          </a:p>
          <a:p>
            <a:pPr indent="-342900" lvl="0" marL="457200" rtl="0" algn="l">
              <a:spcBef>
                <a:spcPts val="0"/>
              </a:spcBef>
              <a:spcAft>
                <a:spcPts val="0"/>
              </a:spcAft>
              <a:buSzPts val="1800"/>
              <a:buChar char="●"/>
            </a:pPr>
            <a:r>
              <a:rPr b="1" lang="en-GB"/>
              <a:t>S</a:t>
            </a:r>
            <a:r>
              <a:rPr b="1" baseline="30000" lang="en-GB"/>
              <a:t>+</a:t>
            </a:r>
            <a:r>
              <a:rPr b="1" baseline="-25000" lang="en-GB"/>
              <a:t>n</a:t>
            </a:r>
            <a:r>
              <a:rPr b="1" lang="en-GB"/>
              <a:t>:</a:t>
            </a:r>
            <a:r>
              <a:rPr lang="en-GB"/>
              <a:t> los caminos recorridos por T</a:t>
            </a:r>
            <a:r>
              <a:rPr baseline="-25000" lang="en-GB"/>
              <a:t>n</a:t>
            </a:r>
            <a:endParaRPr/>
          </a:p>
          <a:p>
            <a:pPr indent="-342900" lvl="0" marL="457200" rtl="0" algn="l">
              <a:spcBef>
                <a:spcPts val="0"/>
              </a:spcBef>
              <a:spcAft>
                <a:spcPts val="0"/>
              </a:spcAft>
              <a:buSzPts val="1800"/>
              <a:buChar char="●"/>
            </a:pPr>
            <a:r>
              <a:rPr b="1" lang="en-GB"/>
              <a:t>t</a:t>
            </a:r>
            <a:r>
              <a:rPr b="1" baseline="-25000" lang="en-GB"/>
              <a:t>i</a:t>
            </a:r>
            <a:r>
              <a:rPr b="1" lang="en-GB"/>
              <a:t>:</a:t>
            </a:r>
            <a:r>
              <a:rPr lang="en-GB"/>
              <a:t> algún input tal que i ∉ S</a:t>
            </a:r>
            <a:r>
              <a:rPr baseline="30000" lang="en-GB"/>
              <a:t>+</a:t>
            </a:r>
            <a:r>
              <a:rPr baseline="-25000" lang="en-GB"/>
              <a:t>n</a:t>
            </a:r>
            <a:endParaRPr/>
          </a:p>
          <a:p>
            <a:pPr indent="-342900" lvl="0" marL="457200" rtl="0" algn="l">
              <a:spcBef>
                <a:spcPts val="0"/>
              </a:spcBef>
              <a:spcAft>
                <a:spcPts val="0"/>
              </a:spcAft>
              <a:buSzPts val="1800"/>
              <a:buChar char="●"/>
            </a:pPr>
            <a:r>
              <a:rPr b="1" lang="en-GB"/>
              <a:t>T</a:t>
            </a:r>
            <a:r>
              <a:rPr b="1" baseline="-25000" lang="en-GB"/>
              <a:t>n+1</a:t>
            </a:r>
            <a:r>
              <a:rPr lang="en-GB"/>
              <a:t> = T</a:t>
            </a:r>
            <a:r>
              <a:rPr baseline="-25000" lang="en-GB"/>
              <a:t>n</a:t>
            </a:r>
            <a:r>
              <a:rPr lang="en-GB"/>
              <a:t> ∪ {t</a:t>
            </a:r>
            <a:r>
              <a:rPr baseline="-25000" lang="en-GB"/>
              <a:t>i</a:t>
            </a:r>
            <a:r>
              <a:rPr lang="en-GB"/>
              <a:t>}, </a:t>
            </a:r>
            <a:r>
              <a:rPr b="1" lang="en-GB"/>
              <a:t>S</a:t>
            </a:r>
            <a:r>
              <a:rPr b="1" baseline="30000" lang="en-GB"/>
              <a:t>+</a:t>
            </a:r>
            <a:r>
              <a:rPr b="1" baseline="-25000" lang="en-GB"/>
              <a:t>n+1</a:t>
            </a:r>
            <a:r>
              <a:rPr lang="en-GB"/>
              <a:t> análogo</a:t>
            </a:r>
            <a:endParaRPr/>
          </a:p>
          <a:p>
            <a:pPr indent="-342900" lvl="0" marL="457200" rtl="0" algn="l">
              <a:spcBef>
                <a:spcPts val="0"/>
              </a:spcBef>
              <a:spcAft>
                <a:spcPts val="0"/>
              </a:spcAft>
              <a:buSzPts val="1800"/>
              <a:buChar char="●"/>
            </a:pPr>
            <a:r>
              <a:rPr b="1" lang="en-GB"/>
              <a:t>P</a:t>
            </a:r>
            <a:r>
              <a:rPr b="1" baseline="-25000" lang="en-GB"/>
              <a:t>n</a:t>
            </a:r>
            <a:r>
              <a:rPr b="1" lang="en-GB"/>
              <a:t> = [p</a:t>
            </a:r>
            <a:r>
              <a:rPr b="1" baseline="-25000" lang="en-GB"/>
              <a:t>ij</a:t>
            </a:r>
            <a:r>
              <a:rPr b="1" lang="en-GB"/>
              <a:t>] y P</a:t>
            </a:r>
            <a:r>
              <a:rPr b="1" baseline="-25000" lang="en-GB"/>
              <a:t>n+1</a:t>
            </a:r>
            <a:r>
              <a:rPr b="1" lang="en-GB"/>
              <a:t> = [q</a:t>
            </a:r>
            <a:r>
              <a:rPr b="1" baseline="-25000" lang="en-GB"/>
              <a:t>ij</a:t>
            </a:r>
            <a:r>
              <a:rPr b="1" lang="en-GB"/>
              <a:t>]</a:t>
            </a:r>
            <a:r>
              <a:rPr lang="en-GB"/>
              <a:t>: matrices de probabilidades</a:t>
            </a:r>
            <a:endParaRPr/>
          </a:p>
          <a:p>
            <a:pPr indent="0" lvl="0" marL="0" rtl="0" algn="l">
              <a:spcBef>
                <a:spcPts val="1200"/>
              </a:spcBef>
              <a:spcAft>
                <a:spcPts val="1200"/>
              </a:spcAft>
              <a:buNone/>
            </a:pPr>
            <a:r>
              <a:rPr lang="en-GB"/>
              <a:t>Tenemos que…</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59"/>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Modelo homogéneo en el tiempo</a:t>
            </a:r>
            <a:endParaRPr/>
          </a:p>
        </p:txBody>
      </p:sp>
      <p:sp>
        <p:nvSpPr>
          <p:cNvPr id="500" name="Google Shape;500;p59"/>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Para todos j, k ∈ S</a:t>
            </a:r>
            <a:r>
              <a:rPr baseline="30000" lang="en-GB"/>
              <a:t>+</a:t>
            </a:r>
            <a:r>
              <a:rPr baseline="-25000" lang="en-GB"/>
              <a:t>n</a:t>
            </a:r>
            <a:r>
              <a:rPr lang="en-GB"/>
              <a:t> y para todo l ≠ i tal que l ∉ S</a:t>
            </a:r>
            <a:r>
              <a:rPr baseline="30000" lang="en-GB"/>
              <a:t>+</a:t>
            </a:r>
            <a:r>
              <a:rPr baseline="-25000" lang="en-GB"/>
              <a:t>n</a:t>
            </a:r>
            <a:r>
              <a:rPr lang="en-GB"/>
              <a:t>:</a:t>
            </a:r>
            <a:endParaRPr/>
          </a:p>
          <a:p>
            <a:pPr indent="0" lvl="0" marL="0" rtl="0" algn="l">
              <a:spcBef>
                <a:spcPts val="1200"/>
              </a:spcBef>
              <a:spcAft>
                <a:spcPts val="1200"/>
              </a:spcAft>
              <a:buNone/>
            </a:pPr>
            <a:r>
              <a:rPr lang="en-GB"/>
              <a:t>(p</a:t>
            </a:r>
            <a:r>
              <a:rPr baseline="-25000" lang="en-GB"/>
              <a:t>jk</a:t>
            </a:r>
            <a:r>
              <a:rPr lang="en-GB"/>
              <a:t> = q</a:t>
            </a:r>
            <a:r>
              <a:rPr baseline="-25000" lang="en-GB"/>
              <a:t>jk</a:t>
            </a:r>
            <a:r>
              <a:rPr lang="en-GB"/>
              <a:t>) ∧ (p</a:t>
            </a:r>
            <a:r>
              <a:rPr baseline="-25000" lang="en-GB"/>
              <a:t>jl</a:t>
            </a:r>
            <a:r>
              <a:rPr lang="en-GB"/>
              <a:t> = q</a:t>
            </a:r>
            <a:r>
              <a:rPr baseline="-25000" lang="en-GB"/>
              <a:t>jl</a:t>
            </a:r>
            <a:r>
              <a:rPr lang="en-GB"/>
              <a:t>) ∧ (p</a:t>
            </a:r>
            <a:r>
              <a:rPr baseline="-25000" lang="en-GB"/>
              <a:t>lj</a:t>
            </a:r>
            <a:r>
              <a:rPr lang="en-GB"/>
              <a:t> = q</a:t>
            </a:r>
            <a:r>
              <a:rPr baseline="-25000" lang="en-GB"/>
              <a:t>lj</a:t>
            </a:r>
            <a:r>
              <a:rPr lang="en-GB"/>
              <a:t>) </a:t>
            </a:r>
            <a:r>
              <a:rPr lang="en-GB"/>
              <a:t>∧ (p</a:t>
            </a:r>
            <a:r>
              <a:rPr baseline="-25000" lang="en-GB"/>
              <a:t>ji</a:t>
            </a:r>
            <a:r>
              <a:rPr lang="en-GB"/>
              <a:t> = q</a:t>
            </a:r>
            <a:r>
              <a:rPr baseline="-25000" lang="en-GB"/>
              <a:t>ji</a:t>
            </a:r>
            <a:r>
              <a:rPr lang="en-GB"/>
              <a:t>) ∧ (p</a:t>
            </a:r>
            <a:r>
              <a:rPr baseline="-25000" lang="en-GB"/>
              <a:t>ij</a:t>
            </a:r>
            <a:r>
              <a:rPr lang="en-GB"/>
              <a:t> ≠ q</a:t>
            </a:r>
            <a:r>
              <a:rPr baseline="-25000" lang="en-GB"/>
              <a:t>ij</a:t>
            </a:r>
            <a:r>
              <a:rPr lang="en-GB"/>
              <a:t>)</a:t>
            </a:r>
            <a:endParaRPr b="1"/>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60"/>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Modelo homogéneo en el tiempo</a:t>
            </a:r>
            <a:endParaRPr/>
          </a:p>
        </p:txBody>
      </p:sp>
      <p:sp>
        <p:nvSpPr>
          <p:cNvPr id="506" name="Google Shape;506;p60"/>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Para todos j, k ∈ S</a:t>
            </a:r>
            <a:r>
              <a:rPr baseline="30000" lang="en-GB"/>
              <a:t>+</a:t>
            </a:r>
            <a:r>
              <a:rPr baseline="-25000" lang="en-GB"/>
              <a:t>n</a:t>
            </a:r>
            <a:r>
              <a:rPr lang="en-GB"/>
              <a:t> y para todo l ≠ i tal que l ∉ S</a:t>
            </a:r>
            <a:r>
              <a:rPr baseline="30000" lang="en-GB"/>
              <a:t>+</a:t>
            </a:r>
            <a:r>
              <a:rPr baseline="-25000" lang="en-GB"/>
              <a:t>n</a:t>
            </a:r>
            <a:r>
              <a:rPr lang="en-GB"/>
              <a:t>:</a:t>
            </a:r>
            <a:endParaRPr/>
          </a:p>
          <a:p>
            <a:pPr indent="0" lvl="0" marL="0" rtl="0" algn="l">
              <a:spcBef>
                <a:spcPts val="1200"/>
              </a:spcBef>
              <a:spcAft>
                <a:spcPts val="1200"/>
              </a:spcAft>
              <a:buNone/>
            </a:pPr>
            <a:r>
              <a:rPr lang="en-GB"/>
              <a:t>(p</a:t>
            </a:r>
            <a:r>
              <a:rPr baseline="-25000" lang="en-GB"/>
              <a:t>jk</a:t>
            </a:r>
            <a:r>
              <a:rPr lang="en-GB"/>
              <a:t> = q</a:t>
            </a:r>
            <a:r>
              <a:rPr baseline="-25000" lang="en-GB"/>
              <a:t>jk</a:t>
            </a:r>
            <a:r>
              <a:rPr lang="en-GB"/>
              <a:t>) ∧ (p</a:t>
            </a:r>
            <a:r>
              <a:rPr baseline="-25000" lang="en-GB"/>
              <a:t>jl</a:t>
            </a:r>
            <a:r>
              <a:rPr lang="en-GB"/>
              <a:t> = q</a:t>
            </a:r>
            <a:r>
              <a:rPr baseline="-25000" lang="en-GB"/>
              <a:t>jl</a:t>
            </a:r>
            <a:r>
              <a:rPr lang="en-GB"/>
              <a:t>) ∧ (p</a:t>
            </a:r>
            <a:r>
              <a:rPr baseline="-25000" lang="en-GB"/>
              <a:t>lj</a:t>
            </a:r>
            <a:r>
              <a:rPr lang="en-GB"/>
              <a:t> = q</a:t>
            </a:r>
            <a:r>
              <a:rPr baseline="-25000" lang="en-GB"/>
              <a:t>lj</a:t>
            </a:r>
            <a:r>
              <a:rPr lang="en-GB"/>
              <a:t>) ∧ (p</a:t>
            </a:r>
            <a:r>
              <a:rPr baseline="-25000" lang="en-GB"/>
              <a:t>ji</a:t>
            </a:r>
            <a:r>
              <a:rPr lang="en-GB"/>
              <a:t> = q</a:t>
            </a:r>
            <a:r>
              <a:rPr baseline="-25000" lang="en-GB"/>
              <a:t>ji</a:t>
            </a:r>
            <a:r>
              <a:rPr lang="en-GB"/>
              <a:t>) ∧ (p</a:t>
            </a:r>
            <a:r>
              <a:rPr baseline="-25000" lang="en-GB"/>
              <a:t>ij</a:t>
            </a:r>
            <a:r>
              <a:rPr lang="en-GB"/>
              <a:t> ≠ q</a:t>
            </a:r>
            <a:r>
              <a:rPr baseline="-25000" lang="en-GB"/>
              <a:t>ij</a:t>
            </a:r>
            <a:r>
              <a:rPr lang="en-GB"/>
              <a:t>)</a:t>
            </a:r>
            <a:endParaRPr b="1"/>
          </a:p>
        </p:txBody>
      </p:sp>
      <p:sp>
        <p:nvSpPr>
          <p:cNvPr id="507" name="Google Shape;507;p60"/>
          <p:cNvSpPr/>
          <p:nvPr/>
        </p:nvSpPr>
        <p:spPr>
          <a:xfrm>
            <a:off x="2459625" y="2097900"/>
            <a:ext cx="897000" cy="4341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60"/>
          <p:cNvSpPr txBox="1"/>
          <p:nvPr/>
        </p:nvSpPr>
        <p:spPr>
          <a:xfrm>
            <a:off x="2342375" y="2611575"/>
            <a:ext cx="2329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Lato"/>
                <a:ea typeface="Lato"/>
                <a:cs typeface="Lato"/>
                <a:sym typeface="Lato"/>
              </a:rPr>
              <a:t>las probabilidades de transición entre pares de caminos </a:t>
            </a:r>
            <a:r>
              <a:rPr b="1" lang="en-GB">
                <a:solidFill>
                  <a:schemeClr val="dk1"/>
                </a:solidFill>
                <a:latin typeface="Lato"/>
                <a:ea typeface="Lato"/>
                <a:cs typeface="Lato"/>
                <a:sym typeface="Lato"/>
              </a:rPr>
              <a:t>ya descubiertos</a:t>
            </a:r>
            <a:r>
              <a:rPr lang="en-GB">
                <a:solidFill>
                  <a:schemeClr val="dk1"/>
                </a:solidFill>
                <a:latin typeface="Lato"/>
                <a:ea typeface="Lato"/>
                <a:cs typeface="Lato"/>
                <a:sym typeface="Lato"/>
              </a:rPr>
              <a:t> no cambian</a:t>
            </a:r>
            <a:endParaRPr>
              <a:solidFill>
                <a:schemeClr val="dk1"/>
              </a:solidFill>
              <a:latin typeface="Lato"/>
              <a:ea typeface="Lato"/>
              <a:cs typeface="Lato"/>
              <a:sym typeface="Lato"/>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61"/>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Modelo homogéneo en el tiempo</a:t>
            </a:r>
            <a:endParaRPr/>
          </a:p>
        </p:txBody>
      </p:sp>
      <p:sp>
        <p:nvSpPr>
          <p:cNvPr id="514" name="Google Shape;514;p61"/>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Para todos j, k ∈ S</a:t>
            </a:r>
            <a:r>
              <a:rPr baseline="30000" lang="en-GB"/>
              <a:t>+</a:t>
            </a:r>
            <a:r>
              <a:rPr baseline="-25000" lang="en-GB"/>
              <a:t>n</a:t>
            </a:r>
            <a:r>
              <a:rPr lang="en-GB"/>
              <a:t> y para todo l ≠ i tal que l ∉ S</a:t>
            </a:r>
            <a:r>
              <a:rPr baseline="30000" lang="en-GB"/>
              <a:t>+</a:t>
            </a:r>
            <a:r>
              <a:rPr baseline="-25000" lang="en-GB"/>
              <a:t>n</a:t>
            </a:r>
            <a:r>
              <a:rPr lang="en-GB"/>
              <a:t>:</a:t>
            </a:r>
            <a:endParaRPr/>
          </a:p>
          <a:p>
            <a:pPr indent="0" lvl="0" marL="0" rtl="0" algn="l">
              <a:spcBef>
                <a:spcPts val="1200"/>
              </a:spcBef>
              <a:spcAft>
                <a:spcPts val="1200"/>
              </a:spcAft>
              <a:buNone/>
            </a:pPr>
            <a:r>
              <a:rPr lang="en-GB"/>
              <a:t>(p</a:t>
            </a:r>
            <a:r>
              <a:rPr baseline="-25000" lang="en-GB"/>
              <a:t>jk</a:t>
            </a:r>
            <a:r>
              <a:rPr lang="en-GB"/>
              <a:t> = q</a:t>
            </a:r>
            <a:r>
              <a:rPr baseline="-25000" lang="en-GB"/>
              <a:t>jk</a:t>
            </a:r>
            <a:r>
              <a:rPr lang="en-GB"/>
              <a:t>) ∧ (p</a:t>
            </a:r>
            <a:r>
              <a:rPr baseline="-25000" lang="en-GB"/>
              <a:t>jl</a:t>
            </a:r>
            <a:r>
              <a:rPr lang="en-GB"/>
              <a:t> = q</a:t>
            </a:r>
            <a:r>
              <a:rPr baseline="-25000" lang="en-GB"/>
              <a:t>jl</a:t>
            </a:r>
            <a:r>
              <a:rPr lang="en-GB"/>
              <a:t>) ∧ (p</a:t>
            </a:r>
            <a:r>
              <a:rPr baseline="-25000" lang="en-GB"/>
              <a:t>lj</a:t>
            </a:r>
            <a:r>
              <a:rPr lang="en-GB"/>
              <a:t> = q</a:t>
            </a:r>
            <a:r>
              <a:rPr baseline="-25000" lang="en-GB"/>
              <a:t>lj</a:t>
            </a:r>
            <a:r>
              <a:rPr lang="en-GB"/>
              <a:t>) ∧ (p</a:t>
            </a:r>
            <a:r>
              <a:rPr baseline="-25000" lang="en-GB"/>
              <a:t>ji</a:t>
            </a:r>
            <a:r>
              <a:rPr lang="en-GB"/>
              <a:t> = q</a:t>
            </a:r>
            <a:r>
              <a:rPr baseline="-25000" lang="en-GB"/>
              <a:t>ji</a:t>
            </a:r>
            <a:r>
              <a:rPr lang="en-GB"/>
              <a:t>) ∧ (p</a:t>
            </a:r>
            <a:r>
              <a:rPr baseline="-25000" lang="en-GB"/>
              <a:t>ij</a:t>
            </a:r>
            <a:r>
              <a:rPr lang="en-GB"/>
              <a:t> ≠ q</a:t>
            </a:r>
            <a:r>
              <a:rPr baseline="-25000" lang="en-GB"/>
              <a:t>ij</a:t>
            </a:r>
            <a:r>
              <a:rPr lang="en-GB"/>
              <a:t>)</a:t>
            </a:r>
            <a:endParaRPr b="1"/>
          </a:p>
        </p:txBody>
      </p:sp>
      <p:sp>
        <p:nvSpPr>
          <p:cNvPr id="515" name="Google Shape;515;p61"/>
          <p:cNvSpPr/>
          <p:nvPr/>
        </p:nvSpPr>
        <p:spPr>
          <a:xfrm>
            <a:off x="3524500" y="2097900"/>
            <a:ext cx="1763700" cy="4341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61"/>
          <p:cNvSpPr txBox="1"/>
          <p:nvPr/>
        </p:nvSpPr>
        <p:spPr>
          <a:xfrm>
            <a:off x="3407250" y="2611575"/>
            <a:ext cx="2329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Lato"/>
                <a:ea typeface="Lato"/>
                <a:cs typeface="Lato"/>
                <a:sym typeface="Lato"/>
              </a:rPr>
              <a:t>las probabilidades de transición hacia/desde </a:t>
            </a:r>
            <a:r>
              <a:rPr b="1" lang="en-GB">
                <a:solidFill>
                  <a:schemeClr val="dk1"/>
                </a:solidFill>
                <a:latin typeface="Lato"/>
                <a:ea typeface="Lato"/>
                <a:cs typeface="Lato"/>
                <a:sym typeface="Lato"/>
              </a:rPr>
              <a:t>otros caminos no descubiertos</a:t>
            </a:r>
            <a:r>
              <a:rPr lang="en-GB">
                <a:solidFill>
                  <a:schemeClr val="dk1"/>
                </a:solidFill>
                <a:latin typeface="Lato"/>
                <a:ea typeface="Lato"/>
                <a:cs typeface="Lato"/>
                <a:sym typeface="Lato"/>
              </a:rPr>
              <a:t> no cambian</a:t>
            </a:r>
            <a:endParaRPr b="1">
              <a:solidFill>
                <a:schemeClr val="dk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Árbol de ejecución</a:t>
            </a:r>
            <a:endParaRPr/>
          </a:p>
        </p:txBody>
      </p:sp>
      <p:sp>
        <p:nvSpPr>
          <p:cNvPr id="96" name="Google Shape;96;p17"/>
          <p:cNvSpPr txBox="1"/>
          <p:nvPr>
            <p:ph idx="1" type="body"/>
          </p:nvPr>
        </p:nvSpPr>
        <p:spPr>
          <a:xfrm>
            <a:off x="2410100" y="1595775"/>
            <a:ext cx="3304800" cy="1645200"/>
          </a:xfrm>
          <a:prstGeom prst="rect">
            <a:avLst/>
          </a:prstGeom>
        </p:spPr>
        <p:txBody>
          <a:bodyPr anchorCtr="0" anchor="t" bIns="91425" lIns="91425" spcFirstLastPara="1" rIns="91425" wrap="square" tIns="90000">
            <a:normAutofit/>
          </a:bodyPr>
          <a:lstStyle/>
          <a:p>
            <a:pPr indent="0" lvl="0" marL="0" rtl="0" algn="l">
              <a:lnSpc>
                <a:spcPct val="100000"/>
              </a:lnSpc>
              <a:spcBef>
                <a:spcPts val="0"/>
              </a:spcBef>
              <a:spcAft>
                <a:spcPts val="0"/>
              </a:spcAft>
              <a:buNone/>
            </a:pPr>
            <a:r>
              <a:rPr lang="en-GB" sz="1200">
                <a:latin typeface="Courier New"/>
                <a:ea typeface="Courier New"/>
                <a:cs typeface="Courier New"/>
                <a:sym typeface="Courier New"/>
              </a:rPr>
              <a:t>def f(a_string):</a:t>
            </a:r>
            <a:endParaRPr sz="1200">
              <a:latin typeface="Courier New"/>
              <a:ea typeface="Courier New"/>
              <a:cs typeface="Courier New"/>
              <a:sym typeface="Courier New"/>
            </a:endParaRPr>
          </a:p>
          <a:p>
            <a:pPr indent="0" lvl="0" marL="0" rtl="0" algn="l">
              <a:lnSpc>
                <a:spcPct val="100000"/>
              </a:lnSpc>
              <a:spcBef>
                <a:spcPts val="0"/>
              </a:spcBef>
              <a:spcAft>
                <a:spcPts val="0"/>
              </a:spcAft>
              <a:buNone/>
            </a:pPr>
            <a:r>
              <a:rPr lang="en-GB" sz="1200">
                <a:latin typeface="Courier New"/>
                <a:ea typeface="Courier New"/>
                <a:cs typeface="Courier New"/>
                <a:sym typeface="Courier New"/>
              </a:rPr>
              <a:t>	if (a_string == “loro”):</a:t>
            </a:r>
            <a:endParaRPr sz="1200">
              <a:latin typeface="Courier New"/>
              <a:ea typeface="Courier New"/>
              <a:cs typeface="Courier New"/>
              <a:sym typeface="Courier New"/>
            </a:endParaRPr>
          </a:p>
          <a:p>
            <a:pPr indent="0" lvl="0" marL="0" rtl="0" algn="l">
              <a:lnSpc>
                <a:spcPct val="100000"/>
              </a:lnSpc>
              <a:spcBef>
                <a:spcPts val="0"/>
              </a:spcBef>
              <a:spcAft>
                <a:spcPts val="0"/>
              </a:spcAft>
              <a:buNone/>
            </a:pPr>
            <a:r>
              <a:rPr lang="en-GB" sz="1200">
                <a:latin typeface="Courier New"/>
                <a:ea typeface="Courier New"/>
                <a:cs typeface="Courier New"/>
                <a:sym typeface="Courier New"/>
              </a:rPr>
              <a:t>		abort()</a:t>
            </a:r>
            <a:endParaRPr sz="1200">
              <a:latin typeface="Courier New"/>
              <a:ea typeface="Courier New"/>
              <a:cs typeface="Courier New"/>
              <a:sym typeface="Courier New"/>
            </a:endParaRPr>
          </a:p>
          <a:p>
            <a:pPr indent="0" lvl="0" marL="0" rtl="0" algn="l">
              <a:lnSpc>
                <a:spcPct val="100000"/>
              </a:lnSpc>
              <a:spcBef>
                <a:spcPts val="0"/>
              </a:spcBef>
              <a:spcAft>
                <a:spcPts val="0"/>
              </a:spcAft>
              <a:buNone/>
            </a:pPr>
            <a:r>
              <a:rPr lang="en-GB" sz="1200">
                <a:latin typeface="Courier New"/>
                <a:ea typeface="Courier New"/>
                <a:cs typeface="Courier New"/>
                <a:sym typeface="Courier New"/>
              </a:rPr>
              <a:t>	else:</a:t>
            </a:r>
            <a:endParaRPr sz="1200">
              <a:latin typeface="Courier New"/>
              <a:ea typeface="Courier New"/>
              <a:cs typeface="Courier New"/>
              <a:sym typeface="Courier New"/>
            </a:endParaRPr>
          </a:p>
          <a:p>
            <a:pPr indent="0" lvl="0" marL="0" rtl="0" algn="l">
              <a:lnSpc>
                <a:spcPct val="100000"/>
              </a:lnSpc>
              <a:spcBef>
                <a:spcPts val="0"/>
              </a:spcBef>
              <a:spcAft>
                <a:spcPts val="0"/>
              </a:spcAft>
              <a:buNone/>
            </a:pPr>
            <a:r>
              <a:rPr lang="en-GB" sz="1200">
                <a:latin typeface="Courier New"/>
                <a:ea typeface="Courier New"/>
                <a:cs typeface="Courier New"/>
                <a:sym typeface="Courier New"/>
              </a:rPr>
              <a:t>		if (a_string </a:t>
            </a:r>
            <a:r>
              <a:rPr lang="en-GB" sz="1200">
                <a:latin typeface="Courier New"/>
                <a:ea typeface="Courier New"/>
                <a:cs typeface="Courier New"/>
                <a:sym typeface="Courier New"/>
              </a:rPr>
              <a:t>==</a:t>
            </a:r>
            <a:r>
              <a:rPr lang="en-GB" sz="1200">
                <a:latin typeface="Courier New"/>
                <a:ea typeface="Courier New"/>
                <a:cs typeface="Courier New"/>
                <a:sym typeface="Courier New"/>
              </a:rPr>
              <a:t> “gato”):</a:t>
            </a:r>
            <a:endParaRPr sz="1200">
              <a:latin typeface="Courier New"/>
              <a:ea typeface="Courier New"/>
              <a:cs typeface="Courier New"/>
              <a:sym typeface="Courier New"/>
            </a:endParaRPr>
          </a:p>
          <a:p>
            <a:pPr indent="0" lvl="0" marL="0" rtl="0" algn="l">
              <a:lnSpc>
                <a:spcPct val="100000"/>
              </a:lnSpc>
              <a:spcBef>
                <a:spcPts val="0"/>
              </a:spcBef>
              <a:spcAft>
                <a:spcPts val="0"/>
              </a:spcAft>
              <a:buNone/>
            </a:pPr>
            <a:r>
              <a:rPr lang="en-GB" sz="1200">
                <a:latin typeface="Courier New"/>
                <a:ea typeface="Courier New"/>
                <a:cs typeface="Courier New"/>
                <a:sym typeface="Courier New"/>
              </a:rPr>
              <a:t>			return 1</a:t>
            </a:r>
            <a:endParaRPr sz="1200">
              <a:latin typeface="Courier New"/>
              <a:ea typeface="Courier New"/>
              <a:cs typeface="Courier New"/>
              <a:sym typeface="Courier New"/>
            </a:endParaRPr>
          </a:p>
          <a:p>
            <a:pPr indent="0" lvl="0" marL="0" rtl="0" algn="l">
              <a:lnSpc>
                <a:spcPct val="100000"/>
              </a:lnSpc>
              <a:spcBef>
                <a:spcPts val="0"/>
              </a:spcBef>
              <a:spcAft>
                <a:spcPts val="0"/>
              </a:spcAft>
              <a:buNone/>
            </a:pPr>
            <a:r>
              <a:rPr lang="en-GB" sz="1200">
                <a:latin typeface="Courier New"/>
                <a:ea typeface="Courier New"/>
                <a:cs typeface="Courier New"/>
                <a:sym typeface="Courier New"/>
              </a:rPr>
              <a:t>		else:</a:t>
            </a:r>
            <a:endParaRPr sz="1200">
              <a:latin typeface="Courier New"/>
              <a:ea typeface="Courier New"/>
              <a:cs typeface="Courier New"/>
              <a:sym typeface="Courier New"/>
            </a:endParaRPr>
          </a:p>
          <a:p>
            <a:pPr indent="0" lvl="0" marL="0" rtl="0" algn="l">
              <a:lnSpc>
                <a:spcPct val="100000"/>
              </a:lnSpc>
              <a:spcBef>
                <a:spcPts val="0"/>
              </a:spcBef>
              <a:spcAft>
                <a:spcPts val="0"/>
              </a:spcAft>
              <a:buNone/>
            </a:pPr>
            <a:r>
              <a:rPr lang="en-GB" sz="1200">
                <a:latin typeface="Courier New"/>
                <a:ea typeface="Courier New"/>
                <a:cs typeface="Courier New"/>
                <a:sym typeface="Courier New"/>
              </a:rPr>
              <a:t>			return 0</a:t>
            </a:r>
            <a:endParaRPr sz="1200">
              <a:latin typeface="Courier New"/>
              <a:ea typeface="Courier New"/>
              <a:cs typeface="Courier New"/>
              <a:sym typeface="Courier New"/>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62"/>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Modelo homogéneo en el tiempo</a:t>
            </a:r>
            <a:endParaRPr/>
          </a:p>
        </p:txBody>
      </p:sp>
      <p:sp>
        <p:nvSpPr>
          <p:cNvPr id="522" name="Google Shape;522;p62"/>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Para todos j, k ∈ S</a:t>
            </a:r>
            <a:r>
              <a:rPr baseline="30000" lang="en-GB"/>
              <a:t>+</a:t>
            </a:r>
            <a:r>
              <a:rPr baseline="-25000" lang="en-GB"/>
              <a:t>n</a:t>
            </a:r>
            <a:r>
              <a:rPr lang="en-GB"/>
              <a:t> y para todo l ≠ i tal que l ∉ S</a:t>
            </a:r>
            <a:r>
              <a:rPr baseline="30000" lang="en-GB"/>
              <a:t>+</a:t>
            </a:r>
            <a:r>
              <a:rPr baseline="-25000" lang="en-GB"/>
              <a:t>n</a:t>
            </a:r>
            <a:r>
              <a:rPr lang="en-GB"/>
              <a:t>:</a:t>
            </a:r>
            <a:endParaRPr/>
          </a:p>
          <a:p>
            <a:pPr indent="0" lvl="0" marL="0" rtl="0" algn="l">
              <a:spcBef>
                <a:spcPts val="1200"/>
              </a:spcBef>
              <a:spcAft>
                <a:spcPts val="1200"/>
              </a:spcAft>
              <a:buNone/>
            </a:pPr>
            <a:r>
              <a:rPr lang="en-GB"/>
              <a:t>(p</a:t>
            </a:r>
            <a:r>
              <a:rPr baseline="-25000" lang="en-GB"/>
              <a:t>jk</a:t>
            </a:r>
            <a:r>
              <a:rPr lang="en-GB"/>
              <a:t> = q</a:t>
            </a:r>
            <a:r>
              <a:rPr baseline="-25000" lang="en-GB"/>
              <a:t>jk</a:t>
            </a:r>
            <a:r>
              <a:rPr lang="en-GB"/>
              <a:t>) ∧ (p</a:t>
            </a:r>
            <a:r>
              <a:rPr baseline="-25000" lang="en-GB"/>
              <a:t>jl</a:t>
            </a:r>
            <a:r>
              <a:rPr lang="en-GB"/>
              <a:t> = q</a:t>
            </a:r>
            <a:r>
              <a:rPr baseline="-25000" lang="en-GB"/>
              <a:t>jl</a:t>
            </a:r>
            <a:r>
              <a:rPr lang="en-GB"/>
              <a:t>) ∧ (p</a:t>
            </a:r>
            <a:r>
              <a:rPr baseline="-25000" lang="en-GB"/>
              <a:t>lj</a:t>
            </a:r>
            <a:r>
              <a:rPr lang="en-GB"/>
              <a:t> = q</a:t>
            </a:r>
            <a:r>
              <a:rPr baseline="-25000" lang="en-GB"/>
              <a:t>lj</a:t>
            </a:r>
            <a:r>
              <a:rPr lang="en-GB"/>
              <a:t>) ∧ (p</a:t>
            </a:r>
            <a:r>
              <a:rPr baseline="-25000" lang="en-GB"/>
              <a:t>ji</a:t>
            </a:r>
            <a:r>
              <a:rPr lang="en-GB"/>
              <a:t> = q</a:t>
            </a:r>
            <a:r>
              <a:rPr baseline="-25000" lang="en-GB"/>
              <a:t>ji</a:t>
            </a:r>
            <a:r>
              <a:rPr lang="en-GB"/>
              <a:t>) ∧ (p</a:t>
            </a:r>
            <a:r>
              <a:rPr baseline="-25000" lang="en-GB"/>
              <a:t>ij</a:t>
            </a:r>
            <a:r>
              <a:rPr lang="en-GB"/>
              <a:t> ≠ q</a:t>
            </a:r>
            <a:r>
              <a:rPr baseline="-25000" lang="en-GB"/>
              <a:t>ij</a:t>
            </a:r>
            <a:r>
              <a:rPr lang="en-GB"/>
              <a:t>)</a:t>
            </a:r>
            <a:endParaRPr b="1"/>
          </a:p>
        </p:txBody>
      </p:sp>
      <p:sp>
        <p:nvSpPr>
          <p:cNvPr id="523" name="Google Shape;523;p62"/>
          <p:cNvSpPr/>
          <p:nvPr/>
        </p:nvSpPr>
        <p:spPr>
          <a:xfrm>
            <a:off x="5470500" y="2097900"/>
            <a:ext cx="801600" cy="4341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62"/>
          <p:cNvSpPr txBox="1"/>
          <p:nvPr/>
        </p:nvSpPr>
        <p:spPr>
          <a:xfrm>
            <a:off x="5353250" y="2611575"/>
            <a:ext cx="2329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Lato"/>
                <a:ea typeface="Lato"/>
                <a:cs typeface="Lato"/>
                <a:sym typeface="Lato"/>
              </a:rPr>
              <a:t>la probabilidad de </a:t>
            </a:r>
            <a:r>
              <a:rPr lang="en-GB">
                <a:solidFill>
                  <a:schemeClr val="dk1"/>
                </a:solidFill>
                <a:latin typeface="Lato"/>
                <a:ea typeface="Lato"/>
                <a:cs typeface="Lato"/>
                <a:sym typeface="Lato"/>
              </a:rPr>
              <a:t>transición </a:t>
            </a:r>
            <a:r>
              <a:rPr b="1" lang="en-GB">
                <a:solidFill>
                  <a:schemeClr val="dk1"/>
                </a:solidFill>
                <a:latin typeface="Lato"/>
                <a:ea typeface="Lato"/>
                <a:cs typeface="Lato"/>
                <a:sym typeface="Lato"/>
              </a:rPr>
              <a:t>desde un camino ya descubierto al nuevo</a:t>
            </a:r>
            <a:r>
              <a:rPr lang="en-GB">
                <a:solidFill>
                  <a:schemeClr val="dk1"/>
                </a:solidFill>
                <a:latin typeface="Lato"/>
                <a:ea typeface="Lato"/>
                <a:cs typeface="Lato"/>
                <a:sym typeface="Lato"/>
              </a:rPr>
              <a:t> </a:t>
            </a:r>
            <a:r>
              <a:rPr lang="en-GB">
                <a:solidFill>
                  <a:schemeClr val="dk1"/>
                </a:solidFill>
                <a:latin typeface="Lato"/>
                <a:ea typeface="Lato"/>
                <a:cs typeface="Lato"/>
                <a:sym typeface="Lato"/>
              </a:rPr>
              <a:t>no cambia</a:t>
            </a:r>
            <a:endParaRPr b="1">
              <a:solidFill>
                <a:schemeClr val="dk1"/>
              </a:solidFill>
              <a:latin typeface="Lato"/>
              <a:ea typeface="Lato"/>
              <a:cs typeface="Lato"/>
              <a:sym typeface="Lat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63"/>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Modelo homogéneo en el tiempo</a:t>
            </a:r>
            <a:endParaRPr/>
          </a:p>
        </p:txBody>
      </p:sp>
      <p:sp>
        <p:nvSpPr>
          <p:cNvPr id="530" name="Google Shape;530;p63"/>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Para todos j, k ∈ S</a:t>
            </a:r>
            <a:r>
              <a:rPr baseline="30000" lang="en-GB"/>
              <a:t>+</a:t>
            </a:r>
            <a:r>
              <a:rPr baseline="-25000" lang="en-GB"/>
              <a:t>n</a:t>
            </a:r>
            <a:r>
              <a:rPr lang="en-GB"/>
              <a:t> y para todo l ≠ i tal que l ∉ S</a:t>
            </a:r>
            <a:r>
              <a:rPr baseline="30000" lang="en-GB"/>
              <a:t>+</a:t>
            </a:r>
            <a:r>
              <a:rPr baseline="-25000" lang="en-GB"/>
              <a:t>n</a:t>
            </a:r>
            <a:r>
              <a:rPr lang="en-GB"/>
              <a:t>:</a:t>
            </a:r>
            <a:endParaRPr/>
          </a:p>
          <a:p>
            <a:pPr indent="0" lvl="0" marL="0" rtl="0" algn="l">
              <a:spcBef>
                <a:spcPts val="1200"/>
              </a:spcBef>
              <a:spcAft>
                <a:spcPts val="1200"/>
              </a:spcAft>
              <a:buNone/>
            </a:pPr>
            <a:r>
              <a:rPr lang="en-GB"/>
              <a:t>(p</a:t>
            </a:r>
            <a:r>
              <a:rPr baseline="-25000" lang="en-GB"/>
              <a:t>jk</a:t>
            </a:r>
            <a:r>
              <a:rPr lang="en-GB"/>
              <a:t> = q</a:t>
            </a:r>
            <a:r>
              <a:rPr baseline="-25000" lang="en-GB"/>
              <a:t>jk</a:t>
            </a:r>
            <a:r>
              <a:rPr lang="en-GB"/>
              <a:t>) ∧ (p</a:t>
            </a:r>
            <a:r>
              <a:rPr baseline="-25000" lang="en-GB"/>
              <a:t>jl</a:t>
            </a:r>
            <a:r>
              <a:rPr lang="en-GB"/>
              <a:t> = q</a:t>
            </a:r>
            <a:r>
              <a:rPr baseline="-25000" lang="en-GB"/>
              <a:t>jl</a:t>
            </a:r>
            <a:r>
              <a:rPr lang="en-GB"/>
              <a:t>) ∧ (p</a:t>
            </a:r>
            <a:r>
              <a:rPr baseline="-25000" lang="en-GB"/>
              <a:t>lj</a:t>
            </a:r>
            <a:r>
              <a:rPr lang="en-GB"/>
              <a:t> = q</a:t>
            </a:r>
            <a:r>
              <a:rPr baseline="-25000" lang="en-GB"/>
              <a:t>lj</a:t>
            </a:r>
            <a:r>
              <a:rPr lang="en-GB"/>
              <a:t>) ∧ (p</a:t>
            </a:r>
            <a:r>
              <a:rPr baseline="-25000" lang="en-GB"/>
              <a:t>ji</a:t>
            </a:r>
            <a:r>
              <a:rPr lang="en-GB"/>
              <a:t> = q</a:t>
            </a:r>
            <a:r>
              <a:rPr baseline="-25000" lang="en-GB"/>
              <a:t>ji</a:t>
            </a:r>
            <a:r>
              <a:rPr lang="en-GB"/>
              <a:t>) ∧ (p</a:t>
            </a:r>
            <a:r>
              <a:rPr baseline="-25000" lang="en-GB"/>
              <a:t>ij</a:t>
            </a:r>
            <a:r>
              <a:rPr lang="en-GB"/>
              <a:t> ≠ q</a:t>
            </a:r>
            <a:r>
              <a:rPr baseline="-25000" lang="en-GB"/>
              <a:t>ij</a:t>
            </a:r>
            <a:r>
              <a:rPr lang="en-GB"/>
              <a:t>)</a:t>
            </a:r>
            <a:endParaRPr b="1"/>
          </a:p>
        </p:txBody>
      </p:sp>
      <p:sp>
        <p:nvSpPr>
          <p:cNvPr id="531" name="Google Shape;531;p63"/>
          <p:cNvSpPr/>
          <p:nvPr/>
        </p:nvSpPr>
        <p:spPr>
          <a:xfrm>
            <a:off x="6439875" y="2097900"/>
            <a:ext cx="801600" cy="4341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63"/>
          <p:cNvSpPr txBox="1"/>
          <p:nvPr/>
        </p:nvSpPr>
        <p:spPr>
          <a:xfrm>
            <a:off x="6322625" y="2611575"/>
            <a:ext cx="23295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Lato"/>
                <a:ea typeface="Lato"/>
                <a:cs typeface="Lato"/>
                <a:sym typeface="Lato"/>
              </a:rPr>
              <a:t>únicamente cambia la probabilidad de </a:t>
            </a:r>
            <a:r>
              <a:rPr b="1" lang="en-GB">
                <a:solidFill>
                  <a:schemeClr val="dk1"/>
                </a:solidFill>
                <a:latin typeface="Lato"/>
                <a:ea typeface="Lato"/>
                <a:cs typeface="Lato"/>
                <a:sym typeface="Lato"/>
              </a:rPr>
              <a:t>transicionar desde el camino nuevo a uno previamente descubierto</a:t>
            </a:r>
            <a:endParaRPr b="1">
              <a:solidFill>
                <a:schemeClr val="dk1"/>
              </a:solidFill>
              <a:latin typeface="Lato"/>
              <a:ea typeface="Lato"/>
              <a:cs typeface="Lato"/>
              <a:sym typeface="Lato"/>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64"/>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Modelo homogéneo en el tiempo</a:t>
            </a:r>
            <a:endParaRPr/>
          </a:p>
        </p:txBody>
      </p:sp>
      <p:sp>
        <p:nvSpPr>
          <p:cNvPr id="538" name="Google Shape;538;p6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Para todos j, k ∈ S</a:t>
            </a:r>
            <a:r>
              <a:rPr baseline="30000" lang="en-GB"/>
              <a:t>+</a:t>
            </a:r>
            <a:r>
              <a:rPr baseline="-25000" lang="en-GB"/>
              <a:t>n</a:t>
            </a:r>
            <a:r>
              <a:rPr lang="en-GB"/>
              <a:t> y para todo l ≠ i tal que l ∉ S</a:t>
            </a:r>
            <a:r>
              <a:rPr baseline="30000" lang="en-GB"/>
              <a:t>+</a:t>
            </a:r>
            <a:r>
              <a:rPr baseline="-25000" lang="en-GB"/>
              <a:t>n</a:t>
            </a:r>
            <a:r>
              <a:rPr lang="en-GB"/>
              <a:t>:</a:t>
            </a:r>
            <a:endParaRPr/>
          </a:p>
          <a:p>
            <a:pPr indent="0" lvl="0" marL="0" rtl="0" algn="l">
              <a:spcBef>
                <a:spcPts val="1200"/>
              </a:spcBef>
              <a:spcAft>
                <a:spcPts val="0"/>
              </a:spcAft>
              <a:buNone/>
            </a:pPr>
            <a:r>
              <a:rPr lang="en-GB"/>
              <a:t>(p</a:t>
            </a:r>
            <a:r>
              <a:rPr baseline="-25000" lang="en-GB"/>
              <a:t>jk</a:t>
            </a:r>
            <a:r>
              <a:rPr lang="en-GB"/>
              <a:t> = q</a:t>
            </a:r>
            <a:r>
              <a:rPr baseline="-25000" lang="en-GB"/>
              <a:t>jk</a:t>
            </a:r>
            <a:r>
              <a:rPr lang="en-GB"/>
              <a:t>) ∧ (p</a:t>
            </a:r>
            <a:r>
              <a:rPr baseline="-25000" lang="en-GB"/>
              <a:t>jl</a:t>
            </a:r>
            <a:r>
              <a:rPr lang="en-GB"/>
              <a:t> = q</a:t>
            </a:r>
            <a:r>
              <a:rPr baseline="-25000" lang="en-GB"/>
              <a:t>jl</a:t>
            </a:r>
            <a:r>
              <a:rPr lang="en-GB"/>
              <a:t>) ∧ (p</a:t>
            </a:r>
            <a:r>
              <a:rPr baseline="-25000" lang="en-GB"/>
              <a:t>lj</a:t>
            </a:r>
            <a:r>
              <a:rPr lang="en-GB"/>
              <a:t> = q</a:t>
            </a:r>
            <a:r>
              <a:rPr baseline="-25000" lang="en-GB"/>
              <a:t>lj</a:t>
            </a:r>
            <a:r>
              <a:rPr lang="en-GB"/>
              <a:t>) ∧ (p</a:t>
            </a:r>
            <a:r>
              <a:rPr baseline="-25000" lang="en-GB"/>
              <a:t>ji</a:t>
            </a:r>
            <a:r>
              <a:rPr lang="en-GB"/>
              <a:t> = q</a:t>
            </a:r>
            <a:r>
              <a:rPr baseline="-25000" lang="en-GB"/>
              <a:t>ji</a:t>
            </a:r>
            <a:r>
              <a:rPr lang="en-GB"/>
              <a:t>) ∧ (p</a:t>
            </a:r>
            <a:r>
              <a:rPr baseline="-25000" lang="en-GB"/>
              <a:t>ij</a:t>
            </a:r>
            <a:r>
              <a:rPr lang="en-GB"/>
              <a:t> ≠ q</a:t>
            </a:r>
            <a:r>
              <a:rPr baseline="-25000" lang="en-GB"/>
              <a:t>ij</a:t>
            </a:r>
            <a:r>
              <a:rPr lang="en-GB"/>
              <a:t>)</a:t>
            </a:r>
            <a:endParaRPr/>
          </a:p>
          <a:p>
            <a:pPr indent="0" lvl="0" marL="0" rtl="0" algn="l">
              <a:spcBef>
                <a:spcPts val="1200"/>
              </a:spcBef>
              <a:spcAft>
                <a:spcPts val="1200"/>
              </a:spcAft>
              <a:buNone/>
            </a:pPr>
            <a:r>
              <a:rPr lang="en-GB"/>
              <a:t>Claramente, a medida que se descubren más caminos, cada conjunto y el que le sigue son </a:t>
            </a:r>
            <a:r>
              <a:rPr b="1" lang="en-GB"/>
              <a:t>más parecidos entre sí</a:t>
            </a:r>
            <a:r>
              <a:rPr lang="en-GB"/>
              <a:t>. El conjunto de caminos descubiertos se aproxima al conjunto de caminos totales.</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65"/>
          <p:cNvSpPr txBox="1"/>
          <p:nvPr>
            <p:ph type="title"/>
          </p:nvPr>
        </p:nvSpPr>
        <p:spPr>
          <a:xfrm>
            <a:off x="283103" y="712141"/>
            <a:ext cx="6244200" cy="38355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GB"/>
              <a:t>Asintóticamente, las cadenas convergen a una única distribución estacionaria.</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66"/>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Definiciones formales</a:t>
            </a:r>
            <a:endParaRPr/>
          </a:p>
        </p:txBody>
      </p:sp>
      <p:sp>
        <p:nvSpPr>
          <p:cNvPr id="549" name="Google Shape;549;p66"/>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La distribución estacionaria π de la cadena de Markov nos dice que tras N pasos, un random walker pasa aproximadamente Nπ</a:t>
            </a:r>
            <a:r>
              <a:rPr baseline="-25000" lang="en-GB"/>
              <a:t>i</a:t>
            </a:r>
            <a:r>
              <a:rPr lang="en-GB"/>
              <a:t> períodos de tiempo en el estado i.</a:t>
            </a:r>
            <a:endParaRPr/>
          </a:p>
          <a:p>
            <a:pPr indent="-342900" lvl="0" marL="457200" rtl="0" algn="l">
              <a:spcBef>
                <a:spcPts val="1200"/>
              </a:spcBef>
              <a:spcAft>
                <a:spcPts val="0"/>
              </a:spcAft>
              <a:buSzPts val="1800"/>
              <a:buChar char="●"/>
            </a:pPr>
            <a:r>
              <a:rPr b="1" lang="en-GB"/>
              <a:t>Región de alta densidad:</a:t>
            </a:r>
            <a:r>
              <a:rPr lang="en-GB"/>
              <a:t> vecindario de caminos I tal que μ </a:t>
            </a:r>
            <a:r>
              <a:rPr baseline="-25000" lang="en-GB"/>
              <a:t>i∈I</a:t>
            </a:r>
            <a:r>
              <a:rPr lang="en-GB"/>
              <a:t> (π</a:t>
            </a:r>
            <a:r>
              <a:rPr baseline="-25000" lang="en-GB"/>
              <a:t>i</a:t>
            </a:r>
            <a:r>
              <a:rPr lang="en-GB"/>
              <a:t>) &gt; μ</a:t>
            </a:r>
            <a:r>
              <a:rPr baseline="-25000" lang="en-GB"/>
              <a:t>tj ∈ T</a:t>
            </a:r>
            <a:r>
              <a:rPr lang="en-GB"/>
              <a:t> (π</a:t>
            </a:r>
            <a:r>
              <a:rPr baseline="-25000" lang="en-GB"/>
              <a:t>j</a:t>
            </a:r>
            <a:r>
              <a:rPr lang="en-GB"/>
              <a:t>), con μ la media aritmética</a:t>
            </a:r>
            <a:endParaRPr/>
          </a:p>
          <a:p>
            <a:pPr indent="-342900" lvl="0" marL="457200" rtl="0" algn="l">
              <a:spcBef>
                <a:spcPts val="0"/>
              </a:spcBef>
              <a:spcAft>
                <a:spcPts val="0"/>
              </a:spcAft>
              <a:buSzPts val="1800"/>
              <a:buChar char="●"/>
            </a:pPr>
            <a:r>
              <a:rPr b="1" lang="en-GB"/>
              <a:t>Región de baja densidad:</a:t>
            </a:r>
            <a:r>
              <a:rPr lang="en-GB"/>
              <a:t> análogo</a:t>
            </a:r>
            <a:endParaRPr/>
          </a:p>
          <a:p>
            <a:pPr indent="-342900" lvl="0" marL="457200" rtl="0" algn="l">
              <a:spcBef>
                <a:spcPts val="0"/>
              </a:spcBef>
              <a:spcAft>
                <a:spcPts val="0"/>
              </a:spcAft>
              <a:buSzPts val="1800"/>
              <a:buChar char="●"/>
            </a:pPr>
            <a:r>
              <a:rPr b="1" lang="en-GB"/>
              <a:t>Vecindario:</a:t>
            </a:r>
            <a:r>
              <a:rPr lang="en-GB"/>
              <a:t> conjunto de caminos donde cualquier par i y j es tal que p</a:t>
            </a:r>
            <a:r>
              <a:rPr baseline="-25000" lang="en-GB"/>
              <a:t>ij</a:t>
            </a:r>
            <a:r>
              <a:rPr lang="en-GB"/>
              <a:t> + p</a:t>
            </a:r>
            <a:r>
              <a:rPr baseline="-25000" lang="en-GB"/>
              <a:t>ji</a:t>
            </a:r>
            <a:r>
              <a:rPr lang="en-GB"/>
              <a:t> ≥ ϵ, con ϵ constante arbitraria</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67"/>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Ejemplo</a:t>
            </a:r>
            <a:endParaRPr/>
          </a:p>
        </p:txBody>
      </p:sp>
      <p:pic>
        <p:nvPicPr>
          <p:cNvPr id="555" name="Google Shape;555;p67"/>
          <p:cNvPicPr preferRelativeResize="0"/>
          <p:nvPr/>
        </p:nvPicPr>
        <p:blipFill>
          <a:blip r:embed="rId3">
            <a:alphaModFix/>
          </a:blip>
          <a:stretch>
            <a:fillRect/>
          </a:stretch>
        </p:blipFill>
        <p:spPr>
          <a:xfrm>
            <a:off x="2474575" y="2038450"/>
            <a:ext cx="2097425" cy="1153301"/>
          </a:xfrm>
          <a:prstGeom prst="rect">
            <a:avLst/>
          </a:prstGeom>
          <a:noFill/>
          <a:ln>
            <a:noFill/>
          </a:ln>
        </p:spPr>
      </p:pic>
      <p:pic>
        <p:nvPicPr>
          <p:cNvPr id="556" name="Google Shape;556;p67"/>
          <p:cNvPicPr preferRelativeResize="0"/>
          <p:nvPr/>
        </p:nvPicPr>
        <p:blipFill>
          <a:blip r:embed="rId4">
            <a:alphaModFix/>
          </a:blip>
          <a:stretch>
            <a:fillRect/>
          </a:stretch>
        </p:blipFill>
        <p:spPr>
          <a:xfrm>
            <a:off x="5086100" y="1327075"/>
            <a:ext cx="3578299" cy="28615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68"/>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Ejemplo</a:t>
            </a:r>
            <a:endParaRPr/>
          </a:p>
        </p:txBody>
      </p:sp>
      <p:pic>
        <p:nvPicPr>
          <p:cNvPr id="562" name="Google Shape;562;p68"/>
          <p:cNvPicPr preferRelativeResize="0"/>
          <p:nvPr/>
        </p:nvPicPr>
        <p:blipFill>
          <a:blip r:embed="rId3">
            <a:alphaModFix/>
          </a:blip>
          <a:stretch>
            <a:fillRect/>
          </a:stretch>
        </p:blipFill>
        <p:spPr>
          <a:xfrm>
            <a:off x="2474575" y="2038450"/>
            <a:ext cx="2097425" cy="1153301"/>
          </a:xfrm>
          <a:prstGeom prst="rect">
            <a:avLst/>
          </a:prstGeom>
          <a:noFill/>
          <a:ln>
            <a:noFill/>
          </a:ln>
        </p:spPr>
      </p:pic>
      <p:pic>
        <p:nvPicPr>
          <p:cNvPr id="563" name="Google Shape;563;p68"/>
          <p:cNvPicPr preferRelativeResize="0"/>
          <p:nvPr/>
        </p:nvPicPr>
        <p:blipFill>
          <a:blip r:embed="rId4">
            <a:alphaModFix/>
          </a:blip>
          <a:stretch>
            <a:fillRect/>
          </a:stretch>
        </p:blipFill>
        <p:spPr>
          <a:xfrm>
            <a:off x="5086100" y="1327075"/>
            <a:ext cx="3578299" cy="2861500"/>
          </a:xfrm>
          <a:prstGeom prst="rect">
            <a:avLst/>
          </a:prstGeom>
          <a:noFill/>
          <a:ln>
            <a:noFill/>
          </a:ln>
        </p:spPr>
      </p:pic>
      <p:sp>
        <p:nvSpPr>
          <p:cNvPr id="564" name="Google Shape;564;p68"/>
          <p:cNvSpPr/>
          <p:nvPr/>
        </p:nvSpPr>
        <p:spPr>
          <a:xfrm>
            <a:off x="5244775" y="1381725"/>
            <a:ext cx="1461300" cy="5427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65" name="Google Shape;565;p68"/>
          <p:cNvSpPr txBox="1"/>
          <p:nvPr/>
        </p:nvSpPr>
        <p:spPr>
          <a:xfrm>
            <a:off x="6749500" y="1381725"/>
            <a:ext cx="1475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dk1"/>
                </a:solidFill>
                <a:latin typeface="Lato"/>
                <a:ea typeface="Lato"/>
                <a:cs typeface="Lato"/>
                <a:sym typeface="Lato"/>
              </a:rPr>
              <a:t>zona de alta densidad</a:t>
            </a:r>
            <a:endParaRPr sz="1200">
              <a:solidFill>
                <a:schemeClr val="dk1"/>
              </a:solidFill>
              <a:latin typeface="Lato"/>
              <a:ea typeface="Lato"/>
              <a:cs typeface="Lato"/>
              <a:sym typeface="Lato"/>
            </a:endParaRPr>
          </a:p>
        </p:txBody>
      </p:sp>
      <p:sp>
        <p:nvSpPr>
          <p:cNvPr id="566" name="Google Shape;566;p68"/>
          <p:cNvSpPr/>
          <p:nvPr/>
        </p:nvSpPr>
        <p:spPr>
          <a:xfrm>
            <a:off x="7299275" y="3559700"/>
            <a:ext cx="1266600" cy="5427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567" name="Google Shape;567;p68"/>
          <p:cNvSpPr txBox="1"/>
          <p:nvPr/>
        </p:nvSpPr>
        <p:spPr>
          <a:xfrm>
            <a:off x="7090175" y="4102400"/>
            <a:ext cx="1475700" cy="554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GB" sz="1200">
                <a:solidFill>
                  <a:schemeClr val="dk1"/>
                </a:solidFill>
                <a:latin typeface="Lato"/>
                <a:ea typeface="Lato"/>
                <a:cs typeface="Lato"/>
                <a:sym typeface="Lato"/>
              </a:rPr>
              <a:t>zona de baja densidad</a:t>
            </a:r>
            <a:endParaRPr sz="1200">
              <a:solidFill>
                <a:schemeClr val="dk1"/>
              </a:solidFill>
              <a:latin typeface="Lato"/>
              <a:ea typeface="Lato"/>
              <a:cs typeface="Lato"/>
              <a:sym typeface="Lato"/>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69"/>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El problema formalizado</a:t>
            </a:r>
            <a:endParaRPr/>
          </a:p>
        </p:txBody>
      </p:sp>
      <p:sp>
        <p:nvSpPr>
          <p:cNvPr id="573" name="Google Shape;573;p69"/>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Un CGF es un conjunto de </a:t>
            </a:r>
            <a:r>
              <a:rPr b="1" lang="en-GB"/>
              <a:t>random walkers</a:t>
            </a:r>
            <a:r>
              <a:rPr lang="en-GB"/>
              <a:t> en una cadena de Markov, uno para cada semilla t ∈ T. El objetivo es descubrir un nuevo s ∈ S</a:t>
            </a:r>
            <a:r>
              <a:rPr baseline="30000" lang="en-GB"/>
              <a:t>-</a:t>
            </a:r>
            <a:r>
              <a:rPr lang="en-GB"/>
              <a:t> generando la </a:t>
            </a:r>
            <a:r>
              <a:rPr b="1" lang="en-GB"/>
              <a:t>mínima cantidad necesaria</a:t>
            </a:r>
            <a:r>
              <a:rPr lang="en-GB"/>
              <a:t> de inputs. Debemos elegir </a:t>
            </a:r>
            <a:r>
              <a:rPr b="1" lang="en-GB"/>
              <a:t>qué walker mover</a:t>
            </a:r>
            <a:r>
              <a:rPr lang="en-GB"/>
              <a:t> (chooseNext) y </a:t>
            </a:r>
            <a:r>
              <a:rPr b="1" lang="en-GB"/>
              <a:t>con cuánta frecuencia</a:t>
            </a:r>
            <a:r>
              <a:rPr lang="en-GB"/>
              <a:t> (assignEnergy).</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70"/>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¿Cuánta energía hace falta?</a:t>
            </a:r>
            <a:endParaRPr/>
          </a:p>
        </p:txBody>
      </p:sp>
      <p:sp>
        <p:nvSpPr>
          <p:cNvPr id="579" name="Google Shape;579;p70"/>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Sea X</a:t>
            </a:r>
            <a:r>
              <a:rPr baseline="-25000" lang="en-GB"/>
              <a:t>ij</a:t>
            </a:r>
            <a:r>
              <a:rPr lang="en-GB"/>
              <a:t> una variable aleatoria que representa la cantidad de fuzz generada a partir de t</a:t>
            </a:r>
            <a:r>
              <a:rPr baseline="-25000" lang="en-GB"/>
              <a:t>i</a:t>
            </a:r>
            <a:r>
              <a:rPr lang="en-GB"/>
              <a:t> hasta descubrir j ∈ S</a:t>
            </a:r>
            <a:r>
              <a:rPr baseline="30000" lang="en-GB"/>
              <a:t>-</a:t>
            </a:r>
            <a:r>
              <a:rPr lang="en-GB"/>
              <a:t>. La probabilidad de descubrirlo con la primera semilla generada es p</a:t>
            </a:r>
            <a:r>
              <a:rPr baseline="-25000" lang="en-GB"/>
              <a:t>ij</a:t>
            </a:r>
            <a:r>
              <a:rPr lang="en-GB"/>
              <a:t>. La probabilidad de requerir al menos una más es 1 - p</a:t>
            </a:r>
            <a:r>
              <a:rPr baseline="-25000" lang="en-GB"/>
              <a:t>ij</a:t>
            </a:r>
            <a:r>
              <a:rPr lang="en-GB"/>
              <a:t>. Entonces, recursivamente:</a:t>
            </a:r>
            <a:endParaRPr/>
          </a:p>
          <a:p>
            <a:pPr indent="0" lvl="0" marL="0" rtl="0" algn="ctr">
              <a:spcBef>
                <a:spcPts val="1200"/>
              </a:spcBef>
              <a:spcAft>
                <a:spcPts val="1200"/>
              </a:spcAft>
              <a:buNone/>
            </a:pPr>
            <a:r>
              <a:rPr b="1" lang="en-GB"/>
              <a:t>E[X</a:t>
            </a:r>
            <a:r>
              <a:rPr b="1" baseline="-25000" lang="en-GB"/>
              <a:t>ij</a:t>
            </a:r>
            <a:r>
              <a:rPr b="1" lang="en-GB"/>
              <a:t>]</a:t>
            </a:r>
            <a:r>
              <a:rPr lang="en-GB"/>
              <a:t> = p</a:t>
            </a:r>
            <a:r>
              <a:rPr baseline="-25000" lang="en-GB"/>
              <a:t>ij</a:t>
            </a:r>
            <a:r>
              <a:rPr lang="en-GB"/>
              <a:t> + (E[X</a:t>
            </a:r>
            <a:r>
              <a:rPr baseline="-25000" lang="en-GB"/>
              <a:t>ij</a:t>
            </a:r>
            <a:r>
              <a:rPr lang="en-GB"/>
              <a:t>] + 1)(1 - p</a:t>
            </a:r>
            <a:r>
              <a:rPr baseline="-25000" lang="en-GB"/>
              <a:t>ij</a:t>
            </a:r>
            <a:r>
              <a:rPr lang="en-GB"/>
              <a:t>) = </a:t>
            </a:r>
            <a:r>
              <a:rPr b="1" lang="en-GB"/>
              <a:t>1/p</a:t>
            </a:r>
            <a:r>
              <a:rPr b="1" baseline="-25000" lang="en-GB"/>
              <a:t>ij</a:t>
            </a:r>
            <a:endParaRPr b="1" baseline="-250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71"/>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¿Para qué hicimos todo esto?</a:t>
            </a:r>
            <a:endParaRPr/>
          </a:p>
        </p:txBody>
      </p:sp>
      <p:sp>
        <p:nvSpPr>
          <p:cNvPr id="585" name="Google Shape;585;p71"/>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Teniendo definido el modelo de Markov, podemos </a:t>
            </a:r>
            <a:r>
              <a:rPr b="1" lang="en-GB"/>
              <a:t>medir y cuantificar</a:t>
            </a:r>
            <a:r>
              <a:rPr lang="en-GB"/>
              <a:t> mejor las </a:t>
            </a:r>
            <a:r>
              <a:rPr b="1" lang="en-GB"/>
              <a:t>propiedades</a:t>
            </a:r>
            <a:r>
              <a:rPr lang="en-GB"/>
              <a:t> de un fuzzer.</a:t>
            </a:r>
            <a:endParaRPr/>
          </a:p>
        </p:txBody>
      </p:sp>
      <p:pic>
        <p:nvPicPr>
          <p:cNvPr id="586" name="Google Shape;586;p71"/>
          <p:cNvPicPr preferRelativeResize="0"/>
          <p:nvPr/>
        </p:nvPicPr>
        <p:blipFill>
          <a:blip r:embed="rId3">
            <a:alphaModFix/>
          </a:blip>
          <a:stretch>
            <a:fillRect/>
          </a:stretch>
        </p:blipFill>
        <p:spPr>
          <a:xfrm>
            <a:off x="2482724" y="2402974"/>
            <a:ext cx="3926751" cy="2195200"/>
          </a:xfrm>
          <a:prstGeom prst="rect">
            <a:avLst/>
          </a:prstGeom>
          <a:noFill/>
          <a:ln>
            <a:noFill/>
          </a:ln>
        </p:spPr>
      </p:pic>
      <p:sp>
        <p:nvSpPr>
          <p:cNvPr id="587" name="Google Shape;587;p71"/>
          <p:cNvSpPr txBox="1"/>
          <p:nvPr/>
        </p:nvSpPr>
        <p:spPr>
          <a:xfrm>
            <a:off x="6481825" y="2524725"/>
            <a:ext cx="21123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Durante la experimentación se vio que la distribución tiene muchas regiones de baja densidad y pocas regiones de muy alta densidad.</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Árbol de ejecución</a:t>
            </a:r>
            <a:endParaRPr/>
          </a:p>
        </p:txBody>
      </p:sp>
      <p:sp>
        <p:nvSpPr>
          <p:cNvPr id="102" name="Google Shape;102;p18"/>
          <p:cNvSpPr txBox="1"/>
          <p:nvPr>
            <p:ph idx="1" type="body"/>
          </p:nvPr>
        </p:nvSpPr>
        <p:spPr>
          <a:xfrm>
            <a:off x="2410100" y="1595775"/>
            <a:ext cx="3304800" cy="2585700"/>
          </a:xfrm>
          <a:prstGeom prst="rect">
            <a:avLst/>
          </a:prstGeom>
        </p:spPr>
        <p:txBody>
          <a:bodyPr anchorCtr="0" anchor="t" bIns="91425" lIns="91425" spcFirstLastPara="1" rIns="91425" wrap="square" tIns="90000">
            <a:normAutofit/>
          </a:bodyPr>
          <a:lstStyle/>
          <a:p>
            <a:pPr indent="0" lvl="0" marL="0" rtl="0" algn="l">
              <a:lnSpc>
                <a:spcPct val="100000"/>
              </a:lnSpc>
              <a:spcBef>
                <a:spcPts val="0"/>
              </a:spcBef>
              <a:spcAft>
                <a:spcPts val="0"/>
              </a:spcAft>
              <a:buNone/>
            </a:pPr>
            <a:r>
              <a:rPr lang="en-GB" sz="1200">
                <a:latin typeface="Courier New"/>
                <a:ea typeface="Courier New"/>
                <a:cs typeface="Courier New"/>
                <a:sym typeface="Courier New"/>
              </a:rPr>
              <a:t>def f(a_string):</a:t>
            </a:r>
            <a:endParaRPr sz="1200">
              <a:latin typeface="Courier New"/>
              <a:ea typeface="Courier New"/>
              <a:cs typeface="Courier New"/>
              <a:sym typeface="Courier New"/>
            </a:endParaRPr>
          </a:p>
          <a:p>
            <a:pPr indent="0" lvl="0" marL="0" rtl="0" algn="l">
              <a:lnSpc>
                <a:spcPct val="100000"/>
              </a:lnSpc>
              <a:spcBef>
                <a:spcPts val="0"/>
              </a:spcBef>
              <a:spcAft>
                <a:spcPts val="0"/>
              </a:spcAft>
              <a:buNone/>
            </a:pPr>
            <a:r>
              <a:rPr lang="en-GB" sz="1200">
                <a:latin typeface="Courier New"/>
                <a:ea typeface="Courier New"/>
                <a:cs typeface="Courier New"/>
                <a:sym typeface="Courier New"/>
              </a:rPr>
              <a:t>	if (a_string == “loro”):</a:t>
            </a:r>
            <a:endParaRPr sz="1200">
              <a:latin typeface="Courier New"/>
              <a:ea typeface="Courier New"/>
              <a:cs typeface="Courier New"/>
              <a:sym typeface="Courier New"/>
            </a:endParaRPr>
          </a:p>
          <a:p>
            <a:pPr indent="0" lvl="0" marL="0" rtl="0" algn="l">
              <a:lnSpc>
                <a:spcPct val="100000"/>
              </a:lnSpc>
              <a:spcBef>
                <a:spcPts val="0"/>
              </a:spcBef>
              <a:spcAft>
                <a:spcPts val="0"/>
              </a:spcAft>
              <a:buNone/>
            </a:pPr>
            <a:r>
              <a:rPr lang="en-GB" sz="1200">
                <a:latin typeface="Courier New"/>
                <a:ea typeface="Courier New"/>
                <a:cs typeface="Courier New"/>
                <a:sym typeface="Courier New"/>
              </a:rPr>
              <a:t>		abort()</a:t>
            </a:r>
            <a:endParaRPr sz="1200">
              <a:latin typeface="Courier New"/>
              <a:ea typeface="Courier New"/>
              <a:cs typeface="Courier New"/>
              <a:sym typeface="Courier New"/>
            </a:endParaRPr>
          </a:p>
          <a:p>
            <a:pPr indent="0" lvl="0" marL="0" rtl="0" algn="l">
              <a:lnSpc>
                <a:spcPct val="100000"/>
              </a:lnSpc>
              <a:spcBef>
                <a:spcPts val="0"/>
              </a:spcBef>
              <a:spcAft>
                <a:spcPts val="0"/>
              </a:spcAft>
              <a:buNone/>
            </a:pPr>
            <a:r>
              <a:rPr lang="en-GB" sz="1200">
                <a:latin typeface="Courier New"/>
                <a:ea typeface="Courier New"/>
                <a:cs typeface="Courier New"/>
                <a:sym typeface="Courier New"/>
              </a:rPr>
              <a:t>	else:</a:t>
            </a:r>
            <a:endParaRPr sz="1200">
              <a:latin typeface="Courier New"/>
              <a:ea typeface="Courier New"/>
              <a:cs typeface="Courier New"/>
              <a:sym typeface="Courier New"/>
            </a:endParaRPr>
          </a:p>
          <a:p>
            <a:pPr indent="0" lvl="0" marL="0" rtl="0" algn="l">
              <a:lnSpc>
                <a:spcPct val="100000"/>
              </a:lnSpc>
              <a:spcBef>
                <a:spcPts val="0"/>
              </a:spcBef>
              <a:spcAft>
                <a:spcPts val="0"/>
              </a:spcAft>
              <a:buNone/>
            </a:pPr>
            <a:r>
              <a:rPr lang="en-GB" sz="1200">
                <a:latin typeface="Courier New"/>
                <a:ea typeface="Courier New"/>
                <a:cs typeface="Courier New"/>
                <a:sym typeface="Courier New"/>
              </a:rPr>
              <a:t>		if (a_string == “gato”):</a:t>
            </a:r>
            <a:endParaRPr sz="1200">
              <a:latin typeface="Courier New"/>
              <a:ea typeface="Courier New"/>
              <a:cs typeface="Courier New"/>
              <a:sym typeface="Courier New"/>
            </a:endParaRPr>
          </a:p>
          <a:p>
            <a:pPr indent="0" lvl="0" marL="0" rtl="0" algn="l">
              <a:lnSpc>
                <a:spcPct val="100000"/>
              </a:lnSpc>
              <a:spcBef>
                <a:spcPts val="0"/>
              </a:spcBef>
              <a:spcAft>
                <a:spcPts val="0"/>
              </a:spcAft>
              <a:buNone/>
            </a:pPr>
            <a:r>
              <a:rPr lang="en-GB" sz="1200">
                <a:latin typeface="Courier New"/>
                <a:ea typeface="Courier New"/>
                <a:cs typeface="Courier New"/>
                <a:sym typeface="Courier New"/>
              </a:rPr>
              <a:t>			return 1</a:t>
            </a:r>
            <a:endParaRPr sz="1200">
              <a:latin typeface="Courier New"/>
              <a:ea typeface="Courier New"/>
              <a:cs typeface="Courier New"/>
              <a:sym typeface="Courier New"/>
            </a:endParaRPr>
          </a:p>
          <a:p>
            <a:pPr indent="0" lvl="0" marL="0" rtl="0" algn="l">
              <a:lnSpc>
                <a:spcPct val="100000"/>
              </a:lnSpc>
              <a:spcBef>
                <a:spcPts val="0"/>
              </a:spcBef>
              <a:spcAft>
                <a:spcPts val="0"/>
              </a:spcAft>
              <a:buNone/>
            </a:pPr>
            <a:r>
              <a:rPr lang="en-GB" sz="1200">
                <a:latin typeface="Courier New"/>
                <a:ea typeface="Courier New"/>
                <a:cs typeface="Courier New"/>
                <a:sym typeface="Courier New"/>
              </a:rPr>
              <a:t>		else:</a:t>
            </a:r>
            <a:endParaRPr sz="1200">
              <a:latin typeface="Courier New"/>
              <a:ea typeface="Courier New"/>
              <a:cs typeface="Courier New"/>
              <a:sym typeface="Courier New"/>
            </a:endParaRPr>
          </a:p>
          <a:p>
            <a:pPr indent="0" lvl="0" marL="0" rtl="0" algn="l">
              <a:lnSpc>
                <a:spcPct val="100000"/>
              </a:lnSpc>
              <a:spcBef>
                <a:spcPts val="0"/>
              </a:spcBef>
              <a:spcAft>
                <a:spcPts val="0"/>
              </a:spcAft>
              <a:buNone/>
            </a:pPr>
            <a:r>
              <a:rPr lang="en-GB" sz="1200">
                <a:latin typeface="Courier New"/>
                <a:ea typeface="Courier New"/>
                <a:cs typeface="Courier New"/>
                <a:sym typeface="Courier New"/>
              </a:rPr>
              <a:t>			return 0</a:t>
            </a:r>
            <a:endParaRPr sz="1200">
              <a:latin typeface="Courier New"/>
              <a:ea typeface="Courier New"/>
              <a:cs typeface="Courier New"/>
              <a:sym typeface="Courier New"/>
            </a:endParaRPr>
          </a:p>
        </p:txBody>
      </p:sp>
      <p:sp>
        <p:nvSpPr>
          <p:cNvPr id="103" name="Google Shape;103;p18"/>
          <p:cNvSpPr/>
          <p:nvPr/>
        </p:nvSpPr>
        <p:spPr>
          <a:xfrm>
            <a:off x="2937075" y="2249950"/>
            <a:ext cx="2712900" cy="940200"/>
          </a:xfrm>
          <a:prstGeom prst="rect">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p:nvPr/>
        </p:nvSpPr>
        <p:spPr>
          <a:xfrm>
            <a:off x="2937075" y="1895350"/>
            <a:ext cx="2249700" cy="3546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8"/>
          <p:cNvSpPr/>
          <p:nvPr/>
        </p:nvSpPr>
        <p:spPr>
          <a:xfrm>
            <a:off x="3385600" y="2445150"/>
            <a:ext cx="2242500" cy="3474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8"/>
          <p:cNvSpPr/>
          <p:nvPr/>
        </p:nvSpPr>
        <p:spPr>
          <a:xfrm>
            <a:off x="3385600" y="2792550"/>
            <a:ext cx="2242500" cy="3474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8"/>
          <p:cNvSpPr txBox="1"/>
          <p:nvPr/>
        </p:nvSpPr>
        <p:spPr>
          <a:xfrm>
            <a:off x="5259250" y="1801850"/>
            <a:ext cx="178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Lato"/>
                <a:ea typeface="Lato"/>
                <a:cs typeface="Lato"/>
                <a:sym typeface="Lato"/>
              </a:rPr>
              <a:t>bloque 1</a:t>
            </a:r>
            <a:endParaRPr>
              <a:solidFill>
                <a:schemeClr val="dk1"/>
              </a:solidFill>
              <a:latin typeface="Lato"/>
              <a:ea typeface="Lato"/>
              <a:cs typeface="Lato"/>
              <a:sym typeface="Lato"/>
            </a:endParaRPr>
          </a:p>
        </p:txBody>
      </p:sp>
      <p:sp>
        <p:nvSpPr>
          <p:cNvPr id="108" name="Google Shape;108;p18"/>
          <p:cNvSpPr txBox="1"/>
          <p:nvPr/>
        </p:nvSpPr>
        <p:spPr>
          <a:xfrm>
            <a:off x="5714900" y="2171550"/>
            <a:ext cx="190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accent6"/>
                </a:solidFill>
                <a:latin typeface="Lato"/>
                <a:ea typeface="Lato"/>
                <a:cs typeface="Lato"/>
                <a:sym typeface="Lato"/>
              </a:rPr>
              <a:t>bloque 2</a:t>
            </a:r>
            <a:endParaRPr>
              <a:solidFill>
                <a:schemeClr val="accent6"/>
              </a:solidFill>
              <a:latin typeface="Lato"/>
              <a:ea typeface="Lato"/>
              <a:cs typeface="Lato"/>
              <a:sym typeface="Lato"/>
            </a:endParaRPr>
          </a:p>
        </p:txBody>
      </p:sp>
      <p:sp>
        <p:nvSpPr>
          <p:cNvPr id="109" name="Google Shape;109;p18"/>
          <p:cNvSpPr txBox="1"/>
          <p:nvPr/>
        </p:nvSpPr>
        <p:spPr>
          <a:xfrm>
            <a:off x="5714900" y="2481325"/>
            <a:ext cx="190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accent2"/>
                </a:solidFill>
                <a:latin typeface="Lato"/>
                <a:ea typeface="Lato"/>
                <a:cs typeface="Lato"/>
                <a:sym typeface="Lato"/>
              </a:rPr>
              <a:t>bloque 3</a:t>
            </a:r>
            <a:endParaRPr>
              <a:solidFill>
                <a:schemeClr val="accent2"/>
              </a:solidFill>
              <a:latin typeface="Lato"/>
              <a:ea typeface="Lato"/>
              <a:cs typeface="Lato"/>
              <a:sym typeface="Lato"/>
            </a:endParaRPr>
          </a:p>
        </p:txBody>
      </p:sp>
      <p:sp>
        <p:nvSpPr>
          <p:cNvPr id="110" name="Google Shape;110;p18"/>
          <p:cNvSpPr txBox="1"/>
          <p:nvPr/>
        </p:nvSpPr>
        <p:spPr>
          <a:xfrm>
            <a:off x="5714900" y="2792550"/>
            <a:ext cx="190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accent3"/>
                </a:solidFill>
                <a:latin typeface="Lato"/>
                <a:ea typeface="Lato"/>
                <a:cs typeface="Lato"/>
                <a:sym typeface="Lato"/>
              </a:rPr>
              <a:t>bloque 4</a:t>
            </a:r>
            <a:endParaRPr>
              <a:solidFill>
                <a:schemeClr val="accent3"/>
              </a:solidFill>
              <a:latin typeface="Lato"/>
              <a:ea typeface="Lato"/>
              <a:cs typeface="Lato"/>
              <a:sym typeface="Lato"/>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72"/>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¿Para qué hicimos todo esto?</a:t>
            </a:r>
            <a:endParaRPr/>
          </a:p>
        </p:txBody>
      </p:sp>
      <p:sp>
        <p:nvSpPr>
          <p:cNvPr id="593" name="Google Shape;593;p72"/>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Gracias al entendimiento que nos da este modelo formal, podemos </a:t>
            </a:r>
            <a:r>
              <a:rPr b="1" lang="en-GB"/>
              <a:t>definir mejor qué son las situaciones indeseables</a:t>
            </a:r>
            <a:r>
              <a:rPr lang="en-GB"/>
              <a:t> (como por ejemplo la repetición de un camino de alta frecuencia), </a:t>
            </a:r>
            <a:r>
              <a:rPr b="1" lang="en-GB"/>
              <a:t>modificar el fuzzer para evitarlas</a:t>
            </a:r>
            <a:r>
              <a:rPr lang="en-GB"/>
              <a:t> y </a:t>
            </a:r>
            <a:r>
              <a:rPr b="1" lang="en-GB"/>
              <a:t>comparar la performance</a:t>
            </a:r>
            <a:r>
              <a:rPr lang="en-GB"/>
              <a:t> de la herramienta original con la de la herramienta modificada.</a:t>
            </a:r>
            <a:endParaRPr b="1">
              <a:solidFill>
                <a:schemeClr val="dk1"/>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7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AFLFast</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74"/>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La power schedule de AFL</a:t>
            </a:r>
            <a:endParaRPr/>
          </a:p>
        </p:txBody>
      </p:sp>
      <p:sp>
        <p:nvSpPr>
          <p:cNvPr id="604" name="Google Shape;604;p7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La asignación de energía de AFL depende del tiempo de ejecución, la cobertura de transiciones y el momento de creación de una semilla: es </a:t>
            </a:r>
            <a:r>
              <a:rPr b="1" lang="en-GB"/>
              <a:t>constante</a:t>
            </a:r>
            <a:r>
              <a:rPr lang="en-GB"/>
              <a:t> en función de la cantidad de veces que fue elegida de la cola.</a:t>
            </a:r>
            <a:endParaRPr/>
          </a:p>
          <a:p>
            <a:pPr indent="0" lvl="0" marL="0" rtl="0" algn="l">
              <a:spcBef>
                <a:spcPts val="1200"/>
              </a:spcBef>
              <a:spcAft>
                <a:spcPts val="1200"/>
              </a:spcAft>
              <a:buNone/>
            </a:pPr>
            <a:r>
              <a:rPr lang="en-GB"/>
              <a:t>Experimentalmente se vio que esta energía es consistentemente </a:t>
            </a:r>
            <a:r>
              <a:rPr b="1" lang="en-GB"/>
              <a:t>más de la necesaria</a:t>
            </a:r>
            <a:r>
              <a:rPr lang="en-GB"/>
              <a:t> para descubrir un camino interesante.</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75"/>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La power schedule de AFL</a:t>
            </a:r>
            <a:endParaRPr/>
          </a:p>
        </p:txBody>
      </p:sp>
      <p:sp>
        <p:nvSpPr>
          <p:cNvPr id="610" name="Google Shape;610;p75"/>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Una ventaja de que AFL asigne energía alta es que le permite </a:t>
            </a:r>
            <a:r>
              <a:rPr b="1" lang="en-GB"/>
              <a:t>descubrir muchos caminos al principio</a:t>
            </a:r>
            <a:r>
              <a:rPr lang="en-GB"/>
              <a:t>. Sin embargo, esto tiene como efecto secundario que, cuando se retienen inputs con caminos de </a:t>
            </a:r>
            <a:r>
              <a:rPr b="1" lang="en-GB"/>
              <a:t>alta frecuencia</a:t>
            </a:r>
            <a:r>
              <a:rPr lang="en-GB"/>
              <a:t>, a éstos se les asigna </a:t>
            </a:r>
            <a:r>
              <a:rPr b="1" lang="en-GB"/>
              <a:t>demasiada energía</a:t>
            </a:r>
            <a:r>
              <a:rPr lang="en-GB"/>
              <a:t>.</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76"/>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Cosas a optimizar en AFL</a:t>
            </a:r>
            <a:endParaRPr/>
          </a:p>
        </p:txBody>
      </p:sp>
      <p:sp>
        <p:nvSpPr>
          <p:cNvPr id="616" name="Google Shape;616;p76"/>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Asigna </a:t>
            </a:r>
            <a:r>
              <a:rPr b="1" lang="en-GB"/>
              <a:t>más energía de la necesaria</a:t>
            </a:r>
            <a:r>
              <a:rPr lang="en-GB"/>
              <a:t> para descubrir caminos nuevos</a:t>
            </a:r>
            <a:endParaRPr/>
          </a:p>
          <a:p>
            <a:pPr indent="-342900" lvl="0" marL="457200" rtl="0" algn="l">
              <a:spcBef>
                <a:spcPts val="0"/>
              </a:spcBef>
              <a:spcAft>
                <a:spcPts val="0"/>
              </a:spcAft>
              <a:buSzPts val="1800"/>
              <a:buChar char="●"/>
            </a:pPr>
            <a:r>
              <a:rPr lang="en-GB"/>
              <a:t>Les asigna </a:t>
            </a:r>
            <a:r>
              <a:rPr b="1" lang="en-GB"/>
              <a:t>demasiada energía</a:t>
            </a:r>
            <a:r>
              <a:rPr lang="en-GB"/>
              <a:t> a estados en regiones de </a:t>
            </a:r>
            <a:r>
              <a:rPr b="1" lang="en-GB"/>
              <a:t>alta densidad</a:t>
            </a:r>
            <a:endParaRPr b="1"/>
          </a:p>
          <a:p>
            <a:pPr indent="0" lvl="0" marL="0" rtl="0" algn="l">
              <a:spcBef>
                <a:spcPts val="1200"/>
              </a:spcBef>
              <a:spcAft>
                <a:spcPts val="1200"/>
              </a:spcAft>
              <a:buNone/>
            </a:pPr>
            <a:r>
              <a:rPr lang="en-GB"/>
              <a:t>¿Cómo podemos modificar </a:t>
            </a:r>
            <a:r>
              <a:rPr b="1" lang="en-GB"/>
              <a:t>assignEnergy </a:t>
            </a:r>
            <a:r>
              <a:rPr lang="en-GB"/>
              <a:t>y </a:t>
            </a:r>
            <a:r>
              <a:rPr b="1" lang="en-GB"/>
              <a:t>chooseNext </a:t>
            </a:r>
            <a:r>
              <a:rPr lang="en-GB"/>
              <a:t>para evitar estas características?</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77"/>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Definiciones preliminares</a:t>
            </a:r>
            <a:endParaRPr/>
          </a:p>
        </p:txBody>
      </p:sp>
      <p:sp>
        <p:nvSpPr>
          <p:cNvPr id="622" name="Google Shape;622;p77"/>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GB"/>
              <a:t>p(i):</a:t>
            </a:r>
            <a:r>
              <a:rPr lang="en-GB"/>
              <a:t> energía asignada a un estado, regulada por la power schedule</a:t>
            </a:r>
            <a:endParaRPr/>
          </a:p>
          <a:p>
            <a:pPr indent="-342900" lvl="0" marL="457200" rtl="0" algn="l">
              <a:spcBef>
                <a:spcPts val="0"/>
              </a:spcBef>
              <a:spcAft>
                <a:spcPts val="0"/>
              </a:spcAft>
              <a:buSzPts val="1800"/>
              <a:buChar char="●"/>
            </a:pPr>
            <a:r>
              <a:rPr b="1" lang="en-GB"/>
              <a:t>s(i):</a:t>
            </a:r>
            <a:r>
              <a:rPr lang="en-GB"/>
              <a:t> cantidad de veces que se seleccionó alguna semilla t</a:t>
            </a:r>
            <a:r>
              <a:rPr baseline="-25000" lang="en-GB"/>
              <a:t>i</a:t>
            </a:r>
            <a:r>
              <a:rPr lang="en-GB"/>
              <a:t> que recorre i</a:t>
            </a:r>
            <a:endParaRPr/>
          </a:p>
          <a:p>
            <a:pPr indent="-342900" lvl="0" marL="457200" rtl="0" algn="l">
              <a:spcBef>
                <a:spcPts val="0"/>
              </a:spcBef>
              <a:spcAft>
                <a:spcPts val="0"/>
              </a:spcAft>
              <a:buSzPts val="1800"/>
              <a:buChar char="●"/>
            </a:pPr>
            <a:r>
              <a:rPr b="1" lang="en-GB"/>
              <a:t>f(i):</a:t>
            </a:r>
            <a:r>
              <a:rPr lang="en-GB"/>
              <a:t> cantidad de inputs generados que recorren i</a:t>
            </a:r>
            <a:endParaRPr/>
          </a:p>
          <a:p>
            <a:pPr indent="0" lvl="0" marL="0" rtl="0" algn="l">
              <a:spcBef>
                <a:spcPts val="1200"/>
              </a:spcBef>
              <a:spcAft>
                <a:spcPts val="1200"/>
              </a:spcAft>
              <a:buNone/>
            </a:pPr>
            <a:r>
              <a:rPr lang="en-GB"/>
              <a:t>En base a estas funciones podemos definir y comparar power schedules.</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78"/>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Power schedule EXPLOIT</a:t>
            </a:r>
            <a:endParaRPr/>
          </a:p>
        </p:txBody>
      </p:sp>
      <p:sp>
        <p:nvSpPr>
          <p:cNvPr id="628" name="Google Shape;628;p78"/>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Abreviatura de </a:t>
            </a:r>
            <a:r>
              <a:rPr b="1" lang="en-GB"/>
              <a:t>exploitation-based power schedule</a:t>
            </a:r>
            <a:r>
              <a:rPr lang="en-GB"/>
              <a:t>. La mayoría de los CGFs, incluido AFL, usan una power schedule de este tipo. Es </a:t>
            </a:r>
            <a:r>
              <a:rPr b="1" lang="en-GB"/>
              <a:t>constante </a:t>
            </a:r>
            <a:r>
              <a:rPr lang="en-GB"/>
              <a:t>en función de s(i).</a:t>
            </a:r>
            <a:endParaRPr/>
          </a:p>
          <a:p>
            <a:pPr indent="0" lvl="0" marL="0" rtl="0" algn="ctr">
              <a:spcBef>
                <a:spcPts val="1200"/>
              </a:spcBef>
              <a:spcAft>
                <a:spcPts val="0"/>
              </a:spcAft>
              <a:buNone/>
            </a:pPr>
            <a:r>
              <a:rPr lang="en-GB"/>
              <a:t>p(i) = α(i)</a:t>
            </a:r>
            <a:endParaRPr/>
          </a:p>
          <a:p>
            <a:pPr indent="0" lvl="0" marL="0" rtl="0" algn="l">
              <a:spcBef>
                <a:spcPts val="1200"/>
              </a:spcBef>
              <a:spcAft>
                <a:spcPts val="1200"/>
              </a:spcAft>
              <a:buNone/>
            </a:pPr>
            <a:r>
              <a:rPr lang="en-GB"/>
              <a:t>donde α</a:t>
            </a:r>
            <a:r>
              <a:rPr lang="en-GB"/>
              <a:t>(i) es la implementación de assignEnergy.</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79"/>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Power schedule EXPLORE</a:t>
            </a:r>
            <a:endParaRPr/>
          </a:p>
        </p:txBody>
      </p:sp>
      <p:sp>
        <p:nvSpPr>
          <p:cNvPr id="634" name="Google Shape;634;p79"/>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Abreviatura de </a:t>
            </a:r>
            <a:r>
              <a:rPr b="1" lang="en-GB"/>
              <a:t>exploration-based power schedule</a:t>
            </a:r>
            <a:r>
              <a:rPr lang="en-GB"/>
              <a:t>. También es </a:t>
            </a:r>
            <a:r>
              <a:rPr b="1" lang="en-GB"/>
              <a:t>constante </a:t>
            </a:r>
            <a:r>
              <a:rPr lang="en-GB"/>
              <a:t>en función de s(i), pero asigna </a:t>
            </a:r>
            <a:r>
              <a:rPr b="1" lang="en-GB"/>
              <a:t>menos energía</a:t>
            </a:r>
            <a:r>
              <a:rPr lang="en-GB"/>
              <a:t>.</a:t>
            </a:r>
            <a:endParaRPr/>
          </a:p>
          <a:p>
            <a:pPr indent="0" lvl="0" marL="0" rtl="0" algn="ctr">
              <a:spcBef>
                <a:spcPts val="1200"/>
              </a:spcBef>
              <a:spcAft>
                <a:spcPts val="0"/>
              </a:spcAft>
              <a:buNone/>
            </a:pPr>
            <a:r>
              <a:rPr lang="en-GB"/>
              <a:t>p(i) = α(i)/β</a:t>
            </a:r>
            <a:endParaRPr/>
          </a:p>
          <a:p>
            <a:pPr indent="0" lvl="0" marL="0" rtl="0" algn="l">
              <a:spcBef>
                <a:spcPts val="1200"/>
              </a:spcBef>
              <a:spcAft>
                <a:spcPts val="1200"/>
              </a:spcAft>
              <a:buNone/>
            </a:pPr>
            <a:r>
              <a:rPr lang="en-GB"/>
              <a:t>donde α(i) es la implementación de assignEnergy y β</a:t>
            </a:r>
            <a:r>
              <a:rPr lang="en-GB"/>
              <a:t> &gt; 1 es una constante</a:t>
            </a:r>
            <a:r>
              <a:rPr lang="en-GB"/>
              <a:t>.</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80"/>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Power schedule COE</a:t>
            </a:r>
            <a:endParaRPr/>
          </a:p>
        </p:txBody>
      </p:sp>
      <p:sp>
        <p:nvSpPr>
          <p:cNvPr id="640" name="Google Shape;640;p80"/>
          <p:cNvSpPr txBox="1"/>
          <p:nvPr>
            <p:ph idx="1" type="body"/>
          </p:nvPr>
        </p:nvSpPr>
        <p:spPr>
          <a:xfrm>
            <a:off x="2410100" y="1595776"/>
            <a:ext cx="6321600" cy="127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Abreviatura de </a:t>
            </a:r>
            <a:r>
              <a:rPr b="1" lang="en-GB"/>
              <a:t>cut-off exponential</a:t>
            </a:r>
            <a:r>
              <a:rPr lang="en-GB"/>
              <a:t>. Impide que se fuzzeen las semillas con caminos de alta frecuencia hasta que se vuelvan de baja frecuencia.</a:t>
            </a:r>
            <a:endParaRPr/>
          </a:p>
        </p:txBody>
      </p:sp>
      <p:sp>
        <p:nvSpPr>
          <p:cNvPr id="641" name="Google Shape;641;p80"/>
          <p:cNvSpPr txBox="1"/>
          <p:nvPr/>
        </p:nvSpPr>
        <p:spPr>
          <a:xfrm>
            <a:off x="2410100" y="2866125"/>
            <a:ext cx="765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latin typeface="Lato"/>
                <a:ea typeface="Lato"/>
                <a:cs typeface="Lato"/>
                <a:sym typeface="Lato"/>
              </a:rPr>
              <a:t>p(i) =</a:t>
            </a:r>
            <a:endParaRPr sz="1800">
              <a:latin typeface="Lato"/>
              <a:ea typeface="Lato"/>
              <a:cs typeface="Lato"/>
              <a:sym typeface="Lato"/>
            </a:endParaRPr>
          </a:p>
        </p:txBody>
      </p:sp>
      <p:sp>
        <p:nvSpPr>
          <p:cNvPr id="642" name="Google Shape;642;p80"/>
          <p:cNvSpPr txBox="1"/>
          <p:nvPr/>
        </p:nvSpPr>
        <p:spPr>
          <a:xfrm>
            <a:off x="3175700" y="2727525"/>
            <a:ext cx="2307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latin typeface="Lato"/>
                <a:ea typeface="Lato"/>
                <a:cs typeface="Lato"/>
                <a:sym typeface="Lato"/>
              </a:rPr>
              <a:t>0</a:t>
            </a:r>
            <a:endParaRPr sz="1800">
              <a:latin typeface="Lato"/>
              <a:ea typeface="Lato"/>
              <a:cs typeface="Lato"/>
              <a:sym typeface="Lato"/>
            </a:endParaRPr>
          </a:p>
          <a:p>
            <a:pPr indent="0" lvl="0" marL="0" rtl="0" algn="l">
              <a:spcBef>
                <a:spcPts val="0"/>
              </a:spcBef>
              <a:spcAft>
                <a:spcPts val="0"/>
              </a:spcAft>
              <a:buNone/>
            </a:pPr>
            <a:r>
              <a:rPr lang="en-GB" sz="1800">
                <a:latin typeface="Lato"/>
                <a:ea typeface="Lato"/>
                <a:cs typeface="Lato"/>
                <a:sym typeface="Lato"/>
              </a:rPr>
              <a:t>min( (α(i)/</a:t>
            </a:r>
            <a:r>
              <a:rPr lang="en-GB" sz="1800">
                <a:solidFill>
                  <a:schemeClr val="dk2"/>
                </a:solidFill>
                <a:latin typeface="Lato"/>
                <a:ea typeface="Lato"/>
                <a:cs typeface="Lato"/>
                <a:sym typeface="Lato"/>
              </a:rPr>
              <a:t>β</a:t>
            </a:r>
            <a:r>
              <a:rPr lang="en-GB" sz="1800">
                <a:latin typeface="Lato"/>
                <a:ea typeface="Lato"/>
                <a:cs typeface="Lato"/>
                <a:sym typeface="Lato"/>
              </a:rPr>
              <a:t>)*2</a:t>
            </a:r>
            <a:r>
              <a:rPr baseline="30000" lang="en-GB" sz="1800">
                <a:latin typeface="Lato"/>
                <a:ea typeface="Lato"/>
                <a:cs typeface="Lato"/>
                <a:sym typeface="Lato"/>
              </a:rPr>
              <a:t>s(i</a:t>
            </a:r>
            <a:r>
              <a:rPr baseline="30000" lang="en-GB" sz="1800">
                <a:latin typeface="Lato"/>
                <a:ea typeface="Lato"/>
                <a:cs typeface="Lato"/>
                <a:sym typeface="Lato"/>
              </a:rPr>
              <a:t>)</a:t>
            </a:r>
            <a:r>
              <a:rPr lang="en-GB" sz="1800">
                <a:latin typeface="Lato"/>
                <a:ea typeface="Lato"/>
                <a:cs typeface="Lato"/>
                <a:sym typeface="Lato"/>
              </a:rPr>
              <a:t>, M) )</a:t>
            </a:r>
            <a:endParaRPr sz="1800">
              <a:latin typeface="Lato"/>
              <a:ea typeface="Lato"/>
              <a:cs typeface="Lato"/>
              <a:sym typeface="Lato"/>
            </a:endParaRPr>
          </a:p>
        </p:txBody>
      </p:sp>
      <p:sp>
        <p:nvSpPr>
          <p:cNvPr id="643" name="Google Shape;643;p80"/>
          <p:cNvSpPr txBox="1"/>
          <p:nvPr/>
        </p:nvSpPr>
        <p:spPr>
          <a:xfrm>
            <a:off x="5483600" y="2727525"/>
            <a:ext cx="1012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latin typeface="Lato"/>
                <a:ea typeface="Lato"/>
                <a:cs typeface="Lato"/>
                <a:sym typeface="Lato"/>
              </a:rPr>
              <a:t>si f(i) &gt; </a:t>
            </a:r>
            <a:r>
              <a:rPr lang="en-GB" sz="1800">
                <a:solidFill>
                  <a:schemeClr val="dk2"/>
                </a:solidFill>
                <a:latin typeface="Lato"/>
                <a:ea typeface="Lato"/>
                <a:cs typeface="Lato"/>
                <a:sym typeface="Lato"/>
              </a:rPr>
              <a:t>μ</a:t>
            </a:r>
            <a:endParaRPr sz="1800">
              <a:solidFill>
                <a:schemeClr val="dk2"/>
              </a:solidFill>
              <a:latin typeface="Lato"/>
              <a:ea typeface="Lato"/>
              <a:cs typeface="Lato"/>
              <a:sym typeface="Lato"/>
            </a:endParaRPr>
          </a:p>
          <a:p>
            <a:pPr indent="0" lvl="0" marL="0" rtl="0" algn="l">
              <a:spcBef>
                <a:spcPts val="0"/>
              </a:spcBef>
              <a:spcAft>
                <a:spcPts val="0"/>
              </a:spcAft>
              <a:buNone/>
            </a:pPr>
            <a:r>
              <a:rPr lang="en-GB" sz="1800">
                <a:solidFill>
                  <a:schemeClr val="dk2"/>
                </a:solidFill>
                <a:latin typeface="Lato"/>
                <a:ea typeface="Lato"/>
                <a:cs typeface="Lato"/>
                <a:sym typeface="Lato"/>
              </a:rPr>
              <a:t>si no</a:t>
            </a:r>
            <a:endParaRPr sz="1800">
              <a:solidFill>
                <a:schemeClr val="dk2"/>
              </a:solidFill>
              <a:latin typeface="Lato"/>
              <a:ea typeface="Lato"/>
              <a:cs typeface="Lato"/>
              <a:sym typeface="Lato"/>
            </a:endParaRPr>
          </a:p>
        </p:txBody>
      </p:sp>
      <p:sp>
        <p:nvSpPr>
          <p:cNvPr id="644" name="Google Shape;644;p80"/>
          <p:cNvSpPr/>
          <p:nvPr/>
        </p:nvSpPr>
        <p:spPr>
          <a:xfrm>
            <a:off x="3089000" y="2785150"/>
            <a:ext cx="94200" cy="6354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80"/>
          <p:cNvSpPr txBox="1"/>
          <p:nvPr/>
        </p:nvSpPr>
        <p:spPr>
          <a:xfrm>
            <a:off x="6876700" y="2866125"/>
            <a:ext cx="1761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800">
                <a:solidFill>
                  <a:schemeClr val="dk2"/>
                </a:solidFill>
                <a:latin typeface="Lato"/>
                <a:ea typeface="Lato"/>
                <a:cs typeface="Lato"/>
                <a:sym typeface="Lato"/>
              </a:rPr>
              <a:t>μ = ∑</a:t>
            </a:r>
            <a:r>
              <a:rPr baseline="-25000" lang="en-GB" sz="1800">
                <a:solidFill>
                  <a:schemeClr val="dk2"/>
                </a:solidFill>
                <a:latin typeface="Lato"/>
                <a:ea typeface="Lato"/>
                <a:cs typeface="Lato"/>
                <a:sym typeface="Lato"/>
              </a:rPr>
              <a:t>i∈S</a:t>
            </a:r>
            <a:r>
              <a:rPr baseline="-25000" lang="en-GB" sz="1800">
                <a:solidFill>
                  <a:schemeClr val="dk2"/>
                </a:solidFill>
                <a:latin typeface="Lato"/>
                <a:ea typeface="Lato"/>
                <a:cs typeface="Lato"/>
                <a:sym typeface="Lato"/>
              </a:rPr>
              <a:t>+</a:t>
            </a:r>
            <a:r>
              <a:rPr lang="en-GB" sz="1800">
                <a:solidFill>
                  <a:schemeClr val="dk2"/>
                </a:solidFill>
                <a:latin typeface="Lato"/>
                <a:ea typeface="Lato"/>
                <a:cs typeface="Lato"/>
                <a:sym typeface="Lato"/>
              </a:rPr>
              <a:t>f(i)/|S</a:t>
            </a:r>
            <a:r>
              <a:rPr baseline="30000" lang="en-GB" sz="1800">
                <a:solidFill>
                  <a:schemeClr val="dk2"/>
                </a:solidFill>
                <a:latin typeface="Lato"/>
                <a:ea typeface="Lato"/>
                <a:cs typeface="Lato"/>
                <a:sym typeface="Lato"/>
              </a:rPr>
              <a:t>+</a:t>
            </a:r>
            <a:r>
              <a:rPr lang="en-GB" sz="1800">
                <a:solidFill>
                  <a:schemeClr val="dk2"/>
                </a:solidFill>
                <a:latin typeface="Lato"/>
                <a:ea typeface="Lato"/>
                <a:cs typeface="Lato"/>
                <a:sym typeface="Lato"/>
              </a:rPr>
              <a:t>|</a:t>
            </a:r>
            <a:endParaRPr sz="1800">
              <a:solidFill>
                <a:schemeClr val="dk2"/>
              </a:solidFill>
              <a:latin typeface="Lato"/>
              <a:ea typeface="Lato"/>
              <a:cs typeface="Lato"/>
              <a:sym typeface="Lato"/>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81"/>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Power schedule COE</a:t>
            </a:r>
            <a:endParaRPr/>
          </a:p>
        </p:txBody>
      </p:sp>
      <p:sp>
        <p:nvSpPr>
          <p:cNvPr id="651" name="Google Shape;651;p81"/>
          <p:cNvSpPr txBox="1"/>
          <p:nvPr>
            <p:ph idx="1" type="body"/>
          </p:nvPr>
        </p:nvSpPr>
        <p:spPr>
          <a:xfrm>
            <a:off x="2410100" y="1595776"/>
            <a:ext cx="6321600" cy="127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Abreviatura de </a:t>
            </a:r>
            <a:r>
              <a:rPr b="1" lang="en-GB"/>
              <a:t>cut-off exponential</a:t>
            </a:r>
            <a:r>
              <a:rPr lang="en-GB"/>
              <a:t>. Impide que se fuzzeen las semillas con caminos de alta frecuencia hasta que se vuelvan de baja frecuencia.</a:t>
            </a:r>
            <a:endParaRPr/>
          </a:p>
        </p:txBody>
      </p:sp>
      <p:sp>
        <p:nvSpPr>
          <p:cNvPr id="652" name="Google Shape;652;p81"/>
          <p:cNvSpPr txBox="1"/>
          <p:nvPr/>
        </p:nvSpPr>
        <p:spPr>
          <a:xfrm>
            <a:off x="2410100" y="2866125"/>
            <a:ext cx="765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latin typeface="Lato"/>
                <a:ea typeface="Lato"/>
                <a:cs typeface="Lato"/>
                <a:sym typeface="Lato"/>
              </a:rPr>
              <a:t>p(i) =</a:t>
            </a:r>
            <a:endParaRPr sz="1800">
              <a:latin typeface="Lato"/>
              <a:ea typeface="Lato"/>
              <a:cs typeface="Lato"/>
              <a:sym typeface="Lato"/>
            </a:endParaRPr>
          </a:p>
        </p:txBody>
      </p:sp>
      <p:sp>
        <p:nvSpPr>
          <p:cNvPr id="653" name="Google Shape;653;p81"/>
          <p:cNvSpPr txBox="1"/>
          <p:nvPr/>
        </p:nvSpPr>
        <p:spPr>
          <a:xfrm>
            <a:off x="3175700" y="2727525"/>
            <a:ext cx="2307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latin typeface="Lato"/>
                <a:ea typeface="Lato"/>
                <a:cs typeface="Lato"/>
                <a:sym typeface="Lato"/>
              </a:rPr>
              <a:t>0</a:t>
            </a:r>
            <a:endParaRPr sz="1800">
              <a:latin typeface="Lato"/>
              <a:ea typeface="Lato"/>
              <a:cs typeface="Lato"/>
              <a:sym typeface="Lato"/>
            </a:endParaRPr>
          </a:p>
          <a:p>
            <a:pPr indent="0" lvl="0" marL="0" rtl="0" algn="l">
              <a:spcBef>
                <a:spcPts val="0"/>
              </a:spcBef>
              <a:spcAft>
                <a:spcPts val="0"/>
              </a:spcAft>
              <a:buNone/>
            </a:pPr>
            <a:r>
              <a:rPr lang="en-GB" sz="1800">
                <a:latin typeface="Lato"/>
                <a:ea typeface="Lato"/>
                <a:cs typeface="Lato"/>
                <a:sym typeface="Lato"/>
              </a:rPr>
              <a:t>min( (α(i)/</a:t>
            </a:r>
            <a:r>
              <a:rPr lang="en-GB" sz="1800">
                <a:solidFill>
                  <a:schemeClr val="dk2"/>
                </a:solidFill>
                <a:latin typeface="Lato"/>
                <a:ea typeface="Lato"/>
                <a:cs typeface="Lato"/>
                <a:sym typeface="Lato"/>
              </a:rPr>
              <a:t>β</a:t>
            </a:r>
            <a:r>
              <a:rPr lang="en-GB" sz="1800">
                <a:latin typeface="Lato"/>
                <a:ea typeface="Lato"/>
                <a:cs typeface="Lato"/>
                <a:sym typeface="Lato"/>
              </a:rPr>
              <a:t>)*2</a:t>
            </a:r>
            <a:r>
              <a:rPr baseline="30000" lang="en-GB" sz="1800">
                <a:latin typeface="Lato"/>
                <a:ea typeface="Lato"/>
                <a:cs typeface="Lato"/>
                <a:sym typeface="Lato"/>
              </a:rPr>
              <a:t>s(i)</a:t>
            </a:r>
            <a:r>
              <a:rPr lang="en-GB" sz="1800">
                <a:latin typeface="Lato"/>
                <a:ea typeface="Lato"/>
                <a:cs typeface="Lato"/>
                <a:sym typeface="Lato"/>
              </a:rPr>
              <a:t>, M) )</a:t>
            </a:r>
            <a:endParaRPr sz="1800">
              <a:latin typeface="Lato"/>
              <a:ea typeface="Lato"/>
              <a:cs typeface="Lato"/>
              <a:sym typeface="Lato"/>
            </a:endParaRPr>
          </a:p>
        </p:txBody>
      </p:sp>
      <p:sp>
        <p:nvSpPr>
          <p:cNvPr id="654" name="Google Shape;654;p81"/>
          <p:cNvSpPr txBox="1"/>
          <p:nvPr/>
        </p:nvSpPr>
        <p:spPr>
          <a:xfrm>
            <a:off x="5483600" y="2727525"/>
            <a:ext cx="1012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latin typeface="Lato"/>
                <a:ea typeface="Lato"/>
                <a:cs typeface="Lato"/>
                <a:sym typeface="Lato"/>
              </a:rPr>
              <a:t>si f(i) &gt; </a:t>
            </a:r>
            <a:r>
              <a:rPr lang="en-GB" sz="1800">
                <a:solidFill>
                  <a:schemeClr val="dk2"/>
                </a:solidFill>
                <a:latin typeface="Lato"/>
                <a:ea typeface="Lato"/>
                <a:cs typeface="Lato"/>
                <a:sym typeface="Lato"/>
              </a:rPr>
              <a:t>μ</a:t>
            </a:r>
            <a:endParaRPr sz="1800">
              <a:solidFill>
                <a:schemeClr val="dk2"/>
              </a:solidFill>
              <a:latin typeface="Lato"/>
              <a:ea typeface="Lato"/>
              <a:cs typeface="Lato"/>
              <a:sym typeface="Lato"/>
            </a:endParaRPr>
          </a:p>
          <a:p>
            <a:pPr indent="0" lvl="0" marL="0" rtl="0" algn="l">
              <a:spcBef>
                <a:spcPts val="0"/>
              </a:spcBef>
              <a:spcAft>
                <a:spcPts val="0"/>
              </a:spcAft>
              <a:buNone/>
            </a:pPr>
            <a:r>
              <a:rPr lang="en-GB" sz="1800">
                <a:solidFill>
                  <a:schemeClr val="dk2"/>
                </a:solidFill>
                <a:latin typeface="Lato"/>
                <a:ea typeface="Lato"/>
                <a:cs typeface="Lato"/>
                <a:sym typeface="Lato"/>
              </a:rPr>
              <a:t>si no</a:t>
            </a:r>
            <a:endParaRPr sz="1800">
              <a:solidFill>
                <a:schemeClr val="dk2"/>
              </a:solidFill>
              <a:latin typeface="Lato"/>
              <a:ea typeface="Lato"/>
              <a:cs typeface="Lato"/>
              <a:sym typeface="Lato"/>
            </a:endParaRPr>
          </a:p>
        </p:txBody>
      </p:sp>
      <p:sp>
        <p:nvSpPr>
          <p:cNvPr id="655" name="Google Shape;655;p81"/>
          <p:cNvSpPr/>
          <p:nvPr/>
        </p:nvSpPr>
        <p:spPr>
          <a:xfrm>
            <a:off x="3089000" y="2785150"/>
            <a:ext cx="94200" cy="6354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81"/>
          <p:cNvSpPr txBox="1"/>
          <p:nvPr/>
        </p:nvSpPr>
        <p:spPr>
          <a:xfrm>
            <a:off x="6876700" y="2866125"/>
            <a:ext cx="1761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800">
                <a:solidFill>
                  <a:schemeClr val="dk2"/>
                </a:solidFill>
                <a:latin typeface="Lato"/>
                <a:ea typeface="Lato"/>
                <a:cs typeface="Lato"/>
                <a:sym typeface="Lato"/>
              </a:rPr>
              <a:t>μ = ∑</a:t>
            </a:r>
            <a:r>
              <a:rPr baseline="-25000" lang="en-GB" sz="1800">
                <a:solidFill>
                  <a:schemeClr val="dk2"/>
                </a:solidFill>
                <a:latin typeface="Lato"/>
                <a:ea typeface="Lato"/>
                <a:cs typeface="Lato"/>
                <a:sym typeface="Lato"/>
              </a:rPr>
              <a:t>i∈S+</a:t>
            </a:r>
            <a:r>
              <a:rPr lang="en-GB" sz="1800">
                <a:solidFill>
                  <a:schemeClr val="dk2"/>
                </a:solidFill>
                <a:latin typeface="Lato"/>
                <a:ea typeface="Lato"/>
                <a:cs typeface="Lato"/>
                <a:sym typeface="Lato"/>
              </a:rPr>
              <a:t>f(i)/|S</a:t>
            </a:r>
            <a:r>
              <a:rPr baseline="30000" lang="en-GB" sz="1800">
                <a:solidFill>
                  <a:schemeClr val="dk2"/>
                </a:solidFill>
                <a:latin typeface="Lato"/>
                <a:ea typeface="Lato"/>
                <a:cs typeface="Lato"/>
                <a:sym typeface="Lato"/>
              </a:rPr>
              <a:t>+</a:t>
            </a:r>
            <a:r>
              <a:rPr lang="en-GB" sz="1800">
                <a:solidFill>
                  <a:schemeClr val="dk2"/>
                </a:solidFill>
                <a:latin typeface="Lato"/>
                <a:ea typeface="Lato"/>
                <a:cs typeface="Lato"/>
                <a:sym typeface="Lato"/>
              </a:rPr>
              <a:t>|</a:t>
            </a:r>
            <a:endParaRPr sz="1800">
              <a:solidFill>
                <a:schemeClr val="dk2"/>
              </a:solidFill>
              <a:latin typeface="Lato"/>
              <a:ea typeface="Lato"/>
              <a:cs typeface="Lato"/>
              <a:sym typeface="Lato"/>
            </a:endParaRPr>
          </a:p>
        </p:txBody>
      </p:sp>
      <p:sp>
        <p:nvSpPr>
          <p:cNvPr id="657" name="Google Shape;657;p81"/>
          <p:cNvSpPr/>
          <p:nvPr/>
        </p:nvSpPr>
        <p:spPr>
          <a:xfrm>
            <a:off x="4477950" y="3060050"/>
            <a:ext cx="376200" cy="3186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81"/>
          <p:cNvSpPr txBox="1"/>
          <p:nvPr/>
        </p:nvSpPr>
        <p:spPr>
          <a:xfrm>
            <a:off x="4477950" y="3378650"/>
            <a:ext cx="2532000" cy="8313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GB">
                <a:solidFill>
                  <a:schemeClr val="dk1"/>
                </a:solidFill>
                <a:latin typeface="Lato"/>
                <a:ea typeface="Lato"/>
                <a:cs typeface="Lato"/>
                <a:sym typeface="Lato"/>
              </a:rPr>
              <a:t>la función exponencial asegura que empiece de a poco y E[X</a:t>
            </a:r>
            <a:r>
              <a:rPr baseline="-25000" lang="en-GB">
                <a:solidFill>
                  <a:schemeClr val="dk1"/>
                </a:solidFill>
                <a:latin typeface="Lato"/>
                <a:ea typeface="Lato"/>
                <a:cs typeface="Lato"/>
                <a:sym typeface="Lato"/>
              </a:rPr>
              <a:t>ij</a:t>
            </a:r>
            <a:r>
              <a:rPr lang="en-GB">
                <a:solidFill>
                  <a:schemeClr val="dk1"/>
                </a:solidFill>
                <a:latin typeface="Lato"/>
                <a:ea typeface="Lato"/>
                <a:cs typeface="Lato"/>
                <a:sym typeface="Lato"/>
              </a:rPr>
              <a:t>] sea mínima</a:t>
            </a:r>
            <a:endParaRPr>
              <a:solidFill>
                <a:schemeClr val="dk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Árbol de ejecución</a:t>
            </a:r>
            <a:endParaRPr/>
          </a:p>
        </p:txBody>
      </p:sp>
      <p:sp>
        <p:nvSpPr>
          <p:cNvPr id="116" name="Google Shape;116;p19"/>
          <p:cNvSpPr txBox="1"/>
          <p:nvPr>
            <p:ph idx="1" type="body"/>
          </p:nvPr>
        </p:nvSpPr>
        <p:spPr>
          <a:xfrm>
            <a:off x="2410100" y="1595775"/>
            <a:ext cx="3304800" cy="2585700"/>
          </a:xfrm>
          <a:prstGeom prst="rect">
            <a:avLst/>
          </a:prstGeom>
        </p:spPr>
        <p:txBody>
          <a:bodyPr anchorCtr="0" anchor="t" bIns="91425" lIns="91425" spcFirstLastPara="1" rIns="91425" wrap="square" tIns="90000">
            <a:normAutofit/>
          </a:bodyPr>
          <a:lstStyle/>
          <a:p>
            <a:pPr indent="0" lvl="0" marL="0" rtl="0" algn="l">
              <a:lnSpc>
                <a:spcPct val="100000"/>
              </a:lnSpc>
              <a:spcBef>
                <a:spcPts val="0"/>
              </a:spcBef>
              <a:spcAft>
                <a:spcPts val="0"/>
              </a:spcAft>
              <a:buNone/>
            </a:pPr>
            <a:r>
              <a:rPr lang="en-GB" sz="1200">
                <a:latin typeface="Courier New"/>
                <a:ea typeface="Courier New"/>
                <a:cs typeface="Courier New"/>
                <a:sym typeface="Courier New"/>
              </a:rPr>
              <a:t>def f(a_string):</a:t>
            </a:r>
            <a:endParaRPr sz="1200">
              <a:latin typeface="Courier New"/>
              <a:ea typeface="Courier New"/>
              <a:cs typeface="Courier New"/>
              <a:sym typeface="Courier New"/>
            </a:endParaRPr>
          </a:p>
          <a:p>
            <a:pPr indent="0" lvl="0" marL="0" rtl="0" algn="l">
              <a:lnSpc>
                <a:spcPct val="100000"/>
              </a:lnSpc>
              <a:spcBef>
                <a:spcPts val="0"/>
              </a:spcBef>
              <a:spcAft>
                <a:spcPts val="0"/>
              </a:spcAft>
              <a:buNone/>
            </a:pPr>
            <a:r>
              <a:rPr lang="en-GB" sz="1200">
                <a:latin typeface="Courier New"/>
                <a:ea typeface="Courier New"/>
                <a:cs typeface="Courier New"/>
                <a:sym typeface="Courier New"/>
              </a:rPr>
              <a:t>	if (a_string == “loro”):</a:t>
            </a:r>
            <a:endParaRPr sz="1200">
              <a:latin typeface="Courier New"/>
              <a:ea typeface="Courier New"/>
              <a:cs typeface="Courier New"/>
              <a:sym typeface="Courier New"/>
            </a:endParaRPr>
          </a:p>
          <a:p>
            <a:pPr indent="0" lvl="0" marL="0" rtl="0" algn="l">
              <a:lnSpc>
                <a:spcPct val="100000"/>
              </a:lnSpc>
              <a:spcBef>
                <a:spcPts val="0"/>
              </a:spcBef>
              <a:spcAft>
                <a:spcPts val="0"/>
              </a:spcAft>
              <a:buNone/>
            </a:pPr>
            <a:r>
              <a:rPr lang="en-GB" sz="1200">
                <a:latin typeface="Courier New"/>
                <a:ea typeface="Courier New"/>
                <a:cs typeface="Courier New"/>
                <a:sym typeface="Courier New"/>
              </a:rPr>
              <a:t>		abort()</a:t>
            </a:r>
            <a:endParaRPr sz="1200">
              <a:latin typeface="Courier New"/>
              <a:ea typeface="Courier New"/>
              <a:cs typeface="Courier New"/>
              <a:sym typeface="Courier New"/>
            </a:endParaRPr>
          </a:p>
          <a:p>
            <a:pPr indent="0" lvl="0" marL="0" rtl="0" algn="l">
              <a:lnSpc>
                <a:spcPct val="100000"/>
              </a:lnSpc>
              <a:spcBef>
                <a:spcPts val="0"/>
              </a:spcBef>
              <a:spcAft>
                <a:spcPts val="0"/>
              </a:spcAft>
              <a:buNone/>
            </a:pPr>
            <a:r>
              <a:rPr lang="en-GB" sz="1200">
                <a:latin typeface="Courier New"/>
                <a:ea typeface="Courier New"/>
                <a:cs typeface="Courier New"/>
                <a:sym typeface="Courier New"/>
              </a:rPr>
              <a:t>	else:</a:t>
            </a:r>
            <a:endParaRPr sz="1200">
              <a:latin typeface="Courier New"/>
              <a:ea typeface="Courier New"/>
              <a:cs typeface="Courier New"/>
              <a:sym typeface="Courier New"/>
            </a:endParaRPr>
          </a:p>
          <a:p>
            <a:pPr indent="0" lvl="0" marL="0" rtl="0" algn="l">
              <a:lnSpc>
                <a:spcPct val="100000"/>
              </a:lnSpc>
              <a:spcBef>
                <a:spcPts val="0"/>
              </a:spcBef>
              <a:spcAft>
                <a:spcPts val="0"/>
              </a:spcAft>
              <a:buNone/>
            </a:pPr>
            <a:r>
              <a:rPr lang="en-GB" sz="1200">
                <a:latin typeface="Courier New"/>
                <a:ea typeface="Courier New"/>
                <a:cs typeface="Courier New"/>
                <a:sym typeface="Courier New"/>
              </a:rPr>
              <a:t>		if (a_string == “gato”):</a:t>
            </a:r>
            <a:endParaRPr sz="1200">
              <a:latin typeface="Courier New"/>
              <a:ea typeface="Courier New"/>
              <a:cs typeface="Courier New"/>
              <a:sym typeface="Courier New"/>
            </a:endParaRPr>
          </a:p>
          <a:p>
            <a:pPr indent="0" lvl="0" marL="0" rtl="0" algn="l">
              <a:lnSpc>
                <a:spcPct val="100000"/>
              </a:lnSpc>
              <a:spcBef>
                <a:spcPts val="0"/>
              </a:spcBef>
              <a:spcAft>
                <a:spcPts val="0"/>
              </a:spcAft>
              <a:buNone/>
            </a:pPr>
            <a:r>
              <a:rPr lang="en-GB" sz="1200">
                <a:latin typeface="Courier New"/>
                <a:ea typeface="Courier New"/>
                <a:cs typeface="Courier New"/>
                <a:sym typeface="Courier New"/>
              </a:rPr>
              <a:t>			return 1</a:t>
            </a:r>
            <a:endParaRPr sz="1200">
              <a:latin typeface="Courier New"/>
              <a:ea typeface="Courier New"/>
              <a:cs typeface="Courier New"/>
              <a:sym typeface="Courier New"/>
            </a:endParaRPr>
          </a:p>
          <a:p>
            <a:pPr indent="0" lvl="0" marL="0" rtl="0" algn="l">
              <a:lnSpc>
                <a:spcPct val="100000"/>
              </a:lnSpc>
              <a:spcBef>
                <a:spcPts val="0"/>
              </a:spcBef>
              <a:spcAft>
                <a:spcPts val="0"/>
              </a:spcAft>
              <a:buNone/>
            </a:pPr>
            <a:r>
              <a:rPr lang="en-GB" sz="1200">
                <a:latin typeface="Courier New"/>
                <a:ea typeface="Courier New"/>
                <a:cs typeface="Courier New"/>
                <a:sym typeface="Courier New"/>
              </a:rPr>
              <a:t>		else:</a:t>
            </a:r>
            <a:endParaRPr sz="1200">
              <a:latin typeface="Courier New"/>
              <a:ea typeface="Courier New"/>
              <a:cs typeface="Courier New"/>
              <a:sym typeface="Courier New"/>
            </a:endParaRPr>
          </a:p>
          <a:p>
            <a:pPr indent="0" lvl="0" marL="0" rtl="0" algn="l">
              <a:lnSpc>
                <a:spcPct val="100000"/>
              </a:lnSpc>
              <a:spcBef>
                <a:spcPts val="0"/>
              </a:spcBef>
              <a:spcAft>
                <a:spcPts val="0"/>
              </a:spcAft>
              <a:buNone/>
            </a:pPr>
            <a:r>
              <a:rPr lang="en-GB" sz="1200">
                <a:latin typeface="Courier New"/>
                <a:ea typeface="Courier New"/>
                <a:cs typeface="Courier New"/>
                <a:sym typeface="Courier New"/>
              </a:rPr>
              <a:t>			return 0</a:t>
            </a:r>
            <a:endParaRPr sz="1200">
              <a:latin typeface="Courier New"/>
              <a:ea typeface="Courier New"/>
              <a:cs typeface="Courier New"/>
              <a:sym typeface="Courier New"/>
            </a:endParaRPr>
          </a:p>
        </p:txBody>
      </p:sp>
      <p:sp>
        <p:nvSpPr>
          <p:cNvPr id="117" name="Google Shape;117;p19"/>
          <p:cNvSpPr/>
          <p:nvPr/>
        </p:nvSpPr>
        <p:spPr>
          <a:xfrm>
            <a:off x="2937075" y="2249950"/>
            <a:ext cx="2712900" cy="940200"/>
          </a:xfrm>
          <a:prstGeom prst="rect">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9"/>
          <p:cNvSpPr/>
          <p:nvPr/>
        </p:nvSpPr>
        <p:spPr>
          <a:xfrm>
            <a:off x="2937075" y="1895350"/>
            <a:ext cx="2249700" cy="3546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9"/>
          <p:cNvSpPr/>
          <p:nvPr/>
        </p:nvSpPr>
        <p:spPr>
          <a:xfrm>
            <a:off x="3385600" y="2445150"/>
            <a:ext cx="2242500" cy="3474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9"/>
          <p:cNvSpPr/>
          <p:nvPr/>
        </p:nvSpPr>
        <p:spPr>
          <a:xfrm>
            <a:off x="3385600" y="2792550"/>
            <a:ext cx="2242500" cy="3474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9"/>
          <p:cNvSpPr/>
          <p:nvPr/>
        </p:nvSpPr>
        <p:spPr>
          <a:xfrm>
            <a:off x="6847265" y="1591525"/>
            <a:ext cx="306600" cy="306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9"/>
          <p:cNvSpPr/>
          <p:nvPr/>
        </p:nvSpPr>
        <p:spPr>
          <a:xfrm>
            <a:off x="6409950" y="2221265"/>
            <a:ext cx="306600" cy="30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9"/>
          <p:cNvSpPr/>
          <p:nvPr/>
        </p:nvSpPr>
        <p:spPr>
          <a:xfrm>
            <a:off x="7275762" y="2221265"/>
            <a:ext cx="306600" cy="306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9"/>
          <p:cNvSpPr/>
          <p:nvPr/>
        </p:nvSpPr>
        <p:spPr>
          <a:xfrm>
            <a:off x="6842856" y="2883625"/>
            <a:ext cx="306600" cy="306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9"/>
          <p:cNvSpPr/>
          <p:nvPr/>
        </p:nvSpPr>
        <p:spPr>
          <a:xfrm>
            <a:off x="7708668" y="2883625"/>
            <a:ext cx="306600" cy="306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6" name="Google Shape;126;p19"/>
          <p:cNvCxnSpPr>
            <a:stCxn id="121" idx="3"/>
            <a:endCxn id="122" idx="0"/>
          </p:cNvCxnSpPr>
          <p:nvPr/>
        </p:nvCxnSpPr>
        <p:spPr>
          <a:xfrm flipH="1">
            <a:off x="6563365" y="1853224"/>
            <a:ext cx="328800" cy="368100"/>
          </a:xfrm>
          <a:prstGeom prst="straightConnector1">
            <a:avLst/>
          </a:prstGeom>
          <a:noFill/>
          <a:ln cap="flat" cmpd="sng" w="9525">
            <a:solidFill>
              <a:schemeClr val="dk2"/>
            </a:solidFill>
            <a:prstDash val="solid"/>
            <a:round/>
            <a:headEnd len="med" w="med" type="none"/>
            <a:tailEnd len="med" w="med" type="none"/>
          </a:ln>
        </p:spPr>
      </p:cxnSp>
      <p:cxnSp>
        <p:nvCxnSpPr>
          <p:cNvPr id="127" name="Google Shape;127;p19"/>
          <p:cNvCxnSpPr>
            <a:stCxn id="121" idx="5"/>
            <a:endCxn id="123" idx="0"/>
          </p:cNvCxnSpPr>
          <p:nvPr/>
        </p:nvCxnSpPr>
        <p:spPr>
          <a:xfrm>
            <a:off x="7108964" y="1853224"/>
            <a:ext cx="320100" cy="368100"/>
          </a:xfrm>
          <a:prstGeom prst="straightConnector1">
            <a:avLst/>
          </a:prstGeom>
          <a:noFill/>
          <a:ln cap="flat" cmpd="sng" w="9525">
            <a:solidFill>
              <a:schemeClr val="dk2"/>
            </a:solidFill>
            <a:prstDash val="solid"/>
            <a:round/>
            <a:headEnd len="med" w="med" type="none"/>
            <a:tailEnd len="med" w="med" type="none"/>
          </a:ln>
        </p:spPr>
      </p:cxnSp>
      <p:cxnSp>
        <p:nvCxnSpPr>
          <p:cNvPr id="128" name="Google Shape;128;p19"/>
          <p:cNvCxnSpPr>
            <a:stCxn id="123" idx="3"/>
            <a:endCxn id="124" idx="0"/>
          </p:cNvCxnSpPr>
          <p:nvPr/>
        </p:nvCxnSpPr>
        <p:spPr>
          <a:xfrm flipH="1">
            <a:off x="6996063" y="2482964"/>
            <a:ext cx="324600" cy="400800"/>
          </a:xfrm>
          <a:prstGeom prst="straightConnector1">
            <a:avLst/>
          </a:prstGeom>
          <a:noFill/>
          <a:ln cap="flat" cmpd="sng" w="9525">
            <a:solidFill>
              <a:schemeClr val="dk2"/>
            </a:solidFill>
            <a:prstDash val="solid"/>
            <a:round/>
            <a:headEnd len="med" w="med" type="none"/>
            <a:tailEnd len="med" w="med" type="none"/>
          </a:ln>
        </p:spPr>
      </p:cxnSp>
      <p:cxnSp>
        <p:nvCxnSpPr>
          <p:cNvPr id="129" name="Google Shape;129;p19"/>
          <p:cNvCxnSpPr>
            <a:stCxn id="123" idx="5"/>
            <a:endCxn id="125" idx="0"/>
          </p:cNvCxnSpPr>
          <p:nvPr/>
        </p:nvCxnSpPr>
        <p:spPr>
          <a:xfrm>
            <a:off x="7537462" y="2482964"/>
            <a:ext cx="324600" cy="400800"/>
          </a:xfrm>
          <a:prstGeom prst="straightConnector1">
            <a:avLst/>
          </a:prstGeom>
          <a:noFill/>
          <a:ln cap="flat" cmpd="sng" w="9525">
            <a:solidFill>
              <a:schemeClr val="dk2"/>
            </a:solidFill>
            <a:prstDash val="solid"/>
            <a:round/>
            <a:headEnd len="med" w="med" type="none"/>
            <a:tailEnd len="med" w="med" type="none"/>
          </a:ln>
        </p:spPr>
      </p:cxnSp>
      <p:sp>
        <p:nvSpPr>
          <p:cNvPr id="130" name="Google Shape;130;p19"/>
          <p:cNvSpPr txBox="1"/>
          <p:nvPr/>
        </p:nvSpPr>
        <p:spPr>
          <a:xfrm>
            <a:off x="6847275" y="1560175"/>
            <a:ext cx="3066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200">
                <a:latin typeface="Lato"/>
                <a:ea typeface="Lato"/>
                <a:cs typeface="Lato"/>
                <a:sym typeface="Lato"/>
              </a:rPr>
              <a:t>0</a:t>
            </a:r>
            <a:endParaRPr sz="1200">
              <a:latin typeface="Lato"/>
              <a:ea typeface="Lato"/>
              <a:cs typeface="Lato"/>
              <a:sym typeface="Lato"/>
            </a:endParaRPr>
          </a:p>
        </p:txBody>
      </p:sp>
      <p:sp>
        <p:nvSpPr>
          <p:cNvPr id="131" name="Google Shape;131;p19"/>
          <p:cNvSpPr txBox="1"/>
          <p:nvPr/>
        </p:nvSpPr>
        <p:spPr>
          <a:xfrm>
            <a:off x="6409950" y="2189925"/>
            <a:ext cx="3066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200">
                <a:solidFill>
                  <a:schemeClr val="lt1"/>
                </a:solidFill>
                <a:latin typeface="Lato"/>
                <a:ea typeface="Lato"/>
                <a:cs typeface="Lato"/>
                <a:sym typeface="Lato"/>
              </a:rPr>
              <a:t>1</a:t>
            </a:r>
            <a:endParaRPr sz="1200">
              <a:solidFill>
                <a:schemeClr val="lt1"/>
              </a:solidFill>
              <a:latin typeface="Lato"/>
              <a:ea typeface="Lato"/>
              <a:cs typeface="Lato"/>
              <a:sym typeface="Lato"/>
            </a:endParaRPr>
          </a:p>
        </p:txBody>
      </p:sp>
      <p:sp>
        <p:nvSpPr>
          <p:cNvPr id="132" name="Google Shape;132;p19"/>
          <p:cNvSpPr txBox="1"/>
          <p:nvPr/>
        </p:nvSpPr>
        <p:spPr>
          <a:xfrm>
            <a:off x="7275750" y="2189925"/>
            <a:ext cx="3066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200">
                <a:latin typeface="Lato"/>
                <a:ea typeface="Lato"/>
                <a:cs typeface="Lato"/>
                <a:sym typeface="Lato"/>
              </a:rPr>
              <a:t>2</a:t>
            </a:r>
            <a:endParaRPr sz="1200">
              <a:latin typeface="Lato"/>
              <a:ea typeface="Lato"/>
              <a:cs typeface="Lato"/>
              <a:sym typeface="Lato"/>
            </a:endParaRPr>
          </a:p>
        </p:txBody>
      </p:sp>
      <p:sp>
        <p:nvSpPr>
          <p:cNvPr id="133" name="Google Shape;133;p19"/>
          <p:cNvSpPr txBox="1"/>
          <p:nvPr/>
        </p:nvSpPr>
        <p:spPr>
          <a:xfrm>
            <a:off x="6842850" y="2852275"/>
            <a:ext cx="3066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200">
                <a:latin typeface="Lato"/>
                <a:ea typeface="Lato"/>
                <a:cs typeface="Lato"/>
                <a:sym typeface="Lato"/>
              </a:rPr>
              <a:t>3</a:t>
            </a:r>
            <a:endParaRPr sz="1200">
              <a:latin typeface="Lato"/>
              <a:ea typeface="Lato"/>
              <a:cs typeface="Lato"/>
              <a:sym typeface="Lato"/>
            </a:endParaRPr>
          </a:p>
        </p:txBody>
      </p:sp>
      <p:sp>
        <p:nvSpPr>
          <p:cNvPr id="134" name="Google Shape;134;p19"/>
          <p:cNvSpPr txBox="1"/>
          <p:nvPr/>
        </p:nvSpPr>
        <p:spPr>
          <a:xfrm>
            <a:off x="7708675" y="2852275"/>
            <a:ext cx="3066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200">
                <a:solidFill>
                  <a:schemeClr val="lt1"/>
                </a:solidFill>
                <a:latin typeface="Lato"/>
                <a:ea typeface="Lato"/>
                <a:cs typeface="Lato"/>
                <a:sym typeface="Lato"/>
              </a:rPr>
              <a:t>4</a:t>
            </a:r>
            <a:endParaRPr sz="1200">
              <a:solidFill>
                <a:schemeClr val="lt1"/>
              </a:solidFill>
              <a:latin typeface="Lato"/>
              <a:ea typeface="Lato"/>
              <a:cs typeface="Lato"/>
              <a:sym typeface="Lato"/>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82"/>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Power schedule COE</a:t>
            </a:r>
            <a:endParaRPr/>
          </a:p>
        </p:txBody>
      </p:sp>
      <p:sp>
        <p:nvSpPr>
          <p:cNvPr id="664" name="Google Shape;664;p82"/>
          <p:cNvSpPr txBox="1"/>
          <p:nvPr>
            <p:ph idx="1" type="body"/>
          </p:nvPr>
        </p:nvSpPr>
        <p:spPr>
          <a:xfrm>
            <a:off x="2410100" y="1595776"/>
            <a:ext cx="6321600" cy="127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Abreviatura de </a:t>
            </a:r>
            <a:r>
              <a:rPr b="1" lang="en-GB"/>
              <a:t>cut-off exponential</a:t>
            </a:r>
            <a:r>
              <a:rPr lang="en-GB"/>
              <a:t>. Impide que se fuzzeen las semillas con caminos de alta frecuencia hasta que se vuelvan de baja frecuencia.</a:t>
            </a:r>
            <a:endParaRPr/>
          </a:p>
        </p:txBody>
      </p:sp>
      <p:sp>
        <p:nvSpPr>
          <p:cNvPr id="665" name="Google Shape;665;p82"/>
          <p:cNvSpPr txBox="1"/>
          <p:nvPr/>
        </p:nvSpPr>
        <p:spPr>
          <a:xfrm>
            <a:off x="2410100" y="2866125"/>
            <a:ext cx="765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latin typeface="Lato"/>
                <a:ea typeface="Lato"/>
                <a:cs typeface="Lato"/>
                <a:sym typeface="Lato"/>
              </a:rPr>
              <a:t>p(i) =</a:t>
            </a:r>
            <a:endParaRPr sz="1800">
              <a:latin typeface="Lato"/>
              <a:ea typeface="Lato"/>
              <a:cs typeface="Lato"/>
              <a:sym typeface="Lato"/>
            </a:endParaRPr>
          </a:p>
        </p:txBody>
      </p:sp>
      <p:sp>
        <p:nvSpPr>
          <p:cNvPr id="666" name="Google Shape;666;p82"/>
          <p:cNvSpPr txBox="1"/>
          <p:nvPr/>
        </p:nvSpPr>
        <p:spPr>
          <a:xfrm>
            <a:off x="3175700" y="2727525"/>
            <a:ext cx="2307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latin typeface="Lato"/>
                <a:ea typeface="Lato"/>
                <a:cs typeface="Lato"/>
                <a:sym typeface="Lato"/>
              </a:rPr>
              <a:t>0</a:t>
            </a:r>
            <a:endParaRPr sz="1800">
              <a:latin typeface="Lato"/>
              <a:ea typeface="Lato"/>
              <a:cs typeface="Lato"/>
              <a:sym typeface="Lato"/>
            </a:endParaRPr>
          </a:p>
          <a:p>
            <a:pPr indent="0" lvl="0" marL="0" rtl="0" algn="l">
              <a:spcBef>
                <a:spcPts val="0"/>
              </a:spcBef>
              <a:spcAft>
                <a:spcPts val="0"/>
              </a:spcAft>
              <a:buNone/>
            </a:pPr>
            <a:r>
              <a:rPr lang="en-GB" sz="1800">
                <a:latin typeface="Lato"/>
                <a:ea typeface="Lato"/>
                <a:cs typeface="Lato"/>
                <a:sym typeface="Lato"/>
              </a:rPr>
              <a:t>min( (α(i)/</a:t>
            </a:r>
            <a:r>
              <a:rPr lang="en-GB" sz="1800">
                <a:solidFill>
                  <a:schemeClr val="dk2"/>
                </a:solidFill>
                <a:latin typeface="Lato"/>
                <a:ea typeface="Lato"/>
                <a:cs typeface="Lato"/>
                <a:sym typeface="Lato"/>
              </a:rPr>
              <a:t>β</a:t>
            </a:r>
            <a:r>
              <a:rPr lang="en-GB" sz="1800">
                <a:latin typeface="Lato"/>
                <a:ea typeface="Lato"/>
                <a:cs typeface="Lato"/>
                <a:sym typeface="Lato"/>
              </a:rPr>
              <a:t>)*2</a:t>
            </a:r>
            <a:r>
              <a:rPr baseline="30000" lang="en-GB" sz="1800">
                <a:latin typeface="Lato"/>
                <a:ea typeface="Lato"/>
                <a:cs typeface="Lato"/>
                <a:sym typeface="Lato"/>
              </a:rPr>
              <a:t>s(i)</a:t>
            </a:r>
            <a:r>
              <a:rPr lang="en-GB" sz="1800">
                <a:latin typeface="Lato"/>
                <a:ea typeface="Lato"/>
                <a:cs typeface="Lato"/>
                <a:sym typeface="Lato"/>
              </a:rPr>
              <a:t>, M) )</a:t>
            </a:r>
            <a:endParaRPr sz="1800">
              <a:latin typeface="Lato"/>
              <a:ea typeface="Lato"/>
              <a:cs typeface="Lato"/>
              <a:sym typeface="Lato"/>
            </a:endParaRPr>
          </a:p>
        </p:txBody>
      </p:sp>
      <p:sp>
        <p:nvSpPr>
          <p:cNvPr id="667" name="Google Shape;667;p82"/>
          <p:cNvSpPr txBox="1"/>
          <p:nvPr/>
        </p:nvSpPr>
        <p:spPr>
          <a:xfrm>
            <a:off x="5483600" y="2727525"/>
            <a:ext cx="1012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latin typeface="Lato"/>
                <a:ea typeface="Lato"/>
                <a:cs typeface="Lato"/>
                <a:sym typeface="Lato"/>
              </a:rPr>
              <a:t>si f(i) &gt; </a:t>
            </a:r>
            <a:r>
              <a:rPr lang="en-GB" sz="1800">
                <a:solidFill>
                  <a:schemeClr val="dk2"/>
                </a:solidFill>
                <a:latin typeface="Lato"/>
                <a:ea typeface="Lato"/>
                <a:cs typeface="Lato"/>
                <a:sym typeface="Lato"/>
              </a:rPr>
              <a:t>μ</a:t>
            </a:r>
            <a:endParaRPr sz="1800">
              <a:solidFill>
                <a:schemeClr val="dk2"/>
              </a:solidFill>
              <a:latin typeface="Lato"/>
              <a:ea typeface="Lato"/>
              <a:cs typeface="Lato"/>
              <a:sym typeface="Lato"/>
            </a:endParaRPr>
          </a:p>
          <a:p>
            <a:pPr indent="0" lvl="0" marL="0" rtl="0" algn="l">
              <a:spcBef>
                <a:spcPts val="0"/>
              </a:spcBef>
              <a:spcAft>
                <a:spcPts val="0"/>
              </a:spcAft>
              <a:buNone/>
            </a:pPr>
            <a:r>
              <a:rPr lang="en-GB" sz="1800">
                <a:solidFill>
                  <a:schemeClr val="dk2"/>
                </a:solidFill>
                <a:latin typeface="Lato"/>
                <a:ea typeface="Lato"/>
                <a:cs typeface="Lato"/>
                <a:sym typeface="Lato"/>
              </a:rPr>
              <a:t>si no</a:t>
            </a:r>
            <a:endParaRPr sz="1800">
              <a:solidFill>
                <a:schemeClr val="dk2"/>
              </a:solidFill>
              <a:latin typeface="Lato"/>
              <a:ea typeface="Lato"/>
              <a:cs typeface="Lato"/>
              <a:sym typeface="Lato"/>
            </a:endParaRPr>
          </a:p>
        </p:txBody>
      </p:sp>
      <p:sp>
        <p:nvSpPr>
          <p:cNvPr id="668" name="Google Shape;668;p82"/>
          <p:cNvSpPr/>
          <p:nvPr/>
        </p:nvSpPr>
        <p:spPr>
          <a:xfrm>
            <a:off x="3089000" y="2785150"/>
            <a:ext cx="94200" cy="6354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82"/>
          <p:cNvSpPr txBox="1"/>
          <p:nvPr/>
        </p:nvSpPr>
        <p:spPr>
          <a:xfrm>
            <a:off x="6876700" y="2866125"/>
            <a:ext cx="1761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800">
                <a:solidFill>
                  <a:schemeClr val="dk2"/>
                </a:solidFill>
                <a:latin typeface="Lato"/>
                <a:ea typeface="Lato"/>
                <a:cs typeface="Lato"/>
                <a:sym typeface="Lato"/>
              </a:rPr>
              <a:t>μ = ∑</a:t>
            </a:r>
            <a:r>
              <a:rPr baseline="-25000" lang="en-GB" sz="1800">
                <a:solidFill>
                  <a:schemeClr val="dk2"/>
                </a:solidFill>
                <a:latin typeface="Lato"/>
                <a:ea typeface="Lato"/>
                <a:cs typeface="Lato"/>
                <a:sym typeface="Lato"/>
              </a:rPr>
              <a:t>i∈S+</a:t>
            </a:r>
            <a:r>
              <a:rPr lang="en-GB" sz="1800">
                <a:solidFill>
                  <a:schemeClr val="dk2"/>
                </a:solidFill>
                <a:latin typeface="Lato"/>
                <a:ea typeface="Lato"/>
                <a:cs typeface="Lato"/>
                <a:sym typeface="Lato"/>
              </a:rPr>
              <a:t>f(i)/|S</a:t>
            </a:r>
            <a:r>
              <a:rPr baseline="30000" lang="en-GB" sz="1800">
                <a:solidFill>
                  <a:schemeClr val="dk2"/>
                </a:solidFill>
                <a:latin typeface="Lato"/>
                <a:ea typeface="Lato"/>
                <a:cs typeface="Lato"/>
                <a:sym typeface="Lato"/>
              </a:rPr>
              <a:t>+</a:t>
            </a:r>
            <a:r>
              <a:rPr lang="en-GB" sz="1800">
                <a:solidFill>
                  <a:schemeClr val="dk2"/>
                </a:solidFill>
                <a:latin typeface="Lato"/>
                <a:ea typeface="Lato"/>
                <a:cs typeface="Lato"/>
                <a:sym typeface="Lato"/>
              </a:rPr>
              <a:t>|</a:t>
            </a:r>
            <a:endParaRPr sz="1800">
              <a:solidFill>
                <a:schemeClr val="dk2"/>
              </a:solidFill>
              <a:latin typeface="Lato"/>
              <a:ea typeface="Lato"/>
              <a:cs typeface="Lato"/>
              <a:sym typeface="Lato"/>
            </a:endParaRPr>
          </a:p>
        </p:txBody>
      </p:sp>
      <p:sp>
        <p:nvSpPr>
          <p:cNvPr id="670" name="Google Shape;670;p82"/>
          <p:cNvSpPr/>
          <p:nvPr/>
        </p:nvSpPr>
        <p:spPr>
          <a:xfrm>
            <a:off x="4210275" y="3060050"/>
            <a:ext cx="180900" cy="3186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82"/>
          <p:cNvSpPr txBox="1"/>
          <p:nvPr/>
        </p:nvSpPr>
        <p:spPr>
          <a:xfrm>
            <a:off x="4210275" y="3378650"/>
            <a:ext cx="2532000" cy="6156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GB">
                <a:solidFill>
                  <a:schemeClr val="dk1"/>
                </a:solidFill>
                <a:latin typeface="Lato"/>
                <a:ea typeface="Lato"/>
                <a:cs typeface="Lato"/>
                <a:sym typeface="Lato"/>
              </a:rPr>
              <a:t>β pone al fuzzer en modo de exploración</a:t>
            </a:r>
            <a:endParaRPr>
              <a:solidFill>
                <a:schemeClr val="dk1"/>
              </a:solidFill>
              <a:latin typeface="Lato"/>
              <a:ea typeface="Lato"/>
              <a:cs typeface="Lato"/>
              <a:sym typeface="Lato"/>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83"/>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Power schedule COE</a:t>
            </a:r>
            <a:endParaRPr/>
          </a:p>
        </p:txBody>
      </p:sp>
      <p:sp>
        <p:nvSpPr>
          <p:cNvPr id="677" name="Google Shape;677;p83"/>
          <p:cNvSpPr txBox="1"/>
          <p:nvPr>
            <p:ph idx="1" type="body"/>
          </p:nvPr>
        </p:nvSpPr>
        <p:spPr>
          <a:xfrm>
            <a:off x="2410100" y="1595776"/>
            <a:ext cx="6321600" cy="127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Abreviatura de </a:t>
            </a:r>
            <a:r>
              <a:rPr b="1" lang="en-GB"/>
              <a:t>cut-off exponential</a:t>
            </a:r>
            <a:r>
              <a:rPr lang="en-GB"/>
              <a:t>. Impide que se fuzzeen las semillas con caminos de alta frecuencia hasta que se vuelvan de baja frecuencia.</a:t>
            </a:r>
            <a:endParaRPr/>
          </a:p>
        </p:txBody>
      </p:sp>
      <p:sp>
        <p:nvSpPr>
          <p:cNvPr id="678" name="Google Shape;678;p83"/>
          <p:cNvSpPr txBox="1"/>
          <p:nvPr/>
        </p:nvSpPr>
        <p:spPr>
          <a:xfrm>
            <a:off x="2410100" y="2866125"/>
            <a:ext cx="765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latin typeface="Lato"/>
                <a:ea typeface="Lato"/>
                <a:cs typeface="Lato"/>
                <a:sym typeface="Lato"/>
              </a:rPr>
              <a:t>p(i) =</a:t>
            </a:r>
            <a:endParaRPr sz="1800">
              <a:latin typeface="Lato"/>
              <a:ea typeface="Lato"/>
              <a:cs typeface="Lato"/>
              <a:sym typeface="Lato"/>
            </a:endParaRPr>
          </a:p>
        </p:txBody>
      </p:sp>
      <p:sp>
        <p:nvSpPr>
          <p:cNvPr id="679" name="Google Shape;679;p83"/>
          <p:cNvSpPr txBox="1"/>
          <p:nvPr/>
        </p:nvSpPr>
        <p:spPr>
          <a:xfrm>
            <a:off x="3175700" y="2727525"/>
            <a:ext cx="2307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latin typeface="Lato"/>
                <a:ea typeface="Lato"/>
                <a:cs typeface="Lato"/>
                <a:sym typeface="Lato"/>
              </a:rPr>
              <a:t>0</a:t>
            </a:r>
            <a:endParaRPr sz="1800">
              <a:latin typeface="Lato"/>
              <a:ea typeface="Lato"/>
              <a:cs typeface="Lato"/>
              <a:sym typeface="Lato"/>
            </a:endParaRPr>
          </a:p>
          <a:p>
            <a:pPr indent="0" lvl="0" marL="0" rtl="0" algn="l">
              <a:spcBef>
                <a:spcPts val="0"/>
              </a:spcBef>
              <a:spcAft>
                <a:spcPts val="0"/>
              </a:spcAft>
              <a:buNone/>
            </a:pPr>
            <a:r>
              <a:rPr lang="en-GB" sz="1800">
                <a:latin typeface="Lato"/>
                <a:ea typeface="Lato"/>
                <a:cs typeface="Lato"/>
                <a:sym typeface="Lato"/>
              </a:rPr>
              <a:t>min( (α(i)/</a:t>
            </a:r>
            <a:r>
              <a:rPr lang="en-GB" sz="1800">
                <a:solidFill>
                  <a:schemeClr val="dk2"/>
                </a:solidFill>
                <a:latin typeface="Lato"/>
                <a:ea typeface="Lato"/>
                <a:cs typeface="Lato"/>
                <a:sym typeface="Lato"/>
              </a:rPr>
              <a:t>β</a:t>
            </a:r>
            <a:r>
              <a:rPr lang="en-GB" sz="1800">
                <a:latin typeface="Lato"/>
                <a:ea typeface="Lato"/>
                <a:cs typeface="Lato"/>
                <a:sym typeface="Lato"/>
              </a:rPr>
              <a:t>)*2</a:t>
            </a:r>
            <a:r>
              <a:rPr baseline="30000" lang="en-GB" sz="1800">
                <a:latin typeface="Lato"/>
                <a:ea typeface="Lato"/>
                <a:cs typeface="Lato"/>
                <a:sym typeface="Lato"/>
              </a:rPr>
              <a:t>s(i)</a:t>
            </a:r>
            <a:r>
              <a:rPr lang="en-GB" sz="1800">
                <a:latin typeface="Lato"/>
                <a:ea typeface="Lato"/>
                <a:cs typeface="Lato"/>
                <a:sym typeface="Lato"/>
              </a:rPr>
              <a:t>, M) )</a:t>
            </a:r>
            <a:endParaRPr sz="1800">
              <a:latin typeface="Lato"/>
              <a:ea typeface="Lato"/>
              <a:cs typeface="Lato"/>
              <a:sym typeface="Lato"/>
            </a:endParaRPr>
          </a:p>
        </p:txBody>
      </p:sp>
      <p:sp>
        <p:nvSpPr>
          <p:cNvPr id="680" name="Google Shape;680;p83"/>
          <p:cNvSpPr txBox="1"/>
          <p:nvPr/>
        </p:nvSpPr>
        <p:spPr>
          <a:xfrm>
            <a:off x="5483600" y="2727525"/>
            <a:ext cx="1012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latin typeface="Lato"/>
                <a:ea typeface="Lato"/>
                <a:cs typeface="Lato"/>
                <a:sym typeface="Lato"/>
              </a:rPr>
              <a:t>si f(i) &gt; </a:t>
            </a:r>
            <a:r>
              <a:rPr lang="en-GB" sz="1800">
                <a:solidFill>
                  <a:schemeClr val="dk2"/>
                </a:solidFill>
                <a:latin typeface="Lato"/>
                <a:ea typeface="Lato"/>
                <a:cs typeface="Lato"/>
                <a:sym typeface="Lato"/>
              </a:rPr>
              <a:t>μ</a:t>
            </a:r>
            <a:endParaRPr sz="1800">
              <a:solidFill>
                <a:schemeClr val="dk2"/>
              </a:solidFill>
              <a:latin typeface="Lato"/>
              <a:ea typeface="Lato"/>
              <a:cs typeface="Lato"/>
              <a:sym typeface="Lato"/>
            </a:endParaRPr>
          </a:p>
          <a:p>
            <a:pPr indent="0" lvl="0" marL="0" rtl="0" algn="l">
              <a:spcBef>
                <a:spcPts val="0"/>
              </a:spcBef>
              <a:spcAft>
                <a:spcPts val="0"/>
              </a:spcAft>
              <a:buNone/>
            </a:pPr>
            <a:r>
              <a:rPr lang="en-GB" sz="1800">
                <a:solidFill>
                  <a:schemeClr val="dk2"/>
                </a:solidFill>
                <a:latin typeface="Lato"/>
                <a:ea typeface="Lato"/>
                <a:cs typeface="Lato"/>
                <a:sym typeface="Lato"/>
              </a:rPr>
              <a:t>si no</a:t>
            </a:r>
            <a:endParaRPr sz="1800">
              <a:solidFill>
                <a:schemeClr val="dk2"/>
              </a:solidFill>
              <a:latin typeface="Lato"/>
              <a:ea typeface="Lato"/>
              <a:cs typeface="Lato"/>
              <a:sym typeface="Lato"/>
            </a:endParaRPr>
          </a:p>
        </p:txBody>
      </p:sp>
      <p:sp>
        <p:nvSpPr>
          <p:cNvPr id="681" name="Google Shape;681;p83"/>
          <p:cNvSpPr/>
          <p:nvPr/>
        </p:nvSpPr>
        <p:spPr>
          <a:xfrm>
            <a:off x="3089000" y="2785150"/>
            <a:ext cx="94200" cy="6354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83"/>
          <p:cNvSpPr txBox="1"/>
          <p:nvPr/>
        </p:nvSpPr>
        <p:spPr>
          <a:xfrm>
            <a:off x="6876700" y="2866125"/>
            <a:ext cx="1761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800">
                <a:solidFill>
                  <a:schemeClr val="dk2"/>
                </a:solidFill>
                <a:latin typeface="Lato"/>
                <a:ea typeface="Lato"/>
                <a:cs typeface="Lato"/>
                <a:sym typeface="Lato"/>
              </a:rPr>
              <a:t>μ = ∑</a:t>
            </a:r>
            <a:r>
              <a:rPr baseline="-25000" lang="en-GB" sz="1800">
                <a:solidFill>
                  <a:schemeClr val="dk2"/>
                </a:solidFill>
                <a:latin typeface="Lato"/>
                <a:ea typeface="Lato"/>
                <a:cs typeface="Lato"/>
                <a:sym typeface="Lato"/>
              </a:rPr>
              <a:t>i∈S+</a:t>
            </a:r>
            <a:r>
              <a:rPr lang="en-GB" sz="1800">
                <a:solidFill>
                  <a:schemeClr val="dk2"/>
                </a:solidFill>
                <a:latin typeface="Lato"/>
                <a:ea typeface="Lato"/>
                <a:cs typeface="Lato"/>
                <a:sym typeface="Lato"/>
              </a:rPr>
              <a:t>f(i)/|S</a:t>
            </a:r>
            <a:r>
              <a:rPr baseline="30000" lang="en-GB" sz="1800">
                <a:solidFill>
                  <a:schemeClr val="dk2"/>
                </a:solidFill>
                <a:latin typeface="Lato"/>
                <a:ea typeface="Lato"/>
                <a:cs typeface="Lato"/>
                <a:sym typeface="Lato"/>
              </a:rPr>
              <a:t>+</a:t>
            </a:r>
            <a:r>
              <a:rPr lang="en-GB" sz="1800">
                <a:solidFill>
                  <a:schemeClr val="dk2"/>
                </a:solidFill>
                <a:latin typeface="Lato"/>
                <a:ea typeface="Lato"/>
                <a:cs typeface="Lato"/>
                <a:sym typeface="Lato"/>
              </a:rPr>
              <a:t>|</a:t>
            </a:r>
            <a:endParaRPr sz="1800">
              <a:solidFill>
                <a:schemeClr val="dk2"/>
              </a:solidFill>
              <a:latin typeface="Lato"/>
              <a:ea typeface="Lato"/>
              <a:cs typeface="Lato"/>
              <a:sym typeface="Lato"/>
            </a:endParaRPr>
          </a:p>
        </p:txBody>
      </p:sp>
      <p:sp>
        <p:nvSpPr>
          <p:cNvPr id="683" name="Google Shape;683;p83"/>
          <p:cNvSpPr/>
          <p:nvPr/>
        </p:nvSpPr>
        <p:spPr>
          <a:xfrm>
            <a:off x="4868600" y="3060050"/>
            <a:ext cx="309600" cy="3186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83"/>
          <p:cNvSpPr txBox="1"/>
          <p:nvPr/>
        </p:nvSpPr>
        <p:spPr>
          <a:xfrm>
            <a:off x="4868600" y="3378650"/>
            <a:ext cx="2532000" cy="4002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GB">
                <a:solidFill>
                  <a:schemeClr val="dk1"/>
                </a:solidFill>
                <a:latin typeface="Lato"/>
                <a:ea typeface="Lato"/>
                <a:cs typeface="Lato"/>
                <a:sym typeface="Lato"/>
              </a:rPr>
              <a:t>constante</a:t>
            </a:r>
            <a:endParaRPr>
              <a:solidFill>
                <a:schemeClr val="dk1"/>
              </a:solidFill>
              <a:latin typeface="Lato"/>
              <a:ea typeface="Lato"/>
              <a:cs typeface="Lato"/>
              <a:sym typeface="Lato"/>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84"/>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Power schedule exponencial (FAST)</a:t>
            </a:r>
            <a:endParaRPr/>
          </a:p>
        </p:txBody>
      </p:sp>
      <p:sp>
        <p:nvSpPr>
          <p:cNvPr id="690" name="Google Shape;690;p8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Versión modificada de COE. En vez de no fuzzear las semillas correspondientes a caminos de alta frecuencia, la energía es </a:t>
            </a:r>
            <a:r>
              <a:rPr b="1" lang="en-GB"/>
              <a:t>inversamente proporcional</a:t>
            </a:r>
            <a:r>
              <a:rPr lang="en-GB"/>
              <a:t> a la cantidad de fuzz que recorre un camino. Esta es la schedule usada por </a:t>
            </a:r>
            <a:r>
              <a:rPr b="1" lang="en-GB"/>
              <a:t>AFLFast</a:t>
            </a:r>
            <a:r>
              <a:rPr lang="en-GB"/>
              <a:t>.</a:t>
            </a:r>
            <a:endParaRPr/>
          </a:p>
          <a:p>
            <a:pPr indent="0" lvl="0" marL="0" rtl="0" algn="ctr">
              <a:spcBef>
                <a:spcPts val="1200"/>
              </a:spcBef>
              <a:spcAft>
                <a:spcPts val="1200"/>
              </a:spcAft>
              <a:buNone/>
            </a:pPr>
            <a:r>
              <a:rPr lang="en-GB"/>
              <a:t>p(i) = min( (α(i)/β)*(2</a:t>
            </a:r>
            <a:r>
              <a:rPr baseline="30000" lang="en-GB"/>
              <a:t>s(i)</a:t>
            </a:r>
            <a:r>
              <a:rPr lang="en-GB"/>
              <a:t>/f(i)), M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85"/>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Power schedules lineal y cuadrática</a:t>
            </a:r>
            <a:endParaRPr/>
          </a:p>
        </p:txBody>
      </p:sp>
      <p:sp>
        <p:nvSpPr>
          <p:cNvPr id="696" name="Google Shape;696;p85"/>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Lineal en función de s(i), pero inversamente proporcional a la cantidad de fuzz que recorre un camino.</a:t>
            </a:r>
            <a:endParaRPr/>
          </a:p>
          <a:p>
            <a:pPr indent="0" lvl="0" marL="0" rtl="0" algn="ctr">
              <a:spcBef>
                <a:spcPts val="1200"/>
              </a:spcBef>
              <a:spcAft>
                <a:spcPts val="0"/>
              </a:spcAft>
              <a:buNone/>
            </a:pPr>
            <a:r>
              <a:rPr lang="en-GB"/>
              <a:t>p(i) = min( (α(i)/β)*(s(i)/f(i)), M )</a:t>
            </a:r>
            <a:endParaRPr/>
          </a:p>
          <a:p>
            <a:pPr indent="0" lvl="0" marL="0" rtl="0" algn="l">
              <a:spcBef>
                <a:spcPts val="1200"/>
              </a:spcBef>
              <a:spcAft>
                <a:spcPts val="0"/>
              </a:spcAft>
              <a:buClr>
                <a:schemeClr val="dk2"/>
              </a:buClr>
              <a:buSzPts val="1100"/>
              <a:buFont typeface="Arial"/>
              <a:buNone/>
            </a:pPr>
            <a:r>
              <a:rPr lang="en-GB"/>
              <a:t>Cuadrática en función de s(i), pero inversamente proporcional a la cantidad de fuzz que recorre un camino.</a:t>
            </a:r>
            <a:endParaRPr/>
          </a:p>
          <a:p>
            <a:pPr indent="0" lvl="0" marL="0" rtl="0" algn="ctr">
              <a:spcBef>
                <a:spcPts val="1200"/>
              </a:spcBef>
              <a:spcAft>
                <a:spcPts val="1200"/>
              </a:spcAft>
              <a:buClr>
                <a:schemeClr val="dk2"/>
              </a:buClr>
              <a:buSzPts val="1100"/>
              <a:buFont typeface="Arial"/>
              <a:buNone/>
            </a:pPr>
            <a:r>
              <a:rPr lang="en-GB"/>
              <a:t>p(i) = min( (α(i)/β)*(s(i)</a:t>
            </a:r>
            <a:r>
              <a:rPr baseline="30000" lang="en-GB"/>
              <a:t>2</a:t>
            </a:r>
            <a:r>
              <a:rPr lang="en-GB"/>
              <a:t>/f(i)), M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86"/>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Estrategias de búsqueda</a:t>
            </a:r>
            <a:endParaRPr/>
          </a:p>
        </p:txBody>
      </p:sp>
      <p:sp>
        <p:nvSpPr>
          <p:cNvPr id="702" name="Google Shape;702;p86"/>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b="1" lang="en-GB"/>
              <a:t>Priorizar s(i) bajo:</a:t>
            </a:r>
            <a:r>
              <a:rPr lang="en-GB"/>
              <a:t> se elige el t</a:t>
            </a:r>
            <a:r>
              <a:rPr baseline="-25000" lang="en-GB"/>
              <a:t>i</a:t>
            </a:r>
            <a:r>
              <a:rPr lang="en-GB"/>
              <a:t> que fue fuzzeado la mínima cantidad de veces. Intuitivamente, el fuzzer puede establecer desde el principio si i es un camino de baja frecuencia y si vale la pena fuzzear t</a:t>
            </a:r>
            <a:r>
              <a:rPr baseline="-25000" lang="en-GB"/>
              <a:t>i</a:t>
            </a:r>
            <a:r>
              <a:rPr lang="en-GB"/>
              <a:t>.</a:t>
            </a:r>
            <a:endParaRPr/>
          </a:p>
          <a:p>
            <a:pPr indent="-342900" lvl="0" marL="457200" rtl="0" algn="l">
              <a:spcBef>
                <a:spcPts val="0"/>
              </a:spcBef>
              <a:spcAft>
                <a:spcPts val="0"/>
              </a:spcAft>
              <a:buSzPts val="1800"/>
              <a:buChar char="●"/>
            </a:pPr>
            <a:r>
              <a:rPr b="1" lang="en-GB"/>
              <a:t>Priorizar f(i) bajo:</a:t>
            </a:r>
            <a:r>
              <a:rPr lang="en-GB"/>
              <a:t> se elige el t</a:t>
            </a:r>
            <a:r>
              <a:rPr baseline="-25000" lang="en-GB"/>
              <a:t>i</a:t>
            </a:r>
            <a:r>
              <a:rPr lang="en-GB"/>
              <a:t> tal que la cantidad de inputs que recorren su camino es mínima. Intuitivamente, fuzzear un input con un camino de baja frecuencia podría generar más inputs con caminos de baja frecuencia.</a:t>
            </a:r>
            <a:endParaRPr/>
          </a:p>
          <a:p>
            <a:pPr indent="0" lvl="0" marL="0" rtl="0" algn="l">
              <a:spcBef>
                <a:spcPts val="1200"/>
              </a:spcBef>
              <a:spcAft>
                <a:spcPts val="1200"/>
              </a:spcAft>
              <a:buNone/>
            </a:pPr>
            <a:r>
              <a:rPr lang="en-GB"/>
              <a:t>En ambos casos el fuzzer podría saltear inputs no favoritos.</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87"/>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Entonces, ¿qué es AFLFast?</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88"/>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Comparación: </a:t>
            </a:r>
            <a:r>
              <a:rPr lang="en-GB"/>
              <a:t>assignEnergy</a:t>
            </a:r>
            <a:endParaRPr/>
          </a:p>
        </p:txBody>
      </p:sp>
      <p:sp>
        <p:nvSpPr>
          <p:cNvPr id="713" name="Google Shape;713;p88"/>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600"/>
              <a:t>AFL</a:t>
            </a:r>
            <a:endParaRPr b="1" sz="1600"/>
          </a:p>
          <a:p>
            <a:pPr indent="-317500" lvl="0" marL="457200" rtl="0" algn="l">
              <a:spcBef>
                <a:spcPts val="1200"/>
              </a:spcBef>
              <a:spcAft>
                <a:spcPts val="0"/>
              </a:spcAft>
              <a:buSzPts val="1400"/>
              <a:buChar char="●"/>
            </a:pPr>
            <a:r>
              <a:rPr lang="en-GB"/>
              <a:t>p(i) es constante en s(i)</a:t>
            </a:r>
            <a:endParaRPr/>
          </a:p>
          <a:p>
            <a:pPr indent="-317500" lvl="0" marL="457200" rtl="0" algn="l">
              <a:spcBef>
                <a:spcPts val="0"/>
              </a:spcBef>
              <a:spcAft>
                <a:spcPts val="0"/>
              </a:spcAft>
              <a:buSzPts val="1400"/>
              <a:buChar char="●"/>
            </a:pPr>
            <a:r>
              <a:rPr lang="en-GB"/>
              <a:t>p(i) no tiene ninguna relación con f(i)</a:t>
            </a:r>
            <a:endParaRPr/>
          </a:p>
          <a:p>
            <a:pPr indent="-317500" lvl="0" marL="457200" rtl="0" algn="l">
              <a:spcBef>
                <a:spcPts val="0"/>
              </a:spcBef>
              <a:spcAft>
                <a:spcPts val="0"/>
              </a:spcAft>
              <a:buSzPts val="1400"/>
              <a:buChar char="●"/>
            </a:pPr>
            <a:r>
              <a:rPr lang="en-GB"/>
              <a:t>asigna energía constantemente alta</a:t>
            </a:r>
            <a:endParaRPr/>
          </a:p>
          <a:p>
            <a:pPr indent="-317500" lvl="0" marL="457200" rtl="0" algn="l">
              <a:spcBef>
                <a:spcPts val="0"/>
              </a:spcBef>
              <a:spcAft>
                <a:spcPts val="0"/>
              </a:spcAft>
              <a:buSzPts val="1400"/>
              <a:buChar char="●"/>
            </a:pPr>
            <a:r>
              <a:rPr lang="en-GB"/>
              <a:t>etapa determinística la primera vez que se fuzzea t</a:t>
            </a:r>
            <a:r>
              <a:rPr baseline="-25000" lang="en-GB"/>
              <a:t>i</a:t>
            </a:r>
            <a:endParaRPr baseline="-25000"/>
          </a:p>
          <a:p>
            <a:pPr indent="-317500" lvl="0" marL="457200" rtl="0" algn="l">
              <a:spcBef>
                <a:spcPts val="0"/>
              </a:spcBef>
              <a:spcAft>
                <a:spcPts val="0"/>
              </a:spcAft>
              <a:buSzPts val="1400"/>
              <a:buChar char="●"/>
            </a:pPr>
            <a:r>
              <a:rPr lang="en-GB"/>
              <a:t>p(i) puede aumentar si se generan inputs interesantes</a:t>
            </a:r>
            <a:endParaRPr/>
          </a:p>
        </p:txBody>
      </p:sp>
      <p:sp>
        <p:nvSpPr>
          <p:cNvPr id="714" name="Google Shape;714;p88"/>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600"/>
              <a:t>AFLFast</a:t>
            </a:r>
            <a:endParaRPr b="1" sz="1600"/>
          </a:p>
          <a:p>
            <a:pPr indent="-317500" lvl="0" marL="457200" rtl="0" algn="l">
              <a:spcBef>
                <a:spcPts val="1200"/>
              </a:spcBef>
              <a:spcAft>
                <a:spcPts val="0"/>
              </a:spcAft>
              <a:buSzPts val="1400"/>
              <a:buChar char="●"/>
            </a:pPr>
            <a:r>
              <a:rPr lang="en-GB"/>
              <a:t>p(i) es creciente en s(i) </a:t>
            </a:r>
            <a:endParaRPr/>
          </a:p>
          <a:p>
            <a:pPr indent="-317500" lvl="0" marL="457200" rtl="0" algn="l">
              <a:spcBef>
                <a:spcPts val="0"/>
              </a:spcBef>
              <a:spcAft>
                <a:spcPts val="0"/>
              </a:spcAft>
              <a:buSzPts val="1400"/>
              <a:buChar char="●"/>
            </a:pPr>
            <a:r>
              <a:rPr lang="en-GB"/>
              <a:t>p(i) es inversamente proporcional a f(i)</a:t>
            </a:r>
            <a:endParaRPr/>
          </a:p>
          <a:p>
            <a:pPr indent="-317500" lvl="0" marL="457200" rtl="0" algn="l">
              <a:spcBef>
                <a:spcPts val="0"/>
              </a:spcBef>
              <a:spcAft>
                <a:spcPts val="0"/>
              </a:spcAft>
              <a:buSzPts val="1400"/>
              <a:buChar char="●"/>
            </a:pPr>
            <a:r>
              <a:rPr lang="en-GB"/>
              <a:t>asigna energía baja que crece de a poco (exponencial)</a:t>
            </a:r>
            <a:endParaRPr/>
          </a:p>
          <a:p>
            <a:pPr indent="-317500" lvl="0" marL="457200" rtl="0" algn="l">
              <a:spcBef>
                <a:spcPts val="0"/>
              </a:spcBef>
              <a:spcAft>
                <a:spcPts val="0"/>
              </a:spcAft>
              <a:buSzPts val="1400"/>
              <a:buChar char="●"/>
            </a:pPr>
            <a:r>
              <a:rPr lang="en-GB"/>
              <a:t>etapa determinística cuando ya se asigna más energía</a:t>
            </a:r>
            <a:endParaRPr/>
          </a:p>
          <a:p>
            <a:pPr indent="-317500" lvl="0" marL="457200" rtl="0" algn="l">
              <a:spcBef>
                <a:spcPts val="0"/>
              </a:spcBef>
              <a:spcAft>
                <a:spcPts val="0"/>
              </a:spcAft>
              <a:buSzPts val="1400"/>
              <a:buChar char="●"/>
            </a:pPr>
            <a:r>
              <a:rPr lang="en-GB"/>
              <a:t>p(i) sólo aumenta en función de la power schedule</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89"/>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Comparación: </a:t>
            </a:r>
            <a:r>
              <a:rPr lang="en-GB"/>
              <a:t>chooseNext</a:t>
            </a:r>
            <a:endParaRPr/>
          </a:p>
        </p:txBody>
      </p:sp>
      <p:sp>
        <p:nvSpPr>
          <p:cNvPr id="720" name="Google Shape;720;p89"/>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600"/>
              <a:t>AFL</a:t>
            </a:r>
            <a:endParaRPr b="1" sz="1600"/>
          </a:p>
          <a:p>
            <a:pPr indent="-317500" lvl="0" marL="457200" rtl="0" algn="l">
              <a:spcBef>
                <a:spcPts val="1200"/>
              </a:spcBef>
              <a:spcAft>
                <a:spcPts val="0"/>
              </a:spcAft>
              <a:buSzPts val="1400"/>
              <a:buChar char="●"/>
            </a:pPr>
            <a:r>
              <a:rPr lang="en-GB"/>
              <a:t>para cada transición b, elige como favoritos los inputs menores y más rápidos que ejecutan b</a:t>
            </a:r>
            <a:endParaRPr/>
          </a:p>
          <a:p>
            <a:pPr indent="-317500" lvl="0" marL="457200" rtl="0" algn="l">
              <a:spcBef>
                <a:spcPts val="0"/>
              </a:spcBef>
              <a:spcAft>
                <a:spcPts val="0"/>
              </a:spcAft>
              <a:buSzPts val="1400"/>
              <a:buChar char="●"/>
            </a:pPr>
            <a:r>
              <a:rPr lang="en-GB"/>
              <a:t>elige como próximo input el que le sigue al actual en la cola (first come, first serve)</a:t>
            </a:r>
            <a:endParaRPr/>
          </a:p>
        </p:txBody>
      </p:sp>
      <p:sp>
        <p:nvSpPr>
          <p:cNvPr id="721" name="Google Shape;721;p89"/>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600"/>
              <a:t>AFLFast</a:t>
            </a:r>
            <a:endParaRPr b="1" sz="1600"/>
          </a:p>
          <a:p>
            <a:pPr indent="-317500" lvl="0" marL="457200" rtl="0" algn="l">
              <a:spcBef>
                <a:spcPts val="1200"/>
              </a:spcBef>
              <a:spcAft>
                <a:spcPts val="0"/>
              </a:spcAft>
              <a:buSzPts val="1400"/>
              <a:buChar char="●"/>
            </a:pPr>
            <a:r>
              <a:rPr lang="en-GB"/>
              <a:t>elige el input con mínimo s(i), desempata por mínimo f(i), después por menor y más rápido</a:t>
            </a:r>
            <a:endParaRPr/>
          </a:p>
          <a:p>
            <a:pPr indent="-317500" lvl="0" marL="457200" rtl="0" algn="l">
              <a:spcBef>
                <a:spcPts val="0"/>
              </a:spcBef>
              <a:spcAft>
                <a:spcPts val="0"/>
              </a:spcAft>
              <a:buSzPts val="1400"/>
              <a:buChar char="●"/>
            </a:pPr>
            <a:r>
              <a:rPr lang="en-GB"/>
              <a:t>elige como próximo input el de mínimo s(i), desempata por mínimo f(i), después por menor y más rápido</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90"/>
          <p:cNvSpPr txBox="1"/>
          <p:nvPr>
            <p:ph type="title"/>
          </p:nvPr>
        </p:nvSpPr>
        <p:spPr>
          <a:xfrm>
            <a:off x="406425" y="1806825"/>
            <a:ext cx="8296800" cy="15420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GB"/>
              <a:t>Resultados empíricos:</a:t>
            </a:r>
            <a:endParaRPr/>
          </a:p>
          <a:p>
            <a:pPr indent="0" lvl="0" marL="0" rtl="0" algn="ctr">
              <a:spcBef>
                <a:spcPts val="0"/>
              </a:spcBef>
              <a:spcAft>
                <a:spcPts val="0"/>
              </a:spcAft>
              <a:buNone/>
            </a:pPr>
            <a:r>
              <a:rPr lang="en-GB"/>
              <a:t>AFLFast vs. AFL</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91"/>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Objeto de estudio</a:t>
            </a:r>
            <a:endParaRPr/>
          </a:p>
        </p:txBody>
      </p:sp>
      <p:sp>
        <p:nvSpPr>
          <p:cNvPr id="732" name="Google Shape;732;p91"/>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Los experimentos se hicieron sobre </a:t>
            </a:r>
            <a:r>
              <a:rPr b="1" lang="en-GB">
                <a:solidFill>
                  <a:schemeClr val="dk1"/>
                </a:solidFill>
              </a:rPr>
              <a:t>GNU binutils v2.26</a:t>
            </a:r>
            <a:r>
              <a:rPr lang="en-GB"/>
              <a:t> porque es </a:t>
            </a:r>
            <a:r>
              <a:rPr b="1" lang="en-GB"/>
              <a:t>no trivial</a:t>
            </a:r>
            <a:r>
              <a:rPr lang="en-GB"/>
              <a:t> y </a:t>
            </a:r>
            <a:r>
              <a:rPr b="1" lang="en-GB"/>
              <a:t>muy usado en la industria</a:t>
            </a:r>
            <a:r>
              <a:rPr lang="en-GB"/>
              <a:t> para el análisis </a:t>
            </a:r>
            <a:r>
              <a:rPr lang="en-GB"/>
              <a:t>de </a:t>
            </a:r>
            <a:r>
              <a:rPr b="1" lang="en-GB"/>
              <a:t>binarios</a:t>
            </a:r>
            <a:r>
              <a:rPr lang="en-GB"/>
              <a:t>. Consiste de varias herramientas incluyendo </a:t>
            </a:r>
            <a:r>
              <a:rPr lang="en-GB">
                <a:latin typeface="Courier New"/>
                <a:ea typeface="Courier New"/>
                <a:cs typeface="Courier New"/>
                <a:sym typeface="Courier New"/>
              </a:rPr>
              <a:t>nm</a:t>
            </a:r>
            <a:r>
              <a:rPr lang="en-GB"/>
              <a:t>, </a:t>
            </a:r>
            <a:r>
              <a:rPr lang="en-GB">
                <a:latin typeface="Courier New"/>
                <a:ea typeface="Courier New"/>
                <a:cs typeface="Courier New"/>
                <a:sym typeface="Courier New"/>
              </a:rPr>
              <a:t>objdump</a:t>
            </a:r>
            <a:r>
              <a:rPr lang="en-GB"/>
              <a:t>, </a:t>
            </a:r>
            <a:r>
              <a:rPr lang="en-GB">
                <a:latin typeface="Courier New"/>
                <a:ea typeface="Courier New"/>
                <a:cs typeface="Courier New"/>
                <a:sym typeface="Courier New"/>
              </a:rPr>
              <a:t>strings</a:t>
            </a:r>
            <a:r>
              <a:rPr lang="en-GB"/>
              <a:t>, size y </a:t>
            </a:r>
            <a:r>
              <a:rPr lang="en-GB">
                <a:latin typeface="Courier New"/>
                <a:ea typeface="Courier New"/>
                <a:cs typeface="Courier New"/>
                <a:sym typeface="Courier New"/>
              </a:rPr>
              <a:t>c++filt</a:t>
            </a:r>
            <a:r>
              <a:rPr lang="en-GB"/>
              <a:t>.</a:t>
            </a:r>
            <a:endParaRPr/>
          </a:p>
          <a:p>
            <a:pPr indent="0" lvl="0" marL="0" rtl="0" algn="l">
              <a:spcBef>
                <a:spcPts val="1200"/>
              </a:spcBef>
              <a:spcAft>
                <a:spcPts val="1200"/>
              </a:spcAft>
              <a:buNone/>
            </a:pPr>
            <a:r>
              <a:rPr lang="en-GB"/>
              <a:t>Es </a:t>
            </a:r>
            <a:r>
              <a:rPr b="1" lang="en-GB"/>
              <a:t>desafiante </a:t>
            </a:r>
            <a:r>
              <a:rPr lang="en-GB"/>
              <a:t>porque el fuzzer debe generar una aproximación de un archivo binario ejecutable.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Árbol de ejecución</a:t>
            </a:r>
            <a:endParaRPr/>
          </a:p>
        </p:txBody>
      </p:sp>
      <p:sp>
        <p:nvSpPr>
          <p:cNvPr id="140" name="Google Shape;140;p20"/>
          <p:cNvSpPr txBox="1"/>
          <p:nvPr>
            <p:ph idx="1" type="body"/>
          </p:nvPr>
        </p:nvSpPr>
        <p:spPr>
          <a:xfrm>
            <a:off x="2410100" y="1595775"/>
            <a:ext cx="3304800" cy="1674000"/>
          </a:xfrm>
          <a:prstGeom prst="rect">
            <a:avLst/>
          </a:prstGeom>
        </p:spPr>
        <p:txBody>
          <a:bodyPr anchorCtr="0" anchor="t" bIns="91425" lIns="91425" spcFirstLastPara="1" rIns="91425" wrap="square" tIns="90000">
            <a:normAutofit/>
          </a:bodyPr>
          <a:lstStyle/>
          <a:p>
            <a:pPr indent="0" lvl="0" marL="0" rtl="0" algn="l">
              <a:lnSpc>
                <a:spcPct val="100000"/>
              </a:lnSpc>
              <a:spcBef>
                <a:spcPts val="0"/>
              </a:spcBef>
              <a:spcAft>
                <a:spcPts val="0"/>
              </a:spcAft>
              <a:buNone/>
            </a:pPr>
            <a:r>
              <a:rPr lang="en-GB" sz="1200">
                <a:latin typeface="Courier New"/>
                <a:ea typeface="Courier New"/>
                <a:cs typeface="Courier New"/>
                <a:sym typeface="Courier New"/>
              </a:rPr>
              <a:t>def f(a_string):</a:t>
            </a:r>
            <a:endParaRPr sz="1200">
              <a:latin typeface="Courier New"/>
              <a:ea typeface="Courier New"/>
              <a:cs typeface="Courier New"/>
              <a:sym typeface="Courier New"/>
            </a:endParaRPr>
          </a:p>
          <a:p>
            <a:pPr indent="0" lvl="0" marL="0" rtl="0" algn="l">
              <a:lnSpc>
                <a:spcPct val="100000"/>
              </a:lnSpc>
              <a:spcBef>
                <a:spcPts val="0"/>
              </a:spcBef>
              <a:spcAft>
                <a:spcPts val="0"/>
              </a:spcAft>
              <a:buNone/>
            </a:pPr>
            <a:r>
              <a:rPr lang="en-GB" sz="1200">
                <a:latin typeface="Courier New"/>
                <a:ea typeface="Courier New"/>
                <a:cs typeface="Courier New"/>
                <a:sym typeface="Courier New"/>
              </a:rPr>
              <a:t>	if (a_string == “loro”):</a:t>
            </a:r>
            <a:endParaRPr sz="1200">
              <a:latin typeface="Courier New"/>
              <a:ea typeface="Courier New"/>
              <a:cs typeface="Courier New"/>
              <a:sym typeface="Courier New"/>
            </a:endParaRPr>
          </a:p>
          <a:p>
            <a:pPr indent="0" lvl="0" marL="0" rtl="0" algn="l">
              <a:lnSpc>
                <a:spcPct val="100000"/>
              </a:lnSpc>
              <a:spcBef>
                <a:spcPts val="0"/>
              </a:spcBef>
              <a:spcAft>
                <a:spcPts val="0"/>
              </a:spcAft>
              <a:buNone/>
            </a:pPr>
            <a:r>
              <a:rPr lang="en-GB" sz="1200">
                <a:latin typeface="Courier New"/>
                <a:ea typeface="Courier New"/>
                <a:cs typeface="Courier New"/>
                <a:sym typeface="Courier New"/>
              </a:rPr>
              <a:t>		abort()</a:t>
            </a:r>
            <a:endParaRPr sz="1200">
              <a:latin typeface="Courier New"/>
              <a:ea typeface="Courier New"/>
              <a:cs typeface="Courier New"/>
              <a:sym typeface="Courier New"/>
            </a:endParaRPr>
          </a:p>
          <a:p>
            <a:pPr indent="0" lvl="0" marL="0" rtl="0" algn="l">
              <a:lnSpc>
                <a:spcPct val="100000"/>
              </a:lnSpc>
              <a:spcBef>
                <a:spcPts val="0"/>
              </a:spcBef>
              <a:spcAft>
                <a:spcPts val="0"/>
              </a:spcAft>
              <a:buNone/>
            </a:pPr>
            <a:r>
              <a:rPr lang="en-GB" sz="1200">
                <a:latin typeface="Courier New"/>
                <a:ea typeface="Courier New"/>
                <a:cs typeface="Courier New"/>
                <a:sym typeface="Courier New"/>
              </a:rPr>
              <a:t>	else:</a:t>
            </a:r>
            <a:endParaRPr sz="1200">
              <a:latin typeface="Courier New"/>
              <a:ea typeface="Courier New"/>
              <a:cs typeface="Courier New"/>
              <a:sym typeface="Courier New"/>
            </a:endParaRPr>
          </a:p>
          <a:p>
            <a:pPr indent="0" lvl="0" marL="0" rtl="0" algn="l">
              <a:lnSpc>
                <a:spcPct val="100000"/>
              </a:lnSpc>
              <a:spcBef>
                <a:spcPts val="0"/>
              </a:spcBef>
              <a:spcAft>
                <a:spcPts val="0"/>
              </a:spcAft>
              <a:buNone/>
            </a:pPr>
            <a:r>
              <a:rPr lang="en-GB" sz="1200">
                <a:latin typeface="Courier New"/>
                <a:ea typeface="Courier New"/>
                <a:cs typeface="Courier New"/>
                <a:sym typeface="Courier New"/>
              </a:rPr>
              <a:t>		if (a_string == “gato”):</a:t>
            </a:r>
            <a:endParaRPr sz="1200">
              <a:latin typeface="Courier New"/>
              <a:ea typeface="Courier New"/>
              <a:cs typeface="Courier New"/>
              <a:sym typeface="Courier New"/>
            </a:endParaRPr>
          </a:p>
          <a:p>
            <a:pPr indent="0" lvl="0" marL="0" rtl="0" algn="l">
              <a:lnSpc>
                <a:spcPct val="100000"/>
              </a:lnSpc>
              <a:spcBef>
                <a:spcPts val="0"/>
              </a:spcBef>
              <a:spcAft>
                <a:spcPts val="0"/>
              </a:spcAft>
              <a:buNone/>
            </a:pPr>
            <a:r>
              <a:rPr lang="en-GB" sz="1200">
                <a:latin typeface="Courier New"/>
                <a:ea typeface="Courier New"/>
                <a:cs typeface="Courier New"/>
                <a:sym typeface="Courier New"/>
              </a:rPr>
              <a:t>			return 1</a:t>
            </a:r>
            <a:endParaRPr sz="1200">
              <a:latin typeface="Courier New"/>
              <a:ea typeface="Courier New"/>
              <a:cs typeface="Courier New"/>
              <a:sym typeface="Courier New"/>
            </a:endParaRPr>
          </a:p>
          <a:p>
            <a:pPr indent="0" lvl="0" marL="0" rtl="0" algn="l">
              <a:lnSpc>
                <a:spcPct val="100000"/>
              </a:lnSpc>
              <a:spcBef>
                <a:spcPts val="0"/>
              </a:spcBef>
              <a:spcAft>
                <a:spcPts val="0"/>
              </a:spcAft>
              <a:buNone/>
            </a:pPr>
            <a:r>
              <a:rPr lang="en-GB" sz="1200">
                <a:latin typeface="Courier New"/>
                <a:ea typeface="Courier New"/>
                <a:cs typeface="Courier New"/>
                <a:sym typeface="Courier New"/>
              </a:rPr>
              <a:t>		else:</a:t>
            </a:r>
            <a:endParaRPr sz="1200">
              <a:latin typeface="Courier New"/>
              <a:ea typeface="Courier New"/>
              <a:cs typeface="Courier New"/>
              <a:sym typeface="Courier New"/>
            </a:endParaRPr>
          </a:p>
          <a:p>
            <a:pPr indent="0" lvl="0" marL="0" rtl="0" algn="l">
              <a:lnSpc>
                <a:spcPct val="100000"/>
              </a:lnSpc>
              <a:spcBef>
                <a:spcPts val="0"/>
              </a:spcBef>
              <a:spcAft>
                <a:spcPts val="0"/>
              </a:spcAft>
              <a:buNone/>
            </a:pPr>
            <a:r>
              <a:rPr lang="en-GB" sz="1200">
                <a:latin typeface="Courier New"/>
                <a:ea typeface="Courier New"/>
                <a:cs typeface="Courier New"/>
                <a:sym typeface="Courier New"/>
              </a:rPr>
              <a:t>			return 0</a:t>
            </a:r>
            <a:endParaRPr sz="1200">
              <a:latin typeface="Courier New"/>
              <a:ea typeface="Courier New"/>
              <a:cs typeface="Courier New"/>
              <a:sym typeface="Courier New"/>
            </a:endParaRPr>
          </a:p>
        </p:txBody>
      </p:sp>
      <p:sp>
        <p:nvSpPr>
          <p:cNvPr id="141" name="Google Shape;141;p20"/>
          <p:cNvSpPr/>
          <p:nvPr/>
        </p:nvSpPr>
        <p:spPr>
          <a:xfrm>
            <a:off x="2937075" y="2249950"/>
            <a:ext cx="2712900" cy="940200"/>
          </a:xfrm>
          <a:prstGeom prst="rect">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0"/>
          <p:cNvSpPr/>
          <p:nvPr/>
        </p:nvSpPr>
        <p:spPr>
          <a:xfrm>
            <a:off x="2937075" y="1895350"/>
            <a:ext cx="2249700" cy="3546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0"/>
          <p:cNvSpPr/>
          <p:nvPr/>
        </p:nvSpPr>
        <p:spPr>
          <a:xfrm>
            <a:off x="3385600" y="2445150"/>
            <a:ext cx="2242500" cy="3474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0"/>
          <p:cNvSpPr/>
          <p:nvPr/>
        </p:nvSpPr>
        <p:spPr>
          <a:xfrm>
            <a:off x="3385600" y="2792550"/>
            <a:ext cx="2242500" cy="3474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0"/>
          <p:cNvSpPr/>
          <p:nvPr/>
        </p:nvSpPr>
        <p:spPr>
          <a:xfrm>
            <a:off x="6847265" y="1591525"/>
            <a:ext cx="306600" cy="306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0"/>
          <p:cNvSpPr/>
          <p:nvPr/>
        </p:nvSpPr>
        <p:spPr>
          <a:xfrm>
            <a:off x="6409950" y="2221265"/>
            <a:ext cx="306600" cy="306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0"/>
          <p:cNvSpPr/>
          <p:nvPr/>
        </p:nvSpPr>
        <p:spPr>
          <a:xfrm>
            <a:off x="7275762" y="2221265"/>
            <a:ext cx="306600" cy="306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0"/>
          <p:cNvSpPr/>
          <p:nvPr/>
        </p:nvSpPr>
        <p:spPr>
          <a:xfrm>
            <a:off x="6842856" y="2883625"/>
            <a:ext cx="306600" cy="306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0"/>
          <p:cNvSpPr/>
          <p:nvPr/>
        </p:nvSpPr>
        <p:spPr>
          <a:xfrm>
            <a:off x="7708668" y="2883625"/>
            <a:ext cx="306600" cy="306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0" name="Google Shape;150;p20"/>
          <p:cNvCxnSpPr>
            <a:stCxn id="145" idx="3"/>
            <a:endCxn id="146" idx="0"/>
          </p:cNvCxnSpPr>
          <p:nvPr/>
        </p:nvCxnSpPr>
        <p:spPr>
          <a:xfrm flipH="1">
            <a:off x="6563365" y="1853224"/>
            <a:ext cx="328800" cy="368100"/>
          </a:xfrm>
          <a:prstGeom prst="straightConnector1">
            <a:avLst/>
          </a:prstGeom>
          <a:noFill/>
          <a:ln cap="flat" cmpd="sng" w="9525">
            <a:solidFill>
              <a:schemeClr val="dk2"/>
            </a:solidFill>
            <a:prstDash val="solid"/>
            <a:round/>
            <a:headEnd len="med" w="med" type="none"/>
            <a:tailEnd len="med" w="med" type="none"/>
          </a:ln>
        </p:spPr>
      </p:cxnSp>
      <p:cxnSp>
        <p:nvCxnSpPr>
          <p:cNvPr id="151" name="Google Shape;151;p20"/>
          <p:cNvCxnSpPr>
            <a:stCxn id="145" idx="5"/>
            <a:endCxn id="147" idx="0"/>
          </p:cNvCxnSpPr>
          <p:nvPr/>
        </p:nvCxnSpPr>
        <p:spPr>
          <a:xfrm>
            <a:off x="7108964" y="1853224"/>
            <a:ext cx="320100" cy="368100"/>
          </a:xfrm>
          <a:prstGeom prst="straightConnector1">
            <a:avLst/>
          </a:prstGeom>
          <a:noFill/>
          <a:ln cap="flat" cmpd="sng" w="9525">
            <a:solidFill>
              <a:schemeClr val="dk2"/>
            </a:solidFill>
            <a:prstDash val="solid"/>
            <a:round/>
            <a:headEnd len="med" w="med" type="none"/>
            <a:tailEnd len="med" w="med" type="none"/>
          </a:ln>
        </p:spPr>
      </p:cxnSp>
      <p:cxnSp>
        <p:nvCxnSpPr>
          <p:cNvPr id="152" name="Google Shape;152;p20"/>
          <p:cNvCxnSpPr>
            <a:stCxn id="147" idx="3"/>
            <a:endCxn id="148" idx="0"/>
          </p:cNvCxnSpPr>
          <p:nvPr/>
        </p:nvCxnSpPr>
        <p:spPr>
          <a:xfrm flipH="1">
            <a:off x="6996063" y="2482964"/>
            <a:ext cx="324600" cy="400800"/>
          </a:xfrm>
          <a:prstGeom prst="straightConnector1">
            <a:avLst/>
          </a:prstGeom>
          <a:noFill/>
          <a:ln cap="flat" cmpd="sng" w="9525">
            <a:solidFill>
              <a:schemeClr val="dk2"/>
            </a:solidFill>
            <a:prstDash val="solid"/>
            <a:round/>
            <a:headEnd len="med" w="med" type="none"/>
            <a:tailEnd len="med" w="med" type="none"/>
          </a:ln>
        </p:spPr>
      </p:cxnSp>
      <p:cxnSp>
        <p:nvCxnSpPr>
          <p:cNvPr id="153" name="Google Shape;153;p20"/>
          <p:cNvCxnSpPr>
            <a:stCxn id="147" idx="5"/>
            <a:endCxn id="149" idx="0"/>
          </p:cNvCxnSpPr>
          <p:nvPr/>
        </p:nvCxnSpPr>
        <p:spPr>
          <a:xfrm>
            <a:off x="7537462" y="2482964"/>
            <a:ext cx="324600" cy="400800"/>
          </a:xfrm>
          <a:prstGeom prst="straightConnector1">
            <a:avLst/>
          </a:prstGeom>
          <a:noFill/>
          <a:ln cap="flat" cmpd="sng" w="9525">
            <a:solidFill>
              <a:schemeClr val="dk2"/>
            </a:solidFill>
            <a:prstDash val="solid"/>
            <a:round/>
            <a:headEnd len="med" w="med" type="none"/>
            <a:tailEnd len="med" w="med" type="none"/>
          </a:ln>
        </p:spPr>
      </p:cxnSp>
      <p:sp>
        <p:nvSpPr>
          <p:cNvPr id="154" name="Google Shape;154;p20"/>
          <p:cNvSpPr txBox="1"/>
          <p:nvPr/>
        </p:nvSpPr>
        <p:spPr>
          <a:xfrm>
            <a:off x="6847275" y="1560175"/>
            <a:ext cx="3066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200">
                <a:latin typeface="Lato"/>
                <a:ea typeface="Lato"/>
                <a:cs typeface="Lato"/>
                <a:sym typeface="Lato"/>
              </a:rPr>
              <a:t>0</a:t>
            </a:r>
            <a:endParaRPr sz="1200">
              <a:latin typeface="Lato"/>
              <a:ea typeface="Lato"/>
              <a:cs typeface="Lato"/>
              <a:sym typeface="Lato"/>
            </a:endParaRPr>
          </a:p>
        </p:txBody>
      </p:sp>
      <p:sp>
        <p:nvSpPr>
          <p:cNvPr id="155" name="Google Shape;155;p20"/>
          <p:cNvSpPr txBox="1"/>
          <p:nvPr/>
        </p:nvSpPr>
        <p:spPr>
          <a:xfrm>
            <a:off x="6409950" y="2189925"/>
            <a:ext cx="3066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200">
                <a:solidFill>
                  <a:schemeClr val="lt1"/>
                </a:solidFill>
                <a:latin typeface="Lato"/>
                <a:ea typeface="Lato"/>
                <a:cs typeface="Lato"/>
                <a:sym typeface="Lato"/>
              </a:rPr>
              <a:t>1</a:t>
            </a:r>
            <a:endParaRPr sz="1200">
              <a:solidFill>
                <a:schemeClr val="lt1"/>
              </a:solidFill>
              <a:latin typeface="Lato"/>
              <a:ea typeface="Lato"/>
              <a:cs typeface="Lato"/>
              <a:sym typeface="Lato"/>
            </a:endParaRPr>
          </a:p>
        </p:txBody>
      </p:sp>
      <p:sp>
        <p:nvSpPr>
          <p:cNvPr id="156" name="Google Shape;156;p20"/>
          <p:cNvSpPr txBox="1"/>
          <p:nvPr/>
        </p:nvSpPr>
        <p:spPr>
          <a:xfrm>
            <a:off x="7275750" y="2189925"/>
            <a:ext cx="3066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200">
                <a:latin typeface="Lato"/>
                <a:ea typeface="Lato"/>
                <a:cs typeface="Lato"/>
                <a:sym typeface="Lato"/>
              </a:rPr>
              <a:t>2</a:t>
            </a:r>
            <a:endParaRPr sz="1200">
              <a:latin typeface="Lato"/>
              <a:ea typeface="Lato"/>
              <a:cs typeface="Lato"/>
              <a:sym typeface="Lato"/>
            </a:endParaRPr>
          </a:p>
        </p:txBody>
      </p:sp>
      <p:sp>
        <p:nvSpPr>
          <p:cNvPr id="157" name="Google Shape;157;p20"/>
          <p:cNvSpPr txBox="1"/>
          <p:nvPr/>
        </p:nvSpPr>
        <p:spPr>
          <a:xfrm>
            <a:off x="6842850" y="2852275"/>
            <a:ext cx="3066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200">
                <a:latin typeface="Lato"/>
                <a:ea typeface="Lato"/>
                <a:cs typeface="Lato"/>
                <a:sym typeface="Lato"/>
              </a:rPr>
              <a:t>3</a:t>
            </a:r>
            <a:endParaRPr sz="1200">
              <a:latin typeface="Lato"/>
              <a:ea typeface="Lato"/>
              <a:cs typeface="Lato"/>
              <a:sym typeface="Lato"/>
            </a:endParaRPr>
          </a:p>
        </p:txBody>
      </p:sp>
      <p:sp>
        <p:nvSpPr>
          <p:cNvPr id="158" name="Google Shape;158;p20"/>
          <p:cNvSpPr txBox="1"/>
          <p:nvPr/>
        </p:nvSpPr>
        <p:spPr>
          <a:xfrm>
            <a:off x="7708675" y="2852275"/>
            <a:ext cx="3066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200">
                <a:solidFill>
                  <a:schemeClr val="lt1"/>
                </a:solidFill>
                <a:latin typeface="Lato"/>
                <a:ea typeface="Lato"/>
                <a:cs typeface="Lato"/>
                <a:sym typeface="Lato"/>
              </a:rPr>
              <a:t>4</a:t>
            </a:r>
            <a:endParaRPr sz="1200">
              <a:solidFill>
                <a:schemeClr val="lt1"/>
              </a:solidFill>
              <a:latin typeface="Lato"/>
              <a:ea typeface="Lato"/>
              <a:cs typeface="Lato"/>
              <a:sym typeface="Lato"/>
            </a:endParaRPr>
          </a:p>
        </p:txBody>
      </p:sp>
      <p:sp>
        <p:nvSpPr>
          <p:cNvPr id="159" name="Google Shape;159;p20"/>
          <p:cNvSpPr txBox="1"/>
          <p:nvPr/>
        </p:nvSpPr>
        <p:spPr>
          <a:xfrm>
            <a:off x="2410100" y="3537800"/>
            <a:ext cx="63225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GB">
                <a:latin typeface="Lato"/>
                <a:ea typeface="Lato"/>
                <a:cs typeface="Lato"/>
                <a:sym typeface="Lato"/>
              </a:rPr>
              <a:t>Input “loro”: 0, 1</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Input “gato”: 0, 2, 3</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Input “rata”: 0, 2, 4</a:t>
            </a:r>
            <a:endParaRPr>
              <a:latin typeface="Lato"/>
              <a:ea typeface="Lato"/>
              <a:cs typeface="Lato"/>
              <a:sym typeface="Lato"/>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92"/>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Vulnerabilidades descubiertas</a:t>
            </a:r>
            <a:endParaRPr/>
          </a:p>
        </p:txBody>
      </p:sp>
      <p:sp>
        <p:nvSpPr>
          <p:cNvPr id="738" name="Google Shape;738;p92"/>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AFLFast descubrió </a:t>
            </a:r>
            <a:r>
              <a:rPr b="1" lang="en-GB"/>
              <a:t>nueve </a:t>
            </a:r>
            <a:r>
              <a:rPr b="1" lang="en-GB"/>
              <a:t>vulnerabilidades</a:t>
            </a:r>
            <a:r>
              <a:rPr lang="en-GB"/>
              <a:t>. Afectan a muchas herramientas actuales y un atacante podría </a:t>
            </a:r>
            <a:r>
              <a:rPr b="1" lang="en-GB"/>
              <a:t>inyectar código malicioso</a:t>
            </a:r>
            <a:r>
              <a:rPr lang="en-GB"/>
              <a:t> durante el </a:t>
            </a:r>
            <a:r>
              <a:rPr b="1" lang="en-GB"/>
              <a:t>análisis </a:t>
            </a:r>
            <a:r>
              <a:rPr lang="en-GB"/>
              <a:t>de un programa.</a:t>
            </a:r>
            <a:endParaRPr/>
          </a:p>
        </p:txBody>
      </p:sp>
      <p:pic>
        <p:nvPicPr>
          <p:cNvPr id="739" name="Google Shape;739;p92"/>
          <p:cNvPicPr preferRelativeResize="0"/>
          <p:nvPr/>
        </p:nvPicPr>
        <p:blipFill>
          <a:blip r:embed="rId3">
            <a:alphaModFix/>
          </a:blip>
          <a:stretch>
            <a:fillRect/>
          </a:stretch>
        </p:blipFill>
        <p:spPr>
          <a:xfrm>
            <a:off x="4045213" y="2773325"/>
            <a:ext cx="3031675" cy="1723575"/>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93"/>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Parámetros de la experimentación</a:t>
            </a:r>
            <a:endParaRPr/>
          </a:p>
        </p:txBody>
      </p:sp>
      <p:sp>
        <p:nvSpPr>
          <p:cNvPr id="745" name="Google Shape;745;p93"/>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GB"/>
              <a:t>Máquina de 64 bits con 40 cores</a:t>
            </a:r>
            <a:endParaRPr/>
          </a:p>
          <a:p>
            <a:pPr indent="-317500" lvl="0" marL="457200" rtl="0" algn="l">
              <a:spcBef>
                <a:spcPts val="0"/>
              </a:spcBef>
              <a:spcAft>
                <a:spcPts val="0"/>
              </a:spcAft>
              <a:buSzPts val="1400"/>
              <a:buChar char="●"/>
            </a:pPr>
            <a:r>
              <a:rPr lang="en-GB"/>
              <a:t>Se corrió cada experimento 8 veces durante 6 horas, excepto </a:t>
            </a:r>
            <a:r>
              <a:rPr lang="en-GB">
                <a:latin typeface="Courier New"/>
                <a:ea typeface="Courier New"/>
                <a:cs typeface="Courier New"/>
                <a:sym typeface="Courier New"/>
              </a:rPr>
              <a:t>nm </a:t>
            </a:r>
            <a:r>
              <a:rPr lang="en-GB"/>
              <a:t>(8 veces por 24 horas)</a:t>
            </a:r>
            <a:endParaRPr/>
          </a:p>
          <a:p>
            <a:pPr indent="-317500" lvl="0" marL="457200" rtl="0" algn="l">
              <a:spcBef>
                <a:spcPts val="0"/>
              </a:spcBef>
              <a:spcAft>
                <a:spcPts val="0"/>
              </a:spcAft>
              <a:buSzPts val="1400"/>
              <a:buChar char="●"/>
            </a:pPr>
            <a:r>
              <a:rPr lang="en-GB"/>
              <a:t>Se corrieron 40 en simultáneo (uno en cada core)</a:t>
            </a:r>
            <a:endParaRPr/>
          </a:p>
          <a:p>
            <a:pPr indent="-317500" lvl="0" marL="457200" rtl="0" algn="l">
              <a:spcBef>
                <a:spcPts val="0"/>
              </a:spcBef>
              <a:spcAft>
                <a:spcPts val="0"/>
              </a:spcAft>
              <a:buSzPts val="1400"/>
              <a:buChar char="●"/>
            </a:pPr>
            <a:r>
              <a:rPr lang="en-GB"/>
              <a:t>La única semilla inicial fue el archivo vacío</a:t>
            </a:r>
            <a:endParaRPr/>
          </a:p>
        </p:txBody>
      </p:sp>
      <p:pic>
        <p:nvPicPr>
          <p:cNvPr id="746" name="Google Shape;746;p93"/>
          <p:cNvPicPr preferRelativeResize="0"/>
          <p:nvPr/>
        </p:nvPicPr>
        <p:blipFill>
          <a:blip r:embed="rId3">
            <a:alphaModFix/>
          </a:blip>
          <a:stretch>
            <a:fillRect/>
          </a:stretch>
        </p:blipFill>
        <p:spPr>
          <a:xfrm>
            <a:off x="6186700" y="2032798"/>
            <a:ext cx="2535150" cy="1604775"/>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94"/>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Resultados generales: crashes</a:t>
            </a:r>
            <a:endParaRPr/>
          </a:p>
        </p:txBody>
      </p:sp>
      <p:sp>
        <p:nvSpPr>
          <p:cNvPr id="752" name="Google Shape;752;p9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Después de 6 horas, AFLFast encontró </a:t>
            </a:r>
            <a:r>
              <a:rPr b="1" lang="en-GB"/>
              <a:t>un orden de magnitud más crashes</a:t>
            </a:r>
            <a:r>
              <a:rPr lang="en-GB"/>
              <a:t> que AFL en </a:t>
            </a:r>
            <a:r>
              <a:rPr lang="en-GB">
                <a:latin typeface="Courier New"/>
                <a:ea typeface="Courier New"/>
                <a:cs typeface="Courier New"/>
                <a:sym typeface="Courier New"/>
              </a:rPr>
              <a:t>c++filt</a:t>
            </a:r>
            <a:r>
              <a:rPr lang="en-GB"/>
              <a:t> y </a:t>
            </a:r>
            <a:r>
              <a:rPr b="1" lang="en-GB"/>
              <a:t>dos órdenes más</a:t>
            </a:r>
            <a:r>
              <a:rPr lang="en-GB"/>
              <a:t> en </a:t>
            </a:r>
            <a:r>
              <a:rPr lang="en-GB">
                <a:latin typeface="Courier New"/>
                <a:ea typeface="Courier New"/>
                <a:cs typeface="Courier New"/>
                <a:sym typeface="Courier New"/>
              </a:rPr>
              <a:t>nm</a:t>
            </a:r>
            <a:endParaRPr>
              <a:latin typeface="Courier New"/>
              <a:ea typeface="Courier New"/>
              <a:cs typeface="Courier New"/>
              <a:sym typeface="Courier New"/>
            </a:endParaRPr>
          </a:p>
          <a:p>
            <a:pPr indent="-342900" lvl="0" marL="457200" rtl="0" algn="l">
              <a:spcBef>
                <a:spcPts val="0"/>
              </a:spcBef>
              <a:spcAft>
                <a:spcPts val="0"/>
              </a:spcAft>
              <a:buSzPts val="1800"/>
              <a:buChar char="●"/>
            </a:pPr>
            <a:r>
              <a:rPr lang="en-GB"/>
              <a:t>AFLFast encontró </a:t>
            </a:r>
            <a:r>
              <a:rPr b="1" lang="en-GB"/>
              <a:t>30 unique crashes</a:t>
            </a:r>
            <a:r>
              <a:rPr lang="en-GB"/>
              <a:t> en </a:t>
            </a:r>
            <a:r>
              <a:rPr lang="en-GB">
                <a:latin typeface="Courier New"/>
                <a:ea typeface="Courier New"/>
                <a:cs typeface="Courier New"/>
                <a:sym typeface="Courier New"/>
              </a:rPr>
              <a:t>objdump</a:t>
            </a:r>
            <a:r>
              <a:rPr lang="en-GB"/>
              <a:t>, mientras que AFL no encontró ninguno</a:t>
            </a:r>
            <a:endParaRPr/>
          </a:p>
          <a:p>
            <a:pPr indent="-342900" lvl="0" marL="457200" rtl="0" algn="l">
              <a:spcBef>
                <a:spcPts val="0"/>
              </a:spcBef>
              <a:spcAft>
                <a:spcPts val="0"/>
              </a:spcAft>
              <a:buSzPts val="1800"/>
              <a:buChar char="●"/>
            </a:pPr>
            <a:r>
              <a:rPr lang="en-GB"/>
              <a:t>Ninguno encontró nada en las otras tres herramientas</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95"/>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Resultados generales: crashes</a:t>
            </a:r>
            <a:endParaRPr/>
          </a:p>
        </p:txBody>
      </p:sp>
      <p:pic>
        <p:nvPicPr>
          <p:cNvPr id="758" name="Google Shape;758;p95"/>
          <p:cNvPicPr preferRelativeResize="0"/>
          <p:nvPr/>
        </p:nvPicPr>
        <p:blipFill>
          <a:blip r:embed="rId3">
            <a:alphaModFix/>
          </a:blip>
          <a:stretch>
            <a:fillRect/>
          </a:stretch>
        </p:blipFill>
        <p:spPr>
          <a:xfrm>
            <a:off x="3622588" y="1568125"/>
            <a:ext cx="3876925" cy="2902100"/>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96"/>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Resultados generales: vulns y bugs</a:t>
            </a:r>
            <a:endParaRPr/>
          </a:p>
        </p:txBody>
      </p:sp>
      <p:sp>
        <p:nvSpPr>
          <p:cNvPr id="764" name="Google Shape;764;p96"/>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En promedio, AFLFast expone los CVEs descubiertos </a:t>
            </a:r>
            <a:r>
              <a:rPr b="1" lang="en-GB"/>
              <a:t>7 veces más rápido</a:t>
            </a:r>
            <a:r>
              <a:rPr lang="en-GB"/>
              <a:t> que AFL</a:t>
            </a:r>
            <a:endParaRPr/>
          </a:p>
          <a:p>
            <a:pPr indent="-342900" lvl="0" marL="457200" rtl="0" algn="l">
              <a:spcBef>
                <a:spcPts val="0"/>
              </a:spcBef>
              <a:spcAft>
                <a:spcPts val="0"/>
              </a:spcAft>
              <a:buSzPts val="1800"/>
              <a:buChar char="●"/>
            </a:pPr>
            <a:r>
              <a:rPr lang="en-GB"/>
              <a:t>AFLFast expone </a:t>
            </a:r>
            <a:r>
              <a:rPr b="1" lang="en-GB"/>
              <a:t>3 CVEs que AFL no expone</a:t>
            </a:r>
            <a:r>
              <a:rPr lang="en-GB"/>
              <a:t> en ninguna corrida de 24 horas</a:t>
            </a:r>
            <a:endParaRPr/>
          </a:p>
          <a:p>
            <a:pPr indent="-342900" lvl="0" marL="457200" rtl="0" algn="l">
              <a:spcBef>
                <a:spcPts val="0"/>
              </a:spcBef>
              <a:spcAft>
                <a:spcPts val="0"/>
              </a:spcAft>
              <a:buSzPts val="1800"/>
              <a:buChar char="●"/>
            </a:pPr>
            <a:r>
              <a:rPr lang="en-GB"/>
              <a:t>En promedio, a AFLFast le toma </a:t>
            </a:r>
            <a:r>
              <a:rPr b="1" lang="en-GB"/>
              <a:t>2h17m </a:t>
            </a:r>
            <a:r>
              <a:rPr lang="en-GB"/>
              <a:t>exponer las vulnerabilidades, mientras que a AFL le toma más de </a:t>
            </a:r>
            <a:r>
              <a:rPr b="1" lang="en-GB"/>
              <a:t>12h30m</a:t>
            </a:r>
            <a:endParaRPr/>
          </a:p>
          <a:p>
            <a:pPr indent="-342900" lvl="0" marL="457200" rtl="0" algn="l">
              <a:spcBef>
                <a:spcPts val="0"/>
              </a:spcBef>
              <a:spcAft>
                <a:spcPts val="0"/>
              </a:spcAft>
              <a:buSzPts val="1800"/>
              <a:buChar char="●"/>
            </a:pPr>
            <a:r>
              <a:rPr lang="en-GB"/>
              <a:t>AFLFast encuentra dos buffer overflows 7 veces más rápido y además expone uno al que AFL no llega</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97"/>
          <p:cNvSpPr txBox="1"/>
          <p:nvPr>
            <p:ph type="title"/>
          </p:nvPr>
        </p:nvSpPr>
        <p:spPr>
          <a:xfrm>
            <a:off x="283103" y="712141"/>
            <a:ext cx="6244200" cy="38355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GB"/>
              <a:t>La power schedule exponencial y la estrategia de búsqueda mejoran la eficiencia del CGF.</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98"/>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Evaluación independiente</a:t>
            </a:r>
            <a:endParaRPr/>
          </a:p>
        </p:txBody>
      </p:sp>
      <p:sp>
        <p:nvSpPr>
          <p:cNvPr id="775" name="Google Shape;775;p98"/>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AFLFast y AFL también fueron comparados por el equipo Codejitsu en el Cyber Grand Challenge (CGC) de DARPA.</a:t>
            </a:r>
            <a:endParaRPr/>
          </a:p>
          <a:p>
            <a:pPr indent="0" lvl="0" marL="0" rtl="0" algn="l">
              <a:spcBef>
                <a:spcPts val="1200"/>
              </a:spcBef>
              <a:spcAft>
                <a:spcPts val="0"/>
              </a:spcAft>
              <a:buNone/>
            </a:pPr>
            <a:r>
              <a:rPr lang="en-GB"/>
              <a:t>Sobre los 150 programas benchmark provistos por el CGC:</a:t>
            </a:r>
            <a:endParaRPr/>
          </a:p>
          <a:p>
            <a:pPr indent="-342900" lvl="0" marL="457200" rtl="0" algn="l">
              <a:spcBef>
                <a:spcPts val="1200"/>
              </a:spcBef>
              <a:spcAft>
                <a:spcPts val="0"/>
              </a:spcAft>
              <a:buSzPts val="1800"/>
              <a:buChar char="●"/>
            </a:pPr>
            <a:r>
              <a:rPr lang="en-GB"/>
              <a:t>AFLFast expuso errores </a:t>
            </a:r>
            <a:r>
              <a:rPr b="1" lang="en-GB"/>
              <a:t>19 veces más rápido que AFL</a:t>
            </a:r>
            <a:r>
              <a:rPr lang="en-GB"/>
              <a:t> en promedio</a:t>
            </a:r>
            <a:endParaRPr/>
          </a:p>
          <a:p>
            <a:pPr indent="-342900" lvl="0" marL="457200" rtl="0" algn="l">
              <a:spcBef>
                <a:spcPts val="0"/>
              </a:spcBef>
              <a:spcAft>
                <a:spcPts val="0"/>
              </a:spcAft>
              <a:buSzPts val="1800"/>
              <a:buChar char="●"/>
            </a:pPr>
            <a:r>
              <a:rPr lang="en-GB"/>
              <a:t>AFL expuso </a:t>
            </a:r>
            <a:r>
              <a:rPr b="1" lang="en-GB"/>
              <a:t>4 errores</a:t>
            </a:r>
            <a:r>
              <a:rPr lang="en-GB"/>
              <a:t> que AFLFast no encontró</a:t>
            </a:r>
            <a:endParaRPr/>
          </a:p>
          <a:p>
            <a:pPr indent="-342900" lvl="0" marL="457200" rtl="0" algn="l">
              <a:spcBef>
                <a:spcPts val="0"/>
              </a:spcBef>
              <a:spcAft>
                <a:spcPts val="0"/>
              </a:spcAft>
              <a:buSzPts val="1800"/>
              <a:buChar char="●"/>
            </a:pPr>
            <a:r>
              <a:rPr lang="en-GB"/>
              <a:t>AFLFast expuso </a:t>
            </a:r>
            <a:r>
              <a:rPr b="1" lang="en-GB"/>
              <a:t>7 errores</a:t>
            </a:r>
            <a:r>
              <a:rPr lang="en-GB"/>
              <a:t> que AFL no encontró</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99"/>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Cobertura del árbol de ejecución</a:t>
            </a:r>
            <a:endParaRPr/>
          </a:p>
        </p:txBody>
      </p:sp>
      <p:sp>
        <p:nvSpPr>
          <p:cNvPr id="781" name="Google Shape;781;p99"/>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GB"/>
              <a:t>Experimentalmente, se comprobó que AFLFast genera </a:t>
            </a:r>
            <a:r>
              <a:rPr b="1" lang="en-GB"/>
              <a:t>más fuzz para caminos de baja frecuencia</a:t>
            </a:r>
            <a:endParaRPr b="1"/>
          </a:p>
          <a:p>
            <a:pPr indent="-317500" lvl="0" marL="457200" rtl="0" algn="l">
              <a:spcBef>
                <a:spcPts val="0"/>
              </a:spcBef>
              <a:spcAft>
                <a:spcPts val="0"/>
              </a:spcAft>
              <a:buSzPts val="1400"/>
              <a:buChar char="●"/>
            </a:pPr>
            <a:r>
              <a:rPr lang="en-GB"/>
              <a:t>En 10 minutos, AFLFast descubrió </a:t>
            </a:r>
            <a:r>
              <a:rPr b="1" lang="en-GB"/>
              <a:t>el doble de caminos</a:t>
            </a:r>
            <a:r>
              <a:rPr lang="en-GB"/>
              <a:t> que AFL</a:t>
            </a:r>
            <a:endParaRPr/>
          </a:p>
          <a:p>
            <a:pPr indent="-317500" lvl="0" marL="457200" rtl="0" algn="l">
              <a:spcBef>
                <a:spcPts val="0"/>
              </a:spcBef>
              <a:spcAft>
                <a:spcPts val="0"/>
              </a:spcAft>
              <a:buSzPts val="1400"/>
              <a:buChar char="●"/>
            </a:pPr>
            <a:r>
              <a:rPr lang="en-GB"/>
              <a:t>La cantidad media de inputs generados por camino es alrededor de </a:t>
            </a:r>
            <a:r>
              <a:rPr b="1" lang="en-GB"/>
              <a:t>3 veces más alta</a:t>
            </a:r>
            <a:r>
              <a:rPr lang="en-GB"/>
              <a:t> en AFLFast</a:t>
            </a:r>
            <a:endParaRPr/>
          </a:p>
        </p:txBody>
      </p:sp>
      <p:pic>
        <p:nvPicPr>
          <p:cNvPr id="782" name="Google Shape;782;p99"/>
          <p:cNvPicPr preferRelativeResize="0"/>
          <p:nvPr/>
        </p:nvPicPr>
        <p:blipFill>
          <a:blip r:embed="rId3">
            <a:alphaModFix/>
          </a:blip>
          <a:stretch>
            <a:fillRect/>
          </a:stretch>
        </p:blipFill>
        <p:spPr>
          <a:xfrm>
            <a:off x="5597916" y="1602675"/>
            <a:ext cx="3123933" cy="2878675"/>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sp>
        <p:nvSpPr>
          <p:cNvPr id="787" name="Google Shape;787;p100"/>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Comparación de power schedules</a:t>
            </a:r>
            <a:endParaRPr/>
          </a:p>
        </p:txBody>
      </p:sp>
      <p:pic>
        <p:nvPicPr>
          <p:cNvPr id="788" name="Google Shape;788;p100"/>
          <p:cNvPicPr preferRelativeResize="0"/>
          <p:nvPr/>
        </p:nvPicPr>
        <p:blipFill>
          <a:blip r:embed="rId3">
            <a:alphaModFix/>
          </a:blip>
          <a:stretch>
            <a:fillRect/>
          </a:stretch>
        </p:blipFill>
        <p:spPr>
          <a:xfrm>
            <a:off x="2400250" y="1364300"/>
            <a:ext cx="5897350" cy="3228925"/>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sp>
        <p:nvSpPr>
          <p:cNvPr id="793" name="Google Shape;793;p101"/>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Comparación de estrategias</a:t>
            </a:r>
            <a:endParaRPr/>
          </a:p>
        </p:txBody>
      </p:sp>
      <p:sp>
        <p:nvSpPr>
          <p:cNvPr id="794" name="Google Shape;794;p101"/>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Se desarrollaron dos estrategias de búsqueda para priorizar inputs con caminos interesantes.</a:t>
            </a:r>
            <a:endParaRPr/>
          </a:p>
          <a:p>
            <a:pPr indent="-342900" lvl="0" marL="457200" rtl="0" algn="l">
              <a:spcBef>
                <a:spcPts val="1200"/>
              </a:spcBef>
              <a:spcAft>
                <a:spcPts val="0"/>
              </a:spcAft>
              <a:buSzPts val="1800"/>
              <a:buChar char="●"/>
            </a:pPr>
            <a:r>
              <a:rPr b="1" lang="en-GB"/>
              <a:t>Estrategia 1:</a:t>
            </a:r>
            <a:r>
              <a:rPr lang="en-GB"/>
              <a:t> </a:t>
            </a:r>
            <a:r>
              <a:rPr lang="en-GB"/>
              <a:t>designar</a:t>
            </a:r>
            <a:r>
              <a:rPr lang="en-GB"/>
              <a:t> como favoritos los t</a:t>
            </a:r>
            <a:r>
              <a:rPr baseline="-25000" lang="en-GB"/>
              <a:t>i</a:t>
            </a:r>
            <a:r>
              <a:rPr lang="en-GB"/>
              <a:t> con s(i) y f(i) son bajos y el tiempo de ejecución, cobertura de transiciones y tiempo de creación son mínimos</a:t>
            </a:r>
            <a:endParaRPr/>
          </a:p>
          <a:p>
            <a:pPr indent="-342900" lvl="0" marL="457200" rtl="0" algn="l">
              <a:spcBef>
                <a:spcPts val="0"/>
              </a:spcBef>
              <a:spcAft>
                <a:spcPts val="0"/>
              </a:spcAft>
              <a:buSzPts val="1800"/>
              <a:buChar char="●"/>
            </a:pPr>
            <a:r>
              <a:rPr b="1" lang="en-GB"/>
              <a:t>Estrategia 2:</a:t>
            </a:r>
            <a:r>
              <a:rPr lang="en-GB"/>
              <a:t> elegir el próximo t</a:t>
            </a:r>
            <a:r>
              <a:rPr baseline="-25000" lang="en-GB"/>
              <a:t>i</a:t>
            </a:r>
            <a:r>
              <a:rPr lang="en-GB"/>
              <a:t> de una cola donde s(i) y f(i) son mínimos y ti es un favorito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1"/>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Cosas importantes para un fuzzer</a:t>
            </a:r>
            <a:endParaRPr/>
          </a:p>
        </p:txBody>
      </p:sp>
      <p:sp>
        <p:nvSpPr>
          <p:cNvPr id="165" name="Google Shape;165;p21"/>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600"/>
              <a:t>Eficiencia</a:t>
            </a:r>
            <a:endParaRPr b="1" sz="1600"/>
          </a:p>
          <a:p>
            <a:pPr indent="0" lvl="0" marL="0" rtl="0" algn="l">
              <a:spcBef>
                <a:spcPts val="1200"/>
              </a:spcBef>
              <a:spcAft>
                <a:spcPts val="1200"/>
              </a:spcAft>
              <a:buNone/>
            </a:pPr>
            <a:r>
              <a:rPr lang="en-GB"/>
              <a:t>Número de caminos que explora el fuzzer por unidad de tiempo.</a:t>
            </a:r>
            <a:r>
              <a:rPr lang="en-GB"/>
              <a:t> </a:t>
            </a:r>
            <a:r>
              <a:rPr b="1" lang="en-GB">
                <a:solidFill>
                  <a:schemeClr val="dk1"/>
                </a:solidFill>
              </a:rPr>
              <a:t>¿Q</a:t>
            </a:r>
            <a:r>
              <a:rPr b="1" lang="en-GB">
                <a:solidFill>
                  <a:schemeClr val="dk1"/>
                </a:solidFill>
              </a:rPr>
              <a:t>ué tan rápidamente se obtienen resultados?</a:t>
            </a:r>
            <a:endParaRPr b="1">
              <a:solidFill>
                <a:schemeClr val="dk1"/>
              </a:solidFill>
            </a:endParaRPr>
          </a:p>
        </p:txBody>
      </p:sp>
      <p:sp>
        <p:nvSpPr>
          <p:cNvPr id="166" name="Google Shape;166;p21"/>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600"/>
              <a:t>Efectividad</a:t>
            </a:r>
            <a:endParaRPr sz="1600"/>
          </a:p>
          <a:p>
            <a:pPr indent="0" lvl="0" marL="0" rtl="0" algn="l">
              <a:spcBef>
                <a:spcPts val="1200"/>
              </a:spcBef>
              <a:spcAft>
                <a:spcPts val="1200"/>
              </a:spcAft>
              <a:buNone/>
            </a:pPr>
            <a:r>
              <a:rPr lang="en-GB"/>
              <a:t>Número total de caminos que explora </a:t>
            </a:r>
            <a:r>
              <a:rPr lang="en-GB"/>
              <a:t>el fuzzer </a:t>
            </a:r>
            <a:r>
              <a:rPr lang="en-GB"/>
              <a:t>en promedio. </a:t>
            </a:r>
            <a:r>
              <a:rPr b="1" lang="en-GB">
                <a:solidFill>
                  <a:schemeClr val="dk1"/>
                </a:solidFill>
              </a:rPr>
              <a:t>¿Q</a:t>
            </a:r>
            <a:r>
              <a:rPr b="1" lang="en-GB">
                <a:solidFill>
                  <a:schemeClr val="dk1"/>
                </a:solidFill>
              </a:rPr>
              <a:t>ué </a:t>
            </a:r>
            <a:r>
              <a:rPr b="1" lang="en-GB">
                <a:solidFill>
                  <a:schemeClr val="dk1"/>
                </a:solidFill>
              </a:rPr>
              <a:t>proporción del programa se cubre con los tests?</a:t>
            </a:r>
            <a:endParaRPr b="1">
              <a:solidFill>
                <a:schemeClr val="dk1"/>
              </a:solidFill>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102"/>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Comparación de estrategias</a:t>
            </a:r>
            <a:endParaRPr/>
          </a:p>
        </p:txBody>
      </p:sp>
      <p:pic>
        <p:nvPicPr>
          <p:cNvPr id="800" name="Google Shape;800;p102"/>
          <p:cNvPicPr preferRelativeResize="0"/>
          <p:nvPr/>
        </p:nvPicPr>
        <p:blipFill>
          <a:blip r:embed="rId3">
            <a:alphaModFix/>
          </a:blip>
          <a:stretch>
            <a:fillRect/>
          </a:stretch>
        </p:blipFill>
        <p:spPr>
          <a:xfrm>
            <a:off x="2422575" y="1534325"/>
            <a:ext cx="5643524" cy="2877425"/>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sp>
        <p:nvSpPr>
          <p:cNvPr id="805" name="Google Shape;805;p103"/>
          <p:cNvSpPr txBox="1"/>
          <p:nvPr>
            <p:ph type="title"/>
          </p:nvPr>
        </p:nvSpPr>
        <p:spPr>
          <a:xfrm>
            <a:off x="406425" y="1806825"/>
            <a:ext cx="8296800" cy="15420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GB"/>
              <a:t>Resultados empíricos:</a:t>
            </a:r>
            <a:endParaRPr/>
          </a:p>
          <a:p>
            <a:pPr indent="0" lvl="0" marL="0" rtl="0" algn="ctr">
              <a:spcBef>
                <a:spcPts val="0"/>
              </a:spcBef>
              <a:spcAft>
                <a:spcPts val="0"/>
              </a:spcAft>
              <a:buNone/>
            </a:pPr>
            <a:r>
              <a:rPr lang="en-GB"/>
              <a:t>AFLFast vs. Klee</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p104"/>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Whitebox fuzzing</a:t>
            </a:r>
            <a:endParaRPr/>
          </a:p>
        </p:txBody>
      </p:sp>
      <p:sp>
        <p:nvSpPr>
          <p:cNvPr id="811" name="Google Shape;811;p10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El whitebox fuzzing, también conocido como ejecución simbólica, está diseñado para la </a:t>
            </a:r>
            <a:r>
              <a:rPr b="1" lang="en-GB"/>
              <a:t>exploración eficiente de caminos</a:t>
            </a:r>
            <a:r>
              <a:rPr lang="en-GB"/>
              <a:t>. Funciona de la siguiente manera:</a:t>
            </a:r>
            <a:endParaRPr/>
          </a:p>
          <a:p>
            <a:pPr indent="-342900" lvl="0" marL="457200" rtl="0" algn="l">
              <a:spcBef>
                <a:spcPts val="1200"/>
              </a:spcBef>
              <a:spcAft>
                <a:spcPts val="0"/>
              </a:spcAft>
              <a:buSzPts val="1800"/>
              <a:buChar char="●"/>
            </a:pPr>
            <a:r>
              <a:rPr lang="en-GB"/>
              <a:t>Para cada instrucción condicional, genera una </a:t>
            </a:r>
            <a:r>
              <a:rPr b="1" lang="en-GB"/>
              <a:t>branch constraint</a:t>
            </a:r>
            <a:r>
              <a:rPr lang="en-GB"/>
              <a:t>, una fórmula de </a:t>
            </a:r>
            <a:r>
              <a:rPr b="1" lang="en-GB"/>
              <a:t>lógica de primer orden</a:t>
            </a:r>
            <a:r>
              <a:rPr lang="en-GB"/>
              <a:t> sin cuantificadores</a:t>
            </a:r>
            <a:endParaRPr/>
          </a:p>
          <a:p>
            <a:pPr indent="-342900" lvl="0" marL="457200" rtl="0" algn="l">
              <a:spcBef>
                <a:spcPts val="0"/>
              </a:spcBef>
              <a:spcAft>
                <a:spcPts val="0"/>
              </a:spcAft>
              <a:buSzPts val="1800"/>
              <a:buChar char="●"/>
            </a:pPr>
            <a:r>
              <a:rPr lang="en-GB"/>
              <a:t>Arma una conjunción de todas las branch constraints en un camino del árbol: la </a:t>
            </a:r>
            <a:r>
              <a:rPr b="1" lang="en-GB"/>
              <a:t>path constraint</a:t>
            </a:r>
            <a:endParaRPr b="1"/>
          </a:p>
          <a:p>
            <a:pPr indent="-342900" lvl="0" marL="457200" rtl="0" algn="l">
              <a:spcBef>
                <a:spcPts val="0"/>
              </a:spcBef>
              <a:spcAft>
                <a:spcPts val="0"/>
              </a:spcAft>
              <a:buSzPts val="1800"/>
              <a:buChar char="●"/>
            </a:pPr>
            <a:r>
              <a:rPr lang="en-GB"/>
              <a:t>Genera un </a:t>
            </a:r>
            <a:r>
              <a:rPr b="1" lang="en-GB"/>
              <a:t>input que la satisface</a:t>
            </a:r>
            <a:r>
              <a:rPr lang="en-GB"/>
              <a:t> resolviendo SAT/SMT</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5" name="Shape 815"/>
        <p:cNvGrpSpPr/>
        <p:nvPr/>
      </p:nvGrpSpPr>
      <p:grpSpPr>
        <a:xfrm>
          <a:off x="0" y="0"/>
          <a:ext cx="0" cy="0"/>
          <a:chOff x="0" y="0"/>
          <a:chExt cx="0" cy="0"/>
        </a:xfrm>
      </p:grpSpPr>
      <p:sp>
        <p:nvSpPr>
          <p:cNvPr id="816" name="Google Shape;816;p105"/>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Klee</a:t>
            </a:r>
            <a:endParaRPr/>
          </a:p>
        </p:txBody>
      </p:sp>
      <p:sp>
        <p:nvSpPr>
          <p:cNvPr id="817" name="Google Shape;817;p105"/>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Klee es un </a:t>
            </a:r>
            <a:r>
              <a:rPr lang="en-GB"/>
              <a:t>whitebox fuzzer estado del arte</a:t>
            </a:r>
            <a:r>
              <a:rPr lang="en-GB"/>
              <a:t> que usa heurísticas de búsqueda para lograr rápidamente una buena cobertura del código. Por eso, los autores lo eligieron para compararlo con AFLFast en términos de eficiencia y efectividad.</a:t>
            </a:r>
            <a:endParaRPr/>
          </a:p>
          <a:p>
            <a:pPr indent="0" lvl="0" marL="0" rtl="0" algn="l">
              <a:spcBef>
                <a:spcPts val="1200"/>
              </a:spcBef>
              <a:spcAft>
                <a:spcPts val="1200"/>
              </a:spcAft>
              <a:buNone/>
            </a:pPr>
            <a:r>
              <a:rPr lang="en-GB"/>
              <a:t>Se debe aclarar que se compararon </a:t>
            </a:r>
            <a:r>
              <a:rPr b="1" lang="en-GB"/>
              <a:t>dos implementaciones particulares</a:t>
            </a:r>
            <a:r>
              <a:rPr lang="en-GB"/>
              <a:t>, no los conceptos generales de whitebox y greybox fuzzing. Algunas de las ventajas y desventajas podrían deberse a cuestiones de ingeniería.</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106"/>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Parámetros de la experimentación</a:t>
            </a:r>
            <a:endParaRPr/>
          </a:p>
        </p:txBody>
      </p:sp>
      <p:sp>
        <p:nvSpPr>
          <p:cNvPr id="823" name="Google Shape;823;p106"/>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El software estudiado fue </a:t>
            </a:r>
            <a:r>
              <a:rPr b="1" lang="en-GB">
                <a:solidFill>
                  <a:schemeClr val="dk1"/>
                </a:solidFill>
              </a:rPr>
              <a:t>GNU Coreutils</a:t>
            </a:r>
            <a:r>
              <a:rPr lang="en-GB"/>
              <a:t> con los mismos </a:t>
            </a:r>
            <a:r>
              <a:rPr b="1" lang="en-GB"/>
              <a:t>benchmarks </a:t>
            </a:r>
            <a:r>
              <a:rPr lang="en-GB"/>
              <a:t>y parámetros especificados en el </a:t>
            </a:r>
            <a:r>
              <a:rPr b="1" lang="en-GB"/>
              <a:t>paper original de Klee</a:t>
            </a:r>
            <a:r>
              <a:rPr lang="en-GB"/>
              <a:t> para mitigar el sesgo de los experimentadores. Se corrió cada campaña de fuzzing por una hora.</a:t>
            </a:r>
            <a:endParaRPr/>
          </a:p>
          <a:p>
            <a:pPr indent="0" lvl="0" marL="0" rtl="0" algn="l">
              <a:spcBef>
                <a:spcPts val="1200"/>
              </a:spcBef>
              <a:spcAft>
                <a:spcPts val="1200"/>
              </a:spcAft>
              <a:buNone/>
            </a:pPr>
            <a:r>
              <a:rPr lang="en-GB"/>
              <a:t>Dado que AFL y AFLFast sólo pueden generar un archivo, los autores desarrollaron una herramienta llamada </a:t>
            </a:r>
            <a:r>
              <a:rPr b="1" lang="en-GB"/>
              <a:t>AFLargv </a:t>
            </a:r>
            <a:r>
              <a:rPr lang="en-GB"/>
              <a:t>para generar los parámetros de línea de comandos necesarios para correr GNU Coreutils. Es transparente para AFL/AFLFast.</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sp>
        <p:nvSpPr>
          <p:cNvPr id="828" name="Google Shape;828;p107"/>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Resultados</a:t>
            </a:r>
            <a:endParaRPr/>
          </a:p>
        </p:txBody>
      </p:sp>
      <p:sp>
        <p:nvSpPr>
          <p:cNvPr id="829" name="Google Shape;829;p107"/>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GB"/>
              <a:t>Eficiencia:</a:t>
            </a:r>
            <a:r>
              <a:rPr lang="en-GB"/>
              <a:t> en su </a:t>
            </a:r>
            <a:r>
              <a:rPr b="1" lang="en-GB"/>
              <a:t>benchmark</a:t>
            </a:r>
            <a:r>
              <a:rPr lang="en-GB"/>
              <a:t>, </a:t>
            </a:r>
            <a:r>
              <a:rPr b="1" lang="en-GB"/>
              <a:t>Klee es más eficiente</a:t>
            </a:r>
            <a:r>
              <a:rPr lang="en-GB"/>
              <a:t> que AFLFast para 6 sobre 9 bugs. Sin embargo, en </a:t>
            </a:r>
            <a:r>
              <a:rPr b="1" lang="en-GB"/>
              <a:t>promedio AFLFast requiere menos tiempo</a:t>
            </a:r>
            <a:r>
              <a:rPr lang="en-GB"/>
              <a:t> para exponer un error. Los autores se lo atribuyen a </a:t>
            </a:r>
            <a:r>
              <a:rPr b="1" lang="en-GB"/>
              <a:t>selection bias</a:t>
            </a:r>
            <a:r>
              <a:rPr lang="en-GB"/>
              <a:t> en Klee.</a:t>
            </a:r>
            <a:endParaRPr/>
          </a:p>
          <a:p>
            <a:pPr indent="-342900" lvl="0" marL="457200" rtl="0" algn="l">
              <a:spcBef>
                <a:spcPts val="0"/>
              </a:spcBef>
              <a:spcAft>
                <a:spcPts val="0"/>
              </a:spcAft>
              <a:buSzPts val="1800"/>
              <a:buChar char="●"/>
            </a:pPr>
            <a:r>
              <a:rPr b="1" lang="en-GB"/>
              <a:t>Efectividad:</a:t>
            </a:r>
            <a:r>
              <a:rPr lang="en-GB"/>
              <a:t> hay un bug del benchmark que ni AFLFast ni Klee descubrieron, pero que AFLFast sí puede descubrir en un marco de 2 horas. AFLFast descubrió </a:t>
            </a:r>
            <a:r>
              <a:rPr b="1" lang="en-GB"/>
              <a:t>cinco bugs </a:t>
            </a:r>
            <a:r>
              <a:rPr lang="en-GB"/>
              <a:t>que Klee no encontró.</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108"/>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Resultados</a:t>
            </a:r>
            <a:endParaRPr/>
          </a:p>
        </p:txBody>
      </p:sp>
      <p:pic>
        <p:nvPicPr>
          <p:cNvPr id="835" name="Google Shape;835;p108"/>
          <p:cNvPicPr preferRelativeResize="0"/>
          <p:nvPr/>
        </p:nvPicPr>
        <p:blipFill>
          <a:blip r:embed="rId3">
            <a:alphaModFix/>
          </a:blip>
          <a:stretch>
            <a:fillRect/>
          </a:stretch>
        </p:blipFill>
        <p:spPr>
          <a:xfrm>
            <a:off x="2510725" y="1467725"/>
            <a:ext cx="4969425" cy="3067625"/>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sp>
        <p:nvSpPr>
          <p:cNvPr id="840" name="Google Shape;840;p109"/>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Resultados</a:t>
            </a:r>
            <a:endParaRPr/>
          </a:p>
        </p:txBody>
      </p:sp>
      <p:sp>
        <p:nvSpPr>
          <p:cNvPr id="841" name="Google Shape;841;p109"/>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También se analizó </a:t>
            </a:r>
            <a:r>
              <a:rPr b="1" lang="en-GB">
                <a:solidFill>
                  <a:schemeClr val="dk1"/>
                </a:solidFill>
              </a:rPr>
              <a:t>Coreutils v8.25</a:t>
            </a:r>
            <a:r>
              <a:rPr lang="en-GB"/>
              <a:t>, la versión más reciente de este software. En este caso, AFLFast detectó </a:t>
            </a:r>
            <a:r>
              <a:rPr b="1" lang="en-GB"/>
              <a:t>ocho bugs nuevos</a:t>
            </a:r>
            <a:r>
              <a:rPr lang="en-GB"/>
              <a:t>, mientras que Klee descubrió sólo uno. Los autores le atribuyen esta diferencia a</a:t>
            </a:r>
            <a:endParaRPr/>
          </a:p>
          <a:p>
            <a:pPr indent="-342900" lvl="0" marL="457200" rtl="0" algn="l">
              <a:spcBef>
                <a:spcPts val="1200"/>
              </a:spcBef>
              <a:spcAft>
                <a:spcPts val="0"/>
              </a:spcAft>
              <a:buSzPts val="1800"/>
              <a:buChar char="●"/>
            </a:pPr>
            <a:r>
              <a:rPr lang="en-GB"/>
              <a:t>las </a:t>
            </a:r>
            <a:r>
              <a:rPr b="1" lang="en-GB"/>
              <a:t>limitaciones del constraint encoding</a:t>
            </a:r>
            <a:r>
              <a:rPr lang="en-GB"/>
              <a:t> para representar inputs</a:t>
            </a:r>
            <a:endParaRPr/>
          </a:p>
          <a:p>
            <a:pPr indent="-342900" lvl="0" marL="457200" rtl="0" algn="l">
              <a:spcBef>
                <a:spcPts val="0"/>
              </a:spcBef>
              <a:spcAft>
                <a:spcPts val="0"/>
              </a:spcAft>
              <a:buSzPts val="1800"/>
              <a:buChar char="●"/>
            </a:pPr>
            <a:r>
              <a:rPr lang="en-GB"/>
              <a:t>la </a:t>
            </a:r>
            <a:r>
              <a:rPr b="1" lang="en-GB"/>
              <a:t>incompletitud del modelo</a:t>
            </a:r>
            <a:r>
              <a:rPr lang="en-GB"/>
              <a:t> del intérprete de ejecución simbólica</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p110"/>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Resultados</a:t>
            </a:r>
            <a:endParaRPr/>
          </a:p>
        </p:txBody>
      </p:sp>
      <p:pic>
        <p:nvPicPr>
          <p:cNvPr id="847" name="Google Shape;847;p110"/>
          <p:cNvPicPr preferRelativeResize="0"/>
          <p:nvPr/>
        </p:nvPicPr>
        <p:blipFill>
          <a:blip r:embed="rId3">
            <a:alphaModFix/>
          </a:blip>
          <a:stretch>
            <a:fillRect/>
          </a:stretch>
        </p:blipFill>
        <p:spPr>
          <a:xfrm>
            <a:off x="3764650" y="1345225"/>
            <a:ext cx="3592801" cy="3175650"/>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sp>
        <p:nvSpPr>
          <p:cNvPr id="852" name="Google Shape;852;p111"/>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Resultados: cobertura del código</a:t>
            </a:r>
            <a:endParaRPr/>
          </a:p>
        </p:txBody>
      </p:sp>
      <p:sp>
        <p:nvSpPr>
          <p:cNvPr id="853" name="Google Shape;853;p111"/>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En promedio, </a:t>
            </a:r>
            <a:r>
              <a:rPr b="1" lang="en-GB"/>
              <a:t>AFLFast logra una cobertura un poco mejor</a:t>
            </a:r>
            <a:r>
              <a:rPr lang="en-GB"/>
              <a:t> que Klee: 82% de las líneas ejecutables en promedio contra 78%, y 76% de los statements ejecutables contra 64%.</a:t>
            </a:r>
            <a:endParaRPr/>
          </a:p>
          <a:p>
            <a:pPr indent="0" lvl="0" marL="0" rtl="0" algn="l">
              <a:spcBef>
                <a:spcPts val="1200"/>
              </a:spcBef>
              <a:spcAft>
                <a:spcPts val="1200"/>
              </a:spcAft>
              <a:buNone/>
            </a:pPr>
            <a:r>
              <a:rPr lang="en-GB"/>
              <a:t>Los autores llegaron a la conclusión de que AFLFast escala mejor que Klee, pero </a:t>
            </a:r>
            <a:r>
              <a:rPr b="1" lang="en-GB"/>
              <a:t>cada herramienta tiene fortalezas individuales</a:t>
            </a:r>
            <a:r>
              <a:rPr lang="en-GB"/>
              <a:t> y consideran que lo mejor podría ser </a:t>
            </a:r>
            <a:r>
              <a:rPr b="1" lang="en-GB"/>
              <a:t>una combinación de las dos</a:t>
            </a:r>
            <a:r>
              <a:rPr lang="en-GB"/>
              <a: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