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3" r:id="rId2"/>
    <p:sldId id="293" r:id="rId3"/>
    <p:sldId id="264" r:id="rId4"/>
    <p:sldId id="324" r:id="rId5"/>
    <p:sldId id="325" r:id="rId6"/>
    <p:sldId id="307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B7635-5194-457B-802A-FFF4EA0DE23F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D83F7-9BA1-4C23-95CE-B3A548427C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8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7287" cy="37242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042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E98527-2544-421B-BAB4-7F900A0E2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377864-E34A-488E-A568-80C10977C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B1DECE-A1B4-4313-A411-E788A2FD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0343-B551-4BA5-A906-F56439C6F50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3AF03E-6315-4CA8-BCA3-82566BE4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FC87BE-78A6-4273-AD88-ACADFF7B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DC10-7FEC-4B71-993F-4C8430842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79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90B262-9E43-4983-8C66-58990A24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D15D2D-94BC-4041-BFE8-30FCA4691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914DD6-F99B-4E68-AF74-6212CB91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0343-B551-4BA5-A906-F56439C6F50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3FCA24-2071-4CC3-A20E-642E8B82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9D01E8-05EB-42D4-86A1-78EAD184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DC10-7FEC-4B71-993F-4C8430842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5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67892A-0B7F-4158-9B26-8A0EF0C50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A650AA-8E06-4B9E-8F27-5D3BE8357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64ECFA-892F-4FE3-9D58-457EE884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0343-B551-4BA5-A906-F56439C6F50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10121-C0B8-4B5C-A784-2C1409F7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4F385E-28B3-4989-B959-489E6615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DC10-7FEC-4B71-993F-4C8430842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66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DD2D8-CDD7-49B6-8CA6-9D610126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9986E6-BD49-4318-ACE7-3422791DF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105F37-5848-43AD-A689-5B43C229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0343-B551-4BA5-A906-F56439C6F50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F3E20D-54D0-455C-98E6-D8AE15A7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B8DC98-FE3A-44B5-A21A-33F0C403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DC10-7FEC-4B71-993F-4C8430842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00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F3BF3-4D29-42B6-BBF8-9097F512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FDD27B-807A-4361-BD7B-70A101BDF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157E98-1A12-4995-940A-A8DCBE2E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0343-B551-4BA5-A906-F56439C6F50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525F3-979B-45D1-91B8-2592E997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89847B-F1B8-4895-82D1-C8E13994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DC10-7FEC-4B71-993F-4C8430842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1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9A581-B508-420C-AB3E-F9F522F2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B2E4C1-8DAA-4691-8D8E-D8CD0A4C3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36041-4FF8-4A4D-A377-66F827489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7F588A-87A4-4DFF-AA0C-CA6D3D1B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0343-B551-4BA5-A906-F56439C6F50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EC9CD9-2BBD-42F7-8A6B-1FFF19EA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99004B-3BF7-4D06-8754-1CF0DD07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DC10-7FEC-4B71-993F-4C8430842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72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865CD-0578-42D1-8B48-98F23BA2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5607D2-C090-4019-8F62-A1EF52639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088D9D-1B39-41F0-BF5C-25584E59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55AEE3-1A2C-45A1-B892-283B5BCD6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484FBA-6F85-4EE1-97B2-B1779A62D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688916-AFA4-40CF-87AF-1C8C8438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0343-B551-4BA5-A906-F56439C6F50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D2F404F-8F44-4FCA-8604-796B9D48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1D4FB2-6C95-4157-8DEC-A02338AD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DC10-7FEC-4B71-993F-4C8430842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0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EDA37-4FE2-4DD6-9DDD-C135E2BE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EE1912-3102-4D5E-8016-B1E58207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0343-B551-4BA5-A906-F56439C6F50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C684C5-D950-453A-B119-E5D7682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241EED-F961-4CDE-8900-BEDF9D98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DC10-7FEC-4B71-993F-4C8430842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12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530C70-0EE5-4D14-AB76-1F33BAC7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0343-B551-4BA5-A906-F56439C6F50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878FDD-AE15-4FDD-B4F7-5B70347D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6240E6-24A1-44EB-A7DF-E5D207AE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DC10-7FEC-4B71-993F-4C8430842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B4F36-A161-45F9-9892-F66C8C17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9C2750-3050-49B3-9A57-0AA114EB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9ABDB0-4DC6-4B22-8E88-7BDD50226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29BCA1-70EA-4111-BD4A-CDF3C936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0343-B551-4BA5-A906-F56439C6F50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84354E-0411-41FB-A547-34738F94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207B66-CFFC-44EA-AF72-84FC02ED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DC10-7FEC-4B71-993F-4C8430842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57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59DB4-508F-4119-BAC0-7F9DCEAE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C40072-4727-4DB8-93FC-D2CD13C84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DC9F03-850A-4B72-A8FB-25C08F39C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8F6AF5-54A1-4633-8312-34ECADE4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0343-B551-4BA5-A906-F56439C6F50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175243-3068-4B62-9CE6-5E14FC86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EE4B45-E289-4004-9C2F-24525319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ADC10-7FEC-4B71-993F-4C8430842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99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E5ECEF3-BD98-402B-8044-F596B752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60115D-0A7A-47B8-A4FD-6FA03228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3F6EA3-970C-4DAA-AEFC-0EAE3C914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70343-B551-4BA5-A906-F56439C6F50C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53B738-FF8B-494D-BF0C-A224F923B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735C4D-198B-465A-BB14-3B9E2EF3D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ADC10-7FEC-4B71-993F-4C8430842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2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method/vgg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cs.toronto.edu/~kriz/cifa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torch-model-summary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understanding-pytorch-with-an-example-a-step-by-step-tutorial-81fc5f8c4e8e#5017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618565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altLang="zh-TW" sz="3000" b="1" dirty="0"/>
              <a:t>Training Cifar10 Classifier Using VGG16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 (20%)</a:t>
            </a:r>
            <a:r>
              <a:rPr lang="zh-TW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71728" y="539851"/>
            <a:ext cx="4603834" cy="1849666"/>
          </a:xfrm>
        </p:spPr>
        <p:txBody>
          <a:bodyPr>
            <a:normAutofit lnSpcReduction="10000"/>
          </a:bodyPr>
          <a:lstStyle/>
          <a:p>
            <a:pPr marL="133350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5.1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Training Images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5.2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Hyperparameters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Model Structure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5.4 Show Accuracy and Loss (4%)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5.5 Test (4%)</a:t>
            </a:r>
          </a:p>
        </p:txBody>
      </p:sp>
      <p:sp>
        <p:nvSpPr>
          <p:cNvPr id="9" name="Shape 137">
            <a:extLst>
              <a:ext uri="{FF2B5EF4-FFF2-40B4-BE49-F238E27FC236}">
                <a16:creationId xmlns:a16="http://schemas.microsoft.com/office/drawing/2014/main" id="{60B30E04-BBA9-46E4-9264-E8F45F01A7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30084" y="6574135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altLang="zh-TW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</a:t>
            </a:fld>
            <a:endParaRPr lang="zh-TW" alt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8FECCC1-2C06-4E56-98F6-9DDA4934BDCA}"/>
              </a:ext>
            </a:extLst>
          </p:cNvPr>
          <p:cNvSpPr txBox="1"/>
          <p:nvPr/>
        </p:nvSpPr>
        <p:spPr>
          <a:xfrm>
            <a:off x="9008906" y="16631"/>
            <a:ext cx="16785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/>
              <a:t>(</a:t>
            </a:r>
            <a:r>
              <a:rPr lang="zh-CN" altLang="en-US" dirty="0"/>
              <a:t>出題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Tommy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48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607212" y="6576081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altLang="zh-TW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</a:t>
            </a:fld>
            <a:endParaRPr lang="zh-TW" alt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59">
            <a:extLst>
              <a:ext uri="{FF2B5EF4-FFF2-40B4-BE49-F238E27FC236}">
                <a16:creationId xmlns:a16="http://schemas.microsoft.com/office/drawing/2014/main" id="{0C1563C8-72C4-4692-A34A-88BF29FB0EC1}"/>
              </a:ext>
            </a:extLst>
          </p:cNvPr>
          <p:cNvSpPr txBox="1">
            <a:spLocks/>
          </p:cNvSpPr>
          <p:nvPr/>
        </p:nvSpPr>
        <p:spPr>
          <a:xfrm>
            <a:off x="1490360" y="85053"/>
            <a:ext cx="9192538" cy="45611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marL="1949054" indent="-1949054">
              <a:buSzPct val="25000"/>
            </a:pPr>
            <a:r>
              <a:rPr lang="en-US" altLang="zh-TW" sz="2800" b="1" dirty="0"/>
              <a:t>5.0 Training Cifar10 Classifier Using VGG16</a:t>
            </a:r>
            <a:r>
              <a:rPr lang="en-US" altLang="zh-TW" sz="2800" b="1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altLang="zh-TW" sz="2800" dirty="0"/>
              <a:t>(</a:t>
            </a:r>
            <a:r>
              <a:rPr lang="zh-CN" altLang="en-US" sz="2800" dirty="0"/>
              <a:t>出題：</a:t>
            </a:r>
            <a:r>
              <a:rPr lang="en-US" altLang="zh-CN" sz="2800" dirty="0"/>
              <a:t>Tommy</a:t>
            </a:r>
            <a:r>
              <a:rPr lang="en-US" altLang="zh-TW" sz="2800" dirty="0"/>
              <a:t>)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AF1B500-BF54-4315-BD11-71CA83FF17FC}"/>
              </a:ext>
            </a:extLst>
          </p:cNvPr>
          <p:cNvSpPr txBox="1">
            <a:spLocks/>
          </p:cNvSpPr>
          <p:nvPr/>
        </p:nvSpPr>
        <p:spPr>
          <a:xfrm>
            <a:off x="1744301" y="598020"/>
            <a:ext cx="8703401" cy="62599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717550" marR="0" lvl="1" indent="-1809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96938" marR="0" lvl="2" indent="-179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69875" indent="-269875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Learn how to construct VGG16</a:t>
            </a:r>
            <a:b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and train it on Cifar10.</a:t>
            </a:r>
          </a:p>
          <a:p>
            <a:pPr marL="269875" indent="-269875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Environment Requirement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  / </a:t>
            </a:r>
            <a:r>
              <a:rPr lang="en-US" altLang="zh-TW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 (Can choose the one)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opencv</a:t>
            </a:r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TW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contrib</a:t>
            </a:r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-python 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</a:rPr>
              <a:t>Matplotlib </a:t>
            </a:r>
          </a:p>
          <a:p>
            <a:pPr marL="269875" lvl="1" indent="0">
              <a:buNone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0" lvl="1" indent="-269875">
              <a:buFont typeface="+mj-lt"/>
              <a:buAutoNum type="arabicParenR"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buNone/>
            </a:pP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indent="-269875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>
                <a:hlinkClick r:id="rId3"/>
              </a:rPr>
              <a:t>https://paperswithcode.com/method/vgg</a:t>
            </a:r>
            <a:r>
              <a:rPr lang="en-US" altLang="zh-TW" dirty="0"/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(VGG16, Paper and Source Code)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>
                <a:hlinkClick r:id="rId4"/>
              </a:rPr>
              <a:t>https://www.cs.toronto.edu/~kriz/cifar.html</a:t>
            </a:r>
            <a:r>
              <a:rPr lang="en-US" altLang="zh-TW" dirty="0"/>
              <a:t> (Cifar10 Dataset)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2495322" y="5205775"/>
            <a:ext cx="186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GUI example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192600" y="4851401"/>
            <a:ext cx="2313251" cy="135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D3F3E9-A61A-426C-8C18-310870493A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449" r="9888"/>
          <a:stretch/>
        </p:blipFill>
        <p:spPr>
          <a:xfrm>
            <a:off x="5384800" y="634700"/>
            <a:ext cx="5166006" cy="38110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A14175-3F4B-4461-9D6C-D35579B10C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320"/>
          <a:stretch/>
        </p:blipFill>
        <p:spPr>
          <a:xfrm>
            <a:off x="5499500" y="4206107"/>
            <a:ext cx="5090074" cy="13565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DEE9324-D606-4E14-851A-5A5F937EC7ED}"/>
              </a:ext>
            </a:extLst>
          </p:cNvPr>
          <p:cNvSpPr/>
          <p:nvPr/>
        </p:nvSpPr>
        <p:spPr>
          <a:xfrm>
            <a:off x="5384800" y="630571"/>
            <a:ext cx="5217392" cy="50682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7ACE29E-2E5C-420E-A623-9C991CB41D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0069"/>
          <a:stretch/>
        </p:blipFill>
        <p:spPr>
          <a:xfrm>
            <a:off x="1913068" y="2828791"/>
            <a:ext cx="3057103" cy="237698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AE3A56-58A4-4F1B-9EE1-4FFAB1F50BCC}"/>
              </a:ext>
            </a:extLst>
          </p:cNvPr>
          <p:cNvSpPr/>
          <p:nvPr/>
        </p:nvSpPr>
        <p:spPr>
          <a:xfrm>
            <a:off x="1874299" y="2852133"/>
            <a:ext cx="3203566" cy="284670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125798" y="5344166"/>
            <a:ext cx="222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VGG16 framework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878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1" y="296089"/>
            <a:ext cx="8534399" cy="5286104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400">
                <a:latin typeface="Calibri" panose="020F0502020204030204" pitchFamily="34" charset="0"/>
                <a:cs typeface="Calibri" panose="020F0502020204030204" pitchFamily="34" charset="0"/>
              </a:rPr>
              <a:t>5.1 Load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Cifar10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dataset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, and then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 9 Images(Pop-up)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respectively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(4%)</a:t>
            </a: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97854" y="1241033"/>
            <a:ext cx="1456185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/>
              <a:t>0 airplane</a:t>
            </a:r>
          </a:p>
          <a:p>
            <a:r>
              <a:rPr lang="en-US" altLang="zh-TW" sz="1400" dirty="0"/>
              <a:t>1 automobile</a:t>
            </a:r>
          </a:p>
          <a:p>
            <a:r>
              <a:rPr lang="en-US" altLang="zh-TW" sz="1400" dirty="0"/>
              <a:t>2 bird	</a:t>
            </a:r>
          </a:p>
          <a:p>
            <a:r>
              <a:rPr lang="en-US" altLang="zh-TW" sz="1400" dirty="0"/>
              <a:t>3 cat	</a:t>
            </a:r>
          </a:p>
          <a:p>
            <a:r>
              <a:rPr lang="en-US" altLang="zh-TW" sz="1400" dirty="0"/>
              <a:t>4 deer	</a:t>
            </a:r>
          </a:p>
          <a:p>
            <a:r>
              <a:rPr lang="en-US" altLang="zh-TW" sz="1400" dirty="0"/>
              <a:t>5 dog	</a:t>
            </a:r>
          </a:p>
          <a:p>
            <a:r>
              <a:rPr lang="en-US" altLang="zh-TW" sz="1400" dirty="0"/>
              <a:t>6 frog	</a:t>
            </a:r>
          </a:p>
          <a:p>
            <a:r>
              <a:rPr lang="en-US" altLang="zh-TW" sz="1400" dirty="0"/>
              <a:t>7 horse	</a:t>
            </a:r>
          </a:p>
          <a:p>
            <a:r>
              <a:rPr lang="en-US" altLang="zh-TW" sz="1400" dirty="0"/>
              <a:t>8 ship	</a:t>
            </a:r>
          </a:p>
          <a:p>
            <a:r>
              <a:rPr lang="en-US" altLang="zh-TW" sz="1400" dirty="0"/>
              <a:t>9 truck</a:t>
            </a:r>
            <a:endParaRPr lang="zh-TW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A2F4DEA-815C-4EED-93EA-254DEA52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18" y="1004565"/>
            <a:ext cx="4395678" cy="47312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C5F188-D356-45AF-90BF-F93F254BF4A3}"/>
              </a:ext>
            </a:extLst>
          </p:cNvPr>
          <p:cNvSpPr txBox="1"/>
          <p:nvPr/>
        </p:nvSpPr>
        <p:spPr>
          <a:xfrm>
            <a:off x="5974097" y="3487801"/>
            <a:ext cx="28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Class of CIFAR 10 Dataset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4B5250-9C94-4B39-901C-FA9801B407B1}"/>
              </a:ext>
            </a:extLst>
          </p:cNvPr>
          <p:cNvSpPr/>
          <p:nvPr/>
        </p:nvSpPr>
        <p:spPr>
          <a:xfrm>
            <a:off x="2120901" y="1683544"/>
            <a:ext cx="1027113" cy="99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E6F984-99CB-4585-B0B2-3AA67E7ABF69}"/>
              </a:ext>
            </a:extLst>
          </p:cNvPr>
          <p:cNvSpPr/>
          <p:nvPr/>
        </p:nvSpPr>
        <p:spPr>
          <a:xfrm>
            <a:off x="2120901" y="1550195"/>
            <a:ext cx="1027113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141E8-E05B-4C3B-A6A6-B753A16C201F}"/>
              </a:ext>
            </a:extLst>
          </p:cNvPr>
          <p:cNvSpPr txBox="1"/>
          <p:nvPr/>
        </p:nvSpPr>
        <p:spPr>
          <a:xfrm>
            <a:off x="1488002" y="2028527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0D79C-D302-4528-ABD8-52F1C6A5E691}"/>
              </a:ext>
            </a:extLst>
          </p:cNvPr>
          <p:cNvSpPr txBox="1"/>
          <p:nvPr/>
        </p:nvSpPr>
        <p:spPr>
          <a:xfrm>
            <a:off x="1488001" y="1340972"/>
            <a:ext cx="68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</a:p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C3EBA-2846-4BA3-8F71-5DF26BA4416E}"/>
              </a:ext>
            </a:extLst>
          </p:cNvPr>
          <p:cNvSpPr txBox="1"/>
          <p:nvPr/>
        </p:nvSpPr>
        <p:spPr>
          <a:xfrm>
            <a:off x="5974096" y="3913179"/>
            <a:ext cx="48164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Hint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Use Matplotlib 4 function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figure()   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title()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Axis()</a:t>
            </a:r>
          </a:p>
          <a:p>
            <a:pPr marL="342900" indent="-342900">
              <a:buAutoNum type="arabicPeriod"/>
            </a:pP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imshow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342900" indent="-342900">
              <a:buAutoNum type="arabicPeriod"/>
            </a:pP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Can refer by tutorial at the Matplotlib library official web-site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https://matplotlib.org/stable/tutorials/index.html</a:t>
            </a: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80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1" y="296089"/>
            <a:ext cx="8534399" cy="5286104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5.2 	Print out training </a:t>
            </a:r>
            <a:r>
              <a:rPr lang="en-US" altLang="zh-TW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hyperparameters on the terminal</a:t>
            </a:r>
          </a:p>
          <a:p>
            <a:pPr marL="444500" indent="-444500"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(batch size, learning rate, optimizer). (4%)</a:t>
            </a: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54550-64A5-4902-AF21-9835D6AD8174}"/>
              </a:ext>
            </a:extLst>
          </p:cNvPr>
          <p:cNvSpPr txBox="1"/>
          <p:nvPr/>
        </p:nvSpPr>
        <p:spPr>
          <a:xfrm>
            <a:off x="5546747" y="1751250"/>
            <a:ext cx="481645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Hint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Use the python print function</a:t>
            </a:r>
          </a:p>
          <a:p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Print(‘Batch Size {} ’,  format(</a:t>
            </a:r>
            <a:r>
              <a:rPr lang="en-US" altLang="zh-TW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Batchsize</a:t>
            </a:r>
            <a:r>
              <a:rPr lang="en-US" altLang="zh-TW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variable name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11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167500-F39E-477B-BF3E-4CC3BDF0C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83" y="1941401"/>
            <a:ext cx="3812864" cy="154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9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1" y="296089"/>
            <a:ext cx="8534399" cy="5286104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5.3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Construct and show your model structure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print out on the terminal </a:t>
            </a:r>
            <a:r>
              <a:rPr lang="en-US" altLang="zh-TW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(You can use available architecture provided by ML framework to build your model)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(4%)</a:t>
            </a: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9FA0F4-8E0A-43E0-859B-A34C4D33F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2" y="1292784"/>
            <a:ext cx="4048124" cy="4065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6B017-BA0D-41C2-862E-8A7F8F3DE5B0}"/>
              </a:ext>
            </a:extLst>
          </p:cNvPr>
          <p:cNvSpPr txBox="1"/>
          <p:nvPr/>
        </p:nvSpPr>
        <p:spPr>
          <a:xfrm>
            <a:off x="5876924" y="1370816"/>
            <a:ext cx="481645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Hint</a:t>
            </a: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600" dirty="0" err="1"/>
              <a:t>Pytorch</a:t>
            </a:r>
            <a:r>
              <a:rPr lang="en-US" altLang="ko-KR" sz="1600" dirty="0"/>
              <a:t> API</a:t>
            </a:r>
          </a:p>
          <a:p>
            <a:r>
              <a:rPr lang="en-US" altLang="ko-KR" sz="1600" dirty="0"/>
              <a:t>Use the two option</a:t>
            </a:r>
          </a:p>
          <a:p>
            <a:pPr marL="342900" indent="-342900">
              <a:buAutoNum type="arabicParenR"/>
            </a:pPr>
            <a:r>
              <a:rPr lang="en-US" altLang="ko-KR" sz="1600" dirty="0">
                <a:solidFill>
                  <a:srgbClr val="FF0000"/>
                </a:solidFill>
              </a:rPr>
              <a:t>Summary function</a:t>
            </a:r>
          </a:p>
          <a:p>
            <a:r>
              <a:rPr lang="en-US" altLang="ko-KR" sz="1600" dirty="0"/>
              <a:t>from </a:t>
            </a:r>
            <a:r>
              <a:rPr lang="en-US" altLang="ko-KR" sz="1600" dirty="0" err="1"/>
              <a:t>torchsummary</a:t>
            </a:r>
            <a:r>
              <a:rPr lang="en-US" altLang="ko-KR" sz="1600" dirty="0"/>
              <a:t> import summary</a:t>
            </a:r>
          </a:p>
          <a:p>
            <a:r>
              <a:rPr lang="en-US" altLang="ko-KR" sz="1600" dirty="0"/>
              <a:t>-&gt; import the package</a:t>
            </a:r>
          </a:p>
          <a:p>
            <a:r>
              <a:rPr lang="en-US" altLang="ko-KR" sz="1600" dirty="0"/>
              <a:t>summary(Model name, (Input Channel, Input Width, Input Height)) </a:t>
            </a:r>
          </a:p>
          <a:p>
            <a:r>
              <a:rPr lang="en-US" altLang="ko-KR" sz="1600" dirty="0"/>
              <a:t>-&gt; run the function and print on the terminal</a:t>
            </a:r>
          </a:p>
          <a:p>
            <a:endParaRPr lang="en-US" altLang="ko-KR" sz="1600" dirty="0"/>
          </a:p>
          <a:p>
            <a:pPr marL="228600" indent="-228600">
              <a:buAutoNum type="arabicParenR" startAt="2"/>
            </a:pPr>
            <a:r>
              <a:rPr lang="en-US" altLang="ko-KR" sz="1600" dirty="0">
                <a:solidFill>
                  <a:srgbClr val="FF0000"/>
                </a:solidFill>
              </a:rPr>
              <a:t>Print function </a:t>
            </a:r>
          </a:p>
          <a:p>
            <a:r>
              <a:rPr lang="en-US" altLang="ko-KR" sz="1600" dirty="0"/>
              <a:t>From </a:t>
            </a:r>
            <a:r>
              <a:rPr lang="en-US" altLang="ko-KR" sz="1600" dirty="0" err="1"/>
              <a:t>torchvision</a:t>
            </a:r>
            <a:r>
              <a:rPr lang="en-US" altLang="ko-KR" sz="1600" dirty="0"/>
              <a:t> import models</a:t>
            </a:r>
          </a:p>
          <a:p>
            <a:r>
              <a:rPr lang="en-US" altLang="ko-KR" sz="1600" dirty="0"/>
              <a:t>-&gt; import the package </a:t>
            </a:r>
          </a:p>
          <a:p>
            <a:r>
              <a:rPr lang="en-US" altLang="ko-KR" sz="1600" dirty="0"/>
              <a:t>Model = VGG16()</a:t>
            </a:r>
          </a:p>
          <a:p>
            <a:r>
              <a:rPr lang="en-US" altLang="ko-KR" sz="1600" dirty="0"/>
              <a:t>-&gt; Make the mode data</a:t>
            </a:r>
          </a:p>
          <a:p>
            <a:r>
              <a:rPr lang="en-US" altLang="ko-KR" sz="1600" dirty="0"/>
              <a:t>Print(Model)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Can refer this web-site</a:t>
            </a:r>
          </a:p>
          <a:p>
            <a:r>
              <a:rPr lang="en-US" altLang="ko-KR" sz="1600" dirty="0">
                <a:hlinkClick r:id="rId3"/>
              </a:rPr>
              <a:t>https://pypi.org/project/pytorch-model-summary/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AE2A37-2EC1-4B85-AAED-5AD32657A65A}"/>
              </a:ext>
            </a:extLst>
          </p:cNvPr>
          <p:cNvSpPr/>
          <p:nvPr/>
        </p:nvSpPr>
        <p:spPr>
          <a:xfrm>
            <a:off x="1619252" y="1292781"/>
            <a:ext cx="1504948" cy="4065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58BF60-75CC-40A2-907E-FA987CFE59EC}"/>
              </a:ext>
            </a:extLst>
          </p:cNvPr>
          <p:cNvSpPr/>
          <p:nvPr/>
        </p:nvSpPr>
        <p:spPr>
          <a:xfrm>
            <a:off x="3133725" y="1292781"/>
            <a:ext cx="1657350" cy="4065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C84E07-A8E4-4C7D-9AF3-95236FF1E975}"/>
              </a:ext>
            </a:extLst>
          </p:cNvPr>
          <p:cNvSpPr/>
          <p:nvPr/>
        </p:nvSpPr>
        <p:spPr>
          <a:xfrm>
            <a:off x="4810124" y="1292781"/>
            <a:ext cx="857253" cy="4065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77793-E382-4AB2-AAE5-DDF7FCE323C0}"/>
              </a:ext>
            </a:extLst>
          </p:cNvPr>
          <p:cNvSpPr txBox="1"/>
          <p:nvPr/>
        </p:nvSpPr>
        <p:spPr>
          <a:xfrm>
            <a:off x="1673256" y="5429811"/>
            <a:ext cx="129785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Layers List of </a:t>
            </a:r>
          </a:p>
          <a:p>
            <a:r>
              <a:rPr lang="en-US" altLang="ko-KR" sz="1600" dirty="0"/>
              <a:t>Model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1C4C6-EFA9-43E8-82D0-F68487283915}"/>
              </a:ext>
            </a:extLst>
          </p:cNvPr>
          <p:cNvSpPr txBox="1"/>
          <p:nvPr/>
        </p:nvSpPr>
        <p:spPr>
          <a:xfrm>
            <a:off x="3114677" y="5447615"/>
            <a:ext cx="1584986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After processing </a:t>
            </a:r>
          </a:p>
          <a:p>
            <a:r>
              <a:rPr lang="en-US" altLang="ko-KR" sz="1600" dirty="0"/>
              <a:t>each layer</a:t>
            </a:r>
          </a:p>
          <a:p>
            <a:r>
              <a:rPr lang="en-US" altLang="ko-KR" sz="1600" dirty="0"/>
              <a:t>Change of input </a:t>
            </a:r>
          </a:p>
          <a:p>
            <a:r>
              <a:rPr lang="en-US" altLang="ko-KR" sz="1600" dirty="0"/>
              <a:t>data type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CD349-28C2-4F13-8110-4C9994FDD55B}"/>
              </a:ext>
            </a:extLst>
          </p:cNvPr>
          <p:cNvSpPr txBox="1"/>
          <p:nvPr/>
        </p:nvSpPr>
        <p:spPr>
          <a:xfrm>
            <a:off x="4699664" y="5447611"/>
            <a:ext cx="113864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Number of </a:t>
            </a:r>
          </a:p>
          <a:p>
            <a:r>
              <a:rPr lang="en-US" altLang="ko-KR" sz="1600" dirty="0"/>
              <a:t>trainable </a:t>
            </a:r>
          </a:p>
          <a:p>
            <a:r>
              <a:rPr lang="en-US" altLang="ko-KR" sz="1600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62630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497AB284-4112-459E-82E5-B3298E3DE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246" y="1046286"/>
            <a:ext cx="4374697" cy="3281025"/>
          </a:xfrm>
          <a:prstGeom prst="rect">
            <a:avLst/>
          </a:prstGeom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6E1247D-31D5-4D89-83F2-C0820B7876E6}"/>
              </a:ext>
            </a:extLst>
          </p:cNvPr>
          <p:cNvSpPr txBox="1">
            <a:spLocks/>
          </p:cNvSpPr>
          <p:nvPr/>
        </p:nvSpPr>
        <p:spPr>
          <a:xfrm>
            <a:off x="1828801" y="272138"/>
            <a:ext cx="8534399" cy="6241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5.4	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your model at least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epochs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your own computer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 your model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a screenshot of your training loss and accuracy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TW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 saved images no points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(4%)</a:t>
            </a:r>
          </a:p>
          <a:p>
            <a:pPr marL="444500" indent="-444500"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E2EE2EE-78C4-4CEF-9EFC-77E989F52C11}"/>
              </a:ext>
            </a:extLst>
          </p:cNvPr>
          <p:cNvSpPr txBox="1"/>
          <p:nvPr/>
        </p:nvSpPr>
        <p:spPr>
          <a:xfrm>
            <a:off x="4330282" y="4327310"/>
            <a:ext cx="296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(record accuracy/loss per epoch)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AC1F3-F23B-44ED-ACD2-5D75938B143A}"/>
              </a:ext>
            </a:extLst>
          </p:cNvPr>
          <p:cNvSpPr txBox="1"/>
          <p:nvPr/>
        </p:nvSpPr>
        <p:spPr>
          <a:xfrm>
            <a:off x="1524000" y="3786211"/>
            <a:ext cx="958215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Hint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There are two option.</a:t>
            </a:r>
          </a:p>
          <a:p>
            <a:pPr marL="342900" indent="-342900">
              <a:buAutoNum type="arabicParenR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Just use the normal method(Above image used this way)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https://www.pyimagesearch.com/2021/07/19/pytorch-training-your-first-convolutional-neural-network-cnn/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2)    Use 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tensorboard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 API or 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tensorboard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https://pytorch.org/tutorials/intermediate/tensorboard_tutorial.html</a:t>
            </a: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60216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6E1247D-31D5-4D89-83F2-C0820B7876E6}"/>
              </a:ext>
            </a:extLst>
          </p:cNvPr>
          <p:cNvSpPr txBox="1">
            <a:spLocks/>
          </p:cNvSpPr>
          <p:nvPr/>
        </p:nvSpPr>
        <p:spPr>
          <a:xfrm>
            <a:off x="1828801" y="272138"/>
            <a:ext cx="8534399" cy="6241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5.5	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your model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trained at 5.4, let us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 one image from test images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inference the image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, show the result image and class(use the pop-up) (4%)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4D4C6D-4396-4A38-ACED-117CA27EE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64" y="927872"/>
            <a:ext cx="3953164" cy="150794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C567260-2B4A-4A21-A70A-01E18220BC23}"/>
              </a:ext>
            </a:extLst>
          </p:cNvPr>
          <p:cNvSpPr/>
          <p:nvPr/>
        </p:nvSpPr>
        <p:spPr>
          <a:xfrm>
            <a:off x="1828800" y="927872"/>
            <a:ext cx="4119418" cy="670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8B82DD-5C32-4187-89E6-D969EF650F14}"/>
              </a:ext>
            </a:extLst>
          </p:cNvPr>
          <p:cNvSpPr/>
          <p:nvPr/>
        </p:nvSpPr>
        <p:spPr>
          <a:xfrm>
            <a:off x="1828800" y="1681843"/>
            <a:ext cx="4119418" cy="670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1F84F-4080-4453-81B1-3406133593FE}"/>
              </a:ext>
            </a:extLst>
          </p:cNvPr>
          <p:cNvSpPr txBox="1"/>
          <p:nvPr/>
        </p:nvSpPr>
        <p:spPr>
          <a:xfrm>
            <a:off x="1828801" y="2822530"/>
            <a:ext cx="232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Choose the any data</a:t>
            </a:r>
            <a:endParaRPr lang="ko-KR" alt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CD8CCCA-4709-4290-A79A-E5FF6A239E5A}"/>
              </a:ext>
            </a:extLst>
          </p:cNvPr>
          <p:cNvCxnSpPr>
            <a:stCxn id="2" idx="1"/>
            <a:endCxn id="5" idx="1"/>
          </p:cNvCxnSpPr>
          <p:nvPr/>
        </p:nvCxnSpPr>
        <p:spPr>
          <a:xfrm rot="10800000" flipV="1">
            <a:off x="1828800" y="1262882"/>
            <a:ext cx="12700" cy="17443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8CFE3E-5FA1-41EE-8251-A19F668E0580}"/>
              </a:ext>
            </a:extLst>
          </p:cNvPr>
          <p:cNvSpPr txBox="1"/>
          <p:nvPr/>
        </p:nvSpPr>
        <p:spPr>
          <a:xfrm>
            <a:off x="1856787" y="3283134"/>
            <a:ext cx="1719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Run Inference</a:t>
            </a:r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271EC2B-C284-4286-B0ED-D04A77AF5B6E}"/>
              </a:ext>
            </a:extLst>
          </p:cNvPr>
          <p:cNvCxnSpPr>
            <a:cxnSpLocks/>
            <a:stCxn id="16" idx="1"/>
            <a:endCxn id="20" idx="1"/>
          </p:cNvCxnSpPr>
          <p:nvPr/>
        </p:nvCxnSpPr>
        <p:spPr>
          <a:xfrm rot="10800000" flipH="1" flipV="1">
            <a:off x="1828800" y="2016853"/>
            <a:ext cx="27987" cy="1450947"/>
          </a:xfrm>
          <a:prstGeom prst="bentConnector3">
            <a:avLst>
              <a:gd name="adj1" fmla="val -8168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737340-AA02-4814-9D3A-302CC71A802B}"/>
              </a:ext>
            </a:extLst>
          </p:cNvPr>
          <p:cNvSpPr/>
          <p:nvPr/>
        </p:nvSpPr>
        <p:spPr>
          <a:xfrm>
            <a:off x="6068291" y="914899"/>
            <a:ext cx="4599709" cy="2448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AE6AED-DACA-42DA-AC14-AC3259C912CE}"/>
              </a:ext>
            </a:extLst>
          </p:cNvPr>
          <p:cNvSpPr txBox="1"/>
          <p:nvPr/>
        </p:nvSpPr>
        <p:spPr>
          <a:xfrm>
            <a:off x="7479028" y="3340977"/>
            <a:ext cx="18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Show the result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A5AE0F3-AA1F-4601-898B-EA970476B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03" y="963979"/>
            <a:ext cx="1977031" cy="213229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9BEB4D5-85F4-4C99-9A25-180541026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834" y="958077"/>
            <a:ext cx="2593165" cy="213820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1FFED7-E0F5-4D95-9A79-7577E54A812B}"/>
              </a:ext>
            </a:extLst>
          </p:cNvPr>
          <p:cNvCxnSpPr>
            <a:cxnSpLocks/>
          </p:cNvCxnSpPr>
          <p:nvPr/>
        </p:nvCxnSpPr>
        <p:spPr>
          <a:xfrm>
            <a:off x="3363932" y="3489316"/>
            <a:ext cx="4115097" cy="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403C9D-4DD9-4221-A7F5-4C406D3381B3}"/>
              </a:ext>
            </a:extLst>
          </p:cNvPr>
          <p:cNvSpPr txBox="1"/>
          <p:nvPr/>
        </p:nvSpPr>
        <p:spPr>
          <a:xfrm>
            <a:off x="1524000" y="3786211"/>
            <a:ext cx="958215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Hint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Can refer two web-site 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https://towardsdatascience.com/understanding-pytorch-with-an-example-a-step-by-step-tutorial-81fc5f8c4e8e#5017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https://pytorch.org/tutorials/</a:t>
            </a: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95205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寬螢幕</PresentationFormat>
  <Paragraphs>142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佈景主題</vt:lpstr>
      <vt:lpstr>5. Training Cifar10 Classifier Using VGG16 (20%)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Training Cifar10 Classifier Using VGG16 (20%)  </dc:title>
  <dc:creator>Lu Tom</dc:creator>
  <cp:lastModifiedBy>Lu Tom</cp:lastModifiedBy>
  <cp:revision>1</cp:revision>
  <dcterms:created xsi:type="dcterms:W3CDTF">2022-01-07T06:17:49Z</dcterms:created>
  <dcterms:modified xsi:type="dcterms:W3CDTF">2022-01-07T06:18:08Z</dcterms:modified>
</cp:coreProperties>
</file>