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7" r:id="rId3"/>
    <p:sldId id="29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bot\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cat>
            <c:strRef>
              <c:f>工作表1!$A$1:$A$2</c:f>
              <c:strCache>
                <c:ptCount val="2"/>
                <c:pt idx="0">
                  <c:v>Before Random-Erasing</c:v>
                </c:pt>
                <c:pt idx="1">
                  <c:v>After Random-Erasing</c:v>
                </c:pt>
              </c:strCache>
            </c:strRef>
          </c:cat>
          <c:val>
            <c:numRef>
              <c:f>工作表1!$B$1:$B$2</c:f>
              <c:numCache>
                <c:formatCode>General</c:formatCode>
                <c:ptCount val="2"/>
                <c:pt idx="0">
                  <c:v>65.2</c:v>
                </c:pt>
                <c:pt idx="1">
                  <c:v>69.3</c:v>
                </c:pt>
              </c:numCache>
            </c:numRef>
          </c:val>
          <c:extLst>
            <c:ext xmlns:c16="http://schemas.microsoft.com/office/drawing/2014/chart" uri="{C3380CC4-5D6E-409C-BE32-E72D297353CC}">
              <c16:uniqueId val="{00000000-2BBF-4748-AFA9-2544FFB00E09}"/>
            </c:ext>
          </c:extLst>
        </c:ser>
        <c:dLbls>
          <c:showLegendKey val="0"/>
          <c:showVal val="0"/>
          <c:showCatName val="0"/>
          <c:showSerName val="0"/>
          <c:showPercent val="0"/>
          <c:showBubbleSize val="0"/>
        </c:dLbls>
        <c:gapWidth val="150"/>
        <c:overlap val="100"/>
        <c:axId val="953080112"/>
        <c:axId val="605465600"/>
      </c:barChart>
      <c:catAx>
        <c:axId val="95308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05465600"/>
        <c:crosses val="autoZero"/>
        <c:auto val="1"/>
        <c:lblAlgn val="ctr"/>
        <c:lblOffset val="100"/>
        <c:noMultiLvlLbl val="0"/>
      </c:catAx>
      <c:valAx>
        <c:axId val="60546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53080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DF39A-0A6E-461E-8253-3BD0BB38E0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4558AE8-ADED-4260-8003-DCF7839BD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916188F-E6FD-408D-88F5-C220855ADF26}"/>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4E3B4418-6134-44CD-A023-F5FB1B1D42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C7FFD6-504E-46AB-B368-EE20E25EA665}"/>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124536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746855-5D11-499A-8E58-2B54C1DE4D1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A033DC8-48EB-497F-93ED-838FB9FE499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B341124-D04F-4996-80F7-CD669BBC2744}"/>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3377FCB5-DB86-4C39-9CEB-18566770F0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8BF250-351A-46FA-8758-56803227FCF3}"/>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160809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4D863C5-0EE1-4781-9223-A9CD0738F9A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FC3B6EA-4043-4FCA-B114-43260F4CE85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D759EF-32CE-4A0F-BC11-85B82C15F6E0}"/>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6FDA91EA-23F7-4F9B-9F4A-ADA0E68873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5612B8-D2FE-4E0C-8729-7E4FA17EC2B0}"/>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146485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3678-D072-42A4-9E92-89B6EDDC071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A0C9E12-8525-4F25-9B22-A4A6EB74850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2D3497-3975-4E3F-AB69-8FB78AF8ED65}"/>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A39BCF18-E048-4DF9-A66D-4EB3DB2A86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7CFCD2-8B76-489E-A05F-0BCA648899BC}"/>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275146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4B1A2-A1FA-4312-8743-018CCA2DBA4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240A14C-2BEF-4609-9662-CB253FE6C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19D842C-504D-4DEF-932A-E45D076388A1}"/>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06D46C15-1A65-4B02-BEAB-159A6DA2CA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77863C-781F-4AE3-9CFB-C4E387D89EA8}"/>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40275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C16D6C-47F7-4AD1-A1A6-FE19A3F0BF9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71A0690-416A-4F0A-A209-AEE9A63C79F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0AA41F9-A03E-4E1A-B7D3-04547A6EF4F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C6CC908-55E2-428E-A382-54ED8386725A}"/>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6" name="頁尾版面配置區 5">
            <a:extLst>
              <a:ext uri="{FF2B5EF4-FFF2-40B4-BE49-F238E27FC236}">
                <a16:creationId xmlns:a16="http://schemas.microsoft.com/office/drawing/2014/main" id="{122124D0-1685-4FD9-A823-73D6E3645D5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F5B91BC-463C-4B4A-91FA-AF575957702B}"/>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419109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714BC2-56AA-4F7C-A2D1-ED4E4B46B3D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1A9AB03-B79D-4115-9648-20583EEFB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C62AAC3-F91C-46EE-9C07-C51224748B1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02B8B4F-4137-4B75-98E3-46346E92B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8DD9C07-208D-46B1-9BD4-694BE614A26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0A8ECE9-70BD-4B5E-8434-DFDF748A8519}"/>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8" name="頁尾版面配置區 7">
            <a:extLst>
              <a:ext uri="{FF2B5EF4-FFF2-40B4-BE49-F238E27FC236}">
                <a16:creationId xmlns:a16="http://schemas.microsoft.com/office/drawing/2014/main" id="{B74B0BAA-AFBC-4692-AE1D-DE290EFFAA6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475D44-156E-46B0-AD9F-5D201F723421}"/>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407112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B34BB6-69E1-456F-A805-3EC343B3DD1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00C257E-A2D9-4CF8-9CA4-E9BAE3ACFE2F}"/>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4" name="頁尾版面配置區 3">
            <a:extLst>
              <a:ext uri="{FF2B5EF4-FFF2-40B4-BE49-F238E27FC236}">
                <a16:creationId xmlns:a16="http://schemas.microsoft.com/office/drawing/2014/main" id="{C3E34062-3555-4C15-B153-562C86A424C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DD27E0E-0053-486D-BB82-3716C76CC2A1}"/>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5049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4850125-CBBF-44B8-9748-2053C033F46C}"/>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3" name="頁尾版面配置區 2">
            <a:extLst>
              <a:ext uri="{FF2B5EF4-FFF2-40B4-BE49-F238E27FC236}">
                <a16:creationId xmlns:a16="http://schemas.microsoft.com/office/drawing/2014/main" id="{45EEF906-4C24-4A99-8BB4-B8FFFEB70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CAD0EC5-2517-4F91-97D6-83BBC52EB7C5}"/>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258868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9B351-536B-49B6-8ABB-AD09EE3271A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78399C5-F398-49A1-9685-7BEFFB187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8E71625-E692-4303-BD1B-01C7C5B16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732F45F-3D4F-43D2-9C23-327EA7DA8CE4}"/>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6" name="頁尾版面配置區 5">
            <a:extLst>
              <a:ext uri="{FF2B5EF4-FFF2-40B4-BE49-F238E27FC236}">
                <a16:creationId xmlns:a16="http://schemas.microsoft.com/office/drawing/2014/main" id="{7D58BE94-13C4-45EF-84C5-99D21DDCC9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C8E3FB1-113F-462D-821E-D2BB3FAABEA1}"/>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329066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A7CD7C-860F-48A4-8A0F-37686E1DF82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946F7D3-7D48-4494-A98F-1D302D96A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03F838-48A2-4435-A515-645066A3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4D84A1B-6D42-4775-8EF9-458F8F0ADE56}"/>
              </a:ext>
            </a:extLst>
          </p:cNvPr>
          <p:cNvSpPr>
            <a:spLocks noGrp="1"/>
          </p:cNvSpPr>
          <p:nvPr>
            <p:ph type="dt" sz="half" idx="10"/>
          </p:nvPr>
        </p:nvSpPr>
        <p:spPr/>
        <p:txBody>
          <a:bodyPr/>
          <a:lstStyle/>
          <a:p>
            <a:fld id="{F17003EA-04D7-4ECD-AC98-AB4251698E1E}" type="datetimeFigureOut">
              <a:rPr lang="zh-TW" altLang="en-US" smtClean="0"/>
              <a:t>2022/1/7</a:t>
            </a:fld>
            <a:endParaRPr lang="zh-TW" altLang="en-US"/>
          </a:p>
        </p:txBody>
      </p:sp>
      <p:sp>
        <p:nvSpPr>
          <p:cNvPr id="6" name="頁尾版面配置區 5">
            <a:extLst>
              <a:ext uri="{FF2B5EF4-FFF2-40B4-BE49-F238E27FC236}">
                <a16:creationId xmlns:a16="http://schemas.microsoft.com/office/drawing/2014/main" id="{59EEC1CE-1312-4F5B-8805-952689C8C93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CD1B517-902F-4151-994E-C95DAA849DC7}"/>
              </a:ext>
            </a:extLst>
          </p:cNvPr>
          <p:cNvSpPr>
            <a:spLocks noGrp="1"/>
          </p:cNvSpPr>
          <p:nvPr>
            <p:ph type="sldNum" sz="quarter" idx="12"/>
          </p:nvPr>
        </p:nvSpPr>
        <p:spPr/>
        <p:txBody>
          <a:body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58165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381F2EE-488E-43A3-AE09-BE6F7C779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CE0EEC3-57F7-4447-B39D-46B1BE6C5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FF3872D-0621-4511-B992-1E30C9909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003EA-04D7-4ECD-AC98-AB4251698E1E}" type="datetimeFigureOut">
              <a:rPr lang="zh-TW" altLang="en-US" smtClean="0"/>
              <a:t>2022/1/7</a:t>
            </a:fld>
            <a:endParaRPr lang="zh-TW" altLang="en-US"/>
          </a:p>
        </p:txBody>
      </p:sp>
      <p:sp>
        <p:nvSpPr>
          <p:cNvPr id="5" name="頁尾版面配置區 4">
            <a:extLst>
              <a:ext uri="{FF2B5EF4-FFF2-40B4-BE49-F238E27FC236}">
                <a16:creationId xmlns:a16="http://schemas.microsoft.com/office/drawing/2014/main" id="{E343A126-83F9-45D2-B0B2-00B4F507A3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7E868B0-82C3-48A9-8FAA-27AB91305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EA5D5-27CC-41E0-A0A5-C5808FDCCB14}" type="slidenum">
              <a:rPr lang="zh-TW" altLang="en-US" smtClean="0"/>
              <a:t>‹#›</a:t>
            </a:fld>
            <a:endParaRPr lang="zh-TW" altLang="en-US"/>
          </a:p>
        </p:txBody>
      </p:sp>
    </p:spTree>
    <p:extLst>
      <p:ext uri="{BB962C8B-B14F-4D97-AF65-F5344CB8AC3E}">
        <p14:creationId xmlns:p14="http://schemas.microsoft.com/office/powerpoint/2010/main" val="383856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1512.03385.pdf" TargetMode="External"/><Relationship Id="rId7" Type="http://schemas.openxmlformats.org/officeDocument/2006/relationships/image" Target="../media/image3.png"/><Relationship Id="rId2" Type="http://schemas.openxmlformats.org/officeDocument/2006/relationships/hyperlink" Target="https://papers.nips.cc/paper/2012/file/c399862d3b9d6b76c8436e924a68c45b-Paper.pdf"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crosoft.com/en-us/download/details.aspx?id=5476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arxiv.org/pdf/1708.04896.pdf" TargetMode="Externa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9">
            <a:extLst>
              <a:ext uri="{FF2B5EF4-FFF2-40B4-BE49-F238E27FC236}">
                <a16:creationId xmlns:a16="http://schemas.microsoft.com/office/drawing/2014/main" id="{1081D09D-EBB2-4ACC-BB5D-D11C4BE37AD4}"/>
              </a:ext>
            </a:extLst>
          </p:cNvPr>
          <p:cNvSpPr txBox="1">
            <a:spLocks/>
          </p:cNvSpPr>
          <p:nvPr/>
        </p:nvSpPr>
        <p:spPr>
          <a:xfrm>
            <a:off x="1490360" y="85053"/>
            <a:ext cx="9192538" cy="456116"/>
          </a:xfrm>
          <a:prstGeom prst="rect">
            <a:avLst/>
          </a:prstGeom>
          <a:noFill/>
          <a:ln>
            <a:noFill/>
          </a:ln>
        </p:spPr>
        <p:txBody>
          <a:bodyPr lIns="68569" tIns="34275" rIns="68569" bIns="342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949054" indent="-1949054">
              <a:buSzPct val="25000"/>
            </a:pPr>
            <a:r>
              <a:rPr lang="en-US" altLang="zh-TW" sz="2400" b="1" dirty="0"/>
              <a:t>5.0</a:t>
            </a:r>
            <a:r>
              <a:rPr lang="zh-TW" altLang="en-US" sz="2400" b="1" dirty="0"/>
              <a:t> </a:t>
            </a:r>
            <a:r>
              <a:rPr lang="en-US" altLang="zh-TW" sz="2400" b="1" dirty="0"/>
              <a:t>(20%)Dogs and Cats classification Using R</a:t>
            </a:r>
            <a:r>
              <a:rPr lang="en-US" altLang="zh-CN" sz="2400" b="1" dirty="0"/>
              <a:t>esNet50</a:t>
            </a:r>
            <a:r>
              <a:rPr lang="en-US" altLang="zh-TW" sz="2400" b="1" dirty="0"/>
              <a:t> </a:t>
            </a:r>
            <a:r>
              <a:rPr lang="en-US" altLang="zh-TW" sz="1600" dirty="0"/>
              <a:t>(</a:t>
            </a:r>
            <a:r>
              <a:rPr lang="zh-CN" altLang="en-US" sz="1600" dirty="0"/>
              <a:t>出題：</a:t>
            </a:r>
            <a:r>
              <a:rPr lang="zh-TW" altLang="en-US" sz="1600" dirty="0"/>
              <a:t>育成</a:t>
            </a:r>
            <a:r>
              <a:rPr lang="en-US" altLang="zh-TW" sz="1600" dirty="0"/>
              <a:t>)</a:t>
            </a:r>
            <a:endParaRPr lang="en-US" altLang="zh-TW" sz="2400" dirty="0"/>
          </a:p>
        </p:txBody>
      </p:sp>
      <p:sp>
        <p:nvSpPr>
          <p:cNvPr id="5" name="矩形 4">
            <a:extLst>
              <a:ext uri="{FF2B5EF4-FFF2-40B4-BE49-F238E27FC236}">
                <a16:creationId xmlns:a16="http://schemas.microsoft.com/office/drawing/2014/main" id="{F43A7923-779D-4F20-A416-B2A8A398A738}"/>
              </a:ext>
            </a:extLst>
          </p:cNvPr>
          <p:cNvSpPr/>
          <p:nvPr/>
        </p:nvSpPr>
        <p:spPr>
          <a:xfrm>
            <a:off x="1619504" y="826476"/>
            <a:ext cx="7188874" cy="5078313"/>
          </a:xfrm>
          <a:prstGeom prst="rect">
            <a:avLst/>
          </a:prstGeom>
        </p:spPr>
        <p:txBody>
          <a:bodyPr wrap="square">
            <a:spAutoFit/>
          </a:bodyPr>
          <a:lstStyle/>
          <a:p>
            <a:r>
              <a:rPr lang="en-US" altLang="zh-TW" dirty="0"/>
              <a:t>1) Dataset introduction:</a:t>
            </a:r>
          </a:p>
          <a:p>
            <a:pPr marL="700088" indent="-342900">
              <a:buAutoNum type="arabicParenBoth"/>
            </a:pPr>
            <a:r>
              <a:rPr lang="en-US" altLang="zh-TW" dirty="0"/>
              <a:t>ASIRRA (Animal Species Image Recognition for Restricting Access) is a HIP(Human Interactive Proof) that works by asking users to identify photographs of cats and dogs, that's supposed to be easy for people to solve, but difficult for computers. Now we can use artificial intelligence technology to achieve this goal.</a:t>
            </a:r>
          </a:p>
          <a:p>
            <a:pPr marL="700088" indent="-342900">
              <a:buAutoNum type="arabicParenBoth"/>
            </a:pPr>
            <a:endParaRPr lang="en-US" altLang="zh-TW" dirty="0"/>
          </a:p>
          <a:p>
            <a:pPr marL="719138" indent="-361950"/>
            <a:r>
              <a:rPr lang="en-US" altLang="zh-TW" dirty="0"/>
              <a:t>(2) The dataset includes 12501 photos of cats and 12501 photo</a:t>
            </a:r>
            <a:r>
              <a:rPr lang="en-US" altLang="zh-CN" dirty="0"/>
              <a:t>s</a:t>
            </a:r>
            <a:r>
              <a:rPr lang="en-US" altLang="zh-TW" dirty="0"/>
              <a:t> of dogs. You need to download them in Reference below(R2), and split the </a:t>
            </a:r>
            <a:r>
              <a:rPr lang="en-US" altLang="zh-TW" dirty="0">
                <a:solidFill>
                  <a:srgbClr val="FF0000"/>
                </a:solidFill>
              </a:rPr>
              <a:t>training</a:t>
            </a:r>
            <a:r>
              <a:rPr lang="en-US" altLang="zh-TW" dirty="0"/>
              <a:t> set, </a:t>
            </a:r>
            <a:r>
              <a:rPr lang="en-US" altLang="zh-TW" dirty="0">
                <a:solidFill>
                  <a:srgbClr val="FF0000"/>
                </a:solidFill>
              </a:rPr>
              <a:t>validation</a:t>
            </a:r>
            <a:r>
              <a:rPr lang="en-US" altLang="zh-TW" dirty="0"/>
              <a:t> set and </a:t>
            </a:r>
            <a:r>
              <a:rPr lang="en-US" altLang="zh-TW" dirty="0">
                <a:solidFill>
                  <a:srgbClr val="FF0000"/>
                </a:solidFill>
              </a:rPr>
              <a:t>test</a:t>
            </a:r>
            <a:r>
              <a:rPr lang="en-US" altLang="zh-TW" dirty="0"/>
              <a:t> set using </a:t>
            </a:r>
            <a:r>
              <a:rPr lang="en-US" altLang="zh-TW" dirty="0">
                <a:solidFill>
                  <a:srgbClr val="FF0000"/>
                </a:solidFill>
              </a:rPr>
              <a:t>8:1:1</a:t>
            </a:r>
            <a:r>
              <a:rPr lang="en-US" altLang="zh-TW" dirty="0"/>
              <a:t> ratio in both dogs and cats directory.</a:t>
            </a:r>
          </a:p>
          <a:p>
            <a:pPr marL="357187"/>
            <a:endParaRPr lang="en-US" altLang="zh-TW" dirty="0"/>
          </a:p>
          <a:p>
            <a:r>
              <a:rPr lang="en-US" altLang="zh-TW" dirty="0"/>
              <a:t>2) Environment Requirement</a:t>
            </a:r>
          </a:p>
          <a:p>
            <a:pPr marL="269875" lvl="1"/>
            <a:r>
              <a:rPr lang="en-US" altLang="zh-TW" dirty="0"/>
              <a:t>(1) Python </a:t>
            </a:r>
          </a:p>
          <a:p>
            <a:pPr marL="269875" lvl="1"/>
            <a:r>
              <a:rPr lang="en-US" altLang="zh-TW" dirty="0"/>
              <a:t>(2) </a:t>
            </a:r>
            <a:r>
              <a:rPr lang="en-US" altLang="zh-TW" dirty="0" err="1"/>
              <a:t>Tensorflow</a:t>
            </a:r>
            <a:r>
              <a:rPr lang="en-US" altLang="zh-TW" dirty="0"/>
              <a:t> </a:t>
            </a:r>
          </a:p>
          <a:p>
            <a:pPr marL="536575" lvl="1" indent="-266700"/>
            <a:r>
              <a:rPr lang="en-US" altLang="zh-TW" dirty="0"/>
              <a:t>(3) </a:t>
            </a:r>
            <a:r>
              <a:rPr lang="en-US" altLang="zh-TW" dirty="0" err="1"/>
              <a:t>Opencv</a:t>
            </a:r>
            <a:r>
              <a:rPr lang="en-US" altLang="zh-TW" dirty="0"/>
              <a:t>-</a:t>
            </a:r>
            <a:r>
              <a:rPr lang="en-US" altLang="zh-TW" dirty="0" err="1"/>
              <a:t>contrib</a:t>
            </a:r>
            <a:r>
              <a:rPr lang="en-US" altLang="zh-TW" dirty="0"/>
              <a:t>-python </a:t>
            </a:r>
          </a:p>
          <a:p>
            <a:pPr marL="536575" lvl="1" indent="-266700"/>
            <a:r>
              <a:rPr lang="en-US" altLang="zh-TW" dirty="0"/>
              <a:t>(4) Matplotlib </a:t>
            </a:r>
          </a:p>
          <a:p>
            <a:pPr marL="342900" indent="-342900">
              <a:buAutoNum type="arabicPeriod"/>
            </a:pPr>
            <a:endParaRPr lang="en-US" altLang="zh-TW"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83C02CFE-48CD-42ED-9E2E-2E6D9A2FD769}"/>
              </a:ext>
            </a:extLst>
          </p:cNvPr>
          <p:cNvSpPr/>
          <p:nvPr/>
        </p:nvSpPr>
        <p:spPr>
          <a:xfrm>
            <a:off x="1603705" y="6088559"/>
            <a:ext cx="8178800" cy="892552"/>
          </a:xfrm>
          <a:prstGeom prst="rect">
            <a:avLst/>
          </a:prstGeom>
        </p:spPr>
        <p:txBody>
          <a:bodyPr wrap="square">
            <a:spAutoFit/>
          </a:bodyPr>
          <a:lstStyle/>
          <a:p>
            <a:r>
              <a:rPr lang="en-US" altLang="zh-TW" sz="1600" dirty="0">
                <a:latin typeface="Calibri" panose="020F0502020204030204" pitchFamily="34" charset="0"/>
                <a:cs typeface="Calibri" panose="020F0502020204030204" pitchFamily="34" charset="0"/>
              </a:rPr>
              <a:t>R. Reference</a:t>
            </a:r>
          </a:p>
          <a:p>
            <a:pPr marL="269875" lvl="1"/>
            <a:r>
              <a:rPr lang="en-US" altLang="zh-TW"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R1)</a:t>
            </a:r>
            <a:r>
              <a:rPr lang="en-US" altLang="zh-TW" dirty="0">
                <a:hlinkClick r:id="rId3"/>
              </a:rPr>
              <a:t> Deep Residual Learning for Image Recognition</a:t>
            </a:r>
            <a:endParaRPr lang="en-US" altLang="zh-TW" dirty="0">
              <a:latin typeface="Calibri" panose="020F0502020204030204" pitchFamily="34" charset="0"/>
              <a:cs typeface="Calibri" panose="020F0502020204030204" pitchFamily="34" charset="0"/>
            </a:endParaRPr>
          </a:p>
          <a:p>
            <a:pPr marL="269875" lvl="1"/>
            <a:r>
              <a:rPr lang="en-US" altLang="zh-TW"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R2)</a:t>
            </a:r>
            <a:r>
              <a:rPr lang="en-US" altLang="zh-TW" dirty="0">
                <a:hlinkClick r:id="rId4"/>
              </a:rPr>
              <a:t> https://www.microsoft.com/en-us/download/details.aspx?id=54765</a:t>
            </a:r>
            <a:r>
              <a:rPr lang="en-US" altLang="zh-TW" dirty="0"/>
              <a:t> </a:t>
            </a:r>
            <a:r>
              <a:rPr lang="en-US" altLang="zh-TW" sz="1200" dirty="0"/>
              <a:t>(ASIRRA)</a:t>
            </a:r>
            <a:endParaRPr lang="en-US" altLang="zh-TW" dirty="0">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8062561A-2803-4D2F-AB4F-ACC717589FA3}"/>
              </a:ext>
            </a:extLst>
          </p:cNvPr>
          <p:cNvSpPr/>
          <p:nvPr/>
        </p:nvSpPr>
        <p:spPr>
          <a:xfrm>
            <a:off x="8301136" y="6596390"/>
            <a:ext cx="2206053" cy="261610"/>
          </a:xfrm>
          <a:prstGeom prst="rect">
            <a:avLst/>
          </a:prstGeom>
        </p:spPr>
        <p:txBody>
          <a:bodyPr wrap="none">
            <a:spAutoFit/>
          </a:bodyPr>
          <a:lstStyle/>
          <a:p>
            <a:r>
              <a:rPr lang="en-US" altLang="zh-TW" sz="1100" b="1" i="1" dirty="0"/>
              <a:t>Fig.</a:t>
            </a:r>
            <a:r>
              <a:rPr lang="en-US" altLang="zh-TW" sz="1100" i="1" dirty="0"/>
              <a:t> R</a:t>
            </a:r>
            <a:r>
              <a:rPr lang="en-US" altLang="zh-CN" sz="1100" i="1" dirty="0"/>
              <a:t>esNet50</a:t>
            </a:r>
            <a:r>
              <a:rPr lang="zh-TW" altLang="en-US" sz="1100" i="1" dirty="0"/>
              <a:t>'s </a:t>
            </a:r>
            <a:r>
              <a:rPr lang="en-US" altLang="zh-TW" sz="1100" i="1" dirty="0"/>
              <a:t>Schematic Diagram</a:t>
            </a:r>
            <a:endParaRPr lang="zh-TW" altLang="en-US" sz="1100" i="1" dirty="0"/>
          </a:p>
        </p:txBody>
      </p:sp>
      <p:pic>
        <p:nvPicPr>
          <p:cNvPr id="3" name="圖片 2">
            <a:extLst>
              <a:ext uri="{FF2B5EF4-FFF2-40B4-BE49-F238E27FC236}">
                <a16:creationId xmlns:a16="http://schemas.microsoft.com/office/drawing/2014/main" id="{2248DD95-E93A-426A-ACBF-F6DAF462B40B}"/>
              </a:ext>
            </a:extLst>
          </p:cNvPr>
          <p:cNvPicPr>
            <a:picLocks noChangeAspect="1"/>
          </p:cNvPicPr>
          <p:nvPr/>
        </p:nvPicPr>
        <p:blipFill rotWithShape="1">
          <a:blip r:embed="rId5"/>
          <a:srcRect l="28731" t="19953" r="-1" b="22720"/>
          <a:stretch/>
        </p:blipFill>
        <p:spPr>
          <a:xfrm rot="5400000">
            <a:off x="6787086" y="3009108"/>
            <a:ext cx="5656442" cy="1518122"/>
          </a:xfrm>
          <a:prstGeom prst="rect">
            <a:avLst/>
          </a:prstGeom>
        </p:spPr>
      </p:pic>
      <p:pic>
        <p:nvPicPr>
          <p:cNvPr id="11" name="圖片 10">
            <a:extLst>
              <a:ext uri="{FF2B5EF4-FFF2-40B4-BE49-F238E27FC236}">
                <a16:creationId xmlns:a16="http://schemas.microsoft.com/office/drawing/2014/main" id="{BF521DCB-7730-47C8-966B-E69C9EC746C1}"/>
              </a:ext>
            </a:extLst>
          </p:cNvPr>
          <p:cNvPicPr>
            <a:picLocks noChangeAspect="1"/>
          </p:cNvPicPr>
          <p:nvPr/>
        </p:nvPicPr>
        <p:blipFill rotWithShape="1">
          <a:blip r:embed="rId6"/>
          <a:srcRect r="30424"/>
          <a:stretch/>
        </p:blipFill>
        <p:spPr>
          <a:xfrm>
            <a:off x="5628686" y="3880363"/>
            <a:ext cx="3179693" cy="1967718"/>
          </a:xfrm>
          <a:prstGeom prst="rect">
            <a:avLst/>
          </a:prstGeom>
        </p:spPr>
      </p:pic>
      <p:sp>
        <p:nvSpPr>
          <p:cNvPr id="12" name="矩形 11">
            <a:extLst>
              <a:ext uri="{FF2B5EF4-FFF2-40B4-BE49-F238E27FC236}">
                <a16:creationId xmlns:a16="http://schemas.microsoft.com/office/drawing/2014/main" id="{15051D3F-3DC0-4566-8335-64E1938E1D56}"/>
              </a:ext>
            </a:extLst>
          </p:cNvPr>
          <p:cNvSpPr/>
          <p:nvPr/>
        </p:nvSpPr>
        <p:spPr>
          <a:xfrm>
            <a:off x="6295713" y="5882424"/>
            <a:ext cx="2372765" cy="261610"/>
          </a:xfrm>
          <a:prstGeom prst="rect">
            <a:avLst/>
          </a:prstGeom>
        </p:spPr>
        <p:txBody>
          <a:bodyPr wrap="none">
            <a:spAutoFit/>
          </a:bodyPr>
          <a:lstStyle/>
          <a:p>
            <a:r>
              <a:rPr lang="en-US" altLang="zh-TW" sz="1100" b="1" i="1" dirty="0"/>
              <a:t>Fig.</a:t>
            </a:r>
            <a:r>
              <a:rPr lang="en-US" altLang="zh-TW" sz="1100" i="1" dirty="0"/>
              <a:t> </a:t>
            </a:r>
            <a:r>
              <a:rPr lang="en-US" altLang="zh-TW" sz="1100" i="1" dirty="0" err="1"/>
              <a:t>R</a:t>
            </a:r>
            <a:r>
              <a:rPr lang="en-US" altLang="zh-CN" sz="1100" i="1" dirty="0" err="1"/>
              <a:t>esNet</a:t>
            </a:r>
            <a:r>
              <a:rPr lang="zh-TW" altLang="en-US" sz="1100" i="1" dirty="0"/>
              <a:t>’s </a:t>
            </a:r>
            <a:r>
              <a:rPr lang="en-US" altLang="zh-TW" sz="1100" i="1" dirty="0"/>
              <a:t>N</a:t>
            </a:r>
            <a:r>
              <a:rPr lang="zh-TW" altLang="en-US" sz="1100" i="1" dirty="0"/>
              <a:t>etwork </a:t>
            </a:r>
            <a:r>
              <a:rPr lang="en-US" altLang="zh-TW" sz="1100" i="1" dirty="0"/>
              <a:t>A</a:t>
            </a:r>
            <a:r>
              <a:rPr lang="zh-TW" altLang="en-US" sz="1100" i="1" dirty="0"/>
              <a:t>rchitecture</a:t>
            </a:r>
          </a:p>
        </p:txBody>
      </p:sp>
      <p:sp>
        <p:nvSpPr>
          <p:cNvPr id="14" name="矩形 13">
            <a:extLst>
              <a:ext uri="{FF2B5EF4-FFF2-40B4-BE49-F238E27FC236}">
                <a16:creationId xmlns:a16="http://schemas.microsoft.com/office/drawing/2014/main" id="{69B74EB7-E2CB-45B4-94B7-0D6260B2648A}"/>
              </a:ext>
            </a:extLst>
          </p:cNvPr>
          <p:cNvSpPr/>
          <p:nvPr/>
        </p:nvSpPr>
        <p:spPr>
          <a:xfrm>
            <a:off x="4080050" y="5900720"/>
            <a:ext cx="1071127" cy="261610"/>
          </a:xfrm>
          <a:prstGeom prst="rect">
            <a:avLst/>
          </a:prstGeom>
        </p:spPr>
        <p:txBody>
          <a:bodyPr wrap="none">
            <a:spAutoFit/>
          </a:bodyPr>
          <a:lstStyle/>
          <a:p>
            <a:r>
              <a:rPr lang="en-US" altLang="zh-TW" sz="1100" b="1" i="1" dirty="0"/>
              <a:t>Fig.</a:t>
            </a:r>
            <a:r>
              <a:rPr lang="en-US" altLang="zh-TW" sz="1100" i="1" dirty="0"/>
              <a:t> Example UI</a:t>
            </a:r>
            <a:endParaRPr lang="zh-TW" altLang="en-US" sz="1100" i="1" dirty="0"/>
          </a:p>
        </p:txBody>
      </p:sp>
      <p:pic>
        <p:nvPicPr>
          <p:cNvPr id="9" name="圖片 8">
            <a:extLst>
              <a:ext uri="{FF2B5EF4-FFF2-40B4-BE49-F238E27FC236}">
                <a16:creationId xmlns:a16="http://schemas.microsoft.com/office/drawing/2014/main" id="{2FCBCA93-F03B-4327-8E06-44E74C94F44C}"/>
              </a:ext>
            </a:extLst>
          </p:cNvPr>
          <p:cNvPicPr>
            <a:picLocks noChangeAspect="1"/>
          </p:cNvPicPr>
          <p:nvPr/>
        </p:nvPicPr>
        <p:blipFill>
          <a:blip r:embed="rId7"/>
          <a:stretch>
            <a:fillRect/>
          </a:stretch>
        </p:blipFill>
        <p:spPr>
          <a:xfrm>
            <a:off x="3999566" y="4202993"/>
            <a:ext cx="1535235" cy="1577489"/>
          </a:xfrm>
          <a:prstGeom prst="rect">
            <a:avLst/>
          </a:prstGeom>
        </p:spPr>
      </p:pic>
      <p:sp>
        <p:nvSpPr>
          <p:cNvPr id="16" name="矩形 15">
            <a:extLst>
              <a:ext uri="{FF2B5EF4-FFF2-40B4-BE49-F238E27FC236}">
                <a16:creationId xmlns:a16="http://schemas.microsoft.com/office/drawing/2014/main" id="{254C8643-3AC5-4F61-949F-E31D1887A8D8}"/>
              </a:ext>
            </a:extLst>
          </p:cNvPr>
          <p:cNvSpPr/>
          <p:nvPr/>
        </p:nvSpPr>
        <p:spPr>
          <a:xfrm>
            <a:off x="7862954" y="3896479"/>
            <a:ext cx="732406" cy="1967718"/>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71518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A044A19A-3AB0-4C33-8DF7-342C49472F3B}"/>
              </a:ext>
            </a:extLst>
          </p:cNvPr>
          <p:cNvGrpSpPr/>
          <p:nvPr/>
        </p:nvGrpSpPr>
        <p:grpSpPr>
          <a:xfrm>
            <a:off x="2044192" y="2714603"/>
            <a:ext cx="8290560" cy="3657171"/>
            <a:chOff x="288544" y="434698"/>
            <a:chExt cx="8290560" cy="3657171"/>
          </a:xfrm>
        </p:grpSpPr>
        <p:sp>
          <p:nvSpPr>
            <p:cNvPr id="4" name="內容版面配置區 2">
              <a:extLst>
                <a:ext uri="{FF2B5EF4-FFF2-40B4-BE49-F238E27FC236}">
                  <a16:creationId xmlns:a16="http://schemas.microsoft.com/office/drawing/2014/main" id="{66E1247D-31D5-4D89-83F2-C0820B7876E6}"/>
                </a:ext>
              </a:extLst>
            </p:cNvPr>
            <p:cNvSpPr txBox="1">
              <a:spLocks/>
            </p:cNvSpPr>
            <p:nvPr/>
          </p:nvSpPr>
          <p:spPr>
            <a:xfrm>
              <a:off x="288544" y="434698"/>
              <a:ext cx="8290560" cy="6056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4500" indent="-444500">
                <a:lnSpc>
                  <a:spcPct val="100000"/>
                </a:lnSpc>
                <a:spcBef>
                  <a:spcPts val="0"/>
                </a:spcBef>
                <a:buNone/>
              </a:pPr>
              <a:r>
                <a:rPr lang="en-US" altLang="zh-TW" sz="1600" dirty="0">
                  <a:solidFill>
                    <a:srgbClr val="000000"/>
                  </a:solidFill>
                  <a:latin typeface="Arial"/>
                  <a:cs typeface="Arial"/>
                </a:rPr>
                <a:t>5.2	Training at home </a:t>
              </a:r>
              <a:r>
                <a:rPr lang="en-US" altLang="zh-TW" sz="1600" dirty="0">
                  <a:solidFill>
                    <a:srgbClr val="FF0000"/>
                  </a:solidFill>
                  <a:latin typeface="Arial"/>
                  <a:cs typeface="Arial"/>
                </a:rPr>
                <a:t>at least 5 epochs </a:t>
              </a:r>
              <a:r>
                <a:rPr lang="en-US" altLang="zh-TW" sz="1600" dirty="0">
                  <a:solidFill>
                    <a:srgbClr val="000000"/>
                  </a:solidFill>
                  <a:latin typeface="Arial"/>
                  <a:cs typeface="Arial"/>
                </a:rPr>
                <a:t>and use </a:t>
              </a:r>
              <a:r>
                <a:rPr lang="en-US" altLang="zh-TW" sz="1600" dirty="0" err="1">
                  <a:solidFill>
                    <a:srgbClr val="000000"/>
                  </a:solidFill>
                  <a:latin typeface="Arial"/>
                  <a:cs typeface="Arial"/>
                </a:rPr>
                <a:t>TensorBoard</a:t>
              </a:r>
              <a:r>
                <a:rPr lang="en-US" altLang="zh-TW" sz="1600" dirty="0">
                  <a:solidFill>
                    <a:srgbClr val="000000"/>
                  </a:solidFill>
                  <a:latin typeface="Arial"/>
                  <a:cs typeface="Arial"/>
                </a:rPr>
                <a:t> to monitor, then save the final </a:t>
              </a:r>
              <a:r>
                <a:rPr lang="en-US" altLang="zh-TW" sz="1600" b="1" dirty="0">
                  <a:solidFill>
                    <a:srgbClr val="000000"/>
                  </a:solidFill>
                  <a:latin typeface="Arial"/>
                  <a:cs typeface="Arial"/>
                </a:rPr>
                <a:t>screenshot of </a:t>
              </a:r>
              <a:r>
                <a:rPr lang="en-US" altLang="zh-TW" sz="1600" b="1" dirty="0" err="1">
                  <a:solidFill>
                    <a:srgbClr val="000000"/>
                  </a:solidFill>
                  <a:latin typeface="Arial"/>
                  <a:cs typeface="Arial"/>
                </a:rPr>
                <a:t>TensorBoard</a:t>
              </a:r>
              <a:r>
                <a:rPr lang="en-US" altLang="zh-TW" sz="1600" dirty="0">
                  <a:solidFill>
                    <a:srgbClr val="000000"/>
                  </a:solidFill>
                  <a:latin typeface="Arial"/>
                  <a:cs typeface="Arial"/>
                </a:rPr>
                <a:t> (</a:t>
              </a:r>
              <a:r>
                <a:rPr lang="en-US" altLang="zh-TW" sz="1600" b="1" dirty="0">
                  <a:solidFill>
                    <a:srgbClr val="000000"/>
                  </a:solidFill>
                  <a:latin typeface="Arial"/>
                  <a:cs typeface="Arial"/>
                </a:rPr>
                <a:t>5%</a:t>
              </a:r>
              <a:r>
                <a:rPr lang="en-US" altLang="zh-TW" sz="1600" dirty="0">
                  <a:solidFill>
                    <a:srgbClr val="000000"/>
                  </a:solidFill>
                  <a:latin typeface="Arial"/>
                  <a:cs typeface="Arial"/>
                </a:rPr>
                <a:t>, Use other tools can get </a:t>
              </a:r>
              <a:r>
                <a:rPr lang="en-US" altLang="zh-CN" sz="1600" dirty="0">
                  <a:solidFill>
                    <a:srgbClr val="000000"/>
                  </a:solidFill>
                  <a:latin typeface="Arial"/>
                  <a:cs typeface="Arial"/>
                </a:rPr>
                <a:t>3</a:t>
              </a:r>
              <a:r>
                <a:rPr lang="en-US" altLang="zh-TW" sz="1600" dirty="0">
                  <a:solidFill>
                    <a:srgbClr val="000000"/>
                  </a:solidFill>
                  <a:latin typeface="Arial"/>
                  <a:cs typeface="Arial"/>
                </a:rPr>
                <a:t>%).</a:t>
              </a: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p:txBody>
        </p:sp>
        <p:pic>
          <p:nvPicPr>
            <p:cNvPr id="2" name="圖片 1">
              <a:extLst>
                <a:ext uri="{FF2B5EF4-FFF2-40B4-BE49-F238E27FC236}">
                  <a16:creationId xmlns:a16="http://schemas.microsoft.com/office/drawing/2014/main" id="{7C2B59C0-28B8-489E-92DA-A611BB9CA879}"/>
                </a:ext>
              </a:extLst>
            </p:cNvPr>
            <p:cNvPicPr>
              <a:picLocks noChangeAspect="1"/>
            </p:cNvPicPr>
            <p:nvPr/>
          </p:nvPicPr>
          <p:blipFill rotWithShape="1">
            <a:blip r:embed="rId2"/>
            <a:srcRect r="46566"/>
            <a:stretch/>
          </p:blipFill>
          <p:spPr>
            <a:xfrm>
              <a:off x="1793205" y="1146511"/>
              <a:ext cx="5715284" cy="2641137"/>
            </a:xfrm>
            <a:prstGeom prst="rect">
              <a:avLst/>
            </a:prstGeom>
          </p:spPr>
        </p:pic>
        <p:sp>
          <p:nvSpPr>
            <p:cNvPr id="3" name="矩形 2">
              <a:extLst>
                <a:ext uri="{FF2B5EF4-FFF2-40B4-BE49-F238E27FC236}">
                  <a16:creationId xmlns:a16="http://schemas.microsoft.com/office/drawing/2014/main" id="{E31BC589-CEC8-4064-A47B-B04C7C559A1C}"/>
                </a:ext>
              </a:extLst>
            </p:cNvPr>
            <p:cNvSpPr/>
            <p:nvPr/>
          </p:nvSpPr>
          <p:spPr>
            <a:xfrm>
              <a:off x="3271568" y="3814870"/>
              <a:ext cx="2787430" cy="276999"/>
            </a:xfrm>
            <a:prstGeom prst="rect">
              <a:avLst/>
            </a:prstGeom>
          </p:spPr>
          <p:txBody>
            <a:bodyPr wrap="none">
              <a:spAutoFit/>
            </a:bodyPr>
            <a:lstStyle/>
            <a:p>
              <a:r>
                <a:rPr lang="en-US" altLang="zh-TW" sz="1200" b="1" i="1" dirty="0"/>
                <a:t>Fig.</a:t>
              </a:r>
              <a:r>
                <a:rPr lang="en-US" altLang="zh-TW" sz="1200" i="1" dirty="0"/>
                <a:t> </a:t>
              </a:r>
              <a:r>
                <a:rPr lang="zh-TW" altLang="en-US" sz="1200" i="1" dirty="0"/>
                <a:t>Example of training with TensorBoard</a:t>
              </a:r>
            </a:p>
          </p:txBody>
        </p:sp>
      </p:grpSp>
      <p:sp>
        <p:nvSpPr>
          <p:cNvPr id="10" name="內容版面配置區 2">
            <a:extLst>
              <a:ext uri="{FF2B5EF4-FFF2-40B4-BE49-F238E27FC236}">
                <a16:creationId xmlns:a16="http://schemas.microsoft.com/office/drawing/2014/main" id="{31B36649-C587-424A-9E70-7E0EDB9C8389}"/>
              </a:ext>
            </a:extLst>
          </p:cNvPr>
          <p:cNvSpPr txBox="1">
            <a:spLocks/>
          </p:cNvSpPr>
          <p:nvPr/>
        </p:nvSpPr>
        <p:spPr>
          <a:xfrm>
            <a:off x="2020264" y="345520"/>
            <a:ext cx="8684768" cy="312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4500" indent="-444500">
              <a:buNone/>
            </a:pPr>
            <a:r>
              <a:rPr lang="en-US" altLang="zh-TW" sz="1600" dirty="0">
                <a:solidFill>
                  <a:srgbClr val="000000"/>
                </a:solidFill>
                <a:latin typeface="Arial"/>
                <a:cs typeface="Arial"/>
              </a:rPr>
              <a:t>5.</a:t>
            </a:r>
            <a:r>
              <a:rPr lang="en-US" altLang="zh-CN" sz="1600" dirty="0">
                <a:solidFill>
                  <a:srgbClr val="000000"/>
                </a:solidFill>
                <a:latin typeface="Arial"/>
                <a:cs typeface="Arial"/>
              </a:rPr>
              <a:t>1</a:t>
            </a:r>
            <a:r>
              <a:rPr lang="en-US" altLang="zh-TW" sz="1600" dirty="0">
                <a:solidFill>
                  <a:srgbClr val="000000"/>
                </a:solidFill>
                <a:latin typeface="Arial"/>
                <a:cs typeface="Arial"/>
              </a:rPr>
              <a:t>	Construct and show summary of your model structure by printing out on the terminal.</a:t>
            </a:r>
            <a:r>
              <a:rPr lang="en-US" altLang="zh-TW" sz="1600" b="1" dirty="0">
                <a:solidFill>
                  <a:srgbClr val="000000"/>
                </a:solidFill>
                <a:latin typeface="Arial"/>
                <a:cs typeface="Arial"/>
              </a:rPr>
              <a:t> (5%)</a:t>
            </a: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a:p>
            <a:pPr marL="444500" indent="-444500">
              <a:buNone/>
            </a:pPr>
            <a:endParaRPr lang="en-US" altLang="zh-TW" sz="1600"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79882CCA-8AD2-4FCC-95CE-C5FA72213FAB}"/>
              </a:ext>
            </a:extLst>
          </p:cNvPr>
          <p:cNvSpPr/>
          <p:nvPr/>
        </p:nvSpPr>
        <p:spPr>
          <a:xfrm>
            <a:off x="5027217" y="2446997"/>
            <a:ext cx="2710165" cy="369332"/>
          </a:xfrm>
          <a:prstGeom prst="rect">
            <a:avLst/>
          </a:prstGeom>
        </p:spPr>
        <p:txBody>
          <a:bodyPr wrap="none">
            <a:spAutoFit/>
          </a:bodyPr>
          <a:lstStyle/>
          <a:p>
            <a:r>
              <a:rPr lang="en-US" altLang="zh-TW" b="1" i="1" dirty="0"/>
              <a:t>F</a:t>
            </a:r>
            <a:r>
              <a:rPr lang="en-US" altLang="zh-CN" b="1" i="1" dirty="0"/>
              <a:t>ig. </a:t>
            </a:r>
            <a:r>
              <a:rPr lang="en-US" altLang="zh-TW" i="1" dirty="0"/>
              <a:t>Summary of ResNet50 </a:t>
            </a:r>
            <a:endParaRPr lang="zh-TW" altLang="en-US" i="1" dirty="0"/>
          </a:p>
        </p:txBody>
      </p:sp>
      <p:pic>
        <p:nvPicPr>
          <p:cNvPr id="13" name="圖片 12">
            <a:extLst>
              <a:ext uri="{FF2B5EF4-FFF2-40B4-BE49-F238E27FC236}">
                <a16:creationId xmlns:a16="http://schemas.microsoft.com/office/drawing/2014/main" id="{9E1A1C3B-5138-4AF2-B3DA-BA5B26F72ABF}"/>
              </a:ext>
            </a:extLst>
          </p:cNvPr>
          <p:cNvPicPr>
            <a:picLocks noChangeAspect="1"/>
          </p:cNvPicPr>
          <p:nvPr/>
        </p:nvPicPr>
        <p:blipFill>
          <a:blip r:embed="rId3"/>
          <a:stretch>
            <a:fillRect/>
          </a:stretch>
        </p:blipFill>
        <p:spPr>
          <a:xfrm>
            <a:off x="4848691" y="679716"/>
            <a:ext cx="2854165" cy="1807452"/>
          </a:xfrm>
          <a:prstGeom prst="rect">
            <a:avLst/>
          </a:prstGeom>
        </p:spPr>
      </p:pic>
    </p:spTree>
    <p:extLst>
      <p:ext uri="{BB962C8B-B14F-4D97-AF65-F5344CB8AC3E}">
        <p14:creationId xmlns:p14="http://schemas.microsoft.com/office/powerpoint/2010/main" val="428393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29B7D59-999C-43A6-9EC7-74961208BDE8}"/>
              </a:ext>
            </a:extLst>
          </p:cNvPr>
          <p:cNvPicPr>
            <a:picLocks noChangeAspect="1"/>
          </p:cNvPicPr>
          <p:nvPr/>
        </p:nvPicPr>
        <p:blipFill>
          <a:blip r:embed="rId2"/>
          <a:stretch>
            <a:fillRect/>
          </a:stretch>
        </p:blipFill>
        <p:spPr>
          <a:xfrm>
            <a:off x="2100023" y="784791"/>
            <a:ext cx="2105834" cy="2399419"/>
          </a:xfrm>
          <a:prstGeom prst="rect">
            <a:avLst/>
          </a:prstGeom>
        </p:spPr>
      </p:pic>
      <p:sp>
        <p:nvSpPr>
          <p:cNvPr id="6" name="矩形 5">
            <a:extLst>
              <a:ext uri="{FF2B5EF4-FFF2-40B4-BE49-F238E27FC236}">
                <a16:creationId xmlns:a16="http://schemas.microsoft.com/office/drawing/2014/main" id="{E31D683F-9E57-4CDE-996E-09E544EACFD8}"/>
              </a:ext>
            </a:extLst>
          </p:cNvPr>
          <p:cNvSpPr/>
          <p:nvPr/>
        </p:nvSpPr>
        <p:spPr>
          <a:xfrm>
            <a:off x="1854531" y="274438"/>
            <a:ext cx="8060076" cy="369332"/>
          </a:xfrm>
          <a:prstGeom prst="rect">
            <a:avLst/>
          </a:prstGeom>
        </p:spPr>
        <p:txBody>
          <a:bodyPr wrap="square">
            <a:spAutoFit/>
          </a:bodyPr>
          <a:lstStyle/>
          <a:p>
            <a:pPr marL="444500" indent="-444500"/>
            <a:r>
              <a:rPr lang="en-US" altLang="zh-TW" dirty="0">
                <a:latin typeface="Calibri" panose="020F0502020204030204" pitchFamily="34" charset="0"/>
                <a:cs typeface="Calibri" panose="020F0502020204030204" pitchFamily="34" charset="0"/>
              </a:rPr>
              <a:t>5.3 </a:t>
            </a:r>
            <a:r>
              <a:rPr lang="en-US" altLang="zh-TW" b="1" dirty="0">
                <a:latin typeface="Calibri" panose="020F0502020204030204" pitchFamily="34" charset="0"/>
                <a:cs typeface="Calibri" panose="020F0502020204030204" pitchFamily="34" charset="0"/>
              </a:rPr>
              <a:t>Randomly select</a:t>
            </a:r>
            <a:r>
              <a:rPr lang="en-US" altLang="zh-TW" dirty="0">
                <a:latin typeface="Calibri" panose="020F0502020204030204" pitchFamily="34" charset="0"/>
                <a:cs typeface="Calibri" panose="020F0502020204030204" pitchFamily="34" charset="0"/>
              </a:rPr>
              <a:t> a picture from the test set and mark its predicted category.(</a:t>
            </a:r>
            <a:r>
              <a:rPr lang="en-US" altLang="zh-TW" b="1" dirty="0">
                <a:latin typeface="Calibri" panose="020F0502020204030204" pitchFamily="34" charset="0"/>
                <a:cs typeface="Calibri" panose="020F0502020204030204" pitchFamily="34" charset="0"/>
              </a:rPr>
              <a:t>5%</a:t>
            </a:r>
            <a:r>
              <a:rPr lang="en-US" altLang="zh-TW" dirty="0">
                <a:latin typeface="Calibri" panose="020F0502020204030204" pitchFamily="34" charset="0"/>
                <a:cs typeface="Calibri" panose="020F0502020204030204" pitchFamily="34" charset="0"/>
              </a:rPr>
              <a:t>)</a:t>
            </a:r>
          </a:p>
        </p:txBody>
      </p:sp>
      <p:pic>
        <p:nvPicPr>
          <p:cNvPr id="7" name="圖片 6">
            <a:extLst>
              <a:ext uri="{FF2B5EF4-FFF2-40B4-BE49-F238E27FC236}">
                <a16:creationId xmlns:a16="http://schemas.microsoft.com/office/drawing/2014/main" id="{D211A25C-3F99-4080-A3C0-E955638690CF}"/>
              </a:ext>
            </a:extLst>
          </p:cNvPr>
          <p:cNvPicPr>
            <a:picLocks noChangeAspect="1"/>
          </p:cNvPicPr>
          <p:nvPr/>
        </p:nvPicPr>
        <p:blipFill rotWithShape="1">
          <a:blip r:embed="rId2"/>
          <a:srcRect l="37161" t="516" r="34054" b="88349"/>
          <a:stretch/>
        </p:blipFill>
        <p:spPr>
          <a:xfrm>
            <a:off x="4620299" y="681297"/>
            <a:ext cx="2736192" cy="1205780"/>
          </a:xfrm>
          <a:prstGeom prst="rect">
            <a:avLst/>
          </a:prstGeom>
        </p:spPr>
      </p:pic>
      <p:sp>
        <p:nvSpPr>
          <p:cNvPr id="8" name="矩形 7">
            <a:extLst>
              <a:ext uri="{FF2B5EF4-FFF2-40B4-BE49-F238E27FC236}">
                <a16:creationId xmlns:a16="http://schemas.microsoft.com/office/drawing/2014/main" id="{14F6DE3E-D119-4417-8A68-9E9DE2337C9C}"/>
              </a:ext>
            </a:extLst>
          </p:cNvPr>
          <p:cNvSpPr/>
          <p:nvPr/>
        </p:nvSpPr>
        <p:spPr>
          <a:xfrm>
            <a:off x="2916818" y="764648"/>
            <a:ext cx="508571" cy="30308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1B58228-2869-4273-9964-60C80AE02E84}"/>
              </a:ext>
            </a:extLst>
          </p:cNvPr>
          <p:cNvSpPr/>
          <p:nvPr/>
        </p:nvSpPr>
        <p:spPr>
          <a:xfrm>
            <a:off x="4630573" y="1034041"/>
            <a:ext cx="2725919" cy="85303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F09F751C-28F1-4A12-918C-DB3AF87FF925}"/>
              </a:ext>
            </a:extLst>
          </p:cNvPr>
          <p:cNvCxnSpPr>
            <a:cxnSpLocks/>
          </p:cNvCxnSpPr>
          <p:nvPr/>
        </p:nvCxnSpPr>
        <p:spPr>
          <a:xfrm>
            <a:off x="3409977" y="774924"/>
            <a:ext cx="3946514" cy="24473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線接點 12">
            <a:extLst>
              <a:ext uri="{FF2B5EF4-FFF2-40B4-BE49-F238E27FC236}">
                <a16:creationId xmlns:a16="http://schemas.microsoft.com/office/drawing/2014/main" id="{186683A2-5E5C-4498-AE5B-6AC0A6216F46}"/>
              </a:ext>
            </a:extLst>
          </p:cNvPr>
          <p:cNvCxnSpPr>
            <a:cxnSpLocks/>
          </p:cNvCxnSpPr>
          <p:nvPr/>
        </p:nvCxnSpPr>
        <p:spPr>
          <a:xfrm>
            <a:off x="2896270" y="1067736"/>
            <a:ext cx="1734303" cy="814848"/>
          </a:xfrm>
          <a:prstGeom prst="line">
            <a:avLst/>
          </a:prstGeom>
        </p:spPr>
        <p:style>
          <a:lnRef idx="1">
            <a:schemeClr val="accent2"/>
          </a:lnRef>
          <a:fillRef idx="0">
            <a:schemeClr val="accent2"/>
          </a:fillRef>
          <a:effectRef idx="0">
            <a:schemeClr val="accent2"/>
          </a:effectRef>
          <a:fontRef idx="minor">
            <a:schemeClr val="tx1"/>
          </a:fontRef>
        </p:style>
      </p:cxnSp>
      <p:sp>
        <p:nvSpPr>
          <p:cNvPr id="15" name="矩形 14">
            <a:extLst>
              <a:ext uri="{FF2B5EF4-FFF2-40B4-BE49-F238E27FC236}">
                <a16:creationId xmlns:a16="http://schemas.microsoft.com/office/drawing/2014/main" id="{14082DB3-8A81-409B-80C7-D2A93A9CD98A}"/>
              </a:ext>
            </a:extLst>
          </p:cNvPr>
          <p:cNvSpPr/>
          <p:nvPr/>
        </p:nvSpPr>
        <p:spPr>
          <a:xfrm>
            <a:off x="3770146" y="3144836"/>
            <a:ext cx="3353482" cy="369332"/>
          </a:xfrm>
          <a:prstGeom prst="rect">
            <a:avLst/>
          </a:prstGeom>
        </p:spPr>
        <p:txBody>
          <a:bodyPr wrap="none">
            <a:spAutoFit/>
          </a:bodyPr>
          <a:lstStyle/>
          <a:p>
            <a:r>
              <a:rPr lang="en-US" altLang="zh-TW" b="1" i="1" dirty="0"/>
              <a:t>Fig. </a:t>
            </a:r>
            <a:r>
              <a:rPr lang="zh-TW" altLang="en-US" i="1" dirty="0"/>
              <a:t>Classification display example</a:t>
            </a:r>
          </a:p>
        </p:txBody>
      </p:sp>
      <p:sp>
        <p:nvSpPr>
          <p:cNvPr id="16" name="矩形 15">
            <a:extLst>
              <a:ext uri="{FF2B5EF4-FFF2-40B4-BE49-F238E27FC236}">
                <a16:creationId xmlns:a16="http://schemas.microsoft.com/office/drawing/2014/main" id="{B3D56623-E554-4F0C-8E18-D272456F975A}"/>
              </a:ext>
            </a:extLst>
          </p:cNvPr>
          <p:cNvSpPr/>
          <p:nvPr/>
        </p:nvSpPr>
        <p:spPr>
          <a:xfrm>
            <a:off x="2038096" y="3884660"/>
            <a:ext cx="8353552" cy="1077218"/>
          </a:xfrm>
          <a:prstGeom prst="rect">
            <a:avLst/>
          </a:prstGeom>
        </p:spPr>
        <p:txBody>
          <a:bodyPr wrap="square">
            <a:spAutoFit/>
          </a:bodyPr>
          <a:lstStyle/>
          <a:p>
            <a:pPr marL="268288" indent="-268288"/>
            <a:r>
              <a:rPr lang="en-US" altLang="zh-TW" sz="1600" dirty="0"/>
              <a:t>5.4 Train another model with Random-Erasing or any other data augmentation method. </a:t>
            </a:r>
            <a:r>
              <a:rPr lang="en-US" altLang="zh-TW" sz="1600" b="1" dirty="0"/>
              <a:t>W</a:t>
            </a:r>
            <a:r>
              <a:rPr lang="zh-TW" altLang="en-US" sz="1600" b="1" dirty="0"/>
              <a:t>rite the code </a:t>
            </a:r>
            <a:r>
              <a:rPr lang="en-US" altLang="zh-TW" sz="1600" b="1" dirty="0"/>
              <a:t>of your augmentation method(</a:t>
            </a:r>
            <a:r>
              <a:rPr lang="en-US" altLang="zh-CN" sz="1600" b="1" dirty="0"/>
              <a:t>3</a:t>
            </a:r>
            <a:r>
              <a:rPr lang="en-US" altLang="zh-TW" sz="1600" b="1" dirty="0"/>
              <a:t>%)</a:t>
            </a:r>
            <a:r>
              <a:rPr lang="zh-TW" altLang="en-US" sz="1600" b="1" dirty="0"/>
              <a:t> </a:t>
            </a:r>
            <a:r>
              <a:rPr lang="zh-TW" altLang="en-US" sz="1600" dirty="0"/>
              <a:t>and </a:t>
            </a:r>
            <a:r>
              <a:rPr lang="zh-TW" altLang="en-US" sz="1600" b="1" dirty="0"/>
              <a:t>draw the comparison table </a:t>
            </a:r>
            <a:r>
              <a:rPr lang="en-US" altLang="zh-TW" sz="1600" b="1" dirty="0"/>
              <a:t>of accuracy</a:t>
            </a:r>
            <a:r>
              <a:rPr lang="zh-TW" altLang="en-US" sz="1600" dirty="0"/>
              <a:t>, sav</a:t>
            </a:r>
            <a:r>
              <a:rPr lang="en-US" altLang="zh-TW" sz="1600" dirty="0"/>
              <a:t>e</a:t>
            </a:r>
            <a:r>
              <a:rPr lang="zh-TW" altLang="en-US" sz="1600" dirty="0"/>
              <a:t> it as a picture.</a:t>
            </a:r>
            <a:r>
              <a:rPr lang="en-US" altLang="zh-TW" sz="1600" b="1" dirty="0"/>
              <a:t>(2%)</a:t>
            </a:r>
          </a:p>
          <a:p>
            <a:pPr marL="357188" indent="-357188"/>
            <a:endParaRPr lang="zh-TW" altLang="en-US" sz="1600" dirty="0"/>
          </a:p>
        </p:txBody>
      </p:sp>
      <p:pic>
        <p:nvPicPr>
          <p:cNvPr id="26" name="圖片 25">
            <a:extLst>
              <a:ext uri="{FF2B5EF4-FFF2-40B4-BE49-F238E27FC236}">
                <a16:creationId xmlns:a16="http://schemas.microsoft.com/office/drawing/2014/main" id="{A0251497-3DF3-4FAA-BF46-39E7E2FB65DB}"/>
              </a:ext>
            </a:extLst>
          </p:cNvPr>
          <p:cNvPicPr>
            <a:picLocks noChangeAspect="1"/>
          </p:cNvPicPr>
          <p:nvPr/>
        </p:nvPicPr>
        <p:blipFill>
          <a:blip r:embed="rId3"/>
          <a:stretch>
            <a:fillRect/>
          </a:stretch>
        </p:blipFill>
        <p:spPr>
          <a:xfrm>
            <a:off x="2793578" y="4699509"/>
            <a:ext cx="3429727" cy="755151"/>
          </a:xfrm>
          <a:prstGeom prst="rect">
            <a:avLst/>
          </a:prstGeom>
        </p:spPr>
      </p:pic>
      <p:pic>
        <p:nvPicPr>
          <p:cNvPr id="28" name="圖片 27">
            <a:extLst>
              <a:ext uri="{FF2B5EF4-FFF2-40B4-BE49-F238E27FC236}">
                <a16:creationId xmlns:a16="http://schemas.microsoft.com/office/drawing/2014/main" id="{35301244-E06B-4CE0-8AF0-5696D4085B42}"/>
              </a:ext>
            </a:extLst>
          </p:cNvPr>
          <p:cNvPicPr>
            <a:picLocks noChangeAspect="1"/>
          </p:cNvPicPr>
          <p:nvPr/>
        </p:nvPicPr>
        <p:blipFill>
          <a:blip r:embed="rId4"/>
          <a:stretch>
            <a:fillRect/>
          </a:stretch>
        </p:blipFill>
        <p:spPr>
          <a:xfrm>
            <a:off x="2802524" y="5459632"/>
            <a:ext cx="3420780" cy="737815"/>
          </a:xfrm>
          <a:prstGeom prst="rect">
            <a:avLst/>
          </a:prstGeom>
        </p:spPr>
      </p:pic>
      <p:pic>
        <p:nvPicPr>
          <p:cNvPr id="32" name="圖片 31">
            <a:extLst>
              <a:ext uri="{FF2B5EF4-FFF2-40B4-BE49-F238E27FC236}">
                <a16:creationId xmlns:a16="http://schemas.microsoft.com/office/drawing/2014/main" id="{90DF44D9-E962-41F4-A1A9-EA781B24E689}"/>
              </a:ext>
            </a:extLst>
          </p:cNvPr>
          <p:cNvPicPr>
            <a:picLocks noChangeAspect="1"/>
          </p:cNvPicPr>
          <p:nvPr/>
        </p:nvPicPr>
        <p:blipFill>
          <a:blip r:embed="rId5"/>
          <a:stretch>
            <a:fillRect/>
          </a:stretch>
        </p:blipFill>
        <p:spPr>
          <a:xfrm>
            <a:off x="8082653" y="608604"/>
            <a:ext cx="2385060" cy="3188559"/>
          </a:xfrm>
          <a:prstGeom prst="rect">
            <a:avLst/>
          </a:prstGeom>
        </p:spPr>
      </p:pic>
      <p:sp>
        <p:nvSpPr>
          <p:cNvPr id="33" name="矩形 32">
            <a:extLst>
              <a:ext uri="{FF2B5EF4-FFF2-40B4-BE49-F238E27FC236}">
                <a16:creationId xmlns:a16="http://schemas.microsoft.com/office/drawing/2014/main" id="{A28B8D88-2B31-4010-8D2D-B7A729088C53}"/>
              </a:ext>
            </a:extLst>
          </p:cNvPr>
          <p:cNvSpPr/>
          <p:nvPr/>
        </p:nvSpPr>
        <p:spPr>
          <a:xfrm>
            <a:off x="7275384" y="6231839"/>
            <a:ext cx="2344333" cy="461665"/>
          </a:xfrm>
          <a:prstGeom prst="rect">
            <a:avLst/>
          </a:prstGeom>
        </p:spPr>
        <p:txBody>
          <a:bodyPr wrap="square">
            <a:spAutoFit/>
          </a:bodyPr>
          <a:lstStyle/>
          <a:p>
            <a:r>
              <a:rPr lang="en-US" altLang="zh-TW" sz="1200" b="1" i="1" dirty="0"/>
              <a:t>Fig.</a:t>
            </a:r>
            <a:r>
              <a:rPr lang="en-US" altLang="zh-TW" sz="1200" i="1" dirty="0"/>
              <a:t> Random-Erasing effect</a:t>
            </a:r>
            <a:r>
              <a:rPr lang="zh-TW" altLang="en-US" sz="1200" i="1" dirty="0"/>
              <a:t> comparison example</a:t>
            </a:r>
          </a:p>
        </p:txBody>
      </p:sp>
      <p:sp>
        <p:nvSpPr>
          <p:cNvPr id="34" name="矩形 33">
            <a:extLst>
              <a:ext uri="{FF2B5EF4-FFF2-40B4-BE49-F238E27FC236}">
                <a16:creationId xmlns:a16="http://schemas.microsoft.com/office/drawing/2014/main" id="{CBFB6D8F-716B-456F-89DC-EB07393CCB47}"/>
              </a:ext>
            </a:extLst>
          </p:cNvPr>
          <p:cNvSpPr/>
          <p:nvPr/>
        </p:nvSpPr>
        <p:spPr>
          <a:xfrm>
            <a:off x="1644059" y="6298652"/>
            <a:ext cx="3575915" cy="615553"/>
          </a:xfrm>
          <a:prstGeom prst="rect">
            <a:avLst/>
          </a:prstGeom>
        </p:spPr>
        <p:txBody>
          <a:bodyPr wrap="none">
            <a:spAutoFit/>
          </a:bodyPr>
          <a:lstStyle/>
          <a:p>
            <a:r>
              <a:rPr lang="en-US" altLang="zh-TW" sz="1600" dirty="0">
                <a:latin typeface="Calibri" panose="020F0502020204030204" pitchFamily="34" charset="0"/>
                <a:cs typeface="Calibri" panose="020F0502020204030204" pitchFamily="34" charset="0"/>
              </a:rPr>
              <a:t>R. Reference</a:t>
            </a:r>
          </a:p>
          <a:p>
            <a:r>
              <a:rPr lang="en-US" altLang="zh-TW" dirty="0">
                <a:hlinkClick r:id="rId6"/>
              </a:rPr>
              <a:t>Random Erasing Data Augmentation</a:t>
            </a:r>
            <a:endParaRPr lang="zh-TW" altLang="en-US" dirty="0"/>
          </a:p>
        </p:txBody>
      </p:sp>
      <p:sp>
        <p:nvSpPr>
          <p:cNvPr id="35" name="矩形 34">
            <a:extLst>
              <a:ext uri="{FF2B5EF4-FFF2-40B4-BE49-F238E27FC236}">
                <a16:creationId xmlns:a16="http://schemas.microsoft.com/office/drawing/2014/main" id="{DADA21A4-AC55-404B-8D42-327B98624C86}"/>
              </a:ext>
            </a:extLst>
          </p:cNvPr>
          <p:cNvSpPr/>
          <p:nvPr/>
        </p:nvSpPr>
        <p:spPr>
          <a:xfrm>
            <a:off x="2904290" y="6207058"/>
            <a:ext cx="2903359" cy="276999"/>
          </a:xfrm>
          <a:prstGeom prst="rect">
            <a:avLst/>
          </a:prstGeom>
        </p:spPr>
        <p:txBody>
          <a:bodyPr wrap="none">
            <a:spAutoFit/>
          </a:bodyPr>
          <a:lstStyle/>
          <a:p>
            <a:r>
              <a:rPr lang="en-US" altLang="zh-TW" sz="1200" b="1" i="1" dirty="0"/>
              <a:t>Fig.</a:t>
            </a:r>
            <a:r>
              <a:rPr lang="en-US" altLang="zh-TW" sz="1200" i="1" dirty="0"/>
              <a:t> </a:t>
            </a:r>
            <a:r>
              <a:rPr lang="zh-TW" altLang="en-US" sz="1200" i="1" dirty="0"/>
              <a:t>Examples of the use of Random-Erasing</a:t>
            </a:r>
          </a:p>
        </p:txBody>
      </p:sp>
      <p:sp>
        <p:nvSpPr>
          <p:cNvPr id="36" name="矩形 35">
            <a:extLst>
              <a:ext uri="{FF2B5EF4-FFF2-40B4-BE49-F238E27FC236}">
                <a16:creationId xmlns:a16="http://schemas.microsoft.com/office/drawing/2014/main" id="{2FBD48E3-9D33-4B80-9F43-C9C4EA89D579}"/>
              </a:ext>
            </a:extLst>
          </p:cNvPr>
          <p:cNvSpPr/>
          <p:nvPr/>
        </p:nvSpPr>
        <p:spPr>
          <a:xfrm>
            <a:off x="9275183" y="3277944"/>
            <a:ext cx="1488692" cy="461665"/>
          </a:xfrm>
          <a:prstGeom prst="rect">
            <a:avLst/>
          </a:prstGeom>
        </p:spPr>
        <p:txBody>
          <a:bodyPr wrap="square">
            <a:spAutoFit/>
          </a:bodyPr>
          <a:lstStyle/>
          <a:p>
            <a:r>
              <a:rPr lang="en-US" altLang="zh-TW" sz="1200" b="1" i="1" dirty="0"/>
              <a:t>Fig.</a:t>
            </a:r>
            <a:r>
              <a:rPr lang="en-US" altLang="zh-TW" sz="1200" i="1" dirty="0"/>
              <a:t> Random-Erasing algorithm</a:t>
            </a:r>
            <a:endParaRPr lang="zh-TW" altLang="en-US" sz="1200" i="1" dirty="0"/>
          </a:p>
        </p:txBody>
      </p:sp>
      <p:graphicFrame>
        <p:nvGraphicFramePr>
          <p:cNvPr id="37" name="圖表 36">
            <a:extLst>
              <a:ext uri="{FF2B5EF4-FFF2-40B4-BE49-F238E27FC236}">
                <a16:creationId xmlns:a16="http://schemas.microsoft.com/office/drawing/2014/main" id="{CA1863C9-4BC3-4A2E-A833-4391AF9C8586}"/>
              </a:ext>
            </a:extLst>
          </p:cNvPr>
          <p:cNvGraphicFramePr>
            <a:graphicFrameLocks/>
          </p:cNvGraphicFramePr>
          <p:nvPr/>
        </p:nvGraphicFramePr>
        <p:xfrm>
          <a:off x="6765623" y="4538453"/>
          <a:ext cx="3113024" cy="1710944"/>
        </p:xfrm>
        <a:graphic>
          <a:graphicData uri="http://schemas.openxmlformats.org/drawingml/2006/chart">
            <c:chart xmlns:c="http://schemas.openxmlformats.org/drawingml/2006/chart" xmlns:r="http://schemas.openxmlformats.org/officeDocument/2006/relationships" r:id="rId7"/>
          </a:graphicData>
        </a:graphic>
      </p:graphicFrame>
      <p:sp>
        <p:nvSpPr>
          <p:cNvPr id="38" name="文字方塊 37">
            <a:extLst>
              <a:ext uri="{FF2B5EF4-FFF2-40B4-BE49-F238E27FC236}">
                <a16:creationId xmlns:a16="http://schemas.microsoft.com/office/drawing/2014/main" id="{4C6410E0-85F9-4874-82C7-6A04DF839ABD}"/>
              </a:ext>
            </a:extLst>
          </p:cNvPr>
          <p:cNvSpPr txBox="1"/>
          <p:nvPr/>
        </p:nvSpPr>
        <p:spPr>
          <a:xfrm rot="16200000">
            <a:off x="6083926" y="5263120"/>
            <a:ext cx="965228" cy="261610"/>
          </a:xfrm>
          <a:prstGeom prst="rect">
            <a:avLst/>
          </a:prstGeom>
          <a:noFill/>
        </p:spPr>
        <p:txBody>
          <a:bodyPr wrap="square" rtlCol="0">
            <a:spAutoFit/>
          </a:bodyPr>
          <a:lstStyle/>
          <a:p>
            <a:r>
              <a:rPr lang="en-US" altLang="zh-TW" sz="1100" dirty="0">
                <a:solidFill>
                  <a:schemeClr val="tx1">
                    <a:lumMod val="65000"/>
                    <a:lumOff val="35000"/>
                  </a:schemeClr>
                </a:solidFill>
              </a:rPr>
              <a:t>Accuracy</a:t>
            </a:r>
            <a:endParaRPr lang="zh-TW" altLang="en-US" sz="1100" dirty="0">
              <a:solidFill>
                <a:schemeClr val="tx1">
                  <a:lumMod val="65000"/>
                  <a:lumOff val="35000"/>
                </a:schemeClr>
              </a:solidFill>
            </a:endParaRPr>
          </a:p>
        </p:txBody>
      </p:sp>
    </p:spTree>
    <p:extLst>
      <p:ext uri="{BB962C8B-B14F-4D97-AF65-F5344CB8AC3E}">
        <p14:creationId xmlns:p14="http://schemas.microsoft.com/office/powerpoint/2010/main" val="14697097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寬螢幕</PresentationFormat>
  <Paragraphs>37</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Lu Tom</dc:creator>
  <cp:lastModifiedBy>Lu Tom</cp:lastModifiedBy>
  <cp:revision>1</cp:revision>
  <dcterms:created xsi:type="dcterms:W3CDTF">2022-01-07T06:24:11Z</dcterms:created>
  <dcterms:modified xsi:type="dcterms:W3CDTF">2022-01-07T06:24:18Z</dcterms:modified>
</cp:coreProperties>
</file>