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ppt/notesSlides/notesSlide258.xml" ContentType="application/vnd.openxmlformats-officedocument.presentationml.notesSlide+xml"/>
  <Override PartName="/ppt/notesSlides/notesSlide259.xml" ContentType="application/vnd.openxmlformats-officedocument.presentationml.notesSlide+xml"/>
  <Override PartName="/ppt/notesSlides/notesSlide260.xml" ContentType="application/vnd.openxmlformats-officedocument.presentationml.notesSlide+xml"/>
  <Override PartName="/ppt/notesSlides/notesSlide261.xml" ContentType="application/vnd.openxmlformats-officedocument.presentationml.notesSlide+xml"/>
  <Override PartName="/ppt/notesSlides/notesSlide262.xml" ContentType="application/vnd.openxmlformats-officedocument.presentationml.notesSlide+xml"/>
  <Override PartName="/ppt/notesSlides/notesSlide2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5"/>
  </p:notesMasterIdLst>
  <p:sldIdLst>
    <p:sldId id="256" r:id="rId2"/>
    <p:sldId id="682" r:id="rId3"/>
    <p:sldId id="691" r:id="rId4"/>
    <p:sldId id="683" r:id="rId5"/>
    <p:sldId id="684" r:id="rId6"/>
    <p:sldId id="685" r:id="rId7"/>
    <p:sldId id="686" r:id="rId8"/>
    <p:sldId id="687" r:id="rId9"/>
    <p:sldId id="688" r:id="rId10"/>
    <p:sldId id="458" r:id="rId11"/>
    <p:sldId id="692" r:id="rId12"/>
    <p:sldId id="694" r:id="rId13"/>
    <p:sldId id="696" r:id="rId14"/>
    <p:sldId id="697" r:id="rId15"/>
    <p:sldId id="698" r:id="rId16"/>
    <p:sldId id="699" r:id="rId17"/>
    <p:sldId id="701" r:id="rId18"/>
    <p:sldId id="703" r:id="rId19"/>
    <p:sldId id="704" r:id="rId20"/>
    <p:sldId id="702" r:id="rId21"/>
    <p:sldId id="705" r:id="rId22"/>
    <p:sldId id="695" r:id="rId23"/>
    <p:sldId id="706" r:id="rId24"/>
    <p:sldId id="707" r:id="rId25"/>
    <p:sldId id="462" r:id="rId26"/>
    <p:sldId id="712" r:id="rId27"/>
    <p:sldId id="713" r:id="rId28"/>
    <p:sldId id="714" r:id="rId29"/>
    <p:sldId id="715" r:id="rId30"/>
    <p:sldId id="716" r:id="rId31"/>
    <p:sldId id="717" r:id="rId32"/>
    <p:sldId id="711" r:id="rId33"/>
    <p:sldId id="720" r:id="rId34"/>
    <p:sldId id="721" r:id="rId35"/>
    <p:sldId id="722" r:id="rId36"/>
    <p:sldId id="723" r:id="rId37"/>
    <p:sldId id="708" r:id="rId38"/>
    <p:sldId id="725" r:id="rId39"/>
    <p:sldId id="724" r:id="rId40"/>
    <p:sldId id="726" r:id="rId41"/>
    <p:sldId id="709" r:id="rId42"/>
    <p:sldId id="727" r:id="rId43"/>
    <p:sldId id="728" r:id="rId44"/>
    <p:sldId id="729" r:id="rId45"/>
    <p:sldId id="730" r:id="rId46"/>
    <p:sldId id="484" r:id="rId47"/>
    <p:sldId id="731" r:id="rId48"/>
    <p:sldId id="736" r:id="rId49"/>
    <p:sldId id="732" r:id="rId50"/>
    <p:sldId id="740" r:id="rId51"/>
    <p:sldId id="737" r:id="rId52"/>
    <p:sldId id="741" r:id="rId53"/>
    <p:sldId id="742" r:id="rId54"/>
    <p:sldId id="743" r:id="rId55"/>
    <p:sldId id="744" r:id="rId56"/>
    <p:sldId id="738" r:id="rId57"/>
    <p:sldId id="739" r:id="rId58"/>
    <p:sldId id="733" r:id="rId59"/>
    <p:sldId id="262" r:id="rId60"/>
    <p:sldId id="745" r:id="rId61"/>
    <p:sldId id="748" r:id="rId62"/>
    <p:sldId id="749" r:id="rId63"/>
    <p:sldId id="746" r:id="rId64"/>
    <p:sldId id="747" r:id="rId65"/>
    <p:sldId id="485" r:id="rId66"/>
    <p:sldId id="754" r:id="rId67"/>
    <p:sldId id="755" r:id="rId68"/>
    <p:sldId id="757" r:id="rId69"/>
    <p:sldId id="756" r:id="rId70"/>
    <p:sldId id="750" r:id="rId71"/>
    <p:sldId id="758" r:id="rId72"/>
    <p:sldId id="759" r:id="rId73"/>
    <p:sldId id="751" r:id="rId74"/>
    <p:sldId id="760" r:id="rId75"/>
    <p:sldId id="761" r:id="rId76"/>
    <p:sldId id="762" r:id="rId77"/>
    <p:sldId id="752" r:id="rId78"/>
    <p:sldId id="763" r:id="rId79"/>
    <p:sldId id="753" r:id="rId80"/>
    <p:sldId id="764" r:id="rId81"/>
    <p:sldId id="768" r:id="rId82"/>
    <p:sldId id="765" r:id="rId83"/>
    <p:sldId id="769" r:id="rId84"/>
    <p:sldId id="770" r:id="rId85"/>
    <p:sldId id="486" r:id="rId86"/>
    <p:sldId id="778" r:id="rId87"/>
    <p:sldId id="776" r:id="rId88"/>
    <p:sldId id="777" r:id="rId89"/>
    <p:sldId id="771" r:id="rId90"/>
    <p:sldId id="772" r:id="rId91"/>
    <p:sldId id="773" r:id="rId92"/>
    <p:sldId id="774" r:id="rId93"/>
    <p:sldId id="775" r:id="rId94"/>
    <p:sldId id="779" r:id="rId95"/>
    <p:sldId id="780" r:id="rId96"/>
    <p:sldId id="671" r:id="rId97"/>
    <p:sldId id="781" r:id="rId98"/>
    <p:sldId id="784" r:id="rId99"/>
    <p:sldId id="785" r:id="rId100"/>
    <p:sldId id="786" r:id="rId101"/>
    <p:sldId id="787" r:id="rId102"/>
    <p:sldId id="782" r:id="rId103"/>
    <p:sldId id="788" r:id="rId104"/>
    <p:sldId id="783" r:id="rId105"/>
    <p:sldId id="789" r:id="rId106"/>
    <p:sldId id="274" r:id="rId107"/>
    <p:sldId id="793" r:id="rId108"/>
    <p:sldId id="794" r:id="rId109"/>
    <p:sldId id="790" r:id="rId110"/>
    <p:sldId id="795" r:id="rId111"/>
    <p:sldId id="797" r:id="rId112"/>
    <p:sldId id="798" r:id="rId113"/>
    <p:sldId id="796" r:id="rId114"/>
    <p:sldId id="791" r:id="rId115"/>
    <p:sldId id="800" r:id="rId116"/>
    <p:sldId id="792" r:id="rId117"/>
    <p:sldId id="803" r:id="rId118"/>
    <p:sldId id="804" r:id="rId119"/>
    <p:sldId id="802" r:id="rId120"/>
    <p:sldId id="805" r:id="rId121"/>
    <p:sldId id="806" r:id="rId122"/>
    <p:sldId id="672" r:id="rId123"/>
    <p:sldId id="809" r:id="rId124"/>
    <p:sldId id="810" r:id="rId125"/>
    <p:sldId id="811" r:id="rId126"/>
    <p:sldId id="812" r:id="rId127"/>
    <p:sldId id="813" r:id="rId128"/>
    <p:sldId id="807" r:id="rId129"/>
    <p:sldId id="816" r:id="rId130"/>
    <p:sldId id="817" r:id="rId131"/>
    <p:sldId id="814" r:id="rId132"/>
    <p:sldId id="818" r:id="rId133"/>
    <p:sldId id="673" r:id="rId134"/>
    <p:sldId id="819" r:id="rId135"/>
    <p:sldId id="674" r:id="rId136"/>
    <p:sldId id="820" r:id="rId137"/>
    <p:sldId id="824" r:id="rId138"/>
    <p:sldId id="825" r:id="rId139"/>
    <p:sldId id="821" r:id="rId140"/>
    <p:sldId id="826" r:id="rId141"/>
    <p:sldId id="822" r:id="rId142"/>
    <p:sldId id="827" r:id="rId143"/>
    <p:sldId id="675" r:id="rId144"/>
    <p:sldId id="829" r:id="rId145"/>
    <p:sldId id="828" r:id="rId146"/>
    <p:sldId id="830" r:id="rId147"/>
    <p:sldId id="833" r:id="rId148"/>
    <p:sldId id="831" r:id="rId149"/>
    <p:sldId id="832" r:id="rId150"/>
    <p:sldId id="676" r:id="rId151"/>
    <p:sldId id="841" r:id="rId152"/>
    <p:sldId id="839" r:id="rId153"/>
    <p:sldId id="842" r:id="rId154"/>
    <p:sldId id="838" r:id="rId155"/>
    <p:sldId id="845" r:id="rId156"/>
    <p:sldId id="844" r:id="rId157"/>
    <p:sldId id="843" r:id="rId158"/>
    <p:sldId id="846" r:id="rId159"/>
    <p:sldId id="847" r:id="rId160"/>
    <p:sldId id="848" r:id="rId161"/>
    <p:sldId id="849" r:id="rId162"/>
    <p:sldId id="850" r:id="rId163"/>
    <p:sldId id="834" r:id="rId164"/>
    <p:sldId id="835" r:id="rId165"/>
    <p:sldId id="851" r:id="rId166"/>
    <p:sldId id="860" r:id="rId167"/>
    <p:sldId id="858" r:id="rId168"/>
    <p:sldId id="861" r:id="rId169"/>
    <p:sldId id="855" r:id="rId170"/>
    <p:sldId id="856" r:id="rId171"/>
    <p:sldId id="863" r:id="rId172"/>
    <p:sldId id="862" r:id="rId173"/>
    <p:sldId id="857" r:id="rId174"/>
    <p:sldId id="864" r:id="rId175"/>
    <p:sldId id="865" r:id="rId176"/>
    <p:sldId id="868" r:id="rId177"/>
    <p:sldId id="867" r:id="rId178"/>
    <p:sldId id="870" r:id="rId179"/>
    <p:sldId id="869" r:id="rId180"/>
    <p:sldId id="871" r:id="rId181"/>
    <p:sldId id="852" r:id="rId182"/>
    <p:sldId id="873" r:id="rId183"/>
    <p:sldId id="874" r:id="rId184"/>
    <p:sldId id="875" r:id="rId185"/>
    <p:sldId id="876" r:id="rId186"/>
    <p:sldId id="872" r:id="rId187"/>
    <p:sldId id="877" r:id="rId188"/>
    <p:sldId id="881" r:id="rId189"/>
    <p:sldId id="878" r:id="rId190"/>
    <p:sldId id="879" r:id="rId191"/>
    <p:sldId id="880" r:id="rId192"/>
    <p:sldId id="853" r:id="rId193"/>
    <p:sldId id="882" r:id="rId194"/>
    <p:sldId id="678" r:id="rId195"/>
    <p:sldId id="891" r:id="rId196"/>
    <p:sldId id="888" r:id="rId197"/>
    <p:sldId id="892" r:id="rId198"/>
    <p:sldId id="889" r:id="rId199"/>
    <p:sldId id="893" r:id="rId200"/>
    <p:sldId id="894" r:id="rId201"/>
    <p:sldId id="883" r:id="rId202"/>
    <p:sldId id="896" r:id="rId203"/>
    <p:sldId id="895" r:id="rId204"/>
    <p:sldId id="898" r:id="rId205"/>
    <p:sldId id="897" r:id="rId206"/>
    <p:sldId id="884" r:id="rId207"/>
    <p:sldId id="904" r:id="rId208"/>
    <p:sldId id="902" r:id="rId209"/>
    <p:sldId id="903" r:id="rId210"/>
    <p:sldId id="899" r:id="rId211"/>
    <p:sldId id="906" r:id="rId212"/>
    <p:sldId id="905" r:id="rId213"/>
    <p:sldId id="900" r:id="rId214"/>
    <p:sldId id="907" r:id="rId215"/>
    <p:sldId id="908" r:id="rId216"/>
    <p:sldId id="901" r:id="rId217"/>
    <p:sldId id="909" r:id="rId218"/>
    <p:sldId id="910" r:id="rId219"/>
    <p:sldId id="885" r:id="rId220"/>
    <p:sldId id="886" r:id="rId221"/>
    <p:sldId id="887" r:id="rId222"/>
    <p:sldId id="679" r:id="rId223"/>
    <p:sldId id="922" r:id="rId224"/>
    <p:sldId id="920" r:id="rId225"/>
    <p:sldId id="921" r:id="rId226"/>
    <p:sldId id="916" r:id="rId227"/>
    <p:sldId id="923" r:id="rId228"/>
    <p:sldId id="917" r:id="rId229"/>
    <p:sldId id="924" r:id="rId230"/>
    <p:sldId id="918" r:id="rId231"/>
    <p:sldId id="926" r:id="rId232"/>
    <p:sldId id="927" r:id="rId233"/>
    <p:sldId id="925" r:id="rId234"/>
    <p:sldId id="919" r:id="rId235"/>
    <p:sldId id="680" r:id="rId236"/>
    <p:sldId id="928" r:id="rId237"/>
    <p:sldId id="933" r:id="rId238"/>
    <p:sldId id="932" r:id="rId239"/>
    <p:sldId id="931" r:id="rId240"/>
    <p:sldId id="929" r:id="rId241"/>
    <p:sldId id="936" r:id="rId242"/>
    <p:sldId id="934" r:id="rId243"/>
    <p:sldId id="935" r:id="rId244"/>
    <p:sldId id="930" r:id="rId245"/>
    <p:sldId id="681" r:id="rId246"/>
    <p:sldId id="941" r:id="rId247"/>
    <p:sldId id="942" r:id="rId248"/>
    <p:sldId id="943" r:id="rId249"/>
    <p:sldId id="937" r:id="rId250"/>
    <p:sldId id="945" r:id="rId251"/>
    <p:sldId id="948" r:id="rId252"/>
    <p:sldId id="946" r:id="rId253"/>
    <p:sldId id="947" r:id="rId254"/>
    <p:sldId id="949" r:id="rId255"/>
    <p:sldId id="950" r:id="rId256"/>
    <p:sldId id="944" r:id="rId257"/>
    <p:sldId id="951" r:id="rId258"/>
    <p:sldId id="939" r:id="rId259"/>
    <p:sldId id="952" r:id="rId260"/>
    <p:sldId id="940" r:id="rId261"/>
    <p:sldId id="953" r:id="rId262"/>
    <p:sldId id="954" r:id="rId263"/>
    <p:sldId id="427" r:id="rId264"/>
  </p:sldIdLst>
  <p:sldSz cx="12192000" cy="6858000"/>
  <p:notesSz cx="6858000" cy="9144000"/>
  <p:embeddedFontLst>
    <p:embeddedFont>
      <p:font typeface="Aptos Mono" panose="020B0009020202020204" pitchFamily="49" charset="0"/>
      <p:regular r:id="rId266"/>
      <p:bold r:id="rId267"/>
      <p:italic r:id="rId268"/>
      <p:boldItalic r:id="rId2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85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59" d="100"/>
          <a:sy n="59" d="100"/>
        </p:scale>
        <p:origin x="74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font" Target="fonts/font3.fntdata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font" Target="fonts/font4.fntdata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presProps" Target="presProps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viewProps" Target="viewProp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theme" Target="theme/theme1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tableStyles" Target="tableStyle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font" Target="fonts/font1.fntdata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font" Target="fonts/font2.fntdata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0ab001f5b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310ab001f5b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5CD285C1-B87E-FB89-3A4F-F5424420F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1a8d533eb_0_5:notes">
            <a:extLst>
              <a:ext uri="{FF2B5EF4-FFF2-40B4-BE49-F238E27FC236}">
                <a16:creationId xmlns:a16="http://schemas.microsoft.com/office/drawing/2014/main" id="{5819F7C5-6A57-1458-B53E-C2722CE733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1a8d533eb_0_5:notes">
            <a:extLst>
              <a:ext uri="{FF2B5EF4-FFF2-40B4-BE49-F238E27FC236}">
                <a16:creationId xmlns:a16="http://schemas.microsoft.com/office/drawing/2014/main" id="{4DC4E91C-8E9B-F7B8-48B5-E2CA260680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60130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DC344E62-7482-04F3-D1E3-6568A48F9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DBB8C290-6B7F-381D-9D74-DF606F40E9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7AA8AA52-71D4-D1EA-DFEA-07DEFF808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785544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03745718-90CE-C929-3468-91E7F9D62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57DC68DE-8DB6-F8E4-A722-0EAC9DD378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203D32C7-F9E5-30FE-36BD-E9D9037E9B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602218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D87FE782-7BDF-16FB-5BC2-01B251D3E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7203B19A-B107-FF9F-01A6-C8BE3F067D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D7171BB6-0654-5AA4-AF0D-E2F4ECFFE8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938023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732B7ED0-3385-E570-6FF4-982AD0C6B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C1BF6A7C-C7CB-FCE5-C516-9BB8328CE0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257D3A73-35DE-1C28-0070-FBBA1556E8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508434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AD018C8C-8A48-6010-2E42-EF18EA075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AE00EDC0-7FAA-8826-1402-EB9CD463B0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0F3DE09D-69D7-79F1-F621-3E541ED98A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955348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AB93160A-AF47-CAA4-C942-2329A2AB2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751BE64B-0FB2-D955-07D9-C2FF511E3E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8F540C20-A202-24E8-8744-4EF7FC4834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825808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97C70436-BB4C-70DC-BCA5-369FAB8A4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500C8CEC-02CD-2D80-0955-A57BE086B3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C157E08E-E65F-9EC1-739C-3EE21BFBC5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18297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0D2165A8-EE63-97DE-446F-1EE039A13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5209694A-C645-4B9D-4CC5-65BC180C3D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17F6D413-5A5B-61FC-5F5C-07200BAF9D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85765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E93918A6-C34D-476B-DB0B-DE387D935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52933789-1CB8-789B-50A3-07CDAF0DC7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22A9CEB0-9F0E-08B7-D08E-41EEC98C04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895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598B8712-9171-120A-7687-9BAA4F09D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1a8d533eb_0_5:notes">
            <a:extLst>
              <a:ext uri="{FF2B5EF4-FFF2-40B4-BE49-F238E27FC236}">
                <a16:creationId xmlns:a16="http://schemas.microsoft.com/office/drawing/2014/main" id="{00E7DCA1-43AC-8E15-42DB-87767A4565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1a8d533eb_0_5:notes">
            <a:extLst>
              <a:ext uri="{FF2B5EF4-FFF2-40B4-BE49-F238E27FC236}">
                <a16:creationId xmlns:a16="http://schemas.microsoft.com/office/drawing/2014/main" id="{81B1365D-0265-152D-79EF-5624D5AEAD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846864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2806DAD4-41B5-A751-563D-FAFE30F9E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85C36D76-1FF3-BA93-1DFB-BFFABBEC22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E5D67F86-A764-36B4-EB7E-D0ACB6A73E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53771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93C71697-8181-EA23-F59E-2E726675F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D4B487B5-253B-927A-D012-88C302A392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743338BF-4108-CA2B-88AC-91A13E838A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12904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4DAB5D2B-6940-86D3-2CDB-944DA8E04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A66FA6C9-40EC-A6FC-222A-A6C137408C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79AEA9BB-9B25-5D89-D3C5-AD76A321CD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56945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810A35EF-84A1-B652-8863-2192411E1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A6E56BA8-BB01-006E-549E-ADDADF7A5C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E753B6B4-53E2-3A53-9E8A-FB1379DBC7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08988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EFFFE72D-C401-BD62-F5D6-CC5D22AA5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7EDECAE2-84E7-8BC8-9D14-D5E9F4F2B1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E331A714-E420-95F6-6ED0-C936F9DC06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92950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95ACA1B3-954A-5996-DD86-3B48D7904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3C74FEBC-C02D-F812-E033-41124741A1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D80AF0CA-CF6E-D4C0-D19C-1B5EEDD4FE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79716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5BCDE5B2-D9E8-062E-9AA1-4F1B083F0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6FB8FAF8-BF6D-B0F0-FBC0-5F4A1A9201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43FEC0A0-4656-7B41-1C59-349CE118A2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00356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FC48A75E-C7B3-7B4F-A33B-64098D737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CF8FF454-B9FA-3F0E-E330-C4E19EA13E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84F7E3B8-C5B1-DF3E-764A-C4D2C43A29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08228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C21F7B75-9A71-AC15-4065-A3C10C850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B9746745-C351-D8E7-01D0-17CEF00FFB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AB055CB4-07EB-B2D8-FB70-1318B2813A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94062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19012025-0B1F-D97F-F472-59DDCE0C6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087D25BD-DC9B-4C7B-AEDC-40AD7CC507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36048CF3-2F39-7797-D2AA-278EA2FF72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402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7030ED69-5EE9-15A6-41E3-0295E5E5B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1a8d533eb_0_5:notes">
            <a:extLst>
              <a:ext uri="{FF2B5EF4-FFF2-40B4-BE49-F238E27FC236}">
                <a16:creationId xmlns:a16="http://schemas.microsoft.com/office/drawing/2014/main" id="{7D1903EE-0F73-713A-0FD4-5897B4412E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1a8d533eb_0_5:notes">
            <a:extLst>
              <a:ext uri="{FF2B5EF4-FFF2-40B4-BE49-F238E27FC236}">
                <a16:creationId xmlns:a16="http://schemas.microsoft.com/office/drawing/2014/main" id="{11CBFC56-861D-19CD-B5A4-0A415B0361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086744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B288B1C2-D9CD-F4F0-3D37-D0CDC6F44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DCFF3F23-90C1-A1E0-D005-F236173C1D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DFFB0396-5871-8DA5-E854-018470E97B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767808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DBA88AF8-FDB7-7367-5201-3EC50F67D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0EDF782F-408C-7232-3DFD-832CF03EC8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AEFF3625-D63C-4295-EB76-C482DA669A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509754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5858AC54-E034-CE41-189E-78596094B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27177E90-B619-2DC8-2882-B3251F832B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11B0384C-E481-34D4-0582-4ACCBD1674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0956468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15D039D2-2CE2-A3CB-CC04-A35C12292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2833A456-C9D0-7ED1-0FC2-3E1AFBF9FE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EEBB2B6D-3271-B4B6-886A-8002019D32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60319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F1B2B4F8-7E0D-D264-3141-6D127D8CA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36DB8ADB-2D3E-952F-141E-D971E55CF1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6377504C-B26D-CBBC-A229-4D5DAE256C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532134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41D7A4BD-53B7-E2AA-AC26-AB29B7212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6B263002-C7F5-7FB6-C548-58ED482E3C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A2946AAD-817C-AB62-564D-047536B155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15750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232E7C7F-9408-201F-44E5-FD293C51B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FF0AC67D-2717-D2B4-1DF6-CD0775AE01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FB30E516-A06D-38B8-1561-8A8290F3A2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975202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7D34E9A9-D678-6D7D-38ED-E84273ABB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D74D16AE-44B1-BF7A-8DE0-126946467B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338686A4-FFD0-B6C4-3D91-29CDA8F121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66301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88FE6289-51AD-A46B-CAD7-FF0B3D959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94AB1AEE-2C53-9E0F-A655-4EA42C1903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FF8DBEE1-634F-57DA-3951-C5D45FE6B1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335718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6967D27B-7129-A190-23BC-73E6A26E5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963208E3-774A-7E4C-B3C9-9652C5CD05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27335160-C3E4-DDD1-B574-A908185805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541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04ED2089-E4FD-E110-67E4-BAB3E8A94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1a8d533eb_0_5:notes">
            <a:extLst>
              <a:ext uri="{FF2B5EF4-FFF2-40B4-BE49-F238E27FC236}">
                <a16:creationId xmlns:a16="http://schemas.microsoft.com/office/drawing/2014/main" id="{DE9DB756-1CCA-2EEE-D724-3BA613AA4B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1a8d533eb_0_5:notes">
            <a:extLst>
              <a:ext uri="{FF2B5EF4-FFF2-40B4-BE49-F238E27FC236}">
                <a16:creationId xmlns:a16="http://schemas.microsoft.com/office/drawing/2014/main" id="{CF994A64-0D82-F642-DB86-6BA23DB8F4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13960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B1D900AE-34F5-00E5-6147-05A9EFB48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326B01C6-8EA8-3615-4AD4-AB9C0AFFBE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DC1C86CB-C5B1-2386-4920-96FEDD6CA4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58259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C3EA1C71-344C-2FE0-8439-2D5FF5D65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7CEE62D3-DB26-492E-0C68-B32CDDC041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D9667AD4-C517-AEC3-712D-9CDF343A15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142022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4A849DF2-73F6-2D40-F551-D2D82F930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0C69D66B-1C59-97C8-EF46-E02B8DFB90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A18304B3-3139-98DB-845B-3BF357A68F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5182335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0274DC26-6439-0750-D7BB-3A52023B0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DBB9D8FA-A396-E9A9-41E8-AEE885EA52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8ED3A0D2-8C57-9A88-444E-91970AB511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758070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6B67C447-FB8C-0748-2F93-774D17507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6880703A-B653-A3CB-5956-57C2990DD4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90A0BB53-CEEF-6095-129B-8442FB68DB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26167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C20B8B65-87DC-83DE-608F-D4C063542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F175BD99-1292-23DD-3EBD-D52E4506D8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5478FFDC-9085-A7DB-D2B8-ABD9DEAA91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8518078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E6C6261D-EBA2-12CB-9BF6-F941B5AC4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5E8CCE28-7D13-E8D0-C759-C42AE32172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B25E54BF-081C-EFF2-6829-D6AEB373DE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382629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9BB937E5-EFDF-2175-275D-279665AD8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E461B35B-AFC0-211D-CC90-3CC07E3C83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4F340BA9-3018-E7CC-06C6-85F182EB04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153513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3460CFDC-035E-BA4F-094C-0F409D949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C9023EBA-8DF6-5976-F8D8-F0A75CB735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A038B5C2-A169-3BF7-1F5D-5087D5ED57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601743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4D7F1EF8-2144-37D5-F14A-86B1A0DD9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95D8ECC4-CC5B-9590-5F41-7E295A2DB0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01B5CB11-502E-891D-E271-25724DC3CA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6832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EAA270BC-5685-E635-D77B-551344814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1a8d533eb_0_5:notes">
            <a:extLst>
              <a:ext uri="{FF2B5EF4-FFF2-40B4-BE49-F238E27FC236}">
                <a16:creationId xmlns:a16="http://schemas.microsoft.com/office/drawing/2014/main" id="{012ED6CC-0853-D189-BCAC-BC840DDBB4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1a8d533eb_0_5:notes">
            <a:extLst>
              <a:ext uri="{FF2B5EF4-FFF2-40B4-BE49-F238E27FC236}">
                <a16:creationId xmlns:a16="http://schemas.microsoft.com/office/drawing/2014/main" id="{CE11E75C-1893-2FA7-AEBA-83220E6B72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86318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279E9DA7-DEAE-9374-EB01-AD53F7FC7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92785100-9DAA-AA30-2A92-FA32C7508D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73DE9F3C-D913-EC63-3666-ACA70402C7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7216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060E022F-BD6C-5629-3373-518B3C0FD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B7F6A7BB-00A5-B350-F8A5-71C7A101B2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2A88D316-6EBC-67A0-FBA7-43B3CC8417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2554713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45843ECF-5F97-E1C1-0ACE-1E2113B4B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727FF47D-F562-9A53-E237-A463978ED9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29CC8420-A0BF-A0BC-B652-2E9E2BF375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562617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DEECD05F-547F-7C8D-966A-104EC10CA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8C59AFDB-882F-6541-5A68-10E1AC4302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AD285442-08CD-25C4-BFC9-F2411E2CBF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963222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2D6BEE74-1572-A868-DFD2-36C182917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DA11D617-59B6-889C-66CA-9354E47208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C82FB97D-AC3E-5EB4-C0A6-4665F67DEF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66270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B7667468-8B0F-4717-772C-E4DFC266E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82C2C711-5FEA-62BC-8135-D60A8B9673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58967AB2-DDC3-8098-3493-720EFC3552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798974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E02D5A52-3F7A-515F-CC66-9F4B40D43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604735F9-217F-AD05-25B3-1ABE052451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C85D6B2D-FFB6-3254-CB86-3B81C02F01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60182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292F6480-6F24-F819-E5EA-71174443E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6504D573-1E84-00E3-BE40-664B9DB05D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756E73E2-211C-2F9B-9E83-720B8E8905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952688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C0D7F98D-5CF5-52C6-00C6-10A2C1CD0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C386F71C-8220-26C9-68ED-09196C9402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8B86FD0D-0487-2858-1C9A-62B63D3C9F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087266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5454D9BB-9EDE-22CA-947D-C5AE4C5B6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8B4B6CD5-374C-E30D-EFC0-74CAAA4415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4BA4B325-3D7B-F9CA-3182-204CCEA1E2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41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6C8093C0-1F99-3F3D-1964-703F992C1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1a8d533eb_0_5:notes">
            <a:extLst>
              <a:ext uri="{FF2B5EF4-FFF2-40B4-BE49-F238E27FC236}">
                <a16:creationId xmlns:a16="http://schemas.microsoft.com/office/drawing/2014/main" id="{579CBD14-806E-39E5-CE33-BE6FA38A79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1a8d533eb_0_5:notes">
            <a:extLst>
              <a:ext uri="{FF2B5EF4-FFF2-40B4-BE49-F238E27FC236}">
                <a16:creationId xmlns:a16="http://schemas.microsoft.com/office/drawing/2014/main" id="{C4B056CE-DAC1-8E4D-97AC-F5532F219F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202902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EE4954FE-DCE3-05A4-7673-BC3FF8C7B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8073159D-EBEE-6E98-C899-A39B02B69D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9863A0FB-7980-FD23-D1B8-192707694F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370163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EA5DEFBC-F1A5-3520-4BEF-3BFBBC68E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C59A6359-F81F-C51F-295B-758B6D4744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3DFA5D9F-7F83-885A-92BF-E4BFC257D0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57337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4C123170-6F8C-67CA-7885-0D228988E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E7B05DA2-9EBD-8C5D-3A47-E4DE0705FB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61D2BC3C-5047-CDF7-5144-031A00B66C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685339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23B76B2C-8198-D0F2-131B-A8FA0F994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82C7A611-7EC8-DA6D-58C1-FDA8ADEC8A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83BDAC29-13C2-C45C-5DA7-78CBD28555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392794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AC5C7D22-DC96-2290-5ED6-FFDF35028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2668199D-2A04-FFB8-6FE8-17D4BD04D1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2B5A9123-439E-D9A2-1A11-7BD1EBAFCF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253415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A154627A-4037-1AD3-7950-083142527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88D6291F-30D5-8E73-9903-A899786BF8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A2BEE85F-3736-65A8-975F-4AD5148B4D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665765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6A2FB705-765A-A6B9-2A0E-22CF69C25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3F85CC45-035F-7503-A3E4-F32C0A8FD7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A3525609-32B5-EFD0-D2F9-B8FFD4E6CF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623156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02E6BB0E-C9BC-1B31-283D-B76563CBE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3A92A548-45AA-E3CC-B4A4-DDD960EEDD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309E3585-146E-16AB-F783-587B4A0C6E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84006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B3E20FB6-AA1C-99FC-14A5-E7A68798B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36E3305A-163B-E385-6D32-72C9936D6D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F1ECF106-73CE-0F8A-CFB0-6FEE32FE72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810146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E5EC4836-980D-5574-CACA-DB04E7714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78783393-5B97-6670-2850-50E75E1E29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1AE988CE-AB91-E61B-A35F-CFB86E2267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049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D296A191-B187-6F47-57F0-617B4F388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1a8d533eb_0_5:notes">
            <a:extLst>
              <a:ext uri="{FF2B5EF4-FFF2-40B4-BE49-F238E27FC236}">
                <a16:creationId xmlns:a16="http://schemas.microsoft.com/office/drawing/2014/main" id="{881B959E-101B-63A2-75A6-09E4529303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1a8d533eb_0_5:notes">
            <a:extLst>
              <a:ext uri="{FF2B5EF4-FFF2-40B4-BE49-F238E27FC236}">
                <a16:creationId xmlns:a16="http://schemas.microsoft.com/office/drawing/2014/main" id="{0B39CC90-7E5C-2DD2-169D-C5F4248FC2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617087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450F8402-9DFC-9EC1-008A-6236A9488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FD37D66A-0840-49B6-914B-B23A2C2CCB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BCFE08C9-776D-7597-8EE5-9DC5EE7F0F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417279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9F2C84E3-E699-A53D-1D3E-54A7C1443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F213ED52-2101-1FBF-638F-914FD87670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87F3DED6-5D40-DE7D-E82D-A4B9738F2A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980717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06C20180-6174-7DE5-54EF-B87085624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F8C2194D-E139-182E-7CE7-294D6CCD26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EB4E7B22-54BA-5836-32DB-2766EDEF36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709807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395D30C6-C316-65D5-9607-AE5477495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3DA90167-0204-C5DB-8B1E-F3445D5910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C91B4687-B5EA-D29B-B17E-6F76A6EDF6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454351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AB11DCD4-3907-2BEB-8EF7-93E12DE0D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3B1A9DCE-C6CB-469D-B785-F942E7BCE4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B271853D-40AF-771A-8AA7-5CFD4FDF69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032552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0E0EF41C-FB5A-F895-EBFC-CDEF0D834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D6CC1442-4213-825A-A3AE-6CE74C75D6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C6E6D8FE-9D56-5839-D8A6-0317AE9AF7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943613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E6600085-5E9C-9AD4-40AD-7CA17B6FF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4B9F9DF0-27F1-5E3C-3126-B7E3C40A7B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7F5B60CC-556B-EC84-8612-04BDFD74D6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0831462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3AB55B37-72B1-CB6D-7F9C-4997D244B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997610B8-5889-CEA6-FDB7-82D9EE9C33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CEEB65E9-F712-F352-865B-B31EC0035F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51469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B3D4587D-F771-BCD5-12DD-03EC8A13A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8BA74AC7-8CF4-2A54-E188-CF704FF30B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A5C339C9-D970-D316-1CB9-B0A4CDBBA8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635638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3D0F0D08-0110-6A87-7DC1-888265DA0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3A9F1314-571A-4B41-297C-FFFC24C19E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FB336839-C520-6FB7-CABB-51D9ED091A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345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E3BB54DF-4C1E-0AFD-2A9E-28B640214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1a8d533eb_0_5:notes">
            <a:extLst>
              <a:ext uri="{FF2B5EF4-FFF2-40B4-BE49-F238E27FC236}">
                <a16:creationId xmlns:a16="http://schemas.microsoft.com/office/drawing/2014/main" id="{AFB5E564-E998-9602-2B41-31E13AB5A7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1a8d533eb_0_5:notes">
            <a:extLst>
              <a:ext uri="{FF2B5EF4-FFF2-40B4-BE49-F238E27FC236}">
                <a16:creationId xmlns:a16="http://schemas.microsoft.com/office/drawing/2014/main" id="{8793C0C3-B6A9-9ED4-8FAE-30E63B51CD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996291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28300EC0-08F7-19CE-040F-A47E62D34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A968F89A-CA9A-2E9F-8119-6C46255AB8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FED5BD09-8C24-9674-29DA-5B6F84AD46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803009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B6AF8F8C-3B15-0331-E8C6-EEE30C6DA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2D3254BB-8119-D9E3-8451-79E5E85FBB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5CDEADB2-CAAB-035A-13DF-4DDBD57A5E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753618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2C3B4F26-E597-4A10-27AF-3DD6F300E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F6B596CC-2547-DD3D-BBD4-727B4B4CF5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3CE1BF98-B0D1-30CF-839E-37E0B754AC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387326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E905A07F-741D-8E3F-FB89-78AEC7D7B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C0B11C61-A033-FE3C-021C-E8ACDA3693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1D3F2FDA-94FF-EE90-530E-DF5BDD3657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919529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70DD6EDE-209F-0DB1-6B1F-3995A3639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93AA32D8-01A5-41C3-4D3D-B9C14DA1CE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154B7B99-D43F-A792-3811-A992B30345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426601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2ED9549A-09FE-4DD7-6048-F6551D253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0700270C-094E-1839-1EA5-AD9302C33D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42C00FF3-2444-4FC8-CE84-0F27572C35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132071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734F295C-716D-0B8E-BAED-CD59611CA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7EC53B47-0E1D-E342-88F4-18E45BCD9E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1116715D-2F28-C824-1C21-8E768CEEF3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42430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E17B0577-8EB3-AD1B-F693-45B2F6EFA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F06F1ED9-5881-1428-6020-11AB32EBD3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E4E38AC8-1FBD-25D6-10F0-D98D5BCD00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938794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AA40A31C-96AB-CD2C-126C-21297D6C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17491D86-5AFE-07BD-34CE-D107AA9BA3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7127D8F4-AF30-6762-8A03-340FD54EF6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310258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805C0036-3FDF-F761-659C-5F77C7362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2E38BC63-CBC7-04AE-A505-80346FC124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E21A01D5-46C8-3A9B-7722-DEF5FB6B82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990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50C89C9E-05E1-7558-5194-4DDD8858D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1a8d533eb_0_5:notes">
            <a:extLst>
              <a:ext uri="{FF2B5EF4-FFF2-40B4-BE49-F238E27FC236}">
                <a16:creationId xmlns:a16="http://schemas.microsoft.com/office/drawing/2014/main" id="{10F855BB-37FF-3E7B-B1A6-233F18192A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1a8d533eb_0_5:notes">
            <a:extLst>
              <a:ext uri="{FF2B5EF4-FFF2-40B4-BE49-F238E27FC236}">
                <a16:creationId xmlns:a16="http://schemas.microsoft.com/office/drawing/2014/main" id="{4BB9F18C-6CC7-7513-333E-FA4EECA966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407291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C1907E75-41C3-B27B-C298-0EFF2E884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2082D997-9220-0920-2270-EF89CAAC4F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C49232B7-0375-864F-7027-A9665D7ED3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270444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1897385E-CEB6-A453-4414-C587DE5D8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B4FB7469-DC31-A997-8F3C-82E00A5231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0B31D7F4-33A4-3F56-1A18-6D202B8697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643852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C9EA036F-9210-8DA3-2E4E-CA74B88BA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AAD1D43E-DD69-71EF-6B96-FD9A0016F7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8716847D-9955-501F-190C-C30C24468F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3285180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04467E8B-525D-0271-A50B-92753FE38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BEDE748A-B3D3-11F8-FCA3-986694048F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39E84E09-3846-B0C5-8D0F-748961F2B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334999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65F4B020-A16D-78DF-00FD-2EC1F1EC4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E856F78E-8998-D0E2-3A6E-3DCF9052DE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182B1A3B-9259-9555-28BD-C723E6AF9B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125658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FD64974A-E9DF-9D2D-5B7E-459ED95A0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5FEE37D3-6FEC-7849-A59C-1479D9496C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D140F1FF-D607-C96E-32FE-1B2D572481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0207468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74DBDAE2-CC31-475B-09D4-ABE966EDA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6DBA55D6-DD3B-6644-FFEA-4B46FE346B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5342AD5E-A3D0-C915-BC86-9337D654AC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62304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8346F375-2DE6-89F3-7361-28FDCC880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529CA2E5-E086-8B65-7D9B-533BA0A7B8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B38BE347-46C4-61CE-03E0-D7874073BE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821091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0432CC62-F514-25D7-B0E3-AA7214566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26FB7E8A-7933-7174-2F76-D143F17363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82CE47F3-25B1-67CF-667A-FD8F8D3742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9821287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B0672AEF-1CDD-C098-F436-D57BB5E49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F475FD84-2A4C-EFFB-CB27-69F574A1A8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645E7145-79EC-80E4-E24B-5AA68B393A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629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053E8FD0-1CC8-4C80-3238-127629FC3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1a8d533eb_0_5:notes">
            <a:extLst>
              <a:ext uri="{FF2B5EF4-FFF2-40B4-BE49-F238E27FC236}">
                <a16:creationId xmlns:a16="http://schemas.microsoft.com/office/drawing/2014/main" id="{E4900C0B-08FA-6A33-6AB1-F1D6F78BF8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1a8d533eb_0_5:notes">
            <a:extLst>
              <a:ext uri="{FF2B5EF4-FFF2-40B4-BE49-F238E27FC236}">
                <a16:creationId xmlns:a16="http://schemas.microsoft.com/office/drawing/2014/main" id="{D9C84606-5C2F-FA85-BA4C-795C5879D4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635647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21CA5FAA-9063-E4E9-49B5-878F8DF95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0AEDE735-C39D-3A43-44A1-C9E25AE35D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1C554842-DDA0-BD91-C294-360839575B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515221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4FFE4D72-DACC-E3F3-886D-84AC950E2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A4034E41-662A-B425-C762-6EF3AA2B3C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48081A15-C5C4-EAD8-5471-BEACEA597F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647031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539137D2-998D-0A85-EEA5-5CB8B2768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49B1389B-C7CD-A0FE-284C-9DC3984F86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A7186896-D25D-EB0D-64C2-E394B41AE1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984608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CA04B0CA-2985-9AA5-DEFF-5A1A77A3C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5347E356-ED95-7BC2-15FE-057035F690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2E9A1173-27DA-3DC7-69EF-F1B1A973F5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285281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CA648AC6-6913-21AD-9B01-B6C2BBEAB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8079F6C7-CD0D-65AA-73DC-7DA9DA141A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C3AAEF04-4E7D-B908-4EA0-6C54D6E824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6338761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C90E0C45-EA19-F1E7-4BEE-A26D8CC70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A5304F76-33B9-F9AB-B81B-53E1F5717C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F12D704F-E3B6-F765-2163-7FFCA10EC3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655663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46B3DF66-E680-3D4A-781A-D162F5F5C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B46FBF1C-8404-CA81-B5DF-B504E965DF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B7DEBD24-05B2-241D-E314-6C2255A407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888234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1F25862B-057C-A043-D350-DA3EBBFF6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A33EC89F-7616-FCA7-330B-16CDB1067E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4382BA37-AEE0-EF6A-F0DD-9240221406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561385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35A4AC98-52DB-764A-E94B-C58E24812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83238E45-0051-05D9-E5EC-9FFB68E247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CE612647-7071-20DC-B4FF-9066D6A7AF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91820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315C1270-FDCF-1AB0-414E-176EE28ED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916C4932-8CD8-C3B2-8AAE-6EDB78FD56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CDBC0FCD-14C1-A9C5-C3EC-A30C265A81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353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>
          <a:extLst>
            <a:ext uri="{FF2B5EF4-FFF2-40B4-BE49-F238E27FC236}">
              <a16:creationId xmlns:a16="http://schemas.microsoft.com/office/drawing/2014/main" id="{F0F2AFAE-02E0-30C9-AEE7-4C6DAE21F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3168269db4f_0_169:notes">
            <a:extLst>
              <a:ext uri="{FF2B5EF4-FFF2-40B4-BE49-F238E27FC236}">
                <a16:creationId xmlns:a16="http://schemas.microsoft.com/office/drawing/2014/main" id="{36442C10-ACD0-AB58-6A75-3C7E3FB8CB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3168269db4f_0_169:notes">
            <a:extLst>
              <a:ext uri="{FF2B5EF4-FFF2-40B4-BE49-F238E27FC236}">
                <a16:creationId xmlns:a16="http://schemas.microsoft.com/office/drawing/2014/main" id="{B5574F2F-06B3-2783-BC99-956078F015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742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C823784A-4D63-F877-D59B-83FE7688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1a8d533eb_0_5:notes">
            <a:extLst>
              <a:ext uri="{FF2B5EF4-FFF2-40B4-BE49-F238E27FC236}">
                <a16:creationId xmlns:a16="http://schemas.microsoft.com/office/drawing/2014/main" id="{ACE30A5E-123A-47E4-CB95-0BBC0C808A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1a8d533eb_0_5:notes">
            <a:extLst>
              <a:ext uri="{FF2B5EF4-FFF2-40B4-BE49-F238E27FC236}">
                <a16:creationId xmlns:a16="http://schemas.microsoft.com/office/drawing/2014/main" id="{DFD7C09F-E862-E74D-90C4-751DB00E8C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25467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E408B546-49F5-32B4-3A75-5A4252F47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E52B2FCA-6B92-D97C-8605-15833A6E40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50990254-4F33-56FF-7BC6-3CCBA35E5E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82207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72D9F95F-13B5-D541-B6BB-CBB275C54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2DDB8A2A-A347-CD34-E749-719E307C4C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D1AC5591-DC4F-EF47-2CD5-9E0BA061F6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26614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6B619006-F3BD-3625-DBB0-21D4FF7CB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4BD61656-18C5-FEF6-9679-45AA378DA9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ADD22051-CF73-3575-4075-AC21980700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011707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86534017-463A-F1C3-8F0F-38AA96D97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E3913B9A-BDC2-80A6-D841-5356FE31B6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EC5C469D-292F-BBBF-23EA-484F1215CD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510976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D0A7328E-D8E2-0214-3970-3B5957B22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28220F65-D675-8D35-8F8A-10CCA4EB85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BC503AC9-1E73-D484-70B5-BCE03E0720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696828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F0A2CE56-DA39-9EEA-53E7-865DF4A07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86AD0D3C-EB50-FE78-2DB3-955189BDE9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94BFF9B9-D923-BB9A-A819-8856DAB9E3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699905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3A1CC6B9-B7DF-8FC8-4775-35DDCED53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C85FEF17-6414-490C-E962-5EA50CDA18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35421EDA-1D3F-8065-DCB3-1AB863FF28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806167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0400A392-33A9-A65E-DC2A-5BA9352BF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B76CF26F-B22B-4288-9950-73F9A2BC47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B751B05E-2531-015B-CC09-C203802697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341095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6FAA9493-1C5E-7F91-5CF7-8E986AEA2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CD70B828-2A5C-22AF-FA0B-FAB289A9A3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E6849740-B458-3859-C565-B3E749BDC1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224836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A5A79A38-17FC-5ECD-3878-CB6D961CF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B79E3912-81BB-8BB1-EDC5-943F398A0D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9E498D52-E61C-E8BB-DBFF-A716B41D71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1120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A2DB97CE-B305-A497-F9BB-F664D71E2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1a8d533eb_0_5:notes">
            <a:extLst>
              <a:ext uri="{FF2B5EF4-FFF2-40B4-BE49-F238E27FC236}">
                <a16:creationId xmlns:a16="http://schemas.microsoft.com/office/drawing/2014/main" id="{76045185-1885-320D-6840-6A2F961FBF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1a8d533eb_0_5:notes">
            <a:extLst>
              <a:ext uri="{FF2B5EF4-FFF2-40B4-BE49-F238E27FC236}">
                <a16:creationId xmlns:a16="http://schemas.microsoft.com/office/drawing/2014/main" id="{EBB4EDD6-360D-4E66-FBC8-A3220BF048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429313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1AEF9D7E-2AC9-CA6F-990E-4ED1FAEBD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5AFDFA84-FC2B-129D-4688-523301F28E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D6A0A982-5D09-218E-269A-6C3047B09E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667623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7DBA781A-1330-49CE-03F1-91BD497B1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CA89D67A-B58B-EFBA-914B-EFBB65BC31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36BE5482-D5C8-FC1F-293A-1217F302EA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199163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B56F599F-80DD-8A7E-EC93-CBEBED9D1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21596F29-E061-9BD9-7893-F122D198ED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C76329FD-E81A-D83C-B2FD-D4AED9BE2C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071677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7AF2723F-8B2A-B798-EA31-0D82C3B71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08A503AB-A216-8143-75F6-1CD0F3F892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D1C2F2F3-0CB8-A940-073A-EE26E9A1FF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261342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5272A204-9CA8-0A6F-5FEE-C8EAD8FB0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A34B1BFD-8032-10C0-4A63-56405FE689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4C30F752-ACE2-8297-F444-324ED109AA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3804734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EB42127D-D548-B47D-F4D2-E3E42E3B2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A6BEE0E4-DB1A-E8D7-ED45-CE8D482A1A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C47499C5-FA50-1015-75D6-9006415E71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630484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7FF0AD7F-B4DC-ED92-CCC4-8C5C42993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E5CB9734-C541-D5A9-4ABF-01D34CB315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67FFBBA8-F134-42AD-62D6-8F56EB9EDF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7406926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A4033A49-E987-AD75-9FAE-7DE8F5BDF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C67A2956-9FB4-7BFE-5577-2ED713061A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3DD59546-734F-ECCF-0BF3-14EA26B338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353199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D2060C22-292C-D8E5-FDC2-EF84BA34F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959A1A12-BAA4-900A-A570-8FA1DF54F2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110EC64E-903B-86D1-0D5F-F2C83BC03B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279040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7B2ACC31-74DD-4E2D-3FA9-5D6B3642D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212DA746-53AF-CB9A-67F2-577C239B23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737D25A8-09EC-DCAF-3729-EBCE886266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034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04C8C717-BE3F-D2C9-945E-53B835F7B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1a8d533eb_0_5:notes">
            <a:extLst>
              <a:ext uri="{FF2B5EF4-FFF2-40B4-BE49-F238E27FC236}">
                <a16:creationId xmlns:a16="http://schemas.microsoft.com/office/drawing/2014/main" id="{FD6854C5-0F4C-85C8-D4D7-C7C0397462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1a8d533eb_0_5:notes">
            <a:extLst>
              <a:ext uri="{FF2B5EF4-FFF2-40B4-BE49-F238E27FC236}">
                <a16:creationId xmlns:a16="http://schemas.microsoft.com/office/drawing/2014/main" id="{56CA0BA2-E22A-F433-F99C-6B8F47DA39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778341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9B9A0D62-41BA-0655-5287-D99D16860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E8A5DB1F-7994-A068-29BF-62C045AB61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1D4A78B6-D991-5BF3-277C-2D6A6BA110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187449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545CFED3-F553-84E7-A94C-516752D90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1A76C5CD-11E5-60B8-8A98-FA0AA01AF9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BB62EA91-7D19-6B38-C441-07E84F34F5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240638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180821F0-E018-EB39-C5FD-A20EECB3A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EA33CC8D-D2F9-02D9-C7AE-3427EDFFBD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36EEA0A6-8DC7-2C62-2165-AF5CCB092A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711954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7E2BE5B9-DCDC-B995-3913-FA3C5CA6C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DF31F0A7-697A-9C0F-887B-D1B02DA24E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0DE32447-FC9D-C63E-FFFB-31287CCEBF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490182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1D7D1717-E396-AA69-BDF5-7BDD2C23C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A0A5DDF6-3B0D-02BD-2BE1-D93F6827EF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AA6F36D1-BDF2-B023-D120-C9B857D6AA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815239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8EEE8845-C1FC-E8C2-6127-5120B276A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BE9C2450-7A39-7670-E5D3-23302D6CF2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AF6C35D5-B583-30C4-BB98-508442E0ED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779722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27C4AD19-B37B-BA6E-B5E7-2C3862916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80B3EE2B-9EDE-F405-2A47-E14751CA68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4EFCC223-D6E0-92FB-4297-AADCEDA4D8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573103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97EA0457-88C0-7FCF-03C4-30DA59F8F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53B8D73E-B2AE-E931-0438-8CE03ABB36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304A775C-5CB6-51B3-0EDD-0B990F1DDA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126390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85EA8BC3-71CA-51DC-FAD1-A16739A42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65B141DB-3D68-2E7E-AA1B-4C1F63A592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3D06C1BB-33EA-28CD-7239-3CF2643B33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807611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E8856647-66BA-2D39-7A44-8AF23D398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EB89871C-D5BA-C5B1-3C50-6CCBD7F35D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BA4C682E-D217-FB53-70D4-8A1E0AF07E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7869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E523352C-0B10-95F4-142A-CAB32E37D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1a8d533eb_0_5:notes">
            <a:extLst>
              <a:ext uri="{FF2B5EF4-FFF2-40B4-BE49-F238E27FC236}">
                <a16:creationId xmlns:a16="http://schemas.microsoft.com/office/drawing/2014/main" id="{8A3DCEE6-5CB6-4407-B55B-1F2BC02B39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1a8d533eb_0_5:notes">
            <a:extLst>
              <a:ext uri="{FF2B5EF4-FFF2-40B4-BE49-F238E27FC236}">
                <a16:creationId xmlns:a16="http://schemas.microsoft.com/office/drawing/2014/main" id="{C25AEE71-EA0A-921A-55C2-4EFF58D49C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8835054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3254A8C2-1370-B5D2-470E-DE53A6D2C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D4CA08BC-D76D-36AE-0885-34BB4CCC6E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E7316E84-C78E-A2BA-C891-3AA696AC09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549686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3D8BEADA-E4EC-0534-3611-C5F1EDDD5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3C4E58C9-A767-4799-FC04-C0DD27C8A9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09D6CB96-52B7-0FCD-5B28-5520F80D93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420890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5E9075DC-DB68-3D84-1CD4-C01BC48D1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0DE5BCB2-3A3F-B70F-5057-549B4F4B18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720338EB-C809-CE5F-C9E8-B763210B89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885564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A76F6FC6-A2F5-B0FC-5CFA-E49FCDB40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721262F6-224E-1923-F952-7AB54ADD2A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49C4053C-9FD6-7A67-AE05-E97221AE81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083624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48885E72-3C0C-214D-8910-59F6495EF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04F5FA73-5D91-7D9A-180E-FC1DA377EC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00D99BFF-2830-516C-516D-5AF2CD73E9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0840811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5D76C91E-B7AB-048B-0D53-CD295ECA8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3AB3C9D6-E8E3-D58C-BDE8-22971D4028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B4A76E9A-7AB0-3CE2-59C2-F5E415FCF7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001130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9AD1D241-971D-FD4C-BF96-7CC6E05D2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CE056F5D-6E26-0D54-A633-464599D5EF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E477B593-47B6-0BFD-19AD-0A8981F88E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028874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7F9908B0-12E5-8193-B9CF-20A7C9664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4CDD1299-6E54-A9A3-0CE7-5B8981197A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548A0B08-EDA1-36E8-8B23-73DDF59A49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302617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36BFC85F-06D9-F074-6F1D-985A7EE32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EC58AD84-B6A2-EEC7-D645-123449FA48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DF3C1B69-6C38-AA31-9AC4-6475C561FF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384950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CD697EEF-BA0D-7121-A98C-730DFF9A5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7D378DC2-9C52-A39A-1A13-9D7CCE251E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CAF353F8-70B5-F296-CB98-FD19B06E70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3212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FB9CC646-2C60-7E77-902A-E71C3978C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1a8d533eb_0_5:notes">
            <a:extLst>
              <a:ext uri="{FF2B5EF4-FFF2-40B4-BE49-F238E27FC236}">
                <a16:creationId xmlns:a16="http://schemas.microsoft.com/office/drawing/2014/main" id="{96D21782-A9BC-BC2A-FAED-B77B312B03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1a8d533eb_0_5:notes">
            <a:extLst>
              <a:ext uri="{FF2B5EF4-FFF2-40B4-BE49-F238E27FC236}">
                <a16:creationId xmlns:a16="http://schemas.microsoft.com/office/drawing/2014/main" id="{361B0BB9-F6B3-0D0D-C68F-161285AA6B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020713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F053FACF-33BB-96FD-BEB6-2E593D44F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C3B9A4A2-A19E-812D-275C-ED7A1B46D1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8C96D6AD-4B75-B7A6-BD83-BB221B6569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456723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AACF06EA-E9A7-DC94-90A3-727A8279E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69AF2455-EC5E-606B-1AD8-2CBF8E70E7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78CF7294-5F1A-1EB7-5CC6-0A7AE7A764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834052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42D39C1B-249B-69C6-3D5F-201C1FCD1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BC1930B5-C1A5-E8F9-C9D5-48ADE9310D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0BC88644-B0F1-2E87-E9A5-1B9D1C9E97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371923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6E758CC4-E19A-C2B9-9EAC-6CF1D7C5B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CB2A7245-1B02-DD95-815F-386571A7B6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1E4BB23A-BFA4-CF13-2FCB-0843C515AC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0560906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560EF836-89B1-452A-4EEF-11DB73442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F8D450BB-5135-7ED2-AC53-DB367AAE8C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7FDA8F78-7A9C-11A7-DF04-EA7E91D581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933900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90EC9F06-D370-B665-DF49-E453073A2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EACE5839-0A4A-1050-61E0-290459CC48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FCFCD9E6-2831-859F-953E-B95A8B7C77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865404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6A613A92-E9D4-6C9C-E407-FC41F206A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569C5939-CD67-8991-B31B-7ADC550D30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FEF76FC0-6CF1-74D3-D99E-FBC0609F2B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308949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0818B382-BC89-2F52-C622-6CD27A453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815755E5-D838-625F-CB7E-864B98D3C3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BAC40F56-1A38-C586-9943-B68F8A77E5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966108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5CF59449-5A8E-A1CD-4371-01D972349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5EDB4FB7-BEE5-B5C1-484B-3807954EEE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0131CB97-C513-F863-482A-23FACFC95E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750763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B0D20394-B5F3-9967-8AB9-89BB8A667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3AC6ABDB-B109-F770-C698-5110988F27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2CD0F361-9B47-FC4F-174B-25231C8FD9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5406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2E7DC6B3-7516-1B24-67DD-01B4FBA25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619c7a333_0_21:notes">
            <a:extLst>
              <a:ext uri="{FF2B5EF4-FFF2-40B4-BE49-F238E27FC236}">
                <a16:creationId xmlns:a16="http://schemas.microsoft.com/office/drawing/2014/main" id="{D8934A29-B5DA-E21A-BFBF-1EA8C68EAC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619c7a333_0_21:notes">
            <a:extLst>
              <a:ext uri="{FF2B5EF4-FFF2-40B4-BE49-F238E27FC236}">
                <a16:creationId xmlns:a16="http://schemas.microsoft.com/office/drawing/2014/main" id="{09A9586D-4D78-F4AF-0C82-797AD541B0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719052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4E04F0B9-2696-6555-0690-5DEDA6ACB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AAF6A1C3-7B8B-901C-9F20-54D317F276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ADBAB862-0C15-597B-AB3E-60B45CFDE4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289089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4F91F55C-3E68-1D6E-35A7-58B145857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B4794FE4-5D75-3CB9-A9F5-FB9B396893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B21F4977-27F6-0D39-D799-67CA5B82C0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318861"/>
      </p:ext>
    </p:extLst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5C76B94B-059B-9B5B-3C33-66D8AE4A1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3A994F95-D6DD-5FC4-2343-3F6E77A0F6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872B3466-1183-2EBE-A03E-C2C842013A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80110"/>
      </p:ext>
    </p:extLst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0C11AFCF-9706-4246-1A6B-61534ACC3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651DDD7A-74B9-0CF5-3519-7ADE87E20F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F9A06DB2-5310-3D7D-FB27-DF3CDFB83E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686318"/>
      </p:ext>
    </p:extLst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99456632-618A-1494-4B93-F38F42840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C9BC7846-110F-4857-EDF7-C126476A30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90BA2816-6E37-83A7-511F-28CB52D707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625458"/>
      </p:ext>
    </p:extLst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EADBEBDC-E9F3-B8A5-6423-56B9727D6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C33EB267-C28A-8A2F-2A29-2090F419D0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B10610E0-6CFE-B387-A89F-D697ABE6EF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796310"/>
      </p:ext>
    </p:extLst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4BFA5C43-B6C7-9E34-3479-7A630D1B9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05BEBFDC-94F2-4326-EFC1-C546E44D0F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E9170D96-1CA7-21B4-815B-5F65EB08CB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887239"/>
      </p:ext>
    </p:extLst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B1437B90-E5BF-4399-E7B6-96B2D1500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69580E76-7A9E-69D8-7FBC-E24006BDF9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900F47C5-4B47-A85D-8C68-D33919270C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876150"/>
      </p:ext>
    </p:extLst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C585DAB7-C75D-5019-B697-846B2C97E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3D9E46EB-6C45-4328-5FFA-98BAF84D45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70D5CE94-6612-A57B-4EC4-1570CE8760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262641"/>
      </p:ext>
    </p:extLst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F8485A37-B982-9461-9F44-1CAE217D5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56D2B07F-5AAD-CD04-7071-73013FF845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72EEFC27-94D3-BCD4-AAA1-AEA2A4EDD0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938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C9B17986-F35C-F31B-6A40-9655D8F5B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619c7a333_0_21:notes">
            <a:extLst>
              <a:ext uri="{FF2B5EF4-FFF2-40B4-BE49-F238E27FC236}">
                <a16:creationId xmlns:a16="http://schemas.microsoft.com/office/drawing/2014/main" id="{3CE6A22C-02F0-B95E-5DB6-BAB6D41A47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619c7a333_0_21:notes">
            <a:extLst>
              <a:ext uri="{FF2B5EF4-FFF2-40B4-BE49-F238E27FC236}">
                <a16:creationId xmlns:a16="http://schemas.microsoft.com/office/drawing/2014/main" id="{6F993605-BCBB-E323-61E8-7E083507C1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673366"/>
      </p:ext>
    </p:extLst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374C7227-193A-D4ED-6820-A3C67C2B1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1D2F0D24-5BC0-17CD-ED6C-49493FC5B1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1C898FAE-4D9F-2BF9-158F-CA7FEC12C5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870645"/>
      </p:ext>
    </p:extLst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4FBF06A9-279F-D2DB-42A1-2D5EAC54C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02AA6729-0BE0-D28C-AD46-1E413F879D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CE770D18-9AC4-3A1C-0D96-88760D6890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732071"/>
      </p:ext>
    </p:extLst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167B634F-0E96-D6C4-80E7-45717C201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933B6A07-8A97-E49D-940F-928DA2268D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DEDBEC66-0596-D467-AC31-73F94CCA84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426435"/>
      </p:ext>
    </p:extLst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3168269db4f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3168269db4f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104A9216-1471-9006-71BD-E7FBDF4C7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619c7a333_0_21:notes">
            <a:extLst>
              <a:ext uri="{FF2B5EF4-FFF2-40B4-BE49-F238E27FC236}">
                <a16:creationId xmlns:a16="http://schemas.microsoft.com/office/drawing/2014/main" id="{B605A1CC-1D20-1023-84C1-C4137748B8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619c7a333_0_21:notes">
            <a:extLst>
              <a:ext uri="{FF2B5EF4-FFF2-40B4-BE49-F238E27FC236}">
                <a16:creationId xmlns:a16="http://schemas.microsoft.com/office/drawing/2014/main" id="{0D6E7922-FE4C-20C8-515C-4F6FBBA51B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3088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CEFBDB13-BECC-972B-569A-A257D08EC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619c7a333_0_21:notes">
            <a:extLst>
              <a:ext uri="{FF2B5EF4-FFF2-40B4-BE49-F238E27FC236}">
                <a16:creationId xmlns:a16="http://schemas.microsoft.com/office/drawing/2014/main" id="{31BDCE9F-54D1-77DE-DFE3-27A2D6B4A4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619c7a333_0_21:notes">
            <a:extLst>
              <a:ext uri="{FF2B5EF4-FFF2-40B4-BE49-F238E27FC236}">
                <a16:creationId xmlns:a16="http://schemas.microsoft.com/office/drawing/2014/main" id="{0457D8DE-CFDC-93C3-F7C1-6182573A8B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1186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2AE93F86-A5FC-C937-2526-F3FC13A5E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619c7a333_0_21:notes">
            <a:extLst>
              <a:ext uri="{FF2B5EF4-FFF2-40B4-BE49-F238E27FC236}">
                <a16:creationId xmlns:a16="http://schemas.microsoft.com/office/drawing/2014/main" id="{5AF15FA3-21D1-921F-18B0-0430FED227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619c7a333_0_21:notes">
            <a:extLst>
              <a:ext uri="{FF2B5EF4-FFF2-40B4-BE49-F238E27FC236}">
                <a16:creationId xmlns:a16="http://schemas.microsoft.com/office/drawing/2014/main" id="{4442E6F5-EC70-99A7-F127-10221931FD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682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>
          <a:extLst>
            <a:ext uri="{FF2B5EF4-FFF2-40B4-BE49-F238E27FC236}">
              <a16:creationId xmlns:a16="http://schemas.microsoft.com/office/drawing/2014/main" id="{5EE7087B-DDA1-9EBB-83EF-8F75C34EA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3168269db4f_0_169:notes">
            <a:extLst>
              <a:ext uri="{FF2B5EF4-FFF2-40B4-BE49-F238E27FC236}">
                <a16:creationId xmlns:a16="http://schemas.microsoft.com/office/drawing/2014/main" id="{B83FF1B4-92B0-3517-8637-CDED5D3D30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3168269db4f_0_169:notes">
            <a:extLst>
              <a:ext uri="{FF2B5EF4-FFF2-40B4-BE49-F238E27FC236}">
                <a16:creationId xmlns:a16="http://schemas.microsoft.com/office/drawing/2014/main" id="{D171D689-1848-379B-D17D-AE192CCFE8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2451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98CBD45E-44ED-6D70-0DA7-E64510CB5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619c7a333_0_21:notes">
            <a:extLst>
              <a:ext uri="{FF2B5EF4-FFF2-40B4-BE49-F238E27FC236}">
                <a16:creationId xmlns:a16="http://schemas.microsoft.com/office/drawing/2014/main" id="{D2B66F08-34C7-9A6D-3A96-E74A61DCD8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619c7a333_0_21:notes">
            <a:extLst>
              <a:ext uri="{FF2B5EF4-FFF2-40B4-BE49-F238E27FC236}">
                <a16:creationId xmlns:a16="http://schemas.microsoft.com/office/drawing/2014/main" id="{20FFF48E-FF0F-5F36-AFFE-1858A27F03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911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1BD09E40-922B-F99F-0CBF-A042F94ED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619c7a333_0_21:notes">
            <a:extLst>
              <a:ext uri="{FF2B5EF4-FFF2-40B4-BE49-F238E27FC236}">
                <a16:creationId xmlns:a16="http://schemas.microsoft.com/office/drawing/2014/main" id="{4F5A082D-A355-21D5-AB3B-8AB581A69C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619c7a333_0_21:notes">
            <a:extLst>
              <a:ext uri="{FF2B5EF4-FFF2-40B4-BE49-F238E27FC236}">
                <a16:creationId xmlns:a16="http://schemas.microsoft.com/office/drawing/2014/main" id="{4FFB0ADC-D2BF-4A28-36B3-EFF71EB0D6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0384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B1BDDAFE-D09E-C38D-3FD0-F1490A226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619c7a333_0_21:notes">
            <a:extLst>
              <a:ext uri="{FF2B5EF4-FFF2-40B4-BE49-F238E27FC236}">
                <a16:creationId xmlns:a16="http://schemas.microsoft.com/office/drawing/2014/main" id="{551F7054-90CC-9E72-70C9-5F4285449A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619c7a333_0_21:notes">
            <a:extLst>
              <a:ext uri="{FF2B5EF4-FFF2-40B4-BE49-F238E27FC236}">
                <a16:creationId xmlns:a16="http://schemas.microsoft.com/office/drawing/2014/main" id="{26292626-A59B-5C34-4786-2AE1A6DF1E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9569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DEB89BB8-4393-A93E-BB7C-82B2F5BB6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619c7a333_0_21:notes">
            <a:extLst>
              <a:ext uri="{FF2B5EF4-FFF2-40B4-BE49-F238E27FC236}">
                <a16:creationId xmlns:a16="http://schemas.microsoft.com/office/drawing/2014/main" id="{D38AC6E9-AF4B-2456-31E2-AA60C4250F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619c7a333_0_21:notes">
            <a:extLst>
              <a:ext uri="{FF2B5EF4-FFF2-40B4-BE49-F238E27FC236}">
                <a16:creationId xmlns:a16="http://schemas.microsoft.com/office/drawing/2014/main" id="{8542647A-CE80-6874-2195-DC071FE87F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5390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2DC1EB5D-21D8-5A89-7B65-AD64DAECC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619c7a333_0_21:notes">
            <a:extLst>
              <a:ext uri="{FF2B5EF4-FFF2-40B4-BE49-F238E27FC236}">
                <a16:creationId xmlns:a16="http://schemas.microsoft.com/office/drawing/2014/main" id="{AD2A2B8D-9791-797A-E09A-43934BE3FA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619c7a333_0_21:notes">
            <a:extLst>
              <a:ext uri="{FF2B5EF4-FFF2-40B4-BE49-F238E27FC236}">
                <a16:creationId xmlns:a16="http://schemas.microsoft.com/office/drawing/2014/main" id="{5DA0B533-7FEA-A369-F10E-63A9F9EECD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8711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3E4C7D75-E995-E824-5916-874E0E721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619c7a333_0_21:notes">
            <a:extLst>
              <a:ext uri="{FF2B5EF4-FFF2-40B4-BE49-F238E27FC236}">
                <a16:creationId xmlns:a16="http://schemas.microsoft.com/office/drawing/2014/main" id="{8AEC9D78-EC4E-18D3-137C-8EE24C9B5D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619c7a333_0_21:notes">
            <a:extLst>
              <a:ext uri="{FF2B5EF4-FFF2-40B4-BE49-F238E27FC236}">
                <a16:creationId xmlns:a16="http://schemas.microsoft.com/office/drawing/2014/main" id="{E38EF665-9D1D-61B0-E157-CBC26D5FB5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2811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88621BE0-BF07-B118-059F-7932C336C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619c7a333_0_21:notes">
            <a:extLst>
              <a:ext uri="{FF2B5EF4-FFF2-40B4-BE49-F238E27FC236}">
                <a16:creationId xmlns:a16="http://schemas.microsoft.com/office/drawing/2014/main" id="{C5F0F819-F551-8988-2B42-2977660A62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619c7a333_0_21:notes">
            <a:extLst>
              <a:ext uri="{FF2B5EF4-FFF2-40B4-BE49-F238E27FC236}">
                <a16:creationId xmlns:a16="http://schemas.microsoft.com/office/drawing/2014/main" id="{699A2B1D-0DE0-5F8D-6581-074E6B74A2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1092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A57C50A1-A7EF-C18E-CEDB-5522575F3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619c7a333_0_21:notes">
            <a:extLst>
              <a:ext uri="{FF2B5EF4-FFF2-40B4-BE49-F238E27FC236}">
                <a16:creationId xmlns:a16="http://schemas.microsoft.com/office/drawing/2014/main" id="{B20BE40F-389B-53D9-ED99-3E291D1B0D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619c7a333_0_21:notes">
            <a:extLst>
              <a:ext uri="{FF2B5EF4-FFF2-40B4-BE49-F238E27FC236}">
                <a16:creationId xmlns:a16="http://schemas.microsoft.com/office/drawing/2014/main" id="{3704F3A4-297D-1792-9225-BAD17AF10C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0508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94C7EA7A-9190-4FF5-1497-E9900A30F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619c7a333_0_21:notes">
            <a:extLst>
              <a:ext uri="{FF2B5EF4-FFF2-40B4-BE49-F238E27FC236}">
                <a16:creationId xmlns:a16="http://schemas.microsoft.com/office/drawing/2014/main" id="{96F2A5D5-0A76-28A4-8DC2-C00ED3531A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619c7a333_0_21:notes">
            <a:extLst>
              <a:ext uri="{FF2B5EF4-FFF2-40B4-BE49-F238E27FC236}">
                <a16:creationId xmlns:a16="http://schemas.microsoft.com/office/drawing/2014/main" id="{AEF08FE9-C932-B398-96AA-86C22BA311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7313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0B14309A-75E7-C86C-95F7-F98AC89C8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619c7a333_0_21:notes">
            <a:extLst>
              <a:ext uri="{FF2B5EF4-FFF2-40B4-BE49-F238E27FC236}">
                <a16:creationId xmlns:a16="http://schemas.microsoft.com/office/drawing/2014/main" id="{4B7BC635-FAA5-F40F-1D17-228D434E09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619c7a333_0_21:notes">
            <a:extLst>
              <a:ext uri="{FF2B5EF4-FFF2-40B4-BE49-F238E27FC236}">
                <a16:creationId xmlns:a16="http://schemas.microsoft.com/office/drawing/2014/main" id="{CFD4F87C-59B3-988C-549C-AC051728AF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336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>
          <a:extLst>
            <a:ext uri="{FF2B5EF4-FFF2-40B4-BE49-F238E27FC236}">
              <a16:creationId xmlns:a16="http://schemas.microsoft.com/office/drawing/2014/main" id="{2D959779-91E0-84F4-77D3-23A1ECF75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3168269db4f_0_169:notes">
            <a:extLst>
              <a:ext uri="{FF2B5EF4-FFF2-40B4-BE49-F238E27FC236}">
                <a16:creationId xmlns:a16="http://schemas.microsoft.com/office/drawing/2014/main" id="{DABB20AC-8A07-4273-027F-68C7CC2E8C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3168269db4f_0_169:notes">
            <a:extLst>
              <a:ext uri="{FF2B5EF4-FFF2-40B4-BE49-F238E27FC236}">
                <a16:creationId xmlns:a16="http://schemas.microsoft.com/office/drawing/2014/main" id="{89BCE7D6-DDAA-71F0-4884-CE4BF5816E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9697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D84BB858-4E65-21F5-AF4A-9375FDCA0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619c7a333_0_21:notes">
            <a:extLst>
              <a:ext uri="{FF2B5EF4-FFF2-40B4-BE49-F238E27FC236}">
                <a16:creationId xmlns:a16="http://schemas.microsoft.com/office/drawing/2014/main" id="{1F546EC7-A0C4-396F-4F05-7A671BDAA6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619c7a333_0_21:notes">
            <a:extLst>
              <a:ext uri="{FF2B5EF4-FFF2-40B4-BE49-F238E27FC236}">
                <a16:creationId xmlns:a16="http://schemas.microsoft.com/office/drawing/2014/main" id="{21B3EB51-77DB-DAAB-E8CC-5F66F8C78B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0540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D4BC6B37-AA25-C413-42AE-B9DC16147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619c7a333_0_21:notes">
            <a:extLst>
              <a:ext uri="{FF2B5EF4-FFF2-40B4-BE49-F238E27FC236}">
                <a16:creationId xmlns:a16="http://schemas.microsoft.com/office/drawing/2014/main" id="{1E75097F-59A4-4CA0-A2BD-D980658CD4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619c7a333_0_21:notes">
            <a:extLst>
              <a:ext uri="{FF2B5EF4-FFF2-40B4-BE49-F238E27FC236}">
                <a16:creationId xmlns:a16="http://schemas.microsoft.com/office/drawing/2014/main" id="{4D792792-6DC0-F026-37D1-C3A8F24C6F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8562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9E0E1B59-21AA-8C87-5815-07FE9B123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619c7a333_0_21:notes">
            <a:extLst>
              <a:ext uri="{FF2B5EF4-FFF2-40B4-BE49-F238E27FC236}">
                <a16:creationId xmlns:a16="http://schemas.microsoft.com/office/drawing/2014/main" id="{52331E1E-8B63-C813-2ABF-F46507EB05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619c7a333_0_21:notes">
            <a:extLst>
              <a:ext uri="{FF2B5EF4-FFF2-40B4-BE49-F238E27FC236}">
                <a16:creationId xmlns:a16="http://schemas.microsoft.com/office/drawing/2014/main" id="{79E1A40D-8992-BB62-9572-045983F148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4503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B44CAB76-B63E-622C-D12B-9B0282D57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619c7a333_0_21:notes">
            <a:extLst>
              <a:ext uri="{FF2B5EF4-FFF2-40B4-BE49-F238E27FC236}">
                <a16:creationId xmlns:a16="http://schemas.microsoft.com/office/drawing/2014/main" id="{10D952C4-6609-9EA5-C8C1-0818BBD076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619c7a333_0_21:notes">
            <a:extLst>
              <a:ext uri="{FF2B5EF4-FFF2-40B4-BE49-F238E27FC236}">
                <a16:creationId xmlns:a16="http://schemas.microsoft.com/office/drawing/2014/main" id="{6C12D87C-EABD-D877-76AF-095278FC33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247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255163EA-41F9-C640-1C47-F3D2530DB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619c7a333_0_21:notes">
            <a:extLst>
              <a:ext uri="{FF2B5EF4-FFF2-40B4-BE49-F238E27FC236}">
                <a16:creationId xmlns:a16="http://schemas.microsoft.com/office/drawing/2014/main" id="{3313D081-B1BB-8A2A-8BFA-4A74ED0DA2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619c7a333_0_21:notes">
            <a:extLst>
              <a:ext uri="{FF2B5EF4-FFF2-40B4-BE49-F238E27FC236}">
                <a16:creationId xmlns:a16="http://schemas.microsoft.com/office/drawing/2014/main" id="{16B47D7A-BCA4-8CAF-4B5F-D846692452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838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8F9324BD-5971-0131-3440-1836C1457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619c7a333_0_8:notes">
            <a:extLst>
              <a:ext uri="{FF2B5EF4-FFF2-40B4-BE49-F238E27FC236}">
                <a16:creationId xmlns:a16="http://schemas.microsoft.com/office/drawing/2014/main" id="{3C657D67-A117-38C5-7332-F8E7056600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619c7a333_0_8:notes">
            <a:extLst>
              <a:ext uri="{FF2B5EF4-FFF2-40B4-BE49-F238E27FC236}">
                <a16:creationId xmlns:a16="http://schemas.microsoft.com/office/drawing/2014/main" id="{64A3E090-01CD-D760-6FBF-FF3C7539D9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5796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B9C2974F-1380-DE25-2799-E9E898EE6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619c7a333_0_8:notes">
            <a:extLst>
              <a:ext uri="{FF2B5EF4-FFF2-40B4-BE49-F238E27FC236}">
                <a16:creationId xmlns:a16="http://schemas.microsoft.com/office/drawing/2014/main" id="{D468BCE0-FB92-0652-71BC-7F41543E1B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619c7a333_0_8:notes">
            <a:extLst>
              <a:ext uri="{FF2B5EF4-FFF2-40B4-BE49-F238E27FC236}">
                <a16:creationId xmlns:a16="http://schemas.microsoft.com/office/drawing/2014/main" id="{23E6A997-72BB-BA37-DDE5-112B6B133D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2481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797D9E89-EDFD-3267-4569-7E6ECF5A6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619c7a333_0_8:notes">
            <a:extLst>
              <a:ext uri="{FF2B5EF4-FFF2-40B4-BE49-F238E27FC236}">
                <a16:creationId xmlns:a16="http://schemas.microsoft.com/office/drawing/2014/main" id="{34152F83-9CEF-FE50-43B3-9289001DA0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619c7a333_0_8:notes">
            <a:extLst>
              <a:ext uri="{FF2B5EF4-FFF2-40B4-BE49-F238E27FC236}">
                <a16:creationId xmlns:a16="http://schemas.microsoft.com/office/drawing/2014/main" id="{353666B7-CCDE-FD0C-2850-5C62C7FFFC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9308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72C45617-0E8D-1D22-315C-D10835E90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619c7a333_0_8:notes">
            <a:extLst>
              <a:ext uri="{FF2B5EF4-FFF2-40B4-BE49-F238E27FC236}">
                <a16:creationId xmlns:a16="http://schemas.microsoft.com/office/drawing/2014/main" id="{CBB5445C-C823-2EDA-E847-A72F9EA578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619c7a333_0_8:notes">
            <a:extLst>
              <a:ext uri="{FF2B5EF4-FFF2-40B4-BE49-F238E27FC236}">
                <a16:creationId xmlns:a16="http://schemas.microsoft.com/office/drawing/2014/main" id="{C85F8D3B-5E02-B4B3-148C-5982933AB0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8369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961D91CE-267A-79D1-BBE1-E8E2A55D3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619c7a333_0_8:notes">
            <a:extLst>
              <a:ext uri="{FF2B5EF4-FFF2-40B4-BE49-F238E27FC236}">
                <a16:creationId xmlns:a16="http://schemas.microsoft.com/office/drawing/2014/main" id="{5E0F928F-C674-CB32-583B-C74C093E02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619c7a333_0_8:notes">
            <a:extLst>
              <a:ext uri="{FF2B5EF4-FFF2-40B4-BE49-F238E27FC236}">
                <a16:creationId xmlns:a16="http://schemas.microsoft.com/office/drawing/2014/main" id="{F8454325-F8F4-1BAD-58FA-D072C680F0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951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>
          <a:extLst>
            <a:ext uri="{FF2B5EF4-FFF2-40B4-BE49-F238E27FC236}">
              <a16:creationId xmlns:a16="http://schemas.microsoft.com/office/drawing/2014/main" id="{2278001D-6EE7-9E04-7EA9-02653FBFC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3168269db4f_0_169:notes">
            <a:extLst>
              <a:ext uri="{FF2B5EF4-FFF2-40B4-BE49-F238E27FC236}">
                <a16:creationId xmlns:a16="http://schemas.microsoft.com/office/drawing/2014/main" id="{39ED0BFB-D85F-65D3-7211-467F395350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3168269db4f_0_169:notes">
            <a:extLst>
              <a:ext uri="{FF2B5EF4-FFF2-40B4-BE49-F238E27FC236}">
                <a16:creationId xmlns:a16="http://schemas.microsoft.com/office/drawing/2014/main" id="{25B8C5D6-0D78-4165-6F16-A39A05EDB9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2170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D2C3684C-5EDA-4490-EDE3-4C15789DA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619c7a333_0_8:notes">
            <a:extLst>
              <a:ext uri="{FF2B5EF4-FFF2-40B4-BE49-F238E27FC236}">
                <a16:creationId xmlns:a16="http://schemas.microsoft.com/office/drawing/2014/main" id="{7130DE1A-4276-B52C-17ED-52412EF1D1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619c7a333_0_8:notes">
            <a:extLst>
              <a:ext uri="{FF2B5EF4-FFF2-40B4-BE49-F238E27FC236}">
                <a16:creationId xmlns:a16="http://schemas.microsoft.com/office/drawing/2014/main" id="{D08076E3-95BB-CAAA-025A-8BAA842A88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9189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885C8A73-7F47-26CE-1137-834F69BC8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619c7a333_0_8:notes">
            <a:extLst>
              <a:ext uri="{FF2B5EF4-FFF2-40B4-BE49-F238E27FC236}">
                <a16:creationId xmlns:a16="http://schemas.microsoft.com/office/drawing/2014/main" id="{C13B67FA-EABD-B706-3B5C-91B613EC05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619c7a333_0_8:notes">
            <a:extLst>
              <a:ext uri="{FF2B5EF4-FFF2-40B4-BE49-F238E27FC236}">
                <a16:creationId xmlns:a16="http://schemas.microsoft.com/office/drawing/2014/main" id="{87EFE64E-D361-C872-061D-3D81DE4950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5030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CBCD31B8-DE09-B037-3FF5-682608492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619c7a333_0_8:notes">
            <a:extLst>
              <a:ext uri="{FF2B5EF4-FFF2-40B4-BE49-F238E27FC236}">
                <a16:creationId xmlns:a16="http://schemas.microsoft.com/office/drawing/2014/main" id="{85218C6C-B57A-7B8A-95A5-B46533FF17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619c7a333_0_8:notes">
            <a:extLst>
              <a:ext uri="{FF2B5EF4-FFF2-40B4-BE49-F238E27FC236}">
                <a16:creationId xmlns:a16="http://schemas.microsoft.com/office/drawing/2014/main" id="{2A7EC187-9A00-C5D4-A806-69C31A7074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6512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44FD5029-9E02-6F51-1BB0-1BBD3F7BB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619c7a333_0_8:notes">
            <a:extLst>
              <a:ext uri="{FF2B5EF4-FFF2-40B4-BE49-F238E27FC236}">
                <a16:creationId xmlns:a16="http://schemas.microsoft.com/office/drawing/2014/main" id="{102E330F-99E8-B7E3-A5B3-ABFBC0E2F6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619c7a333_0_8:notes">
            <a:extLst>
              <a:ext uri="{FF2B5EF4-FFF2-40B4-BE49-F238E27FC236}">
                <a16:creationId xmlns:a16="http://schemas.microsoft.com/office/drawing/2014/main" id="{EC8DEA19-EDDA-3B60-C5F1-2CA90B4D5F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5697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1D9BB714-307C-854D-8E96-918888F26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619c7a333_0_8:notes">
            <a:extLst>
              <a:ext uri="{FF2B5EF4-FFF2-40B4-BE49-F238E27FC236}">
                <a16:creationId xmlns:a16="http://schemas.microsoft.com/office/drawing/2014/main" id="{D8005CB1-2408-9AA2-FB66-33009B0155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619c7a333_0_8:notes">
            <a:extLst>
              <a:ext uri="{FF2B5EF4-FFF2-40B4-BE49-F238E27FC236}">
                <a16:creationId xmlns:a16="http://schemas.microsoft.com/office/drawing/2014/main" id="{B5E49C6E-4244-F726-28F2-2F33D7DE6D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1553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6ED467BD-72DE-C64E-B59E-4711E503B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619c7a333_0_8:notes">
            <a:extLst>
              <a:ext uri="{FF2B5EF4-FFF2-40B4-BE49-F238E27FC236}">
                <a16:creationId xmlns:a16="http://schemas.microsoft.com/office/drawing/2014/main" id="{E8D5B3CD-76A7-F506-B89A-3E1C97F0E2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619c7a333_0_8:notes">
            <a:extLst>
              <a:ext uri="{FF2B5EF4-FFF2-40B4-BE49-F238E27FC236}">
                <a16:creationId xmlns:a16="http://schemas.microsoft.com/office/drawing/2014/main" id="{0372119E-38FA-E319-5C69-0EFF3B2933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25200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6D7D0AF0-B3C3-41EA-F028-DCE82E677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619c7a333_0_8:notes">
            <a:extLst>
              <a:ext uri="{FF2B5EF4-FFF2-40B4-BE49-F238E27FC236}">
                <a16:creationId xmlns:a16="http://schemas.microsoft.com/office/drawing/2014/main" id="{B01B00C0-D7F2-397F-3B07-7D31F31386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619c7a333_0_8:notes">
            <a:extLst>
              <a:ext uri="{FF2B5EF4-FFF2-40B4-BE49-F238E27FC236}">
                <a16:creationId xmlns:a16="http://schemas.microsoft.com/office/drawing/2014/main" id="{AD0CADD9-01EF-A800-BD3B-3AB5C64C0A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2158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843C7FC8-CA81-2029-E0A5-F81B3CCD9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619c7a333_0_8:notes">
            <a:extLst>
              <a:ext uri="{FF2B5EF4-FFF2-40B4-BE49-F238E27FC236}">
                <a16:creationId xmlns:a16="http://schemas.microsoft.com/office/drawing/2014/main" id="{48D0FBB4-90D6-1560-CDCE-CA9E284D67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619c7a333_0_8:notes">
            <a:extLst>
              <a:ext uri="{FF2B5EF4-FFF2-40B4-BE49-F238E27FC236}">
                <a16:creationId xmlns:a16="http://schemas.microsoft.com/office/drawing/2014/main" id="{FC4E5756-7829-8698-BD7D-A61052DA5E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49678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B1580BBF-82E7-594B-4D07-CE53FE220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619c7a333_0_8:notes">
            <a:extLst>
              <a:ext uri="{FF2B5EF4-FFF2-40B4-BE49-F238E27FC236}">
                <a16:creationId xmlns:a16="http://schemas.microsoft.com/office/drawing/2014/main" id="{0FDE03E0-19AF-A75E-AFC4-A0F9078C2B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619c7a333_0_8:notes">
            <a:extLst>
              <a:ext uri="{FF2B5EF4-FFF2-40B4-BE49-F238E27FC236}">
                <a16:creationId xmlns:a16="http://schemas.microsoft.com/office/drawing/2014/main" id="{F265E1A2-4094-4197-7465-13D65D4492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60985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>
          <a:extLst>
            <a:ext uri="{FF2B5EF4-FFF2-40B4-BE49-F238E27FC236}">
              <a16:creationId xmlns:a16="http://schemas.microsoft.com/office/drawing/2014/main" id="{53D0D188-205C-B321-18DA-7861E6D50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3168269db4f_0_169:notes">
            <a:extLst>
              <a:ext uri="{FF2B5EF4-FFF2-40B4-BE49-F238E27FC236}">
                <a16:creationId xmlns:a16="http://schemas.microsoft.com/office/drawing/2014/main" id="{C411FD45-C179-B1B6-673D-7AB773C4AE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3168269db4f_0_169:notes">
            <a:extLst>
              <a:ext uri="{FF2B5EF4-FFF2-40B4-BE49-F238E27FC236}">
                <a16:creationId xmlns:a16="http://schemas.microsoft.com/office/drawing/2014/main" id="{D0C6C064-7E57-B420-ACB5-60660454BB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9939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44C1A973-0812-8BBF-AD05-B9C98FEAC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672E323D-EB2E-312B-CC05-B7F51920B5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D04166A6-AAD4-0256-F389-DC31FC3FAF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19811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7804ACEB-8EF1-2D8C-B93B-9BF0DF6FD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9A7D15D9-8486-AF19-757F-801AE5D12F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495B2EDB-C9D5-2760-7455-33F4042026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44901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FC99F056-09DF-4504-410E-3DCAD5F51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5F74ED37-17FC-6893-9CA0-061793DE8B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93EE09FF-4CF1-CB4C-82B0-61FF62DD93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87000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00673FB8-8B34-FDAD-5B72-482FC4DA3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E8F728C8-2210-4845-4B31-A725C10EE9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DAE153F9-11FD-47DE-6930-0BDAA2CBF6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065165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4CDECA6E-B23A-3CCF-93E8-B4CA055F9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8E180504-A7FF-D4BB-2224-89E44AF479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6ABDD136-9480-D0DB-C21F-04BF147800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00503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215A591D-AE0B-8721-6022-B353E5FFB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F4212431-A75E-DF1E-F603-758EC314AF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ADE50DC2-EB72-3572-83A3-717ADD36FA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90378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88FCC76F-E9AF-E67A-CD86-85ECB4BEF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CAAB5166-B586-8CDE-756F-626E74847B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DD9F5CAC-175B-791E-3210-99EEF546A5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20216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745DE5D7-489A-9A27-3930-AB13BE6E3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D4C0A2F4-4244-920E-78F8-7AD032E898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C10B5982-B08C-02A3-0750-DECC6B7C95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42326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6FAD96F8-C2D2-F569-54C8-BA848AC19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1ECB0C66-2769-573F-A6FE-F2B73301C9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4008E46E-8B8D-D86E-796D-EBD7DB0FBF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84296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AA4D1C39-0F57-C5C1-1961-4938BA4C9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FE78A141-D89A-5060-4AA6-6FBB84D8D9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50FB0B78-0F6A-8CD3-0E5D-CE5F02CB7C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121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>
          <a:extLst>
            <a:ext uri="{FF2B5EF4-FFF2-40B4-BE49-F238E27FC236}">
              <a16:creationId xmlns:a16="http://schemas.microsoft.com/office/drawing/2014/main" id="{3020F04B-3204-9E37-B5D7-46EAE6D6F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3168269db4f_0_169:notes">
            <a:extLst>
              <a:ext uri="{FF2B5EF4-FFF2-40B4-BE49-F238E27FC236}">
                <a16:creationId xmlns:a16="http://schemas.microsoft.com/office/drawing/2014/main" id="{9F95F26D-C1A4-3CC5-EF95-20CB257938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3168269db4f_0_169:notes">
            <a:extLst>
              <a:ext uri="{FF2B5EF4-FFF2-40B4-BE49-F238E27FC236}">
                <a16:creationId xmlns:a16="http://schemas.microsoft.com/office/drawing/2014/main" id="{5862F462-D190-7BED-43E5-D39B68C115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30808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2CB54AAF-265A-031A-DB5E-D6025F6B6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1BB578AC-03A9-F48A-D26A-0151C371AC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481286D3-28CA-9493-9EA2-5707135B5D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23888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9719F254-13EF-D65F-6E5F-302D82A78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1A032CC4-5996-7658-3D9C-74353AA530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DC10B30C-78D1-0A27-5481-DCD85A05DA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44254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F7B7BA78-CD39-CFBF-010E-85DB0ED56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BCF2ED4E-1D6E-62B5-115F-6A06B29A4A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A2696C9D-316C-DA66-D7D2-D31B75C3ED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02581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3B6EDD74-45B7-30FA-5A57-CC9FB3A0D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356DD890-1930-625E-A8C7-C2B279F43F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00BAF8AB-2DF4-89B1-F933-6E6C22BCA6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15037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1DA5C14A-0B19-AE5E-B4B4-9FD39C6FE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76576467-D447-D551-2125-9C34E2A1FE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24FAE47B-04F4-9758-F799-BD672B0093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75649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057B5B19-9F07-8416-6B46-0DAB02E05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93485353-E119-6F33-7B7D-7AF3EC1189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AEE1D92B-7365-8500-9AD7-97AE86865E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0547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23464654-47E8-11E6-3115-6A4228F61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BDFAD690-FE85-283C-BA2D-420C2451E3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1F3518FC-6004-1ADD-CBD1-4282BAEAA1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27697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6AD67206-DE19-1A21-EBDF-7E1C70346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97E8B5A5-A109-20AF-93FF-99517DFAD3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4A8F8684-7619-CA4B-DE60-A39FE2643D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19610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B710A2EF-0E1B-626C-4FC7-7774E6D0D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A1E7259C-5F26-9619-B4B0-B6A5E89F98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E9439E32-5647-2122-CE7A-C1C6F1E457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42939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EEB39C0F-4A9F-EBC2-AD01-566D8263C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CE5443CF-AFD4-F413-7EEB-8EB195DCBD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5F696807-1EAD-46CC-74AA-3D14F7F3AF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513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>
          <a:extLst>
            <a:ext uri="{FF2B5EF4-FFF2-40B4-BE49-F238E27FC236}">
              <a16:creationId xmlns:a16="http://schemas.microsoft.com/office/drawing/2014/main" id="{B5146FB4-A861-AE79-923E-64B9C2B2F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3168269db4f_0_169:notes">
            <a:extLst>
              <a:ext uri="{FF2B5EF4-FFF2-40B4-BE49-F238E27FC236}">
                <a16:creationId xmlns:a16="http://schemas.microsoft.com/office/drawing/2014/main" id="{983DCE13-15C9-A34D-77AA-20E64B0F98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3168269db4f_0_169:notes">
            <a:extLst>
              <a:ext uri="{FF2B5EF4-FFF2-40B4-BE49-F238E27FC236}">
                <a16:creationId xmlns:a16="http://schemas.microsoft.com/office/drawing/2014/main" id="{10BFD855-0248-3021-2CA2-5BD419D22D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85897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2FA1D997-DAAB-A533-F7C4-3958D80F9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AFAC0D14-6A3A-EC91-42FE-AEBC00673C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932E7BDD-B2DB-DB89-9768-F6BA4CDBEF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84297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1C56DD3B-473E-35B5-B2C4-4298135B6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8AF4A27A-B472-F1CD-9A13-2EC68219E4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676FF444-21D5-BFAA-79D5-CADABBD374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419348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6C57B672-E69E-F72F-94A7-C5870203B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D8FE9901-005D-4975-7138-D10C64B76C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F0D41979-F5E0-F062-9876-6FC8D7457D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29291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45332E04-25AB-5882-D840-1FEE938FD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F146C720-FCDF-4F07-99DC-99158CDCD3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5066C30C-B18E-CF5C-6913-46CF333F6E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37133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F718EF14-4B96-8F95-F4E7-DF97D9360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959A731A-AE07-DC03-D025-BF3D986610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F343A483-B0E3-5F4B-D84A-E1ED2C0F9A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79729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65179820-D43E-973C-7396-C117E0980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273FBAC3-7EFD-52BE-99CD-6F2F6A460D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6EE9E417-3B3A-9DC1-F4E2-C67177EC25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92951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9DD08EEC-2886-EF8F-B8D4-82AA78D3D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DA371D13-A73B-EA3C-365E-614E612EBB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E208836A-9C6C-9B35-1C7B-2531BC3CB5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76681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EB523550-8152-5A0A-BA99-F55C19689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F81B962B-CDE2-E685-DCFB-AE7E54E503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E5FF940F-8B02-7AE4-0E2F-489F076CD9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29992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446471AA-0BD8-B5C7-971B-1683D4E4F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EEDB0957-6AAE-1C35-D8A7-442D87D6E0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4D25DDA6-4605-671E-852F-2DACBA0D09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25402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6202046E-837D-D77D-7CD0-3BFA6F79C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6D93881C-E8D2-ED9E-6D1E-071F858F89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F910F210-7252-6C19-D631-D438BAE193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442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>
          <a:extLst>
            <a:ext uri="{FF2B5EF4-FFF2-40B4-BE49-F238E27FC236}">
              <a16:creationId xmlns:a16="http://schemas.microsoft.com/office/drawing/2014/main" id="{BDCF60AE-6D23-7160-1702-F048992F1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3168269db4f_0_169:notes">
            <a:extLst>
              <a:ext uri="{FF2B5EF4-FFF2-40B4-BE49-F238E27FC236}">
                <a16:creationId xmlns:a16="http://schemas.microsoft.com/office/drawing/2014/main" id="{35C5EF6C-424B-9631-99B6-03EAE40F43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3168269db4f_0_169:notes">
            <a:extLst>
              <a:ext uri="{FF2B5EF4-FFF2-40B4-BE49-F238E27FC236}">
                <a16:creationId xmlns:a16="http://schemas.microsoft.com/office/drawing/2014/main" id="{63CF6C57-5F85-A0CA-50D9-4557F221F9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20234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729B21A3-2A00-4FBF-4583-221D82084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323FB953-FC5B-0BBC-1CB1-2A7F1CA531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FAFE0DEF-77CD-1B2A-6302-4E30D15162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79738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6F2CD9C5-A32C-AFC5-3134-99B829B34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CD4D7C7C-5071-826D-BF91-6BF8811E84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4011FE51-A2D6-6A34-A105-4891819F71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77581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21DF7B5E-607A-3962-641E-1EE207257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24A7F103-5147-17C6-3F0A-D6DD4CE460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A85B4F67-FE17-785C-F78F-432ED564DD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31251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E6617956-D125-79B1-E42E-C1D16BA09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FC2B586D-6395-7EA5-42AC-924ACFFE0C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BC3376AD-1948-4DCC-9C72-1DA71F3D64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72227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F805B45D-6612-A6CB-318E-01548E761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FD39D0D4-6717-E44B-5F2D-914916E42C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E7643EC5-4C3F-A587-32BF-E5715C35D8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17022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09390830-991C-D3E1-4B1A-42EF7B7D8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0B782CF8-03F5-5524-AF28-A4504735EA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A49D4156-C618-FE96-3F4A-B8971A4FA4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24173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0E60E75E-3940-9D83-CFFE-9E14AEFCC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876054F1-FABB-A575-5699-247EE37673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A409D1C4-AC52-B532-414B-320201CFA7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927286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D2A6BAAB-8566-0E91-2A6E-3240DF7B4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C18CD694-4600-9177-6796-14D0C39DEF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5C0F8E85-BB4C-6C41-36C5-106ED11EFE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815605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81E736B5-975B-3585-77D5-AA7FAFD3D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E93BD072-67C8-8FA6-3C50-9EC8ED1869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A9CA8697-DEE3-F664-2A8B-3267820ADF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643635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7EE90EC7-1841-F90A-2370-C645D3CCA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CAC7CBE5-EA87-DF8F-7E06-8ABF4038B2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C4F7D9FF-EC7E-6F47-934F-D0AA84BAC4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9379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0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spcFirstLastPara="1" wrap="square" lIns="457200" tIns="45720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Thomas.Maullin-Sapey@Bristol.ac.uk" TargetMode="Externa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Thomas.Maullin-Sapey@Bristol.ac.uk" TargetMode="External"/><Relationship Id="rId4" Type="http://schemas.openxmlformats.org/officeDocument/2006/relationships/image" Target="../media/image2.jpeg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Thomas.Maullin-Sapey@Bristol.ac.uk" TargetMode="External"/><Relationship Id="rId5" Type="http://schemas.openxmlformats.org/officeDocument/2006/relationships/image" Target="../media/image2.jpeg"/><Relationship Id="rId4" Type="http://schemas.openxmlformats.org/officeDocument/2006/relationships/hyperlink" Target="mailto:ft14968@bristol.ac.uk" TargetMode="Externa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Thomas.Maullin-Sapey@Bristol.ac.uk" TargetMode="External"/><Relationship Id="rId5" Type="http://schemas.openxmlformats.org/officeDocument/2006/relationships/image" Target="../media/image2.jpeg"/><Relationship Id="rId4" Type="http://schemas.openxmlformats.org/officeDocument/2006/relationships/hyperlink" Target="mailto:ft14968@bristol.ac.uk" TargetMode="External"/></Relationships>
</file>

<file path=ppt/slides/_rels/slide2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Thomas.Maullin-Sapey@Bristol.ac.uk" TargetMode="External"/><Relationship Id="rId5" Type="http://schemas.openxmlformats.org/officeDocument/2006/relationships/image" Target="../media/image2.jpeg"/><Relationship Id="rId4" Type="http://schemas.openxmlformats.org/officeDocument/2006/relationships/hyperlink" Target="mailto:ft14968@bristol.ac.uk" TargetMode="External"/></Relationships>
</file>

<file path=ppt/slides/_rels/slide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Thomas.Maullin-Sapey@Bristol.ac.uk" TargetMode="External"/><Relationship Id="rId5" Type="http://schemas.openxmlformats.org/officeDocument/2006/relationships/image" Target="../media/image2.jpeg"/><Relationship Id="rId4" Type="http://schemas.openxmlformats.org/officeDocument/2006/relationships/hyperlink" Target="mailto:ft14968@bristol.ac.uk" TargetMode="External"/></Relationships>
</file>

<file path=ppt/slides/_rels/slide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8.jpeg"/></Relationships>
</file>

<file path=ppt/slides/_rels/slide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8.jpeg"/></Relationships>
</file>

<file path=ppt/slides/_rels/slide2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8.jpeg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6.xml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7.xm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8.xml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0.xml"/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1.xml"/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2.xml"/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e.bris.ac.uk/ultra/courses/_263550_1/outline/course-settings?courseId=_263550_1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e.bris.ac.uk/ultra/courses/_263550_1/outline/course-settings?courseId=_263550_1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e.bris.ac.uk/ultra/courses/_263550_1/outline/course-settings?courseId=_263550_1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e.bris.ac.uk/ultra/courses/_263550_1/outline/course-settings?courseId=_263550_1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e.bris.ac.uk/ultra/courses/_263550_1/outline/course-settings?courseId=_263550_1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e.bris.ac.uk/ultra/courses/_263550_1/outline/course-settings?courseId=_263550_1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e.bris.ac.uk/ultra/courses/_263550_1/outline/course-settings?courseId=_263550_1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e.bris.ac.uk/ultra/courses/_263550_1/outline/course-settings?courseId=_263550_1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e.bris.ac.uk/ultra/courses/_263550_1/outline/course-settings?courseId=_263550_1" TargetMode="Externa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e.bris.ac.uk/ultra/courses/_263550_1/outline/course-settings?courseId=_263550_1" TargetMode="Externa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e.bris.ac.uk/ultra/courses/_263550_1/outline/course-settings?courseId=_263550_1" TargetMode="Externa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e.bris.ac.uk/ultra/courses/_263550_1/outline/course-settings?courseId=_263550_1" TargetMode="Externa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TomMaullin/SCIF10002-2025.git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hyperlink" Target="https://www.ole.bris.ac.uk/ultra/courses/_263550_1/outline/course-settings?courseId=_263550_1" TargetMode="Externa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TomMaullin/SCIF10002-2025.git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hyperlink" Target="https://www.ole.bris.ac.uk/ultra/courses/_263550_1/outline/course-settings?courseId=_263550_1" TargetMode="Externa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TomMaullin/SCIF10002-2025.git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hyperlink" Target="https://www.ole.bris.ac.uk/ultra/courses/_263550_1/outline/course-settings?courseId=_263550_1" TargetMode="Externa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TomMaullin/SCIF10002-2025.git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hyperlink" Target="https://www.ole.bris.ac.uk/ultra/courses/_263550_1/outline/course-settings?courseId=_263550_1" TargetMode="Externa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TomMaullin/SCIF10002-2025.git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hyperlink" Target="https://www.ole.bris.ac.uk/ultra/courses/_263550_1/outline/course-settings?courseId=_263550_1" TargetMode="Externa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ctrTitle"/>
          </p:nvPr>
        </p:nvSpPr>
        <p:spPr>
          <a:xfrm>
            <a:off x="956602" y="1639558"/>
            <a:ext cx="103590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libri"/>
              <a:buNone/>
            </a:pPr>
            <a:r>
              <a:rPr lang="en-GB" sz="3000" b="1" dirty="0"/>
              <a:t>Lecture 1: </a:t>
            </a:r>
            <a:endParaRPr sz="3000" b="1" dirty="0"/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libri"/>
              <a:buNone/>
            </a:pPr>
            <a:endParaRPr sz="3000" b="1" dirty="0"/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libri"/>
              <a:buNone/>
            </a:pPr>
            <a:r>
              <a:rPr lang="en-GB" sz="3000" dirty="0"/>
              <a:t>Introduction &amp; Data Types</a:t>
            </a:r>
            <a:endParaRPr sz="3000" dirty="0"/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libri"/>
              <a:buNone/>
            </a:pPr>
            <a:endParaRPr sz="2000" dirty="0"/>
          </a:p>
        </p:txBody>
      </p:sp>
      <p:sp>
        <p:nvSpPr>
          <p:cNvPr id="102" name="Google Shape;102;p13"/>
          <p:cNvSpPr txBox="1"/>
          <p:nvPr/>
        </p:nvSpPr>
        <p:spPr>
          <a:xfrm>
            <a:off x="2897084" y="3907028"/>
            <a:ext cx="8280600" cy="1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SCIF10002 – Introduction to Coding and Data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Tom Maullin-Sapey</a:t>
            </a:r>
            <a:endParaRPr sz="1800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r>
              <a:rPr lang="en-GB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September 2025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0/19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E36FD850-99CA-830C-588D-359772637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>
            <a:extLst>
              <a:ext uri="{FF2B5EF4-FFF2-40B4-BE49-F238E27FC236}">
                <a16:creationId xmlns:a16="http://schemas.microsoft.com/office/drawing/2014/main" id="{64C32E09-5B80-A992-3EAD-6DF767D444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Structure</a:t>
            </a:r>
            <a:endParaRPr/>
          </a:p>
        </p:txBody>
      </p:sp>
      <p:sp>
        <p:nvSpPr>
          <p:cNvPr id="4" name="Google Shape;103;p13">
            <a:extLst>
              <a:ext uri="{FF2B5EF4-FFF2-40B4-BE49-F238E27FC236}">
                <a16:creationId xmlns:a16="http://schemas.microsoft.com/office/drawing/2014/main" id="{928AE417-AFE5-0EA2-5B1F-AD0609D51D76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8166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7702EBE4-B452-DEC1-1F74-30DA26EC6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2D11680E-EA7B-7BF5-77D7-030126250D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Learning to Code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01CBEF16-AC00-C5F0-D71B-FB3847BBB4A6}"/>
              </a:ext>
            </a:extLst>
          </p:cNvPr>
          <p:cNvSpPr txBox="1"/>
          <p:nvPr/>
        </p:nvSpPr>
        <p:spPr>
          <a:xfrm>
            <a:off x="1211102" y="1650650"/>
            <a:ext cx="5940812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fact, learning to code is a lot like learning a language</a:t>
            </a: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105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When learning French, you might: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Learn many phrases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Practice writing sentences</a:t>
            </a:r>
          </a:p>
          <a:p>
            <a:pPr marL="101600" lvl="2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9AB14-41A2-A6E0-E691-ACDECE52931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00574" y="4562425"/>
            <a:ext cx="3596025" cy="958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2" name="Picture 4" descr="Python (programming language) - Wikipedia">
            <a:extLst>
              <a:ext uri="{FF2B5EF4-FFF2-40B4-BE49-F238E27FC236}">
                <a16:creationId xmlns:a16="http://schemas.microsoft.com/office/drawing/2014/main" id="{E32B8194-E5B4-64C2-67CF-CAD7B6798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3526" y="2424514"/>
            <a:ext cx="1450800" cy="145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21BA3C9F-95C0-C70B-CACE-63AC592285D8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03600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6DA1FF33-AA7E-7F48-8827-7C3C1A14C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B1791400-F00B-5643-50FB-6065F647E0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Learning to Code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816ECEBE-824F-8B24-DC28-697A1E9636B2}"/>
              </a:ext>
            </a:extLst>
          </p:cNvPr>
          <p:cNvSpPr txBox="1"/>
          <p:nvPr/>
        </p:nvSpPr>
        <p:spPr>
          <a:xfrm>
            <a:off x="1211102" y="1650650"/>
            <a:ext cx="5940812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fact, learning to code is a lot like learning a language</a:t>
            </a: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105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When learning French, you might: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Learn many phrases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Practice writing sentences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Speak to people who know the language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2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ABBFD-7AE8-F4AE-DAC4-62A485DD184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00574" y="4562425"/>
            <a:ext cx="3596025" cy="958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2" name="Picture 4" descr="Python (programming language) - Wikipedia">
            <a:extLst>
              <a:ext uri="{FF2B5EF4-FFF2-40B4-BE49-F238E27FC236}">
                <a16:creationId xmlns:a16="http://schemas.microsoft.com/office/drawing/2014/main" id="{059A5E1A-7869-2507-57B6-4473FE20C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3526" y="2424514"/>
            <a:ext cx="1450800" cy="145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7BE0672E-D9D7-6BE7-B2C6-64B6F866C1F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06077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CB6E7772-2EB3-23F7-B6B9-F333F25F5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F24D2D5D-7FF7-1214-ADC0-C7D9586E2C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Learning to Code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E8E2A154-D490-575D-5F07-0ADBD4ADC1C5}"/>
              </a:ext>
            </a:extLst>
          </p:cNvPr>
          <p:cNvSpPr txBox="1"/>
          <p:nvPr/>
        </p:nvSpPr>
        <p:spPr>
          <a:xfrm>
            <a:off x="1211102" y="1650650"/>
            <a:ext cx="5940812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fact, learning to code is a lot like learning a language</a:t>
            </a: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105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When learning French, you might: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Learn many phrases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Practice writing sentences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Speak to people who know the language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can’t learn a language by listening to other people describe it…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2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7C0A2B-FDC7-F95D-4AA1-45C88607070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00574" y="4562425"/>
            <a:ext cx="3596025" cy="958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2" name="Picture 4" descr="Python (programming language) - Wikipedia">
            <a:extLst>
              <a:ext uri="{FF2B5EF4-FFF2-40B4-BE49-F238E27FC236}">
                <a16:creationId xmlns:a16="http://schemas.microsoft.com/office/drawing/2014/main" id="{9AA70285-9D50-F5B7-F52A-CEC55FD66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3526" y="2424514"/>
            <a:ext cx="1450800" cy="145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AB69A75E-24B5-E7B0-5F7B-234A71748B3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12766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7D469F8F-4657-6C64-7FF9-1F219A5B7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A451B076-D1BB-D700-C334-BC04DBD51F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Learning to Code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AC624E7E-C83B-ED29-FD89-4E14B33E9B01}"/>
              </a:ext>
            </a:extLst>
          </p:cNvPr>
          <p:cNvSpPr txBox="1"/>
          <p:nvPr/>
        </p:nvSpPr>
        <p:spPr>
          <a:xfrm>
            <a:off x="1211102" y="1650650"/>
            <a:ext cx="5940812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fact, learning to code is a lot like learning a language</a:t>
            </a: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105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When learning French, you might: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Learn many phrases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Practice writing sentences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Speak to people who know the language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can’t learn a language by listening to other people describe it…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Hands-on experience and regular practice are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crucial!</a:t>
            </a: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2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DEE337-C24B-1BE8-11D6-E85850E7CE1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00574" y="4562425"/>
            <a:ext cx="3596025" cy="958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2" name="Picture 4" descr="Python (programming language) - Wikipedia">
            <a:extLst>
              <a:ext uri="{FF2B5EF4-FFF2-40B4-BE49-F238E27FC236}">
                <a16:creationId xmlns:a16="http://schemas.microsoft.com/office/drawing/2014/main" id="{0CC442A1-CDB6-D9B0-8179-78A87A3BA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3526" y="2424514"/>
            <a:ext cx="1450800" cy="145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1E32E8A2-CABF-83B3-A907-86D7AE330195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44496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A2371F28-E4D5-4C45-84EC-5CE69C8D2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E6ECAD42-F09E-8AC5-652A-F1F0169BE9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Learning to Code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8AC815BA-E38D-23B8-3902-6A857BC48101}"/>
              </a:ext>
            </a:extLst>
          </p:cNvPr>
          <p:cNvSpPr txBox="1"/>
          <p:nvPr/>
        </p:nvSpPr>
        <p:spPr>
          <a:xfrm>
            <a:off x="1211102" y="1650650"/>
            <a:ext cx="5940812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fact, learning to code is a lot like learning a language</a:t>
            </a: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105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When learning French, you might: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Learn many phrases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Practice writing sentences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Speak to people who know the language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can’t learn a language by listening to other people describe it…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Hands-on experience and regular practice are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crucial!</a:t>
            </a: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2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621F4F-FBAA-A776-3E3B-9C1323C8315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00574" y="4562425"/>
            <a:ext cx="3596025" cy="958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2" name="Picture 4" descr="Python (programming language) - Wikipedia">
            <a:extLst>
              <a:ext uri="{FF2B5EF4-FFF2-40B4-BE49-F238E27FC236}">
                <a16:creationId xmlns:a16="http://schemas.microsoft.com/office/drawing/2014/main" id="{243462CA-5F68-6500-B42B-1AA5AB626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3526" y="2424514"/>
            <a:ext cx="1450800" cy="145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98;p20">
            <a:extLst>
              <a:ext uri="{FF2B5EF4-FFF2-40B4-BE49-F238E27FC236}">
                <a16:creationId xmlns:a16="http://schemas.microsoft.com/office/drawing/2014/main" id="{E4BD4062-5224-59B6-29E3-25AFF3560B58}"/>
              </a:ext>
            </a:extLst>
          </p:cNvPr>
          <p:cNvSpPr txBox="1"/>
          <p:nvPr/>
        </p:nvSpPr>
        <p:spPr>
          <a:xfrm>
            <a:off x="7151914" y="5572381"/>
            <a:ext cx="3532412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Our goal is to give you as much practice as possible!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3E68CA54-0DD4-99EA-1362-E22AAA0DA351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9888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8A7F640E-26F5-199C-3814-1EE17EF4E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AFCACB71-BF9A-59C6-4537-C376D70A68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Learning to Code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821CF9F5-7DD4-7627-3A6C-77F3A680BF11}"/>
              </a:ext>
            </a:extLst>
          </p:cNvPr>
          <p:cNvSpPr txBox="1"/>
          <p:nvPr/>
        </p:nvSpPr>
        <p:spPr>
          <a:xfrm>
            <a:off x="1211102" y="1650650"/>
            <a:ext cx="5940812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fact, learning to code is a lot like learning a language</a:t>
            </a: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105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When learning French, you might: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Learn many phrases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Practice writing sentences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Speak to people who know the language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can’t learn a language by listening to other people describe it…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Hands-on experience and regular practice are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crucial!</a:t>
            </a: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2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C3FAF8-37ED-5FE2-2937-0DB98A3CD5C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00574" y="4562425"/>
            <a:ext cx="3596025" cy="958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2" name="Picture 4" descr="Python (programming language) - Wikipedia">
            <a:extLst>
              <a:ext uri="{FF2B5EF4-FFF2-40B4-BE49-F238E27FC236}">
                <a16:creationId xmlns:a16="http://schemas.microsoft.com/office/drawing/2014/main" id="{54DCFADC-96D3-4C82-D7D2-144D0AFB9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3526" y="2424514"/>
            <a:ext cx="1450800" cy="145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378E5714-EB51-84E7-0C47-E8579A7C1BFE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8215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B462DE-EC4D-E926-28D1-01CFDADCAE2B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Getting Started</a:t>
            </a:r>
            <a:endParaRPr dirty="0"/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6FB0021F-0D44-8852-837D-135C6FBB3BA8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9/19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059E0720-94FF-D106-8AE0-22F70AF8B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174300-7E22-04A1-1C0F-48C6961B500E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DF58B8CC-C5C5-82BA-4BAD-FBE3C22E3F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Getting Started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86A66D09-A600-9381-2B63-2333DB11A45F}"/>
              </a:ext>
            </a:extLst>
          </p:cNvPr>
          <p:cNvSpPr txBox="1"/>
          <p:nvPr/>
        </p:nvSpPr>
        <p:spPr>
          <a:xfrm>
            <a:off x="938957" y="1737403"/>
            <a:ext cx="6873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So… what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actually is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coding?</a:t>
            </a:r>
          </a:p>
          <a:p>
            <a:pPr marL="101600" lvl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BD0265E7-8995-3ACF-90BD-DC8AC5928DE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9/19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20079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00D838C0-2A9A-0EFC-3AF2-09FE9C7A5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56DF8-B747-019A-597F-486C6CA9E0B7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CEE0F629-93F5-4DF7-47D5-6C79EFE40F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Getting Started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762558F3-9786-202E-0662-7E72829C1DF1}"/>
              </a:ext>
            </a:extLst>
          </p:cNvPr>
          <p:cNvSpPr txBox="1"/>
          <p:nvPr/>
        </p:nvSpPr>
        <p:spPr>
          <a:xfrm>
            <a:off x="938957" y="1737403"/>
            <a:ext cx="6873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So… what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actually is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coding?</a:t>
            </a: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can think of writing code as like writing a recipe…</a:t>
            </a: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E5B4C341-D980-A2F5-CBB7-DBFD3A9EDDEB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9/19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8763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688E59CA-86C7-00C0-C3FC-2ED4ED2DB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448AA9-1F53-8980-FDF1-272634401A34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F0E26317-B9BA-8B4D-DC90-5527AAB189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Getting Started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3BD6D562-B591-3E76-D811-A62F16C1BB6F}"/>
              </a:ext>
            </a:extLst>
          </p:cNvPr>
          <p:cNvSpPr txBox="1"/>
          <p:nvPr/>
        </p:nvSpPr>
        <p:spPr>
          <a:xfrm>
            <a:off x="938957" y="1737403"/>
            <a:ext cx="6873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So… what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actually is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coding?</a:t>
            </a: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can think of writing code as like writing a recipe…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12839E-658E-9E3D-2CC4-D01B9F0AF13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54686" y="500743"/>
            <a:ext cx="4014043" cy="55210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8B59EB9-E731-53DF-568A-92B500CD47F1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9/19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34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DCF399CD-2236-4B9B-C849-0A482CAD3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>
            <a:extLst>
              <a:ext uri="{FF2B5EF4-FFF2-40B4-BE49-F238E27FC236}">
                <a16:creationId xmlns:a16="http://schemas.microsoft.com/office/drawing/2014/main" id="{72335B2A-C221-5E0B-3BDB-A44668E32D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Structure</a:t>
            </a:r>
            <a:endParaRPr/>
          </a:p>
        </p:txBody>
      </p:sp>
      <p:sp>
        <p:nvSpPr>
          <p:cNvPr id="122" name="Google Shape;122;p16">
            <a:extLst>
              <a:ext uri="{FF2B5EF4-FFF2-40B4-BE49-F238E27FC236}">
                <a16:creationId xmlns:a16="http://schemas.microsoft.com/office/drawing/2014/main" id="{7F3D2F8B-A9D5-5139-3D73-70E61F0BD352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course will run for 20 weeks</a:t>
            </a: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sz="1200" i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03;p13">
            <a:extLst>
              <a:ext uri="{FF2B5EF4-FFF2-40B4-BE49-F238E27FC236}">
                <a16:creationId xmlns:a16="http://schemas.microsoft.com/office/drawing/2014/main" id="{1335B314-E29B-F281-6ACC-927CADDE6596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0873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D9DB5288-78B5-781C-F597-3D0DD883B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A739AD-A693-D4C4-8267-088026292611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741049CE-732A-DED9-477A-B0DEC824F8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Getting Started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E71CCE05-76B2-7A3D-DBCA-5CE4B6D57FBB}"/>
              </a:ext>
            </a:extLst>
          </p:cNvPr>
          <p:cNvSpPr txBox="1"/>
          <p:nvPr/>
        </p:nvSpPr>
        <p:spPr>
          <a:xfrm>
            <a:off x="938957" y="1737403"/>
            <a:ext cx="6873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So… what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actually is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coding?</a:t>
            </a: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can think of writing code as like writing a recipe…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might start by specifying some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ingredients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0AB677-447A-E85C-AC1A-AA698583930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54686" y="500743"/>
            <a:ext cx="4014043" cy="55210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813D01A2-F18B-09FC-09EB-0F7FB3DB13B4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9/19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06954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CD9A2361-0A21-5C9A-9D9E-C83B7F122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F26E46-1171-2B04-93A4-30D825E2BDB1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1091918D-B795-DC71-2D06-3AECFF7B85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Getting Started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584905CF-FDCC-BDF1-A23B-322975DC4DCA}"/>
              </a:ext>
            </a:extLst>
          </p:cNvPr>
          <p:cNvSpPr txBox="1"/>
          <p:nvPr/>
        </p:nvSpPr>
        <p:spPr>
          <a:xfrm>
            <a:off x="938957" y="1737403"/>
            <a:ext cx="6873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So… what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actually is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coding?</a:t>
            </a: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can think of writing code as like writing a recipe…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might start by specifying some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ingredients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80B119-60E8-A053-6CE1-5CFECA277B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54686" y="500743"/>
            <a:ext cx="4014043" cy="55210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Google Shape;200;p20">
            <a:extLst>
              <a:ext uri="{FF2B5EF4-FFF2-40B4-BE49-F238E27FC236}">
                <a16:creationId xmlns:a16="http://schemas.microsoft.com/office/drawing/2014/main" id="{F69F820D-95C8-6497-C427-7D93BE27906C}"/>
              </a:ext>
            </a:extLst>
          </p:cNvPr>
          <p:cNvSpPr/>
          <p:nvPr/>
        </p:nvSpPr>
        <p:spPr>
          <a:xfrm>
            <a:off x="7752214" y="2029486"/>
            <a:ext cx="1892529" cy="49285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F3BF85D0-B937-A8C7-CC6E-BAC7D34387F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9/19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76643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F8E21A77-E605-C062-9A18-B4CA20161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C4B2C1-BBF7-03A4-DC73-FC4A259C2A14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30ED6DD4-5C05-3F55-032A-865B4C3DE8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Getting Started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20637DBD-B621-AA06-4D68-8EF13E6B6AD7}"/>
              </a:ext>
            </a:extLst>
          </p:cNvPr>
          <p:cNvSpPr txBox="1"/>
          <p:nvPr/>
        </p:nvSpPr>
        <p:spPr>
          <a:xfrm>
            <a:off x="938957" y="1737403"/>
            <a:ext cx="6873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So… what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actually is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coding?</a:t>
            </a: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can think of writing code as like writing a recipe…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might start by specifying some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ingredients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B4CFAD-EB72-59CF-2ECF-8E327D00B4A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54686" y="500743"/>
            <a:ext cx="4014043" cy="55210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D2C4FBA5-0A85-E72F-475B-97AF84FA5C95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9/19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92278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5D03147B-40F5-96CB-30BF-A1B385FBB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D72584-0C57-C02A-6F8F-40B5F6C8C802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D37A4DEF-BF03-0F3D-E059-A741EAA99A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Getting Started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C3E0B96B-0EDB-B0F7-182D-FC034BD6A977}"/>
              </a:ext>
            </a:extLst>
          </p:cNvPr>
          <p:cNvSpPr txBox="1"/>
          <p:nvPr/>
        </p:nvSpPr>
        <p:spPr>
          <a:xfrm>
            <a:off x="938957" y="1737403"/>
            <a:ext cx="6873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So… what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actually is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coding?</a:t>
            </a: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can think of writing code as like writing a recipe…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might start by specifying some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ingredients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Then list some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1BCA59-3BE3-21EB-622E-6760E0B8D49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54686" y="500743"/>
            <a:ext cx="4014043" cy="55210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DFD74813-D206-6918-62AE-80442E1554C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9/19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79565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C7B3237C-9442-2EBF-FA23-28A074B67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3018B4-A3E5-429A-0D6E-B5C9038E9815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D038836B-218E-E516-7767-CDBC563DA2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Getting Started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59AE1529-69BE-E516-A73A-908D0399BB61}"/>
              </a:ext>
            </a:extLst>
          </p:cNvPr>
          <p:cNvSpPr txBox="1"/>
          <p:nvPr/>
        </p:nvSpPr>
        <p:spPr>
          <a:xfrm>
            <a:off x="938957" y="1737403"/>
            <a:ext cx="6873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So… what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actually is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coding?</a:t>
            </a: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can think of writing code as like writing a recipe…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might start by specifying some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ingredients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Then list some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DD6BA-618D-BA0E-43B3-4A6ED2380AD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54686" y="500743"/>
            <a:ext cx="4014043" cy="55210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Google Shape;200;p20">
            <a:extLst>
              <a:ext uri="{FF2B5EF4-FFF2-40B4-BE49-F238E27FC236}">
                <a16:creationId xmlns:a16="http://schemas.microsoft.com/office/drawing/2014/main" id="{1B54B447-943B-02A3-8431-538D9F885BEC}"/>
              </a:ext>
            </a:extLst>
          </p:cNvPr>
          <p:cNvSpPr/>
          <p:nvPr/>
        </p:nvSpPr>
        <p:spPr>
          <a:xfrm>
            <a:off x="7812257" y="4089227"/>
            <a:ext cx="3126676" cy="1761239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BEDCB8B-9AB6-5B02-BF62-A63D443EA4DF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9/19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56801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F7B71EAE-98A4-E7E7-111E-F7771B430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779BA5-4482-760D-A6D4-09B9419C672D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F28984DB-96D2-A725-6CB2-606ECC1BD0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Getting Started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7C541DD5-A800-8435-8CB8-77954A769D8A}"/>
              </a:ext>
            </a:extLst>
          </p:cNvPr>
          <p:cNvSpPr txBox="1"/>
          <p:nvPr/>
        </p:nvSpPr>
        <p:spPr>
          <a:xfrm>
            <a:off x="938957" y="1737403"/>
            <a:ext cx="6873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So… what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actually is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coding?</a:t>
            </a: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can think of writing code as like writing a recipe…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might start by specifying some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ingredients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Then list some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70177F-24C0-875C-D9EE-FE5CB26F72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54686" y="500743"/>
            <a:ext cx="4014043" cy="55210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A6EBF613-AD45-0B62-1492-2975E3E769B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9/19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34963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10BE8717-2482-1100-88A4-D5F8B5DEC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D59528-5C4C-43E3-1F47-F2C5D311B534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5CEF1370-4690-7C2F-E966-655AFA930A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Getting Started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4546A593-0E0C-37DD-2E9F-A4414B2FF4D2}"/>
              </a:ext>
            </a:extLst>
          </p:cNvPr>
          <p:cNvSpPr txBox="1"/>
          <p:nvPr/>
        </p:nvSpPr>
        <p:spPr>
          <a:xfrm>
            <a:off x="938957" y="1737403"/>
            <a:ext cx="6873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So… what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actually is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coding?</a:t>
            </a: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can think of writing code as like writing a recipe…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might start by specifying some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ingredients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Then list some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get a desired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b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4C6FAC-CA9E-A206-BD8C-610BAABE1FF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54686" y="500743"/>
            <a:ext cx="4014043" cy="55210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1BF37310-768F-EEF5-D861-8604C9425258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9/19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78940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9B0D3127-370A-6D32-DA26-869D25BAA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4315F0-0713-B8ED-7B4C-AFCC669E02D5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4DD8B77A-039A-43D4-A69A-E9BFADC0F5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Getting Started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640D355E-0BE3-82C0-2D2D-64922B906080}"/>
              </a:ext>
            </a:extLst>
          </p:cNvPr>
          <p:cNvSpPr txBox="1"/>
          <p:nvPr/>
        </p:nvSpPr>
        <p:spPr>
          <a:xfrm>
            <a:off x="938957" y="1737403"/>
            <a:ext cx="6873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So… what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actually is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coding?</a:t>
            </a: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can think of writing code as like writing a recipe…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might start by specifying some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ingredients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Then list some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get a desired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b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ADCE97-B8C9-7061-8CE6-C8E66B707C8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54686" y="500743"/>
            <a:ext cx="4014043" cy="55210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Google Shape;200;p20">
            <a:extLst>
              <a:ext uri="{FF2B5EF4-FFF2-40B4-BE49-F238E27FC236}">
                <a16:creationId xmlns:a16="http://schemas.microsoft.com/office/drawing/2014/main" id="{8270BB3A-FA61-823F-0CD2-2F234DF5AC6E}"/>
              </a:ext>
            </a:extLst>
          </p:cNvPr>
          <p:cNvSpPr/>
          <p:nvPr/>
        </p:nvSpPr>
        <p:spPr>
          <a:xfrm>
            <a:off x="10005391" y="1903854"/>
            <a:ext cx="1247652" cy="703879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36D9F277-17B3-A5BD-0565-F8706C3AFFB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9/19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92022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018BE1C0-2530-B5E4-44F0-AC564FC0D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095D5C-6C0C-23FA-84F6-6821BA4EE13C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8C857FFD-C6D2-F359-4178-8071F67A05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Getting Started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CD65488F-C3D6-745B-8BCA-6F22F42760FA}"/>
              </a:ext>
            </a:extLst>
          </p:cNvPr>
          <p:cNvSpPr txBox="1"/>
          <p:nvPr/>
        </p:nvSpPr>
        <p:spPr>
          <a:xfrm>
            <a:off x="938957" y="1737403"/>
            <a:ext cx="6873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So… what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actually is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coding?</a:t>
            </a: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can think of writing code as like writing a recipe…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might start by specifying some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ingredients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Then list some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get a desired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b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DB200-B7D9-B179-3A0A-133BFCE0FB4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54686" y="500743"/>
            <a:ext cx="4014043" cy="55210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261D7436-119A-60AF-CF80-C790EE00F13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9/19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370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DF419C96-83BB-059B-5E7D-6A2E91803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99E324-278B-EFA6-1C51-50CE0E6ECE07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44061A26-C974-7707-2959-D90CE0A9E7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Getting Started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43F903AE-F84D-B1E4-CEFE-8EBF023E9A40}"/>
              </a:ext>
            </a:extLst>
          </p:cNvPr>
          <p:cNvSpPr txBox="1"/>
          <p:nvPr/>
        </p:nvSpPr>
        <p:spPr>
          <a:xfrm>
            <a:off x="938957" y="1737403"/>
            <a:ext cx="6873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So… what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actually is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coding?</a:t>
            </a: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can think of writing code as like writing a recipe…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might start by specifying some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ingredients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Then list some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get a desired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b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Coding is pretty similar</a:t>
            </a: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D507A0-AC30-2F04-0389-0AF96DC5908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54686" y="500743"/>
            <a:ext cx="4014043" cy="55210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FCF5DBCB-07E7-0C36-9E42-3BA4D4397AED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9/19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875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D747BDC5-B661-E108-E69B-4074AD6A3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>
            <a:extLst>
              <a:ext uri="{FF2B5EF4-FFF2-40B4-BE49-F238E27FC236}">
                <a16:creationId xmlns:a16="http://schemas.microsoft.com/office/drawing/2014/main" id="{D5133A63-E220-9F1A-AE40-905F384B26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Structure</a:t>
            </a:r>
            <a:endParaRPr/>
          </a:p>
        </p:txBody>
      </p:sp>
      <p:sp>
        <p:nvSpPr>
          <p:cNvPr id="122" name="Google Shape;122;p16">
            <a:extLst>
              <a:ext uri="{FF2B5EF4-FFF2-40B4-BE49-F238E27FC236}">
                <a16:creationId xmlns:a16="http://schemas.microsoft.com/office/drawing/2014/main" id="{28AA48C3-0BFB-B620-2B16-30CDD20E4E89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course will run for 20 weeks</a:t>
            </a: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will cover: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i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03;p13">
            <a:extLst>
              <a:ext uri="{FF2B5EF4-FFF2-40B4-BE49-F238E27FC236}">
                <a16:creationId xmlns:a16="http://schemas.microsoft.com/office/drawing/2014/main" id="{50956FAE-86C5-D7AC-7FAC-BC172F8CDEA1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0871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EAA5173D-4B52-91FE-44DB-61A311B19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A132B3-0C49-E14D-EA4A-3602CB546018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0E132140-CE6C-E990-5DB8-B94F74AEF4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Getting Started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9ED29377-1998-A71D-D02E-93113C49F995}"/>
              </a:ext>
            </a:extLst>
          </p:cNvPr>
          <p:cNvSpPr txBox="1"/>
          <p:nvPr/>
        </p:nvSpPr>
        <p:spPr>
          <a:xfrm>
            <a:off x="938957" y="1737403"/>
            <a:ext cx="6873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So… what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actually is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coding?</a:t>
            </a: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can think of writing code as like writing a recipe…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might start by specifying some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ingredients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Then list some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get a desired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b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Coding is pretty similar</a:t>
            </a: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26957470-3218-0261-E9A0-1A6F00C698AF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9/19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24431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411ADA47-0F7A-DCF0-7003-9B98A4ED5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A25612-2F92-EF9D-E74A-85ECEE7DC1FC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BECB4BD0-BCC5-4B64-52D2-AE783764A8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Getting Started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6DF4B3BC-63B5-F538-F88A-ED45DA442B6E}"/>
              </a:ext>
            </a:extLst>
          </p:cNvPr>
          <p:cNvSpPr txBox="1"/>
          <p:nvPr/>
        </p:nvSpPr>
        <p:spPr>
          <a:xfrm>
            <a:off x="938957" y="1737403"/>
            <a:ext cx="6873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So… what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actually is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coding?</a:t>
            </a: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can think of writing code as like writing a recipe…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might start by specifying some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ingredients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Then list some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get a desired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b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Coding is pretty similar</a:t>
            </a: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25ECC45-F04B-6007-5B5B-46A4FE42967E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9/19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3E8445-F606-0036-8625-7A7AECCB65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32529" y="1502229"/>
            <a:ext cx="3668485" cy="44745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723718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706BE3CE-A090-0519-B6FB-4D77C67ED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DED6CE-A44E-15EC-96F7-612A5A07B276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D33357-ACF2-D271-E44C-51D82CEDEEF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32529" y="1502229"/>
            <a:ext cx="3668485" cy="44745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9978DE30-66F6-4DF3-E8A6-765D7A1287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Getting Started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392A0A86-D4E8-B2BF-5BFA-4D1A9213EB1B}"/>
              </a:ext>
            </a:extLst>
          </p:cNvPr>
          <p:cNvSpPr txBox="1"/>
          <p:nvPr/>
        </p:nvSpPr>
        <p:spPr>
          <a:xfrm>
            <a:off x="938957" y="1737403"/>
            <a:ext cx="619118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So… what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actually is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coding?</a:t>
            </a: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can think of writing code as like writing a recipe…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might start by specifying some </a:t>
            </a:r>
            <a:r>
              <a:rPr lang="en-GB" sz="20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inputs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Then list some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get a desired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b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Coding is pretty similar</a:t>
            </a: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77C31158-EBDE-4F79-9D62-4527670F10B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10/19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06876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D1A23504-EA6D-9DC9-DA2C-D9C625571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C0AF7A-D3E2-703E-7B2A-F9A998A990AE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230CD2-B519-781D-6265-1AFCBE3B4C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32529" y="1502229"/>
            <a:ext cx="3668485" cy="44745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980423E1-5C17-12DF-5C2E-B0EE531CD7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Getting Started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9F14FC83-A5F4-576F-4C81-1E2572EDB79B}"/>
              </a:ext>
            </a:extLst>
          </p:cNvPr>
          <p:cNvSpPr txBox="1"/>
          <p:nvPr/>
        </p:nvSpPr>
        <p:spPr>
          <a:xfrm>
            <a:off x="938957" y="1737403"/>
            <a:ext cx="619118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So… what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actually is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coding?</a:t>
            </a: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can think of writing code as like writing a recipe…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might start by specifying some </a:t>
            </a:r>
            <a:r>
              <a:rPr lang="en-GB" sz="20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inputs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Then list some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get a desired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b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Coding is pretty similar</a:t>
            </a: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00;p20">
            <a:extLst>
              <a:ext uri="{FF2B5EF4-FFF2-40B4-BE49-F238E27FC236}">
                <a16:creationId xmlns:a16="http://schemas.microsoft.com/office/drawing/2014/main" id="{FB354447-AA55-2AA2-3E9D-E6B0A8979BE7}"/>
              </a:ext>
            </a:extLst>
          </p:cNvPr>
          <p:cNvSpPr/>
          <p:nvPr/>
        </p:nvSpPr>
        <p:spPr>
          <a:xfrm>
            <a:off x="7232530" y="1578429"/>
            <a:ext cx="3566100" cy="102930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FD32A198-FABC-F82E-62E7-711A66853F2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10/19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02202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CE9445C3-730A-6246-3523-9DE467A58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36111B-EC4C-C7C1-4826-51AD96785309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1CCEBC-3C1E-6896-EF93-410BC7BE9BA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32529" y="1502229"/>
            <a:ext cx="3668485" cy="44745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3E0131B0-CDD4-5469-B1B2-799FF7BA81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Getting Started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285500C9-C617-218C-1223-91B0E044E30F}"/>
              </a:ext>
            </a:extLst>
          </p:cNvPr>
          <p:cNvSpPr txBox="1"/>
          <p:nvPr/>
        </p:nvSpPr>
        <p:spPr>
          <a:xfrm>
            <a:off x="938957" y="1737403"/>
            <a:ext cx="619118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So… what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actually is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coding?</a:t>
            </a: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can think of writing code as like writing a recipe…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might start by specifying some </a:t>
            </a:r>
            <a:r>
              <a:rPr lang="en-GB" sz="20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inputs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Then list some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get a desired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b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Coding is pretty similar</a:t>
            </a: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131688DF-8B7F-5956-995A-825799DFADC9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10/19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57449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B58032AD-BDB0-57F0-AAF9-F86DD29DA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7F5A5E-F9C0-9752-1780-73BC4E2D7B0C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A12256-97D3-1F28-EFF9-A6FE8FE30C0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32529" y="1502229"/>
            <a:ext cx="3668485" cy="44745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E7240D6C-EF51-D8F7-E4C8-038905A87A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Getting Started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EDEF5891-0F2A-5271-5828-39A8C205CA3E}"/>
              </a:ext>
            </a:extLst>
          </p:cNvPr>
          <p:cNvSpPr txBox="1"/>
          <p:nvPr/>
        </p:nvSpPr>
        <p:spPr>
          <a:xfrm>
            <a:off x="938957" y="1737403"/>
            <a:ext cx="619118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So… what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actually is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coding?</a:t>
            </a: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can think of writing code as like writing a recipe…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might start by specifying some </a:t>
            </a:r>
            <a:r>
              <a:rPr lang="en-GB" sz="20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inputs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Then list some </a:t>
            </a:r>
            <a:r>
              <a:rPr lang="en-GB" sz="20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get a desired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b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Coding is pretty similar</a:t>
            </a: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2C0EB635-B812-EF59-9E25-C202C64F43AD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10/19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65159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971AAE99-22D4-E2DD-E9AD-C2DA70ABC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5A18E3-CE82-59AB-3E87-2F657A5FA765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75EA83-2D82-3CBA-8995-A9F2D5BDDFB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32529" y="1502229"/>
            <a:ext cx="3668485" cy="44745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ADEDFDE5-2362-E757-84D0-BF1905FECC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Getting Started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CE7C8B9B-9D30-2D38-48DF-AF200ED5E787}"/>
              </a:ext>
            </a:extLst>
          </p:cNvPr>
          <p:cNvSpPr txBox="1"/>
          <p:nvPr/>
        </p:nvSpPr>
        <p:spPr>
          <a:xfrm>
            <a:off x="938957" y="1737403"/>
            <a:ext cx="619118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So… what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actually is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coding?</a:t>
            </a: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can think of writing code as like writing a recipe…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might start by specifying some </a:t>
            </a:r>
            <a:r>
              <a:rPr lang="en-GB" sz="20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inputs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Then list some </a:t>
            </a:r>
            <a:r>
              <a:rPr lang="en-GB" sz="20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get a desired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b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Coding is pretty similar</a:t>
            </a: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30413C27-91C0-BABE-778F-EE43682725FD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10/19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" name="Google Shape;200;p20">
            <a:extLst>
              <a:ext uri="{FF2B5EF4-FFF2-40B4-BE49-F238E27FC236}">
                <a16:creationId xmlns:a16="http://schemas.microsoft.com/office/drawing/2014/main" id="{B03CC258-E71D-DC87-B95A-2B2A564973F5}"/>
              </a:ext>
            </a:extLst>
          </p:cNvPr>
          <p:cNvSpPr/>
          <p:nvPr/>
        </p:nvSpPr>
        <p:spPr>
          <a:xfrm>
            <a:off x="7232528" y="2725121"/>
            <a:ext cx="3337500" cy="2428682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86760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4DE2AC55-AB01-3179-59A4-6F0901B9D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472FDD-4981-D758-6C12-3B249B23845F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BABC6D-0389-B92D-8DB2-BFB66A0F94A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32529" y="1502229"/>
            <a:ext cx="3668485" cy="44745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7CA32AC4-5FEF-B178-B503-3BA55F4896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Getting Started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1834300B-3928-516D-12D2-3AB55A2E0828}"/>
              </a:ext>
            </a:extLst>
          </p:cNvPr>
          <p:cNvSpPr txBox="1"/>
          <p:nvPr/>
        </p:nvSpPr>
        <p:spPr>
          <a:xfrm>
            <a:off x="938957" y="1737403"/>
            <a:ext cx="619118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So… what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actually is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coding?</a:t>
            </a: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can think of writing code as like writing a recipe…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might start by specifying some </a:t>
            </a:r>
            <a:r>
              <a:rPr lang="en-GB" sz="20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inputs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Then list some </a:t>
            </a:r>
            <a:r>
              <a:rPr lang="en-GB" sz="20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get a desired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b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Coding is pretty similar</a:t>
            </a: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D463F7C7-E835-679A-A74C-ED20081A0317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10/19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07594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0F335B54-D9B1-8B50-0D89-40EBD9E2C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DB8BF3-8CBA-C415-0F3C-D96660C577B7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6341EE-A49A-0E40-8892-8CFEAB05D39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32529" y="1502229"/>
            <a:ext cx="3668485" cy="44745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C66870B3-352B-5AAB-C8C6-BAA70EED46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Getting Started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A543A840-9758-4040-0975-942FB48708CF}"/>
              </a:ext>
            </a:extLst>
          </p:cNvPr>
          <p:cNvSpPr txBox="1"/>
          <p:nvPr/>
        </p:nvSpPr>
        <p:spPr>
          <a:xfrm>
            <a:off x="938957" y="1737403"/>
            <a:ext cx="619118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So… what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actually is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coding?</a:t>
            </a: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can think of writing code as like writing a recipe…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might start by specifying some </a:t>
            </a:r>
            <a:r>
              <a:rPr lang="en-GB" sz="20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inputs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Then list some </a:t>
            </a:r>
            <a:r>
              <a:rPr lang="en-GB" sz="20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get a desired </a:t>
            </a:r>
            <a:r>
              <a:rPr lang="en-GB" sz="20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b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Coding is pretty similar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1E0C24A6-7F5A-BE59-AA94-B35BDFAC3EA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10/19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83510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14E347DA-CFF5-085B-75A1-FA44CFF7F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EAD3D1-B5B2-3C80-65BC-B82DA0A8DA68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524E4D-B610-B088-F4C8-54661F75DF8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32529" y="1502229"/>
            <a:ext cx="3668485" cy="44745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2051CEFC-BE08-928D-187C-D719ACC761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Getting Started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C274D1A5-8E6C-82ED-87BD-FB8A0F4252E4}"/>
              </a:ext>
            </a:extLst>
          </p:cNvPr>
          <p:cNvSpPr txBox="1"/>
          <p:nvPr/>
        </p:nvSpPr>
        <p:spPr>
          <a:xfrm>
            <a:off x="938957" y="1737403"/>
            <a:ext cx="619118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So… what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actually is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coding?</a:t>
            </a: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can think of writing code as like writing a recipe…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might start by specifying some </a:t>
            </a:r>
            <a:r>
              <a:rPr lang="en-GB" sz="20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inputs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Then list some </a:t>
            </a:r>
            <a:r>
              <a:rPr lang="en-GB" sz="20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get a desired </a:t>
            </a:r>
            <a:r>
              <a:rPr lang="en-GB" sz="20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b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Coding is pretty similar</a:t>
            </a:r>
          </a:p>
        </p:txBody>
      </p:sp>
      <p:sp>
        <p:nvSpPr>
          <p:cNvPr id="6" name="Google Shape;200;p20">
            <a:extLst>
              <a:ext uri="{FF2B5EF4-FFF2-40B4-BE49-F238E27FC236}">
                <a16:creationId xmlns:a16="http://schemas.microsoft.com/office/drawing/2014/main" id="{4C2C88DB-7454-5FDD-D606-077E6475C4F7}"/>
              </a:ext>
            </a:extLst>
          </p:cNvPr>
          <p:cNvSpPr/>
          <p:nvPr/>
        </p:nvSpPr>
        <p:spPr>
          <a:xfrm>
            <a:off x="7297841" y="5312777"/>
            <a:ext cx="3043588" cy="571061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7747DBC2-E00A-20B0-E0BA-384DF5E7672F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10/19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636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46DC3AC0-71D7-85C9-3F8A-F2AD13F15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>
            <a:extLst>
              <a:ext uri="{FF2B5EF4-FFF2-40B4-BE49-F238E27FC236}">
                <a16:creationId xmlns:a16="http://schemas.microsoft.com/office/drawing/2014/main" id="{48E85056-7278-C572-7549-732D51F846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Structure</a:t>
            </a:r>
            <a:endParaRPr/>
          </a:p>
        </p:txBody>
      </p:sp>
      <p:sp>
        <p:nvSpPr>
          <p:cNvPr id="122" name="Google Shape;122;p16">
            <a:extLst>
              <a:ext uri="{FF2B5EF4-FFF2-40B4-BE49-F238E27FC236}">
                <a16:creationId xmlns:a16="http://schemas.microsoft.com/office/drawing/2014/main" id="{EE9F2D60-E4B7-9325-7A98-2A6C20190A76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course will run for 20 weeks</a:t>
            </a: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will cover: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types, conditionals and loops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i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08FDAA61-98D0-74F1-A8D2-CC3C645A282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66387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6A3D11C5-D452-8EEC-F628-177A49CC5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8A7603-14A1-A9CF-88F7-2EC2EFEAE853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8D8991-49ED-404E-3CC8-921CBE83336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32529" y="1502229"/>
            <a:ext cx="3668485" cy="44745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E75D6992-BAB9-E39A-6275-ED0F27E943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Getting Started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4FDC1AE7-97B8-6314-6DDF-C5D6A58F4265}"/>
              </a:ext>
            </a:extLst>
          </p:cNvPr>
          <p:cNvSpPr txBox="1"/>
          <p:nvPr/>
        </p:nvSpPr>
        <p:spPr>
          <a:xfrm>
            <a:off x="938957" y="1737403"/>
            <a:ext cx="619118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So… what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actually is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coding?</a:t>
            </a: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can think of writing code as like writing a recipe…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might start by specifying some </a:t>
            </a:r>
            <a:r>
              <a:rPr lang="en-GB" sz="20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inputs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Then list some </a:t>
            </a:r>
            <a:r>
              <a:rPr lang="en-GB" sz="20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get a desired </a:t>
            </a:r>
            <a:r>
              <a:rPr lang="en-GB" sz="20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b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Coding is pretty similar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83EE700-0293-536C-3423-9A6A9A9E8561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10/19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40813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648520DA-30FD-AD45-4F8A-5C9854483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593CE8-CCAA-16E4-4077-AC2DAB3269CB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0C86BC-E4A4-3C8B-182D-6592D28394F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32529" y="1502229"/>
            <a:ext cx="3668485" cy="44745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C23F6945-AA3D-D4D3-0E85-1B0B370E81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Getting Started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67068E0C-D68E-F6D8-1B1F-7B122D719995}"/>
              </a:ext>
            </a:extLst>
          </p:cNvPr>
          <p:cNvSpPr txBox="1"/>
          <p:nvPr/>
        </p:nvSpPr>
        <p:spPr>
          <a:xfrm>
            <a:off x="938957" y="1737403"/>
            <a:ext cx="619118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So… what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actually is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coding?</a:t>
            </a: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can think of writing code as like writing a recipe…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might start by specifying some </a:t>
            </a:r>
            <a:r>
              <a:rPr lang="en-GB" sz="20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inputs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Then list some </a:t>
            </a:r>
            <a:r>
              <a:rPr lang="en-GB" sz="20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get a desired </a:t>
            </a:r>
            <a:r>
              <a:rPr lang="en-GB" sz="20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b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Coding is pretty similar</a:t>
            </a: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Here we are producing some output that might be difficult to  compute or evaluate by hand</a:t>
            </a: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CAE4E7BD-8E31-F9ED-6C55-FB58B298F6AF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10/19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73093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2E7B9A62-CB87-451D-345D-3ED9C4AF6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809B98-0912-2F5E-F34C-5934417F0C81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BE8587-0263-7FC2-4096-8A1A8F71653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32529" y="1502229"/>
            <a:ext cx="3668485" cy="44745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9D0C7CB0-423B-CFBC-FCAE-7A05B90BC0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Getting Started</a:t>
            </a:r>
            <a:endParaRPr dirty="0"/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FC57CEE7-9183-A8CF-2DDA-313A6F7FA2C4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10/19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84033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5DED78BA-B580-B2EE-35AF-427BA652E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AC4D86-779F-5B5C-886E-EBD2A475F089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688908C9-4A14-A5AD-3DDF-3D6158FFEB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Assigning Variables</a:t>
            </a:r>
            <a:endParaRPr dirty="0"/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01FCC225-E5B9-65F5-4642-32A1021297E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11/19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E6C2A6-7F8F-594C-C19E-868CDA65FD8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32529" y="1502229"/>
            <a:ext cx="3668485" cy="44745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059635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D3D30156-9B61-A021-2E42-4B6CA4238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A3E85A-0BE8-3F1C-0BF8-6660C2187EFD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9F7E36-3884-26AB-002E-18FFBC23D5E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32530" y="1854792"/>
            <a:ext cx="695988" cy="6767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59308FD5-97F6-2CF1-B731-2A11E8F0BB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Assigning Variables</a:t>
            </a:r>
            <a:endParaRPr dirty="0"/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1E636AAD-6B90-431C-6E51-6FD8B250B09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11/19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35297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34E064CE-C88E-88AD-C911-2CEF5305A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EC4579-1CC3-6449-AD1F-4021D473E196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90924A-A2FD-3D4A-3A91-D9CD8A89334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898044" y="2315534"/>
            <a:ext cx="2257636" cy="21952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4F60D8C6-84FB-0335-690D-C4191922C3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Assigning Variables</a:t>
            </a:r>
            <a:endParaRPr dirty="0"/>
          </a:p>
        </p:txBody>
      </p:sp>
      <p:sp>
        <p:nvSpPr>
          <p:cNvPr id="5" name="Google Shape;103;p13">
            <a:extLst>
              <a:ext uri="{FF2B5EF4-FFF2-40B4-BE49-F238E27FC236}">
                <a16:creationId xmlns:a16="http://schemas.microsoft.com/office/drawing/2014/main" id="{C1931E97-B1B7-E663-DABE-6C511835D72D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11/19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51129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6F253919-C76D-5D00-5E7B-FFCEA0D24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DDC73E-E905-B5EC-70D1-1FE0BA72861C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8757D9-E6E8-73B9-DDC0-B1FD24FE2EE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898044" y="2315534"/>
            <a:ext cx="2257636" cy="21952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FA125621-AF17-E0A1-5A85-C2FEB6C378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Assigning Variables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08C1A863-B807-88C9-7E6C-1CFC8718F0CA}"/>
              </a:ext>
            </a:extLst>
          </p:cNvPr>
          <p:cNvSpPr txBox="1"/>
          <p:nvPr/>
        </p:nvSpPr>
        <p:spPr>
          <a:xfrm>
            <a:off x="938957" y="1737403"/>
            <a:ext cx="619118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this code, x and y are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variables </a:t>
            </a:r>
            <a:b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3;p13">
            <a:extLst>
              <a:ext uri="{FF2B5EF4-FFF2-40B4-BE49-F238E27FC236}">
                <a16:creationId xmlns:a16="http://schemas.microsoft.com/office/drawing/2014/main" id="{B6A4C91C-F98C-232D-E9D8-1EAEB5C66BE7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11/19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39758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6A28222A-16E8-05C4-50DC-C52C7ADCF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B8612F-C3C8-9F10-B626-8EF139EF0577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9E27D6-F7FC-DEDB-A463-9EC7B90C4F5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898044" y="2315534"/>
            <a:ext cx="2257636" cy="21952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ED020F48-FFB4-27C4-CDB7-0AE8687177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Assigning Variables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C8E288D7-90ED-E690-A965-45698EE1A448}"/>
              </a:ext>
            </a:extLst>
          </p:cNvPr>
          <p:cNvSpPr txBox="1"/>
          <p:nvPr/>
        </p:nvSpPr>
        <p:spPr>
          <a:xfrm>
            <a:off x="938957" y="1737403"/>
            <a:ext cx="619118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this code, x and y are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variables </a:t>
            </a:r>
            <a:b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b="1" i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These are named pieces of data which we can use for future computations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3;p13">
            <a:extLst>
              <a:ext uri="{FF2B5EF4-FFF2-40B4-BE49-F238E27FC236}">
                <a16:creationId xmlns:a16="http://schemas.microsoft.com/office/drawing/2014/main" id="{A4D684CB-77CE-B140-ED11-72A4B109D63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11/19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07052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E9F4636D-BD68-EFBB-E5F2-F28AFE0B1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3E1F89-5750-B150-267D-B51103DA1394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512348-D3B4-9C19-E866-72F969EEB26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898044" y="2315534"/>
            <a:ext cx="2257636" cy="21952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6F0C5EAD-87DD-A651-95B4-31B88FB731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Assigning Variables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6004AFD9-366A-DDFF-081B-C04E6ABA1B51}"/>
              </a:ext>
            </a:extLst>
          </p:cNvPr>
          <p:cNvSpPr txBox="1"/>
          <p:nvPr/>
        </p:nvSpPr>
        <p:spPr>
          <a:xfrm>
            <a:off x="938957" y="1737403"/>
            <a:ext cx="619118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this code, x and y are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variables </a:t>
            </a:r>
            <a:b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b="1" i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These are named pieces of data which we can use for future computations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‘=‘ symbol is the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assignment operator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3;p13">
            <a:extLst>
              <a:ext uri="{FF2B5EF4-FFF2-40B4-BE49-F238E27FC236}">
                <a16:creationId xmlns:a16="http://schemas.microsoft.com/office/drawing/2014/main" id="{0641C52D-273B-F847-E82A-C37695FD8B0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11/19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37308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40D0B65F-E860-7751-6DDF-08A92C828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6945A6-8457-E083-9463-B61E883260D3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87700-776C-C547-4AD0-10CD7937C12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898044" y="2315534"/>
            <a:ext cx="2257636" cy="21952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BC9CC5FE-571F-9B10-BE4A-CE199939E3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Assigning Variables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DDA12829-617D-1F86-8F25-A9E46508B725}"/>
              </a:ext>
            </a:extLst>
          </p:cNvPr>
          <p:cNvSpPr txBox="1"/>
          <p:nvPr/>
        </p:nvSpPr>
        <p:spPr>
          <a:xfrm>
            <a:off x="938957" y="1737403"/>
            <a:ext cx="619118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this code, x and y are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variables </a:t>
            </a:r>
            <a:b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b="1" i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These are named pieces of data which we can use for future computations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‘=‘ symbol is the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assignment operator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00;p20">
            <a:extLst>
              <a:ext uri="{FF2B5EF4-FFF2-40B4-BE49-F238E27FC236}">
                <a16:creationId xmlns:a16="http://schemas.microsoft.com/office/drawing/2014/main" id="{58F471E9-B9C7-BD18-2DCA-52F40B9A9D85}"/>
              </a:ext>
            </a:extLst>
          </p:cNvPr>
          <p:cNvSpPr/>
          <p:nvPr/>
        </p:nvSpPr>
        <p:spPr>
          <a:xfrm>
            <a:off x="9751483" y="2588375"/>
            <a:ext cx="550758" cy="485591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98;p20">
            <a:extLst>
              <a:ext uri="{FF2B5EF4-FFF2-40B4-BE49-F238E27FC236}">
                <a16:creationId xmlns:a16="http://schemas.microsoft.com/office/drawing/2014/main" id="{C1E00D5C-EF4A-C25C-DFC9-E7777E1F57E3}"/>
              </a:ext>
            </a:extLst>
          </p:cNvPr>
          <p:cNvSpPr txBox="1"/>
          <p:nvPr/>
        </p:nvSpPr>
        <p:spPr>
          <a:xfrm>
            <a:off x="8300359" y="1662898"/>
            <a:ext cx="353241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Assignment operator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3;p13">
            <a:extLst>
              <a:ext uri="{FF2B5EF4-FFF2-40B4-BE49-F238E27FC236}">
                <a16:creationId xmlns:a16="http://schemas.microsoft.com/office/drawing/2014/main" id="{B6F738F3-06DA-0E03-5C90-C7F54264B73B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11/19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92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D0D1DCA2-63EE-704A-4BCF-F8A81522A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>
            <a:extLst>
              <a:ext uri="{FF2B5EF4-FFF2-40B4-BE49-F238E27FC236}">
                <a16:creationId xmlns:a16="http://schemas.microsoft.com/office/drawing/2014/main" id="{E0E82051-3812-9896-419B-2AA5456731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Structure</a:t>
            </a:r>
            <a:endParaRPr/>
          </a:p>
        </p:txBody>
      </p:sp>
      <p:sp>
        <p:nvSpPr>
          <p:cNvPr id="122" name="Google Shape;122;p16">
            <a:extLst>
              <a:ext uri="{FF2B5EF4-FFF2-40B4-BE49-F238E27FC236}">
                <a16:creationId xmlns:a16="http://schemas.microsoft.com/office/drawing/2014/main" id="{FFB123FB-F760-2E76-A95F-14BE13378FCA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course will run for 20 weeks</a:t>
            </a: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will cover: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types, conditionals and loops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Building functions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i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F8F5A98A-FF70-F569-4225-1DE0E976EB2B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8142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9FF11CC3-8BC1-6397-3BDB-7309E1DFF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DF3AE3-AE18-99D1-D529-1A722204D59B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87BEE6-D2FF-B6F6-7538-F6972E97C61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898044" y="2315534"/>
            <a:ext cx="2257636" cy="21952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841AB0DF-8E9B-12FC-7F2E-EF1AAE4FE5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Assigning Variables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2B1FAB10-54CB-5E5E-C741-3B7009736B5B}"/>
              </a:ext>
            </a:extLst>
          </p:cNvPr>
          <p:cNvSpPr txBox="1"/>
          <p:nvPr/>
        </p:nvSpPr>
        <p:spPr>
          <a:xfrm>
            <a:off x="938957" y="1737403"/>
            <a:ext cx="619118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this code, x and y are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variables </a:t>
            </a:r>
            <a:b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b="1" i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These are named pieces of data which we can use for future computations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‘=‘ symbol is the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assignment operator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3;p13">
            <a:extLst>
              <a:ext uri="{FF2B5EF4-FFF2-40B4-BE49-F238E27FC236}">
                <a16:creationId xmlns:a16="http://schemas.microsoft.com/office/drawing/2014/main" id="{250FA6F4-6F74-61AF-C465-055FB6D96FDE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11/19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19824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8F9ADFAC-9B72-F96B-4874-B23159723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522CD6-B5BA-DEDF-5B9A-A62C6B6FBF67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CA08E9-319C-C8EE-32CB-9993C6E5823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898044" y="2315534"/>
            <a:ext cx="2257636" cy="21952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2EE5D200-7035-BE17-9264-FACFB34414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Assigning Variables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688E830B-0064-20E5-5526-63B5C70C63F0}"/>
              </a:ext>
            </a:extLst>
          </p:cNvPr>
          <p:cNvSpPr txBox="1"/>
          <p:nvPr/>
        </p:nvSpPr>
        <p:spPr>
          <a:xfrm>
            <a:off x="938957" y="1737403"/>
            <a:ext cx="619118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this code, x and y are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variables </a:t>
            </a:r>
            <a:b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b="1" i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These are named pieces of data which we can use for future computations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‘=‘ symbol is the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assignment operator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Unlike in maths, this is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an instruction</a:t>
            </a:r>
            <a:b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3;p13">
            <a:extLst>
              <a:ext uri="{FF2B5EF4-FFF2-40B4-BE49-F238E27FC236}">
                <a16:creationId xmlns:a16="http://schemas.microsoft.com/office/drawing/2014/main" id="{2E753E52-583B-4322-37CE-A8E3A8724256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11/19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0655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548D2ACC-5C7B-6C8E-6CAF-B333DFE3D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56678A-C60A-EEC4-FEAF-E41939C20985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636A68-B6A8-F2D0-C3CB-25D1E538A04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898044" y="2315534"/>
            <a:ext cx="2257636" cy="21952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637BA9EC-413B-51F0-F82F-1B17BE2C50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Assigning Variables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CBB5552A-CDDC-D8CD-A461-4D5DDA6BFAF0}"/>
              </a:ext>
            </a:extLst>
          </p:cNvPr>
          <p:cNvSpPr txBox="1"/>
          <p:nvPr/>
        </p:nvSpPr>
        <p:spPr>
          <a:xfrm>
            <a:off x="938957" y="1737403"/>
            <a:ext cx="619118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this code, x and y are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variables </a:t>
            </a:r>
            <a:b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b="1" i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These are named pieces of data which we can use for future computations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‘=‘ symbol is the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assignment operator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Unlike in maths, this is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an instruction</a:t>
            </a:r>
            <a:b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b="1" i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E.g.</a:t>
            </a:r>
            <a:r>
              <a:rPr lang="en-GB" sz="20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“x=7” 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means </a:t>
            </a:r>
            <a:r>
              <a:rPr lang="en-GB" sz="20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“Save the integer 7 under the variable name x”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lang="en-GB" sz="2000" b="1" i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3;p13">
            <a:extLst>
              <a:ext uri="{FF2B5EF4-FFF2-40B4-BE49-F238E27FC236}">
                <a16:creationId xmlns:a16="http://schemas.microsoft.com/office/drawing/2014/main" id="{763D9999-57AE-50D0-77A2-B3FD9D9895A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11/19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06973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00DC2816-974A-C8EF-45F9-D83F7D2DE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C0DE64-2516-879F-9A53-A313F7C3E632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0175143E-E732-F8FD-3FD7-4286BB6B76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Types</a:t>
            </a:r>
            <a:endParaRPr dirty="0"/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4160AA0B-A7D7-C5B3-8397-1D0110D06EC1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12/19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30220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AEC1CB4B-A22D-748C-CA46-CBDF2DBE3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91DED9-0C15-41DB-FCAD-16CE8BF58407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54E55980-D98D-FBB4-07A6-4E067AA4B5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Types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51A740-4049-6B45-128B-30B9CBF2B66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99513" y="2114256"/>
            <a:ext cx="4433258" cy="10080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8D779002-2619-EA95-1A6A-9B4688F2EB1D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12/19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10409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C796377E-293C-CDEE-FC14-23722F1AD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4A9E7B-95ED-21BB-6BB1-5EDC2F24B091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B06BE29B-9D6E-845B-D702-92EF8DF55B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Types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824637F8-E1ED-DD7E-BDDB-52043997CB31}"/>
              </a:ext>
            </a:extLst>
          </p:cNvPr>
          <p:cNvSpPr txBox="1"/>
          <p:nvPr/>
        </p:nvSpPr>
        <p:spPr>
          <a:xfrm>
            <a:off x="938957" y="17374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When writing the recipe, some foods were of the “same type”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AFFF6-B17A-CCD4-7CF0-B169FEE99F2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99513" y="2114256"/>
            <a:ext cx="4433258" cy="10080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69C7D56D-0765-12CD-787E-D4EF1FCD563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12/19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6953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1982F269-4FF7-058F-0F61-A5C0AA709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2C5A20-D458-3EB0-6769-440E543C2A4B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F4C40614-6754-8EE6-3145-F07312D704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Types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A9AD3D63-00F9-A3DC-AD7C-7C87DBCB87B8}"/>
              </a:ext>
            </a:extLst>
          </p:cNvPr>
          <p:cNvSpPr txBox="1"/>
          <p:nvPr/>
        </p:nvSpPr>
        <p:spPr>
          <a:xfrm>
            <a:off x="938957" y="17374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When writing the recipe, some foods were of the “same type”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E.g. we had </a:t>
            </a:r>
            <a:r>
              <a:rPr lang="en-GB" sz="20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 eggs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C6B52A-4A0F-9194-A906-3F7A051F11B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99513" y="2114256"/>
            <a:ext cx="4433258" cy="10080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3FEB14FB-4160-CFA4-26B3-E3683BC1C5DF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12/19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89764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69E38F4E-C17B-3205-6AB8-EDB97B7C0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3C100E-0AFA-FA1C-22FA-EEE2764AE613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53478FE7-176A-F71A-589E-08C690D4B1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Types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45F7A9B0-2D35-60F9-DB3B-308B331778EC}"/>
              </a:ext>
            </a:extLst>
          </p:cNvPr>
          <p:cNvSpPr txBox="1"/>
          <p:nvPr/>
        </p:nvSpPr>
        <p:spPr>
          <a:xfrm>
            <a:off x="938957" y="17374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When writing the recipe, some foods were of the “same type”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E.g. we had </a:t>
            </a:r>
            <a:r>
              <a:rPr lang="en-GB" sz="20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 eggs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i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the same way, in coding we have different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types of data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8782E0-AC03-3F73-B146-F45B1AB7E9E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99513" y="2114256"/>
            <a:ext cx="4433258" cy="10080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295350E5-DE67-B429-36D2-AB415AA18AC2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12/19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73633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4521E223-69AA-AA36-1770-F38918142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D12C13-5510-3DF4-C3A6-38D71FE93FAE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52588DBB-EB34-4D45-8C5F-9416835D56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Types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C7E98B31-980F-B6E8-4D37-E4224ACC29C5}"/>
              </a:ext>
            </a:extLst>
          </p:cNvPr>
          <p:cNvSpPr txBox="1"/>
          <p:nvPr/>
        </p:nvSpPr>
        <p:spPr>
          <a:xfrm>
            <a:off x="938957" y="17374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When writing the recipe, some foods were of the “same type”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E.g. we had </a:t>
            </a:r>
            <a:r>
              <a:rPr lang="en-GB" sz="20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 eggs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i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the same way, in coding we have different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types of data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i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Today, we shall look at some of these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A87BF5-D093-7FC9-0E41-E059953F98C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99513" y="2114256"/>
            <a:ext cx="4433258" cy="10080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CF65D142-610E-567A-9843-78C878A85B08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12/19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93398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61D0625D-9949-0FF0-C704-64C2B5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8AC810-47A3-E8EA-9AC5-3B0CD46F34C4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81DE714A-01E9-9503-9BCE-8C554F0747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Types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E7E35778-62C8-E8B1-44C3-341D48B7C766}"/>
              </a:ext>
            </a:extLst>
          </p:cNvPr>
          <p:cNvSpPr txBox="1"/>
          <p:nvPr/>
        </p:nvSpPr>
        <p:spPr>
          <a:xfrm>
            <a:off x="938957" y="17374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When writing the recipe, some foods were of the “same type”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E.g. we had </a:t>
            </a:r>
            <a:r>
              <a:rPr lang="en-GB" sz="20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 eggs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i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the same way, in coding we have different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types of data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i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Today, we shall look at some of these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Understanding data types is important, as we want to use different data types for different tasks</a:t>
            </a:r>
          </a:p>
          <a:p>
            <a:pPr marL="457200" lvl="1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b="1" i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938DAF-23F0-9428-2902-6ADF6DE2F1B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99513" y="2114256"/>
            <a:ext cx="4433258" cy="10080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0BDF50B4-1933-C108-95C1-A1F0DADC8098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12/19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4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3F480B39-1292-33B6-DDAD-9035A4A16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>
            <a:extLst>
              <a:ext uri="{FF2B5EF4-FFF2-40B4-BE49-F238E27FC236}">
                <a16:creationId xmlns:a16="http://schemas.microsoft.com/office/drawing/2014/main" id="{A65CA398-696B-2900-C642-3EF8D6BD6D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Structure</a:t>
            </a:r>
            <a:endParaRPr/>
          </a:p>
        </p:txBody>
      </p:sp>
      <p:sp>
        <p:nvSpPr>
          <p:cNvPr id="122" name="Google Shape;122;p16">
            <a:extLst>
              <a:ext uri="{FF2B5EF4-FFF2-40B4-BE49-F238E27FC236}">
                <a16:creationId xmlns:a16="http://schemas.microsoft.com/office/drawing/2014/main" id="{624A07C6-8E02-F516-595D-A210DE5550DB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course will run for 20 weeks</a:t>
            </a: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will cover: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types, conditionals and loops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Building functions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arrays and linear algebra in python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i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24093C19-88FA-E402-3BD2-3A56D2E98949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0241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E586CF89-B033-D6A9-37EA-443CD4E7C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CB72C0-7617-7C3D-3062-DFEFFF8D6395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F986C6F3-F510-6B68-5EDA-D10E7117CE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Numeric Data Types</a:t>
            </a:r>
            <a:endParaRPr dirty="0"/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085E8C5B-8EAA-6B11-1DCF-AC714F43E8B2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13/19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74381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F8480295-7C8A-54F0-2E67-E0915140D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96261C-32E8-5AAE-B1B0-642BE9D76376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FAA792B1-B2E0-6314-870B-CBB046F9E6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Numeric Data Types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39E9ED-B2C3-C90E-FBDB-C74D1CEEF70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57928" y="1502229"/>
            <a:ext cx="4211262" cy="3135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177E4246-AB8F-C759-B9E6-DF1BFBA84098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13/19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8B3AC-0E9D-AF61-F407-C097A1C360F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30440" y="1619250"/>
            <a:ext cx="4077789" cy="289127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474945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002BD75B-6D3B-334C-41DC-ADF7105B1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EE6F0F-22AD-3226-CFB1-75CCB47F5A5E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21DF1574-0553-B58E-E8A0-BAC106F7B8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Numeric Data Types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44B005B2-43AA-8A92-DA09-FF89A0910306}"/>
              </a:ext>
            </a:extLst>
          </p:cNvPr>
          <p:cNvSpPr txBox="1"/>
          <p:nvPr/>
        </p:nvSpPr>
        <p:spPr>
          <a:xfrm>
            <a:off x="938957" y="17374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most ubiquitous data types are numeric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D3CA22-8A1B-1B73-E5DA-4FCEE960159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57928" y="1502229"/>
            <a:ext cx="4211262" cy="3135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81B5A4AD-8472-818F-2BF1-BEDCE3517D1E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13/19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32F25-A602-513A-A8BF-B06D6125169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30440" y="1619250"/>
            <a:ext cx="4077789" cy="289127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811280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561A0A17-5971-6D4D-308B-92BCD57C6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8C2C6A-6458-FE9F-7E02-4429B62F36E2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E6E3DA26-B875-F9DB-5B7F-31AA4AFB4B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Numeric Data Types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75459DA5-4A6F-43A9-067B-785BCCA94E97}"/>
              </a:ext>
            </a:extLst>
          </p:cNvPr>
          <p:cNvSpPr txBox="1"/>
          <p:nvPr/>
        </p:nvSpPr>
        <p:spPr>
          <a:xfrm>
            <a:off x="938957" y="17374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most ubiquitous data types are numeric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64C484-3741-A96D-A494-6FD4B519F8F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57928" y="1502229"/>
            <a:ext cx="4211262" cy="3135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2857F8E0-7FA9-0857-5693-E3AB7AE403EB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13/19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5033F-C372-456A-5D81-6C69EC1DF9E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30440" y="1924050"/>
            <a:ext cx="4077789" cy="258647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487976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6C6E4029-DD98-1696-F170-C07AB20F5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E9C97D-EE85-B6E3-490E-5B082AEF06B5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92537E65-068F-4BDF-57F1-CFF533EC1D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Numeric Data Types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ADC1ACD1-39CC-365A-8036-23642415FB5E}"/>
              </a:ext>
            </a:extLst>
          </p:cNvPr>
          <p:cNvSpPr txBox="1"/>
          <p:nvPr/>
        </p:nvSpPr>
        <p:spPr>
          <a:xfrm>
            <a:off x="938957" y="17374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most ubiquitous data types are numeric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Integers: Whole numbers/Integers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GB" sz="20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20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8E08B7-2227-1B97-7315-648436B5D6D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57928" y="1502229"/>
            <a:ext cx="4211262" cy="3135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A30896B3-15B2-7423-03DA-F8E1DF3A02DE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13/19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9C237-8289-07A8-0EEC-EDE80449F79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30440" y="1895476"/>
            <a:ext cx="4004310" cy="261504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123504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1521C260-B2AA-441E-DC47-1AA808381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0192AD-930B-03A5-E517-8254C41F7E07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8AFA5830-3784-46A0-719B-EBDF9263C9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Numeric Data Types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1260143A-6470-A746-C8DC-1BA5BAE54FE7}"/>
              </a:ext>
            </a:extLst>
          </p:cNvPr>
          <p:cNvSpPr txBox="1"/>
          <p:nvPr/>
        </p:nvSpPr>
        <p:spPr>
          <a:xfrm>
            <a:off x="938957" y="17374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most ubiquitous data types are numeric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Integers: Whole numbers/Integers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ℤ = {…, -3, -2, -1, 0, 1, 2, 3,… }</a:t>
            </a:r>
            <a:endParaRPr lang="en-GB" sz="20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20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72F95C-E64B-3203-D3B2-8033B2C67BC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57928" y="1502229"/>
            <a:ext cx="4211262" cy="3135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218A692-C17D-313C-DACA-4E10C565F57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13/19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E6C9B-31A0-4C3B-852F-39DA0AC96A1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30440" y="1895476"/>
            <a:ext cx="4004310" cy="261504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380910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1BA197B4-BCAB-8531-95D9-6CB7FA2A9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106BCE-F1FD-31D8-4CD9-B8972D11F930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1C6E3DCC-4D3F-C255-CC45-CC431491FA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Numeric Data Types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119A69C6-A9F1-8CAD-5FCF-3489D3D026ED}"/>
              </a:ext>
            </a:extLst>
          </p:cNvPr>
          <p:cNvSpPr txBox="1"/>
          <p:nvPr/>
        </p:nvSpPr>
        <p:spPr>
          <a:xfrm>
            <a:off x="938957" y="17374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most ubiquitous data types are numeric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Integers: Whole numbers/Integers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ℤ = {…, -3, -2, -1, 0, 1, 2, 3,… }</a:t>
            </a:r>
            <a:endParaRPr lang="en-GB" sz="20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20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A2EBD5-CF11-ADCE-3B8F-E51FF1F1565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57928" y="1502229"/>
            <a:ext cx="4211262" cy="3135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E840111E-6EE0-DD9E-B0DE-096B5B86E71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13/19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D1C81-DE82-9411-D666-FA12585ACF1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30440" y="2220686"/>
            <a:ext cx="4004310" cy="228983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50131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EAB2B4A2-1172-ADE7-7997-9A74ABF89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F211CE-3693-DBBE-DC74-DB1F0E9C1B4C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C751B39A-3EBF-F628-082F-DAC6A1892F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Numeric Data Types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8E7CCDED-9466-636B-4416-A735104865D5}"/>
              </a:ext>
            </a:extLst>
          </p:cNvPr>
          <p:cNvSpPr txBox="1"/>
          <p:nvPr/>
        </p:nvSpPr>
        <p:spPr>
          <a:xfrm>
            <a:off x="938957" y="17374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most ubiquitous data types are numeric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Integers: Whole numbers/Integers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ℤ = {…, -3, -2, -1, 0, 1, 2, 3,… }</a:t>
            </a:r>
            <a:endParaRPr lang="en-GB" sz="20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Floats: Decimal numbers</a:t>
            </a: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20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1EFFD6-F1CC-31B7-5ECC-26E68EBBAA0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57928" y="1502229"/>
            <a:ext cx="4211262" cy="3135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317CB8BA-6148-7740-7F0D-B33F4CA0A2D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13/19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3CE08-BE3A-31E6-D87A-184E811B0F3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30440" y="2220686"/>
            <a:ext cx="4004310" cy="228983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219912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4588782F-B9AA-1B51-8F6E-E5C5D1234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B772EA-1CE4-B017-8636-28CEBE0557EB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0F833465-0D4D-D2F3-DA0E-7A4A1798D5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Numeric Data Types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FD2E6F6F-7359-23A4-DA53-3123B863F9AD}"/>
              </a:ext>
            </a:extLst>
          </p:cNvPr>
          <p:cNvSpPr txBox="1"/>
          <p:nvPr/>
        </p:nvSpPr>
        <p:spPr>
          <a:xfrm>
            <a:off x="938957" y="17374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most ubiquitous data types are numeric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Integers: Whole numbers/Integers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ℤ = {…, -3, -2, -1, 0, 1, 2, 3,… }</a:t>
            </a:r>
            <a:endParaRPr lang="en-GB" sz="20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Floats: Decimal numbers</a:t>
            </a: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ℝ = Real numbers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20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C12C0A-4EA3-5A89-4E08-E0A7DF0DD23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57928" y="1502229"/>
            <a:ext cx="4211262" cy="3135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1E37B71-31DE-5A49-7526-DAED9AD80206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13/19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BE473-88E9-FA22-F7A4-9C63F1CD7F3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30440" y="2220686"/>
            <a:ext cx="4004310" cy="228983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605524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56AF432C-3C54-5C67-A1C1-4EF998DC1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8FBD84-750F-6F2F-818B-7E0394DC456A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706F1C58-4EBB-3269-6109-64277AF1F8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Numeric Data Types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095CCD5A-F659-E9D0-61C2-9846C5AE71CC}"/>
              </a:ext>
            </a:extLst>
          </p:cNvPr>
          <p:cNvSpPr txBox="1"/>
          <p:nvPr/>
        </p:nvSpPr>
        <p:spPr>
          <a:xfrm>
            <a:off x="938957" y="17374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most ubiquitous data types are numeric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Integers: Whole numbers/Integers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ℤ = {…, -3, -2, -1, 0, 1, 2, 3,… }</a:t>
            </a:r>
            <a:endParaRPr lang="en-GB" sz="20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Floats: Decimal numbers</a:t>
            </a: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ℝ = Real numbers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20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736319-D9DB-C34F-73EF-BAFCA365D10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57928" y="1502229"/>
            <a:ext cx="4211262" cy="3135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7D441248-3C13-7FAC-9030-E3667D0485F9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13/19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EC46EE-136A-428C-5F8D-28B3095053D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30440" y="2676525"/>
            <a:ext cx="4004310" cy="183399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5948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244A6F01-96E7-9A25-3C58-C6FD862E5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>
            <a:extLst>
              <a:ext uri="{FF2B5EF4-FFF2-40B4-BE49-F238E27FC236}">
                <a16:creationId xmlns:a16="http://schemas.microsoft.com/office/drawing/2014/main" id="{C108EDFF-9573-F148-4E66-9FCEAE2871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Structure</a:t>
            </a:r>
            <a:endParaRPr/>
          </a:p>
        </p:txBody>
      </p:sp>
      <p:sp>
        <p:nvSpPr>
          <p:cNvPr id="122" name="Google Shape;122;p16">
            <a:extLst>
              <a:ext uri="{FF2B5EF4-FFF2-40B4-BE49-F238E27FC236}">
                <a16:creationId xmlns:a16="http://schemas.microsoft.com/office/drawing/2014/main" id="{38E88D40-D0E7-33B4-CFBE-4859DF0D9A53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course will run for 20 weeks</a:t>
            </a: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will cover: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types, conditionals and loops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Building functions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arrays and linear algebra in python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Pandas </a:t>
            </a: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dataframes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i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BD59A22C-C529-AC5B-AC4E-7CC71C23D9CE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627669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AD7D341F-8421-BC34-6AD1-B23E89E58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6CA8A8-39FF-2F54-5372-2B6257AC7E97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384E9FA5-E037-EBF3-FE9B-D53D6A2EBF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Numeric Data Types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22A93B6B-8C3A-8C1E-92A5-1CDB57915810}"/>
              </a:ext>
            </a:extLst>
          </p:cNvPr>
          <p:cNvSpPr txBox="1"/>
          <p:nvPr/>
        </p:nvSpPr>
        <p:spPr>
          <a:xfrm>
            <a:off x="938957" y="17374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most ubiquitous data types are numeric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Integers: Whole numbers/Integers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ℤ = {…, -3, -2, -1, 0, 1, 2, 3,… }</a:t>
            </a:r>
            <a:endParaRPr lang="en-GB" sz="20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Floats: Decimal numbers</a:t>
            </a: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ℝ = Real numbers</a:t>
            </a:r>
            <a:b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convert between float’s and integers using the </a:t>
            </a:r>
            <a:r>
              <a:rPr lang="en-GB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GB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functions.</a:t>
            </a: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20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1C7AA9-F82D-3CE4-AA6B-94FEE792E82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57928" y="1502229"/>
            <a:ext cx="4211262" cy="3135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D0A06BF5-5570-D061-AC3B-DA22B2563B6F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13/19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2EF07-8AC9-FFCC-766D-4AE680F771E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30440" y="2676525"/>
            <a:ext cx="4004310" cy="183399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5267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1C73CF70-3A1A-E657-43CF-4D8FFB0EA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2409DB-C3C2-AA70-BB56-7716FC1D09E0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5ED74FD0-3C69-DF41-E878-B63D090427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Numeric Data Types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B24CCAD1-1A82-B8A9-D2F8-CDB83EFD5AE3}"/>
              </a:ext>
            </a:extLst>
          </p:cNvPr>
          <p:cNvSpPr txBox="1"/>
          <p:nvPr/>
        </p:nvSpPr>
        <p:spPr>
          <a:xfrm>
            <a:off x="938957" y="17374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most ubiquitous data types are numeric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Integers: Whole numbers/Integers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ℤ = {…, -3, -2, -1, 0, 1, 2, 3,… }</a:t>
            </a:r>
            <a:endParaRPr lang="en-GB" sz="20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Floats: Decimal numbers</a:t>
            </a: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ℝ = Real numbers</a:t>
            </a:r>
            <a:b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convert between float’s and integers using the </a:t>
            </a:r>
            <a:r>
              <a:rPr lang="en-GB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GB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functions.</a:t>
            </a: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20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8D43E9-D420-91FE-8CF4-B8C2CA1084F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57928" y="1502229"/>
            <a:ext cx="4211262" cy="3135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CA7EE9F-9CEF-76FE-016D-DF6C853127CB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13/19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2627A-A45C-EE11-30D6-EC63B1FB6C4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30440" y="3523189"/>
            <a:ext cx="4004310" cy="98733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576777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BB5BCD2E-7CBA-1F9E-10E0-4BB1C57A9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967972-0BDD-11DF-01A8-D584F246ED51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6ECF7FE3-EEAE-46A9-451F-BE79DEE4D2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Numeric Data Types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8A57CD6F-8CDF-58DE-FB3D-C3D8DC79B6A3}"/>
              </a:ext>
            </a:extLst>
          </p:cNvPr>
          <p:cNvSpPr txBox="1"/>
          <p:nvPr/>
        </p:nvSpPr>
        <p:spPr>
          <a:xfrm>
            <a:off x="938957" y="17374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most ubiquitous data types are numeric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Integers: Whole numbers/Integers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ℤ = {…, -3, -2, -1, 0, 1, 2, 3,… }</a:t>
            </a:r>
            <a:endParaRPr lang="en-GB" sz="20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Floats: Decimal numbers</a:t>
            </a: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ℝ = Real numbers</a:t>
            </a:r>
            <a:b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convert between float’s and integers using the </a:t>
            </a:r>
            <a:r>
              <a:rPr lang="en-GB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GB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functions.</a:t>
            </a: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20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5BFE0E-7B00-F947-4F60-E523D0FC3BD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57928" y="1502229"/>
            <a:ext cx="4211262" cy="3135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D406E81D-9D44-FE90-6DCF-557FE2A1DD2C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13/19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416780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5FFC1C8E-053F-C653-2786-ADBE75DA4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CEEBCB-3673-296F-9F15-D42180DCF9E6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86624F9A-C4DD-036D-AA9E-BF55DF64A6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Numeric Data Types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7BD34BB5-7C2A-F3FC-492A-A8AC5E80B1C1}"/>
              </a:ext>
            </a:extLst>
          </p:cNvPr>
          <p:cNvSpPr txBox="1"/>
          <p:nvPr/>
        </p:nvSpPr>
        <p:spPr>
          <a:xfrm>
            <a:off x="938957" y="17374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most ubiquitous data types are numeric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Integers: Whole numbers/Integers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ℤ = {…, -3, -2, -1, 0, 1, 2, 3,… }</a:t>
            </a:r>
            <a:endParaRPr lang="en-GB" sz="20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Floats: Decimal numbers</a:t>
            </a: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ℝ = Real numbers</a:t>
            </a:r>
            <a:b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convert between float’s and integers using the </a:t>
            </a:r>
            <a:r>
              <a:rPr lang="en-GB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GB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functions.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What do you think might happen if we convert y to an integer?</a:t>
            </a:r>
          </a:p>
          <a:p>
            <a:pPr marL="101600" lvl="1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20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8872A6-FE80-2BC6-694B-081E16724F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57928" y="1502229"/>
            <a:ext cx="4211262" cy="3135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3069BEDA-1D6F-BBC1-8291-4CED70B92CEC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13/19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04410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A78C184A-1900-5812-5E26-5373A3F7F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8C98E9-E2AF-ECDF-F92E-4EE5992F887F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D8184189-EAE2-01B2-D957-A306BF4624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Numeric Data Types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A0006F3E-8BDD-B536-5B89-143081209AFB}"/>
              </a:ext>
            </a:extLst>
          </p:cNvPr>
          <p:cNvSpPr txBox="1"/>
          <p:nvPr/>
        </p:nvSpPr>
        <p:spPr>
          <a:xfrm>
            <a:off x="938957" y="17374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most ubiquitous data types are numeric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Integers: Whole numbers/Integers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ℤ = {…, -3, -2, -1, 0, 1, 2, 3,… }</a:t>
            </a:r>
            <a:endParaRPr lang="en-GB" sz="20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Floats: Decimal numbers</a:t>
            </a: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ℝ = Real numbers</a:t>
            </a:r>
            <a:b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convert between float’s and integers using the </a:t>
            </a:r>
            <a:r>
              <a:rPr lang="en-GB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GB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functions.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What do you think might happen if we convert y to an integer?</a:t>
            </a:r>
          </a:p>
          <a:p>
            <a:pPr marL="101600" lvl="1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20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1CB019-BE68-CE1C-C6F1-4E62FB16FBE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57928" y="1502229"/>
            <a:ext cx="4211262" cy="3135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Google Shape;198;p20">
            <a:extLst>
              <a:ext uri="{FF2B5EF4-FFF2-40B4-BE49-F238E27FC236}">
                <a16:creationId xmlns:a16="http://schemas.microsoft.com/office/drawing/2014/main" id="{E57BA5BD-C798-8C41-5C93-5A0C2E2AE10B}"/>
              </a:ext>
            </a:extLst>
          </p:cNvPr>
          <p:cNvSpPr txBox="1"/>
          <p:nvPr/>
        </p:nvSpPr>
        <p:spPr>
          <a:xfrm>
            <a:off x="6542314" y="4976224"/>
            <a:ext cx="5197926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Warning: A computer cannot actually describe arbitrarily small and large numbers – it approximates instead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412476F8-67AD-B890-C1E7-57F6B8C89934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13/19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8855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2A5A40B7-948E-B4A2-E499-5377967F2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A9838E-67B6-EA7D-6C0D-7E76140860CB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C9C27258-1314-041C-782C-AB84E445C1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Numeric Data Types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D6D58A90-172B-5290-9634-A3F816D1715A}"/>
              </a:ext>
            </a:extLst>
          </p:cNvPr>
          <p:cNvSpPr txBox="1"/>
          <p:nvPr/>
        </p:nvSpPr>
        <p:spPr>
          <a:xfrm>
            <a:off x="938957" y="17374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most ubiquitous data types are numeric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Integers: Whole numbers/Integers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ℤ = {…, -3, -2, -1, 0, 1, 2, 3,… }</a:t>
            </a:r>
            <a:endParaRPr lang="en-GB" sz="20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Floats: Decimal numbers</a:t>
            </a: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ℝ = Real numbers</a:t>
            </a:r>
            <a:b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convert between float’s and integers using the </a:t>
            </a:r>
            <a:r>
              <a:rPr lang="en-GB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GB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functions.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What do you think might happen if we convert y to an integer?</a:t>
            </a:r>
          </a:p>
          <a:p>
            <a:pPr marL="101600" lvl="1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20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C689C1-604E-57E7-59A0-232864898C8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57928" y="1502229"/>
            <a:ext cx="4211262" cy="3135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E2B8E1C-8D29-CCD5-AAE8-C5191732A77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13/19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398773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5AFF27BC-5576-980D-EF07-DE02CA723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1668FC-59E0-AD16-AD58-C691B583699C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94868EE9-89C6-4228-3FFE-F7ABEA579D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Strings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04BB8F82-E42B-C266-CD01-AE892AB4A540}"/>
              </a:ext>
            </a:extLst>
          </p:cNvPr>
          <p:cNvSpPr txBox="1"/>
          <p:nvPr/>
        </p:nvSpPr>
        <p:spPr>
          <a:xfrm>
            <a:off x="938957" y="1737403"/>
            <a:ext cx="635882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F856CA8E-BAC6-4580-8947-02659392677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14/19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081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D71AD858-4054-C3C4-829D-107951B5A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A99F5A-1D58-4022-EC3D-AFF2C99CF376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49E56C79-05B6-095A-1E51-16C1DD9E1E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Strings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16893B-4F9E-4A25-5B0C-2D83CDA50E0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74875" y="754191"/>
            <a:ext cx="3119845" cy="4409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8E757BB2-BAD7-8194-D6B5-EB4BB09BBAA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14/19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D5AB7F-A0A8-952A-7F7E-D767174F4F2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48625" y="754192"/>
            <a:ext cx="2886076" cy="43615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36455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36A5665F-E37E-910B-E9DA-3B6E566CD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76E6C9-9837-1A6F-52C5-138BA0C06975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94224DD5-9038-9122-5660-CF58992D26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Strings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12929500-80A1-26C5-B361-C3AF4D720F03}"/>
              </a:ext>
            </a:extLst>
          </p:cNvPr>
          <p:cNvSpPr txBox="1"/>
          <p:nvPr/>
        </p:nvSpPr>
        <p:spPr>
          <a:xfrm>
            <a:off x="938957" y="1737403"/>
            <a:ext cx="635882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20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a sequence of characters. Strings can contain: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0E493F-A7CE-2D18-9124-0B08B9FA5F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74875" y="754191"/>
            <a:ext cx="3119845" cy="4409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B72E2919-8713-C987-9513-535E4D2C78A7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14/19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3DF0A-89B9-5089-087F-8D47BBFE8C7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48625" y="754192"/>
            <a:ext cx="2886076" cy="43615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1186958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B069ADFA-E1DE-6640-AE2D-13552B642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876389-053C-E9C2-6453-E4C4B8AD5F5B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94E1CB56-DD6C-56D3-6419-481596CB63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Strings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9274C918-5984-9408-A4D6-F6EB54693764}"/>
              </a:ext>
            </a:extLst>
          </p:cNvPr>
          <p:cNvSpPr txBox="1"/>
          <p:nvPr/>
        </p:nvSpPr>
        <p:spPr>
          <a:xfrm>
            <a:off x="938957" y="1737403"/>
            <a:ext cx="635882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20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a sequence of characters. Strings can contain: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Letters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A059B4-1176-C94D-5A2B-3266F199081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74875" y="754191"/>
            <a:ext cx="3119845" cy="4409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A2C5342A-4343-9A97-900E-F6BB2FBDDB55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14/19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3EA611-120B-9DC3-8292-0850826EB27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48625" y="754192"/>
            <a:ext cx="2886076" cy="43615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9295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C490DC6B-94AF-3A55-BC07-94939DC69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>
            <a:extLst>
              <a:ext uri="{FF2B5EF4-FFF2-40B4-BE49-F238E27FC236}">
                <a16:creationId xmlns:a16="http://schemas.microsoft.com/office/drawing/2014/main" id="{66DEB737-7416-D373-A711-305BDDD85B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Structure</a:t>
            </a:r>
            <a:endParaRPr/>
          </a:p>
        </p:txBody>
      </p:sp>
      <p:sp>
        <p:nvSpPr>
          <p:cNvPr id="122" name="Google Shape;122;p16">
            <a:extLst>
              <a:ext uri="{FF2B5EF4-FFF2-40B4-BE49-F238E27FC236}">
                <a16:creationId xmlns:a16="http://schemas.microsoft.com/office/drawing/2014/main" id="{DBD98556-47CC-D10F-533C-2CA33D41C235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course will run for 20 weeks</a:t>
            </a: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will cover: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types, conditionals and loops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Building functions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arrays and linear algebra in python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Pandas </a:t>
            </a: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dataframes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Plotting and visualisation</a:t>
            </a: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sz="1200" i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46AB0600-B0B4-20EF-2BD6-0161EFAA77A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1860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70019219-F9B3-FD9D-E2C1-0FFC4D376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86CDD-5DD9-5327-09E9-27C5C8125FE6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8C2ACD3E-5DE5-D940-C081-2A3746382E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Strings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9ED88793-504A-A4AC-7F01-8120E37077B9}"/>
              </a:ext>
            </a:extLst>
          </p:cNvPr>
          <p:cNvSpPr txBox="1"/>
          <p:nvPr/>
        </p:nvSpPr>
        <p:spPr>
          <a:xfrm>
            <a:off x="938957" y="1737403"/>
            <a:ext cx="635882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20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a sequence of characters. Strings can contain: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Letters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26A70-08E0-4820-E09A-FEDDE9B9A86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74875" y="754191"/>
            <a:ext cx="3119845" cy="4409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AE87186B-FAF1-4345-A09A-17C3AFD3D50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14/19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A5D75-F0E0-D838-B684-4C5F1ACA2A1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48625" y="1464129"/>
            <a:ext cx="2886076" cy="36515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635800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3FCF52D2-EB83-C55B-0CF4-BF54AFA4A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D1232C-79AB-925C-4B94-E489140037FC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E3CD37DD-56FA-1482-80A5-E215E79607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Strings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6E9B9046-E961-99F9-540F-6CE183ED4065}"/>
              </a:ext>
            </a:extLst>
          </p:cNvPr>
          <p:cNvSpPr txBox="1"/>
          <p:nvPr/>
        </p:nvSpPr>
        <p:spPr>
          <a:xfrm>
            <a:off x="938957" y="1737403"/>
            <a:ext cx="635882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20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a sequence of characters. Strings can contain: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Letters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Numbers (treated as characters)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5D9F6-B47C-9660-9A7B-1D3E6970A93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74875" y="754191"/>
            <a:ext cx="3119845" cy="4409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DCF79403-5272-4C15-31A9-80A3179404B9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14/19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F5E17-0B7C-539D-C5AD-0AEE0841C00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48625" y="1464129"/>
            <a:ext cx="2886076" cy="36515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7775107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1C096209-7B1B-386B-17EB-0BADBC774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CB1D08-5131-1468-8FD6-D126DFB998FC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899945EE-6CDF-E605-0CD0-2170DD9D90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Strings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9F8F5A0D-8C94-2455-C154-C5083B1ECDB2}"/>
              </a:ext>
            </a:extLst>
          </p:cNvPr>
          <p:cNvSpPr txBox="1"/>
          <p:nvPr/>
        </p:nvSpPr>
        <p:spPr>
          <a:xfrm>
            <a:off x="938957" y="1737403"/>
            <a:ext cx="635882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20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a sequence of characters. Strings can contain: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Letters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Numbers (treated as characters)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582348-32EC-AA01-9374-3FC7C11AC5F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74875" y="754191"/>
            <a:ext cx="3119845" cy="4409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5E1CD94C-4FB7-1701-3BF8-1B6D9E218F18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14/19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7A47D-5E96-D356-F0B7-68471D5953A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48625" y="2204991"/>
            <a:ext cx="2886076" cy="29107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679027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52EA9EE3-F60A-B72B-9BED-1AC4B6B0D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E422C8-0D3D-1021-816F-174A72BBBAD5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D2501525-D415-3AAB-3EEF-4D34282291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Strings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A3F6CF48-9A0F-A1AD-D3BE-6FD3AE249A59}"/>
              </a:ext>
            </a:extLst>
          </p:cNvPr>
          <p:cNvSpPr txBox="1"/>
          <p:nvPr/>
        </p:nvSpPr>
        <p:spPr>
          <a:xfrm>
            <a:off x="938957" y="1737403"/>
            <a:ext cx="635882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20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a sequence of characters. Strings can contain: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Letters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Numbers (treated as characters)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Punctuation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59F17A-CAF6-E267-DA39-B3A3DF5AB58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74875" y="754191"/>
            <a:ext cx="3119845" cy="4409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6AC36A34-7525-AD71-1E46-BB17499F4351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14/19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10B36-84D7-A40F-BDDF-D83989BF19F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48625" y="2204991"/>
            <a:ext cx="2886076" cy="29107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7369927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1EC2EBDE-80F3-CEB8-7CDD-DED7C4070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0F13F7-76C6-715C-F221-91C55541BE68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546270EA-9AA6-FB07-B548-F947E26345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Strings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B1CCD9D1-9985-6BA0-FB23-2AAA2D127445}"/>
              </a:ext>
            </a:extLst>
          </p:cNvPr>
          <p:cNvSpPr txBox="1"/>
          <p:nvPr/>
        </p:nvSpPr>
        <p:spPr>
          <a:xfrm>
            <a:off x="938957" y="1737403"/>
            <a:ext cx="635882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20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a sequence of characters. Strings can contain: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Letters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Numbers (treated as characters)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Punctuation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683215-5DF1-5AEE-F483-8363D67FCAD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74875" y="754191"/>
            <a:ext cx="3119845" cy="4409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3EFA6978-5A72-EA0C-DC35-6F4BEB78B1F2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14/19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4625A-4AAC-1D52-28B9-98C6DAAB1B0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48625" y="2819399"/>
            <a:ext cx="2886076" cy="229630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831020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79F2684C-8582-48A9-B092-12FE89E21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8184FA-31A8-841B-6ADA-8AD7D4D11F15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8B10A3A7-C7D8-52A1-D35E-B41E240FDD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Strings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DB757E02-FC22-5C71-CBD5-E3DEA48F8C97}"/>
              </a:ext>
            </a:extLst>
          </p:cNvPr>
          <p:cNvSpPr txBox="1"/>
          <p:nvPr/>
        </p:nvSpPr>
        <p:spPr>
          <a:xfrm>
            <a:off x="938957" y="1737403"/>
            <a:ext cx="635882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20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a sequence of characters. Strings can contain: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Letters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Numbers (treated as characters)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Punctuation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Spaces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6D0BF1-6E79-FB67-4B27-93AEEBE2893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74875" y="754191"/>
            <a:ext cx="3119845" cy="4409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7DD2643F-3ADF-A17B-2FA5-AE41625D84F1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14/19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CC8C1F-6EC4-25B0-62E9-F5B6D0C2CF6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48625" y="2953029"/>
            <a:ext cx="2886076" cy="21626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3451725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E978B20D-A2B5-C5B5-1B3B-7AE536D93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FD20E3-5DA4-0E2E-FDF7-2FCF6FD9A559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85F74FC9-3614-0FF2-FC03-EE1C0D11E3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Strings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54E9E189-D14D-50DD-8091-497D60E8BD57}"/>
              </a:ext>
            </a:extLst>
          </p:cNvPr>
          <p:cNvSpPr txBox="1"/>
          <p:nvPr/>
        </p:nvSpPr>
        <p:spPr>
          <a:xfrm>
            <a:off x="938957" y="1737403"/>
            <a:ext cx="635882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20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a sequence of characters. Strings can contain: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Letters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Numbers (treated as characters)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Punctuation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Spaces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CF954E-E0F1-07CE-8E3E-8A8AEBE3D45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74875" y="754191"/>
            <a:ext cx="3119845" cy="4409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66358025-6125-4A18-642A-66ACA51FC10D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14/19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A29368-8745-03A2-C544-F3A62D53CDA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48625" y="3695699"/>
            <a:ext cx="2886076" cy="142000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0826228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8911A385-CDC8-E30B-B62C-130B3D6FF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7FD898-2CF1-F2BF-08E6-D0EDACF6471B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F2C6A9CD-4C8B-0242-9BFE-D0DCCBF1D8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Strings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E0F75DB0-7F0A-2A9F-4297-1A93014B951C}"/>
              </a:ext>
            </a:extLst>
          </p:cNvPr>
          <p:cNvSpPr txBox="1"/>
          <p:nvPr/>
        </p:nvSpPr>
        <p:spPr>
          <a:xfrm>
            <a:off x="938957" y="1737403"/>
            <a:ext cx="635882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20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a sequence of characters. Strings can contain: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Letters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Numbers (treated as characters)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Punctuation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Spaces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Combinations of the above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827FDE-3640-4185-F753-E5E256892BD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74875" y="754191"/>
            <a:ext cx="3119845" cy="4409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DA3419CA-A34B-6AE3-96B7-8AC746E91A32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14/19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3FDE7F-35F4-0352-D4C8-7918EB98063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48625" y="3810000"/>
            <a:ext cx="2886076" cy="130570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920911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3FA5A0FC-826D-AC8B-C140-F4AF6181B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CEA606-C339-ACC5-5E25-4393C2D12CCB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5EBDAA33-0476-A4B8-251B-16E3904E72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Strings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985E6D74-37EF-C959-A96A-CDBADBEDEF05}"/>
              </a:ext>
            </a:extLst>
          </p:cNvPr>
          <p:cNvSpPr txBox="1"/>
          <p:nvPr/>
        </p:nvSpPr>
        <p:spPr>
          <a:xfrm>
            <a:off x="938957" y="1737403"/>
            <a:ext cx="635882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20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a sequence of characters. Strings can contain: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Letters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Numbers (treated as characters)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Punctuation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Spaces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Combinations of the above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ED3BCA-A150-9E4F-E50F-5D47DBE2B4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74875" y="754191"/>
            <a:ext cx="3119845" cy="4409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42C941B7-5FF5-0716-AA64-0EFB8DC3117B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14/19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32D6D-6575-A427-F299-AE8BAB3E6B9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48625" y="4448175"/>
            <a:ext cx="2886076" cy="66752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9709177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BB1C2422-BBD7-BD39-CA68-B8F5520D8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DCE131-936C-625F-EC13-A3AF148622F0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C381DB27-471B-4D9B-A14C-C9EAD30C72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Strings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41277891-CFA9-6115-3E2C-8C1899E2508B}"/>
              </a:ext>
            </a:extLst>
          </p:cNvPr>
          <p:cNvSpPr txBox="1"/>
          <p:nvPr/>
        </p:nvSpPr>
        <p:spPr>
          <a:xfrm>
            <a:off x="938957" y="1737403"/>
            <a:ext cx="635882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20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a sequence of characters. Strings can contain: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Letters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Numbers (treated as characters)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Punctuation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Spaces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Combinations of the above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Nothing at all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C8FB88-EBD8-E549-DEEC-50BEE0F438D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74875" y="754191"/>
            <a:ext cx="3119845" cy="4409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8838EB23-7FDB-75E7-9FD2-619BF19AE048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14/19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8973C-8BE4-9F32-2685-39479134FDF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48625" y="4448175"/>
            <a:ext cx="2886076" cy="66752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2018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E281E0CE-C897-8483-9FB5-876AC310F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>
            <a:extLst>
              <a:ext uri="{FF2B5EF4-FFF2-40B4-BE49-F238E27FC236}">
                <a16:creationId xmlns:a16="http://schemas.microsoft.com/office/drawing/2014/main" id="{8BCECEB1-DD4E-97B6-7375-472EDFF1F6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Structure</a:t>
            </a:r>
            <a:endParaRPr/>
          </a:p>
        </p:txBody>
      </p:sp>
      <p:sp>
        <p:nvSpPr>
          <p:cNvPr id="122" name="Google Shape;122;p16">
            <a:extLst>
              <a:ext uri="{FF2B5EF4-FFF2-40B4-BE49-F238E27FC236}">
                <a16:creationId xmlns:a16="http://schemas.microsoft.com/office/drawing/2014/main" id="{CB569036-02B8-FB1A-8F2F-81C58E7B8940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course will run for 20 weeks</a:t>
            </a: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will cover: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types, conditionals and loops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Building functions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arrays and linear algebra in python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Pandas </a:t>
            </a: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dataframes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Plotting and visualisation</a:t>
            </a: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sz="1200" i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6">
            <a:extLst>
              <a:ext uri="{FF2B5EF4-FFF2-40B4-BE49-F238E27FC236}">
                <a16:creationId xmlns:a16="http://schemas.microsoft.com/office/drawing/2014/main" id="{7346D7F6-B0EA-1518-2017-C4884F9CBC97}"/>
              </a:ext>
            </a:extLst>
          </p:cNvPr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0500" y="2015426"/>
            <a:ext cx="962250" cy="9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3;p13">
            <a:extLst>
              <a:ext uri="{FF2B5EF4-FFF2-40B4-BE49-F238E27FC236}">
                <a16:creationId xmlns:a16="http://schemas.microsoft.com/office/drawing/2014/main" id="{28D324F8-9AF1-C423-D4B2-3267057A6E8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62023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0BB2B073-217D-E44E-11F9-5E4267AD3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02EA6C-13A7-79AB-02A8-190F481A01EA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8432B442-B204-6890-3666-F8A90B8672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Strings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89787F57-C6AE-0BEE-CA98-C91AA082BE79}"/>
              </a:ext>
            </a:extLst>
          </p:cNvPr>
          <p:cNvSpPr txBox="1"/>
          <p:nvPr/>
        </p:nvSpPr>
        <p:spPr>
          <a:xfrm>
            <a:off x="938957" y="1737403"/>
            <a:ext cx="635882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20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a sequence of characters. Strings can contain: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Letters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Numbers (treated as characters)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Punctuation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Spaces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Combinations of the above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Nothing at all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26EBAE-6B9A-2F99-7498-0666954884D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74875" y="754191"/>
            <a:ext cx="3119845" cy="4409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0C15B7FC-DC86-16CD-674E-F10153F8389C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14/19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07522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0F4BC308-95FC-9327-E836-AE72E8164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4CC37F-6B9D-DA2F-31E9-9FA6D68787E3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8578C035-A47E-C509-6F9D-CC27A9DA7B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Strings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3CAEE96E-344F-F289-2CBC-16398763E288}"/>
              </a:ext>
            </a:extLst>
          </p:cNvPr>
          <p:cNvSpPr txBox="1"/>
          <p:nvPr/>
        </p:nvSpPr>
        <p:spPr>
          <a:xfrm>
            <a:off x="938957" y="1737403"/>
            <a:ext cx="635882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20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a sequence of characters. Strings can contain: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Letters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Numbers (treated as characters)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Punctuation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Spaces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Combinations of the above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Nothing at all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D795E-DC28-722F-5ACD-273F029E1DA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74875" y="754191"/>
            <a:ext cx="3119845" cy="4409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Google Shape;200;p20">
            <a:extLst>
              <a:ext uri="{FF2B5EF4-FFF2-40B4-BE49-F238E27FC236}">
                <a16:creationId xmlns:a16="http://schemas.microsoft.com/office/drawing/2014/main" id="{42D1C5F9-B1D1-77C6-AADC-CB8DBB48F902}"/>
              </a:ext>
            </a:extLst>
          </p:cNvPr>
          <p:cNvSpPr/>
          <p:nvPr/>
        </p:nvSpPr>
        <p:spPr>
          <a:xfrm>
            <a:off x="8851536" y="1006062"/>
            <a:ext cx="142241" cy="25938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00;p20">
            <a:extLst>
              <a:ext uri="{FF2B5EF4-FFF2-40B4-BE49-F238E27FC236}">
                <a16:creationId xmlns:a16="http://schemas.microsoft.com/office/drawing/2014/main" id="{69664297-D84B-CB5A-3644-649465A1585F}"/>
              </a:ext>
            </a:extLst>
          </p:cNvPr>
          <p:cNvSpPr/>
          <p:nvPr/>
        </p:nvSpPr>
        <p:spPr>
          <a:xfrm>
            <a:off x="9367879" y="960379"/>
            <a:ext cx="142241" cy="25938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4830C561-E2B2-E66E-6D8B-551C585BD219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14/19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56615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5404079B-B0F8-33BA-D02B-2A023F5A6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74DF84-D3A3-6859-777B-4E4E39929C88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9304FD15-42D2-E852-4511-0693DE935E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Strings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62479C6B-18E9-E999-7325-209D911CDA3B}"/>
              </a:ext>
            </a:extLst>
          </p:cNvPr>
          <p:cNvSpPr txBox="1"/>
          <p:nvPr/>
        </p:nvSpPr>
        <p:spPr>
          <a:xfrm>
            <a:off x="938957" y="1737403"/>
            <a:ext cx="635882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20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a sequence of characters. Strings can contain: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Letters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Numbers (treated as characters)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Punctuation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Spaces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Combinations of the above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Nothing at all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DA51DB-7CA2-F7E8-5CB6-9F84F5B1677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74875" y="754191"/>
            <a:ext cx="3119845" cy="4409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Google Shape;200;p20">
            <a:extLst>
              <a:ext uri="{FF2B5EF4-FFF2-40B4-BE49-F238E27FC236}">
                <a16:creationId xmlns:a16="http://schemas.microsoft.com/office/drawing/2014/main" id="{3F4D81E7-2ACA-F5BF-E5AB-215E9BFEFB1F}"/>
              </a:ext>
            </a:extLst>
          </p:cNvPr>
          <p:cNvSpPr/>
          <p:nvPr/>
        </p:nvSpPr>
        <p:spPr>
          <a:xfrm>
            <a:off x="9365339" y="1762939"/>
            <a:ext cx="142241" cy="25938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00;p20">
            <a:extLst>
              <a:ext uri="{FF2B5EF4-FFF2-40B4-BE49-F238E27FC236}">
                <a16:creationId xmlns:a16="http://schemas.microsoft.com/office/drawing/2014/main" id="{22CBB30C-FCFC-2474-3669-E2E9D3FC3769}"/>
              </a:ext>
            </a:extLst>
          </p:cNvPr>
          <p:cNvSpPr/>
          <p:nvPr/>
        </p:nvSpPr>
        <p:spPr>
          <a:xfrm>
            <a:off x="8869679" y="1756024"/>
            <a:ext cx="142241" cy="25938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00;p20">
            <a:extLst>
              <a:ext uri="{FF2B5EF4-FFF2-40B4-BE49-F238E27FC236}">
                <a16:creationId xmlns:a16="http://schemas.microsoft.com/office/drawing/2014/main" id="{334FA63B-7F89-9351-012D-FD200420AA72}"/>
              </a:ext>
            </a:extLst>
          </p:cNvPr>
          <p:cNvSpPr/>
          <p:nvPr/>
        </p:nvSpPr>
        <p:spPr>
          <a:xfrm>
            <a:off x="8851536" y="1006062"/>
            <a:ext cx="142241" cy="25938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00;p20">
            <a:extLst>
              <a:ext uri="{FF2B5EF4-FFF2-40B4-BE49-F238E27FC236}">
                <a16:creationId xmlns:a16="http://schemas.microsoft.com/office/drawing/2014/main" id="{620AB1AA-033A-2110-B239-F84F82940B91}"/>
              </a:ext>
            </a:extLst>
          </p:cNvPr>
          <p:cNvSpPr/>
          <p:nvPr/>
        </p:nvSpPr>
        <p:spPr>
          <a:xfrm>
            <a:off x="9367879" y="960379"/>
            <a:ext cx="142241" cy="25938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683D2022-1895-4FC8-245C-92090B79957F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14/19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917161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33A22852-7D1E-7469-652A-DEC21A65B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B96E70-D551-34C7-424D-93ED932DBBE8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FE26D2F5-986A-0AFA-B520-4B5B194B1A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Strings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5AEA7087-E26B-0440-4243-CBEC6B21AEA9}"/>
              </a:ext>
            </a:extLst>
          </p:cNvPr>
          <p:cNvSpPr txBox="1"/>
          <p:nvPr/>
        </p:nvSpPr>
        <p:spPr>
          <a:xfrm>
            <a:off x="938957" y="1737403"/>
            <a:ext cx="635882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20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a sequence of characters. Strings can contain: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Letters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Numbers (treated as characters)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Punctuation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Spaces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Combinations of the above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Nothing at all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74BAF5-F7F3-07AA-E6C4-1D0EE7EE70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74875" y="754191"/>
            <a:ext cx="3119845" cy="4409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Google Shape;200;p20">
            <a:extLst>
              <a:ext uri="{FF2B5EF4-FFF2-40B4-BE49-F238E27FC236}">
                <a16:creationId xmlns:a16="http://schemas.microsoft.com/office/drawing/2014/main" id="{5AAE4236-A45C-8B16-CC87-D68FF714FF3B}"/>
              </a:ext>
            </a:extLst>
          </p:cNvPr>
          <p:cNvSpPr/>
          <p:nvPr/>
        </p:nvSpPr>
        <p:spPr>
          <a:xfrm>
            <a:off x="9184640" y="2531526"/>
            <a:ext cx="142241" cy="25938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00;p20">
            <a:extLst>
              <a:ext uri="{FF2B5EF4-FFF2-40B4-BE49-F238E27FC236}">
                <a16:creationId xmlns:a16="http://schemas.microsoft.com/office/drawing/2014/main" id="{4208E6D1-55F3-65FD-5FDB-36D699B84EF3}"/>
              </a:ext>
            </a:extLst>
          </p:cNvPr>
          <p:cNvSpPr/>
          <p:nvPr/>
        </p:nvSpPr>
        <p:spPr>
          <a:xfrm>
            <a:off x="9768839" y="2531526"/>
            <a:ext cx="142241" cy="25938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00;p20">
            <a:extLst>
              <a:ext uri="{FF2B5EF4-FFF2-40B4-BE49-F238E27FC236}">
                <a16:creationId xmlns:a16="http://schemas.microsoft.com/office/drawing/2014/main" id="{4CBFA388-EEBD-3D30-655A-E64FA80245D6}"/>
              </a:ext>
            </a:extLst>
          </p:cNvPr>
          <p:cNvSpPr/>
          <p:nvPr/>
        </p:nvSpPr>
        <p:spPr>
          <a:xfrm>
            <a:off x="9365339" y="1762939"/>
            <a:ext cx="142241" cy="25938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00;p20">
            <a:extLst>
              <a:ext uri="{FF2B5EF4-FFF2-40B4-BE49-F238E27FC236}">
                <a16:creationId xmlns:a16="http://schemas.microsoft.com/office/drawing/2014/main" id="{0DB03D7C-41AD-D95F-C025-66A748EC67D5}"/>
              </a:ext>
            </a:extLst>
          </p:cNvPr>
          <p:cNvSpPr/>
          <p:nvPr/>
        </p:nvSpPr>
        <p:spPr>
          <a:xfrm>
            <a:off x="8869679" y="1756024"/>
            <a:ext cx="142241" cy="25938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00;p20">
            <a:extLst>
              <a:ext uri="{FF2B5EF4-FFF2-40B4-BE49-F238E27FC236}">
                <a16:creationId xmlns:a16="http://schemas.microsoft.com/office/drawing/2014/main" id="{8622FCD2-9FF2-6F35-A01A-C9DB6D72DDBC}"/>
              </a:ext>
            </a:extLst>
          </p:cNvPr>
          <p:cNvSpPr/>
          <p:nvPr/>
        </p:nvSpPr>
        <p:spPr>
          <a:xfrm>
            <a:off x="8851536" y="1006062"/>
            <a:ext cx="142241" cy="25938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00;p20">
            <a:extLst>
              <a:ext uri="{FF2B5EF4-FFF2-40B4-BE49-F238E27FC236}">
                <a16:creationId xmlns:a16="http://schemas.microsoft.com/office/drawing/2014/main" id="{89104484-85BF-B9B7-93D9-6D003B073CF5}"/>
              </a:ext>
            </a:extLst>
          </p:cNvPr>
          <p:cNvSpPr/>
          <p:nvPr/>
        </p:nvSpPr>
        <p:spPr>
          <a:xfrm>
            <a:off x="9367879" y="960379"/>
            <a:ext cx="142241" cy="25938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97E3E111-6A48-2315-78FA-D6798CB78A89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14/19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07078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0D462F44-598C-A4DA-7F7F-5B0517C34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BB7EEF-2CD6-76C8-55A6-E593F2A0186F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440167F9-29EF-3ED9-D682-D0CF6F97DD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Strings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FE47BAE7-268D-6D22-9525-8A301E0E2E7C}"/>
              </a:ext>
            </a:extLst>
          </p:cNvPr>
          <p:cNvSpPr txBox="1"/>
          <p:nvPr/>
        </p:nvSpPr>
        <p:spPr>
          <a:xfrm>
            <a:off x="938957" y="1737403"/>
            <a:ext cx="635882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20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a sequence of characters. Strings can contain: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Letters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Numbers (treated as characters)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Punctuation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Spaces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Combinations of the above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Nothing at all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7A4DF-9240-04A2-950E-F9037AD100D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74875" y="754191"/>
            <a:ext cx="3119845" cy="4409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Google Shape;200;p20">
            <a:extLst>
              <a:ext uri="{FF2B5EF4-FFF2-40B4-BE49-F238E27FC236}">
                <a16:creationId xmlns:a16="http://schemas.microsoft.com/office/drawing/2014/main" id="{08E413AC-4CE8-EF4A-3C2F-7B9D21B8A798}"/>
              </a:ext>
            </a:extLst>
          </p:cNvPr>
          <p:cNvSpPr/>
          <p:nvPr/>
        </p:nvSpPr>
        <p:spPr>
          <a:xfrm>
            <a:off x="8780416" y="3297413"/>
            <a:ext cx="142241" cy="25938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0;p20">
            <a:extLst>
              <a:ext uri="{FF2B5EF4-FFF2-40B4-BE49-F238E27FC236}">
                <a16:creationId xmlns:a16="http://schemas.microsoft.com/office/drawing/2014/main" id="{25209144-FF6E-E0D4-53ED-07282E9BA982}"/>
              </a:ext>
            </a:extLst>
          </p:cNvPr>
          <p:cNvSpPr/>
          <p:nvPr/>
        </p:nvSpPr>
        <p:spPr>
          <a:xfrm>
            <a:off x="9113520" y="3288674"/>
            <a:ext cx="142241" cy="25938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00;p20">
            <a:extLst>
              <a:ext uri="{FF2B5EF4-FFF2-40B4-BE49-F238E27FC236}">
                <a16:creationId xmlns:a16="http://schemas.microsoft.com/office/drawing/2014/main" id="{8CB30F65-B516-112E-48DA-7DE63B022B85}"/>
              </a:ext>
            </a:extLst>
          </p:cNvPr>
          <p:cNvSpPr/>
          <p:nvPr/>
        </p:nvSpPr>
        <p:spPr>
          <a:xfrm>
            <a:off x="9184640" y="2531526"/>
            <a:ext cx="142241" cy="25938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00;p20">
            <a:extLst>
              <a:ext uri="{FF2B5EF4-FFF2-40B4-BE49-F238E27FC236}">
                <a16:creationId xmlns:a16="http://schemas.microsoft.com/office/drawing/2014/main" id="{0AC57E07-1EAD-6E53-5AB1-41ABE2A876B7}"/>
              </a:ext>
            </a:extLst>
          </p:cNvPr>
          <p:cNvSpPr/>
          <p:nvPr/>
        </p:nvSpPr>
        <p:spPr>
          <a:xfrm>
            <a:off x="9768839" y="2531526"/>
            <a:ext cx="142241" cy="25938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00;p20">
            <a:extLst>
              <a:ext uri="{FF2B5EF4-FFF2-40B4-BE49-F238E27FC236}">
                <a16:creationId xmlns:a16="http://schemas.microsoft.com/office/drawing/2014/main" id="{97F927A2-111A-7BE5-E2A9-D6F19FBC4321}"/>
              </a:ext>
            </a:extLst>
          </p:cNvPr>
          <p:cNvSpPr/>
          <p:nvPr/>
        </p:nvSpPr>
        <p:spPr>
          <a:xfrm>
            <a:off x="9365339" y="1762939"/>
            <a:ext cx="142241" cy="25938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00;p20">
            <a:extLst>
              <a:ext uri="{FF2B5EF4-FFF2-40B4-BE49-F238E27FC236}">
                <a16:creationId xmlns:a16="http://schemas.microsoft.com/office/drawing/2014/main" id="{EE012535-CFFB-E479-F2E6-FEDBF186D9B8}"/>
              </a:ext>
            </a:extLst>
          </p:cNvPr>
          <p:cNvSpPr/>
          <p:nvPr/>
        </p:nvSpPr>
        <p:spPr>
          <a:xfrm>
            <a:off x="8869679" y="1756024"/>
            <a:ext cx="142241" cy="25938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00;p20">
            <a:extLst>
              <a:ext uri="{FF2B5EF4-FFF2-40B4-BE49-F238E27FC236}">
                <a16:creationId xmlns:a16="http://schemas.microsoft.com/office/drawing/2014/main" id="{B13C6B2D-E8E7-0099-19C6-7F9DA126FAAA}"/>
              </a:ext>
            </a:extLst>
          </p:cNvPr>
          <p:cNvSpPr/>
          <p:nvPr/>
        </p:nvSpPr>
        <p:spPr>
          <a:xfrm>
            <a:off x="8851536" y="1006062"/>
            <a:ext cx="142241" cy="25938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00;p20">
            <a:extLst>
              <a:ext uri="{FF2B5EF4-FFF2-40B4-BE49-F238E27FC236}">
                <a16:creationId xmlns:a16="http://schemas.microsoft.com/office/drawing/2014/main" id="{5FAD505C-51F6-3708-6CB0-0A9FCF409221}"/>
              </a:ext>
            </a:extLst>
          </p:cNvPr>
          <p:cNvSpPr/>
          <p:nvPr/>
        </p:nvSpPr>
        <p:spPr>
          <a:xfrm>
            <a:off x="9367879" y="960379"/>
            <a:ext cx="142241" cy="25938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6AE8C74A-164D-1963-7BB9-1AA865AF0E36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14/19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504715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A483CE9E-4E9C-9999-D704-5397EF812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F6E54C-D93E-32A4-4F13-FF83F97EAFF8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D0135D92-49A5-33DB-FBE4-85D7C18AB0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Strings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7926EFF2-A526-A229-5A1E-4DB383924D1A}"/>
              </a:ext>
            </a:extLst>
          </p:cNvPr>
          <p:cNvSpPr txBox="1"/>
          <p:nvPr/>
        </p:nvSpPr>
        <p:spPr>
          <a:xfrm>
            <a:off x="938957" y="1737403"/>
            <a:ext cx="635882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20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a sequence of characters. Strings can contain: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Letters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Numbers (treated as characters)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Punctuation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Spaces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Combinations of the above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Nothing at all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E30B38-60FF-65A8-D8B6-41EE5848D22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74875" y="754191"/>
            <a:ext cx="3119845" cy="4409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Google Shape;200;p20">
            <a:extLst>
              <a:ext uri="{FF2B5EF4-FFF2-40B4-BE49-F238E27FC236}">
                <a16:creationId xmlns:a16="http://schemas.microsoft.com/office/drawing/2014/main" id="{B3A3329B-FB1C-AF75-8521-E82CF6114D1B}"/>
              </a:ext>
            </a:extLst>
          </p:cNvPr>
          <p:cNvSpPr/>
          <p:nvPr/>
        </p:nvSpPr>
        <p:spPr>
          <a:xfrm>
            <a:off x="8702039" y="4042032"/>
            <a:ext cx="142241" cy="25938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00;p20">
            <a:extLst>
              <a:ext uri="{FF2B5EF4-FFF2-40B4-BE49-F238E27FC236}">
                <a16:creationId xmlns:a16="http://schemas.microsoft.com/office/drawing/2014/main" id="{CA558B9F-0BF1-CF18-3229-288164B74EB1}"/>
              </a:ext>
            </a:extLst>
          </p:cNvPr>
          <p:cNvSpPr/>
          <p:nvPr/>
        </p:nvSpPr>
        <p:spPr>
          <a:xfrm>
            <a:off x="9429203" y="4042032"/>
            <a:ext cx="142241" cy="25938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00;p20">
            <a:extLst>
              <a:ext uri="{FF2B5EF4-FFF2-40B4-BE49-F238E27FC236}">
                <a16:creationId xmlns:a16="http://schemas.microsoft.com/office/drawing/2014/main" id="{1D97029D-C5F5-879C-856A-E94C99ECB39C}"/>
              </a:ext>
            </a:extLst>
          </p:cNvPr>
          <p:cNvSpPr/>
          <p:nvPr/>
        </p:nvSpPr>
        <p:spPr>
          <a:xfrm>
            <a:off x="8780416" y="3297413"/>
            <a:ext cx="142241" cy="25938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0;p20">
            <a:extLst>
              <a:ext uri="{FF2B5EF4-FFF2-40B4-BE49-F238E27FC236}">
                <a16:creationId xmlns:a16="http://schemas.microsoft.com/office/drawing/2014/main" id="{8597D3D0-39B2-60A7-F613-13080A0E0737}"/>
              </a:ext>
            </a:extLst>
          </p:cNvPr>
          <p:cNvSpPr/>
          <p:nvPr/>
        </p:nvSpPr>
        <p:spPr>
          <a:xfrm>
            <a:off x="9113520" y="3288674"/>
            <a:ext cx="142241" cy="25938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00;p20">
            <a:extLst>
              <a:ext uri="{FF2B5EF4-FFF2-40B4-BE49-F238E27FC236}">
                <a16:creationId xmlns:a16="http://schemas.microsoft.com/office/drawing/2014/main" id="{4D16D6CF-AEFE-9E2C-58C6-772F39AE1AF0}"/>
              </a:ext>
            </a:extLst>
          </p:cNvPr>
          <p:cNvSpPr/>
          <p:nvPr/>
        </p:nvSpPr>
        <p:spPr>
          <a:xfrm>
            <a:off x="9184640" y="2531526"/>
            <a:ext cx="142241" cy="25938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00;p20">
            <a:extLst>
              <a:ext uri="{FF2B5EF4-FFF2-40B4-BE49-F238E27FC236}">
                <a16:creationId xmlns:a16="http://schemas.microsoft.com/office/drawing/2014/main" id="{8CD75A48-B780-8873-B8BB-B776D3257D6B}"/>
              </a:ext>
            </a:extLst>
          </p:cNvPr>
          <p:cNvSpPr/>
          <p:nvPr/>
        </p:nvSpPr>
        <p:spPr>
          <a:xfrm>
            <a:off x="9768839" y="2531526"/>
            <a:ext cx="142241" cy="25938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00;p20">
            <a:extLst>
              <a:ext uri="{FF2B5EF4-FFF2-40B4-BE49-F238E27FC236}">
                <a16:creationId xmlns:a16="http://schemas.microsoft.com/office/drawing/2014/main" id="{3CB17B8E-1D99-3A9E-B13D-C31AC665DCA6}"/>
              </a:ext>
            </a:extLst>
          </p:cNvPr>
          <p:cNvSpPr/>
          <p:nvPr/>
        </p:nvSpPr>
        <p:spPr>
          <a:xfrm>
            <a:off x="9365339" y="1762939"/>
            <a:ext cx="142241" cy="25938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00;p20">
            <a:extLst>
              <a:ext uri="{FF2B5EF4-FFF2-40B4-BE49-F238E27FC236}">
                <a16:creationId xmlns:a16="http://schemas.microsoft.com/office/drawing/2014/main" id="{DE2567F3-E57E-2EAD-845F-51C2EA002877}"/>
              </a:ext>
            </a:extLst>
          </p:cNvPr>
          <p:cNvSpPr/>
          <p:nvPr/>
        </p:nvSpPr>
        <p:spPr>
          <a:xfrm>
            <a:off x="8869679" y="1756024"/>
            <a:ext cx="142241" cy="25938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00;p20">
            <a:extLst>
              <a:ext uri="{FF2B5EF4-FFF2-40B4-BE49-F238E27FC236}">
                <a16:creationId xmlns:a16="http://schemas.microsoft.com/office/drawing/2014/main" id="{19189836-B935-3618-6E9A-D40CBE10F9A7}"/>
              </a:ext>
            </a:extLst>
          </p:cNvPr>
          <p:cNvSpPr/>
          <p:nvPr/>
        </p:nvSpPr>
        <p:spPr>
          <a:xfrm>
            <a:off x="8851536" y="1006062"/>
            <a:ext cx="142241" cy="25938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00;p20">
            <a:extLst>
              <a:ext uri="{FF2B5EF4-FFF2-40B4-BE49-F238E27FC236}">
                <a16:creationId xmlns:a16="http://schemas.microsoft.com/office/drawing/2014/main" id="{88FFA9FA-F208-0DBF-8183-855FCE468F81}"/>
              </a:ext>
            </a:extLst>
          </p:cNvPr>
          <p:cNvSpPr/>
          <p:nvPr/>
        </p:nvSpPr>
        <p:spPr>
          <a:xfrm>
            <a:off x="9367879" y="960379"/>
            <a:ext cx="142241" cy="25938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2AD6ADCA-7296-2CF9-5B42-A049D7CFBF1B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14/19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89815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43D904C2-568F-DB5A-B115-AFE3C5E73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C6F909-35DB-5B65-744C-7B34A985E2E2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1D9305CB-80DF-13FE-A718-5083DFCBEB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Strings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701B452E-9EE9-17D2-DF1E-D7E9E6ED3EBC}"/>
              </a:ext>
            </a:extLst>
          </p:cNvPr>
          <p:cNvSpPr txBox="1"/>
          <p:nvPr/>
        </p:nvSpPr>
        <p:spPr>
          <a:xfrm>
            <a:off x="938957" y="1737403"/>
            <a:ext cx="635882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20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a sequence of characters. Strings can contain: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Letters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Numbers (treated as characters)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Punctuation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Spaces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Combinations of the above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Nothing at all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305949-2C7E-6A90-7523-7BE49644B42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74875" y="754191"/>
            <a:ext cx="3119845" cy="4409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Google Shape;200;p20">
            <a:extLst>
              <a:ext uri="{FF2B5EF4-FFF2-40B4-BE49-F238E27FC236}">
                <a16:creationId xmlns:a16="http://schemas.microsoft.com/office/drawing/2014/main" id="{7976EE4E-7B51-8457-E5EF-5A4F42D5D62C}"/>
              </a:ext>
            </a:extLst>
          </p:cNvPr>
          <p:cNvSpPr/>
          <p:nvPr/>
        </p:nvSpPr>
        <p:spPr>
          <a:xfrm>
            <a:off x="8702039" y="4807919"/>
            <a:ext cx="238761" cy="312155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00;p20">
            <a:extLst>
              <a:ext uri="{FF2B5EF4-FFF2-40B4-BE49-F238E27FC236}">
                <a16:creationId xmlns:a16="http://schemas.microsoft.com/office/drawing/2014/main" id="{4B158BF4-375E-28DB-B3B5-CFFF60ECDA28}"/>
              </a:ext>
            </a:extLst>
          </p:cNvPr>
          <p:cNvSpPr/>
          <p:nvPr/>
        </p:nvSpPr>
        <p:spPr>
          <a:xfrm>
            <a:off x="8702039" y="4042032"/>
            <a:ext cx="142241" cy="25938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00;p20">
            <a:extLst>
              <a:ext uri="{FF2B5EF4-FFF2-40B4-BE49-F238E27FC236}">
                <a16:creationId xmlns:a16="http://schemas.microsoft.com/office/drawing/2014/main" id="{8C37A9BF-4FED-4D22-517C-2DF77BB40614}"/>
              </a:ext>
            </a:extLst>
          </p:cNvPr>
          <p:cNvSpPr/>
          <p:nvPr/>
        </p:nvSpPr>
        <p:spPr>
          <a:xfrm>
            <a:off x="9429203" y="4042032"/>
            <a:ext cx="142241" cy="25938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00;p20">
            <a:extLst>
              <a:ext uri="{FF2B5EF4-FFF2-40B4-BE49-F238E27FC236}">
                <a16:creationId xmlns:a16="http://schemas.microsoft.com/office/drawing/2014/main" id="{1960B636-48D8-0404-33E9-09F3820109FD}"/>
              </a:ext>
            </a:extLst>
          </p:cNvPr>
          <p:cNvSpPr/>
          <p:nvPr/>
        </p:nvSpPr>
        <p:spPr>
          <a:xfrm>
            <a:off x="8780416" y="3297413"/>
            <a:ext cx="142241" cy="25938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0;p20">
            <a:extLst>
              <a:ext uri="{FF2B5EF4-FFF2-40B4-BE49-F238E27FC236}">
                <a16:creationId xmlns:a16="http://schemas.microsoft.com/office/drawing/2014/main" id="{A0E6C0B3-84D2-5DCB-EFBE-D35D5AF9CC5E}"/>
              </a:ext>
            </a:extLst>
          </p:cNvPr>
          <p:cNvSpPr/>
          <p:nvPr/>
        </p:nvSpPr>
        <p:spPr>
          <a:xfrm>
            <a:off x="9113520" y="3288674"/>
            <a:ext cx="142241" cy="25938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00;p20">
            <a:extLst>
              <a:ext uri="{FF2B5EF4-FFF2-40B4-BE49-F238E27FC236}">
                <a16:creationId xmlns:a16="http://schemas.microsoft.com/office/drawing/2014/main" id="{F867CD76-D49B-758D-490B-EA0D8E290C8A}"/>
              </a:ext>
            </a:extLst>
          </p:cNvPr>
          <p:cNvSpPr/>
          <p:nvPr/>
        </p:nvSpPr>
        <p:spPr>
          <a:xfrm>
            <a:off x="9184640" y="2531526"/>
            <a:ext cx="142241" cy="25938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00;p20">
            <a:extLst>
              <a:ext uri="{FF2B5EF4-FFF2-40B4-BE49-F238E27FC236}">
                <a16:creationId xmlns:a16="http://schemas.microsoft.com/office/drawing/2014/main" id="{97D1D388-CBAB-DBD4-F4D5-96535F0E8D63}"/>
              </a:ext>
            </a:extLst>
          </p:cNvPr>
          <p:cNvSpPr/>
          <p:nvPr/>
        </p:nvSpPr>
        <p:spPr>
          <a:xfrm>
            <a:off x="9768839" y="2531526"/>
            <a:ext cx="142241" cy="25938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00;p20">
            <a:extLst>
              <a:ext uri="{FF2B5EF4-FFF2-40B4-BE49-F238E27FC236}">
                <a16:creationId xmlns:a16="http://schemas.microsoft.com/office/drawing/2014/main" id="{DF5A00A6-1F9C-2FD7-7091-704B12A361F4}"/>
              </a:ext>
            </a:extLst>
          </p:cNvPr>
          <p:cNvSpPr/>
          <p:nvPr/>
        </p:nvSpPr>
        <p:spPr>
          <a:xfrm>
            <a:off x="9365339" y="1762939"/>
            <a:ext cx="142241" cy="25938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00;p20">
            <a:extLst>
              <a:ext uri="{FF2B5EF4-FFF2-40B4-BE49-F238E27FC236}">
                <a16:creationId xmlns:a16="http://schemas.microsoft.com/office/drawing/2014/main" id="{B920854F-34E8-5229-70C4-7BB18CD02704}"/>
              </a:ext>
            </a:extLst>
          </p:cNvPr>
          <p:cNvSpPr/>
          <p:nvPr/>
        </p:nvSpPr>
        <p:spPr>
          <a:xfrm>
            <a:off x="8869679" y="1756024"/>
            <a:ext cx="142241" cy="25938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00;p20">
            <a:extLst>
              <a:ext uri="{FF2B5EF4-FFF2-40B4-BE49-F238E27FC236}">
                <a16:creationId xmlns:a16="http://schemas.microsoft.com/office/drawing/2014/main" id="{47DA09A2-066D-6262-355E-95B34100AD48}"/>
              </a:ext>
            </a:extLst>
          </p:cNvPr>
          <p:cNvSpPr/>
          <p:nvPr/>
        </p:nvSpPr>
        <p:spPr>
          <a:xfrm>
            <a:off x="8851536" y="1006062"/>
            <a:ext cx="142241" cy="25938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00;p20">
            <a:extLst>
              <a:ext uri="{FF2B5EF4-FFF2-40B4-BE49-F238E27FC236}">
                <a16:creationId xmlns:a16="http://schemas.microsoft.com/office/drawing/2014/main" id="{AE95D840-F6F2-DE67-13A0-F2B6DD6B6446}"/>
              </a:ext>
            </a:extLst>
          </p:cNvPr>
          <p:cNvSpPr/>
          <p:nvPr/>
        </p:nvSpPr>
        <p:spPr>
          <a:xfrm>
            <a:off x="9367879" y="960379"/>
            <a:ext cx="142241" cy="25938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A58F24AF-5FDB-1BF4-5D1A-3208CC5B1E4B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14/19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97401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0CAE0D2C-3E77-C8B9-FF45-2E01FE47D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4465B9-0FD8-5888-373A-D1C7BD60CA99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46873596-DB0C-210C-C254-1CD8779286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Strings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4AAF92BB-642B-E403-E6FC-E9C9752557E8}"/>
              </a:ext>
            </a:extLst>
          </p:cNvPr>
          <p:cNvSpPr txBox="1"/>
          <p:nvPr/>
        </p:nvSpPr>
        <p:spPr>
          <a:xfrm>
            <a:off x="938957" y="1737403"/>
            <a:ext cx="635882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20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a sequence of characters. Strings can contain: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Letters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Numbers (treated as characters)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Punctuation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Spaces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Combinations of the above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Nothing at all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F03214-4EBF-A96C-FD22-3F78549C3F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74875" y="754191"/>
            <a:ext cx="3119845" cy="4409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6E7EC170-7350-9D87-3A0E-14D821C6545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14/19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47888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CA9AC840-4938-0A6E-89E6-BABFF4F46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BB7AAE-79D9-9351-DD3B-ABE72BA3E5D4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2E91B9BF-1E06-8785-1A47-EF4F7080A9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Strings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C862CC4F-FC43-101C-90C2-B7A3AD39719E}"/>
              </a:ext>
            </a:extLst>
          </p:cNvPr>
          <p:cNvSpPr txBox="1"/>
          <p:nvPr/>
        </p:nvSpPr>
        <p:spPr>
          <a:xfrm>
            <a:off x="938957" y="1737403"/>
            <a:ext cx="635882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20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a sequence of characters. Strings can contain: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Letters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Numbers (treated as characters)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Punctuation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Spaces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Combinations of the above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Nothing at all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practice, there are many things we may want to do with text in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638C0-9935-7FC7-2389-3A4CA1CD0FC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74875" y="754191"/>
            <a:ext cx="3119845" cy="4409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9EDB69A8-8B23-A2DA-C057-3983A7C9E06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14/19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077175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DE6808F1-1A2E-6B9F-6333-7D99C9AF6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A6C1B9-15F3-8B35-5DC0-AC5C548A643C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354CE207-B89D-1B3B-7ED8-4F0C8FD25C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Strings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7BB24B7A-0658-9597-2DD8-038321A87676}"/>
              </a:ext>
            </a:extLst>
          </p:cNvPr>
          <p:cNvSpPr txBox="1"/>
          <p:nvPr/>
        </p:nvSpPr>
        <p:spPr>
          <a:xfrm>
            <a:off x="938957" y="1737403"/>
            <a:ext cx="635882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20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a sequence of characters. Strings can contain: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Letters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Numbers (treated as characters)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Punctuation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Spaces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Combinations of the above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Nothing at all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practice, there are many things we may want to do with text in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Split it into sentences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C37BB1-B9DF-624A-A65E-B546928C73B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74875" y="754191"/>
            <a:ext cx="3119845" cy="4409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B244529D-25F4-F523-1485-5F847EBAE58B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14/19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90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B023B165-330E-C646-C107-4DFB981C3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>
            <a:extLst>
              <a:ext uri="{FF2B5EF4-FFF2-40B4-BE49-F238E27FC236}">
                <a16:creationId xmlns:a16="http://schemas.microsoft.com/office/drawing/2014/main" id="{81F90A36-4E28-16F9-186D-03D4BCCB9C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Structure</a:t>
            </a:r>
            <a:endParaRPr/>
          </a:p>
        </p:txBody>
      </p:sp>
      <p:sp>
        <p:nvSpPr>
          <p:cNvPr id="122" name="Google Shape;122;p16">
            <a:extLst>
              <a:ext uri="{FF2B5EF4-FFF2-40B4-BE49-F238E27FC236}">
                <a16:creationId xmlns:a16="http://schemas.microsoft.com/office/drawing/2014/main" id="{5A990B5A-1609-DCCE-B80E-07FA688880C9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course will run for 20 weeks</a:t>
            </a: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will cover: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types, conditionals and loops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Building functions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arrays and linear algebra in python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Pandas </a:t>
            </a: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dataframes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Plotting and visualisation</a:t>
            </a: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sz="1200" i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6">
            <a:extLst>
              <a:ext uri="{FF2B5EF4-FFF2-40B4-BE49-F238E27FC236}">
                <a16:creationId xmlns:a16="http://schemas.microsoft.com/office/drawing/2014/main" id="{9728C462-4AB2-F134-1996-0ABC093D24E9}"/>
              </a:ext>
            </a:extLst>
          </p:cNvPr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0500" y="2015426"/>
            <a:ext cx="962250" cy="9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5B1612-4772-D860-4806-4862B5758E4C}"/>
              </a:ext>
            </a:extLst>
          </p:cNvPr>
          <p:cNvSpPr txBox="1"/>
          <p:nvPr/>
        </p:nvSpPr>
        <p:spPr>
          <a:xfrm>
            <a:off x="7098537" y="3500091"/>
            <a:ext cx="4057586" cy="95410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u="sng" dirty="0"/>
              <a:t>Contact Details:</a:t>
            </a:r>
          </a:p>
          <a:p>
            <a:endParaRPr lang="en-GB" u="sng" dirty="0"/>
          </a:p>
          <a:p>
            <a:r>
              <a:rPr lang="en-GB" dirty="0"/>
              <a:t>Email: </a:t>
            </a:r>
            <a:r>
              <a:rPr lang="en-GB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Thomas.Maullin-Sapey@Bristol.ac.uk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/>
              <a:t>Office Hours: Weds 2-4pm, Room 1.84 Fry</a:t>
            </a:r>
          </a:p>
        </p:txBody>
      </p:sp>
      <p:sp>
        <p:nvSpPr>
          <p:cNvPr id="4" name="Google Shape;103;p13">
            <a:extLst>
              <a:ext uri="{FF2B5EF4-FFF2-40B4-BE49-F238E27FC236}">
                <a16:creationId xmlns:a16="http://schemas.microsoft.com/office/drawing/2014/main" id="{8061AC0C-0F3A-01D8-6CE3-474F23472687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86630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9C1BB4AC-B913-D83A-1C19-962F02833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66717C-149E-360F-95A1-F971C026E4CE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584BFF57-B12B-0484-08BE-0426458E46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Strings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1455D695-6C1B-FFA7-4249-735ACC398C4A}"/>
              </a:ext>
            </a:extLst>
          </p:cNvPr>
          <p:cNvSpPr txBox="1"/>
          <p:nvPr/>
        </p:nvSpPr>
        <p:spPr>
          <a:xfrm>
            <a:off x="938957" y="1737403"/>
            <a:ext cx="635882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20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a sequence of characters. Strings can contain: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Letters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Numbers (treated as characters)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Punctuation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Spaces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Combinations of the above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Nothing at all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practice, there are many things we may want to do with text in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Split it into sentences</a:t>
            </a: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Search through it</a:t>
            </a:r>
          </a:p>
          <a:p>
            <a:pPr marL="101600" lvl="0">
              <a:lnSpc>
                <a:spcPct val="90000"/>
              </a:lnSpc>
              <a:buClr>
                <a:srgbClr val="1CADE4"/>
              </a:buClr>
              <a:buSzPts val="2000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B5C45C-8BC5-CB99-C6AB-2D48B4A47D8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74875" y="754191"/>
            <a:ext cx="3119845" cy="4409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A7310A24-018B-C4B9-A1B2-DA7C4D3FC50F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14/19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566537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A187DB87-4779-A852-2445-3ED37084A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B3F091-50B3-43E1-0E62-3495E39738C0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5D4F82C2-D40D-741C-1004-3CDE413991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Strings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D106E87A-98D3-5495-E48F-7E478598AC2B}"/>
              </a:ext>
            </a:extLst>
          </p:cNvPr>
          <p:cNvSpPr txBox="1"/>
          <p:nvPr/>
        </p:nvSpPr>
        <p:spPr>
          <a:xfrm>
            <a:off x="938957" y="1737403"/>
            <a:ext cx="635882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20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a sequence of characters. Strings can contain: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Letters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Numbers (treated as characters)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Punctuation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Spaces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Combinations of the above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Nothing at all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practice, there are many things we may want to do with text in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Split it into sentences</a:t>
            </a: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Search through it</a:t>
            </a: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Replace words</a:t>
            </a:r>
          </a:p>
          <a:p>
            <a:pPr marL="101600" lvl="0">
              <a:lnSpc>
                <a:spcPct val="90000"/>
              </a:lnSpc>
              <a:buClr>
                <a:srgbClr val="1CADE4"/>
              </a:buClr>
              <a:buSzPts val="2000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98C8D8-773B-BC47-BA79-24FCE541148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74875" y="754191"/>
            <a:ext cx="3119845" cy="4409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E783E113-330D-188D-0D80-E0B27179A6FC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14/19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86459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863971BC-530C-D626-CA72-3A2CB477D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0C3D5A-DB8A-782B-A122-BF96648FD0C5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422C1075-0738-C18F-6398-9FE7E9640B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Strings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6A4E09A8-3F25-E470-00AD-D99273DE4D1A}"/>
              </a:ext>
            </a:extLst>
          </p:cNvPr>
          <p:cNvSpPr txBox="1"/>
          <p:nvPr/>
        </p:nvSpPr>
        <p:spPr>
          <a:xfrm>
            <a:off x="938957" y="1737403"/>
            <a:ext cx="635882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20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a sequence of characters. Strings can contain: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Letters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Numbers (treated as characters)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Punctuation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Spaces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Combinations of the above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Nothing at all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practice, there are many things we may want to do with text in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Split it into sentences</a:t>
            </a: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Search through it</a:t>
            </a: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Replace words</a:t>
            </a:r>
          </a:p>
          <a:p>
            <a:pPr marL="101600" lvl="0">
              <a:lnSpc>
                <a:spcPct val="90000"/>
              </a:lnSpc>
              <a:buClr>
                <a:srgbClr val="1CADE4"/>
              </a:buClr>
              <a:buSzPts val="2000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98;p20">
            <a:extLst>
              <a:ext uri="{FF2B5EF4-FFF2-40B4-BE49-F238E27FC236}">
                <a16:creationId xmlns:a16="http://schemas.microsoft.com/office/drawing/2014/main" id="{DA42F957-DC45-5F27-22EA-9C9CC9BF05CB}"/>
              </a:ext>
            </a:extLst>
          </p:cNvPr>
          <p:cNvSpPr txBox="1"/>
          <p:nvPr/>
        </p:nvSpPr>
        <p:spPr>
          <a:xfrm>
            <a:off x="5668192" y="5393837"/>
            <a:ext cx="4613366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After todays practical you will be able to perform some of these operations!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A5E6D3-626C-D37B-BEB6-EFC72A50385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74875" y="754191"/>
            <a:ext cx="3119845" cy="4409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49D74AB1-EE90-0ECB-26E7-AC6AE527ED5C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14/19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568920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87CF28C5-616C-C47C-E2A0-843DDB4CE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EE6851-DAAA-441F-B9A0-B2402E0B24C1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1C85B9EE-6D31-7146-05C2-C8C8271E3D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Strings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61F29B0D-1251-6CD6-9CC4-8DEFB048E641}"/>
              </a:ext>
            </a:extLst>
          </p:cNvPr>
          <p:cNvSpPr txBox="1"/>
          <p:nvPr/>
        </p:nvSpPr>
        <p:spPr>
          <a:xfrm>
            <a:off x="938957" y="1737403"/>
            <a:ext cx="635882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20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a sequence of characters. Strings can contain: 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Letters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Numbers (treated as characters)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Punctuation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Spaces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Combinations of the above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Nothing at all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practice, there are many things we may want to do with text in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Split it into sentences</a:t>
            </a: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Search through it</a:t>
            </a: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Replace words</a:t>
            </a:r>
          </a:p>
          <a:p>
            <a:pPr marL="101600" lvl="0">
              <a:lnSpc>
                <a:spcPct val="90000"/>
              </a:lnSpc>
              <a:buClr>
                <a:srgbClr val="1CADE4"/>
              </a:buClr>
              <a:buSzPts val="2000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BDEB50-940B-EDF4-AE40-0F34FAF07E6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74875" y="754191"/>
            <a:ext cx="3119845" cy="4409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7C634873-959F-3B18-0AAA-7477435A6FA6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14/19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00321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DA11F6E6-862E-A8C5-F741-183DABD89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A4CD4E-45BC-737C-90B9-A35291635E98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C7F5F556-A437-FC61-7CA1-998E593409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Booleans</a:t>
            </a:r>
            <a:endParaRPr dirty="0"/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46709B03-5610-6658-E778-336466D145EF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15/19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274514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2D92F470-7709-1FD3-9549-1CC9E07E4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F61E88-84E7-2CF9-9C7E-F5B4ACD4FB0B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029056A3-066A-27C2-DE10-6976EB1B3B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Booleans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1719C07B-3360-D278-8502-AA6853EE5DDA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 variable that can be either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38D936F1-DB03-5B29-9366-96703B9565F8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15/19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021791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34ADE570-040F-76DC-4E72-00F3764FD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0203BD-CCE8-3175-C217-06583B800C74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88190E07-D6BF-93DB-5908-307412F4E3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Booleans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1399583F-E7EB-5D85-AF94-609930BD218C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 variable that can be either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represent logical statements.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66AA9E08-EDAF-B2E3-6728-2252C4B6ACD9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15/19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766450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F75EA8EA-7902-C274-1033-1630A0F69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48B0DE-ECD0-5C69-34B6-2721241AD38A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D92525D6-5FDF-A03F-4BEC-2C09D351A9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Booleans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403573FC-BBE1-E452-B0CF-F9235A90CE7A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 variable that can be either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represent logical statements.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6862EA62-F627-DC84-6A3B-1EA8338D5E1E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15/19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7460A8-3154-FCF9-7654-E5D7060DA50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06807" y="685800"/>
            <a:ext cx="4925964" cy="1450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786883-39E0-4C9B-EA45-E5B6D15759E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06807" y="705192"/>
            <a:ext cx="4817400" cy="138950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3657139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A9F96D37-842F-5024-0CC0-8E31B2B80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009AF0-AE46-0103-E0EB-ADBB95CE4112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96E8F6B1-029C-70CC-BDB6-92A3852E3E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Booleans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C16A92E9-1322-D1EC-7D9C-17DC9E5C2594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 variable that can be either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represent logical statements.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instance, we might think of: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C3CD1E9B-9E03-D348-3508-68331D0C8844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15/19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732020-E559-E36E-0A2A-2B3D8466949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06807" y="685800"/>
            <a:ext cx="4925964" cy="1450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204441-19F2-4354-E74E-827EBB25876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06807" y="705192"/>
            <a:ext cx="4817400" cy="138950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244163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D13B23F5-E8F9-6A88-5865-6CA9256B0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179C24-EF02-A0BE-20BD-2B875F87AEBC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47467FA8-A128-1AAC-8976-977BC92E11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Booleans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E3F5966D-5DC6-BC49-A909-FD8A6B65C50B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 variable that can be either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represent logical statements.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instance, we might think of: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representing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is black”</a:t>
            </a: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buClr>
                <a:srgbClr val="1CADE4"/>
              </a:buClr>
              <a:buSzPts val="20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AE89022-78F9-178C-656D-E773E929E97E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15/19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ED41BD-0AD9-C8E5-14C0-7E8C19AB951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06807" y="685800"/>
            <a:ext cx="4925964" cy="1450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7F7CD6-D4D3-94B5-C38B-29D28A158B7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06807" y="705192"/>
            <a:ext cx="4817400" cy="138950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552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1">
          <a:extLst>
            <a:ext uri="{FF2B5EF4-FFF2-40B4-BE49-F238E27FC236}">
              <a16:creationId xmlns:a16="http://schemas.microsoft.com/office/drawing/2014/main" id="{F3FE3469-F5E6-BDF7-C427-C2A1BAC70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184">
            <a:extLst>
              <a:ext uri="{FF2B5EF4-FFF2-40B4-BE49-F238E27FC236}">
                <a16:creationId xmlns:a16="http://schemas.microsoft.com/office/drawing/2014/main" id="{C0A2A384-75F8-639A-22B8-1B8F920C3F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Today’s Lecture</a:t>
            </a:r>
            <a:endParaRPr dirty="0"/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B156E641-FBD4-8915-ADF1-E0AD6C2D0F7C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145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D3C9058E-859D-7D48-07D6-0C649CFEB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>
            <a:extLst>
              <a:ext uri="{FF2B5EF4-FFF2-40B4-BE49-F238E27FC236}">
                <a16:creationId xmlns:a16="http://schemas.microsoft.com/office/drawing/2014/main" id="{D6D091A2-E6F3-408D-4B1C-38E7351373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Structure</a:t>
            </a:r>
            <a:endParaRPr/>
          </a:p>
        </p:txBody>
      </p:sp>
      <p:sp>
        <p:nvSpPr>
          <p:cNvPr id="122" name="Google Shape;122;p16">
            <a:extLst>
              <a:ext uri="{FF2B5EF4-FFF2-40B4-BE49-F238E27FC236}">
                <a16:creationId xmlns:a16="http://schemas.microsoft.com/office/drawing/2014/main" id="{8C78BD09-D9B6-FEB4-8F83-7C90A763102B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course will run for 20 weeks</a:t>
            </a: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will cover: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types, conditionals and loops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Building functions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arrays and linear algebra in python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Pandas </a:t>
            </a: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dataframes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Plotting and visualisation</a:t>
            </a: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sz="1200" i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6">
            <a:extLst>
              <a:ext uri="{FF2B5EF4-FFF2-40B4-BE49-F238E27FC236}">
                <a16:creationId xmlns:a16="http://schemas.microsoft.com/office/drawing/2014/main" id="{3E87FE0C-E1E5-ACFE-8AA0-52FA32D8A91E}"/>
              </a:ext>
            </a:extLst>
          </p:cNvPr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0500" y="2015426"/>
            <a:ext cx="962250" cy="9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Dr Francesco Turci - Our People">
            <a:extLst>
              <a:ext uri="{FF2B5EF4-FFF2-40B4-BE49-F238E27FC236}">
                <a16:creationId xmlns:a16="http://schemas.microsoft.com/office/drawing/2014/main" id="{B5444025-E6B7-E0EA-C9D9-C12DAB923E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39000" y="2015362"/>
            <a:ext cx="962250" cy="96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6A46BA-D79A-CAB6-2A11-9E313D4FF7DE}"/>
              </a:ext>
            </a:extLst>
          </p:cNvPr>
          <p:cNvSpPr txBox="1"/>
          <p:nvPr/>
        </p:nvSpPr>
        <p:spPr>
          <a:xfrm>
            <a:off x="7098537" y="3500091"/>
            <a:ext cx="4057586" cy="95410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u="sng" dirty="0"/>
              <a:t>Contact Details:</a:t>
            </a:r>
          </a:p>
          <a:p>
            <a:endParaRPr lang="en-GB" u="sng" dirty="0"/>
          </a:p>
          <a:p>
            <a:r>
              <a:rPr lang="en-GB" dirty="0"/>
              <a:t>Email: </a:t>
            </a:r>
            <a:r>
              <a:rPr lang="en-GB" dirty="0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Thomas.Maullin-Sapey@Bristol.ac.uk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/>
              <a:t>Office Hours: Weds 2-4pm, Room 1.84 Fry</a:t>
            </a:r>
          </a:p>
        </p:txBody>
      </p:sp>
      <p:sp>
        <p:nvSpPr>
          <p:cNvPr id="4" name="Google Shape;103;p13">
            <a:extLst>
              <a:ext uri="{FF2B5EF4-FFF2-40B4-BE49-F238E27FC236}">
                <a16:creationId xmlns:a16="http://schemas.microsoft.com/office/drawing/2014/main" id="{8DA2B772-E7A1-C7B2-1359-EA6864565C87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398889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8B00F409-C89C-AFDB-7447-D51321CCE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18103F-1B88-3FB0-A6C8-3CAF1D5A2AF1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51B66AF3-740C-197C-102A-6394A8D253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Booleans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8422B182-A459-EC33-A865-F446A4CC8149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 variable that can be either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represent logical statements.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instance, we might think of: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representing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is black”</a:t>
            </a: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buClr>
                <a:srgbClr val="1CADE4"/>
              </a:buClr>
              <a:buSzPts val="20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0D2A5476-77EE-8AB4-D952-8CBB090850FE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15/19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C4D9E9-FC6E-3A4E-6261-AB5A58B5FEA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06807" y="685800"/>
            <a:ext cx="4925964" cy="1450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70AC47-D356-6EDF-6BA6-D4450E3C545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06807" y="1047750"/>
            <a:ext cx="4817400" cy="104694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8455126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89FB2BB5-2BC3-004D-0FB3-9FBDD8582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25EEA4-DAFD-B7BE-5B22-B72868C42F48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44AF73E6-2E21-FDA8-E918-1E39F5C047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Booleans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06CBA81E-2F53-C867-FCF6-FBE47E03E231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 variable that can be either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represent logical statements.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instance, we might think of: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representing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is black”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representing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has four legs”</a:t>
            </a:r>
            <a:b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AD18D-49F8-68E7-EC71-5245F05F18C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06807" y="685800"/>
            <a:ext cx="4925964" cy="1450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06B34C1D-8143-0FAD-8EF1-A1A5A2E4739D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15/19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21135B-1F43-1D0C-8BA1-049D9CC8A4E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06807" y="1009650"/>
            <a:ext cx="4817400" cy="108504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8397834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21F9A137-F13F-FE26-DA75-228F617BC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BD68CE-D453-5CA6-6899-DDF87881EA69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1D7E5678-EDB6-9853-03D5-D5DC1FB9A5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Booleans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E54C188D-58B0-79FE-7B65-8A59716425B9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 variable that can be either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represent logical statements.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instance, we might think of: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representing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is black”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representing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has four legs”</a:t>
            </a:r>
            <a:b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E54D21-BAD8-3D82-AF25-75AD6FE3DC7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06807" y="685800"/>
            <a:ext cx="4925964" cy="1450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BE9BD55C-DBCC-256D-C1A5-0D266594DC09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15/19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38B1FE-8A0A-47FF-7BC6-3161FB39769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06807" y="1502228"/>
            <a:ext cx="4817400" cy="59246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5995483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A15B716C-0C20-C954-A821-E824E7AE1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B8AC6A-6659-D1C8-9FB6-9089015DE6FB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6D2BDFDA-C334-182E-15B9-3BAB876A90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Booleans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C3F43EF9-04C3-0926-FD50-C6E259BCE07D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 variable that can be either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represent logical statements.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instance, we might think of: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representing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is black”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representing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has four legs”</a:t>
            </a:r>
            <a:b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i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use logical operators to combine Boolean statements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2F086-66B9-4C8D-9E67-AA9B8F6B3F8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06807" y="685800"/>
            <a:ext cx="4925964" cy="1450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19E01817-3D05-CB3F-927F-986DD44CA57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15/19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7C77FF-B643-B62E-E337-17DA33E7086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06807" y="1601840"/>
            <a:ext cx="4817400" cy="49285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7585415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F4190BCA-4BCF-4C4A-C38A-79543B466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183BFE-C7A6-414C-5A8B-A26F9AD1D9AB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F0E2323A-F570-7F7C-7378-0B8B6D356E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Booleans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6A635518-D434-9A40-DA6E-366DE47DD7AF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 variable that can be either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represent logical statements.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instance, we might think of: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representing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is black”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representing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has four legs”</a:t>
            </a:r>
            <a:b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i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use logical operators to combine Boolean statements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and </a:t>
            </a: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represents the sentence “The cat is black and has four legs”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buClr>
                <a:srgbClr val="1CADE4"/>
              </a:buClr>
              <a:buSzPts val="20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4FB0F-06CD-5E61-0902-FFA88E222C9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06807" y="685800"/>
            <a:ext cx="4925964" cy="1450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CB91FCBC-0D98-D1C3-E8D8-D4EBFFF44757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15/19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E2A4D7-DADE-7331-1B51-3B30D2C2345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06807" y="1601840"/>
            <a:ext cx="4817400" cy="49285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8992633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469376A3-4C82-EA1C-B4DB-BDABC0C34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8DE8AA-F34E-909C-E9BD-E835D24B701B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E1DFB07E-06EB-0350-4EEB-9B00538098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Booleans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5199EC85-36A9-CF28-D7CA-15954EDFA4E7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 variable that can be either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represent logical statements.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instance, we might think of: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representing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is black”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representing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has four legs”</a:t>
            </a:r>
            <a:b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i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use logical operators to combine Boolean statements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and </a:t>
            </a: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represents the sentence “The cat is black and has four legs”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buClr>
                <a:srgbClr val="1CADE4"/>
              </a:buClr>
              <a:buSzPts val="20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2A78B9-022B-D1D1-4FE7-B7B03C866BE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06807" y="685800"/>
            <a:ext cx="4925964" cy="1450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6119AB32-4986-C708-480F-C7D1B2899EA9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15/19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374845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DB1E2C01-B84D-2F05-DA25-6DA09DF5C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60C05B-E187-C722-7175-2D4B655B3B2B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38666BCD-7D59-B8E4-B774-30356D5280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Booleans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63E2F812-B966-C37B-6123-13ECEAAFD3C3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 variable that can be either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represent logical statements.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instance, we might think of: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representing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is black”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representing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has four legs”</a:t>
            </a:r>
            <a:b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i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use logical operators to combine Boolean statements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and </a:t>
            </a: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represents the sentence “The cat is black and has four legs”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buClr>
                <a:srgbClr val="1CADE4"/>
              </a:buClr>
              <a:buSzPts val="20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890DB-1A0C-B297-DB13-FF3E24BFED9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06807" y="685800"/>
            <a:ext cx="4925964" cy="1450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A096B03-E8A6-3598-0CFC-80514EB195A9}"/>
              </a:ext>
            </a:extLst>
          </p:cNvPr>
          <p:cNvCxnSpPr>
            <a:cxnSpLocks/>
          </p:cNvCxnSpPr>
          <p:nvPr/>
        </p:nvCxnSpPr>
        <p:spPr>
          <a:xfrm>
            <a:off x="6906807" y="3175000"/>
            <a:ext cx="466289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F2421B9-0CF7-5ED4-1C79-1AFEF4B9B79F}"/>
              </a:ext>
            </a:extLst>
          </p:cNvPr>
          <p:cNvCxnSpPr>
            <a:cxnSpLocks/>
          </p:cNvCxnSpPr>
          <p:nvPr/>
        </p:nvCxnSpPr>
        <p:spPr>
          <a:xfrm>
            <a:off x="6906807" y="37338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F9ED08-BF45-5D33-BAC6-545620A8E0BD}"/>
              </a:ext>
            </a:extLst>
          </p:cNvPr>
          <p:cNvCxnSpPr>
            <a:cxnSpLocks/>
          </p:cNvCxnSpPr>
          <p:nvPr/>
        </p:nvCxnSpPr>
        <p:spPr>
          <a:xfrm>
            <a:off x="6906807" y="43053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8A21414-077B-5D56-00E7-D3F58F70992D}"/>
              </a:ext>
            </a:extLst>
          </p:cNvPr>
          <p:cNvCxnSpPr>
            <a:cxnSpLocks/>
          </p:cNvCxnSpPr>
          <p:nvPr/>
        </p:nvCxnSpPr>
        <p:spPr>
          <a:xfrm>
            <a:off x="6906807" y="48768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D0DB4D-8B12-0AD9-8E8E-B79DFB40A54F}"/>
              </a:ext>
            </a:extLst>
          </p:cNvPr>
          <p:cNvCxnSpPr/>
          <p:nvPr/>
        </p:nvCxnSpPr>
        <p:spPr>
          <a:xfrm>
            <a:off x="8394700" y="2569633"/>
            <a:ext cx="0" cy="2984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2AF72F-6327-6C15-4FF0-D1CEB4ED6667}"/>
              </a:ext>
            </a:extLst>
          </p:cNvPr>
          <p:cNvCxnSpPr/>
          <p:nvPr/>
        </p:nvCxnSpPr>
        <p:spPr>
          <a:xfrm>
            <a:off x="10025388" y="2569633"/>
            <a:ext cx="0" cy="2984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49EA0BC-C2B9-15BE-FE5D-B9FE9C385DBF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15/19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476455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F46B0732-F9B0-F941-CEEA-B302492E3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5EA6D8-7816-8EA2-FE7F-020C8775C46D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854B3BE8-8A45-E0F1-4209-C74681326D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Booleans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6685982D-A144-BA27-C89E-AD7685ED3B66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 variable that can be either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represent logical statements.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instance, we might think of: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representing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is black”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representing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has four legs”</a:t>
            </a:r>
            <a:b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i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use logical operators to combine Boolean statements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and </a:t>
            </a: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represents the sentence “The cat is black and has four legs”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buClr>
                <a:srgbClr val="1CADE4"/>
              </a:buClr>
              <a:buSzPts val="20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F4C7B-7F04-8B31-ABA7-F984A4EE9A4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06807" y="685800"/>
            <a:ext cx="4925964" cy="1450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526DFCC-4925-F03B-926C-72AEAA4FEC5D}"/>
              </a:ext>
            </a:extLst>
          </p:cNvPr>
          <p:cNvCxnSpPr>
            <a:cxnSpLocks/>
          </p:cNvCxnSpPr>
          <p:nvPr/>
        </p:nvCxnSpPr>
        <p:spPr>
          <a:xfrm>
            <a:off x="6906807" y="3175000"/>
            <a:ext cx="466289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7789DA-479F-B4C9-F237-1F56099A098B}"/>
              </a:ext>
            </a:extLst>
          </p:cNvPr>
          <p:cNvCxnSpPr>
            <a:cxnSpLocks/>
          </p:cNvCxnSpPr>
          <p:nvPr/>
        </p:nvCxnSpPr>
        <p:spPr>
          <a:xfrm>
            <a:off x="6906807" y="37338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A481A2-B22D-1AEE-367B-1CDE5918A472}"/>
              </a:ext>
            </a:extLst>
          </p:cNvPr>
          <p:cNvCxnSpPr>
            <a:cxnSpLocks/>
          </p:cNvCxnSpPr>
          <p:nvPr/>
        </p:nvCxnSpPr>
        <p:spPr>
          <a:xfrm>
            <a:off x="6906807" y="43053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0F7761-8AC0-07F1-9FFF-AD1BB1FEBF53}"/>
              </a:ext>
            </a:extLst>
          </p:cNvPr>
          <p:cNvCxnSpPr>
            <a:cxnSpLocks/>
          </p:cNvCxnSpPr>
          <p:nvPr/>
        </p:nvCxnSpPr>
        <p:spPr>
          <a:xfrm>
            <a:off x="6906807" y="48768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430BA2-5D54-47D0-6391-AF0055AE17A9}"/>
              </a:ext>
            </a:extLst>
          </p:cNvPr>
          <p:cNvCxnSpPr/>
          <p:nvPr/>
        </p:nvCxnSpPr>
        <p:spPr>
          <a:xfrm>
            <a:off x="8394700" y="2569633"/>
            <a:ext cx="0" cy="2984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4B9B2D-04F4-32C5-6F3F-F6880B07870A}"/>
              </a:ext>
            </a:extLst>
          </p:cNvPr>
          <p:cNvCxnSpPr/>
          <p:nvPr/>
        </p:nvCxnSpPr>
        <p:spPr>
          <a:xfrm>
            <a:off x="10025388" y="2569633"/>
            <a:ext cx="0" cy="2984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31DFA9F5-69E7-7485-D7D1-9ED7E575605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06025" y="2758884"/>
            <a:ext cx="1076209" cy="236497"/>
          </a:xfrm>
          <a:prstGeom prst="rect">
            <a:avLst/>
          </a:prstGeom>
          <a:ln>
            <a:noFill/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79ACB890-05CE-163E-87BD-75694E271F15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15/19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134527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85836463-3479-F237-91EA-C4A3F0500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866EE8-5AF6-0767-BD12-EC1391B00B43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2F103143-242F-C1E0-EAC6-2BF6A3A8D5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Booleans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A3FFAF25-7322-0BA1-065C-9E259C33572A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 variable that can be either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represent logical statements.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instance, we might think of: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representing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is black”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representing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has four legs”</a:t>
            </a:r>
            <a:b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i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use logical operators to combine Boolean statements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and </a:t>
            </a: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represents the sentence “The cat is black and has four legs”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buClr>
                <a:srgbClr val="1CADE4"/>
              </a:buClr>
              <a:buSzPts val="20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7F797-94A8-0199-6588-F1AFB45872B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06807" y="685800"/>
            <a:ext cx="4925964" cy="1450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6DC015-56B4-32DB-499B-1AF881973676}"/>
              </a:ext>
            </a:extLst>
          </p:cNvPr>
          <p:cNvCxnSpPr>
            <a:cxnSpLocks/>
          </p:cNvCxnSpPr>
          <p:nvPr/>
        </p:nvCxnSpPr>
        <p:spPr>
          <a:xfrm>
            <a:off x="6906807" y="3175000"/>
            <a:ext cx="466289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3A5BE21-CC5B-15E9-4610-1A7C5F850320}"/>
              </a:ext>
            </a:extLst>
          </p:cNvPr>
          <p:cNvCxnSpPr>
            <a:cxnSpLocks/>
          </p:cNvCxnSpPr>
          <p:nvPr/>
        </p:nvCxnSpPr>
        <p:spPr>
          <a:xfrm>
            <a:off x="6906807" y="37338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6B0DFFD-8AD9-F14D-6FF7-42B970082A37}"/>
              </a:ext>
            </a:extLst>
          </p:cNvPr>
          <p:cNvCxnSpPr>
            <a:cxnSpLocks/>
          </p:cNvCxnSpPr>
          <p:nvPr/>
        </p:nvCxnSpPr>
        <p:spPr>
          <a:xfrm>
            <a:off x="6906807" y="43053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B51F17-DAC1-54DC-5A7A-9AF7FBEF1CCA}"/>
              </a:ext>
            </a:extLst>
          </p:cNvPr>
          <p:cNvCxnSpPr>
            <a:cxnSpLocks/>
          </p:cNvCxnSpPr>
          <p:nvPr/>
        </p:nvCxnSpPr>
        <p:spPr>
          <a:xfrm>
            <a:off x="6906807" y="48768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961212-0431-54D7-E18C-2F579F7EE2DB}"/>
              </a:ext>
            </a:extLst>
          </p:cNvPr>
          <p:cNvCxnSpPr/>
          <p:nvPr/>
        </p:nvCxnSpPr>
        <p:spPr>
          <a:xfrm>
            <a:off x="8394700" y="2569633"/>
            <a:ext cx="0" cy="2984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E660E3-03F8-0AA0-5660-6A39A4B2F817}"/>
              </a:ext>
            </a:extLst>
          </p:cNvPr>
          <p:cNvCxnSpPr/>
          <p:nvPr/>
        </p:nvCxnSpPr>
        <p:spPr>
          <a:xfrm>
            <a:off x="10025388" y="2569633"/>
            <a:ext cx="0" cy="2984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AB020178-EF10-C69B-ABB2-498BEBE4C01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06025" y="2758884"/>
            <a:ext cx="1076209" cy="236497"/>
          </a:xfrm>
          <a:prstGeom prst="rect">
            <a:avLst/>
          </a:prstGeom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7496557-15EA-8F84-293B-AFEAC362034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506377" y="2755863"/>
            <a:ext cx="1423112" cy="223103"/>
          </a:xfrm>
          <a:prstGeom prst="rect">
            <a:avLst/>
          </a:prstGeom>
          <a:ln>
            <a:noFill/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9CF5019-0BEE-1F43-A41E-6A8365EA1CF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15/19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319993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DF2AF5E6-EE77-4E13-FF69-DABD79A1A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0F9115-E34C-92F8-7F97-1321AA9F0092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E0C9F89B-ADE9-5668-8827-C357266AE6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Booleans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5BB6CDB5-9B56-9432-ED9A-2FD1CA6EF4D6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 variable that can be either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represent logical statements.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instance, we might think of: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representing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is black”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representing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has four legs”</a:t>
            </a:r>
            <a:b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i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use logical operators to combine Boolean statements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and </a:t>
            </a: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represents the sentence “The cat is black and has four legs”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buClr>
                <a:srgbClr val="1CADE4"/>
              </a:buClr>
              <a:buSzPts val="20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7D5191-CBD8-E334-3685-550ABD59F90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06807" y="685800"/>
            <a:ext cx="4925964" cy="1450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8368F9-C3DB-0427-92C9-D684167CCC2E}"/>
              </a:ext>
            </a:extLst>
          </p:cNvPr>
          <p:cNvCxnSpPr>
            <a:cxnSpLocks/>
          </p:cNvCxnSpPr>
          <p:nvPr/>
        </p:nvCxnSpPr>
        <p:spPr>
          <a:xfrm>
            <a:off x="6906807" y="3175000"/>
            <a:ext cx="466289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C17E7F-9912-113C-D77A-3D65773629D8}"/>
              </a:ext>
            </a:extLst>
          </p:cNvPr>
          <p:cNvCxnSpPr>
            <a:cxnSpLocks/>
          </p:cNvCxnSpPr>
          <p:nvPr/>
        </p:nvCxnSpPr>
        <p:spPr>
          <a:xfrm>
            <a:off x="6906807" y="37338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9A8463-CDC8-3B95-2C46-18304F885A69}"/>
              </a:ext>
            </a:extLst>
          </p:cNvPr>
          <p:cNvCxnSpPr>
            <a:cxnSpLocks/>
          </p:cNvCxnSpPr>
          <p:nvPr/>
        </p:nvCxnSpPr>
        <p:spPr>
          <a:xfrm>
            <a:off x="6906807" y="43053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4206191-FFB2-B66B-EFF6-2F33C27AE354}"/>
              </a:ext>
            </a:extLst>
          </p:cNvPr>
          <p:cNvCxnSpPr>
            <a:cxnSpLocks/>
          </p:cNvCxnSpPr>
          <p:nvPr/>
        </p:nvCxnSpPr>
        <p:spPr>
          <a:xfrm>
            <a:off x="6906807" y="48768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C02F51-231A-0E4D-D22B-20422ED6AA71}"/>
              </a:ext>
            </a:extLst>
          </p:cNvPr>
          <p:cNvCxnSpPr/>
          <p:nvPr/>
        </p:nvCxnSpPr>
        <p:spPr>
          <a:xfrm>
            <a:off x="8394700" y="2569633"/>
            <a:ext cx="0" cy="2984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1FCF4F-C495-F08C-8EB7-AFDAED5262DA}"/>
              </a:ext>
            </a:extLst>
          </p:cNvPr>
          <p:cNvCxnSpPr/>
          <p:nvPr/>
        </p:nvCxnSpPr>
        <p:spPr>
          <a:xfrm>
            <a:off x="10025388" y="2569633"/>
            <a:ext cx="0" cy="2984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769E796B-CE82-2486-DB55-9EF92BCB4A7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06025" y="2758884"/>
            <a:ext cx="1076209" cy="236497"/>
          </a:xfrm>
          <a:prstGeom prst="rect">
            <a:avLst/>
          </a:prstGeom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7524225-C195-5257-2A11-78068D46766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506377" y="2755863"/>
            <a:ext cx="1423112" cy="223103"/>
          </a:xfrm>
          <a:prstGeom prst="rect">
            <a:avLst/>
          </a:prstGeom>
          <a:ln>
            <a:noFill/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C10C4C6-3B47-DC69-D72B-914C6FB56AB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69360" y="2616868"/>
            <a:ext cx="1377568" cy="233364"/>
          </a:xfrm>
          <a:prstGeom prst="rect">
            <a:avLst/>
          </a:prstGeom>
          <a:ln>
            <a:noFill/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A910DBC-5C08-06E9-9CA0-94B8063FC54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46588" y="2875047"/>
            <a:ext cx="1423112" cy="223103"/>
          </a:xfrm>
          <a:prstGeom prst="rect">
            <a:avLst/>
          </a:prstGeom>
          <a:ln>
            <a:noFill/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19D1286E-BC78-3F62-9169-5679F9E2109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15/19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81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E2B86C23-CA7B-0C69-67BB-449D78FE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>
            <a:extLst>
              <a:ext uri="{FF2B5EF4-FFF2-40B4-BE49-F238E27FC236}">
                <a16:creationId xmlns:a16="http://schemas.microsoft.com/office/drawing/2014/main" id="{50420094-8693-6699-B280-E5B676BC8F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Structure</a:t>
            </a:r>
            <a:endParaRPr/>
          </a:p>
        </p:txBody>
      </p:sp>
      <p:sp>
        <p:nvSpPr>
          <p:cNvPr id="122" name="Google Shape;122;p16">
            <a:extLst>
              <a:ext uri="{FF2B5EF4-FFF2-40B4-BE49-F238E27FC236}">
                <a16:creationId xmlns:a16="http://schemas.microsoft.com/office/drawing/2014/main" id="{666DDD8C-0CC3-5ECE-ED95-951E682484A5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course will run for 20 weeks</a:t>
            </a: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will cover: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types, conditionals and loops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Building functions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arrays and linear algebra in python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Pandas </a:t>
            </a: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dataframes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Plotting and visualisation</a:t>
            </a: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sz="1200" i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6">
            <a:extLst>
              <a:ext uri="{FF2B5EF4-FFF2-40B4-BE49-F238E27FC236}">
                <a16:creationId xmlns:a16="http://schemas.microsoft.com/office/drawing/2014/main" id="{A214F940-1804-6423-6539-36959C638E51}"/>
              </a:ext>
            </a:extLst>
          </p:cNvPr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0500" y="2015426"/>
            <a:ext cx="962250" cy="9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A4B785-D70D-8DE2-87A7-2796E9349E36}"/>
              </a:ext>
            </a:extLst>
          </p:cNvPr>
          <p:cNvSpPr txBox="1"/>
          <p:nvPr/>
        </p:nvSpPr>
        <p:spPr>
          <a:xfrm>
            <a:off x="7098537" y="4659168"/>
            <a:ext cx="4057586" cy="7386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u="sng" dirty="0"/>
              <a:t>Contact Details:</a:t>
            </a:r>
          </a:p>
          <a:p>
            <a:r>
              <a:rPr lang="en-GB" u="sng" dirty="0"/>
              <a:t> </a:t>
            </a:r>
          </a:p>
          <a:p>
            <a:r>
              <a:rPr lang="en-GB" dirty="0"/>
              <a:t>Email: </a:t>
            </a:r>
            <a:r>
              <a:rPr lang="en-GB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ft14968@Bristol.ac.uk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Dr Francesco Turci - Our People">
            <a:extLst>
              <a:ext uri="{FF2B5EF4-FFF2-40B4-BE49-F238E27FC236}">
                <a16:creationId xmlns:a16="http://schemas.microsoft.com/office/drawing/2014/main" id="{D501F409-0002-0A19-E448-93E6950FA9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39000" y="2015362"/>
            <a:ext cx="962250" cy="96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3D6C6A-3C93-D8A7-35CC-0DC4163BFA07}"/>
              </a:ext>
            </a:extLst>
          </p:cNvPr>
          <p:cNvSpPr txBox="1"/>
          <p:nvPr/>
        </p:nvSpPr>
        <p:spPr>
          <a:xfrm>
            <a:off x="7098537" y="3500091"/>
            <a:ext cx="4057586" cy="95410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u="sng" dirty="0"/>
              <a:t>Contact Details:</a:t>
            </a:r>
          </a:p>
          <a:p>
            <a:endParaRPr lang="en-GB" u="sng" dirty="0"/>
          </a:p>
          <a:p>
            <a:r>
              <a:rPr lang="en-GB" dirty="0"/>
              <a:t>Email: </a:t>
            </a:r>
            <a:r>
              <a:rPr lang="en-GB" dirty="0">
                <a:solidFill>
                  <a:schemeClr val="accent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Thomas.Maullin-Sapey@Bristol.ac.uk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/>
              <a:t>Office Hours: Weds 2-4pm, Room 1.84 Fry</a:t>
            </a:r>
          </a:p>
        </p:txBody>
      </p:sp>
      <p:sp>
        <p:nvSpPr>
          <p:cNvPr id="4" name="Google Shape;103;p13">
            <a:extLst>
              <a:ext uri="{FF2B5EF4-FFF2-40B4-BE49-F238E27FC236}">
                <a16:creationId xmlns:a16="http://schemas.microsoft.com/office/drawing/2014/main" id="{E3B528AC-718A-B5E4-8F48-94E0CBA8674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102204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6B1E1913-5989-4ABD-B12D-A34A41421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CB615D-4C7A-BB9E-3A09-680089E298A6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D2984FE6-76AC-1419-DD45-17C60DF1AE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Booleans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9B318614-1769-BB37-7F92-20193CFC1388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 variable that can be either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represent logical statements.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instance, we might think of: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representing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is black”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representing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has four legs”</a:t>
            </a:r>
            <a:b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i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use logical operators to combine Boolean statements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and </a:t>
            </a: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represents the sentence “The cat is black and has four legs”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buClr>
                <a:srgbClr val="1CADE4"/>
              </a:buClr>
              <a:buSzPts val="20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E289F-B649-E378-65F5-1461EC95355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06807" y="685800"/>
            <a:ext cx="4925964" cy="1450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BC3605C-D309-E29A-7FEA-736D156EB977}"/>
              </a:ext>
            </a:extLst>
          </p:cNvPr>
          <p:cNvCxnSpPr>
            <a:cxnSpLocks/>
          </p:cNvCxnSpPr>
          <p:nvPr/>
        </p:nvCxnSpPr>
        <p:spPr>
          <a:xfrm>
            <a:off x="6906807" y="3175000"/>
            <a:ext cx="466289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D2672DE-7A9E-B258-7204-8564C8A062B0}"/>
              </a:ext>
            </a:extLst>
          </p:cNvPr>
          <p:cNvCxnSpPr>
            <a:cxnSpLocks/>
          </p:cNvCxnSpPr>
          <p:nvPr/>
        </p:nvCxnSpPr>
        <p:spPr>
          <a:xfrm>
            <a:off x="6906807" y="37338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A9997B-15CB-2ECA-1859-23F20F6BF4D2}"/>
              </a:ext>
            </a:extLst>
          </p:cNvPr>
          <p:cNvCxnSpPr>
            <a:cxnSpLocks/>
          </p:cNvCxnSpPr>
          <p:nvPr/>
        </p:nvCxnSpPr>
        <p:spPr>
          <a:xfrm>
            <a:off x="6906807" y="43053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33A8F2-2154-3806-529E-C4DA90B7C973}"/>
              </a:ext>
            </a:extLst>
          </p:cNvPr>
          <p:cNvCxnSpPr>
            <a:cxnSpLocks/>
          </p:cNvCxnSpPr>
          <p:nvPr/>
        </p:nvCxnSpPr>
        <p:spPr>
          <a:xfrm>
            <a:off x="6906807" y="48768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3ECD91-7417-5B99-EC94-FFA98CC103BC}"/>
              </a:ext>
            </a:extLst>
          </p:cNvPr>
          <p:cNvCxnSpPr/>
          <p:nvPr/>
        </p:nvCxnSpPr>
        <p:spPr>
          <a:xfrm>
            <a:off x="8394700" y="2569633"/>
            <a:ext cx="0" cy="2984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63F222-D501-1ED4-F90E-028EA253075B}"/>
              </a:ext>
            </a:extLst>
          </p:cNvPr>
          <p:cNvCxnSpPr/>
          <p:nvPr/>
        </p:nvCxnSpPr>
        <p:spPr>
          <a:xfrm>
            <a:off x="10025388" y="2569633"/>
            <a:ext cx="0" cy="2984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384F6185-218F-938B-F15B-D432C1D37EA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06025" y="2758884"/>
            <a:ext cx="1076209" cy="236497"/>
          </a:xfrm>
          <a:prstGeom prst="rect">
            <a:avLst/>
          </a:prstGeom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1121DF4-0603-300A-F47F-5DECC7BEE00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506377" y="2755863"/>
            <a:ext cx="1423112" cy="223103"/>
          </a:xfrm>
          <a:prstGeom prst="rect">
            <a:avLst/>
          </a:prstGeom>
          <a:ln>
            <a:noFill/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57E978A-5C3F-8C4C-12C2-6B3EF7FA245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69360" y="2616868"/>
            <a:ext cx="1377568" cy="233364"/>
          </a:xfrm>
          <a:prstGeom prst="rect">
            <a:avLst/>
          </a:prstGeom>
          <a:ln>
            <a:noFill/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ECE8A27-64B1-CEE8-A90D-7C7C4A36805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46588" y="2875047"/>
            <a:ext cx="1423112" cy="223103"/>
          </a:xfrm>
          <a:prstGeom prst="rect">
            <a:avLst/>
          </a:prstGeom>
          <a:ln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8E95626-0BD6-F252-7C2C-2139A6F599C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83024" y="3278102"/>
            <a:ext cx="592666" cy="330769"/>
          </a:xfrm>
          <a:prstGeom prst="rect">
            <a:avLst/>
          </a:prstGeom>
          <a:ln>
            <a:noFill/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EFACD1A0-BD0D-2367-EDC7-4EFCD50B2827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15/19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130226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C6E37E0E-6261-328F-AD47-A4AAAD153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2263E2-3CB5-E3F5-BDEA-F5DBE31612DC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F53D32A2-0C75-ECC2-9F42-7A9BB1B20E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Booleans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60ED9853-81AF-7962-118D-B575150172BB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 variable that can be either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represent logical statements.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instance, we might think of: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representing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is black”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representing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has four legs”</a:t>
            </a:r>
            <a:b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i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use logical operators to combine Boolean statements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and </a:t>
            </a: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represents the sentence “The cat is black and has four legs”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buClr>
                <a:srgbClr val="1CADE4"/>
              </a:buClr>
              <a:buSzPts val="20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EE1EC-FE15-171E-5BB2-885D37CC9C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06807" y="685800"/>
            <a:ext cx="4925964" cy="1450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D309DA-1CF3-00DB-FD0C-9D7F194D27B0}"/>
              </a:ext>
            </a:extLst>
          </p:cNvPr>
          <p:cNvCxnSpPr>
            <a:cxnSpLocks/>
          </p:cNvCxnSpPr>
          <p:nvPr/>
        </p:nvCxnSpPr>
        <p:spPr>
          <a:xfrm>
            <a:off x="6906807" y="3175000"/>
            <a:ext cx="466289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DDF3B0-F7EE-292A-7FD0-EB0B90BE0E3C}"/>
              </a:ext>
            </a:extLst>
          </p:cNvPr>
          <p:cNvCxnSpPr>
            <a:cxnSpLocks/>
          </p:cNvCxnSpPr>
          <p:nvPr/>
        </p:nvCxnSpPr>
        <p:spPr>
          <a:xfrm>
            <a:off x="6906807" y="37338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E101E9-FDB3-3D7C-4775-8A6E2B9FA20C}"/>
              </a:ext>
            </a:extLst>
          </p:cNvPr>
          <p:cNvCxnSpPr>
            <a:cxnSpLocks/>
          </p:cNvCxnSpPr>
          <p:nvPr/>
        </p:nvCxnSpPr>
        <p:spPr>
          <a:xfrm>
            <a:off x="6906807" y="43053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9150311-0456-D61F-9443-C4A8357731B4}"/>
              </a:ext>
            </a:extLst>
          </p:cNvPr>
          <p:cNvCxnSpPr>
            <a:cxnSpLocks/>
          </p:cNvCxnSpPr>
          <p:nvPr/>
        </p:nvCxnSpPr>
        <p:spPr>
          <a:xfrm>
            <a:off x="6906807" y="48768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B852EC-9913-A48C-8EAB-8C4D521A02FE}"/>
              </a:ext>
            </a:extLst>
          </p:cNvPr>
          <p:cNvCxnSpPr/>
          <p:nvPr/>
        </p:nvCxnSpPr>
        <p:spPr>
          <a:xfrm>
            <a:off x="8394700" y="2569633"/>
            <a:ext cx="0" cy="2984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275FB0-C04B-96B3-8FEA-B6A1F5AA648C}"/>
              </a:ext>
            </a:extLst>
          </p:cNvPr>
          <p:cNvCxnSpPr/>
          <p:nvPr/>
        </p:nvCxnSpPr>
        <p:spPr>
          <a:xfrm>
            <a:off x="10025388" y="2569633"/>
            <a:ext cx="0" cy="2984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AAC85CB4-B8C2-65D8-82DD-31AAFED2312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06025" y="2758884"/>
            <a:ext cx="1076209" cy="236497"/>
          </a:xfrm>
          <a:prstGeom prst="rect">
            <a:avLst/>
          </a:prstGeom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6D51B54-FF4D-ED0D-D240-B634FEFC9C6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506377" y="2755863"/>
            <a:ext cx="1423112" cy="223103"/>
          </a:xfrm>
          <a:prstGeom prst="rect">
            <a:avLst/>
          </a:prstGeom>
          <a:ln>
            <a:noFill/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3EFCB8F-3B58-1169-7C62-0E2D3392F52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69360" y="2616868"/>
            <a:ext cx="1377568" cy="233364"/>
          </a:xfrm>
          <a:prstGeom prst="rect">
            <a:avLst/>
          </a:prstGeom>
          <a:ln>
            <a:noFill/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887B6B5-EC59-A01C-AC1E-7CF41451E27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46588" y="2875047"/>
            <a:ext cx="1423112" cy="223103"/>
          </a:xfrm>
          <a:prstGeom prst="rect">
            <a:avLst/>
          </a:prstGeom>
          <a:ln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8EE3B36-1F9C-EB41-802E-8E1E9D42660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83024" y="3278102"/>
            <a:ext cx="592666" cy="330769"/>
          </a:xfrm>
          <a:prstGeom prst="rect">
            <a:avLst/>
          </a:prstGeom>
          <a:ln>
            <a:noFill/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7340834-765F-E93D-8EDE-57B82BAAC38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63655" y="3278102"/>
            <a:ext cx="592666" cy="330769"/>
          </a:xfrm>
          <a:prstGeom prst="rect">
            <a:avLst/>
          </a:prstGeom>
          <a:ln>
            <a:noFill/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636CFD14-C69B-3B38-20D0-66F47F2A1BDB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15/19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8434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6EDD6630-2E9A-E484-A44C-03B9882AD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24BD4-39E6-F59E-FEA6-5B126AF4ED95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3B44A377-FF0A-DBB9-3569-3A1C1B56CA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Booleans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C8C28C2F-9064-B454-2DF6-83C7B8B67535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 variable that can be either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represent logical statements.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instance, we might think of: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representing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is black”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representing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has four legs”</a:t>
            </a:r>
            <a:b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i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use logical operators to combine Boolean statements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and </a:t>
            </a: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represents the sentence “The cat is black and has four legs”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buClr>
                <a:srgbClr val="1CADE4"/>
              </a:buClr>
              <a:buSzPts val="20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7EE3E-C424-7608-206A-41EEA74D0F3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06807" y="685800"/>
            <a:ext cx="4925964" cy="1450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7E2E62-B448-A096-E7FB-074F45C83C0D}"/>
              </a:ext>
            </a:extLst>
          </p:cNvPr>
          <p:cNvCxnSpPr>
            <a:cxnSpLocks/>
          </p:cNvCxnSpPr>
          <p:nvPr/>
        </p:nvCxnSpPr>
        <p:spPr>
          <a:xfrm>
            <a:off x="6906807" y="3175000"/>
            <a:ext cx="466289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998C1A-9FD9-A007-3DC3-67EAD40C676B}"/>
              </a:ext>
            </a:extLst>
          </p:cNvPr>
          <p:cNvCxnSpPr>
            <a:cxnSpLocks/>
          </p:cNvCxnSpPr>
          <p:nvPr/>
        </p:nvCxnSpPr>
        <p:spPr>
          <a:xfrm>
            <a:off x="6906807" y="37338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E83DBC-4D82-7B91-A817-B6B851A45026}"/>
              </a:ext>
            </a:extLst>
          </p:cNvPr>
          <p:cNvCxnSpPr>
            <a:cxnSpLocks/>
          </p:cNvCxnSpPr>
          <p:nvPr/>
        </p:nvCxnSpPr>
        <p:spPr>
          <a:xfrm>
            <a:off x="6906807" y="43053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ABE65F2-3192-4C39-800E-1E18ACF5EAC8}"/>
              </a:ext>
            </a:extLst>
          </p:cNvPr>
          <p:cNvCxnSpPr>
            <a:cxnSpLocks/>
          </p:cNvCxnSpPr>
          <p:nvPr/>
        </p:nvCxnSpPr>
        <p:spPr>
          <a:xfrm>
            <a:off x="6906807" y="48768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25D336-E385-9D85-48CF-987A5B521365}"/>
              </a:ext>
            </a:extLst>
          </p:cNvPr>
          <p:cNvCxnSpPr/>
          <p:nvPr/>
        </p:nvCxnSpPr>
        <p:spPr>
          <a:xfrm>
            <a:off x="8394700" y="2569633"/>
            <a:ext cx="0" cy="2984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063198-E573-72A9-E578-FEE359D581D7}"/>
              </a:ext>
            </a:extLst>
          </p:cNvPr>
          <p:cNvCxnSpPr/>
          <p:nvPr/>
        </p:nvCxnSpPr>
        <p:spPr>
          <a:xfrm>
            <a:off x="10025388" y="2569633"/>
            <a:ext cx="0" cy="2984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9F74F042-C386-E07E-E550-B9DB3D1FF0C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06025" y="2758884"/>
            <a:ext cx="1076209" cy="236497"/>
          </a:xfrm>
          <a:prstGeom prst="rect">
            <a:avLst/>
          </a:prstGeom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3A9E2EA-F9A3-4BEA-CABF-011B7F432F9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506377" y="2755863"/>
            <a:ext cx="1423112" cy="223103"/>
          </a:xfrm>
          <a:prstGeom prst="rect">
            <a:avLst/>
          </a:prstGeom>
          <a:ln>
            <a:noFill/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83145D0-9BCB-AFA0-F69A-2DB429D2271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69360" y="2616868"/>
            <a:ext cx="1377568" cy="233364"/>
          </a:xfrm>
          <a:prstGeom prst="rect">
            <a:avLst/>
          </a:prstGeom>
          <a:ln>
            <a:noFill/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4D1B612-7F34-0181-D688-69458542D1B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46588" y="2875047"/>
            <a:ext cx="1423112" cy="223103"/>
          </a:xfrm>
          <a:prstGeom prst="rect">
            <a:avLst/>
          </a:prstGeom>
          <a:ln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0B77C64-A30C-0992-AAF5-69715BAFE36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83024" y="3278102"/>
            <a:ext cx="592666" cy="330769"/>
          </a:xfrm>
          <a:prstGeom prst="rect">
            <a:avLst/>
          </a:prstGeom>
          <a:ln>
            <a:noFill/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390C8BA-F7EF-0D4B-BBD5-AD5FA51C315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63655" y="3278102"/>
            <a:ext cx="592666" cy="330769"/>
          </a:xfrm>
          <a:prstGeom prst="rect">
            <a:avLst/>
          </a:prstGeom>
          <a:ln>
            <a:noFill/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A92A1C9-9DE5-FD46-0219-DBB761D9D45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85601" y="3278101"/>
            <a:ext cx="592666" cy="330769"/>
          </a:xfrm>
          <a:prstGeom prst="rect">
            <a:avLst/>
          </a:prstGeom>
          <a:ln>
            <a:noFill/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DE9BA66-5D4F-26FF-7F95-62A291EFB549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15/19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910557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AC5A82DE-33A6-A170-3C09-5609B0873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BFEA8-5300-D90E-3FA7-B4D156AD0C8B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C5936115-7ADB-6EB9-AB10-963D35A53D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Booleans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6976C2B7-48BF-9D6F-B46C-72DA5F9490E9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 variable that can be either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represent logical statements.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instance, we might think of: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representing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is black”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representing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has four legs”</a:t>
            </a:r>
            <a:b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i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use logical operators to combine Boolean statements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and </a:t>
            </a: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represents the sentence “The cat is black and has four legs”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buClr>
                <a:srgbClr val="1CADE4"/>
              </a:buClr>
              <a:buSzPts val="20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AE825-CDC4-45D4-44E2-F131421330E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06807" y="685800"/>
            <a:ext cx="4925964" cy="1450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B7CB62-3D4A-498E-5514-F658636B627D}"/>
              </a:ext>
            </a:extLst>
          </p:cNvPr>
          <p:cNvCxnSpPr>
            <a:cxnSpLocks/>
          </p:cNvCxnSpPr>
          <p:nvPr/>
        </p:nvCxnSpPr>
        <p:spPr>
          <a:xfrm>
            <a:off x="6906807" y="3175000"/>
            <a:ext cx="466289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25CE4C-47AA-8254-CEC9-5D092971B38F}"/>
              </a:ext>
            </a:extLst>
          </p:cNvPr>
          <p:cNvCxnSpPr>
            <a:cxnSpLocks/>
          </p:cNvCxnSpPr>
          <p:nvPr/>
        </p:nvCxnSpPr>
        <p:spPr>
          <a:xfrm>
            <a:off x="6906807" y="37338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9F9E32-FEBB-D220-907A-D4964412AECA}"/>
              </a:ext>
            </a:extLst>
          </p:cNvPr>
          <p:cNvCxnSpPr>
            <a:cxnSpLocks/>
          </p:cNvCxnSpPr>
          <p:nvPr/>
        </p:nvCxnSpPr>
        <p:spPr>
          <a:xfrm>
            <a:off x="6906807" y="43053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33384E-8334-8A5E-2820-F0D3461D43EB}"/>
              </a:ext>
            </a:extLst>
          </p:cNvPr>
          <p:cNvCxnSpPr>
            <a:cxnSpLocks/>
          </p:cNvCxnSpPr>
          <p:nvPr/>
        </p:nvCxnSpPr>
        <p:spPr>
          <a:xfrm>
            <a:off x="6906807" y="48768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EF91AD-A9A1-9E8A-402F-A1F7E941A77A}"/>
              </a:ext>
            </a:extLst>
          </p:cNvPr>
          <p:cNvCxnSpPr/>
          <p:nvPr/>
        </p:nvCxnSpPr>
        <p:spPr>
          <a:xfrm>
            <a:off x="8394700" y="2569633"/>
            <a:ext cx="0" cy="2984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B0FFF8-B8A5-B62B-8B4F-3CFF1842F650}"/>
              </a:ext>
            </a:extLst>
          </p:cNvPr>
          <p:cNvCxnSpPr/>
          <p:nvPr/>
        </p:nvCxnSpPr>
        <p:spPr>
          <a:xfrm>
            <a:off x="10025388" y="2569633"/>
            <a:ext cx="0" cy="2984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5534659D-77CC-A36C-847E-689A4FA6FB6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06025" y="2758884"/>
            <a:ext cx="1076209" cy="236497"/>
          </a:xfrm>
          <a:prstGeom prst="rect">
            <a:avLst/>
          </a:prstGeom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64F37AE-DB7F-32AA-B7E4-01784D19198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506377" y="2755863"/>
            <a:ext cx="1423112" cy="223103"/>
          </a:xfrm>
          <a:prstGeom prst="rect">
            <a:avLst/>
          </a:prstGeom>
          <a:ln>
            <a:noFill/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9335664-AC53-7503-BBA2-B26B1D46AEC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69360" y="2616868"/>
            <a:ext cx="1377568" cy="233364"/>
          </a:xfrm>
          <a:prstGeom prst="rect">
            <a:avLst/>
          </a:prstGeom>
          <a:ln>
            <a:noFill/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84C98B4-D10B-14AB-81EC-72BD7C34D4A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46588" y="2875047"/>
            <a:ext cx="1423112" cy="223103"/>
          </a:xfrm>
          <a:prstGeom prst="rect">
            <a:avLst/>
          </a:prstGeom>
          <a:ln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FDFAAA2-5E1E-D242-880A-00B86121470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83024" y="3278102"/>
            <a:ext cx="592666" cy="330769"/>
          </a:xfrm>
          <a:prstGeom prst="rect">
            <a:avLst/>
          </a:prstGeom>
          <a:ln>
            <a:noFill/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D8E6B7E-20A7-2951-C7D4-381D2EF55A83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83024" y="3873219"/>
            <a:ext cx="592666" cy="330769"/>
          </a:xfrm>
          <a:prstGeom prst="rect">
            <a:avLst/>
          </a:prstGeom>
          <a:ln>
            <a:noFill/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A5CBF7F-FD19-249B-F768-78E67FF0291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63655" y="3278102"/>
            <a:ext cx="592666" cy="330769"/>
          </a:xfrm>
          <a:prstGeom prst="rect">
            <a:avLst/>
          </a:prstGeom>
          <a:ln>
            <a:noFill/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D804310-B78E-8715-4CD8-923032D9D6A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85601" y="3278101"/>
            <a:ext cx="592666" cy="330769"/>
          </a:xfrm>
          <a:prstGeom prst="rect">
            <a:avLst/>
          </a:prstGeom>
          <a:ln>
            <a:noFill/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89D6D877-46C2-2CDC-CE9E-1A108B923B75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15/19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837137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C91BE679-A2ED-34E0-5C72-EBED42031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EA04F3-97AA-E9F7-BFEA-B0711F3D6D45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A9626FB2-5FF7-944C-156C-DBF5A60F1B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Booleans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F74B863B-934D-0CBA-EF64-B906A82B32CE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 variable that can be either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represent logical statements.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instance, we might think of: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representing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is black”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representing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has four legs”</a:t>
            </a:r>
            <a:b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i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use logical operators to combine Boolean statements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and </a:t>
            </a: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represents the sentence “The cat is black and has four legs”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buClr>
                <a:srgbClr val="1CADE4"/>
              </a:buClr>
              <a:buSzPts val="20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AA55D4-481C-8583-BA2B-0CA0A26685C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06807" y="685800"/>
            <a:ext cx="4925964" cy="1450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3F1821F-7429-8F11-1673-AA2FBC8605A1}"/>
              </a:ext>
            </a:extLst>
          </p:cNvPr>
          <p:cNvCxnSpPr>
            <a:cxnSpLocks/>
          </p:cNvCxnSpPr>
          <p:nvPr/>
        </p:nvCxnSpPr>
        <p:spPr>
          <a:xfrm>
            <a:off x="6906807" y="3175000"/>
            <a:ext cx="466289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28A791D-A531-53DA-7614-21405F2861F5}"/>
              </a:ext>
            </a:extLst>
          </p:cNvPr>
          <p:cNvCxnSpPr>
            <a:cxnSpLocks/>
          </p:cNvCxnSpPr>
          <p:nvPr/>
        </p:nvCxnSpPr>
        <p:spPr>
          <a:xfrm>
            <a:off x="6906807" y="37338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29DB21-75B2-4043-9C6F-8EC8744207B0}"/>
              </a:ext>
            </a:extLst>
          </p:cNvPr>
          <p:cNvCxnSpPr>
            <a:cxnSpLocks/>
          </p:cNvCxnSpPr>
          <p:nvPr/>
        </p:nvCxnSpPr>
        <p:spPr>
          <a:xfrm>
            <a:off x="6906807" y="43053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C579A51-21C9-6040-0A95-95FF5379681D}"/>
              </a:ext>
            </a:extLst>
          </p:cNvPr>
          <p:cNvCxnSpPr>
            <a:cxnSpLocks/>
          </p:cNvCxnSpPr>
          <p:nvPr/>
        </p:nvCxnSpPr>
        <p:spPr>
          <a:xfrm>
            <a:off x="6906807" y="48768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774379-729E-B5DB-FE7F-FC7E5664C5E1}"/>
              </a:ext>
            </a:extLst>
          </p:cNvPr>
          <p:cNvCxnSpPr/>
          <p:nvPr/>
        </p:nvCxnSpPr>
        <p:spPr>
          <a:xfrm>
            <a:off x="8394700" y="2569633"/>
            <a:ext cx="0" cy="2984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A0DE80-3DB5-285F-5BCB-23C51145C397}"/>
              </a:ext>
            </a:extLst>
          </p:cNvPr>
          <p:cNvCxnSpPr/>
          <p:nvPr/>
        </p:nvCxnSpPr>
        <p:spPr>
          <a:xfrm>
            <a:off x="10025388" y="2569633"/>
            <a:ext cx="0" cy="2984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072A1CF3-169D-6534-5FEB-536D2FC9351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06025" y="2758884"/>
            <a:ext cx="1076209" cy="236497"/>
          </a:xfrm>
          <a:prstGeom prst="rect">
            <a:avLst/>
          </a:prstGeom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7DA3A9F-A37B-F45B-5D60-B9C09BD3641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506377" y="2755863"/>
            <a:ext cx="1423112" cy="223103"/>
          </a:xfrm>
          <a:prstGeom prst="rect">
            <a:avLst/>
          </a:prstGeom>
          <a:ln>
            <a:noFill/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AA8B32E-10E4-EDA3-23E6-FE0D6719505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69360" y="2616868"/>
            <a:ext cx="1377568" cy="233364"/>
          </a:xfrm>
          <a:prstGeom prst="rect">
            <a:avLst/>
          </a:prstGeom>
          <a:ln>
            <a:noFill/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7088D50-4EB2-09A4-8AF6-94F4C54F244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46588" y="2875047"/>
            <a:ext cx="1423112" cy="223103"/>
          </a:xfrm>
          <a:prstGeom prst="rect">
            <a:avLst/>
          </a:prstGeom>
          <a:ln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0579875-9F2F-998F-40E2-5D3BFFFAF8D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83024" y="3278102"/>
            <a:ext cx="592666" cy="330769"/>
          </a:xfrm>
          <a:prstGeom prst="rect">
            <a:avLst/>
          </a:prstGeom>
          <a:ln>
            <a:noFill/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3A364E5-B0CA-615D-8646-88DBD997B82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83024" y="3873219"/>
            <a:ext cx="592666" cy="330769"/>
          </a:xfrm>
          <a:prstGeom prst="rect">
            <a:avLst/>
          </a:prstGeom>
          <a:ln>
            <a:noFill/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8CC5748-6A30-D55E-9E6C-F5E6BFC8BDC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63655" y="3278102"/>
            <a:ext cx="592666" cy="330769"/>
          </a:xfrm>
          <a:prstGeom prst="rect">
            <a:avLst/>
          </a:prstGeom>
          <a:ln>
            <a:noFill/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FDC9F0A-3331-B6E5-3524-C9678E82295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15312" y="3849601"/>
            <a:ext cx="645881" cy="330769"/>
          </a:xfrm>
          <a:prstGeom prst="rect">
            <a:avLst/>
          </a:prstGeom>
          <a:ln>
            <a:noFill/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774347E-F284-7BF5-9CE2-41F94C567BA3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85601" y="3278101"/>
            <a:ext cx="592666" cy="330769"/>
          </a:xfrm>
          <a:prstGeom prst="rect">
            <a:avLst/>
          </a:prstGeom>
          <a:ln>
            <a:noFill/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32E6D9C-EBFF-404E-5E49-EF14E66F108D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15/19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011694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2B071BCF-0E90-7B64-33D7-7F7658485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C11128-6E1D-DE13-E37F-0C5A09C3C56E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7235D7BB-8231-D34C-9026-EB858B27F1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Booleans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97DF2501-7708-1C1C-F6F2-8FF7C9925B93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 variable that can be either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represent logical statements.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instance, we might think of: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representing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is black”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representing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has four legs”</a:t>
            </a:r>
            <a:b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i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use logical operators to combine Boolean statements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and </a:t>
            </a: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represents the sentence “The cat is black and has four legs”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buClr>
                <a:srgbClr val="1CADE4"/>
              </a:buClr>
              <a:buSzPts val="20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31ACD2-E81C-5FD5-D946-05DB8F1D0A3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06807" y="685800"/>
            <a:ext cx="4925964" cy="1450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54A0009-60B1-88EC-7044-B725A712409A}"/>
              </a:ext>
            </a:extLst>
          </p:cNvPr>
          <p:cNvCxnSpPr>
            <a:cxnSpLocks/>
          </p:cNvCxnSpPr>
          <p:nvPr/>
        </p:nvCxnSpPr>
        <p:spPr>
          <a:xfrm>
            <a:off x="6906807" y="3175000"/>
            <a:ext cx="466289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52CE4E-F09E-6BF2-98FA-69AB5408F1FA}"/>
              </a:ext>
            </a:extLst>
          </p:cNvPr>
          <p:cNvCxnSpPr>
            <a:cxnSpLocks/>
          </p:cNvCxnSpPr>
          <p:nvPr/>
        </p:nvCxnSpPr>
        <p:spPr>
          <a:xfrm>
            <a:off x="6906807" y="37338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66DAA86-FB49-E247-8FC2-8D34AD0F02B7}"/>
              </a:ext>
            </a:extLst>
          </p:cNvPr>
          <p:cNvCxnSpPr>
            <a:cxnSpLocks/>
          </p:cNvCxnSpPr>
          <p:nvPr/>
        </p:nvCxnSpPr>
        <p:spPr>
          <a:xfrm>
            <a:off x="6906807" y="43053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21957D8-DB25-BB38-89CB-1B7FB088C219}"/>
              </a:ext>
            </a:extLst>
          </p:cNvPr>
          <p:cNvCxnSpPr>
            <a:cxnSpLocks/>
          </p:cNvCxnSpPr>
          <p:nvPr/>
        </p:nvCxnSpPr>
        <p:spPr>
          <a:xfrm>
            <a:off x="6906807" y="48768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AD518B-C888-07CF-1F4D-AF5E0742DE0C}"/>
              </a:ext>
            </a:extLst>
          </p:cNvPr>
          <p:cNvCxnSpPr/>
          <p:nvPr/>
        </p:nvCxnSpPr>
        <p:spPr>
          <a:xfrm>
            <a:off x="8394700" y="2569633"/>
            <a:ext cx="0" cy="2984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33D596-4267-9EB7-1D45-2F668097AEF1}"/>
              </a:ext>
            </a:extLst>
          </p:cNvPr>
          <p:cNvCxnSpPr/>
          <p:nvPr/>
        </p:nvCxnSpPr>
        <p:spPr>
          <a:xfrm>
            <a:off x="10025388" y="2569633"/>
            <a:ext cx="0" cy="2984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A56D0961-B08F-C1B5-B7AB-562AA8F584A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06025" y="2758884"/>
            <a:ext cx="1076209" cy="236497"/>
          </a:xfrm>
          <a:prstGeom prst="rect">
            <a:avLst/>
          </a:prstGeom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B6CAFD3-BCB5-525F-08A8-D50B8608B7C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506377" y="2755863"/>
            <a:ext cx="1423112" cy="223103"/>
          </a:xfrm>
          <a:prstGeom prst="rect">
            <a:avLst/>
          </a:prstGeom>
          <a:ln>
            <a:noFill/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BD0E143-E256-26A3-A147-800CEC44D85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69360" y="2616868"/>
            <a:ext cx="1377568" cy="233364"/>
          </a:xfrm>
          <a:prstGeom prst="rect">
            <a:avLst/>
          </a:prstGeom>
          <a:ln>
            <a:noFill/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8FD44B0-E075-CEBD-BC2C-627477A13C7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46588" y="2875047"/>
            <a:ext cx="1423112" cy="223103"/>
          </a:xfrm>
          <a:prstGeom prst="rect">
            <a:avLst/>
          </a:prstGeom>
          <a:ln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8AB9455-CE47-EBEB-2F50-42F9FFC778A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83024" y="3278102"/>
            <a:ext cx="592666" cy="330769"/>
          </a:xfrm>
          <a:prstGeom prst="rect">
            <a:avLst/>
          </a:prstGeom>
          <a:ln>
            <a:noFill/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D008EA9-C45A-6A87-1A52-E03DF003741A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83024" y="3873219"/>
            <a:ext cx="592666" cy="330769"/>
          </a:xfrm>
          <a:prstGeom prst="rect">
            <a:avLst/>
          </a:prstGeom>
          <a:ln>
            <a:noFill/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0158497-ACE6-D1A2-5D0A-3D13EBD38E6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63655" y="3278102"/>
            <a:ext cx="592666" cy="330769"/>
          </a:xfrm>
          <a:prstGeom prst="rect">
            <a:avLst/>
          </a:prstGeom>
          <a:ln>
            <a:noFill/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B29ED3F-5493-F539-0665-3D5FDD83D03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15312" y="3849601"/>
            <a:ext cx="645881" cy="330769"/>
          </a:xfrm>
          <a:prstGeom prst="rect">
            <a:avLst/>
          </a:prstGeom>
          <a:ln>
            <a:noFill/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B8B800C-24F0-73B1-85A4-79972AC03709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41127" y="3849601"/>
            <a:ext cx="645881" cy="330769"/>
          </a:xfrm>
          <a:prstGeom prst="rect">
            <a:avLst/>
          </a:prstGeom>
          <a:ln>
            <a:noFill/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E4C19B9-9CB5-00BB-DA76-FC3D47E9A5F3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85601" y="3278101"/>
            <a:ext cx="592666" cy="330769"/>
          </a:xfrm>
          <a:prstGeom prst="rect">
            <a:avLst/>
          </a:prstGeom>
          <a:ln>
            <a:noFill/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EC1CB6B5-DCBF-8ED3-9C26-6515316E5034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15/19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61725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B34CAC60-6303-BDC6-0EF3-C4316877B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587FC1-C348-63A3-DA34-1F4A2179E470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2DEFAAC4-9636-CD9E-FD38-040AB3FA6C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Booleans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2FD373EF-E679-911F-FFF4-93BCAA02D7E9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 variable that can be either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represent logical statements.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instance, we might think of: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representing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is black”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representing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has four legs”</a:t>
            </a:r>
            <a:b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i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use logical operators to combine Boolean statements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and </a:t>
            </a: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represents the sentence “The cat is black and has four legs”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buClr>
                <a:srgbClr val="1CADE4"/>
              </a:buClr>
              <a:buSzPts val="20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E5D16-95CB-1CF0-ADC1-4EAD541CC5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06807" y="685800"/>
            <a:ext cx="4925964" cy="1450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A51137-6123-112A-5458-B8EE191AEB3D}"/>
              </a:ext>
            </a:extLst>
          </p:cNvPr>
          <p:cNvCxnSpPr>
            <a:cxnSpLocks/>
          </p:cNvCxnSpPr>
          <p:nvPr/>
        </p:nvCxnSpPr>
        <p:spPr>
          <a:xfrm>
            <a:off x="6906807" y="3175000"/>
            <a:ext cx="466289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8BFDD46-B15E-1533-05DF-CF1DC7842868}"/>
              </a:ext>
            </a:extLst>
          </p:cNvPr>
          <p:cNvCxnSpPr>
            <a:cxnSpLocks/>
          </p:cNvCxnSpPr>
          <p:nvPr/>
        </p:nvCxnSpPr>
        <p:spPr>
          <a:xfrm>
            <a:off x="6906807" y="37338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73ADF4-4AF1-6824-9A80-DE1850FB631C}"/>
              </a:ext>
            </a:extLst>
          </p:cNvPr>
          <p:cNvCxnSpPr>
            <a:cxnSpLocks/>
          </p:cNvCxnSpPr>
          <p:nvPr/>
        </p:nvCxnSpPr>
        <p:spPr>
          <a:xfrm>
            <a:off x="6906807" y="43053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A2214A-2271-C08F-55BC-40F68C9ED1B6}"/>
              </a:ext>
            </a:extLst>
          </p:cNvPr>
          <p:cNvCxnSpPr>
            <a:cxnSpLocks/>
          </p:cNvCxnSpPr>
          <p:nvPr/>
        </p:nvCxnSpPr>
        <p:spPr>
          <a:xfrm>
            <a:off x="6906807" y="48768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03FEC2-87F9-940F-B868-1E89456F737E}"/>
              </a:ext>
            </a:extLst>
          </p:cNvPr>
          <p:cNvCxnSpPr/>
          <p:nvPr/>
        </p:nvCxnSpPr>
        <p:spPr>
          <a:xfrm>
            <a:off x="8394700" y="2569633"/>
            <a:ext cx="0" cy="2984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36B0E3-0725-E782-1C90-2AC4A28AAAB7}"/>
              </a:ext>
            </a:extLst>
          </p:cNvPr>
          <p:cNvCxnSpPr/>
          <p:nvPr/>
        </p:nvCxnSpPr>
        <p:spPr>
          <a:xfrm>
            <a:off x="10025388" y="2569633"/>
            <a:ext cx="0" cy="2984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35571F98-4FAC-E6F5-DE35-909A9479683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06025" y="2758884"/>
            <a:ext cx="1076209" cy="236497"/>
          </a:xfrm>
          <a:prstGeom prst="rect">
            <a:avLst/>
          </a:prstGeom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5F78ACB-5683-54A7-5F4A-86F9925C3B1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506377" y="2755863"/>
            <a:ext cx="1423112" cy="223103"/>
          </a:xfrm>
          <a:prstGeom prst="rect">
            <a:avLst/>
          </a:prstGeom>
          <a:ln>
            <a:noFill/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1C52974-5B58-9EA9-6D96-84546E630B0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69360" y="2616868"/>
            <a:ext cx="1377568" cy="233364"/>
          </a:xfrm>
          <a:prstGeom prst="rect">
            <a:avLst/>
          </a:prstGeom>
          <a:ln>
            <a:noFill/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129A113-1E03-7300-0F07-DC2D8906357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46588" y="2875047"/>
            <a:ext cx="1423112" cy="223103"/>
          </a:xfrm>
          <a:prstGeom prst="rect">
            <a:avLst/>
          </a:prstGeom>
          <a:ln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7AD828A-A72D-1BCC-718E-19A805F2538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83024" y="3278102"/>
            <a:ext cx="592666" cy="330769"/>
          </a:xfrm>
          <a:prstGeom prst="rect">
            <a:avLst/>
          </a:prstGeom>
          <a:ln>
            <a:noFill/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4DB38A4-3E10-5EFC-541A-537921C0640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83024" y="3873219"/>
            <a:ext cx="592666" cy="330769"/>
          </a:xfrm>
          <a:prstGeom prst="rect">
            <a:avLst/>
          </a:prstGeom>
          <a:ln>
            <a:noFill/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77C07E3-7E22-7C74-115B-1F4BB97677BA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63655" y="3278102"/>
            <a:ext cx="592666" cy="330769"/>
          </a:xfrm>
          <a:prstGeom prst="rect">
            <a:avLst/>
          </a:prstGeom>
          <a:ln>
            <a:noFill/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74BF293-E054-E4DB-88A8-B51CB0144F75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15312" y="3849601"/>
            <a:ext cx="645881" cy="330769"/>
          </a:xfrm>
          <a:prstGeom prst="rect">
            <a:avLst/>
          </a:prstGeom>
          <a:ln>
            <a:noFill/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9B5346D-CBA9-614D-B3CB-2E332DA3404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28208" y="4444669"/>
            <a:ext cx="645881" cy="330769"/>
          </a:xfrm>
          <a:prstGeom prst="rect">
            <a:avLst/>
          </a:prstGeom>
          <a:ln>
            <a:noFill/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B76F869-8CB8-F0CB-DCB7-17D2F668B6A8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41127" y="3849601"/>
            <a:ext cx="645881" cy="330769"/>
          </a:xfrm>
          <a:prstGeom prst="rect">
            <a:avLst/>
          </a:prstGeom>
          <a:ln>
            <a:noFill/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B9627E1-3109-760C-8128-1476342C694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85601" y="3278101"/>
            <a:ext cx="592666" cy="330769"/>
          </a:xfrm>
          <a:prstGeom prst="rect">
            <a:avLst/>
          </a:prstGeom>
          <a:ln>
            <a:noFill/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01BBC1D0-B8A4-2C7E-1502-15C18A688365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15/19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050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8C24F521-13FF-A4D9-6C41-D3102BB62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F14AB6-42DE-6960-A3D1-DBC0E6D18D9D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9432E7F3-51EB-00A6-CE28-3495B5488B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Booleans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A5D41246-9243-ED73-A1E8-55DE20629B31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 variable that can be either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represent logical statements.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instance, we might think of: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representing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is black”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representing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has four legs”</a:t>
            </a:r>
            <a:b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i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use logical operators to combine Boolean statements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and </a:t>
            </a: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represents the sentence “The cat is black and has four legs”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buClr>
                <a:srgbClr val="1CADE4"/>
              </a:buClr>
              <a:buSzPts val="20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5636C-4BB5-6A26-33F5-74803572D9C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06807" y="685800"/>
            <a:ext cx="4925964" cy="1450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3280F6-5C2F-7CF8-3720-1AB967BAA174}"/>
              </a:ext>
            </a:extLst>
          </p:cNvPr>
          <p:cNvCxnSpPr>
            <a:cxnSpLocks/>
          </p:cNvCxnSpPr>
          <p:nvPr/>
        </p:nvCxnSpPr>
        <p:spPr>
          <a:xfrm>
            <a:off x="6906807" y="3175000"/>
            <a:ext cx="466289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F51EB8-CE75-FAAF-121C-BB848D841AAF}"/>
              </a:ext>
            </a:extLst>
          </p:cNvPr>
          <p:cNvCxnSpPr>
            <a:cxnSpLocks/>
          </p:cNvCxnSpPr>
          <p:nvPr/>
        </p:nvCxnSpPr>
        <p:spPr>
          <a:xfrm>
            <a:off x="6906807" y="37338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94CE89-2857-C334-EC3D-2E5D4A28835D}"/>
              </a:ext>
            </a:extLst>
          </p:cNvPr>
          <p:cNvCxnSpPr>
            <a:cxnSpLocks/>
          </p:cNvCxnSpPr>
          <p:nvPr/>
        </p:nvCxnSpPr>
        <p:spPr>
          <a:xfrm>
            <a:off x="6906807" y="43053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2CFDEE-74F6-194E-2206-F3961634C57B}"/>
              </a:ext>
            </a:extLst>
          </p:cNvPr>
          <p:cNvCxnSpPr>
            <a:cxnSpLocks/>
          </p:cNvCxnSpPr>
          <p:nvPr/>
        </p:nvCxnSpPr>
        <p:spPr>
          <a:xfrm>
            <a:off x="6906807" y="48768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DDDE8E-03BF-F0FE-D7B0-CFDE01797FEA}"/>
              </a:ext>
            </a:extLst>
          </p:cNvPr>
          <p:cNvCxnSpPr/>
          <p:nvPr/>
        </p:nvCxnSpPr>
        <p:spPr>
          <a:xfrm>
            <a:off x="8394700" y="2569633"/>
            <a:ext cx="0" cy="2984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EF730D-9CB9-434F-3ACD-FAC79E83EA84}"/>
              </a:ext>
            </a:extLst>
          </p:cNvPr>
          <p:cNvCxnSpPr/>
          <p:nvPr/>
        </p:nvCxnSpPr>
        <p:spPr>
          <a:xfrm>
            <a:off x="10025388" y="2569633"/>
            <a:ext cx="0" cy="2984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3D469452-A2A9-C0B3-9819-824AD876D40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06025" y="2758884"/>
            <a:ext cx="1076209" cy="236497"/>
          </a:xfrm>
          <a:prstGeom prst="rect">
            <a:avLst/>
          </a:prstGeom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580FA09-3F2F-C8E3-AE7C-2D97CA1D3D3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506377" y="2755863"/>
            <a:ext cx="1423112" cy="223103"/>
          </a:xfrm>
          <a:prstGeom prst="rect">
            <a:avLst/>
          </a:prstGeom>
          <a:ln>
            <a:noFill/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F3BC7E8-DE38-6005-DA84-71C9E90D8BD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69360" y="2616868"/>
            <a:ext cx="1377568" cy="233364"/>
          </a:xfrm>
          <a:prstGeom prst="rect">
            <a:avLst/>
          </a:prstGeom>
          <a:ln>
            <a:noFill/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1D0918A-9A6A-B275-6A2F-049F3279CCA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46588" y="2875047"/>
            <a:ext cx="1423112" cy="223103"/>
          </a:xfrm>
          <a:prstGeom prst="rect">
            <a:avLst/>
          </a:prstGeom>
          <a:ln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A566913-62EC-418F-4104-F4B061795EF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83024" y="3278102"/>
            <a:ext cx="592666" cy="330769"/>
          </a:xfrm>
          <a:prstGeom prst="rect">
            <a:avLst/>
          </a:prstGeom>
          <a:ln>
            <a:noFill/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7813805-346B-2203-9285-472D38DFA3F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83024" y="3873219"/>
            <a:ext cx="592666" cy="330769"/>
          </a:xfrm>
          <a:prstGeom prst="rect">
            <a:avLst/>
          </a:prstGeom>
          <a:ln>
            <a:noFill/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F9575AB-124C-2DAE-FE84-FFAADF54AD18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63655" y="3278102"/>
            <a:ext cx="592666" cy="330769"/>
          </a:xfrm>
          <a:prstGeom prst="rect">
            <a:avLst/>
          </a:prstGeom>
          <a:ln>
            <a:noFill/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CFFE25E-A0C1-450A-12BD-E50A42D4FDF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63655" y="4440484"/>
            <a:ext cx="592666" cy="330769"/>
          </a:xfrm>
          <a:prstGeom prst="rect">
            <a:avLst/>
          </a:prstGeom>
          <a:ln>
            <a:noFill/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FE2BCCB-1CB3-974B-6AF1-154582EBC15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15312" y="3849601"/>
            <a:ext cx="645881" cy="330769"/>
          </a:xfrm>
          <a:prstGeom prst="rect">
            <a:avLst/>
          </a:prstGeom>
          <a:ln>
            <a:noFill/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E5C6404-975F-1B1E-86EC-CE3801703D4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28208" y="4444669"/>
            <a:ext cx="645881" cy="330769"/>
          </a:xfrm>
          <a:prstGeom prst="rect">
            <a:avLst/>
          </a:prstGeom>
          <a:ln>
            <a:noFill/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1E4728C-1AB6-1A0C-4D12-464060CD82D8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41127" y="3849601"/>
            <a:ext cx="645881" cy="330769"/>
          </a:xfrm>
          <a:prstGeom prst="rect">
            <a:avLst/>
          </a:prstGeom>
          <a:ln>
            <a:noFill/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28BB8F9-4C20-06A1-76CC-AEE7369B735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85601" y="3278101"/>
            <a:ext cx="592666" cy="330769"/>
          </a:xfrm>
          <a:prstGeom prst="rect">
            <a:avLst/>
          </a:prstGeom>
          <a:ln>
            <a:noFill/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AAA1ADAB-19E1-3E09-1913-2F9A38E34882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15/19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058428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BAE88F92-61F3-C691-18E5-E900E71D5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19FB25-A6CE-DF5A-5F55-4C1A6F7FA0B7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82B4148C-0F68-E808-892B-9BC6D3A25A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Booleans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503F6505-DE60-B54B-360C-7A938D589C0D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 variable that can be either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represent logical statements.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instance, we might think of: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representing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is black”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representing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has four legs”</a:t>
            </a:r>
            <a:b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i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use logical operators to combine Boolean statements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and </a:t>
            </a: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represents the sentence “The cat is black and has four legs”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buClr>
                <a:srgbClr val="1CADE4"/>
              </a:buClr>
              <a:buSzPts val="20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853F9-8BA7-59FF-D2F9-BD6FDAAF505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06807" y="685800"/>
            <a:ext cx="4925964" cy="1450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14643A-71C3-6E56-784A-9DC83AFC3ECD}"/>
              </a:ext>
            </a:extLst>
          </p:cNvPr>
          <p:cNvCxnSpPr>
            <a:cxnSpLocks/>
          </p:cNvCxnSpPr>
          <p:nvPr/>
        </p:nvCxnSpPr>
        <p:spPr>
          <a:xfrm>
            <a:off x="6906807" y="3175000"/>
            <a:ext cx="466289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A8B642-A324-4750-915C-2E3FFA30D94F}"/>
              </a:ext>
            </a:extLst>
          </p:cNvPr>
          <p:cNvCxnSpPr>
            <a:cxnSpLocks/>
          </p:cNvCxnSpPr>
          <p:nvPr/>
        </p:nvCxnSpPr>
        <p:spPr>
          <a:xfrm>
            <a:off x="6906807" y="37338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06C867-5B96-D661-B061-7A38050236D1}"/>
              </a:ext>
            </a:extLst>
          </p:cNvPr>
          <p:cNvCxnSpPr>
            <a:cxnSpLocks/>
          </p:cNvCxnSpPr>
          <p:nvPr/>
        </p:nvCxnSpPr>
        <p:spPr>
          <a:xfrm>
            <a:off x="6906807" y="43053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08AC8C7-6B74-6E02-C39C-F68161E1B97B}"/>
              </a:ext>
            </a:extLst>
          </p:cNvPr>
          <p:cNvCxnSpPr>
            <a:cxnSpLocks/>
          </p:cNvCxnSpPr>
          <p:nvPr/>
        </p:nvCxnSpPr>
        <p:spPr>
          <a:xfrm>
            <a:off x="6906807" y="48768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D6D201-4558-82C4-F21E-1DC7CE4A14B0}"/>
              </a:ext>
            </a:extLst>
          </p:cNvPr>
          <p:cNvCxnSpPr/>
          <p:nvPr/>
        </p:nvCxnSpPr>
        <p:spPr>
          <a:xfrm>
            <a:off x="8394700" y="2569633"/>
            <a:ext cx="0" cy="2984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BA1A5E-D622-8339-03E7-35206FF983A3}"/>
              </a:ext>
            </a:extLst>
          </p:cNvPr>
          <p:cNvCxnSpPr/>
          <p:nvPr/>
        </p:nvCxnSpPr>
        <p:spPr>
          <a:xfrm>
            <a:off x="10025388" y="2569633"/>
            <a:ext cx="0" cy="2984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C8661E16-4798-51BA-9373-D06168E283A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06025" y="2758884"/>
            <a:ext cx="1076209" cy="236497"/>
          </a:xfrm>
          <a:prstGeom prst="rect">
            <a:avLst/>
          </a:prstGeom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A2DAC8-0A9B-41BA-A689-C3EBDD93E00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506377" y="2755863"/>
            <a:ext cx="1423112" cy="223103"/>
          </a:xfrm>
          <a:prstGeom prst="rect">
            <a:avLst/>
          </a:prstGeom>
          <a:ln>
            <a:noFill/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C2A0D89-4843-D36C-BFE1-9DF369ABF8B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69360" y="2616868"/>
            <a:ext cx="1377568" cy="233364"/>
          </a:xfrm>
          <a:prstGeom prst="rect">
            <a:avLst/>
          </a:prstGeom>
          <a:ln>
            <a:noFill/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6A8BD80-674B-7D9E-2EDB-42AA404F87C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46588" y="2875047"/>
            <a:ext cx="1423112" cy="223103"/>
          </a:xfrm>
          <a:prstGeom prst="rect">
            <a:avLst/>
          </a:prstGeom>
          <a:ln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A5A8FFC-4EF5-F976-E88C-2E55E2849C6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83024" y="3278102"/>
            <a:ext cx="592666" cy="330769"/>
          </a:xfrm>
          <a:prstGeom prst="rect">
            <a:avLst/>
          </a:prstGeom>
          <a:ln>
            <a:noFill/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F77178F-7F69-42B3-9976-8F2F6FBDD1C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83024" y="3873219"/>
            <a:ext cx="592666" cy="330769"/>
          </a:xfrm>
          <a:prstGeom prst="rect">
            <a:avLst/>
          </a:prstGeom>
          <a:ln>
            <a:noFill/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5F04694-023F-8662-9416-DAF915EFAF6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63655" y="3278102"/>
            <a:ext cx="592666" cy="330769"/>
          </a:xfrm>
          <a:prstGeom prst="rect">
            <a:avLst/>
          </a:prstGeom>
          <a:ln>
            <a:noFill/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C4F77B8-1B67-1D18-751D-A80319E108B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63655" y="4440484"/>
            <a:ext cx="592666" cy="330769"/>
          </a:xfrm>
          <a:prstGeom prst="rect">
            <a:avLst/>
          </a:prstGeom>
          <a:ln>
            <a:noFill/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8A1916C-3E06-6572-C967-F918818A39E5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35203" y="4440484"/>
            <a:ext cx="645881" cy="330769"/>
          </a:xfrm>
          <a:prstGeom prst="rect">
            <a:avLst/>
          </a:prstGeom>
          <a:ln>
            <a:noFill/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944D468-A4C1-6B9C-6FCE-F57725144D6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15312" y="3849601"/>
            <a:ext cx="645881" cy="330769"/>
          </a:xfrm>
          <a:prstGeom prst="rect">
            <a:avLst/>
          </a:prstGeom>
          <a:ln>
            <a:noFill/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FCA26EC-F655-536D-2013-DA6BD3EF8724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28208" y="4444669"/>
            <a:ext cx="645881" cy="330769"/>
          </a:xfrm>
          <a:prstGeom prst="rect">
            <a:avLst/>
          </a:prstGeom>
          <a:ln>
            <a:noFill/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AE4B7D6-857C-F0BB-3556-0A65AE54713A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41127" y="3849601"/>
            <a:ext cx="645881" cy="330769"/>
          </a:xfrm>
          <a:prstGeom prst="rect">
            <a:avLst/>
          </a:prstGeom>
          <a:ln>
            <a:noFill/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A0192F6-E7F1-A23A-9363-81070353152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85601" y="3278101"/>
            <a:ext cx="592666" cy="330769"/>
          </a:xfrm>
          <a:prstGeom prst="rect">
            <a:avLst/>
          </a:prstGeom>
          <a:ln>
            <a:noFill/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2E6B401-2046-C9BC-5A6F-67D0587A7616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15/19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478369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BE82D4B0-3E75-C081-CDFA-0F4F7981B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0EA3EC-B90D-CAD7-7712-347AD5416198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6F244A7A-0E4F-481D-498C-BEC1905614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Booleans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BEAC678B-C1D7-BE29-F712-182EA17F06A3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 variable that can be either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represent logical statements.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instance, we might think of: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representing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is black”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representing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has four legs”</a:t>
            </a:r>
            <a:b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i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use logical operators to combine Boolean statements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and </a:t>
            </a: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represents the sentence “The cat is black and has four legs”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buClr>
                <a:srgbClr val="1CADE4"/>
              </a:buClr>
              <a:buSzPts val="20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E08F1-7C1B-88CE-BD7F-390545E17A0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06807" y="685800"/>
            <a:ext cx="4925964" cy="1450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CBB711-0C2A-D0F7-CE2C-22A988FD3528}"/>
              </a:ext>
            </a:extLst>
          </p:cNvPr>
          <p:cNvCxnSpPr>
            <a:cxnSpLocks/>
          </p:cNvCxnSpPr>
          <p:nvPr/>
        </p:nvCxnSpPr>
        <p:spPr>
          <a:xfrm>
            <a:off x="6906807" y="3175000"/>
            <a:ext cx="466289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9EC1EBC-8F1E-2068-A9F3-05057CACCF78}"/>
              </a:ext>
            </a:extLst>
          </p:cNvPr>
          <p:cNvCxnSpPr>
            <a:cxnSpLocks/>
          </p:cNvCxnSpPr>
          <p:nvPr/>
        </p:nvCxnSpPr>
        <p:spPr>
          <a:xfrm>
            <a:off x="6906807" y="37338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4EE2555-0EE8-CE3C-648F-A3EFE5CB4C32}"/>
              </a:ext>
            </a:extLst>
          </p:cNvPr>
          <p:cNvCxnSpPr>
            <a:cxnSpLocks/>
          </p:cNvCxnSpPr>
          <p:nvPr/>
        </p:nvCxnSpPr>
        <p:spPr>
          <a:xfrm>
            <a:off x="6906807" y="43053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7FCA84-64D8-86B2-B05F-D67C5A65F094}"/>
              </a:ext>
            </a:extLst>
          </p:cNvPr>
          <p:cNvCxnSpPr>
            <a:cxnSpLocks/>
          </p:cNvCxnSpPr>
          <p:nvPr/>
        </p:nvCxnSpPr>
        <p:spPr>
          <a:xfrm>
            <a:off x="6906807" y="48768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34030A-919E-634C-7F73-68B54637EAB3}"/>
              </a:ext>
            </a:extLst>
          </p:cNvPr>
          <p:cNvCxnSpPr/>
          <p:nvPr/>
        </p:nvCxnSpPr>
        <p:spPr>
          <a:xfrm>
            <a:off x="8394700" y="2569633"/>
            <a:ext cx="0" cy="2984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D28D4F-FDAA-D114-9800-557CB5ABC22F}"/>
              </a:ext>
            </a:extLst>
          </p:cNvPr>
          <p:cNvCxnSpPr/>
          <p:nvPr/>
        </p:nvCxnSpPr>
        <p:spPr>
          <a:xfrm>
            <a:off x="10025388" y="2569633"/>
            <a:ext cx="0" cy="2984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4D2231CE-0005-2BB0-CD54-88565D4CB35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06025" y="2758884"/>
            <a:ext cx="1076209" cy="236497"/>
          </a:xfrm>
          <a:prstGeom prst="rect">
            <a:avLst/>
          </a:prstGeom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9ABC08A-200D-ED81-5634-78D56544EFA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506377" y="2755863"/>
            <a:ext cx="1423112" cy="223103"/>
          </a:xfrm>
          <a:prstGeom prst="rect">
            <a:avLst/>
          </a:prstGeom>
          <a:ln>
            <a:noFill/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C5D6FE2-0DC3-7F0E-D8ED-50F6DA2BF32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69360" y="2616868"/>
            <a:ext cx="1377568" cy="233364"/>
          </a:xfrm>
          <a:prstGeom prst="rect">
            <a:avLst/>
          </a:prstGeom>
          <a:ln>
            <a:noFill/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102B75E-E44C-7458-3C0F-3BDAD906A12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46588" y="2875047"/>
            <a:ext cx="1423112" cy="223103"/>
          </a:xfrm>
          <a:prstGeom prst="rect">
            <a:avLst/>
          </a:prstGeom>
          <a:ln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D1B01B8-A10E-B923-B148-89872E74BEDC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83024" y="3278102"/>
            <a:ext cx="592666" cy="330769"/>
          </a:xfrm>
          <a:prstGeom prst="rect">
            <a:avLst/>
          </a:prstGeom>
          <a:ln>
            <a:noFill/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D6C705A-5361-8EDB-0335-FCEBE8AAA62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83024" y="3873219"/>
            <a:ext cx="592666" cy="330769"/>
          </a:xfrm>
          <a:prstGeom prst="rect">
            <a:avLst/>
          </a:prstGeom>
          <a:ln>
            <a:noFill/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B0136B9-AEE4-F81E-1E81-A251AD70BD6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63655" y="3278102"/>
            <a:ext cx="592666" cy="330769"/>
          </a:xfrm>
          <a:prstGeom prst="rect">
            <a:avLst/>
          </a:prstGeom>
          <a:ln>
            <a:noFill/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20B8CF7-5921-E62F-AEEA-FCF709428C6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63655" y="4440484"/>
            <a:ext cx="592666" cy="330769"/>
          </a:xfrm>
          <a:prstGeom prst="rect">
            <a:avLst/>
          </a:prstGeom>
          <a:ln>
            <a:noFill/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0447CC2-4F4C-ECC6-22BC-93F76AF82C35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35203" y="4440484"/>
            <a:ext cx="645881" cy="330769"/>
          </a:xfrm>
          <a:prstGeom prst="rect">
            <a:avLst/>
          </a:prstGeom>
          <a:ln>
            <a:noFill/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11CE2B3-710E-02D2-E102-201D864282E8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15312" y="3849601"/>
            <a:ext cx="645881" cy="330769"/>
          </a:xfrm>
          <a:prstGeom prst="rect">
            <a:avLst/>
          </a:prstGeom>
          <a:ln>
            <a:noFill/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50F369E-9BE9-8FAA-1E6B-107457DE9CF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28208" y="4444669"/>
            <a:ext cx="645881" cy="330769"/>
          </a:xfrm>
          <a:prstGeom prst="rect">
            <a:avLst/>
          </a:prstGeom>
          <a:ln>
            <a:noFill/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C2AE47E-2927-51E5-1A2D-4C0E8A592A86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28207" y="5096652"/>
            <a:ext cx="645881" cy="330769"/>
          </a:xfrm>
          <a:prstGeom prst="rect">
            <a:avLst/>
          </a:prstGeom>
          <a:ln>
            <a:noFill/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9F5AD34-770C-690D-3538-EA99B7D498E9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41127" y="3849601"/>
            <a:ext cx="645881" cy="330769"/>
          </a:xfrm>
          <a:prstGeom prst="rect">
            <a:avLst/>
          </a:prstGeom>
          <a:ln>
            <a:noFill/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BCE1038-E121-12D9-ED05-CFCBC9E8E67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85601" y="3278101"/>
            <a:ext cx="592666" cy="330769"/>
          </a:xfrm>
          <a:prstGeom prst="rect">
            <a:avLst/>
          </a:prstGeom>
          <a:ln>
            <a:noFill/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FFAD246A-C54B-8719-AB93-82A5D9B64904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15/19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671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BDBCE5DB-7E98-C976-8236-1695F41BC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>
            <a:extLst>
              <a:ext uri="{FF2B5EF4-FFF2-40B4-BE49-F238E27FC236}">
                <a16:creationId xmlns:a16="http://schemas.microsoft.com/office/drawing/2014/main" id="{DD42665C-C594-AC8C-A227-38F568D2BF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Structure</a:t>
            </a:r>
            <a:endParaRPr/>
          </a:p>
        </p:txBody>
      </p:sp>
      <p:sp>
        <p:nvSpPr>
          <p:cNvPr id="122" name="Google Shape;122;p16">
            <a:extLst>
              <a:ext uri="{FF2B5EF4-FFF2-40B4-BE49-F238E27FC236}">
                <a16:creationId xmlns:a16="http://schemas.microsoft.com/office/drawing/2014/main" id="{3FF80372-67F6-83E4-3618-C0ECAEA5278F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course will run for 20 weeks</a:t>
            </a: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will cover: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types, conditionals and loops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Building functions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arrays and linear algebra in python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Pandas </a:t>
            </a: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dataframes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Plotting and visualisation</a:t>
            </a: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Classes: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sz="1200" i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6">
            <a:extLst>
              <a:ext uri="{FF2B5EF4-FFF2-40B4-BE49-F238E27FC236}">
                <a16:creationId xmlns:a16="http://schemas.microsoft.com/office/drawing/2014/main" id="{FBF513FE-697B-05F1-8869-CE9BFCD990A5}"/>
              </a:ext>
            </a:extLst>
          </p:cNvPr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0500" y="2015426"/>
            <a:ext cx="962250" cy="9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FB01D8-CD88-16CA-5DCB-CD892E3A743E}"/>
              </a:ext>
            </a:extLst>
          </p:cNvPr>
          <p:cNvSpPr txBox="1"/>
          <p:nvPr/>
        </p:nvSpPr>
        <p:spPr>
          <a:xfrm>
            <a:off x="7098537" y="4659168"/>
            <a:ext cx="4057586" cy="7386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u="sng" dirty="0"/>
              <a:t>Contact Details:</a:t>
            </a:r>
          </a:p>
          <a:p>
            <a:r>
              <a:rPr lang="en-GB" u="sng" dirty="0"/>
              <a:t> </a:t>
            </a:r>
          </a:p>
          <a:p>
            <a:r>
              <a:rPr lang="en-GB" dirty="0"/>
              <a:t>Email: </a:t>
            </a:r>
            <a:r>
              <a:rPr lang="en-GB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ft14968@Bristol.ac.uk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Dr Francesco Turci - Our People">
            <a:extLst>
              <a:ext uri="{FF2B5EF4-FFF2-40B4-BE49-F238E27FC236}">
                <a16:creationId xmlns:a16="http://schemas.microsoft.com/office/drawing/2014/main" id="{28401D92-C44B-A6EB-4212-C7E7225D19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39000" y="2015362"/>
            <a:ext cx="962250" cy="96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71A1B7-C95E-0814-F27A-2D225A593418}"/>
              </a:ext>
            </a:extLst>
          </p:cNvPr>
          <p:cNvSpPr txBox="1"/>
          <p:nvPr/>
        </p:nvSpPr>
        <p:spPr>
          <a:xfrm>
            <a:off x="7098537" y="3500091"/>
            <a:ext cx="4057586" cy="95410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u="sng" dirty="0"/>
              <a:t>Contact Details:</a:t>
            </a:r>
          </a:p>
          <a:p>
            <a:endParaRPr lang="en-GB" u="sng" dirty="0"/>
          </a:p>
          <a:p>
            <a:r>
              <a:rPr lang="en-GB" dirty="0"/>
              <a:t>Email: </a:t>
            </a:r>
            <a:r>
              <a:rPr lang="en-GB" dirty="0">
                <a:solidFill>
                  <a:schemeClr val="accent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Thomas.Maullin-Sapey@Bristol.ac.uk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/>
              <a:t>Office Hours: Weds 2-4pm, Room 1.84 Fry</a:t>
            </a:r>
          </a:p>
        </p:txBody>
      </p:sp>
      <p:sp>
        <p:nvSpPr>
          <p:cNvPr id="4" name="Google Shape;103;p13">
            <a:extLst>
              <a:ext uri="{FF2B5EF4-FFF2-40B4-BE49-F238E27FC236}">
                <a16:creationId xmlns:a16="http://schemas.microsoft.com/office/drawing/2014/main" id="{D7F9358F-0BDF-7129-AD07-5AD1ADA959D8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704742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D55C002B-0A91-502B-ED4F-069DADA04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A78AB5-A383-53DF-4D87-AF5C21D3343A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CA7A93C9-7CA7-A316-EF60-1850B6E9F0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Booleans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27DC2CFF-DE2B-623E-4DFD-538B19A04F34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 variable that can be either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represent logical statements.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instance, we might think of: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representing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is black”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representing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has four legs”</a:t>
            </a:r>
            <a:b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i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use logical operators to combine Boolean statements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and </a:t>
            </a: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represents the sentence “The cat is black and has four legs”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buClr>
                <a:srgbClr val="1CADE4"/>
              </a:buClr>
              <a:buSzPts val="20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961F-3339-2DC6-A683-38684D75F4B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06807" y="685800"/>
            <a:ext cx="4925964" cy="1450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B6F2A2-6E3C-7039-39DA-3BEBB134E8A6}"/>
              </a:ext>
            </a:extLst>
          </p:cNvPr>
          <p:cNvCxnSpPr>
            <a:cxnSpLocks/>
          </p:cNvCxnSpPr>
          <p:nvPr/>
        </p:nvCxnSpPr>
        <p:spPr>
          <a:xfrm>
            <a:off x="6906807" y="3175000"/>
            <a:ext cx="466289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BB3E7AA-7167-2C60-D3F5-0F6902A9A338}"/>
              </a:ext>
            </a:extLst>
          </p:cNvPr>
          <p:cNvCxnSpPr>
            <a:cxnSpLocks/>
          </p:cNvCxnSpPr>
          <p:nvPr/>
        </p:nvCxnSpPr>
        <p:spPr>
          <a:xfrm>
            <a:off x="6906807" y="37338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BF2BD7A-C8D1-A0B8-33B2-DE08BB4BF65A}"/>
              </a:ext>
            </a:extLst>
          </p:cNvPr>
          <p:cNvCxnSpPr>
            <a:cxnSpLocks/>
          </p:cNvCxnSpPr>
          <p:nvPr/>
        </p:nvCxnSpPr>
        <p:spPr>
          <a:xfrm>
            <a:off x="6906807" y="43053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733345-C2BE-3123-BE84-14DB78053199}"/>
              </a:ext>
            </a:extLst>
          </p:cNvPr>
          <p:cNvCxnSpPr>
            <a:cxnSpLocks/>
          </p:cNvCxnSpPr>
          <p:nvPr/>
        </p:nvCxnSpPr>
        <p:spPr>
          <a:xfrm>
            <a:off x="6906807" y="48768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DB0B72-5108-07BF-BF4E-122E29AB9756}"/>
              </a:ext>
            </a:extLst>
          </p:cNvPr>
          <p:cNvCxnSpPr/>
          <p:nvPr/>
        </p:nvCxnSpPr>
        <p:spPr>
          <a:xfrm>
            <a:off x="8394700" y="2569633"/>
            <a:ext cx="0" cy="2984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7CB4F6-E228-2B03-4B55-E502498FAB0F}"/>
              </a:ext>
            </a:extLst>
          </p:cNvPr>
          <p:cNvCxnSpPr/>
          <p:nvPr/>
        </p:nvCxnSpPr>
        <p:spPr>
          <a:xfrm>
            <a:off x="10025388" y="2569633"/>
            <a:ext cx="0" cy="2984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64D8BAE7-7E22-4C6E-6324-60BABA80E61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06025" y="2758884"/>
            <a:ext cx="1076209" cy="236497"/>
          </a:xfrm>
          <a:prstGeom prst="rect">
            <a:avLst/>
          </a:prstGeom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47DADB4-273A-2B9E-41C1-09ECDD4B764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506377" y="2755863"/>
            <a:ext cx="1423112" cy="223103"/>
          </a:xfrm>
          <a:prstGeom prst="rect">
            <a:avLst/>
          </a:prstGeom>
          <a:ln>
            <a:noFill/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4F02736-ECA4-6CF8-4398-4B554E225C6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69360" y="2616868"/>
            <a:ext cx="1377568" cy="233364"/>
          </a:xfrm>
          <a:prstGeom prst="rect">
            <a:avLst/>
          </a:prstGeom>
          <a:ln>
            <a:noFill/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B7D1D41-F20D-4686-E2FE-40D34259BCE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46588" y="2875047"/>
            <a:ext cx="1423112" cy="223103"/>
          </a:xfrm>
          <a:prstGeom prst="rect">
            <a:avLst/>
          </a:prstGeom>
          <a:ln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78F8B10-00E6-F136-DC55-9628F786C378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83024" y="3278102"/>
            <a:ext cx="592666" cy="330769"/>
          </a:xfrm>
          <a:prstGeom prst="rect">
            <a:avLst/>
          </a:prstGeom>
          <a:ln>
            <a:noFill/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54037C9-4BC3-421E-CA82-7AC9FB3A1DC3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83024" y="3873219"/>
            <a:ext cx="592666" cy="330769"/>
          </a:xfrm>
          <a:prstGeom prst="rect">
            <a:avLst/>
          </a:prstGeom>
          <a:ln>
            <a:noFill/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CB6E49-52CF-7B94-1468-B25A952E9648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63655" y="3278102"/>
            <a:ext cx="592666" cy="330769"/>
          </a:xfrm>
          <a:prstGeom prst="rect">
            <a:avLst/>
          </a:prstGeom>
          <a:ln>
            <a:noFill/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B8CBCBC-B834-20F5-9C61-9FB0876EFCCA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63655" y="4440484"/>
            <a:ext cx="592666" cy="330769"/>
          </a:xfrm>
          <a:prstGeom prst="rect">
            <a:avLst/>
          </a:prstGeom>
          <a:ln>
            <a:noFill/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9261838-55EA-E409-33B3-B9AC2511DB3A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35203" y="4440484"/>
            <a:ext cx="645881" cy="330769"/>
          </a:xfrm>
          <a:prstGeom prst="rect">
            <a:avLst/>
          </a:prstGeom>
          <a:ln>
            <a:noFill/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102246E-1A9B-696C-3A16-06E84E9963E4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15312" y="3849601"/>
            <a:ext cx="645881" cy="330769"/>
          </a:xfrm>
          <a:prstGeom prst="rect">
            <a:avLst/>
          </a:prstGeom>
          <a:ln>
            <a:noFill/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58DD73A-2258-3A9B-8D5F-95FF4E935F7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28208" y="4444669"/>
            <a:ext cx="645881" cy="330769"/>
          </a:xfrm>
          <a:prstGeom prst="rect">
            <a:avLst/>
          </a:prstGeom>
          <a:ln>
            <a:noFill/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53F2383-C9DE-4F10-C5B3-A5983A276F08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28207" y="5096652"/>
            <a:ext cx="645881" cy="330769"/>
          </a:xfrm>
          <a:prstGeom prst="rect">
            <a:avLst/>
          </a:prstGeom>
          <a:ln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E5EFC92-FEFA-302A-5AB9-A2572DF6FA26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894992" y="5096651"/>
            <a:ext cx="645881" cy="330769"/>
          </a:xfrm>
          <a:prstGeom prst="rect">
            <a:avLst/>
          </a:prstGeom>
          <a:ln>
            <a:noFill/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E6C26E1-DD4B-680F-5654-89E386C41995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41127" y="3849601"/>
            <a:ext cx="645881" cy="330769"/>
          </a:xfrm>
          <a:prstGeom prst="rect">
            <a:avLst/>
          </a:prstGeom>
          <a:ln>
            <a:noFill/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DC82028-E6B1-4657-ACEC-B0CF5C99C37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85601" y="3278101"/>
            <a:ext cx="592666" cy="330769"/>
          </a:xfrm>
          <a:prstGeom prst="rect">
            <a:avLst/>
          </a:prstGeom>
          <a:ln>
            <a:noFill/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7D7C3D8-00AD-1041-5558-1E24EDF2684F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15/19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845957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53B40B85-9D05-FEDB-F867-B8AD4A6FC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37C1A3-F0AE-5C03-36F1-056C606F95B7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2E7ED935-2B48-5564-0F0C-15F1AAAC35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Booleans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538BB070-0687-0D2B-EDD7-57326ADFD86E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 variable that can be either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represent logical statements.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instance, we might think of: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representing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is black”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representing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has four legs”</a:t>
            </a:r>
            <a:b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i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use logical operators to combine Boolean statements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and </a:t>
            </a: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represents the sentence “The cat is black and has four legs”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buClr>
                <a:srgbClr val="1CADE4"/>
              </a:buClr>
              <a:buSzPts val="20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25AC2-E26F-A2A5-3F1E-07DD00B337E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06807" y="685800"/>
            <a:ext cx="4925964" cy="1450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F1E0B5-08BD-0E1C-DAF4-EE54FF97946F}"/>
              </a:ext>
            </a:extLst>
          </p:cNvPr>
          <p:cNvCxnSpPr>
            <a:cxnSpLocks/>
          </p:cNvCxnSpPr>
          <p:nvPr/>
        </p:nvCxnSpPr>
        <p:spPr>
          <a:xfrm>
            <a:off x="6906807" y="3175000"/>
            <a:ext cx="466289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945817A-26FB-C5F8-A670-915F84153489}"/>
              </a:ext>
            </a:extLst>
          </p:cNvPr>
          <p:cNvCxnSpPr>
            <a:cxnSpLocks/>
          </p:cNvCxnSpPr>
          <p:nvPr/>
        </p:nvCxnSpPr>
        <p:spPr>
          <a:xfrm>
            <a:off x="6906807" y="37338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580203B-A2B5-DA26-D612-16DCAD3C1FD9}"/>
              </a:ext>
            </a:extLst>
          </p:cNvPr>
          <p:cNvCxnSpPr>
            <a:cxnSpLocks/>
          </p:cNvCxnSpPr>
          <p:nvPr/>
        </p:nvCxnSpPr>
        <p:spPr>
          <a:xfrm>
            <a:off x="6906807" y="43053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07FAC2E-3DDC-C580-900A-198CF29D96F6}"/>
              </a:ext>
            </a:extLst>
          </p:cNvPr>
          <p:cNvCxnSpPr>
            <a:cxnSpLocks/>
          </p:cNvCxnSpPr>
          <p:nvPr/>
        </p:nvCxnSpPr>
        <p:spPr>
          <a:xfrm>
            <a:off x="6906807" y="48768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A12634-10AA-119A-E264-1F1238C825E6}"/>
              </a:ext>
            </a:extLst>
          </p:cNvPr>
          <p:cNvCxnSpPr/>
          <p:nvPr/>
        </p:nvCxnSpPr>
        <p:spPr>
          <a:xfrm>
            <a:off x="8394700" y="2569633"/>
            <a:ext cx="0" cy="2984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CEF4B6-ADD9-A8BD-5B94-04F39764EA82}"/>
              </a:ext>
            </a:extLst>
          </p:cNvPr>
          <p:cNvCxnSpPr/>
          <p:nvPr/>
        </p:nvCxnSpPr>
        <p:spPr>
          <a:xfrm>
            <a:off x="10025388" y="2569633"/>
            <a:ext cx="0" cy="2984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136AC5DC-0B44-AA24-04FA-49EC5095AC2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06025" y="2758884"/>
            <a:ext cx="1076209" cy="236497"/>
          </a:xfrm>
          <a:prstGeom prst="rect">
            <a:avLst/>
          </a:prstGeom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090AD2A-C003-EBF6-ACDD-457559F3147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506377" y="2755863"/>
            <a:ext cx="1423112" cy="223103"/>
          </a:xfrm>
          <a:prstGeom prst="rect">
            <a:avLst/>
          </a:prstGeom>
          <a:ln>
            <a:noFill/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AACB491-51AD-3814-51A7-0E61A500A45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69360" y="2616868"/>
            <a:ext cx="1377568" cy="233364"/>
          </a:xfrm>
          <a:prstGeom prst="rect">
            <a:avLst/>
          </a:prstGeom>
          <a:ln>
            <a:noFill/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7578C7D-E20C-A41B-3B68-D3AD1258876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46588" y="2875047"/>
            <a:ext cx="1423112" cy="223103"/>
          </a:xfrm>
          <a:prstGeom prst="rect">
            <a:avLst/>
          </a:prstGeom>
          <a:ln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AB9A652-16C7-E7B9-AF8E-F40E8EBA846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83024" y="3278102"/>
            <a:ext cx="592666" cy="330769"/>
          </a:xfrm>
          <a:prstGeom prst="rect">
            <a:avLst/>
          </a:prstGeom>
          <a:ln>
            <a:noFill/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B1DDF5D-C1E8-8E71-F3E2-F3A3604D83C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83024" y="3873219"/>
            <a:ext cx="592666" cy="330769"/>
          </a:xfrm>
          <a:prstGeom prst="rect">
            <a:avLst/>
          </a:prstGeom>
          <a:ln>
            <a:noFill/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96EBE90-977B-7538-E170-119D9FF49ABA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63655" y="3278102"/>
            <a:ext cx="592666" cy="330769"/>
          </a:xfrm>
          <a:prstGeom prst="rect">
            <a:avLst/>
          </a:prstGeom>
          <a:ln>
            <a:noFill/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C479D64-D184-8B8F-1416-6D48E048670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63655" y="4440484"/>
            <a:ext cx="592666" cy="330769"/>
          </a:xfrm>
          <a:prstGeom prst="rect">
            <a:avLst/>
          </a:prstGeom>
          <a:ln>
            <a:noFill/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41D8ACB-B6C2-D7F2-3D45-D82BB29CA66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35203" y="4440484"/>
            <a:ext cx="645881" cy="330769"/>
          </a:xfrm>
          <a:prstGeom prst="rect">
            <a:avLst/>
          </a:prstGeom>
          <a:ln>
            <a:noFill/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A4510EE-9239-7795-2EA5-3A8613644383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15312" y="3849601"/>
            <a:ext cx="645881" cy="330769"/>
          </a:xfrm>
          <a:prstGeom prst="rect">
            <a:avLst/>
          </a:prstGeom>
          <a:ln>
            <a:noFill/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2044DD6-D488-CAFE-8A41-60061C5C0E8B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28208" y="4444669"/>
            <a:ext cx="645881" cy="330769"/>
          </a:xfrm>
          <a:prstGeom prst="rect">
            <a:avLst/>
          </a:prstGeom>
          <a:ln>
            <a:noFill/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ADE2F7F-B1BD-F6AE-4F05-786291AE387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28207" y="5096652"/>
            <a:ext cx="645881" cy="330769"/>
          </a:xfrm>
          <a:prstGeom prst="rect">
            <a:avLst/>
          </a:prstGeom>
          <a:ln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569CDDD-2FC5-7F82-E2D2-463EC7D64AFA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894992" y="5096651"/>
            <a:ext cx="645881" cy="330769"/>
          </a:xfrm>
          <a:prstGeom prst="rect">
            <a:avLst/>
          </a:prstGeom>
          <a:ln>
            <a:noFill/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1FFF310-CA24-2DCC-1BD0-D7A45F9BBDE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41127" y="3849601"/>
            <a:ext cx="645881" cy="330769"/>
          </a:xfrm>
          <a:prstGeom prst="rect">
            <a:avLst/>
          </a:prstGeom>
          <a:ln>
            <a:noFill/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BFF41B6-BD6E-5BA5-3BC3-788C1FF0D79E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35203" y="5096650"/>
            <a:ext cx="645881" cy="330769"/>
          </a:xfrm>
          <a:prstGeom prst="rect">
            <a:avLst/>
          </a:prstGeom>
          <a:ln>
            <a:noFill/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6651DF6-01DC-F621-65DE-D154DBCE8A2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85601" y="3278101"/>
            <a:ext cx="592666" cy="330769"/>
          </a:xfrm>
          <a:prstGeom prst="rect">
            <a:avLst/>
          </a:prstGeom>
          <a:ln>
            <a:noFill/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B4AECBAB-EB9C-A5CA-A8A5-0737BC2D1672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15/19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493083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3424AC64-4D85-89C9-EF96-077070531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F7A6EF-C5DE-E6C5-1AEF-32E3B1D938C3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27DC0CFB-766D-11CC-BA93-34746E6F7A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1079" y="-148829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Collections</a:t>
            </a:r>
            <a:endParaRPr dirty="0"/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7EDB3DCD-0708-0157-6337-B9927B34F574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16/19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41052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F4D0CBEF-D9C8-36AB-5987-44E565B5D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461129-CC23-8096-50B3-5DDEC46A7B38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270F7C97-E62A-F8E0-B8B8-F28DEEB338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1079" y="-148829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Collections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38C818-5049-5D0E-1517-D9D132D96A0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78651" y="546411"/>
            <a:ext cx="4654120" cy="24309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2F646B00-F0DE-CD2D-84ED-6E2CF528FE79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16/19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A9E3CF-7D3B-C3AF-6DF5-C34E161D36D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43764" y="619124"/>
            <a:ext cx="4480444" cy="23082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8330311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969E23FE-C731-E594-91C1-A48E9FDA7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CCA532-41D8-987E-2B1B-A58449D4657E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861791B2-E7C0-B2F1-042E-59BEF39305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1079" y="-148829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Collections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D3DABBB3-91E8-4DE6-797E-AED87E86CE70}"/>
              </a:ext>
            </a:extLst>
          </p:cNvPr>
          <p:cNvSpPr txBox="1"/>
          <p:nvPr/>
        </p:nvSpPr>
        <p:spPr>
          <a:xfrm>
            <a:off x="938957" y="1446515"/>
            <a:ext cx="8161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We’ve now seen some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simple examples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of datatypes: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767BC3-9B7E-1F90-FBA6-479C8E2A0AC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78651" y="546411"/>
            <a:ext cx="4654120" cy="24309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2163E691-D49B-665C-DAAF-B4705E459A3B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16/19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3A7854-30CA-2C3E-59D6-4528CAE22AC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43764" y="619124"/>
            <a:ext cx="4480444" cy="23082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6373356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3D3CCE4D-23C0-674A-FBF8-DCE9CC143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0CAB98-3E82-8A8C-01D4-0E64346A7A28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764B1C8D-910C-3ACA-8A25-F2410B3B71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1079" y="-148829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Collections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34B5DB66-F6C4-F9B0-B72E-5D26B6654EF6}"/>
              </a:ext>
            </a:extLst>
          </p:cNvPr>
          <p:cNvSpPr txBox="1"/>
          <p:nvPr/>
        </p:nvSpPr>
        <p:spPr>
          <a:xfrm>
            <a:off x="938957" y="1446515"/>
            <a:ext cx="8161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We’ve now seen some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simple examples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of datatypes: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Numeric, strings, and </a:t>
            </a:r>
            <a:r>
              <a:rPr lang="en-GB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booleans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F9A5E8-9148-AC00-08D4-59FFC03388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78651" y="546411"/>
            <a:ext cx="4654120" cy="24309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E633584F-9B9E-6093-166B-D24E99AB41E1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16/19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FFB772-1839-5DB3-E909-81C4083A7D0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43764" y="619124"/>
            <a:ext cx="4480444" cy="23082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6016393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1A8EC3B4-8E11-6D24-9C49-B2F8EF3E4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D2D8DA-557C-546C-2E44-DF6B348118D8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7CDBB30F-5560-B79B-8B8C-3D71833A00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1079" y="-148829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Collections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5F8C9F64-65BB-0690-67A5-CEC72DA8677F}"/>
              </a:ext>
            </a:extLst>
          </p:cNvPr>
          <p:cNvSpPr txBox="1"/>
          <p:nvPr/>
        </p:nvSpPr>
        <p:spPr>
          <a:xfrm>
            <a:off x="938957" y="1446515"/>
            <a:ext cx="8161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We’ve now seen some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simple examples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of datatypes: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Numeric, strings, and </a:t>
            </a:r>
            <a:r>
              <a:rPr lang="en-GB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booleans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types don’t always have to be this simple!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84E409-1B94-BB05-D5AB-91863904E4F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78651" y="546411"/>
            <a:ext cx="4654120" cy="24309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16A88C5D-6E87-A835-CB71-CABE752F73E5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16/19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071A68-F6B0-392F-423D-2AFACFB849C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43764" y="619124"/>
            <a:ext cx="4480444" cy="23082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2177981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4E486B69-7115-5126-BFB4-ABCDD34E8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2378BC-F2B9-ED0C-77A1-2F1B12EE1519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CFB8B032-1A0D-B622-6644-C197A2470F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1079" y="-148829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Collections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DF3CF87D-5006-B516-81CF-2A1A2244BD86}"/>
              </a:ext>
            </a:extLst>
          </p:cNvPr>
          <p:cNvSpPr txBox="1"/>
          <p:nvPr/>
        </p:nvSpPr>
        <p:spPr>
          <a:xfrm>
            <a:off x="938957" y="1446515"/>
            <a:ext cx="8161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We’ve now seen some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simple examples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of datatypes: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Numeric, strings, and </a:t>
            </a:r>
            <a:r>
              <a:rPr lang="en-GB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booleans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types don’t always have to be this simple!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Sometimes we need data types that can hold more complex information.</a:t>
            </a:r>
            <a:br>
              <a:rPr lang="en-GB" sz="18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D0B55B-B64F-2F27-BB2D-C6B29F6AFBC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78651" y="546411"/>
            <a:ext cx="4654120" cy="24309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F50EB509-3F0C-6952-5774-001AAADCAF51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16/19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56B7CE-061B-CA46-FC5A-727E57C0B12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43764" y="619124"/>
            <a:ext cx="4480444" cy="23082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3189891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6E724596-F8F3-F7E3-9138-B486FB5C1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CE2CD1-129C-4A9A-B195-64D5E08F98EC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CFCB3882-840F-D4B6-4E8C-365AFDA161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1079" y="-148829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Collections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DF45008F-C15D-6B83-ED9C-881ECEBE9090}"/>
              </a:ext>
            </a:extLst>
          </p:cNvPr>
          <p:cNvSpPr txBox="1"/>
          <p:nvPr/>
        </p:nvSpPr>
        <p:spPr>
          <a:xfrm>
            <a:off x="938957" y="1446515"/>
            <a:ext cx="8161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We’ve now seen some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simple examples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of datatypes: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Numeric, strings, and </a:t>
            </a:r>
            <a:r>
              <a:rPr lang="en-GB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booleans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types don’t always have to be this simple!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Sometimes we need data types that can hold more complex information.</a:t>
            </a:r>
            <a:br>
              <a:rPr lang="en-GB" sz="18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We’ll see more examples throughout the course but for now we’ll provide just one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643CBB-A6E0-AE2F-6DA1-6AFFBB90EDE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78651" y="546411"/>
            <a:ext cx="4654120" cy="24309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79BEBA3B-855F-0FF8-A2D0-106C0344105B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16/19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3B62ED-03F5-2FE7-A135-3D69CDB7F0C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43764" y="619124"/>
            <a:ext cx="4480444" cy="23082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7192392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AFEF2E7B-B155-B4FC-0D6D-035FD287C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F9DE46-C4FE-AB7A-EDF0-EB478742195B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F12130B7-2420-D093-B362-DAB02734FE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1079" y="-148829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Collections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DDE99C01-8757-3B74-F381-6F339CF76DA4}"/>
              </a:ext>
            </a:extLst>
          </p:cNvPr>
          <p:cNvSpPr txBox="1"/>
          <p:nvPr/>
        </p:nvSpPr>
        <p:spPr>
          <a:xfrm>
            <a:off x="938957" y="1446515"/>
            <a:ext cx="8161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We’ve now seen some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simple examples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of datatypes: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Numeric, strings, and </a:t>
            </a:r>
            <a:r>
              <a:rPr lang="en-GB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booleans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types don’t always have to be this simple!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Sometimes we need data types that can hold more complex information.</a:t>
            </a:r>
            <a:br>
              <a:rPr lang="en-GB" sz="18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We’ll see more examples throughout the course but for now we’ll provide just one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is any in-built data type that can group multiple objects together.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A2504D-9F4E-03CE-30B3-45ABEC8884B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78651" y="546411"/>
            <a:ext cx="4654120" cy="24309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A5ABF33-DC0B-16B6-E987-95F7879273E4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16/19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4B246F-FD89-B006-A84E-FBC54769143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43764" y="619124"/>
            <a:ext cx="4480444" cy="23082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820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2DAFDD8F-6B4A-0A27-35A6-147092C6F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>
            <a:extLst>
              <a:ext uri="{FF2B5EF4-FFF2-40B4-BE49-F238E27FC236}">
                <a16:creationId xmlns:a16="http://schemas.microsoft.com/office/drawing/2014/main" id="{010F4E8D-620D-8BDF-BCEE-A6D829D608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Structure</a:t>
            </a:r>
            <a:endParaRPr/>
          </a:p>
        </p:txBody>
      </p:sp>
      <p:sp>
        <p:nvSpPr>
          <p:cNvPr id="122" name="Google Shape;122;p16">
            <a:extLst>
              <a:ext uri="{FF2B5EF4-FFF2-40B4-BE49-F238E27FC236}">
                <a16:creationId xmlns:a16="http://schemas.microsoft.com/office/drawing/2014/main" id="{76CF4370-C895-4216-ECF6-E117FA979B46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course will run for 20 weeks</a:t>
            </a: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will cover: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types, conditionals and loops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Building functions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arrays and linear algebra in python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Pandas </a:t>
            </a: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dataframes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Plotting and visualisation</a:t>
            </a: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Classes: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 lecture per week (Thursday)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sz="1200" i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6">
            <a:extLst>
              <a:ext uri="{FF2B5EF4-FFF2-40B4-BE49-F238E27FC236}">
                <a16:creationId xmlns:a16="http://schemas.microsoft.com/office/drawing/2014/main" id="{97023CD1-1999-4E12-DCE7-4B8A4C170217}"/>
              </a:ext>
            </a:extLst>
          </p:cNvPr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0500" y="2015426"/>
            <a:ext cx="962250" cy="9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460013-5DD9-0022-AB37-EE28932BBC64}"/>
              </a:ext>
            </a:extLst>
          </p:cNvPr>
          <p:cNvSpPr txBox="1"/>
          <p:nvPr/>
        </p:nvSpPr>
        <p:spPr>
          <a:xfrm>
            <a:off x="7098537" y="4659168"/>
            <a:ext cx="4057586" cy="7386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u="sng" dirty="0"/>
              <a:t>Contact Details:</a:t>
            </a:r>
          </a:p>
          <a:p>
            <a:r>
              <a:rPr lang="en-GB" u="sng" dirty="0"/>
              <a:t> </a:t>
            </a:r>
          </a:p>
          <a:p>
            <a:r>
              <a:rPr lang="en-GB" dirty="0"/>
              <a:t>Email: </a:t>
            </a:r>
            <a:r>
              <a:rPr lang="en-GB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ft14968@Bristol.ac.uk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Dr Francesco Turci - Our People">
            <a:extLst>
              <a:ext uri="{FF2B5EF4-FFF2-40B4-BE49-F238E27FC236}">
                <a16:creationId xmlns:a16="http://schemas.microsoft.com/office/drawing/2014/main" id="{7094D4D8-F3FD-97BE-F591-27722E95D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39000" y="2015362"/>
            <a:ext cx="962250" cy="96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00FE93-D1C8-8DCB-C9BA-A733F107BC2A}"/>
              </a:ext>
            </a:extLst>
          </p:cNvPr>
          <p:cNvSpPr txBox="1"/>
          <p:nvPr/>
        </p:nvSpPr>
        <p:spPr>
          <a:xfrm>
            <a:off x="7098537" y="3500091"/>
            <a:ext cx="4057586" cy="95410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u="sng" dirty="0"/>
              <a:t>Contact Details:</a:t>
            </a:r>
          </a:p>
          <a:p>
            <a:endParaRPr lang="en-GB" u="sng" dirty="0"/>
          </a:p>
          <a:p>
            <a:r>
              <a:rPr lang="en-GB" dirty="0"/>
              <a:t>Email: </a:t>
            </a:r>
            <a:r>
              <a:rPr lang="en-GB" dirty="0">
                <a:solidFill>
                  <a:schemeClr val="accent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Thomas.Maullin-Sapey@Bristol.ac.uk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/>
              <a:t>Office Hours: Weds 2-4pm, Room 1.84 Fry</a:t>
            </a:r>
          </a:p>
        </p:txBody>
      </p:sp>
      <p:sp>
        <p:nvSpPr>
          <p:cNvPr id="4" name="Google Shape;103;p13">
            <a:extLst>
              <a:ext uri="{FF2B5EF4-FFF2-40B4-BE49-F238E27FC236}">
                <a16:creationId xmlns:a16="http://schemas.microsoft.com/office/drawing/2014/main" id="{A76F6DC5-FE31-9ABE-E2FE-035A4F3C0AB4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484483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E806D6E0-FA08-3B0F-EFF0-140169321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C13017-4128-3310-0BD2-F36CA026EA42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949E5918-DB04-1EB0-D988-28D14562DE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1079" y="-148829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Collections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91D3BDF3-0BC3-1408-EA3D-4FF257871339}"/>
              </a:ext>
            </a:extLst>
          </p:cNvPr>
          <p:cNvSpPr txBox="1"/>
          <p:nvPr/>
        </p:nvSpPr>
        <p:spPr>
          <a:xfrm>
            <a:off x="938957" y="1446515"/>
            <a:ext cx="8161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We’ve now seen some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simple examples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of datatypes: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Numeric, strings, and </a:t>
            </a:r>
            <a:r>
              <a:rPr lang="en-GB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booleans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types don’t always have to be this simple!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Sometimes we need data types that can hold more complex information.</a:t>
            </a:r>
            <a:br>
              <a:rPr lang="en-GB" sz="18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We’ll see more examples throughout the course but for now we’ll provide just one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is any in-built data type that can group multiple objects together.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most common collection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list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an ordered group of items.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35AFF9-0E52-A76F-072B-A92475A5B2E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78651" y="546411"/>
            <a:ext cx="4654120" cy="24309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85B78334-4B89-1733-D003-79BD2078C28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16/19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7D3C68-C3B5-E266-BA2A-5C26DEEC8E1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43764" y="619124"/>
            <a:ext cx="4480444" cy="23082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0285326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A2E03A2B-88EA-EEF2-5004-C3BCD847A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6C42A-9BF0-A4AC-1209-CFAF1B516D3D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C4250189-42D7-F643-004F-6748B38375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1079" y="-148829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Collections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D63FE526-D592-901B-70C4-ED9EE1AFC85A}"/>
              </a:ext>
            </a:extLst>
          </p:cNvPr>
          <p:cNvSpPr txBox="1"/>
          <p:nvPr/>
        </p:nvSpPr>
        <p:spPr>
          <a:xfrm>
            <a:off x="938957" y="1446515"/>
            <a:ext cx="8161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We’ve now seen some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simple examples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of datatypes: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Numeric, strings, and </a:t>
            </a:r>
            <a:r>
              <a:rPr lang="en-GB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booleans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types don’t always have to be this simple!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Sometimes we need data types that can hold more complex information.</a:t>
            </a:r>
            <a:br>
              <a:rPr lang="en-GB" sz="18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We’ll see more examples throughout the course but for now we’ll provide just one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is any in-built data type that can group multiple objects together.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most common collection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list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an ordered group of items.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DBA282-9062-F77F-26DB-DCBAA91FF0C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78651" y="546411"/>
            <a:ext cx="4654120" cy="24309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E261EC9C-1559-6D4E-B3F4-6DD454D8010F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16/19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776B44-0EA0-AD41-35BF-960A9C9516B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43764" y="1219200"/>
            <a:ext cx="4480444" cy="170814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0748106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2345A626-2F00-A9C1-E610-D9C7281B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928077-F8EB-70A4-2DEA-C7D209B88F82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4C715E96-C370-A09A-83D5-5FA7A035DE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1079" y="-148829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Collections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EAEA2A84-DA4A-C67B-EC87-171BD4E8512F}"/>
              </a:ext>
            </a:extLst>
          </p:cNvPr>
          <p:cNvSpPr txBox="1"/>
          <p:nvPr/>
        </p:nvSpPr>
        <p:spPr>
          <a:xfrm>
            <a:off x="938957" y="1446515"/>
            <a:ext cx="8161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We’ve now seen some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simple examples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of datatypes: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Numeric, strings, and </a:t>
            </a:r>
            <a:r>
              <a:rPr lang="en-GB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booleans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types don’t always have to be this simple!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Sometimes we need data types that can hold more complex information.</a:t>
            </a:r>
            <a:br>
              <a:rPr lang="en-GB" sz="18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We’ll see more examples throughout the course but for now we’ll provide just one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is any in-built data type that can group multiple objects together.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most common collection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list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an ordered group of items.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0A8655-4E0D-ACE8-DBC1-A8A7BD1815B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78651" y="546411"/>
            <a:ext cx="4654120" cy="24309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0136CE87-74D2-4FDE-0983-A4E62FE5043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16/19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8DE42C-0987-D870-24DF-3C6860BA6CE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43764" y="2257789"/>
            <a:ext cx="4480444" cy="669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4293742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8F360417-5466-173A-6E63-B8F990D75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764656-2AC8-4025-1EE2-D26A3B8DF21E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5600C687-0DE1-A4B7-8D52-DB766631C9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1079" y="-148829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Collections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49073028-681B-6892-3EE4-290FE8D7EF89}"/>
              </a:ext>
            </a:extLst>
          </p:cNvPr>
          <p:cNvSpPr txBox="1"/>
          <p:nvPr/>
        </p:nvSpPr>
        <p:spPr>
          <a:xfrm>
            <a:off x="938957" y="1446515"/>
            <a:ext cx="8161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We’ve now seen some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simple examples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of datatypes: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Numeric, strings, and </a:t>
            </a:r>
            <a:r>
              <a:rPr lang="en-GB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booleans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types don’t always have to be this simple!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Sometimes we need data types that can hold more complex information.</a:t>
            </a:r>
            <a:br>
              <a:rPr lang="en-GB" sz="18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We’ll see more examples throughout the course but for now we’ll provide just one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is any in-built data type that can group multiple objects together.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most common collection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list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an ordered group of items.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519FA5-B533-A368-625A-07022928ED2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78651" y="546411"/>
            <a:ext cx="4654120" cy="24309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2D8A1E4-7D62-E273-C4DA-7ED85F23F5C5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16/19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026041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DBE9F8D5-3EE0-8FF3-ED8A-15A7BAA00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59FDF1-A309-A59F-C2B6-A7042C1D0100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048AE925-A16F-71B0-D495-2F0F0A3D1B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1079" y="-148829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Collections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90F1957D-3AC0-7361-2E67-4710D5C9F97D}"/>
              </a:ext>
            </a:extLst>
          </p:cNvPr>
          <p:cNvSpPr txBox="1"/>
          <p:nvPr/>
        </p:nvSpPr>
        <p:spPr>
          <a:xfrm>
            <a:off x="938957" y="1446515"/>
            <a:ext cx="8161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We’ve now seen some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simple examples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of datatypes: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Numeric, strings, and </a:t>
            </a:r>
            <a:r>
              <a:rPr lang="en-GB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booleans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types don’t always have to be this simple!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Sometimes we need data types that can hold more complex information.</a:t>
            </a:r>
            <a:br>
              <a:rPr lang="en-GB" sz="18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We’ll see more examples throughout the course but for now we’ll provide just one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is any in-built data type that can group multiple objects together.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most common collection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list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an ordered group of items.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Lists let you store, organize, and work with many values at once.</a:t>
            </a: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7188E4-A4B3-1180-A2C9-47776A50EC6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78651" y="546411"/>
            <a:ext cx="4654120" cy="24309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3E416DB-2DB2-6C83-5B19-6BD1376FFE7B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16/19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489978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77C22BB6-FE06-1F44-8A50-8ADCCCCC9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D0B5A12B-F0F4-8E8F-4DE0-B1DBA7CFBC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6E29A7A2-B805-D2FD-9482-C16967BBEC1E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17/19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18768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F683DEE0-F9CD-BBAA-7CC8-ED31E5409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0F93B26C-88D1-89B9-C886-F26F62B102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93ED6069-D0FC-B76A-4A5A-F8381707F3C3}"/>
              </a:ext>
            </a:extLst>
          </p:cNvPr>
          <p:cNvSpPr txBox="1"/>
          <p:nvPr/>
        </p:nvSpPr>
        <p:spPr>
          <a:xfrm>
            <a:off x="1211099" y="1683308"/>
            <a:ext cx="6321815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have students from a range of courses and backgrounds in this class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1C1B173D-4ECA-E5D5-5F56-1333B141B05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17/19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191192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08D43D73-DFF6-BC2E-8FA2-946ABE268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56618BDC-5700-1BAD-54DB-32EA2FB519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031C5D68-7163-7607-F179-547DB68AEFCC}"/>
              </a:ext>
            </a:extLst>
          </p:cNvPr>
          <p:cNvSpPr txBox="1"/>
          <p:nvPr/>
        </p:nvSpPr>
        <p:spPr>
          <a:xfrm>
            <a:off x="1211099" y="1683308"/>
            <a:ext cx="6321815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have students from a range of courses and backgrounds in this class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Chemistry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66C0405E-D589-6FB2-6290-1334BA3DFF1C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17/19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951651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EF9FF228-ED25-91C5-D0AA-963020603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0D6DF603-A433-88A6-AA19-E8FCA55863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F6023E45-29E7-6431-C390-3D999BA901C0}"/>
              </a:ext>
            </a:extLst>
          </p:cNvPr>
          <p:cNvSpPr txBox="1"/>
          <p:nvPr/>
        </p:nvSpPr>
        <p:spPr>
          <a:xfrm>
            <a:off x="1211099" y="1683308"/>
            <a:ext cx="6321815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have students from a range of courses and backgrounds in this class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Chemistry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50" name="Picture 10" descr="Chemist Cartoon Images – Browse 23,468 Stock Photos, Vectors, and Video |  Adobe Stock">
            <a:extLst>
              <a:ext uri="{FF2B5EF4-FFF2-40B4-BE49-F238E27FC236}">
                <a16:creationId xmlns:a16="http://schemas.microsoft.com/office/drawing/2014/main" id="{36542428-E38F-6594-33C7-82BA9D28E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01694" y="1878872"/>
            <a:ext cx="1953986" cy="195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A435C827-6B77-7AFD-B515-182144FA7EE1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17/19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3590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74727E08-0F0C-77F4-1491-D62CAA8AE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FE7334E7-FDF4-2A18-4EC3-0CFFE9A090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A975B812-A9D4-5D07-7778-07E10E618F1F}"/>
              </a:ext>
            </a:extLst>
          </p:cNvPr>
          <p:cNvSpPr txBox="1"/>
          <p:nvPr/>
        </p:nvSpPr>
        <p:spPr>
          <a:xfrm>
            <a:off x="1211099" y="1683308"/>
            <a:ext cx="6321815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have students from a range of courses and backgrounds in this class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Chemistry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Physics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50" name="Picture 10" descr="Chemist Cartoon Images – Browse 23,468 Stock Photos, Vectors, and Video |  Adobe Stock">
            <a:extLst>
              <a:ext uri="{FF2B5EF4-FFF2-40B4-BE49-F238E27FC236}">
                <a16:creationId xmlns:a16="http://schemas.microsoft.com/office/drawing/2014/main" id="{A5C6B26C-29D4-7A8A-1129-F48D732B4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01694" y="1878872"/>
            <a:ext cx="1953986" cy="195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C72ECE24-3B64-3649-F8A0-26E5DA41AAC4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17/19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549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B3BF9BDB-63F0-A36B-8D74-FF94B8C67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>
            <a:extLst>
              <a:ext uri="{FF2B5EF4-FFF2-40B4-BE49-F238E27FC236}">
                <a16:creationId xmlns:a16="http://schemas.microsoft.com/office/drawing/2014/main" id="{CA7BF72E-A872-A07B-8531-B4B96934B6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Structure</a:t>
            </a:r>
            <a:endParaRPr/>
          </a:p>
        </p:txBody>
      </p:sp>
      <p:sp>
        <p:nvSpPr>
          <p:cNvPr id="122" name="Google Shape;122;p16">
            <a:extLst>
              <a:ext uri="{FF2B5EF4-FFF2-40B4-BE49-F238E27FC236}">
                <a16:creationId xmlns:a16="http://schemas.microsoft.com/office/drawing/2014/main" id="{B4CFCB9C-37AA-4B2E-0331-C9B89F4BF81F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course will run for 20 weeks</a:t>
            </a: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will cover: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types, conditionals and loops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Building functions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arrays and linear algebra in python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Pandas </a:t>
            </a: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dataframes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Plotting and visualisation</a:t>
            </a: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Classes: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 lecture per week (Thursday)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 small-group tutorial per two weeks (date should be on calendar)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sz="1200" i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6">
            <a:extLst>
              <a:ext uri="{FF2B5EF4-FFF2-40B4-BE49-F238E27FC236}">
                <a16:creationId xmlns:a16="http://schemas.microsoft.com/office/drawing/2014/main" id="{1840BD17-F852-64CF-ED8B-54CEAEF8AC70}"/>
              </a:ext>
            </a:extLst>
          </p:cNvPr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0500" y="2015426"/>
            <a:ext cx="962250" cy="9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C907DD-3F1F-2643-81DF-49DDBEB8AD4D}"/>
              </a:ext>
            </a:extLst>
          </p:cNvPr>
          <p:cNvSpPr txBox="1"/>
          <p:nvPr/>
        </p:nvSpPr>
        <p:spPr>
          <a:xfrm>
            <a:off x="7098537" y="4659168"/>
            <a:ext cx="4057586" cy="7386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u="sng" dirty="0"/>
              <a:t>Contact Details:</a:t>
            </a:r>
          </a:p>
          <a:p>
            <a:r>
              <a:rPr lang="en-GB" u="sng" dirty="0"/>
              <a:t> </a:t>
            </a:r>
          </a:p>
          <a:p>
            <a:r>
              <a:rPr lang="en-GB" dirty="0"/>
              <a:t>Email: </a:t>
            </a:r>
            <a:r>
              <a:rPr lang="en-GB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ft14968@Bristol.ac.uk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Dr Francesco Turci - Our People">
            <a:extLst>
              <a:ext uri="{FF2B5EF4-FFF2-40B4-BE49-F238E27FC236}">
                <a16:creationId xmlns:a16="http://schemas.microsoft.com/office/drawing/2014/main" id="{D6931135-1154-42D3-8B65-F1C3569E0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39000" y="2015362"/>
            <a:ext cx="962250" cy="96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2D1195-1414-3D0F-B9A0-2509223BA86D}"/>
              </a:ext>
            </a:extLst>
          </p:cNvPr>
          <p:cNvSpPr txBox="1"/>
          <p:nvPr/>
        </p:nvSpPr>
        <p:spPr>
          <a:xfrm>
            <a:off x="7098537" y="3500091"/>
            <a:ext cx="4057586" cy="95410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u="sng" dirty="0"/>
              <a:t>Contact Details:</a:t>
            </a:r>
          </a:p>
          <a:p>
            <a:endParaRPr lang="en-GB" u="sng" dirty="0"/>
          </a:p>
          <a:p>
            <a:r>
              <a:rPr lang="en-GB" dirty="0"/>
              <a:t>Email: </a:t>
            </a:r>
            <a:r>
              <a:rPr lang="en-GB" dirty="0">
                <a:solidFill>
                  <a:schemeClr val="accent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Thomas.Maullin-Sapey@Bristol.ac.uk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/>
              <a:t>Office Hours: Weds 2-4pm, Room 1.84 Fry</a:t>
            </a:r>
          </a:p>
        </p:txBody>
      </p:sp>
      <p:sp>
        <p:nvSpPr>
          <p:cNvPr id="4" name="Google Shape;103;p13">
            <a:extLst>
              <a:ext uri="{FF2B5EF4-FFF2-40B4-BE49-F238E27FC236}">
                <a16:creationId xmlns:a16="http://schemas.microsoft.com/office/drawing/2014/main" id="{706081DF-FE73-63CD-5310-D775837C6BB4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835871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97B4B5B3-33D1-2524-DFAB-FFA03D941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E541FE31-CCE9-D460-BA82-078EEE5006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80D31E18-50C0-465C-A0B9-D778DD56753D}"/>
              </a:ext>
            </a:extLst>
          </p:cNvPr>
          <p:cNvSpPr txBox="1"/>
          <p:nvPr/>
        </p:nvSpPr>
        <p:spPr>
          <a:xfrm>
            <a:off x="1211099" y="1683308"/>
            <a:ext cx="6321815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have students from a range of courses and backgrounds in this class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Chemistry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Physics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 descr="Cartoon a cartoon of a person looking at an apple&#10;&#10;AI-generated content may be incorrect.">
            <a:extLst>
              <a:ext uri="{FF2B5EF4-FFF2-40B4-BE49-F238E27FC236}">
                <a16:creationId xmlns:a16="http://schemas.microsoft.com/office/drawing/2014/main" id="{3E1DAE13-43D7-1D83-C7FD-7D09AECAE9C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4585" y="3142971"/>
            <a:ext cx="1450800" cy="1450800"/>
          </a:xfrm>
          <a:prstGeom prst="rect">
            <a:avLst/>
          </a:prstGeom>
        </p:spPr>
      </p:pic>
      <p:pic>
        <p:nvPicPr>
          <p:cNvPr id="10250" name="Picture 10" descr="Chemist Cartoon Images – Browse 23,468 Stock Photos, Vectors, and Video |  Adobe Stock">
            <a:extLst>
              <a:ext uri="{FF2B5EF4-FFF2-40B4-BE49-F238E27FC236}">
                <a16:creationId xmlns:a16="http://schemas.microsoft.com/office/drawing/2014/main" id="{248EE6E1-1238-13F4-8C8C-5CFC2856F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01694" y="1878872"/>
            <a:ext cx="1953986" cy="195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637A7B93-C638-4155-9A70-7597F391BB58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17/19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610124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1C7C0327-436A-5F3C-3667-69BCD5BF9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18D6B801-F1AC-4E4C-1926-3EBAB40851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45946519-9A01-2E5E-4922-1073B37C037C}"/>
              </a:ext>
            </a:extLst>
          </p:cNvPr>
          <p:cNvSpPr txBox="1"/>
          <p:nvPr/>
        </p:nvSpPr>
        <p:spPr>
          <a:xfrm>
            <a:off x="1211099" y="1683308"/>
            <a:ext cx="6321815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have students from a range of courses and backgrounds in this class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Chemistry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Physics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Science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 descr="Cartoon a cartoon of a person looking at an apple&#10;&#10;AI-generated content may be incorrect.">
            <a:extLst>
              <a:ext uri="{FF2B5EF4-FFF2-40B4-BE49-F238E27FC236}">
                <a16:creationId xmlns:a16="http://schemas.microsoft.com/office/drawing/2014/main" id="{A51909B4-91E7-D99C-FA88-8B93CF5BFB5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4585" y="3142971"/>
            <a:ext cx="1450800" cy="1450800"/>
          </a:xfrm>
          <a:prstGeom prst="rect">
            <a:avLst/>
          </a:prstGeom>
        </p:spPr>
      </p:pic>
      <p:pic>
        <p:nvPicPr>
          <p:cNvPr id="10250" name="Picture 10" descr="Chemist Cartoon Images – Browse 23,468 Stock Photos, Vectors, and Video |  Adobe Stock">
            <a:extLst>
              <a:ext uri="{FF2B5EF4-FFF2-40B4-BE49-F238E27FC236}">
                <a16:creationId xmlns:a16="http://schemas.microsoft.com/office/drawing/2014/main" id="{A0467CCB-DEF8-2AF5-B23F-572C6797A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01694" y="1878872"/>
            <a:ext cx="1953986" cy="195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8E899004-0430-3190-DAE0-A13742E76F71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17/19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093505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2C38A8CD-DEAB-91A3-CE71-7DB29D046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119EDCB5-999C-FA6B-AA62-C6F763F950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FE4E16E5-CB17-3775-F63E-5511085CE102}"/>
              </a:ext>
            </a:extLst>
          </p:cNvPr>
          <p:cNvSpPr txBox="1"/>
          <p:nvPr/>
        </p:nvSpPr>
        <p:spPr>
          <a:xfrm>
            <a:off x="1211099" y="1683308"/>
            <a:ext cx="6321815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have students from a range of courses and backgrounds in this class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Chemistry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Physics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Science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 descr="Cartoon a cartoon of a person looking at an apple&#10;&#10;AI-generated content may be incorrect.">
            <a:extLst>
              <a:ext uri="{FF2B5EF4-FFF2-40B4-BE49-F238E27FC236}">
                <a16:creationId xmlns:a16="http://schemas.microsoft.com/office/drawing/2014/main" id="{600C072F-2EE1-478A-18F5-36DBE35BD8B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4585" y="3142971"/>
            <a:ext cx="1450800" cy="1450800"/>
          </a:xfrm>
          <a:prstGeom prst="rect">
            <a:avLst/>
          </a:prstGeom>
        </p:spPr>
      </p:pic>
      <p:pic>
        <p:nvPicPr>
          <p:cNvPr id="10248" name="Picture 8" descr="Smiling Science Professor Cartoon Character With Laptop Pointing. Vector  Hand Drawn Illustration Isolated On Transparent Background 40973727 Vector  Art at Vecteezy">
            <a:extLst>
              <a:ext uri="{FF2B5EF4-FFF2-40B4-BE49-F238E27FC236}">
                <a16:creationId xmlns:a16="http://schemas.microsoft.com/office/drawing/2014/main" id="{4025AAA2-2DF0-8FB7-A158-10BE996E0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01694" y="4690993"/>
            <a:ext cx="1687777" cy="10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Chemist Cartoon Images – Browse 23,468 Stock Photos, Vectors, and Video |  Adobe Stock">
            <a:extLst>
              <a:ext uri="{FF2B5EF4-FFF2-40B4-BE49-F238E27FC236}">
                <a16:creationId xmlns:a16="http://schemas.microsoft.com/office/drawing/2014/main" id="{5906F249-8CA2-5253-03DD-40FE672FC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01694" y="1878872"/>
            <a:ext cx="1953986" cy="195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8D53B23D-F4DD-083D-5E1E-7C8BAF2E98E6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17/19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7999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A0DCE794-0FA7-D1D3-D21A-9F2ECDB60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BCB9864C-E5F7-2A70-B315-33DBA43B24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CF5FAAF4-DF73-4FC4-3AFB-EE4DB92BA4CD}"/>
              </a:ext>
            </a:extLst>
          </p:cNvPr>
          <p:cNvSpPr txBox="1"/>
          <p:nvPr/>
        </p:nvSpPr>
        <p:spPr>
          <a:xfrm>
            <a:off x="1211099" y="1683308"/>
            <a:ext cx="6321815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have students from a range of courses and backgrounds in this class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Chemistry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Physics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Science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Some people in the room will have less experience than others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 descr="Cartoon a cartoon of a person looking at an apple&#10;&#10;AI-generated content may be incorrect.">
            <a:extLst>
              <a:ext uri="{FF2B5EF4-FFF2-40B4-BE49-F238E27FC236}">
                <a16:creationId xmlns:a16="http://schemas.microsoft.com/office/drawing/2014/main" id="{81D6BF13-0CB8-C3D6-C5A8-2C418AFDDD0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4585" y="3142971"/>
            <a:ext cx="1450800" cy="1450800"/>
          </a:xfrm>
          <a:prstGeom prst="rect">
            <a:avLst/>
          </a:prstGeom>
        </p:spPr>
      </p:pic>
      <p:pic>
        <p:nvPicPr>
          <p:cNvPr id="10248" name="Picture 8" descr="Smiling Science Professor Cartoon Character With Laptop Pointing. Vector  Hand Drawn Illustration Isolated On Transparent Background 40973727 Vector  Art at Vecteezy">
            <a:extLst>
              <a:ext uri="{FF2B5EF4-FFF2-40B4-BE49-F238E27FC236}">
                <a16:creationId xmlns:a16="http://schemas.microsoft.com/office/drawing/2014/main" id="{A38A2392-7E9C-D84D-1344-3BE56AA33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01694" y="4690993"/>
            <a:ext cx="1687777" cy="10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Chemist Cartoon Images – Browse 23,468 Stock Photos, Vectors, and Video |  Adobe Stock">
            <a:extLst>
              <a:ext uri="{FF2B5EF4-FFF2-40B4-BE49-F238E27FC236}">
                <a16:creationId xmlns:a16="http://schemas.microsoft.com/office/drawing/2014/main" id="{09971B79-6A4E-B68D-F644-24675D9C6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01694" y="1878872"/>
            <a:ext cx="1953986" cy="195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326E29EF-D143-E84F-A8A1-AD725F961C39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17/19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909523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314D74BC-AE3F-8BBF-1A95-04F95E73F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CC6E8864-6E02-1ADD-C864-C63682883C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77C2E725-F0BB-B47D-0845-2AC02B71E87C}"/>
              </a:ext>
            </a:extLst>
          </p:cNvPr>
          <p:cNvSpPr txBox="1"/>
          <p:nvPr/>
        </p:nvSpPr>
        <p:spPr>
          <a:xfrm>
            <a:off x="1211099" y="1683308"/>
            <a:ext cx="6321815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have students from a range of courses and backgrounds in this class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Chemistry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Physics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Science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Some people in the room will have less experience than others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the first few weeks, we shall try to account for the differences in ability where possible</a:t>
            </a:r>
            <a:endParaRPr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 descr="Cartoon a cartoon of a person looking at an apple&#10;&#10;AI-generated content may be incorrect.">
            <a:extLst>
              <a:ext uri="{FF2B5EF4-FFF2-40B4-BE49-F238E27FC236}">
                <a16:creationId xmlns:a16="http://schemas.microsoft.com/office/drawing/2014/main" id="{DAA79521-B07E-A8F0-15FA-EEBD5A6688E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4585" y="3142971"/>
            <a:ext cx="1450800" cy="1450800"/>
          </a:xfrm>
          <a:prstGeom prst="rect">
            <a:avLst/>
          </a:prstGeom>
        </p:spPr>
      </p:pic>
      <p:pic>
        <p:nvPicPr>
          <p:cNvPr id="10248" name="Picture 8" descr="Smiling Science Professor Cartoon Character With Laptop Pointing. Vector  Hand Drawn Illustration Isolated On Transparent Background 40973727 Vector  Art at Vecteezy">
            <a:extLst>
              <a:ext uri="{FF2B5EF4-FFF2-40B4-BE49-F238E27FC236}">
                <a16:creationId xmlns:a16="http://schemas.microsoft.com/office/drawing/2014/main" id="{6BA8E6B7-C781-EE2E-228D-EB91952B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01694" y="4690993"/>
            <a:ext cx="1687777" cy="10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Chemist Cartoon Images – Browse 23,468 Stock Photos, Vectors, and Video |  Adobe Stock">
            <a:extLst>
              <a:ext uri="{FF2B5EF4-FFF2-40B4-BE49-F238E27FC236}">
                <a16:creationId xmlns:a16="http://schemas.microsoft.com/office/drawing/2014/main" id="{BD117AB6-1B4B-CB20-EB14-62BEAEFA6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01694" y="1878872"/>
            <a:ext cx="1953986" cy="195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F789FB85-05B9-7D73-DE08-C6944C73B40B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17/19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469928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518AEBE2-5602-7B30-F9A1-B6044C311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D43BA4-784D-9C40-04E4-5D6EE703133F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A5F9F136-6416-BD13-7600-D9B706D691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49F37B57-A345-97E9-0FC6-1EC9EA375DA8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18/19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503710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3C60559A-D96E-49BB-DDBA-9ADF83443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130C34B-A93F-4177-3464-0EA2D271C36F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C704AA4A-A14D-1D44-16B3-DD7289DEA9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09590CFE-FD89-D773-5DB3-1C3A2A36B6D7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C71A56D7-72E6-701B-0E5C-12D2FC1F0DF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18/19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804148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7BF170D7-9A63-0923-71E5-18AC514CF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9AA8F3-3BF1-6CC3-769C-F7B9857AD28E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0D12A968-9C34-E976-9C72-59F94D6B85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EF07F0-7841-1D0B-E31C-498C22B0785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69893" y="1163388"/>
            <a:ext cx="5504887" cy="3672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EF84EBB7-D562-34FE-462D-A5A9484467FB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77FC2F97-8C80-5098-0955-BC2BF330B58C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18/19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974529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D9CE396A-C4D5-6C39-540F-A7CA6066B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012ACBA-A5CE-A452-BADD-308B2E736C22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9C92309F-CA39-8BB1-E63F-9D4A8DF412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A8C03C-50C5-278B-40B2-C05C3A7C66C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69893" y="1163388"/>
            <a:ext cx="5504887" cy="3672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9CE01EBA-3019-3D59-70DE-B2270704B53A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Please open `week_01_home.ipynb`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29D4340C-BD64-13FA-C828-3C8933A5C7F8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18/19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272295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56E627DD-D8E5-8E93-4C5B-957C10B88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F1FFAC8-23F9-692A-04ED-6F7E18C0D29A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2C714C1B-2646-620B-FCB2-334E9BB3A7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A2D610-CFD8-1BAA-25DD-6C0A206128C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69893" y="1163388"/>
            <a:ext cx="5504887" cy="3672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BB0018B4-88D5-B8E3-57DB-E0931CF44A00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Please open `week_01_home.ipynb`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the rest of today, you must work through a Python notebook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29B0AEB9-2D57-B77D-FD6B-2B05E07ACF7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18/19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641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A78467F7-F730-4BE9-2115-1511DDA80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>
            <a:extLst>
              <a:ext uri="{FF2B5EF4-FFF2-40B4-BE49-F238E27FC236}">
                <a16:creationId xmlns:a16="http://schemas.microsoft.com/office/drawing/2014/main" id="{445CEE5B-D9D8-FF03-04A6-0094CDCE99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Lectures</a:t>
            </a:r>
            <a:endParaRPr dirty="0"/>
          </a:p>
        </p:txBody>
      </p:sp>
      <p:sp>
        <p:nvSpPr>
          <p:cNvPr id="6" name="Google Shape;103;p13">
            <a:extLst>
              <a:ext uri="{FF2B5EF4-FFF2-40B4-BE49-F238E27FC236}">
                <a16:creationId xmlns:a16="http://schemas.microsoft.com/office/drawing/2014/main" id="{29E39EFF-B496-92C7-3E6A-B4E8528A743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646235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89946D54-EB82-C1B0-DA90-1DDE15593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A488A18-AA9B-BC32-3AE2-91C07A76FD61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9712E50B-3EF7-0C62-3942-A99B1E39D0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A8A320-A573-756D-ADF5-14185D3186A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69893" y="1163388"/>
            <a:ext cx="5504887" cy="3672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13C99B07-C845-5666-5022-168895887D6F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Please open `week_01_home.ipynb`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the rest of today, you must work through a Python notebook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have a choice of one of three options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FD1FFD8-E7FA-5581-1077-FEE31ADC9008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18/19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038235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FC66CF6F-8F99-C25D-0B3B-4C4DAE910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AC40113-79ED-8DDA-A828-975215E46828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70C92484-16CE-0E12-34F4-6E54283918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25A815-77C5-9A32-786A-7957F84073A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69893" y="1163388"/>
            <a:ext cx="5504887" cy="3672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6EEA1851-A6DB-2246-F7CE-BD3CD652D08F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Please open `week_01_home.ipynb`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the rest of today, you must work through a Python notebook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have a choice of one of three options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1: Beginner - Basic Data Types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D610D429-EB08-C7CD-CDCD-F9E5DCAC0411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18/19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24636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1B6F1F1C-D2AC-7071-0992-04B9C5316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700F635-4E28-ADF8-7723-EBACB9AB6C25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D780D87B-8390-D1B4-9EA1-0DE84826F4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8548BF-8B27-EEE9-F4D6-9DA5CB7057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69893" y="1163388"/>
            <a:ext cx="5504887" cy="3672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99150CCE-84FF-0513-94C2-CF03BFB9598C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Please open `week_01_home.ipynb`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the rest of today, you must work through a Python notebook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have a choice of one of three options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1: Beginner - Basic Data Types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2: Intermediate - Collections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8A897436-CB50-6616-7FA9-1D3E337DCCE6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18/19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93016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96C400D2-B6C2-A5D9-E15D-365432067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9B9201-F4EE-441A-982E-641B5E683D36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A805E66D-2400-3590-DB26-848FBA1A8A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69CD86-1671-310D-69AD-2CE7F16506A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69893" y="1163388"/>
            <a:ext cx="5504887" cy="3672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9904B49E-9829-20AA-59C6-78815B949EEA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Please open `week_01_home.ipynb`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the rest of today, you must work through a Python notebook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have a choice of one of three options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1: Beginner - Basic Data Types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2: Intermediate - Collections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3: Advanced - Copying and References</a:t>
            </a: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716A53BB-A829-0816-8A62-0033095387A8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18/19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32939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6F1B65DE-4AED-55AD-1FDB-8B83D6618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84CCA0-C756-81BC-C349-B24609A0FBAE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2F460F25-048A-884B-8184-1C34CDCF09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CB7057-642C-C31D-800F-9CF3A4814B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69893" y="1163388"/>
            <a:ext cx="5504887" cy="3672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0A277741-A692-CE30-31FD-AA3587C1F9B9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Please open `week_01_home.ipynb`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the rest of today, you must work through a Python notebook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have a choice of one of three options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1: Beginner - Basic Data Types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2: Intermediate - Collections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3: Advanced - Copying and References</a:t>
            </a: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BBD58C48-1A2D-CBC0-C4ED-C0287916BE4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18/19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5" name="Google Shape;198;p20">
            <a:extLst>
              <a:ext uri="{FF2B5EF4-FFF2-40B4-BE49-F238E27FC236}">
                <a16:creationId xmlns:a16="http://schemas.microsoft.com/office/drawing/2014/main" id="{CF881FE8-C1DC-25F8-B3C6-1AA31988D39F}"/>
              </a:ext>
            </a:extLst>
          </p:cNvPr>
          <p:cNvSpPr txBox="1"/>
          <p:nvPr/>
        </p:nvSpPr>
        <p:spPr>
          <a:xfrm>
            <a:off x="5940335" y="5173211"/>
            <a:ext cx="4613366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Choose this if you are new to the Python language or do not code regularly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00;p20">
            <a:extLst>
              <a:ext uri="{FF2B5EF4-FFF2-40B4-BE49-F238E27FC236}">
                <a16:creationId xmlns:a16="http://schemas.microsoft.com/office/drawing/2014/main" id="{5D48894D-D331-9443-E10B-D66F4EBAD715}"/>
              </a:ext>
            </a:extLst>
          </p:cNvPr>
          <p:cNvSpPr/>
          <p:nvPr/>
        </p:nvSpPr>
        <p:spPr>
          <a:xfrm>
            <a:off x="1519645" y="4350722"/>
            <a:ext cx="3661955" cy="31925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Google Shape;137;p17">
            <a:extLst>
              <a:ext uri="{FF2B5EF4-FFF2-40B4-BE49-F238E27FC236}">
                <a16:creationId xmlns:a16="http://schemas.microsoft.com/office/drawing/2014/main" id="{7DA0F9AD-73D4-98BB-CEE3-F1F7912E5536}"/>
              </a:ext>
            </a:extLst>
          </p:cNvPr>
          <p:cNvCxnSpPr>
            <a:cxnSpLocks/>
          </p:cNvCxnSpPr>
          <p:nvPr/>
        </p:nvCxnSpPr>
        <p:spPr>
          <a:xfrm flipH="1" flipV="1">
            <a:off x="5359050" y="4568621"/>
            <a:ext cx="747295" cy="60459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819073539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7B1B71BB-F1E2-85AF-7145-81B6A06DD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628A55-718F-CBED-19B5-EAD4B75EE682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DFADFCCA-02E1-0FB3-A0EF-DCE34ED4A5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DBBA75-B846-B435-552F-5B1A19ECEE8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69893" y="1163388"/>
            <a:ext cx="5504887" cy="3672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DBA175F9-FF75-0DC0-733D-07550F9789BF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Please open `week_01_home.ipynb`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the rest of today, you must work through a Python notebook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have a choice of one of three options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1: Beginner - Basic Data Types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2: Intermediate - Collections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3: Advanced - Copying and References</a:t>
            </a: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352C217-2357-9EA0-C40D-68B4F60334B9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18/19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70278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8F29BEE3-79D7-D5FE-A49C-3E1410835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1F3200F-3194-2C7B-0F08-C2F8579E877F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D0513B14-5053-BE6E-2328-23EE256D81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7BD8FC-A3DD-FD9D-E797-A51821133CC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69893" y="1163388"/>
            <a:ext cx="5504887" cy="3672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21B0646E-C23E-58E4-A9FA-6C389A1A4ECA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Please open `week_01_home.ipynb`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the rest of today, you must work through a Python notebook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have a choice of one of three options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1: Beginner - Basic Data Types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2: Intermediate - Collections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3: Advanced - Copying and References</a:t>
            </a: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0;p20">
            <a:extLst>
              <a:ext uri="{FF2B5EF4-FFF2-40B4-BE49-F238E27FC236}">
                <a16:creationId xmlns:a16="http://schemas.microsoft.com/office/drawing/2014/main" id="{95118622-14AE-C1B5-56DD-A2B40BBFF5CF}"/>
              </a:ext>
            </a:extLst>
          </p:cNvPr>
          <p:cNvSpPr/>
          <p:nvPr/>
        </p:nvSpPr>
        <p:spPr>
          <a:xfrm>
            <a:off x="1519644" y="4761966"/>
            <a:ext cx="3476899" cy="31925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137;p17">
            <a:extLst>
              <a:ext uri="{FF2B5EF4-FFF2-40B4-BE49-F238E27FC236}">
                <a16:creationId xmlns:a16="http://schemas.microsoft.com/office/drawing/2014/main" id="{0E87E7B9-53D9-05C8-3090-625ED19540BD}"/>
              </a:ext>
            </a:extLst>
          </p:cNvPr>
          <p:cNvCxnSpPr>
            <a:cxnSpLocks/>
          </p:cNvCxnSpPr>
          <p:nvPr/>
        </p:nvCxnSpPr>
        <p:spPr>
          <a:xfrm flipH="1" flipV="1">
            <a:off x="5206651" y="4884309"/>
            <a:ext cx="889349" cy="36658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8674E84C-8BD5-0156-DFAF-2788CAD97F5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18/19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" name="Google Shape;198;p20">
            <a:extLst>
              <a:ext uri="{FF2B5EF4-FFF2-40B4-BE49-F238E27FC236}">
                <a16:creationId xmlns:a16="http://schemas.microsoft.com/office/drawing/2014/main" id="{06FCE55F-6D91-086F-D2A4-B2489753CC51}"/>
              </a:ext>
            </a:extLst>
          </p:cNvPr>
          <p:cNvSpPr txBox="1"/>
          <p:nvPr/>
        </p:nvSpPr>
        <p:spPr>
          <a:xfrm>
            <a:off x="6141720" y="5173211"/>
            <a:ext cx="4613366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Choose this if you have some experience with Python and are reasonably confident in your programming abilities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1435830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5B03E750-5130-5E9A-2D3C-E30E83E7D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5E53F43-BB5E-8D5E-BAED-80C9936B5C50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26054D24-D09D-3C48-E4FC-F8A8CC8C25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96594C-E144-3304-BCB6-6E994396B1D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69893" y="1163388"/>
            <a:ext cx="5504887" cy="3672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FD328188-BEC2-63F5-4C4F-F024646F7FAA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Please open `week_01_home.ipynb`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the rest of today, you must work through a Python notebook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have a choice of one of three options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1: Beginner - Basic Data Types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2: Intermediate - Collections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3: Advanced - Copying and References</a:t>
            </a: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72653EF9-BE87-F81B-4B5A-3EBEECC081C1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18/19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632292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DEE60EE4-3FCD-A5F3-A0E3-AC73C0154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7AC50-A100-886B-5E7E-D80720609C32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A6097754-DB84-1944-AF66-2AF7244157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6794E6-729A-B41A-825F-D5D0257A1C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69893" y="1163388"/>
            <a:ext cx="5504887" cy="3672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617FE41C-2251-CB76-BD44-64948AB02E7C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Please open `week_01_home.ipynb`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the rest of today, you must work through a Python notebook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have a choice of one of three options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1: Beginner - Basic Data Types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2: Intermediate - Collections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3: Advanced - Copying and References</a:t>
            </a: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0;p20">
            <a:extLst>
              <a:ext uri="{FF2B5EF4-FFF2-40B4-BE49-F238E27FC236}">
                <a16:creationId xmlns:a16="http://schemas.microsoft.com/office/drawing/2014/main" id="{A5E33FA4-D046-FEC3-8F84-C6183A289603}"/>
              </a:ext>
            </a:extLst>
          </p:cNvPr>
          <p:cNvSpPr/>
          <p:nvPr/>
        </p:nvSpPr>
        <p:spPr>
          <a:xfrm>
            <a:off x="1547409" y="5250889"/>
            <a:ext cx="4243791" cy="31925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98;p20">
            <a:extLst>
              <a:ext uri="{FF2B5EF4-FFF2-40B4-BE49-F238E27FC236}">
                <a16:creationId xmlns:a16="http://schemas.microsoft.com/office/drawing/2014/main" id="{2067D367-A6C4-7669-80CA-445E9AB9D192}"/>
              </a:ext>
            </a:extLst>
          </p:cNvPr>
          <p:cNvSpPr txBox="1"/>
          <p:nvPr/>
        </p:nvSpPr>
        <p:spPr>
          <a:xfrm>
            <a:off x="6400802" y="5525602"/>
            <a:ext cx="5173978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Choose this if you are a very strong Python programmer with a lot of experience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137;p17">
            <a:extLst>
              <a:ext uri="{FF2B5EF4-FFF2-40B4-BE49-F238E27FC236}">
                <a16:creationId xmlns:a16="http://schemas.microsoft.com/office/drawing/2014/main" id="{B912511C-C381-BC1D-DC69-9A7EB31B8427}"/>
              </a:ext>
            </a:extLst>
          </p:cNvPr>
          <p:cNvCxnSpPr>
            <a:cxnSpLocks/>
          </p:cNvCxnSpPr>
          <p:nvPr/>
        </p:nvCxnSpPr>
        <p:spPr>
          <a:xfrm flipH="1" flipV="1">
            <a:off x="5907135" y="5397836"/>
            <a:ext cx="719544" cy="395262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79F9F866-1054-076A-D81A-9EB12A3624E6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18/19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384914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83EABACA-C0BD-7F4A-8994-D8654A685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182264-F66C-3CA2-45AB-E0F07396D2DE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BCA78B2E-9AFD-A079-0997-CC6AA876A5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23A194-8263-FF00-6B9A-13209270E0F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69893" y="1163388"/>
            <a:ext cx="5504887" cy="3672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2E37FD78-E1E4-5F68-1148-7A86C374A8A7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Please open `week_01_home.ipynb`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the rest of today, you must work through a Python notebook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have a choice of one of three options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1: Beginner - Basic Data Types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2: Intermediate - Collections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3: Advanced - Copying and References</a:t>
            </a: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F927796F-4D70-F1A7-C24B-F304D09DADD9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18/19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283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2F2CDF4D-48A9-3DF5-C3AD-E2E9D5EAB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>
            <a:extLst>
              <a:ext uri="{FF2B5EF4-FFF2-40B4-BE49-F238E27FC236}">
                <a16:creationId xmlns:a16="http://schemas.microsoft.com/office/drawing/2014/main" id="{D4753CEC-22E3-B117-AD64-84D471B36F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Lectures</a:t>
            </a:r>
            <a:endParaRPr dirty="0"/>
          </a:p>
        </p:txBody>
      </p:sp>
      <p:pic>
        <p:nvPicPr>
          <p:cNvPr id="134" name="Google Shape;134;p17">
            <a:extLst>
              <a:ext uri="{FF2B5EF4-FFF2-40B4-BE49-F238E27FC236}">
                <a16:creationId xmlns:a16="http://schemas.microsoft.com/office/drawing/2014/main" id="{F7686960-720A-2061-DA65-91D06A1D87DE}"/>
              </a:ext>
            </a:extLst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3500" y="1933375"/>
            <a:ext cx="2962176" cy="20610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3;p13">
            <a:extLst>
              <a:ext uri="{FF2B5EF4-FFF2-40B4-BE49-F238E27FC236}">
                <a16:creationId xmlns:a16="http://schemas.microsoft.com/office/drawing/2014/main" id="{11364460-0DE3-423E-0D24-A9CA2FA8E9A5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605020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F055BAC0-E96A-95F4-DF0A-4F7B64455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7934EF-5EB7-180D-9140-91A878B1E5C2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E7DC7809-8252-9B38-7AE6-CCF91FAFE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8E4731-ABB8-A05A-D888-0EBA0C0EB8B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69893" y="1163388"/>
            <a:ext cx="5504887" cy="3672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B47FE929-F8D5-4467-E6E0-8AADAA7EF96E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Please open `week_01_home.ipynb`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the rest of today, you must work through a Python notebook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have a choice of one of three options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1: Beginner - Basic Data Types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2: Intermediate - Collections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3: Advanced - Copying and References</a:t>
            </a: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8;p20">
            <a:extLst>
              <a:ext uri="{FF2B5EF4-FFF2-40B4-BE49-F238E27FC236}">
                <a16:creationId xmlns:a16="http://schemas.microsoft.com/office/drawing/2014/main" id="{FA44DF75-0A00-2F58-F122-E238FC4679C1}"/>
              </a:ext>
            </a:extLst>
          </p:cNvPr>
          <p:cNvSpPr txBox="1"/>
          <p:nvPr/>
        </p:nvSpPr>
        <p:spPr>
          <a:xfrm>
            <a:off x="1749353" y="5606141"/>
            <a:ext cx="864108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Important: If you choose the intermediate or advanced options, make sure you are comfortable with the material in Beginner first!!</a:t>
            </a:r>
            <a:endParaRPr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B6E06DB-8716-E056-7F8A-5162DEA28517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18/19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760160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7B677D4A-4BED-A151-7425-5F12E8BFA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DCEF5D-370F-23DD-ECB8-40F27547BAA7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E980AEFE-E2CE-728E-B386-A3F11F54F1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5A544B-22A2-3F1E-4368-B0F32C03BB9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69893" y="1163388"/>
            <a:ext cx="5504887" cy="3672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92D262D5-D863-CE69-4FE7-48F1B63826AC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Please open `week_01_home.ipynb`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the rest of today, you must work through a Python notebook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have a choice of one of three options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1: Beginner - Basic Data Types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2: Intermediate - Collections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3: Advanced - Copying and References</a:t>
            </a: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0;p20">
            <a:extLst>
              <a:ext uri="{FF2B5EF4-FFF2-40B4-BE49-F238E27FC236}">
                <a16:creationId xmlns:a16="http://schemas.microsoft.com/office/drawing/2014/main" id="{C0B7C1F0-52D4-9A92-8177-343EA2EF901E}"/>
              </a:ext>
            </a:extLst>
          </p:cNvPr>
          <p:cNvSpPr/>
          <p:nvPr/>
        </p:nvSpPr>
        <p:spPr>
          <a:xfrm>
            <a:off x="1519644" y="4761966"/>
            <a:ext cx="4271556" cy="844175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8;p20">
            <a:extLst>
              <a:ext uri="{FF2B5EF4-FFF2-40B4-BE49-F238E27FC236}">
                <a16:creationId xmlns:a16="http://schemas.microsoft.com/office/drawing/2014/main" id="{E6720AF7-0BEB-C367-67C0-4B8C296F4F6E}"/>
              </a:ext>
            </a:extLst>
          </p:cNvPr>
          <p:cNvSpPr txBox="1"/>
          <p:nvPr/>
        </p:nvSpPr>
        <p:spPr>
          <a:xfrm>
            <a:off x="1749353" y="5606141"/>
            <a:ext cx="864108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Important: If you choose the intermediate or advanced options, make sure you are comfortable with the material in Beginner first!!</a:t>
            </a:r>
            <a:endParaRPr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728FFFBA-3FF0-CDE8-2449-AD6EE2E39799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18/19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668271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BCA2147F-64B2-0C7E-8058-8AA53C695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15B4D-3ACE-1937-697A-98EA875F9755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0585D9DC-2711-958E-84EB-4312260189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4AF67B-92B1-5557-84BF-ABA83E7ED84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69893" y="1163388"/>
            <a:ext cx="5504887" cy="3672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BF2BD362-3407-4922-3D1B-A0545DAAC8CB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Please open `week_01_home.ipynb`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the rest of today, you must work through a Python notebook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have a choice of one of three options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1: Beginner - Basic Data Types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2: Intermediate - Collections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3: Advanced - Copying and References</a:t>
            </a: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C67736B6-B714-AB96-C25A-1549F99BA59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18/19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339169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18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Time</a:t>
            </a:r>
            <a:endParaRPr/>
          </a:p>
        </p:txBody>
      </p:sp>
      <p:sp>
        <p:nvSpPr>
          <p:cNvPr id="3213" name="Google Shape;3213;p184"/>
          <p:cNvSpPr txBox="1"/>
          <p:nvPr/>
        </p:nvSpPr>
        <p:spPr>
          <a:xfrm>
            <a:off x="1211100" y="1800300"/>
            <a:ext cx="9944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Char char="●"/>
            </a:pPr>
            <a:r>
              <a:rPr lang="en-GB" sz="18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Lecture 1: Introduction and Data Types</a:t>
            </a:r>
            <a:br>
              <a:rPr lang="en-GB" sz="18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dirty="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Char char="○"/>
            </a:pPr>
            <a:r>
              <a:rPr lang="en-GB" sz="16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Course Structure</a:t>
            </a:r>
            <a:br>
              <a:rPr lang="en-GB" sz="12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dirty="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Char char="○"/>
            </a:pPr>
            <a:r>
              <a:rPr lang="en-GB" sz="16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Setting up </a:t>
            </a:r>
            <a:r>
              <a:rPr lang="en-GB" sz="1600" dirty="0" err="1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br>
              <a:rPr lang="en-GB" sz="12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dirty="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Char char="○"/>
            </a:pPr>
            <a:r>
              <a:rPr lang="en-GB" sz="16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Introduction to Coding</a:t>
            </a:r>
            <a:br>
              <a:rPr lang="en-GB" sz="12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dirty="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Char char="○"/>
            </a:pPr>
            <a:r>
              <a:rPr lang="en-GB" sz="16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  <a:br>
              <a:rPr lang="en-GB" sz="12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dirty="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Char char="○"/>
            </a:pPr>
            <a:r>
              <a:rPr lang="en-GB" sz="16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Practical</a:t>
            </a:r>
            <a:br>
              <a:rPr lang="en-GB" sz="18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Font typeface="Calibri"/>
              <a:buChar char="●"/>
            </a:pP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Lecture 2: Booleans and Conditionals</a:t>
            </a:r>
            <a:b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Recap: Accessing </a:t>
            </a:r>
            <a:r>
              <a:rPr lang="en-GB" sz="1600" b="1" dirty="0" err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Recap: Booleans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If statements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Practical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186F060B-22CF-5D76-9B92-2F8E9A616F7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19/19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54BA6953-ED6E-5C24-978D-88F1C2EE0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>
            <a:extLst>
              <a:ext uri="{FF2B5EF4-FFF2-40B4-BE49-F238E27FC236}">
                <a16:creationId xmlns:a16="http://schemas.microsoft.com/office/drawing/2014/main" id="{15C54C34-2174-0541-F218-6AA01C75A1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Lectures</a:t>
            </a:r>
            <a:endParaRPr dirty="0"/>
          </a:p>
        </p:txBody>
      </p:sp>
      <p:sp>
        <p:nvSpPr>
          <p:cNvPr id="131" name="Google Shape;131;p17">
            <a:extLst>
              <a:ext uri="{FF2B5EF4-FFF2-40B4-BE49-F238E27FC236}">
                <a16:creationId xmlns:a16="http://schemas.microsoft.com/office/drawing/2014/main" id="{E6FD2860-75C1-CE14-6255-18F928C7C6AD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weekly lecture will consist of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7">
            <a:extLst>
              <a:ext uri="{FF2B5EF4-FFF2-40B4-BE49-F238E27FC236}">
                <a16:creationId xmlns:a16="http://schemas.microsoft.com/office/drawing/2014/main" id="{84E3A01E-6C20-9C1D-5A07-21F906DDD9FA}"/>
              </a:ext>
            </a:extLst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3500" y="1933375"/>
            <a:ext cx="2962176" cy="20610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3;p13">
            <a:extLst>
              <a:ext uri="{FF2B5EF4-FFF2-40B4-BE49-F238E27FC236}">
                <a16:creationId xmlns:a16="http://schemas.microsoft.com/office/drawing/2014/main" id="{E7651F08-0F1D-A2D6-52A2-E4FA288BC75E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548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FA90C01B-F2F6-80F5-B950-B33596CDF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>
            <a:extLst>
              <a:ext uri="{FF2B5EF4-FFF2-40B4-BE49-F238E27FC236}">
                <a16:creationId xmlns:a16="http://schemas.microsoft.com/office/drawing/2014/main" id="{3D559A18-F151-77EB-A6FC-F124DC9DB6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Lectures</a:t>
            </a:r>
            <a:endParaRPr dirty="0"/>
          </a:p>
        </p:txBody>
      </p:sp>
      <p:sp>
        <p:nvSpPr>
          <p:cNvPr id="131" name="Google Shape;131;p17">
            <a:extLst>
              <a:ext uri="{FF2B5EF4-FFF2-40B4-BE49-F238E27FC236}">
                <a16:creationId xmlns:a16="http://schemas.microsoft.com/office/drawing/2014/main" id="{7C4CA8EB-F5D8-CC6D-8551-73DDA5BDA7F4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weekly lecture will consist of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≈ </a:t>
            </a:r>
            <a:r>
              <a:rPr lang="en-GB" sz="1600" dirty="0">
                <a:solidFill>
                  <a:srgbClr val="3F3F3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30-40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minutes presentation time covering: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7">
            <a:extLst>
              <a:ext uri="{FF2B5EF4-FFF2-40B4-BE49-F238E27FC236}">
                <a16:creationId xmlns:a16="http://schemas.microsoft.com/office/drawing/2014/main" id="{83AE301B-F1F6-5F2B-B5DF-765482D9C0E8}"/>
              </a:ext>
            </a:extLst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3500" y="1933375"/>
            <a:ext cx="2962176" cy="20610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3;p13">
            <a:extLst>
              <a:ext uri="{FF2B5EF4-FFF2-40B4-BE49-F238E27FC236}">
                <a16:creationId xmlns:a16="http://schemas.microsoft.com/office/drawing/2014/main" id="{BDC4AA30-E3A9-BDC2-4277-98CA1962EABE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159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D2FEEC64-DE48-4044-530E-20EBBFC3C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>
            <a:extLst>
              <a:ext uri="{FF2B5EF4-FFF2-40B4-BE49-F238E27FC236}">
                <a16:creationId xmlns:a16="http://schemas.microsoft.com/office/drawing/2014/main" id="{EA89E450-6B7F-43E6-F860-68CF13A856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Lectures</a:t>
            </a:r>
            <a:endParaRPr dirty="0"/>
          </a:p>
        </p:txBody>
      </p:sp>
      <p:sp>
        <p:nvSpPr>
          <p:cNvPr id="131" name="Google Shape;131;p17">
            <a:extLst>
              <a:ext uri="{FF2B5EF4-FFF2-40B4-BE49-F238E27FC236}">
                <a16:creationId xmlns:a16="http://schemas.microsoft.com/office/drawing/2014/main" id="{5FAE4EFE-E76C-1E4B-93BE-944F6A5BA390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weekly lecture will consist of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≈ </a:t>
            </a:r>
            <a:r>
              <a:rPr lang="en-GB" sz="1600" dirty="0">
                <a:solidFill>
                  <a:srgbClr val="3F3F3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30-40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minutes presentation time covering: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Key concepts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7">
            <a:extLst>
              <a:ext uri="{FF2B5EF4-FFF2-40B4-BE49-F238E27FC236}">
                <a16:creationId xmlns:a16="http://schemas.microsoft.com/office/drawing/2014/main" id="{B39AFE29-73E4-2967-301C-F95689F3C943}"/>
              </a:ext>
            </a:extLst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3500" y="1933375"/>
            <a:ext cx="2962176" cy="20610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3;p13">
            <a:extLst>
              <a:ext uri="{FF2B5EF4-FFF2-40B4-BE49-F238E27FC236}">
                <a16:creationId xmlns:a16="http://schemas.microsoft.com/office/drawing/2014/main" id="{163DB839-2C19-CBE3-6CB7-46E4F8DFE5E7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46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1">
          <a:extLst>
            <a:ext uri="{FF2B5EF4-FFF2-40B4-BE49-F238E27FC236}">
              <a16:creationId xmlns:a16="http://schemas.microsoft.com/office/drawing/2014/main" id="{02E13B1D-3FC9-CDCF-B621-F44D3C27E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184">
            <a:extLst>
              <a:ext uri="{FF2B5EF4-FFF2-40B4-BE49-F238E27FC236}">
                <a16:creationId xmlns:a16="http://schemas.microsoft.com/office/drawing/2014/main" id="{C4961A55-6230-BE59-34D1-6C56EFF594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Today’s Lecture</a:t>
            </a:r>
            <a:endParaRPr dirty="0"/>
          </a:p>
        </p:txBody>
      </p:sp>
      <p:sp>
        <p:nvSpPr>
          <p:cNvPr id="3213" name="Google Shape;3213;p184">
            <a:extLst>
              <a:ext uri="{FF2B5EF4-FFF2-40B4-BE49-F238E27FC236}">
                <a16:creationId xmlns:a16="http://schemas.microsoft.com/office/drawing/2014/main" id="{A1CFDCE6-EFCE-D3D8-10A5-2CDA723E556F}"/>
              </a:ext>
            </a:extLst>
          </p:cNvPr>
          <p:cNvSpPr txBox="1"/>
          <p:nvPr/>
        </p:nvSpPr>
        <p:spPr>
          <a:xfrm>
            <a:off x="1211100" y="1800300"/>
            <a:ext cx="9944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>
              <a:lnSpc>
                <a:spcPct val="90000"/>
              </a:lnSpc>
              <a:buClr>
                <a:srgbClr val="3D85C6"/>
              </a:buClr>
              <a:buSzPts val="1800"/>
              <a:buFont typeface="Calibri"/>
              <a:buChar char="●"/>
            </a:pP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Lecture 1: Introduction and Data Types </a:t>
            </a:r>
            <a:b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lang="en-GB" sz="1600" dirty="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2C14148D-CA8E-D08A-F18E-D232AA828A2D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736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72AAE8BE-6ECE-00A4-75B7-47BB2B060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>
            <a:extLst>
              <a:ext uri="{FF2B5EF4-FFF2-40B4-BE49-F238E27FC236}">
                <a16:creationId xmlns:a16="http://schemas.microsoft.com/office/drawing/2014/main" id="{09CB872E-7D88-B5FF-A30C-76EB620C76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Lectures</a:t>
            </a:r>
            <a:endParaRPr dirty="0"/>
          </a:p>
        </p:txBody>
      </p:sp>
      <p:sp>
        <p:nvSpPr>
          <p:cNvPr id="131" name="Google Shape;131;p17">
            <a:extLst>
              <a:ext uri="{FF2B5EF4-FFF2-40B4-BE49-F238E27FC236}">
                <a16:creationId xmlns:a16="http://schemas.microsoft.com/office/drawing/2014/main" id="{2A62C984-AFA7-4A79-DF07-EDEEC0A2517F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weekly lecture will consist of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≈ </a:t>
            </a:r>
            <a:r>
              <a:rPr lang="en-GB" sz="1600" dirty="0">
                <a:solidFill>
                  <a:srgbClr val="3F3F3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30-40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minutes presentation time covering: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Key concepts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Administrative points (e.g. homework submission etc)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7">
            <a:extLst>
              <a:ext uri="{FF2B5EF4-FFF2-40B4-BE49-F238E27FC236}">
                <a16:creationId xmlns:a16="http://schemas.microsoft.com/office/drawing/2014/main" id="{491E15C0-BB88-5337-38AF-C285DA4726CD}"/>
              </a:ext>
            </a:extLst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3500" y="1933375"/>
            <a:ext cx="2962176" cy="20610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3;p13">
            <a:extLst>
              <a:ext uri="{FF2B5EF4-FFF2-40B4-BE49-F238E27FC236}">
                <a16:creationId xmlns:a16="http://schemas.microsoft.com/office/drawing/2014/main" id="{80053E9F-14BF-DB1C-0669-967776A049A6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720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7E667905-2DB3-13B3-45A6-881948C54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>
            <a:extLst>
              <a:ext uri="{FF2B5EF4-FFF2-40B4-BE49-F238E27FC236}">
                <a16:creationId xmlns:a16="http://schemas.microsoft.com/office/drawing/2014/main" id="{954DB27F-6A2B-046F-D293-476BCA3AFF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Lectures</a:t>
            </a:r>
            <a:endParaRPr dirty="0"/>
          </a:p>
        </p:txBody>
      </p:sp>
      <p:sp>
        <p:nvSpPr>
          <p:cNvPr id="131" name="Google Shape;131;p17">
            <a:extLst>
              <a:ext uri="{FF2B5EF4-FFF2-40B4-BE49-F238E27FC236}">
                <a16:creationId xmlns:a16="http://schemas.microsoft.com/office/drawing/2014/main" id="{B4A24910-4722-0230-32CD-388B6B05949B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weekly lecture will consist of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≈ </a:t>
            </a:r>
            <a:r>
              <a:rPr lang="en-GB" sz="1600" dirty="0">
                <a:solidFill>
                  <a:srgbClr val="3F3F3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30-40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minutes presentation time covering: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Key concepts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Administrative points (e.g. homework submission etc)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Code Demonstrations</a:t>
            </a:r>
            <a:endParaRPr sz="16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7">
            <a:extLst>
              <a:ext uri="{FF2B5EF4-FFF2-40B4-BE49-F238E27FC236}">
                <a16:creationId xmlns:a16="http://schemas.microsoft.com/office/drawing/2014/main" id="{5C701AE2-4FA4-46BF-527F-28A1CBABFA1C}"/>
              </a:ext>
            </a:extLst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3500" y="1933375"/>
            <a:ext cx="2962176" cy="20610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3;p13">
            <a:extLst>
              <a:ext uri="{FF2B5EF4-FFF2-40B4-BE49-F238E27FC236}">
                <a16:creationId xmlns:a16="http://schemas.microsoft.com/office/drawing/2014/main" id="{6FA9898A-76B0-0436-CC5B-CA690B476726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568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270056A5-E86F-F50C-4A81-AA6FFE13F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>
            <a:extLst>
              <a:ext uri="{FF2B5EF4-FFF2-40B4-BE49-F238E27FC236}">
                <a16:creationId xmlns:a16="http://schemas.microsoft.com/office/drawing/2014/main" id="{123A1BF0-32F6-CA85-D5FD-4E1D84CC2E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Lectures</a:t>
            </a:r>
            <a:endParaRPr dirty="0"/>
          </a:p>
        </p:txBody>
      </p:sp>
      <p:sp>
        <p:nvSpPr>
          <p:cNvPr id="131" name="Google Shape;131;p17">
            <a:extLst>
              <a:ext uri="{FF2B5EF4-FFF2-40B4-BE49-F238E27FC236}">
                <a16:creationId xmlns:a16="http://schemas.microsoft.com/office/drawing/2014/main" id="{F167A24E-2AF4-6E44-2B17-95DF2DE96567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weekly lecture will consist of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≈ </a:t>
            </a:r>
            <a:r>
              <a:rPr lang="en-GB" sz="1600" dirty="0">
                <a:solidFill>
                  <a:srgbClr val="3F3F3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30-40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minutes presentation time covering: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Key concepts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Administrative points (e.g. homework submission etc)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Code Demonstrations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7">
            <a:extLst>
              <a:ext uri="{FF2B5EF4-FFF2-40B4-BE49-F238E27FC236}">
                <a16:creationId xmlns:a16="http://schemas.microsoft.com/office/drawing/2014/main" id="{BDA2DA3D-E9B4-AB72-82AD-AEB16032136B}"/>
              </a:ext>
            </a:extLst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3500" y="1933375"/>
            <a:ext cx="2962176" cy="20610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3;p17">
            <a:extLst>
              <a:ext uri="{FF2B5EF4-FFF2-40B4-BE49-F238E27FC236}">
                <a16:creationId xmlns:a16="http://schemas.microsoft.com/office/drawing/2014/main" id="{AB5B1149-774E-B4E4-4F89-FB1D4CB9F57B}"/>
              </a:ext>
            </a:extLst>
          </p:cNvPr>
          <p:cNvSpPr txBox="1"/>
          <p:nvPr/>
        </p:nvSpPr>
        <p:spPr>
          <a:xfrm>
            <a:off x="6096000" y="2410023"/>
            <a:ext cx="1683611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 minute break on the hour</a:t>
            </a:r>
            <a:endParaRPr sz="16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03;p13">
            <a:extLst>
              <a:ext uri="{FF2B5EF4-FFF2-40B4-BE49-F238E27FC236}">
                <a16:creationId xmlns:a16="http://schemas.microsoft.com/office/drawing/2014/main" id="{15841B2F-BDB7-2562-0089-EA8649F7C9AC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644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CFE8BE6C-F6FC-FDD5-9E23-7140B962F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>
            <a:extLst>
              <a:ext uri="{FF2B5EF4-FFF2-40B4-BE49-F238E27FC236}">
                <a16:creationId xmlns:a16="http://schemas.microsoft.com/office/drawing/2014/main" id="{9FBEAAA6-A0E1-B3EA-8C00-97C1DD075E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Lectures</a:t>
            </a:r>
            <a:endParaRPr dirty="0"/>
          </a:p>
        </p:txBody>
      </p:sp>
      <p:sp>
        <p:nvSpPr>
          <p:cNvPr id="131" name="Google Shape;131;p17">
            <a:extLst>
              <a:ext uri="{FF2B5EF4-FFF2-40B4-BE49-F238E27FC236}">
                <a16:creationId xmlns:a16="http://schemas.microsoft.com/office/drawing/2014/main" id="{31B7B6AF-9E0B-2D43-61A8-8106B36F48E1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weekly lecture will consist of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≈ </a:t>
            </a:r>
            <a:r>
              <a:rPr lang="en-GB" sz="1600" dirty="0">
                <a:solidFill>
                  <a:srgbClr val="3F3F3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30-40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minutes presentation time covering: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Key concepts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Administrative points (e.g. homework submission etc)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Code Demonstrations</a:t>
            </a:r>
            <a:endParaRPr sz="16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7">
            <a:extLst>
              <a:ext uri="{FF2B5EF4-FFF2-40B4-BE49-F238E27FC236}">
                <a16:creationId xmlns:a16="http://schemas.microsoft.com/office/drawing/2014/main" id="{80E6FAF5-A79F-4729-4AFE-723B1C01AF35}"/>
              </a:ext>
            </a:extLst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3500" y="1933375"/>
            <a:ext cx="2962176" cy="20610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3;p13">
            <a:extLst>
              <a:ext uri="{FF2B5EF4-FFF2-40B4-BE49-F238E27FC236}">
                <a16:creationId xmlns:a16="http://schemas.microsoft.com/office/drawing/2014/main" id="{5B0FB678-DB31-DD29-3045-1FD16C58589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5938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4C0F8593-079F-F768-AC62-38C79F509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>
            <a:extLst>
              <a:ext uri="{FF2B5EF4-FFF2-40B4-BE49-F238E27FC236}">
                <a16:creationId xmlns:a16="http://schemas.microsoft.com/office/drawing/2014/main" id="{B68356AA-8D89-553F-E6FE-B1CE524FD8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Lectures</a:t>
            </a:r>
            <a:endParaRPr dirty="0"/>
          </a:p>
        </p:txBody>
      </p:sp>
      <p:sp>
        <p:nvSpPr>
          <p:cNvPr id="131" name="Google Shape;131;p17">
            <a:extLst>
              <a:ext uri="{FF2B5EF4-FFF2-40B4-BE49-F238E27FC236}">
                <a16:creationId xmlns:a16="http://schemas.microsoft.com/office/drawing/2014/main" id="{BC4CA163-08F7-950C-AC4D-D8E7240B8A41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weekly lecture will consist of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≈ </a:t>
            </a:r>
            <a:r>
              <a:rPr lang="en-GB" sz="1600" dirty="0">
                <a:solidFill>
                  <a:srgbClr val="3F3F3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30-40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minutes presentation time covering: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Key concepts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Administrative points (e.g. homework submission etc)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Code Demonstrations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>
            <a:extLst>
              <a:ext uri="{FF2B5EF4-FFF2-40B4-BE49-F238E27FC236}">
                <a16:creationId xmlns:a16="http://schemas.microsoft.com/office/drawing/2014/main" id="{6DD2CD2F-9C42-ADA0-71D1-8271559E769C}"/>
              </a:ext>
            </a:extLst>
          </p:cNvPr>
          <p:cNvSpPr txBox="1"/>
          <p:nvPr/>
        </p:nvSpPr>
        <p:spPr>
          <a:xfrm>
            <a:off x="6535038" y="5120598"/>
            <a:ext cx="3104461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Please bring a laptop/device – must be able to type code and access the internet!</a:t>
            </a:r>
            <a:endParaRPr sz="16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7">
            <a:extLst>
              <a:ext uri="{FF2B5EF4-FFF2-40B4-BE49-F238E27FC236}">
                <a16:creationId xmlns:a16="http://schemas.microsoft.com/office/drawing/2014/main" id="{D5600C79-1F8A-593F-F223-59ED3B3EEABC}"/>
              </a:ext>
            </a:extLst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3500" y="1933375"/>
            <a:ext cx="2962176" cy="20610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3;p13">
            <a:extLst>
              <a:ext uri="{FF2B5EF4-FFF2-40B4-BE49-F238E27FC236}">
                <a16:creationId xmlns:a16="http://schemas.microsoft.com/office/drawing/2014/main" id="{38F24537-66ED-E631-A87C-0E5DDB6AECBF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034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6F5083D3-D32B-748C-4F55-83250F0D5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>
            <a:extLst>
              <a:ext uri="{FF2B5EF4-FFF2-40B4-BE49-F238E27FC236}">
                <a16:creationId xmlns:a16="http://schemas.microsoft.com/office/drawing/2014/main" id="{34812817-6A0D-0C3B-A82D-1A8EC81D22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Lectures</a:t>
            </a:r>
            <a:endParaRPr dirty="0"/>
          </a:p>
        </p:txBody>
      </p:sp>
      <p:sp>
        <p:nvSpPr>
          <p:cNvPr id="131" name="Google Shape;131;p17">
            <a:extLst>
              <a:ext uri="{FF2B5EF4-FFF2-40B4-BE49-F238E27FC236}">
                <a16:creationId xmlns:a16="http://schemas.microsoft.com/office/drawing/2014/main" id="{DB146B8A-6DB6-1CEA-65D3-C627E1D12D71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weekly lecture will consist of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≈ </a:t>
            </a:r>
            <a:r>
              <a:rPr lang="en-GB" sz="1600" dirty="0">
                <a:solidFill>
                  <a:srgbClr val="3F3F3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30-40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minutes presentation time covering: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Key concepts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Administrative points (e.g. homework submission etc)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Code Demonstrations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>
            <a:extLst>
              <a:ext uri="{FF2B5EF4-FFF2-40B4-BE49-F238E27FC236}">
                <a16:creationId xmlns:a16="http://schemas.microsoft.com/office/drawing/2014/main" id="{51A988BD-372B-E4D0-3F84-A54F909E9CF7}"/>
              </a:ext>
            </a:extLst>
          </p:cNvPr>
          <p:cNvSpPr txBox="1"/>
          <p:nvPr/>
        </p:nvSpPr>
        <p:spPr>
          <a:xfrm>
            <a:off x="6535038" y="5120598"/>
            <a:ext cx="3104461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Please bring a laptop/device – must be able to type code and access the internet!</a:t>
            </a:r>
            <a:endParaRPr sz="16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7">
            <a:extLst>
              <a:ext uri="{FF2B5EF4-FFF2-40B4-BE49-F238E27FC236}">
                <a16:creationId xmlns:a16="http://schemas.microsoft.com/office/drawing/2014/main" id="{668364F7-0F98-4AF8-E1B9-93B59297E511}"/>
              </a:ext>
            </a:extLst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3500" y="1933375"/>
            <a:ext cx="2962176" cy="20610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>
            <a:extLst>
              <a:ext uri="{FF2B5EF4-FFF2-40B4-BE49-F238E27FC236}">
                <a16:creationId xmlns:a16="http://schemas.microsoft.com/office/drawing/2014/main" id="{A00B3F3F-01CF-947C-2AAE-4B7250534E09}"/>
              </a:ext>
            </a:extLst>
          </p:cNvPr>
          <p:cNvSpPr txBox="1"/>
          <p:nvPr/>
        </p:nvSpPr>
        <p:spPr>
          <a:xfrm>
            <a:off x="8984325" y="4557500"/>
            <a:ext cx="23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Don’t be this guy!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">
            <a:extLst>
              <a:ext uri="{FF2B5EF4-FFF2-40B4-BE49-F238E27FC236}">
                <a16:creationId xmlns:a16="http://schemas.microsoft.com/office/drawing/2014/main" id="{14588ECE-009B-88BE-5EFF-2B136AC29039}"/>
              </a:ext>
            </a:extLst>
          </p:cNvPr>
          <p:cNvSpPr/>
          <p:nvPr/>
        </p:nvSpPr>
        <p:spPr>
          <a:xfrm>
            <a:off x="9639500" y="3483725"/>
            <a:ext cx="693000" cy="447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17">
            <a:extLst>
              <a:ext uri="{FF2B5EF4-FFF2-40B4-BE49-F238E27FC236}">
                <a16:creationId xmlns:a16="http://schemas.microsoft.com/office/drawing/2014/main" id="{41B0148D-E561-A228-F349-55BFA2CB46B8}"/>
              </a:ext>
            </a:extLst>
          </p:cNvPr>
          <p:cNvCxnSpPr/>
          <p:nvPr/>
        </p:nvCxnSpPr>
        <p:spPr>
          <a:xfrm rot="10800000">
            <a:off x="9986000" y="4006925"/>
            <a:ext cx="161100" cy="626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Google Shape;103;p13">
            <a:extLst>
              <a:ext uri="{FF2B5EF4-FFF2-40B4-BE49-F238E27FC236}">
                <a16:creationId xmlns:a16="http://schemas.microsoft.com/office/drawing/2014/main" id="{65FB1172-C7FB-637F-5DF7-16AEA2C43E4C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2196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AF181BD1-CBE7-1693-77F1-1E085FDE0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>
            <a:extLst>
              <a:ext uri="{FF2B5EF4-FFF2-40B4-BE49-F238E27FC236}">
                <a16:creationId xmlns:a16="http://schemas.microsoft.com/office/drawing/2014/main" id="{18DDCA9B-1B36-8919-D431-C10CA47DC9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Lectures</a:t>
            </a:r>
            <a:endParaRPr dirty="0"/>
          </a:p>
        </p:txBody>
      </p:sp>
      <p:sp>
        <p:nvSpPr>
          <p:cNvPr id="131" name="Google Shape;131;p17">
            <a:extLst>
              <a:ext uri="{FF2B5EF4-FFF2-40B4-BE49-F238E27FC236}">
                <a16:creationId xmlns:a16="http://schemas.microsoft.com/office/drawing/2014/main" id="{3028D76A-ECE2-6A58-D5B8-B0FB1A24610B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weekly lecture will consist of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≈ </a:t>
            </a:r>
            <a:r>
              <a:rPr lang="en-GB" sz="1600" dirty="0">
                <a:solidFill>
                  <a:srgbClr val="3F3F3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30-40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minutes presentation time covering: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Key concepts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Administrative points (e.g. homework submission etc)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Code Demonstrations</a:t>
            </a:r>
            <a:endParaRPr sz="16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7">
            <a:extLst>
              <a:ext uri="{FF2B5EF4-FFF2-40B4-BE49-F238E27FC236}">
                <a16:creationId xmlns:a16="http://schemas.microsoft.com/office/drawing/2014/main" id="{270A7F48-206C-B4C7-ECDE-9C9B4364A527}"/>
              </a:ext>
            </a:extLst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3500" y="1933375"/>
            <a:ext cx="2962176" cy="20610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3;p13">
            <a:extLst>
              <a:ext uri="{FF2B5EF4-FFF2-40B4-BE49-F238E27FC236}">
                <a16:creationId xmlns:a16="http://schemas.microsoft.com/office/drawing/2014/main" id="{227ED3E6-18A0-0E6E-0BC0-BD0F43A7B6B4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1449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4CF44D02-D605-D731-E295-15B4B074A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>
            <a:extLst>
              <a:ext uri="{FF2B5EF4-FFF2-40B4-BE49-F238E27FC236}">
                <a16:creationId xmlns:a16="http://schemas.microsoft.com/office/drawing/2014/main" id="{090CC910-9835-BEA8-4D65-1AA70778A7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Lectures</a:t>
            </a:r>
            <a:endParaRPr dirty="0"/>
          </a:p>
        </p:txBody>
      </p:sp>
      <p:sp>
        <p:nvSpPr>
          <p:cNvPr id="131" name="Google Shape;131;p17">
            <a:extLst>
              <a:ext uri="{FF2B5EF4-FFF2-40B4-BE49-F238E27FC236}">
                <a16:creationId xmlns:a16="http://schemas.microsoft.com/office/drawing/2014/main" id="{1B2E1D7A-28C0-C618-A017-16571062DFCB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weekly lecture will consist of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≈ </a:t>
            </a:r>
            <a:r>
              <a:rPr lang="en-GB" sz="1600" dirty="0">
                <a:solidFill>
                  <a:srgbClr val="3F3F3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30-40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minutes presentation time covering: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Key concepts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Administrative points (e.g. homework submission etc)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Code Demonstrations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≈ </a:t>
            </a:r>
            <a:r>
              <a:rPr lang="en-GB" sz="1600" dirty="0">
                <a:solidFill>
                  <a:srgbClr val="3F3F3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1-1.5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hours practical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7">
            <a:extLst>
              <a:ext uri="{FF2B5EF4-FFF2-40B4-BE49-F238E27FC236}">
                <a16:creationId xmlns:a16="http://schemas.microsoft.com/office/drawing/2014/main" id="{859CCE88-B1BE-A2CD-CCC3-43AD65DE9621}"/>
              </a:ext>
            </a:extLst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3500" y="1933375"/>
            <a:ext cx="2962176" cy="20610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3;p13">
            <a:extLst>
              <a:ext uri="{FF2B5EF4-FFF2-40B4-BE49-F238E27FC236}">
                <a16:creationId xmlns:a16="http://schemas.microsoft.com/office/drawing/2014/main" id="{ACE3961D-AB83-56B6-7B6E-6EF4F7B873D1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046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090AAA7C-6059-9FE0-268D-D5B857599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>
            <a:extLst>
              <a:ext uri="{FF2B5EF4-FFF2-40B4-BE49-F238E27FC236}">
                <a16:creationId xmlns:a16="http://schemas.microsoft.com/office/drawing/2014/main" id="{5CB8B989-1594-179C-8D40-207190F19D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Lectures</a:t>
            </a:r>
            <a:endParaRPr dirty="0"/>
          </a:p>
        </p:txBody>
      </p:sp>
      <p:sp>
        <p:nvSpPr>
          <p:cNvPr id="131" name="Google Shape;131;p17">
            <a:extLst>
              <a:ext uri="{FF2B5EF4-FFF2-40B4-BE49-F238E27FC236}">
                <a16:creationId xmlns:a16="http://schemas.microsoft.com/office/drawing/2014/main" id="{37227900-346A-DA62-04D6-AD2197236FF6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weekly lecture will consist of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≈ </a:t>
            </a:r>
            <a:r>
              <a:rPr lang="en-GB" sz="1600" dirty="0">
                <a:solidFill>
                  <a:srgbClr val="3F3F3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30-40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minutes presentation time covering: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Key concepts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Administrative points (e.g. homework submission etc)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Code Demonstrations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≈ </a:t>
            </a:r>
            <a:r>
              <a:rPr lang="en-GB" sz="1600" dirty="0">
                <a:solidFill>
                  <a:srgbClr val="3F3F3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1-1.5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hours practical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Designed to provide </a:t>
            </a:r>
            <a:r>
              <a:rPr lang="en-GB" sz="16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hands on experience</a:t>
            </a: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sz="16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7">
            <a:extLst>
              <a:ext uri="{FF2B5EF4-FFF2-40B4-BE49-F238E27FC236}">
                <a16:creationId xmlns:a16="http://schemas.microsoft.com/office/drawing/2014/main" id="{49952B2E-D9EB-027E-6C3A-9353CC994E5C}"/>
              </a:ext>
            </a:extLst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3500" y="1933375"/>
            <a:ext cx="2962176" cy="20610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3;p13">
            <a:extLst>
              <a:ext uri="{FF2B5EF4-FFF2-40B4-BE49-F238E27FC236}">
                <a16:creationId xmlns:a16="http://schemas.microsoft.com/office/drawing/2014/main" id="{5BA0B3F6-8531-F546-A4AF-55847CDA8E8C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96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9D71A346-3F88-7BD7-B48C-D65561F9A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>
            <a:extLst>
              <a:ext uri="{FF2B5EF4-FFF2-40B4-BE49-F238E27FC236}">
                <a16:creationId xmlns:a16="http://schemas.microsoft.com/office/drawing/2014/main" id="{34DB4F34-7BFF-46EE-CBEB-611FBFD914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Lectures</a:t>
            </a:r>
            <a:endParaRPr dirty="0"/>
          </a:p>
        </p:txBody>
      </p:sp>
      <p:sp>
        <p:nvSpPr>
          <p:cNvPr id="131" name="Google Shape;131;p17">
            <a:extLst>
              <a:ext uri="{FF2B5EF4-FFF2-40B4-BE49-F238E27FC236}">
                <a16:creationId xmlns:a16="http://schemas.microsoft.com/office/drawing/2014/main" id="{91A8D0FB-B07E-9788-E6E8-7F18C2B0ECA4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weekly lecture will consist of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≈ </a:t>
            </a:r>
            <a:r>
              <a:rPr lang="en-GB" sz="1600" dirty="0">
                <a:solidFill>
                  <a:srgbClr val="3F3F3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30-40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minutes presentation time covering: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Key concepts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Administrative points (e.g. homework submission etc)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Code Demonstrations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≈ </a:t>
            </a:r>
            <a:r>
              <a:rPr lang="en-GB" sz="1600" dirty="0">
                <a:solidFill>
                  <a:srgbClr val="3F3F3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1-1.5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hours practical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Designed to provide </a:t>
            </a:r>
            <a:r>
              <a:rPr lang="en-GB" sz="16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hands on experience</a:t>
            </a: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sz="16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7">
            <a:extLst>
              <a:ext uri="{FF2B5EF4-FFF2-40B4-BE49-F238E27FC236}">
                <a16:creationId xmlns:a16="http://schemas.microsoft.com/office/drawing/2014/main" id="{AFB27EC8-D737-95E2-3E38-8AA77F079AB4}"/>
              </a:ext>
            </a:extLst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3500" y="1933375"/>
            <a:ext cx="2962176" cy="20610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5;p17">
            <a:extLst>
              <a:ext uri="{FF2B5EF4-FFF2-40B4-BE49-F238E27FC236}">
                <a16:creationId xmlns:a16="http://schemas.microsoft.com/office/drawing/2014/main" id="{75AEFA46-1C87-6FD4-B142-4BB7451440EE}"/>
              </a:ext>
            </a:extLst>
          </p:cNvPr>
          <p:cNvSpPr txBox="1"/>
          <p:nvPr/>
        </p:nvSpPr>
        <p:spPr>
          <a:xfrm>
            <a:off x="3592450" y="5671173"/>
            <a:ext cx="23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CRUCIAL TO CODING!!</a:t>
            </a:r>
            <a:endParaRPr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36;p17">
            <a:extLst>
              <a:ext uri="{FF2B5EF4-FFF2-40B4-BE49-F238E27FC236}">
                <a16:creationId xmlns:a16="http://schemas.microsoft.com/office/drawing/2014/main" id="{2EB2B0C8-A517-9761-DE21-0759B645F79B}"/>
              </a:ext>
            </a:extLst>
          </p:cNvPr>
          <p:cNvSpPr/>
          <p:nvPr/>
        </p:nvSpPr>
        <p:spPr>
          <a:xfrm>
            <a:off x="4247625" y="4597397"/>
            <a:ext cx="1848375" cy="24410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Google Shape;137;p17">
            <a:extLst>
              <a:ext uri="{FF2B5EF4-FFF2-40B4-BE49-F238E27FC236}">
                <a16:creationId xmlns:a16="http://schemas.microsoft.com/office/drawing/2014/main" id="{CA6FA025-BF9D-21A6-75DB-A9CBB32E1038}"/>
              </a:ext>
            </a:extLst>
          </p:cNvPr>
          <p:cNvCxnSpPr>
            <a:cxnSpLocks/>
          </p:cNvCxnSpPr>
          <p:nvPr/>
        </p:nvCxnSpPr>
        <p:spPr>
          <a:xfrm flipV="1">
            <a:off x="4755225" y="4916333"/>
            <a:ext cx="336539" cy="83096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Google Shape;103;p13">
            <a:extLst>
              <a:ext uri="{FF2B5EF4-FFF2-40B4-BE49-F238E27FC236}">
                <a16:creationId xmlns:a16="http://schemas.microsoft.com/office/drawing/2014/main" id="{274B7C9B-54F3-CF73-9451-C8D985494439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3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1">
          <a:extLst>
            <a:ext uri="{FF2B5EF4-FFF2-40B4-BE49-F238E27FC236}">
              <a16:creationId xmlns:a16="http://schemas.microsoft.com/office/drawing/2014/main" id="{33DC3681-F82F-FF92-6E94-0716C0398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184">
            <a:extLst>
              <a:ext uri="{FF2B5EF4-FFF2-40B4-BE49-F238E27FC236}">
                <a16:creationId xmlns:a16="http://schemas.microsoft.com/office/drawing/2014/main" id="{C0D094BA-335A-466A-F3F5-031AC250A3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Today’s Lecture</a:t>
            </a:r>
            <a:endParaRPr dirty="0"/>
          </a:p>
        </p:txBody>
      </p:sp>
      <p:sp>
        <p:nvSpPr>
          <p:cNvPr id="3213" name="Google Shape;3213;p184">
            <a:extLst>
              <a:ext uri="{FF2B5EF4-FFF2-40B4-BE49-F238E27FC236}">
                <a16:creationId xmlns:a16="http://schemas.microsoft.com/office/drawing/2014/main" id="{2E216A0A-6BD0-A7B3-9769-E10AE223F500}"/>
              </a:ext>
            </a:extLst>
          </p:cNvPr>
          <p:cNvSpPr txBox="1"/>
          <p:nvPr/>
        </p:nvSpPr>
        <p:spPr>
          <a:xfrm>
            <a:off x="1211100" y="1800300"/>
            <a:ext cx="9944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>
              <a:lnSpc>
                <a:spcPct val="90000"/>
              </a:lnSpc>
              <a:buClr>
                <a:srgbClr val="3D85C6"/>
              </a:buClr>
              <a:buSzPts val="1800"/>
              <a:buFont typeface="Calibri"/>
              <a:buChar char="●"/>
            </a:pP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Lecture 1: Introduction and Data Types </a:t>
            </a:r>
            <a:b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Course Structure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EDF63133-93BF-0E30-31A3-09EE3B1AF635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275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F38BC1AA-B410-04BE-D243-59F7BF5E8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>
            <a:extLst>
              <a:ext uri="{FF2B5EF4-FFF2-40B4-BE49-F238E27FC236}">
                <a16:creationId xmlns:a16="http://schemas.microsoft.com/office/drawing/2014/main" id="{E101E63F-C489-6868-3E9A-FC247D2C58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Lectures</a:t>
            </a:r>
            <a:endParaRPr dirty="0"/>
          </a:p>
        </p:txBody>
      </p:sp>
      <p:sp>
        <p:nvSpPr>
          <p:cNvPr id="131" name="Google Shape;131;p17">
            <a:extLst>
              <a:ext uri="{FF2B5EF4-FFF2-40B4-BE49-F238E27FC236}">
                <a16:creationId xmlns:a16="http://schemas.microsoft.com/office/drawing/2014/main" id="{88FA4C91-2535-4276-2290-14F7A8E3638F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weekly lecture will consist of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≈ </a:t>
            </a:r>
            <a:r>
              <a:rPr lang="en-GB" sz="1600" dirty="0">
                <a:solidFill>
                  <a:srgbClr val="3F3F3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30-40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minutes presentation time covering: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Key concepts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Administrative points (e.g. homework submission etc)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Code Demonstrations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≈ </a:t>
            </a:r>
            <a:r>
              <a:rPr lang="en-GB" sz="1600" dirty="0">
                <a:solidFill>
                  <a:srgbClr val="3F3F3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1-1.5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hours practical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Designed to provide </a:t>
            </a:r>
            <a:r>
              <a:rPr lang="en-GB" sz="16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hands on experience</a:t>
            </a: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sz="16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7">
            <a:extLst>
              <a:ext uri="{FF2B5EF4-FFF2-40B4-BE49-F238E27FC236}">
                <a16:creationId xmlns:a16="http://schemas.microsoft.com/office/drawing/2014/main" id="{D0EC1A91-6C60-03B6-2298-85ABA28295FA}"/>
              </a:ext>
            </a:extLst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3500" y="1933375"/>
            <a:ext cx="2962176" cy="20610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3;p13">
            <a:extLst>
              <a:ext uri="{FF2B5EF4-FFF2-40B4-BE49-F238E27FC236}">
                <a16:creationId xmlns:a16="http://schemas.microsoft.com/office/drawing/2014/main" id="{487BAFAC-CE4D-A436-E9D8-C44017201365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4044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D88DA866-427C-02A1-A8F6-648431FA9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>
            <a:extLst>
              <a:ext uri="{FF2B5EF4-FFF2-40B4-BE49-F238E27FC236}">
                <a16:creationId xmlns:a16="http://schemas.microsoft.com/office/drawing/2014/main" id="{E278477F-15E5-CC14-C4AB-9431D051D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Lectures</a:t>
            </a:r>
            <a:endParaRPr dirty="0"/>
          </a:p>
        </p:txBody>
      </p:sp>
      <p:sp>
        <p:nvSpPr>
          <p:cNvPr id="131" name="Google Shape;131;p17">
            <a:extLst>
              <a:ext uri="{FF2B5EF4-FFF2-40B4-BE49-F238E27FC236}">
                <a16:creationId xmlns:a16="http://schemas.microsoft.com/office/drawing/2014/main" id="{7BAB4A46-1F50-7692-90F5-EAF146648DED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weekly lecture will consist of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≈ </a:t>
            </a:r>
            <a:r>
              <a:rPr lang="en-GB" sz="1600" dirty="0">
                <a:solidFill>
                  <a:srgbClr val="3F3F3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30-40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minutes presentation time covering: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Key concepts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Administrative points (e.g. homework submission etc)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Code Demonstrations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≈ </a:t>
            </a:r>
            <a:r>
              <a:rPr lang="en-GB" sz="1600" dirty="0">
                <a:solidFill>
                  <a:srgbClr val="3F3F3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1-1.5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hours practical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Designed to provide </a:t>
            </a:r>
            <a:r>
              <a:rPr lang="en-GB" sz="16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hands on experience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Opportunity to ask for help from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7">
            <a:extLst>
              <a:ext uri="{FF2B5EF4-FFF2-40B4-BE49-F238E27FC236}">
                <a16:creationId xmlns:a16="http://schemas.microsoft.com/office/drawing/2014/main" id="{9D32538E-FFBE-F6E6-6641-E089179CFA30}"/>
              </a:ext>
            </a:extLst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3500" y="1933375"/>
            <a:ext cx="2962176" cy="20610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3;p13">
            <a:extLst>
              <a:ext uri="{FF2B5EF4-FFF2-40B4-BE49-F238E27FC236}">
                <a16:creationId xmlns:a16="http://schemas.microsoft.com/office/drawing/2014/main" id="{2F2B0DBF-0F3F-B189-9BBF-D07C4A01AB39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6980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60806516-31FF-5A5C-01FB-5C664275B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>
            <a:extLst>
              <a:ext uri="{FF2B5EF4-FFF2-40B4-BE49-F238E27FC236}">
                <a16:creationId xmlns:a16="http://schemas.microsoft.com/office/drawing/2014/main" id="{479ECCE4-84D8-5BA3-EEF0-7561809FD9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Lectures</a:t>
            </a:r>
            <a:endParaRPr dirty="0"/>
          </a:p>
        </p:txBody>
      </p:sp>
      <p:sp>
        <p:nvSpPr>
          <p:cNvPr id="131" name="Google Shape;131;p17">
            <a:extLst>
              <a:ext uri="{FF2B5EF4-FFF2-40B4-BE49-F238E27FC236}">
                <a16:creationId xmlns:a16="http://schemas.microsoft.com/office/drawing/2014/main" id="{3A89239B-EFAA-1E0D-A0A3-056960A07CA8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weekly lecture will consist of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≈ </a:t>
            </a:r>
            <a:r>
              <a:rPr lang="en-GB" sz="1600" dirty="0">
                <a:solidFill>
                  <a:srgbClr val="3F3F3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30-40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minutes presentation time covering: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Key concepts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Administrative points (e.g. homework submission etc)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Code Demonstrations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≈ </a:t>
            </a:r>
            <a:r>
              <a:rPr lang="en-GB" sz="1600" dirty="0">
                <a:solidFill>
                  <a:srgbClr val="3F3F3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1-1.5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hours practical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Designed to provide </a:t>
            </a:r>
            <a:r>
              <a:rPr lang="en-GB" sz="16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hands on experience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Opportunity to ask for help from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Lecturer</a:t>
            </a:r>
          </a:p>
        </p:txBody>
      </p:sp>
      <p:pic>
        <p:nvPicPr>
          <p:cNvPr id="134" name="Google Shape;134;p17">
            <a:extLst>
              <a:ext uri="{FF2B5EF4-FFF2-40B4-BE49-F238E27FC236}">
                <a16:creationId xmlns:a16="http://schemas.microsoft.com/office/drawing/2014/main" id="{0E235B48-3AF9-F441-948C-349AFF3C0AF9}"/>
              </a:ext>
            </a:extLst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3500" y="1933375"/>
            <a:ext cx="2962176" cy="20610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3;p13">
            <a:extLst>
              <a:ext uri="{FF2B5EF4-FFF2-40B4-BE49-F238E27FC236}">
                <a16:creationId xmlns:a16="http://schemas.microsoft.com/office/drawing/2014/main" id="{F3850C64-A7DF-979B-CBC2-2B7802E97FA1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223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3CFEC64E-0995-9FC5-4AAE-8321ED962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>
            <a:extLst>
              <a:ext uri="{FF2B5EF4-FFF2-40B4-BE49-F238E27FC236}">
                <a16:creationId xmlns:a16="http://schemas.microsoft.com/office/drawing/2014/main" id="{E6936E95-4891-0E13-F5A2-514FC76C6E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Lectures</a:t>
            </a:r>
            <a:endParaRPr dirty="0"/>
          </a:p>
        </p:txBody>
      </p:sp>
      <p:sp>
        <p:nvSpPr>
          <p:cNvPr id="131" name="Google Shape;131;p17">
            <a:extLst>
              <a:ext uri="{FF2B5EF4-FFF2-40B4-BE49-F238E27FC236}">
                <a16:creationId xmlns:a16="http://schemas.microsoft.com/office/drawing/2014/main" id="{628FB698-3F42-00A8-2E00-064FC4A5A7DC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weekly lecture will consist of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≈ </a:t>
            </a:r>
            <a:r>
              <a:rPr lang="en-GB" sz="1600" dirty="0">
                <a:solidFill>
                  <a:srgbClr val="3F3F3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30-40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minutes presentation time covering: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Key concepts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Administrative points (e.g. homework submission etc)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Code Demonstrations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≈ </a:t>
            </a:r>
            <a:r>
              <a:rPr lang="en-GB" sz="1600" dirty="0">
                <a:solidFill>
                  <a:srgbClr val="3F3F3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1-1.5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hours practical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Designed to provide </a:t>
            </a:r>
            <a:r>
              <a:rPr lang="en-GB" sz="16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hands on experience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Opportunity to ask for help from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Lecturer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PhD helpers</a:t>
            </a:r>
          </a:p>
        </p:txBody>
      </p:sp>
      <p:pic>
        <p:nvPicPr>
          <p:cNvPr id="134" name="Google Shape;134;p17">
            <a:extLst>
              <a:ext uri="{FF2B5EF4-FFF2-40B4-BE49-F238E27FC236}">
                <a16:creationId xmlns:a16="http://schemas.microsoft.com/office/drawing/2014/main" id="{521A93BA-19B6-E9E0-812B-4ADFC35BAA11}"/>
              </a:ext>
            </a:extLst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3500" y="1933375"/>
            <a:ext cx="2962176" cy="20610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3;p13">
            <a:extLst>
              <a:ext uri="{FF2B5EF4-FFF2-40B4-BE49-F238E27FC236}">
                <a16:creationId xmlns:a16="http://schemas.microsoft.com/office/drawing/2014/main" id="{FED95D0A-8FF0-A92B-E429-9388733263B5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1132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183A8DFA-CD67-B5CA-3678-403821BF8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>
            <a:extLst>
              <a:ext uri="{FF2B5EF4-FFF2-40B4-BE49-F238E27FC236}">
                <a16:creationId xmlns:a16="http://schemas.microsoft.com/office/drawing/2014/main" id="{D5E3F5C1-94E5-0ADC-6E79-07A4728929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Lectures</a:t>
            </a:r>
            <a:endParaRPr dirty="0"/>
          </a:p>
        </p:txBody>
      </p:sp>
      <p:sp>
        <p:nvSpPr>
          <p:cNvPr id="131" name="Google Shape;131;p17">
            <a:extLst>
              <a:ext uri="{FF2B5EF4-FFF2-40B4-BE49-F238E27FC236}">
                <a16:creationId xmlns:a16="http://schemas.microsoft.com/office/drawing/2014/main" id="{310552F1-DFF1-9250-5866-B1CD780B69B7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weekly lecture will consist of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≈ </a:t>
            </a:r>
            <a:r>
              <a:rPr lang="en-GB" sz="1600" dirty="0">
                <a:solidFill>
                  <a:srgbClr val="3F3F3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30-40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minutes presentation time covering: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Key concepts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Administrative points (e.g. homework submission etc)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Code Demonstrations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≈ </a:t>
            </a:r>
            <a:r>
              <a:rPr lang="en-GB" sz="1600" dirty="0">
                <a:solidFill>
                  <a:srgbClr val="3F3F3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1-1.5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hours practical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Designed to provide </a:t>
            </a:r>
            <a:r>
              <a:rPr lang="en-GB" sz="16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hands on experience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Opportunity to ask for help from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Lecturer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PhD helpers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Each other!</a:t>
            </a:r>
            <a:endParaRPr sz="16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7">
            <a:extLst>
              <a:ext uri="{FF2B5EF4-FFF2-40B4-BE49-F238E27FC236}">
                <a16:creationId xmlns:a16="http://schemas.microsoft.com/office/drawing/2014/main" id="{B6448A7C-FBCD-A998-B0A9-322F3EF03356}"/>
              </a:ext>
            </a:extLst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3500" y="1933375"/>
            <a:ext cx="2962176" cy="20610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3;p13">
            <a:extLst>
              <a:ext uri="{FF2B5EF4-FFF2-40B4-BE49-F238E27FC236}">
                <a16:creationId xmlns:a16="http://schemas.microsoft.com/office/drawing/2014/main" id="{EFC5017E-6C0D-6874-7D26-1955A4B12AB7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0494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C9DA2EAE-FCDC-3FAC-6B9A-8DFD6BEAE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>
            <a:extLst>
              <a:ext uri="{FF2B5EF4-FFF2-40B4-BE49-F238E27FC236}">
                <a16:creationId xmlns:a16="http://schemas.microsoft.com/office/drawing/2014/main" id="{A1312151-70BD-48FE-50F6-2813B1CE6E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Assignments</a:t>
            </a:r>
            <a:endParaRPr dirty="0"/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CF042700-7E98-AD04-D530-9112A6BBC661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7401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2DF05A8C-1CBE-06C3-09A5-918873267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>
            <a:extLst>
              <a:ext uri="{FF2B5EF4-FFF2-40B4-BE49-F238E27FC236}">
                <a16:creationId xmlns:a16="http://schemas.microsoft.com/office/drawing/2014/main" id="{C8EFD7BA-58AA-597E-AB66-A18C0A3E51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Assignments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346D89-616E-CED2-D06F-0F4B7C7205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47115" y="2660092"/>
            <a:ext cx="3934736" cy="254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05A4BD42-952B-1919-094E-84F9F4B07B42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7462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50EF0B2A-A879-4F7A-3001-0791E6FA8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>
            <a:extLst>
              <a:ext uri="{FF2B5EF4-FFF2-40B4-BE49-F238E27FC236}">
                <a16:creationId xmlns:a16="http://schemas.microsoft.com/office/drawing/2014/main" id="{F93596E0-E5E0-CA9E-A625-3D0CD333D5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Assignments</a:t>
            </a:r>
            <a:endParaRPr dirty="0"/>
          </a:p>
        </p:txBody>
      </p:sp>
      <p:sp>
        <p:nvSpPr>
          <p:cNvPr id="143" name="Google Shape;143;p18">
            <a:extLst>
              <a:ext uri="{FF2B5EF4-FFF2-40B4-BE49-F238E27FC236}">
                <a16:creationId xmlns:a16="http://schemas.microsoft.com/office/drawing/2014/main" id="{113D8778-EA1A-095C-4D17-6284F5299468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Formative: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B67A70-248A-F18A-F2D0-74D4C2F416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47115" y="2660092"/>
            <a:ext cx="3934736" cy="254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22D27401-2352-FBED-D975-FB20764D1C7B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4219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D471C241-16A4-04DC-D1A9-9A40A8FE5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>
            <a:extLst>
              <a:ext uri="{FF2B5EF4-FFF2-40B4-BE49-F238E27FC236}">
                <a16:creationId xmlns:a16="http://schemas.microsoft.com/office/drawing/2014/main" id="{211E260A-CB0B-CDBD-5AD5-941F17EFE2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Assignments</a:t>
            </a:r>
            <a:endParaRPr dirty="0"/>
          </a:p>
        </p:txBody>
      </p:sp>
      <p:sp>
        <p:nvSpPr>
          <p:cNvPr id="143" name="Google Shape;143;p18">
            <a:extLst>
              <a:ext uri="{FF2B5EF4-FFF2-40B4-BE49-F238E27FC236}">
                <a16:creationId xmlns:a16="http://schemas.microsoft.com/office/drawing/2014/main" id="{F9AB99E8-CF86-0737-1881-863F1FEF5116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Formative: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Weekly (optional) assignments available on quarto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821BF1-60B7-5EA6-4018-90DD2A3800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47115" y="2660092"/>
            <a:ext cx="3934736" cy="254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3F0ED203-21AE-202C-BE2B-DBAFC1E8D53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821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852087BB-AD88-068E-BFCC-1018CA5D7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>
            <a:extLst>
              <a:ext uri="{FF2B5EF4-FFF2-40B4-BE49-F238E27FC236}">
                <a16:creationId xmlns:a16="http://schemas.microsoft.com/office/drawing/2014/main" id="{A7EE090E-823A-0652-B502-2EB892BE71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Assignments</a:t>
            </a:r>
            <a:endParaRPr dirty="0"/>
          </a:p>
        </p:txBody>
      </p:sp>
      <p:sp>
        <p:nvSpPr>
          <p:cNvPr id="143" name="Google Shape;143;p18">
            <a:extLst>
              <a:ext uri="{FF2B5EF4-FFF2-40B4-BE49-F238E27FC236}">
                <a16:creationId xmlns:a16="http://schemas.microsoft.com/office/drawing/2014/main" id="{3598C512-D2A3-30D1-621F-1828B5DCB176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Formative: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Weekly (optional) assignments available on quarto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Summative: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9966A9-ECB3-C89D-D6D3-DDC1BCB20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47115" y="2660092"/>
            <a:ext cx="3934736" cy="254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D0F759C2-5ACD-7E69-8FD9-E9F60FCFEE31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38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1">
          <a:extLst>
            <a:ext uri="{FF2B5EF4-FFF2-40B4-BE49-F238E27FC236}">
              <a16:creationId xmlns:a16="http://schemas.microsoft.com/office/drawing/2014/main" id="{ED314658-6C1B-C554-92B2-1DA2C54BE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184">
            <a:extLst>
              <a:ext uri="{FF2B5EF4-FFF2-40B4-BE49-F238E27FC236}">
                <a16:creationId xmlns:a16="http://schemas.microsoft.com/office/drawing/2014/main" id="{102594A2-90F4-3F6B-5C54-1D96088BA7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Today’s Lecture</a:t>
            </a:r>
            <a:endParaRPr dirty="0"/>
          </a:p>
        </p:txBody>
      </p:sp>
      <p:sp>
        <p:nvSpPr>
          <p:cNvPr id="3213" name="Google Shape;3213;p184">
            <a:extLst>
              <a:ext uri="{FF2B5EF4-FFF2-40B4-BE49-F238E27FC236}">
                <a16:creationId xmlns:a16="http://schemas.microsoft.com/office/drawing/2014/main" id="{5E93EF28-6BB4-B2C6-A99C-C4A43490FA56}"/>
              </a:ext>
            </a:extLst>
          </p:cNvPr>
          <p:cNvSpPr txBox="1"/>
          <p:nvPr/>
        </p:nvSpPr>
        <p:spPr>
          <a:xfrm>
            <a:off x="1211100" y="1800300"/>
            <a:ext cx="9944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>
              <a:lnSpc>
                <a:spcPct val="90000"/>
              </a:lnSpc>
              <a:buClr>
                <a:srgbClr val="3D85C6"/>
              </a:buClr>
              <a:buSzPts val="1800"/>
              <a:buFont typeface="Calibri"/>
              <a:buChar char="●"/>
            </a:pP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Lecture 1: Introduction and Data Types </a:t>
            </a:r>
            <a:b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Course Structure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Setting up </a:t>
            </a:r>
            <a:r>
              <a:rPr lang="en-GB" sz="1600" b="1" dirty="0" err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D8305F49-CD06-EC9C-8468-B005508CD985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163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5D07EBBC-A504-A360-AC31-122425C9A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>
            <a:extLst>
              <a:ext uri="{FF2B5EF4-FFF2-40B4-BE49-F238E27FC236}">
                <a16:creationId xmlns:a16="http://schemas.microsoft.com/office/drawing/2014/main" id="{34FE1233-823E-CAF3-6A13-F9757948FA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Assignments</a:t>
            </a:r>
            <a:endParaRPr dirty="0"/>
          </a:p>
        </p:txBody>
      </p:sp>
      <p:sp>
        <p:nvSpPr>
          <p:cNvPr id="143" name="Google Shape;143;p18">
            <a:extLst>
              <a:ext uri="{FF2B5EF4-FFF2-40B4-BE49-F238E27FC236}">
                <a16:creationId xmlns:a16="http://schemas.microsoft.com/office/drawing/2014/main" id="{B416EE51-CEAC-3EFA-07CC-AABC1B2CEDEC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Formative: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Weekly (optional) assignments available on quarto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Summative: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module is 100% coursework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C854C7-1AB9-48E6-2AFB-B6D44A605C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47115" y="2660092"/>
            <a:ext cx="3934736" cy="254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87A5898D-22A7-6674-BEB9-069A7F7F36CF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9293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954F4D94-4FAA-44B4-944A-8E9814482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>
            <a:extLst>
              <a:ext uri="{FF2B5EF4-FFF2-40B4-BE49-F238E27FC236}">
                <a16:creationId xmlns:a16="http://schemas.microsoft.com/office/drawing/2014/main" id="{85F28287-33D7-9DCE-EED7-A675FE6BB7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Assignments</a:t>
            </a:r>
            <a:endParaRPr dirty="0"/>
          </a:p>
        </p:txBody>
      </p:sp>
      <p:sp>
        <p:nvSpPr>
          <p:cNvPr id="143" name="Google Shape;143;p18">
            <a:extLst>
              <a:ext uri="{FF2B5EF4-FFF2-40B4-BE49-F238E27FC236}">
                <a16:creationId xmlns:a16="http://schemas.microsoft.com/office/drawing/2014/main" id="{1A5C7094-6D71-AF3A-E834-1CBAB3CA0CC6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Formative: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Weekly (optional) assignments available on quarto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Summative: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module is 100% coursework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 pieces of coursework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646EC2-4E03-42AE-6A75-627CFEF8CE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47115" y="2660092"/>
            <a:ext cx="3934736" cy="254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63E6F9F-6D6D-4828-0253-41FCFEB8258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5465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41499F86-21E1-02D6-F9C6-52EF08C57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>
            <a:extLst>
              <a:ext uri="{FF2B5EF4-FFF2-40B4-BE49-F238E27FC236}">
                <a16:creationId xmlns:a16="http://schemas.microsoft.com/office/drawing/2014/main" id="{B1F9E4B1-C47C-FA0C-9030-ED0DA1BCBD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Assignments</a:t>
            </a:r>
            <a:endParaRPr dirty="0"/>
          </a:p>
        </p:txBody>
      </p:sp>
      <p:sp>
        <p:nvSpPr>
          <p:cNvPr id="143" name="Google Shape;143;p18">
            <a:extLst>
              <a:ext uri="{FF2B5EF4-FFF2-40B4-BE49-F238E27FC236}">
                <a16:creationId xmlns:a16="http://schemas.microsoft.com/office/drawing/2014/main" id="{E98C7047-9500-C8ED-02B7-91D7D583D7E4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Formative: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Weekly (optional) assignments available on quarto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Summative: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module is 100% coursework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 pieces of coursework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04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2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Assignment 1 (15%)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81C996-14F6-5304-5DE0-90689CD7E6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47115" y="2660092"/>
            <a:ext cx="3934736" cy="254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E52A6C08-964A-C3D2-627C-A983530F0A36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334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A71C3221-6585-D93E-BBAF-2FD0958FC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>
            <a:extLst>
              <a:ext uri="{FF2B5EF4-FFF2-40B4-BE49-F238E27FC236}">
                <a16:creationId xmlns:a16="http://schemas.microsoft.com/office/drawing/2014/main" id="{9557FCD5-7E02-44BF-D10D-8B4EDB757F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Assignments</a:t>
            </a:r>
            <a:endParaRPr dirty="0"/>
          </a:p>
        </p:txBody>
      </p:sp>
      <p:sp>
        <p:nvSpPr>
          <p:cNvPr id="143" name="Google Shape;143;p18">
            <a:extLst>
              <a:ext uri="{FF2B5EF4-FFF2-40B4-BE49-F238E27FC236}">
                <a16:creationId xmlns:a16="http://schemas.microsoft.com/office/drawing/2014/main" id="{7785D976-26F5-C610-61C2-E011A112275F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Formative: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Weekly (optional) assignments available on quarto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Summative: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module is 100% coursework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 pieces of coursework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04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2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Assignment 1 (15%)</a:t>
            </a:r>
          </a:p>
          <a:p>
            <a:pPr marL="1371600" lvl="2" indent="-304800">
              <a:lnSpc>
                <a:spcPct val="90000"/>
              </a:lnSpc>
              <a:buClr>
                <a:srgbClr val="1CADE4"/>
              </a:buClr>
              <a:buSzPts val="12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Assignment 2 (30%)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C4FDDC-B95E-503B-7D6E-B0634CFB7C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47115" y="2660092"/>
            <a:ext cx="3934736" cy="254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AA56285-67AD-E869-3C22-C604C3E2F6B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9453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C108A7B6-CB3A-A106-B3DE-67443B337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>
            <a:extLst>
              <a:ext uri="{FF2B5EF4-FFF2-40B4-BE49-F238E27FC236}">
                <a16:creationId xmlns:a16="http://schemas.microsoft.com/office/drawing/2014/main" id="{3CF73BFE-7258-10C6-AEF0-DB63968160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Assignments</a:t>
            </a:r>
            <a:endParaRPr dirty="0"/>
          </a:p>
        </p:txBody>
      </p:sp>
      <p:sp>
        <p:nvSpPr>
          <p:cNvPr id="143" name="Google Shape;143;p18">
            <a:extLst>
              <a:ext uri="{FF2B5EF4-FFF2-40B4-BE49-F238E27FC236}">
                <a16:creationId xmlns:a16="http://schemas.microsoft.com/office/drawing/2014/main" id="{1C33E1EE-1A8C-7BDB-5425-DF60298C199F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Formative: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Weekly (optional) assignments available on quarto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Summative: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module is 100% coursework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 pieces of coursework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04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2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Assignment 1 (15%)</a:t>
            </a:r>
          </a:p>
          <a:p>
            <a:pPr marL="1371600" lvl="2" indent="-304800">
              <a:lnSpc>
                <a:spcPct val="90000"/>
              </a:lnSpc>
              <a:buClr>
                <a:srgbClr val="1CADE4"/>
              </a:buClr>
              <a:buSzPts val="12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Assignment 2 (30%)</a:t>
            </a:r>
          </a:p>
          <a:p>
            <a:pPr marL="1371600" lvl="2" indent="-304800">
              <a:lnSpc>
                <a:spcPct val="90000"/>
              </a:lnSpc>
              <a:buClr>
                <a:srgbClr val="1CADE4"/>
              </a:buClr>
              <a:buSzPts val="12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Assignment 3 (15%)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C1AD87-0055-AB67-2995-07D51C1543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47115" y="2660092"/>
            <a:ext cx="3934736" cy="254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323585E8-2B8E-1EF0-A03C-B7114315E30C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326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345E675C-32DF-6ABB-D686-C67CB9BF3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>
            <a:extLst>
              <a:ext uri="{FF2B5EF4-FFF2-40B4-BE49-F238E27FC236}">
                <a16:creationId xmlns:a16="http://schemas.microsoft.com/office/drawing/2014/main" id="{6C52704F-9D2F-508A-EA2E-F660015C0D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Assignments</a:t>
            </a:r>
            <a:endParaRPr dirty="0"/>
          </a:p>
        </p:txBody>
      </p:sp>
      <p:sp>
        <p:nvSpPr>
          <p:cNvPr id="143" name="Google Shape;143;p18">
            <a:extLst>
              <a:ext uri="{FF2B5EF4-FFF2-40B4-BE49-F238E27FC236}">
                <a16:creationId xmlns:a16="http://schemas.microsoft.com/office/drawing/2014/main" id="{50893886-9EED-7D79-8C2B-50696034092C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Formative: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Weekly (optional) assignments available on quarto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Summative: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module is 100% coursework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 pieces of coursework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04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2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Assignment 1 (15%)</a:t>
            </a:r>
          </a:p>
          <a:p>
            <a:pPr marL="1371600" lvl="2" indent="-304800">
              <a:lnSpc>
                <a:spcPct val="90000"/>
              </a:lnSpc>
              <a:buClr>
                <a:srgbClr val="1CADE4"/>
              </a:buClr>
              <a:buSzPts val="12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Assignment 2 (30%)</a:t>
            </a:r>
          </a:p>
          <a:p>
            <a:pPr marL="1371600" lvl="2" indent="-304800">
              <a:lnSpc>
                <a:spcPct val="90000"/>
              </a:lnSpc>
              <a:buClr>
                <a:srgbClr val="1CADE4"/>
              </a:buClr>
              <a:buSzPts val="12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Assignment 3 (15%)</a:t>
            </a:r>
          </a:p>
          <a:p>
            <a:pPr marL="1371600" lvl="2" indent="-304800">
              <a:lnSpc>
                <a:spcPct val="90000"/>
              </a:lnSpc>
              <a:buClr>
                <a:srgbClr val="1CADE4"/>
              </a:buClr>
              <a:buSzPts val="12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Assignment 4 (40%)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44E6CB-DC5F-FB4D-124D-26D57EF4A9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47115" y="2660092"/>
            <a:ext cx="3934736" cy="254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28D2A91A-6D11-4557-2572-9BE4B31A16C1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7153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AE8754B3-EF8B-6C17-316C-21486D53A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>
            <a:extLst>
              <a:ext uri="{FF2B5EF4-FFF2-40B4-BE49-F238E27FC236}">
                <a16:creationId xmlns:a16="http://schemas.microsoft.com/office/drawing/2014/main" id="{3145DD37-43D0-5D24-7275-5E166EF815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Assignments</a:t>
            </a:r>
            <a:endParaRPr dirty="0"/>
          </a:p>
        </p:txBody>
      </p:sp>
      <p:sp>
        <p:nvSpPr>
          <p:cNvPr id="143" name="Google Shape;143;p18">
            <a:extLst>
              <a:ext uri="{FF2B5EF4-FFF2-40B4-BE49-F238E27FC236}">
                <a16:creationId xmlns:a16="http://schemas.microsoft.com/office/drawing/2014/main" id="{7CE27367-97FB-5F99-CEEB-5E47B10F19E7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Formative: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Weekly (optional) assignments available on quarto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Summative: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module is 100% coursework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 pieces of coursework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04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2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Assignment 1 (15%)</a:t>
            </a:r>
          </a:p>
          <a:p>
            <a:pPr marL="1371600" lvl="2" indent="-304800">
              <a:lnSpc>
                <a:spcPct val="90000"/>
              </a:lnSpc>
              <a:buClr>
                <a:srgbClr val="1CADE4"/>
              </a:buClr>
              <a:buSzPts val="12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Assignment 2 (30%)</a:t>
            </a:r>
          </a:p>
          <a:p>
            <a:pPr marL="1371600" lvl="2" indent="-304800">
              <a:lnSpc>
                <a:spcPct val="90000"/>
              </a:lnSpc>
              <a:buClr>
                <a:srgbClr val="1CADE4"/>
              </a:buClr>
              <a:buSzPts val="12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Assignment 3 (15%)</a:t>
            </a:r>
          </a:p>
          <a:p>
            <a:pPr marL="1371600" lvl="2" indent="-304800">
              <a:lnSpc>
                <a:spcPct val="90000"/>
              </a:lnSpc>
              <a:buClr>
                <a:srgbClr val="1CADE4"/>
              </a:buClr>
              <a:buSzPts val="12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Assignment 4 (40%)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Assignments 1-3 will be exercises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F9B7D5-C5E8-772A-BF7A-6D7E847FD6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47115" y="2660092"/>
            <a:ext cx="3934736" cy="254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7E53097-A181-8E47-B19D-09B085BA621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355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45B774FE-6FF1-0872-3886-9E63EBF02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>
            <a:extLst>
              <a:ext uri="{FF2B5EF4-FFF2-40B4-BE49-F238E27FC236}">
                <a16:creationId xmlns:a16="http://schemas.microsoft.com/office/drawing/2014/main" id="{A6465193-511A-D848-F076-7CBEB573D8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Assignments</a:t>
            </a:r>
            <a:endParaRPr dirty="0"/>
          </a:p>
        </p:txBody>
      </p:sp>
      <p:sp>
        <p:nvSpPr>
          <p:cNvPr id="143" name="Google Shape;143;p18">
            <a:extLst>
              <a:ext uri="{FF2B5EF4-FFF2-40B4-BE49-F238E27FC236}">
                <a16:creationId xmlns:a16="http://schemas.microsoft.com/office/drawing/2014/main" id="{AB6FDF9B-9047-6EA0-5492-736BE864AD9D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Formative: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Weekly (optional) assignments available on quarto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Summative: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module is 100% coursework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 pieces of coursework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04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2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Assignment 1 (15%)</a:t>
            </a:r>
          </a:p>
          <a:p>
            <a:pPr marL="1371600" lvl="2" indent="-304800">
              <a:lnSpc>
                <a:spcPct val="90000"/>
              </a:lnSpc>
              <a:buClr>
                <a:srgbClr val="1CADE4"/>
              </a:buClr>
              <a:buSzPts val="12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Assignment 2 (30%)</a:t>
            </a:r>
          </a:p>
          <a:p>
            <a:pPr marL="1371600" lvl="2" indent="-304800">
              <a:lnSpc>
                <a:spcPct val="90000"/>
              </a:lnSpc>
              <a:buClr>
                <a:srgbClr val="1CADE4"/>
              </a:buClr>
              <a:buSzPts val="12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Assignment 3 (15%)</a:t>
            </a:r>
          </a:p>
          <a:p>
            <a:pPr marL="1371600" lvl="2" indent="-304800">
              <a:lnSpc>
                <a:spcPct val="90000"/>
              </a:lnSpc>
              <a:buClr>
                <a:srgbClr val="1CADE4"/>
              </a:buClr>
              <a:buSzPts val="12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Assignment 4 (40%)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Assignments 1-3 will be exercises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Assignment 4 will be different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737844-BE01-14F1-263B-4DE1684EF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47115" y="2660092"/>
            <a:ext cx="3934736" cy="254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ABBC2DCA-470E-E3B5-95DC-EB98A000BC2B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8099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274EC29F-F0A7-97B8-73CA-BCC218348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>
            <a:extLst>
              <a:ext uri="{FF2B5EF4-FFF2-40B4-BE49-F238E27FC236}">
                <a16:creationId xmlns:a16="http://schemas.microsoft.com/office/drawing/2014/main" id="{B35D6CB1-C049-DC4E-BE17-B00CBAF289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Assignments</a:t>
            </a:r>
            <a:endParaRPr dirty="0"/>
          </a:p>
        </p:txBody>
      </p:sp>
      <p:sp>
        <p:nvSpPr>
          <p:cNvPr id="143" name="Google Shape;143;p18">
            <a:extLst>
              <a:ext uri="{FF2B5EF4-FFF2-40B4-BE49-F238E27FC236}">
                <a16:creationId xmlns:a16="http://schemas.microsoft.com/office/drawing/2014/main" id="{8FB14AF9-12D3-FE90-0D59-027510824F74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Formative: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Weekly (optional) assignments available on quarto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Summative: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module is 100% coursework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 pieces of coursework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04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2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Assignment 1 (15%)</a:t>
            </a:r>
          </a:p>
          <a:p>
            <a:pPr marL="1371600" lvl="2" indent="-304800">
              <a:lnSpc>
                <a:spcPct val="90000"/>
              </a:lnSpc>
              <a:buClr>
                <a:srgbClr val="1CADE4"/>
              </a:buClr>
              <a:buSzPts val="12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Assignment 2 (30%)</a:t>
            </a:r>
          </a:p>
          <a:p>
            <a:pPr marL="1371600" lvl="2" indent="-304800">
              <a:lnSpc>
                <a:spcPct val="90000"/>
              </a:lnSpc>
              <a:buClr>
                <a:srgbClr val="1CADE4"/>
              </a:buClr>
              <a:buSzPts val="12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Assignment 3 (15%)</a:t>
            </a:r>
          </a:p>
          <a:p>
            <a:pPr marL="1371600" lvl="2" indent="-304800">
              <a:lnSpc>
                <a:spcPct val="90000"/>
              </a:lnSpc>
              <a:buClr>
                <a:srgbClr val="1CADE4"/>
              </a:buClr>
              <a:buSzPts val="12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Assignment 4 (40%)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Assignments 1-3 will be exercises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Assignment 4 will be different</a:t>
            </a:r>
          </a:p>
          <a:p>
            <a:pPr marL="1371600" lvl="2" indent="-304800">
              <a:lnSpc>
                <a:spcPct val="90000"/>
              </a:lnSpc>
              <a:buClr>
                <a:srgbClr val="1CADE4"/>
              </a:buClr>
              <a:buSzPts val="12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Project report analysing a dataset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2B7386-6F56-EBE8-9064-1ADA1B07FF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47115" y="2660092"/>
            <a:ext cx="3934736" cy="254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DD73E7A-BE3E-B7F4-239D-411299BDF8E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0953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Online Material</a:t>
            </a:r>
            <a:endParaRPr/>
          </a:p>
        </p:txBody>
      </p:sp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E0615A57-F34A-1DEF-B858-A74ABA7BCCC4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5/19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1">
          <a:extLst>
            <a:ext uri="{FF2B5EF4-FFF2-40B4-BE49-F238E27FC236}">
              <a16:creationId xmlns:a16="http://schemas.microsoft.com/office/drawing/2014/main" id="{6E1E8F39-21B4-8B3F-F238-5A547ED5C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184">
            <a:extLst>
              <a:ext uri="{FF2B5EF4-FFF2-40B4-BE49-F238E27FC236}">
                <a16:creationId xmlns:a16="http://schemas.microsoft.com/office/drawing/2014/main" id="{2B87C7AE-604E-27E6-6434-83887BCAD8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Today’s Lecture</a:t>
            </a:r>
            <a:endParaRPr dirty="0"/>
          </a:p>
        </p:txBody>
      </p:sp>
      <p:sp>
        <p:nvSpPr>
          <p:cNvPr id="3213" name="Google Shape;3213;p184">
            <a:extLst>
              <a:ext uri="{FF2B5EF4-FFF2-40B4-BE49-F238E27FC236}">
                <a16:creationId xmlns:a16="http://schemas.microsoft.com/office/drawing/2014/main" id="{DE0AB2D9-6095-F40B-1266-C3E495CA8D47}"/>
              </a:ext>
            </a:extLst>
          </p:cNvPr>
          <p:cNvSpPr txBox="1"/>
          <p:nvPr/>
        </p:nvSpPr>
        <p:spPr>
          <a:xfrm>
            <a:off x="1211100" y="1800300"/>
            <a:ext cx="9944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>
              <a:lnSpc>
                <a:spcPct val="90000"/>
              </a:lnSpc>
              <a:buClr>
                <a:srgbClr val="3D85C6"/>
              </a:buClr>
              <a:buSzPts val="1800"/>
              <a:buFont typeface="Calibri"/>
              <a:buChar char="●"/>
            </a:pP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Lecture 1: Introduction and Data Types </a:t>
            </a:r>
            <a:b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Course Structure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Setting up </a:t>
            </a:r>
            <a:r>
              <a:rPr lang="en-GB" sz="1600" b="1" dirty="0" err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Introduction to Coding</a:t>
            </a:r>
            <a:br>
              <a:rPr lang="en-GB" sz="12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E3786097-7A28-959F-824C-E2FC0F0B55A9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6431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4483F2FC-F771-0371-DB1F-2CB61E8A2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E659EFB3-498C-84F8-3F89-E1B27AD129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Online Material</a:t>
            </a:r>
            <a:endParaRPr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7E93002B-3875-CBA4-99B9-093104AF8E06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43;p18">
            <a:extLst>
              <a:ext uri="{FF2B5EF4-FFF2-40B4-BE49-F238E27FC236}">
                <a16:creationId xmlns:a16="http://schemas.microsoft.com/office/drawing/2014/main" id="{B6C2DF61-01A7-CAFE-3E7F-701D1C3280D4}"/>
              </a:ext>
            </a:extLst>
          </p:cNvPr>
          <p:cNvSpPr txBox="1"/>
          <p:nvPr/>
        </p:nvSpPr>
        <p:spPr>
          <a:xfrm>
            <a:off x="1363500" y="18030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course material is available online via:</a:t>
            </a:r>
          </a:p>
        </p:txBody>
      </p:sp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418441E2-C872-C395-0DAA-471DAE723E76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5/19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1963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F35F7882-EB42-1836-0D51-83E7445B4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D6A23979-573A-68A6-11BF-DD9C8D5776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Online Material</a:t>
            </a:r>
            <a:endParaRPr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839614CF-0FB4-1FAB-1023-B1CCA7FDDA4B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43;p18">
            <a:extLst>
              <a:ext uri="{FF2B5EF4-FFF2-40B4-BE49-F238E27FC236}">
                <a16:creationId xmlns:a16="http://schemas.microsoft.com/office/drawing/2014/main" id="{B93C88B1-A9F4-CC22-30D4-CFCB1FFF6A1C}"/>
              </a:ext>
            </a:extLst>
          </p:cNvPr>
          <p:cNvSpPr txBox="1"/>
          <p:nvPr/>
        </p:nvSpPr>
        <p:spPr>
          <a:xfrm>
            <a:off x="1363500" y="18030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course material is available online via: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Quarto – online searchable version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DBDD4D4E-B29F-7F19-0AF8-56B73BFAD41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5/19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2631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24CF485D-3BD6-F1BA-AC63-B2B62855F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0478F0EA-7F33-53D3-8BF5-1FDCF195E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Online Material</a:t>
            </a:r>
            <a:endParaRPr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A039C945-04E3-551C-C23B-D55C627A9991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43;p18">
            <a:extLst>
              <a:ext uri="{FF2B5EF4-FFF2-40B4-BE49-F238E27FC236}">
                <a16:creationId xmlns:a16="http://schemas.microsoft.com/office/drawing/2014/main" id="{698BFB7C-A125-D8C3-8593-D926057F3B9B}"/>
              </a:ext>
            </a:extLst>
          </p:cNvPr>
          <p:cNvSpPr txBox="1"/>
          <p:nvPr/>
        </p:nvSpPr>
        <p:spPr>
          <a:xfrm>
            <a:off x="1363500" y="18030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course material is available online via: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Quarto – online searchable version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FD677-A9E8-CEC7-5627-1798567BD0A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643742" y="4073750"/>
            <a:ext cx="2623459" cy="766351"/>
          </a:xfrm>
          <a:prstGeom prst="rect">
            <a:avLst/>
          </a:prstGeom>
        </p:spPr>
      </p:pic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E51523D1-9689-9F26-DB8E-E04A26084002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5/19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777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902D2E58-ACD6-01AB-36B0-B7AAE8847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6B108EE0-01E1-80A6-F038-AA5DD3A06C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Online Material</a:t>
            </a:r>
            <a:endParaRPr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C329396B-5036-68F9-42BF-E6F932114C1E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43;p18">
            <a:extLst>
              <a:ext uri="{FF2B5EF4-FFF2-40B4-BE49-F238E27FC236}">
                <a16:creationId xmlns:a16="http://schemas.microsoft.com/office/drawing/2014/main" id="{AC9B02C3-12C2-DB4C-88F3-3355D075F5A4}"/>
              </a:ext>
            </a:extLst>
          </p:cNvPr>
          <p:cNvSpPr txBox="1"/>
          <p:nvPr/>
        </p:nvSpPr>
        <p:spPr>
          <a:xfrm>
            <a:off x="1363500" y="18030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course material is available online via: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Quarto – online searchable version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– interactive interface we shall work in during class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427190-23B7-88CC-159D-295732C334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643742" y="4073750"/>
            <a:ext cx="2623459" cy="766351"/>
          </a:xfrm>
          <a:prstGeom prst="rect">
            <a:avLst/>
          </a:prstGeom>
        </p:spPr>
      </p:pic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47377C32-50A9-748D-499E-06AF891B338B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5/19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165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1C4004D4-5850-AE43-3E0F-F61FD8491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6422A24D-3A93-098B-497A-F84315B795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Online Material</a:t>
            </a:r>
            <a:endParaRPr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C54DB8C3-8D56-A2CC-BB48-E4DBEE7B2D4E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43;p18">
            <a:extLst>
              <a:ext uri="{FF2B5EF4-FFF2-40B4-BE49-F238E27FC236}">
                <a16:creationId xmlns:a16="http://schemas.microsoft.com/office/drawing/2014/main" id="{A0453D3F-1112-6E22-2E9D-D54E21FD7820}"/>
              </a:ext>
            </a:extLst>
          </p:cNvPr>
          <p:cNvSpPr txBox="1"/>
          <p:nvPr/>
        </p:nvSpPr>
        <p:spPr>
          <a:xfrm>
            <a:off x="1363500" y="18030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course material is available online via: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Quarto – online searchable version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– interactive interface we shall work in during class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41D8D-AFC9-977A-5A36-D58D6B2FDF6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643742" y="4073750"/>
            <a:ext cx="2623459" cy="766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401920-33C6-31CB-165E-C13DCAAF71C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613341" y="3932274"/>
            <a:ext cx="3262028" cy="1099842"/>
          </a:xfrm>
          <a:prstGeom prst="rect">
            <a:avLst/>
          </a:prstGeom>
        </p:spPr>
      </p:pic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D1949B2C-5988-CD73-65EA-A7E9A6C1F67E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5/19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4495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757F374A-539C-52F3-DA7C-73C370FE8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E55FC9-D879-C538-4B2E-2B94DC76538F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3F46E706-1B23-5F82-05F4-0A414D0780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4AD832AD-FE31-2052-3704-F279A6F9113A}"/>
              </a:ext>
            </a:extLst>
          </p:cNvPr>
          <p:cNvSpPr txBox="1"/>
          <p:nvPr/>
        </p:nvSpPr>
        <p:spPr>
          <a:xfrm>
            <a:off x="489858" y="1803052"/>
            <a:ext cx="6708926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GB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3990B4D7-7DC2-E377-D0E0-7DCEE0B8262B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7069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8EE7FBE5-BB56-393E-22B2-20E78CA95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4CEB5E-BFA2-F92B-B0E7-CF84D8C48812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3AA99EF7-3C7A-9722-AEE6-BF16056D92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B4393890-3BE2-D448-E393-F4A1D973BA4C}"/>
              </a:ext>
            </a:extLst>
          </p:cNvPr>
          <p:cNvSpPr txBox="1"/>
          <p:nvPr/>
        </p:nvSpPr>
        <p:spPr>
          <a:xfrm>
            <a:off x="489858" y="1803052"/>
            <a:ext cx="6708926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Blackboard</a:t>
            </a:r>
            <a:br>
              <a:rPr lang="en-GB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BE5440DB-0ED0-581D-31B0-B1F71A736737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0532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77D064FB-5594-6902-2BEF-95576013D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B8C825-F73E-2DA4-0D14-7F7C5AC040E7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5B68E1D5-842C-4E5B-4A4A-C249F5C201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E423845F-DDDB-B28A-5652-BF4C3CA829ED}"/>
              </a:ext>
            </a:extLst>
          </p:cNvPr>
          <p:cNvSpPr txBox="1"/>
          <p:nvPr/>
        </p:nvSpPr>
        <p:spPr>
          <a:xfrm>
            <a:off x="489858" y="1803052"/>
            <a:ext cx="6708926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Blackboard</a:t>
            </a:r>
            <a:br>
              <a:rPr lang="en-GB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“Introduction to Coding and Data Analysis for Scientists 2025”</a:t>
            </a:r>
            <a:endParaRPr lang="en-GB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02E68EB0-99F5-B3E4-8B41-DB7D2E69A3F1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9610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627A6791-3D1C-F34C-0CAE-437142629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8158C6-AD9E-75E2-9D8E-25294A49FD4A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4DD26472-D755-B282-091B-E856EA21D6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7A8A7E8B-EE2A-FB82-2EB7-D3C4DBEF493F}"/>
              </a:ext>
            </a:extLst>
          </p:cNvPr>
          <p:cNvSpPr txBox="1"/>
          <p:nvPr/>
        </p:nvSpPr>
        <p:spPr>
          <a:xfrm>
            <a:off x="489858" y="1803052"/>
            <a:ext cx="6708926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Blackboard</a:t>
            </a:r>
            <a:br>
              <a:rPr lang="en-GB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“Introduction to Coding and Data Analysis for Scientists 2025”</a:t>
            </a:r>
            <a:endParaRPr lang="en-GB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C6E862E2-552A-64B2-0658-9E4CAF7BBDDE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E8D60E-D516-8A1D-4A8D-05E41CB4190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47126" y="1151474"/>
            <a:ext cx="4073775" cy="23256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06145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461A6269-01AE-5F1F-4655-65A226867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83BB1A5-678F-E9FA-669E-12E07189AA2F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C03EAD7D-3EBD-7B2B-F222-65D0B1E9AD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B28150EC-235C-9A3A-AD68-71997FEBD1DA}"/>
              </a:ext>
            </a:extLst>
          </p:cNvPr>
          <p:cNvSpPr txBox="1"/>
          <p:nvPr/>
        </p:nvSpPr>
        <p:spPr>
          <a:xfrm>
            <a:off x="489858" y="1803052"/>
            <a:ext cx="6708926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Blackboard</a:t>
            </a:r>
            <a:br>
              <a:rPr lang="en-GB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“Introduction to Coding and Data Analysis for Scientists 2025”</a:t>
            </a:r>
            <a:endParaRPr lang="en-GB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“Unit Information and Resources”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GB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32EE3750-E48A-C116-BA8F-41C29A0DB587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502CB7-96E3-A15F-3EAF-4EB777AFE21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47126" y="1151474"/>
            <a:ext cx="4073775" cy="23256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921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1">
          <a:extLst>
            <a:ext uri="{FF2B5EF4-FFF2-40B4-BE49-F238E27FC236}">
              <a16:creationId xmlns:a16="http://schemas.microsoft.com/office/drawing/2014/main" id="{C76699DE-7A2A-6FA0-6D68-659FDB963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184">
            <a:extLst>
              <a:ext uri="{FF2B5EF4-FFF2-40B4-BE49-F238E27FC236}">
                <a16:creationId xmlns:a16="http://schemas.microsoft.com/office/drawing/2014/main" id="{D9C8B637-6883-A1A0-C055-6CE833CAB0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Today’s Lecture</a:t>
            </a:r>
            <a:endParaRPr dirty="0"/>
          </a:p>
        </p:txBody>
      </p:sp>
      <p:sp>
        <p:nvSpPr>
          <p:cNvPr id="3213" name="Google Shape;3213;p184">
            <a:extLst>
              <a:ext uri="{FF2B5EF4-FFF2-40B4-BE49-F238E27FC236}">
                <a16:creationId xmlns:a16="http://schemas.microsoft.com/office/drawing/2014/main" id="{C73F38B5-02AA-5D8B-DD05-E224C655F5A3}"/>
              </a:ext>
            </a:extLst>
          </p:cNvPr>
          <p:cNvSpPr txBox="1"/>
          <p:nvPr/>
        </p:nvSpPr>
        <p:spPr>
          <a:xfrm>
            <a:off x="1211100" y="1800300"/>
            <a:ext cx="9944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>
              <a:lnSpc>
                <a:spcPct val="90000"/>
              </a:lnSpc>
              <a:buClr>
                <a:srgbClr val="3D85C6"/>
              </a:buClr>
              <a:buSzPts val="1800"/>
              <a:buFont typeface="Calibri"/>
              <a:buChar char="●"/>
            </a:pP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Lecture 1: Introduction and Data Types </a:t>
            </a:r>
            <a:b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Course Structure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Setting up </a:t>
            </a:r>
            <a:r>
              <a:rPr lang="en-GB" sz="1600" b="1" dirty="0" err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Introduction to Coding</a:t>
            </a:r>
            <a:br>
              <a:rPr lang="en-GB" sz="12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C259ADE4-8ED5-48CB-7911-53A4991370D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714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7B0C9104-F959-EAE3-41DF-1B62A2A7E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45C3E0-736E-C7AD-2954-CA78538B4CA9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2B145B3E-8B41-D28D-8EA0-0FA18A81FF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84DD88E0-7D7F-02C3-3F0E-C54DB1184B08}"/>
              </a:ext>
            </a:extLst>
          </p:cNvPr>
          <p:cNvSpPr txBox="1"/>
          <p:nvPr/>
        </p:nvSpPr>
        <p:spPr>
          <a:xfrm>
            <a:off x="489858" y="1803052"/>
            <a:ext cx="6708926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Blackboard</a:t>
            </a:r>
            <a:br>
              <a:rPr lang="en-GB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“Introduction to Coding and Data Analysis for Scientists 2025”</a:t>
            </a:r>
            <a:endParaRPr lang="en-GB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“Unit Information and Resources”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GB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65B5EB-E69D-CD25-B0B3-8C3C1EBE956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47126" y="1151474"/>
            <a:ext cx="4073775" cy="2325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4EADC814-A2C0-A66D-F01A-E53F387E9D12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9599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B877EF8F-EC5A-6400-D3F0-5EA39861E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08DFDF-3ECF-AD49-8778-AEFF06E14969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F378ECD2-F683-E9BE-83D7-CC3432C998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FA2EDFB1-6D0A-26AE-AC00-FC7C7CC2EF80}"/>
              </a:ext>
            </a:extLst>
          </p:cNvPr>
          <p:cNvSpPr txBox="1"/>
          <p:nvPr/>
        </p:nvSpPr>
        <p:spPr>
          <a:xfrm>
            <a:off x="489858" y="1803052"/>
            <a:ext cx="6708926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Blackboard</a:t>
            </a:r>
            <a:br>
              <a:rPr lang="en-GB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“Introduction to Coding and Data Analysis for Scientists 2025”</a:t>
            </a:r>
            <a:endParaRPr lang="en-GB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“Unit Information and Resources”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Make sure “</a:t>
            </a: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Classic (Legacy)” is selected.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53DCB8-B1C2-9DF1-9014-D5205EAB1FC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47126" y="1151474"/>
            <a:ext cx="4073775" cy="2325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CBE29D44-82EA-3CCE-2497-A40F5D899CD4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2741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C4298597-B580-7EEF-09D5-9061B5F71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4FC7E3-4E51-F3CB-F439-66449BC1D55C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3B1B9983-1AE3-B248-480A-5C6B0063E6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00D78772-AD57-6768-781A-55F52FB45AD0}"/>
              </a:ext>
            </a:extLst>
          </p:cNvPr>
          <p:cNvSpPr txBox="1"/>
          <p:nvPr/>
        </p:nvSpPr>
        <p:spPr>
          <a:xfrm>
            <a:off x="489858" y="1803052"/>
            <a:ext cx="6708926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Blackboard</a:t>
            </a:r>
            <a:br>
              <a:rPr lang="en-GB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“Introduction to Coding and Data Analysis for Scientists 2025”</a:t>
            </a:r>
            <a:endParaRPr lang="en-GB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“Unit Information and Resources”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Make sure “</a:t>
            </a: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Classic (Legacy)” is selected.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Click Start</a:t>
            </a: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GB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8B1B0C-B7CE-D4CE-B4F7-48AEB063D73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47126" y="1151474"/>
            <a:ext cx="4073775" cy="2325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0F734589-8AF7-5216-D106-7521330EB02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5310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7F11E6AA-898C-5D4D-0F2B-58FD9CA34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42CCDB-3A9B-379C-7B33-EFC89B92BF3D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CB23137A-CD0A-51CF-62CF-A89E34B77A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1BEDDDE3-225B-5EBC-5BCB-DD1734CC53AD}"/>
              </a:ext>
            </a:extLst>
          </p:cNvPr>
          <p:cNvSpPr txBox="1"/>
          <p:nvPr/>
        </p:nvSpPr>
        <p:spPr>
          <a:xfrm>
            <a:off x="489858" y="1803052"/>
            <a:ext cx="6708926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Blackboard</a:t>
            </a:r>
            <a:br>
              <a:rPr lang="en-GB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“Introduction to Coding and Data Analysis for Scientists 2025”</a:t>
            </a:r>
            <a:endParaRPr lang="en-GB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“Unit Information and Resources”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Make sure “</a:t>
            </a: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Classic (Legacy)” is selected.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Click Start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“+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GitRepo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41400" lvl="2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GB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684FFD-6061-D94F-497B-14BFA581D6F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47126" y="1151474"/>
            <a:ext cx="4073775" cy="2325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BAFFCB3F-B001-6C89-DA63-CA4FCB45AEA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5248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D13CDB18-8FC0-C7CC-AA80-56A0C19D3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554D61-A066-5507-71EA-68B3612D52A3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762655CA-A480-B009-A0FB-A0FA31C5DC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22BF6296-EAF3-9C42-96C3-5981C186929B}"/>
              </a:ext>
            </a:extLst>
          </p:cNvPr>
          <p:cNvSpPr txBox="1"/>
          <p:nvPr/>
        </p:nvSpPr>
        <p:spPr>
          <a:xfrm>
            <a:off x="489858" y="1803052"/>
            <a:ext cx="6708926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Blackboard</a:t>
            </a:r>
            <a:br>
              <a:rPr lang="en-GB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“Introduction to Coding and Data Analysis for Scientists 2025”</a:t>
            </a:r>
            <a:endParaRPr lang="en-GB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“Unit Information and Resources”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Make sure “</a:t>
            </a: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Classic (Legacy)” is selected.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Click Start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“+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GitRepo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41400" lvl="2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GB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54F0BF-1C83-7525-C2F8-B0523EA32EA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98783" y="5615262"/>
            <a:ext cx="970907" cy="325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CE8631-8DC3-9CF8-0C5C-45533D7C41E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47126" y="1151474"/>
            <a:ext cx="4073775" cy="2325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1D8DD9D3-9845-FCBA-9FC9-B7E3166C184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2142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01AF5F30-E1AF-51A5-DFCC-13BD31D2C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D585939-731E-2AE1-1295-D6A5B9E8D3C5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B9270C0B-FBC8-0865-33D3-CEE75FFCC9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003560D6-189B-4789-EB8C-A070A3C701D7}"/>
              </a:ext>
            </a:extLst>
          </p:cNvPr>
          <p:cNvSpPr txBox="1"/>
          <p:nvPr/>
        </p:nvSpPr>
        <p:spPr>
          <a:xfrm>
            <a:off x="489858" y="1803052"/>
            <a:ext cx="6708926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Blackboard</a:t>
            </a:r>
            <a:br>
              <a:rPr lang="en-GB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“Introduction to Coding and Data Analysis for Scientists 2025”</a:t>
            </a:r>
            <a:endParaRPr lang="en-GB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“Unit Information and Resources”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Make sure “</a:t>
            </a: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Classic (Legacy)” is selected.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Click Start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“+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GitRepo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41400" lvl="2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GB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425F17-EBF0-5306-DD3E-F58B7F382FF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98783" y="5615262"/>
            <a:ext cx="970907" cy="325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33445A-A52C-2865-C4B9-CEDFDE5475E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47126" y="1151474"/>
            <a:ext cx="4073775" cy="2325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Google Shape;136;p17">
            <a:extLst>
              <a:ext uri="{FF2B5EF4-FFF2-40B4-BE49-F238E27FC236}">
                <a16:creationId xmlns:a16="http://schemas.microsoft.com/office/drawing/2014/main" id="{9D60A045-3757-43ED-5342-24154AF35C62}"/>
              </a:ext>
            </a:extLst>
          </p:cNvPr>
          <p:cNvSpPr/>
          <p:nvPr/>
        </p:nvSpPr>
        <p:spPr>
          <a:xfrm>
            <a:off x="7175500" y="5589210"/>
            <a:ext cx="1020233" cy="35605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6CFD6FFD-A966-E1C8-4DCC-5C8614E5086B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1957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729AC9AB-0207-15DC-A5D6-196C096E5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D7C3315-6BAD-2EBC-926C-8DAC4B11723F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1616B350-A54E-9CB8-068E-E70F6C1DE8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42077FB8-FE07-6E8C-4CC5-850DE2DA61C7}"/>
              </a:ext>
            </a:extLst>
          </p:cNvPr>
          <p:cNvSpPr txBox="1"/>
          <p:nvPr/>
        </p:nvSpPr>
        <p:spPr>
          <a:xfrm>
            <a:off x="489858" y="1803052"/>
            <a:ext cx="6708926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Blackboard</a:t>
            </a:r>
            <a:br>
              <a:rPr lang="en-GB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“Introduction to Coding and Data Analysis for Scientists 2025”</a:t>
            </a:r>
            <a:endParaRPr lang="en-GB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“Unit Information and Resources”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Make sure “</a:t>
            </a: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Classic (Legacy)” is selected.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Click Start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“+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GitRepo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41400" lvl="2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GB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23BAE-4F38-398E-67FC-F1AF81E70E3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98783" y="5615262"/>
            <a:ext cx="970907" cy="325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9579FC-895D-6EE6-F003-9F2E45938BB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47126" y="1151474"/>
            <a:ext cx="4073775" cy="2325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043293C5-5FC9-FC17-A172-AFD37E4969E2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5478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E24E89F9-59AC-FE8C-B292-70916BB65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4023B43-1711-E78D-F884-7F5B085858D0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551867A7-8AE0-1E7E-5FF9-EB7B039A9F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1A1F3111-069D-F037-6029-A434B193F753}"/>
              </a:ext>
            </a:extLst>
          </p:cNvPr>
          <p:cNvSpPr txBox="1"/>
          <p:nvPr/>
        </p:nvSpPr>
        <p:spPr>
          <a:xfrm>
            <a:off x="489858" y="1803052"/>
            <a:ext cx="6708926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Blackboard</a:t>
            </a:r>
            <a:br>
              <a:rPr lang="en-GB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“Introduction to Coding and Data Analysis for Scientists 2025”</a:t>
            </a:r>
            <a:endParaRPr lang="en-GB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“Unit Information and Resources”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Make sure “</a:t>
            </a: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Classic (Legacy)” is selected.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Click Start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“+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GitRepo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41400" lvl="2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GB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A12613-1F0C-59E5-A0CC-731766FDC27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353339" y="4013199"/>
            <a:ext cx="3149686" cy="1927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54F8C8-4DB4-233A-8AC1-FBA828CCA60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98783" y="5615262"/>
            <a:ext cx="970907" cy="325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C2DEF9-F572-1CD5-9E9A-284F971C231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47126" y="1151474"/>
            <a:ext cx="4073775" cy="2325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78F9CC26-7B0F-3A97-CE9F-112C37BDFC9C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4940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6B695AD6-9A6F-6C42-10B1-5D48106B4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A1C03D-1EBC-B469-4887-0C8F909F3A15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C65C3934-571F-AA9A-876F-AA76FBB1D0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A8587DE5-F582-CC7C-99B8-7BDA38FA70F3}"/>
              </a:ext>
            </a:extLst>
          </p:cNvPr>
          <p:cNvSpPr txBox="1"/>
          <p:nvPr/>
        </p:nvSpPr>
        <p:spPr>
          <a:xfrm>
            <a:off x="489858" y="1803052"/>
            <a:ext cx="6708926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Blackboard</a:t>
            </a:r>
            <a:br>
              <a:rPr lang="en-GB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“Introduction to Coding and Data Analysis for Scientists 2025”</a:t>
            </a:r>
            <a:endParaRPr lang="en-GB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“Unit Information and Resources”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Make sure “</a:t>
            </a: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Classic (Legacy)” is selected.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Click Start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“+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GitRepo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41400" lvl="2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GB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C3ACA8-7A53-DDEB-330F-EE2DE48AE29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353339" y="4013199"/>
            <a:ext cx="3149686" cy="1927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1C31EE-B974-1649-1BCD-31FC1E8BD18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98783" y="5615262"/>
            <a:ext cx="970907" cy="325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3D034B-26E0-1043-9254-A2F1CA33805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47126" y="1151474"/>
            <a:ext cx="4073775" cy="2325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Google Shape;136;p17">
            <a:extLst>
              <a:ext uri="{FF2B5EF4-FFF2-40B4-BE49-F238E27FC236}">
                <a16:creationId xmlns:a16="http://schemas.microsoft.com/office/drawing/2014/main" id="{AAB3BBA5-F807-5BFA-FF9F-43775B93FC4C}"/>
              </a:ext>
            </a:extLst>
          </p:cNvPr>
          <p:cNvSpPr/>
          <p:nvPr/>
        </p:nvSpPr>
        <p:spPr>
          <a:xfrm>
            <a:off x="8452956" y="4544437"/>
            <a:ext cx="2911729" cy="34324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7338072B-80E8-B688-44C3-C1E54F2773C4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6401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9F294C23-BCEC-1A88-CE71-BB972497B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5241CE-7A67-68D1-FA79-F50CDE08C198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59F21BD4-919B-EA29-DBB7-072575B821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794E8FDD-605A-4A61-0BBC-F2748DA9B2B8}"/>
              </a:ext>
            </a:extLst>
          </p:cNvPr>
          <p:cNvSpPr txBox="1"/>
          <p:nvPr/>
        </p:nvSpPr>
        <p:spPr>
          <a:xfrm>
            <a:off x="489858" y="1803052"/>
            <a:ext cx="6708926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Blackboard</a:t>
            </a:r>
            <a:br>
              <a:rPr lang="en-GB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“Introduction to Coding and Data Analysis for Scientists 2025”</a:t>
            </a:r>
            <a:endParaRPr lang="en-GB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“Unit Information and Resources”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Make sure “</a:t>
            </a: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Classic (Legacy)” is selected.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Click Start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“+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GitRepo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Paste into Git Repository URL: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GB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225A4F-06CF-5A5A-84B7-80B8783B4E9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353339" y="4013199"/>
            <a:ext cx="3149686" cy="1927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A24E74-246C-C1F8-DFDC-D8F17761232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98783" y="5615262"/>
            <a:ext cx="970907" cy="325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908801-E04F-3C66-BAC8-7164D739D65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47126" y="1151474"/>
            <a:ext cx="4073775" cy="2325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Google Shape;136;p17">
            <a:extLst>
              <a:ext uri="{FF2B5EF4-FFF2-40B4-BE49-F238E27FC236}">
                <a16:creationId xmlns:a16="http://schemas.microsoft.com/office/drawing/2014/main" id="{76BEE5C7-C533-2AB9-F8C7-623047567E3B}"/>
              </a:ext>
            </a:extLst>
          </p:cNvPr>
          <p:cNvSpPr/>
          <p:nvPr/>
        </p:nvSpPr>
        <p:spPr>
          <a:xfrm>
            <a:off x="8452956" y="4544437"/>
            <a:ext cx="2911729" cy="34324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68708FAF-CC6A-3374-7756-B2B0E20AB104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27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1">
          <a:extLst>
            <a:ext uri="{FF2B5EF4-FFF2-40B4-BE49-F238E27FC236}">
              <a16:creationId xmlns:a16="http://schemas.microsoft.com/office/drawing/2014/main" id="{9883620C-DE2E-8E81-EFE2-521DCC594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184">
            <a:extLst>
              <a:ext uri="{FF2B5EF4-FFF2-40B4-BE49-F238E27FC236}">
                <a16:creationId xmlns:a16="http://schemas.microsoft.com/office/drawing/2014/main" id="{CA0F1EB6-A6F5-D2F3-E552-D3D18E950D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Today’s Lecture</a:t>
            </a:r>
            <a:endParaRPr dirty="0"/>
          </a:p>
        </p:txBody>
      </p:sp>
      <p:sp>
        <p:nvSpPr>
          <p:cNvPr id="3213" name="Google Shape;3213;p184">
            <a:extLst>
              <a:ext uri="{FF2B5EF4-FFF2-40B4-BE49-F238E27FC236}">
                <a16:creationId xmlns:a16="http://schemas.microsoft.com/office/drawing/2014/main" id="{BFAA2D3E-7D18-F53C-6BC0-E9BDD9749AC1}"/>
              </a:ext>
            </a:extLst>
          </p:cNvPr>
          <p:cNvSpPr txBox="1"/>
          <p:nvPr/>
        </p:nvSpPr>
        <p:spPr>
          <a:xfrm>
            <a:off x="1211100" y="1800300"/>
            <a:ext cx="9944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>
              <a:lnSpc>
                <a:spcPct val="90000"/>
              </a:lnSpc>
              <a:buClr>
                <a:srgbClr val="3D85C6"/>
              </a:buClr>
              <a:buSzPts val="1800"/>
              <a:buFont typeface="Calibri"/>
              <a:buChar char="●"/>
            </a:pP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Lecture 1: Introduction and Data Types </a:t>
            </a:r>
            <a:b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Course Structure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Setting up </a:t>
            </a:r>
            <a:r>
              <a:rPr lang="en-GB" sz="1600" b="1" dirty="0" err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Introduction to Coding</a:t>
            </a:r>
            <a:br>
              <a:rPr lang="en-GB" sz="12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Practical</a:t>
            </a:r>
            <a:br>
              <a:rPr lang="en-GB" sz="12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>
              <a:lnSpc>
                <a:spcPct val="90000"/>
              </a:lnSpc>
              <a:spcBef>
                <a:spcPts val="1200"/>
              </a:spcBef>
              <a:buClr>
                <a:srgbClr val="D9D9D9"/>
              </a:buClr>
              <a:buSzPts val="1800"/>
            </a:pPr>
            <a:endParaRPr lang="en-GB" sz="1600" dirty="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FB590CAC-2EE7-970B-B72B-55C959BB43E1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26931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49B8EB49-46CE-B264-ADA3-95C1432C4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76D1FBB-DC79-838B-3AFB-3EBAA26D6865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A6EFA8CB-2704-667B-A476-CEEC9ED0F7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1A052393-82D6-EE81-9872-14CB8FBAFDA2}"/>
              </a:ext>
            </a:extLst>
          </p:cNvPr>
          <p:cNvSpPr txBox="1"/>
          <p:nvPr/>
        </p:nvSpPr>
        <p:spPr>
          <a:xfrm>
            <a:off x="489858" y="1803052"/>
            <a:ext cx="6708926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Blackboard</a:t>
            </a:r>
            <a:br>
              <a:rPr lang="en-GB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“Introduction to Coding and Data Analysis for Scientists 2025”</a:t>
            </a:r>
            <a:endParaRPr lang="en-GB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“Unit Information and Resources”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Make sure “</a:t>
            </a: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Classic (Legacy)” is selected.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Click Start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“+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GitRepo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Paste into Git Repository URL: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git@github.com:TomMaullin</a:t>
            </a:r>
            <a:r>
              <a:rPr lang="en-GB" sz="1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/SCIF10002-2025.git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41400" lvl="2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GB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13D2AD-E51F-A5B7-71CC-980546B40FE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353339" y="4013199"/>
            <a:ext cx="3149686" cy="1927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84DFAC-8C6A-AB06-2D6F-B867D820EFF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98783" y="5615262"/>
            <a:ext cx="970907" cy="325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6B26DD-48C9-1748-3189-05B6D54DCA6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47126" y="1151474"/>
            <a:ext cx="4073775" cy="2325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Google Shape;136;p17">
            <a:extLst>
              <a:ext uri="{FF2B5EF4-FFF2-40B4-BE49-F238E27FC236}">
                <a16:creationId xmlns:a16="http://schemas.microsoft.com/office/drawing/2014/main" id="{A2175519-BF38-1A44-79D9-8BF14E23DFC9}"/>
              </a:ext>
            </a:extLst>
          </p:cNvPr>
          <p:cNvSpPr/>
          <p:nvPr/>
        </p:nvSpPr>
        <p:spPr>
          <a:xfrm>
            <a:off x="8452956" y="4544437"/>
            <a:ext cx="2911729" cy="34324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0676819-1DBF-1301-69D8-FE7B6B845511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0375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8C1FA688-2D8A-A9A9-567A-3EF87B81C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46B10C4-1C87-EC82-1176-F07CC056C0B4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D6337159-DF8C-275C-7E05-C2774268EB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9D9EAD36-F19C-89EC-7B3A-204352777D51}"/>
              </a:ext>
            </a:extLst>
          </p:cNvPr>
          <p:cNvSpPr txBox="1"/>
          <p:nvPr/>
        </p:nvSpPr>
        <p:spPr>
          <a:xfrm>
            <a:off x="489858" y="1803052"/>
            <a:ext cx="6708926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Blackboard</a:t>
            </a:r>
            <a:br>
              <a:rPr lang="en-GB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“Introduction to Coding and Data Analysis for Scientists 2025”</a:t>
            </a:r>
            <a:endParaRPr lang="en-GB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“Unit Information and Resources”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Make sure “</a:t>
            </a: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Classic (Legacy)” is selected.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Click Start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“+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GitRepo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Paste into Git Repository URL: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git@github.com:TomMaullin</a:t>
            </a:r>
            <a:r>
              <a:rPr lang="en-GB" sz="1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/SCIF10002-2025.git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41400" lvl="2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GB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1CCB83-6F4A-D850-197C-4B5446A46EC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353339" y="4013199"/>
            <a:ext cx="3149686" cy="1927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CE97DC-A471-6723-F21E-1DC1620723A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98783" y="5615262"/>
            <a:ext cx="970907" cy="325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7BC672-C118-BDC0-C85A-F1453BAC3B0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47126" y="1151474"/>
            <a:ext cx="4073775" cy="2325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806AA7F-C779-445C-E2F4-157979D482DC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58091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F857C75A-DFD6-DE61-61AD-1A6AA4A07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DE94040-610A-52D7-E4CA-2A5D3C0B6647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BEE9BCFB-AC0C-53BB-0457-FDB064E643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1906A689-B81E-B429-6EFB-3560F417CBAA}"/>
              </a:ext>
            </a:extLst>
          </p:cNvPr>
          <p:cNvSpPr txBox="1"/>
          <p:nvPr/>
        </p:nvSpPr>
        <p:spPr>
          <a:xfrm>
            <a:off x="489858" y="1803052"/>
            <a:ext cx="6708926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Blackboard</a:t>
            </a:r>
            <a:br>
              <a:rPr lang="en-GB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“Introduction to Coding and Data Analysis for Scientists 2025”</a:t>
            </a:r>
            <a:endParaRPr lang="en-GB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“Unit Information and Resources”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Make sure “</a:t>
            </a: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Classic (Legacy)” is selected.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Click Start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“+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GitRepo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Paste into Git Repository URL: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git@github.com:TomMaullin</a:t>
            </a:r>
            <a:r>
              <a:rPr lang="en-GB" sz="1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/SCIF10002-2025.git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Press clone</a:t>
            </a: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41400" lvl="2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GB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5B1C9E-2E22-0C18-B940-6E266A6A417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353339" y="4013199"/>
            <a:ext cx="3149686" cy="1927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261690-E1C0-4E82-3C0A-600FBAC4526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98783" y="5615262"/>
            <a:ext cx="970907" cy="325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33D658-6395-85A0-DF36-6B18D58BC5A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47126" y="1151474"/>
            <a:ext cx="4073775" cy="2325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E5E14D1E-A5F6-7CDD-4E84-0DE3330A82E5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5379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5EC81706-009F-4739-9686-148CE30E2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13DC418-4503-D439-69E3-D64717B1CBEA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52600C56-EE5F-013B-6113-FED34426F7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5AD3E5A5-4F1D-E90D-DAD4-E116400766B1}"/>
              </a:ext>
            </a:extLst>
          </p:cNvPr>
          <p:cNvSpPr txBox="1"/>
          <p:nvPr/>
        </p:nvSpPr>
        <p:spPr>
          <a:xfrm>
            <a:off x="489858" y="1803052"/>
            <a:ext cx="6708926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Blackboard</a:t>
            </a:r>
            <a:br>
              <a:rPr lang="en-GB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“Introduction to Coding and Data Analysis for Scientists 2025”</a:t>
            </a:r>
            <a:endParaRPr lang="en-GB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“Unit Information and Resources”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Make sure “</a:t>
            </a: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Classic (Legacy)” is selected.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Click Start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“+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GitRepo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Paste into Git Repository URL: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git@github.com:TomMaullin</a:t>
            </a:r>
            <a:r>
              <a:rPr lang="en-GB" sz="1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/SCIF10002-2025.git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Press clone</a:t>
            </a: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41400" lvl="2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GB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2E6432-7353-9DB2-13AD-1FA88E56FE8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353339" y="4013199"/>
            <a:ext cx="3149686" cy="1927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0A7A81-380A-3ACA-C723-BE8F7FE8B6D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98783" y="5615262"/>
            <a:ext cx="970907" cy="325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94F216-D38B-8B5C-FF75-630CF7348DF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47126" y="1151474"/>
            <a:ext cx="4073775" cy="2325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Google Shape;136;p17">
            <a:extLst>
              <a:ext uri="{FF2B5EF4-FFF2-40B4-BE49-F238E27FC236}">
                <a16:creationId xmlns:a16="http://schemas.microsoft.com/office/drawing/2014/main" id="{B2354CB8-EAFC-7829-0E01-E8B1E15CA1B0}"/>
              </a:ext>
            </a:extLst>
          </p:cNvPr>
          <p:cNvSpPr/>
          <p:nvPr/>
        </p:nvSpPr>
        <p:spPr>
          <a:xfrm>
            <a:off x="10367433" y="5584372"/>
            <a:ext cx="474134" cy="27456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DF03FD99-2E5A-0220-6479-99A9FB95D5E8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9915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7F36FD67-E622-B8B0-C7C3-2F75E897E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54D1EA-C142-1A06-CCF8-276D36CB4E69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F1DFA6CF-A72E-876D-D99A-B48042375C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CBA32C16-5979-38F6-FD0E-AC1150EBBBC6}"/>
              </a:ext>
            </a:extLst>
          </p:cNvPr>
          <p:cNvSpPr txBox="1"/>
          <p:nvPr/>
        </p:nvSpPr>
        <p:spPr>
          <a:xfrm>
            <a:off x="489858" y="1803052"/>
            <a:ext cx="6708926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Blackboard</a:t>
            </a:r>
            <a:br>
              <a:rPr lang="en-GB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“Introduction to Coding and Data Analysis for Scientists 2025”</a:t>
            </a:r>
            <a:endParaRPr lang="en-GB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“Unit Information and Resources”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Make sure “</a:t>
            </a: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Classic (Legacy)” is selected.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Click Start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“+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GitRepo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Paste into Git Repository URL: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git@github.com:TomMaullin</a:t>
            </a:r>
            <a:r>
              <a:rPr lang="en-GB" sz="1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/SCIF10002-2025.git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Press clone</a:t>
            </a: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41400" lvl="2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GB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20CBC1-B13B-031E-BA69-2A7BAB2BD77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353339" y="4013199"/>
            <a:ext cx="3149686" cy="1927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13AEB7-1E13-14E4-9C86-301D59B983F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98783" y="5615262"/>
            <a:ext cx="970907" cy="325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F2708D-E3CD-F9A3-9D7E-131D81297FF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47126" y="1151474"/>
            <a:ext cx="4073775" cy="2325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8574B88-02CB-9E29-0EAE-B3EDC901B1A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71358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80CA1E83-9B78-E9D4-33C2-E4AFD092E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E349A4BB-DCC5-F8AB-7382-0D3407D9A5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 to Coding</a:t>
            </a:r>
            <a:endParaRPr dirty="0"/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150A1846-BBAB-826B-9AA3-B3464E6D172F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7077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CF5FD407-54DE-8E7B-A98B-1218AC4DD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ACD0171D-14E8-ACF0-E779-E7D62A0491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 to Coding</a:t>
            </a:r>
            <a:endParaRPr dirty="0"/>
          </a:p>
        </p:txBody>
      </p:sp>
      <p:pic>
        <p:nvPicPr>
          <p:cNvPr id="2052" name="Picture 4" descr="Python (programming language) - Wikipedia">
            <a:extLst>
              <a:ext uri="{FF2B5EF4-FFF2-40B4-BE49-F238E27FC236}">
                <a16:creationId xmlns:a16="http://schemas.microsoft.com/office/drawing/2014/main" id="{F531A3DB-E7D3-28AA-D111-A3702260F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3526" y="2424514"/>
            <a:ext cx="1450800" cy="145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3378148B-2A71-121D-9E01-D5287284C0C9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48391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A8E22B68-5BAB-9948-F771-2D93C058A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06B18EEF-58C0-AED5-1EED-AC8AB4C1BE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 to Coding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1EDEF8FE-7C37-FB24-0F4D-62557FAFACD9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this module, we shall be learning to code in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2" name="Picture 4" descr="Python (programming language) - Wikipedia">
            <a:extLst>
              <a:ext uri="{FF2B5EF4-FFF2-40B4-BE49-F238E27FC236}">
                <a16:creationId xmlns:a16="http://schemas.microsoft.com/office/drawing/2014/main" id="{A170A773-E005-F5F6-4F75-090845A87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3526" y="2424514"/>
            <a:ext cx="1450800" cy="145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2AA9F4C-C957-7EF0-9FC2-3576F46998AB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89724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8797DDBC-1776-B232-3587-0D70E6D67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B6FE6441-A9D8-97D0-3F35-021737C544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 to Coding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E28931F5-CB7D-9343-3D89-E94CDBFA2C77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this module, we shall be learning to code in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365A1-3A25-6171-99A3-39F6EEF33F7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00574" y="4562425"/>
            <a:ext cx="3596025" cy="958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2" name="Picture 4" descr="Python (programming language) - Wikipedia">
            <a:extLst>
              <a:ext uri="{FF2B5EF4-FFF2-40B4-BE49-F238E27FC236}">
                <a16:creationId xmlns:a16="http://schemas.microsoft.com/office/drawing/2014/main" id="{1077219D-386A-40E6-39BB-FE77E02DC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3526" y="2424514"/>
            <a:ext cx="1450800" cy="145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A970194C-CCD0-CDBF-18ED-A1D1927FB39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33385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0D43ADED-E778-C3B6-0906-209B60A7F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4CE7A3FC-2A21-8EDD-315B-2A38DDF463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 to Coding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0B3036DB-63A8-2F48-172D-44AACAD0F16F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this module, we shall be learning to code in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Python is a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programming language</a:t>
            </a:r>
          </a:p>
          <a:p>
            <a:pPr marL="457200" lvl="0" indent="-355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35E70-777A-FA6A-C96E-A251C5857C7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00574" y="4562425"/>
            <a:ext cx="3596025" cy="958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2" name="Picture 4" descr="Python (programming language) - Wikipedia">
            <a:extLst>
              <a:ext uri="{FF2B5EF4-FFF2-40B4-BE49-F238E27FC236}">
                <a16:creationId xmlns:a16="http://schemas.microsoft.com/office/drawing/2014/main" id="{1E08E5E7-A9E5-B506-169C-C8E916D35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3526" y="2424514"/>
            <a:ext cx="1450800" cy="145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F239F59-B3F0-EEFE-D5FD-EC774B673C95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491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1">
          <a:extLst>
            <a:ext uri="{FF2B5EF4-FFF2-40B4-BE49-F238E27FC236}">
              <a16:creationId xmlns:a16="http://schemas.microsoft.com/office/drawing/2014/main" id="{294C1A8F-2638-E123-F721-7805ED7F0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184">
            <a:extLst>
              <a:ext uri="{FF2B5EF4-FFF2-40B4-BE49-F238E27FC236}">
                <a16:creationId xmlns:a16="http://schemas.microsoft.com/office/drawing/2014/main" id="{20606C34-69BB-B340-0942-2044DE47AC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Today’s Lecture</a:t>
            </a:r>
            <a:endParaRPr dirty="0"/>
          </a:p>
        </p:txBody>
      </p:sp>
      <p:sp>
        <p:nvSpPr>
          <p:cNvPr id="3213" name="Google Shape;3213;p184">
            <a:extLst>
              <a:ext uri="{FF2B5EF4-FFF2-40B4-BE49-F238E27FC236}">
                <a16:creationId xmlns:a16="http://schemas.microsoft.com/office/drawing/2014/main" id="{F3969B4E-C860-2018-A5E7-AEA774C5C0FB}"/>
              </a:ext>
            </a:extLst>
          </p:cNvPr>
          <p:cNvSpPr txBox="1"/>
          <p:nvPr/>
        </p:nvSpPr>
        <p:spPr>
          <a:xfrm>
            <a:off x="1211100" y="1800300"/>
            <a:ext cx="9944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>
              <a:lnSpc>
                <a:spcPct val="90000"/>
              </a:lnSpc>
              <a:buClr>
                <a:srgbClr val="3D85C6"/>
              </a:buClr>
              <a:buSzPts val="1800"/>
              <a:buFont typeface="Calibri"/>
              <a:buChar char="●"/>
            </a:pP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Lecture 1: Introduction and Data Types </a:t>
            </a:r>
            <a:b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Course Structure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Setting up </a:t>
            </a:r>
            <a:r>
              <a:rPr lang="en-GB" sz="1600" b="1" dirty="0" err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Introduction to Coding</a:t>
            </a:r>
            <a:br>
              <a:rPr lang="en-GB" sz="12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Practical</a:t>
            </a:r>
            <a:br>
              <a:rPr lang="en-GB" sz="12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>
              <a:lnSpc>
                <a:spcPct val="90000"/>
              </a:lnSpc>
              <a:spcBef>
                <a:spcPts val="1200"/>
              </a:spcBef>
              <a:buClr>
                <a:srgbClr val="D9D9D9"/>
              </a:buClr>
              <a:buSzPts val="1800"/>
              <a:buFont typeface="Calibri"/>
              <a:buChar char="●"/>
            </a:pPr>
            <a:r>
              <a:rPr lang="en-GB" sz="18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Lecture 2: Booleans and Conditionals</a:t>
            </a:r>
            <a:br>
              <a:rPr lang="en-GB" sz="18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>
              <a:lnSpc>
                <a:spcPct val="90000"/>
              </a:lnSpc>
              <a:buClr>
                <a:srgbClr val="D9D9D9"/>
              </a:buClr>
              <a:buSzPts val="1800"/>
              <a:buFont typeface="Calibri"/>
              <a:buChar char="○"/>
            </a:pPr>
            <a:r>
              <a:rPr lang="en-GB" sz="16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Recap: Accessing </a:t>
            </a:r>
            <a:r>
              <a:rPr lang="en-GB" sz="1600" dirty="0" err="1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br>
              <a:rPr lang="en-GB" sz="12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dirty="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>
              <a:lnSpc>
                <a:spcPct val="90000"/>
              </a:lnSpc>
              <a:buClr>
                <a:srgbClr val="D9D9D9"/>
              </a:buClr>
              <a:buSzPts val="1800"/>
              <a:buFont typeface="Calibri"/>
              <a:buChar char="○"/>
            </a:pPr>
            <a:r>
              <a:rPr lang="en-GB" sz="16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Recap: Booleans</a:t>
            </a:r>
            <a:br>
              <a:rPr lang="en-GB" sz="12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dirty="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>
              <a:lnSpc>
                <a:spcPct val="90000"/>
              </a:lnSpc>
              <a:buClr>
                <a:srgbClr val="D9D9D9"/>
              </a:buClr>
              <a:buSzPts val="1800"/>
              <a:buFont typeface="Calibri"/>
              <a:buChar char="○"/>
            </a:pPr>
            <a:r>
              <a:rPr lang="en-GB" sz="16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If statements</a:t>
            </a:r>
            <a:br>
              <a:rPr lang="en-GB" sz="12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dirty="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>
              <a:lnSpc>
                <a:spcPct val="90000"/>
              </a:lnSpc>
              <a:buClr>
                <a:srgbClr val="D9D9D9"/>
              </a:buClr>
              <a:buSzPts val="1800"/>
              <a:buFont typeface="Calibri"/>
              <a:buChar char="○"/>
            </a:pPr>
            <a:r>
              <a:rPr lang="en-GB" sz="16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Practical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A5D446DD-C480-EC0B-8735-8891D9982CD1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21591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DFE4D2D9-2BC3-9EDB-CE35-5A3BD5150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5B11686B-C01E-D4B4-9376-B77F6148BC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 to Coding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872D78D5-CE91-D003-27B5-EEADFB7F5AC3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this module, we shall be learning to code in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Python is a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programming language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the same way humans communicate using different languages, there are many languages we can use to communicate with a computer</a:t>
            </a:r>
          </a:p>
          <a:p>
            <a:pPr marL="457200" lvl="0" indent="-355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BFF43-73F7-294D-2507-64AA8D44FC0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00574" y="4562425"/>
            <a:ext cx="3596025" cy="958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2" name="Picture 4" descr="Python (programming language) - Wikipedia">
            <a:extLst>
              <a:ext uri="{FF2B5EF4-FFF2-40B4-BE49-F238E27FC236}">
                <a16:creationId xmlns:a16="http://schemas.microsoft.com/office/drawing/2014/main" id="{59A7FAC9-C857-A9B9-9DA2-092912E2F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3526" y="2424514"/>
            <a:ext cx="1450800" cy="145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0F9C996D-20F1-93AD-2939-C231E404C527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2539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8A9938D1-9424-4391-349A-A199FE53C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75594740-D7FA-9977-E911-870B64D939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 to Coding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E7E61AAD-35B5-E550-CCF9-B7729A4D026B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this module, we shall be learning to code in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Python is a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programming language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the same way humans communicate using different languages, there are many languages we can use to communicate with a computer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Python is particularly useful for:</a:t>
            </a:r>
          </a:p>
          <a:p>
            <a:pPr marL="457200" lvl="0" indent="-355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C01AF-A6EE-9622-E7FF-97D82F92021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00574" y="4562425"/>
            <a:ext cx="3596025" cy="958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2" name="Picture 4" descr="Python (programming language) - Wikipedia">
            <a:extLst>
              <a:ext uri="{FF2B5EF4-FFF2-40B4-BE49-F238E27FC236}">
                <a16:creationId xmlns:a16="http://schemas.microsoft.com/office/drawing/2014/main" id="{181A29DB-6031-9282-FB77-B27D9ACFD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3526" y="2424514"/>
            <a:ext cx="1450800" cy="145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D7A13897-77B2-131E-010E-65E62E19BAE8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46558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20E952C9-739E-DED5-CD21-8F59AF7E0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1ED6564C-3955-96F2-C476-9277D5A0CF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 to Coding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D3D7C274-020C-66CE-BA4B-100FA468E5D8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this module, we shall be learning to code in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Python is a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programming language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the same way humans communicate using different languages, there are many languages we can use to communicate with a computer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Python is particularly useful for: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Analysing data</a:t>
            </a:r>
          </a:p>
          <a:p>
            <a:pPr marL="457200" lvl="0" indent="-355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5C2670-CD6C-FEFC-11EB-879EBCBC394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00574" y="4562425"/>
            <a:ext cx="3596025" cy="958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2" name="Picture 4" descr="Python (programming language) - Wikipedia">
            <a:extLst>
              <a:ext uri="{FF2B5EF4-FFF2-40B4-BE49-F238E27FC236}">
                <a16:creationId xmlns:a16="http://schemas.microsoft.com/office/drawing/2014/main" id="{DA3E3393-1C9F-5882-99F0-69F9E187D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3526" y="2424514"/>
            <a:ext cx="1450800" cy="145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5C36227-F90C-57CA-0B82-B76582DA6F2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49902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69071E4D-FDAF-A90D-4A6A-6DF9BF9F7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5BE428EB-3162-CBF1-477F-ACADE86369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 to Coding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0E46A6F7-A6D7-61F8-18E3-418F3176C683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this module, we shall be learning to code in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Python is a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programming language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the same way humans communicate using different languages, there are many languages we can use to communicate with a computer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Python is particularly useful for: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Analysing data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Making plots and visualisations</a:t>
            </a:r>
          </a:p>
          <a:p>
            <a:pPr marL="457200" lvl="0" indent="-355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6C8D5-8638-DE26-D961-744B3B9E15F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00574" y="4562425"/>
            <a:ext cx="3596025" cy="958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2" name="Picture 4" descr="Python (programming language) - Wikipedia">
            <a:extLst>
              <a:ext uri="{FF2B5EF4-FFF2-40B4-BE49-F238E27FC236}">
                <a16:creationId xmlns:a16="http://schemas.microsoft.com/office/drawing/2014/main" id="{40E3F19D-2542-C884-2E3C-8D5897D4D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3526" y="2424514"/>
            <a:ext cx="1450800" cy="145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1D8877E6-D181-FACD-8A3C-94A6BAAE42F9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59128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6617E514-C4A6-6935-D48A-C1E3EA58E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264BA0AE-92F8-7498-6217-ABE5C7C195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 to Coding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42FE8FDB-D13E-E067-DDDC-BB97BA214A98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this module, we shall be learning to code in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Python is a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programming language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the same way humans communicate using different languages, there are many languages we can use to communicate with a computer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Python is particularly useful for: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Analysing data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Making plots and visualisations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Running simulations</a:t>
            </a:r>
          </a:p>
          <a:p>
            <a:pPr marL="457200" lvl="0" indent="-355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4C10CF-CFC8-1966-6556-20A120A0C33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00574" y="4562425"/>
            <a:ext cx="3596025" cy="958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2" name="Picture 4" descr="Python (programming language) - Wikipedia">
            <a:extLst>
              <a:ext uri="{FF2B5EF4-FFF2-40B4-BE49-F238E27FC236}">
                <a16:creationId xmlns:a16="http://schemas.microsoft.com/office/drawing/2014/main" id="{651D4C3F-E49E-C887-D5D2-0F76EFC65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3526" y="2424514"/>
            <a:ext cx="1450800" cy="145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E89EDB55-33F8-E95F-D805-E6F6E290EF96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62429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E5F97F79-BB8F-AE5B-6EBD-1343AB2D1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353DB089-8EB4-2041-C6A4-F71DFA86DB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 to Coding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C0DC8D83-8D23-29B2-EBD9-68E8CDB0E8A0}"/>
              </a:ext>
            </a:extLst>
          </p:cNvPr>
          <p:cNvSpPr txBox="1"/>
          <p:nvPr/>
        </p:nvSpPr>
        <p:spPr>
          <a:xfrm>
            <a:off x="1211100" y="1650650"/>
            <a:ext cx="6873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this module, we shall be learning to code in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Python is a </a:t>
            </a:r>
            <a:r>
              <a:rPr lang="en-GB" sz="2000" b="1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programming language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the same way humans communicate using different languages, there are many languages we can use to communicate with a computer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Python is particularly useful for: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Analysing data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Making plots and visualisations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Running simulations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Machine learning and AI</a:t>
            </a:r>
          </a:p>
          <a:p>
            <a:pPr marL="457200" lvl="0" indent="-355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9C0EF-7A79-0A44-D0A7-E35FE83391F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00574" y="4562425"/>
            <a:ext cx="3596025" cy="958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2" name="Picture 4" descr="Python (programming language) - Wikipedia">
            <a:extLst>
              <a:ext uri="{FF2B5EF4-FFF2-40B4-BE49-F238E27FC236}">
                <a16:creationId xmlns:a16="http://schemas.microsoft.com/office/drawing/2014/main" id="{B8536E5B-8DD3-A89B-1905-3C055999A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3526" y="2424514"/>
            <a:ext cx="1450800" cy="145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3D1F818C-A656-695E-4493-ECD576383395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44100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9C49607B-2242-970A-B62F-A93133712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08410AFC-9618-9E5D-AA1C-E385E51A78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Learning to Code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85E40-A46D-DFB1-C246-4E226A614E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00574" y="4562425"/>
            <a:ext cx="3596025" cy="958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2" name="Picture 4" descr="Python (programming language) - Wikipedia">
            <a:extLst>
              <a:ext uri="{FF2B5EF4-FFF2-40B4-BE49-F238E27FC236}">
                <a16:creationId xmlns:a16="http://schemas.microsoft.com/office/drawing/2014/main" id="{BD071A07-5811-6ABC-4634-57C0DB751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3526" y="2424514"/>
            <a:ext cx="1450800" cy="145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BE9306E1-E7D2-36D9-207A-C6EDCCCDE20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36862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06EC19A8-27D1-1340-D349-DD794669C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959E6ACA-574A-C5E5-A7A5-93B12DCB54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Learning to Code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A78D8FC4-16B8-B00A-9767-883DC1DC04C9}"/>
              </a:ext>
            </a:extLst>
          </p:cNvPr>
          <p:cNvSpPr txBox="1"/>
          <p:nvPr/>
        </p:nvSpPr>
        <p:spPr>
          <a:xfrm>
            <a:off x="1211102" y="1650650"/>
            <a:ext cx="5940812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fact, learning to code is a lot like learning a language</a:t>
            </a:r>
          </a:p>
          <a:p>
            <a:pPr marL="457200" lvl="1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2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396D7-6366-9DC2-439D-2C82A20A78B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00574" y="4562425"/>
            <a:ext cx="3596025" cy="958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2" name="Picture 4" descr="Python (programming language) - Wikipedia">
            <a:extLst>
              <a:ext uri="{FF2B5EF4-FFF2-40B4-BE49-F238E27FC236}">
                <a16:creationId xmlns:a16="http://schemas.microsoft.com/office/drawing/2014/main" id="{125BFE4A-401D-C344-2D97-540711D70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3526" y="2424514"/>
            <a:ext cx="1450800" cy="145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E6D4F4C6-1A96-3146-D4B4-3C2B04871FB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54350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78692BE6-93AB-FFD0-56C1-D81B474FC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4F6BBD72-8B7F-4E8A-11C7-AB20A53423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Learning to Code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A41C0835-9115-B418-F04C-3A5845F9848E}"/>
              </a:ext>
            </a:extLst>
          </p:cNvPr>
          <p:cNvSpPr txBox="1"/>
          <p:nvPr/>
        </p:nvSpPr>
        <p:spPr>
          <a:xfrm>
            <a:off x="1211102" y="1650650"/>
            <a:ext cx="5940812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fact, learning to code is a lot like learning a language</a:t>
            </a: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105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When learning French, you might:</a:t>
            </a:r>
          </a:p>
          <a:p>
            <a:pPr marL="457200" lvl="1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2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2D0292-86A2-A11A-AFD3-95A71B6906E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00574" y="4562425"/>
            <a:ext cx="3596025" cy="958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2" name="Picture 4" descr="Python (programming language) - Wikipedia">
            <a:extLst>
              <a:ext uri="{FF2B5EF4-FFF2-40B4-BE49-F238E27FC236}">
                <a16:creationId xmlns:a16="http://schemas.microsoft.com/office/drawing/2014/main" id="{7F70C576-ED2D-9102-C143-F03143CAE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3526" y="2424514"/>
            <a:ext cx="1450800" cy="145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2C3F4937-27E6-DC88-BCF5-EF72683C4C4C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50253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67A5C9C5-D497-12AE-B948-1FBBB4166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A408BE8E-2C83-DE51-534D-26243B38B8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Learning to Code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782AD362-9F6E-EAAA-3592-877CFC0B9B7D}"/>
              </a:ext>
            </a:extLst>
          </p:cNvPr>
          <p:cNvSpPr txBox="1"/>
          <p:nvPr/>
        </p:nvSpPr>
        <p:spPr>
          <a:xfrm>
            <a:off x="1211102" y="1650650"/>
            <a:ext cx="5940812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fact, learning to code is a lot like learning a language</a:t>
            </a: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105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When learning French, you might:</a:t>
            </a:r>
          </a:p>
          <a:p>
            <a:pPr marL="457200" lvl="0" indent="-355600">
              <a:lnSpc>
                <a:spcPct val="90000"/>
              </a:lnSpc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Learn many phrases</a:t>
            </a:r>
          </a:p>
          <a:p>
            <a:pPr marL="457200" lvl="1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2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B333C-07B3-1638-1654-539B885A0DE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00574" y="4562425"/>
            <a:ext cx="3596025" cy="958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2" name="Picture 4" descr="Python (programming language) - Wikipedia">
            <a:extLst>
              <a:ext uri="{FF2B5EF4-FFF2-40B4-BE49-F238E27FC236}">
                <a16:creationId xmlns:a16="http://schemas.microsoft.com/office/drawing/2014/main" id="{CFAF52A5-9AA2-DF31-1C94-23F57E22B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3526" y="2424514"/>
            <a:ext cx="1450800" cy="145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B62CC8F6-AD98-2D63-3B11-ACC19244175D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8/19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9724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10670</TotalTime>
  <Words>11469</Words>
  <Application>Microsoft Office PowerPoint</Application>
  <PresentationFormat>Widescreen</PresentationFormat>
  <Paragraphs>2356</Paragraphs>
  <Slides>263</Slides>
  <Notes>263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263</vt:i4>
      </vt:variant>
    </vt:vector>
  </HeadingPairs>
  <TitlesOfParts>
    <vt:vector size="267" baseType="lpstr">
      <vt:lpstr>Aptos Mono</vt:lpstr>
      <vt:lpstr>Arial</vt:lpstr>
      <vt:lpstr>Calibri</vt:lpstr>
      <vt:lpstr>Retrospect</vt:lpstr>
      <vt:lpstr>Lecture 1:   Introduction &amp; Data Types </vt:lpstr>
      <vt:lpstr>Today’s Lecture</vt:lpstr>
      <vt:lpstr>Today’s Lecture</vt:lpstr>
      <vt:lpstr>Today’s Lecture</vt:lpstr>
      <vt:lpstr>Today’s Lecture</vt:lpstr>
      <vt:lpstr>Today’s Lecture</vt:lpstr>
      <vt:lpstr>Today’s Lecture</vt:lpstr>
      <vt:lpstr>Today’s Lecture</vt:lpstr>
      <vt:lpstr>Today’s Lecture</vt:lpstr>
      <vt:lpstr>Course Structure</vt:lpstr>
      <vt:lpstr>Course Structure</vt:lpstr>
      <vt:lpstr>Course Structure</vt:lpstr>
      <vt:lpstr>Course Structure</vt:lpstr>
      <vt:lpstr>Course Structure</vt:lpstr>
      <vt:lpstr>Course Structure</vt:lpstr>
      <vt:lpstr>Course Structure</vt:lpstr>
      <vt:lpstr>Course Structure</vt:lpstr>
      <vt:lpstr>Course Structure</vt:lpstr>
      <vt:lpstr>Course Structure</vt:lpstr>
      <vt:lpstr>Course Structure</vt:lpstr>
      <vt:lpstr>Course Structure</vt:lpstr>
      <vt:lpstr>Course Structure</vt:lpstr>
      <vt:lpstr>Course Structure</vt:lpstr>
      <vt:lpstr>Course Structure</vt:lpstr>
      <vt:lpstr>Lectures</vt:lpstr>
      <vt:lpstr>Lectures</vt:lpstr>
      <vt:lpstr>Lectures</vt:lpstr>
      <vt:lpstr>Lectures</vt:lpstr>
      <vt:lpstr>Lectures</vt:lpstr>
      <vt:lpstr>Lectures</vt:lpstr>
      <vt:lpstr>Lectures</vt:lpstr>
      <vt:lpstr>Lectures</vt:lpstr>
      <vt:lpstr>Lectures</vt:lpstr>
      <vt:lpstr>Lectures</vt:lpstr>
      <vt:lpstr>Lectures</vt:lpstr>
      <vt:lpstr>Lectures</vt:lpstr>
      <vt:lpstr>Lectures</vt:lpstr>
      <vt:lpstr>Lectures</vt:lpstr>
      <vt:lpstr>Lectures</vt:lpstr>
      <vt:lpstr>Lectures</vt:lpstr>
      <vt:lpstr>Lectures</vt:lpstr>
      <vt:lpstr>Lectures</vt:lpstr>
      <vt:lpstr>Lectures</vt:lpstr>
      <vt:lpstr>Lectures</vt:lpstr>
      <vt:lpstr>Assignments</vt:lpstr>
      <vt:lpstr>Assignments</vt:lpstr>
      <vt:lpstr>Assignments</vt:lpstr>
      <vt:lpstr>Assignments</vt:lpstr>
      <vt:lpstr>Assignments</vt:lpstr>
      <vt:lpstr>Assignments</vt:lpstr>
      <vt:lpstr>Assignments</vt:lpstr>
      <vt:lpstr>Assignments</vt:lpstr>
      <vt:lpstr>Assignments</vt:lpstr>
      <vt:lpstr>Assignments</vt:lpstr>
      <vt:lpstr>Assignments</vt:lpstr>
      <vt:lpstr>Assignments</vt:lpstr>
      <vt:lpstr>Assignments</vt:lpstr>
      <vt:lpstr>Assignments</vt:lpstr>
      <vt:lpstr>Online Material</vt:lpstr>
      <vt:lpstr>Online Material</vt:lpstr>
      <vt:lpstr>Online Material</vt:lpstr>
      <vt:lpstr>Online Material</vt:lpstr>
      <vt:lpstr>Online Material</vt:lpstr>
      <vt:lpstr>Online Material</vt:lpstr>
      <vt:lpstr>Accessing Noteable</vt:lpstr>
      <vt:lpstr>Accessing Noteable</vt:lpstr>
      <vt:lpstr>Accessing Noteable</vt:lpstr>
      <vt:lpstr>Accessing Noteable</vt:lpstr>
      <vt:lpstr>Accessing Noteable</vt:lpstr>
      <vt:lpstr>Accessing Noteable</vt:lpstr>
      <vt:lpstr>Accessing Noteable</vt:lpstr>
      <vt:lpstr>Accessing Noteable</vt:lpstr>
      <vt:lpstr>Accessing Noteable</vt:lpstr>
      <vt:lpstr>Accessing Noteable</vt:lpstr>
      <vt:lpstr>Accessing Noteable</vt:lpstr>
      <vt:lpstr>Accessing Noteable</vt:lpstr>
      <vt:lpstr>Accessing Noteable</vt:lpstr>
      <vt:lpstr>Accessing Noteable</vt:lpstr>
      <vt:lpstr>Accessing Noteable</vt:lpstr>
      <vt:lpstr>Accessing Noteable</vt:lpstr>
      <vt:lpstr>Accessing Noteable</vt:lpstr>
      <vt:lpstr>Accessing Noteable</vt:lpstr>
      <vt:lpstr>Accessing Noteable</vt:lpstr>
      <vt:lpstr>Accessing Noteable</vt:lpstr>
      <vt:lpstr>Introduction to Coding</vt:lpstr>
      <vt:lpstr>Introduction to Coding</vt:lpstr>
      <vt:lpstr>Introduction to Coding</vt:lpstr>
      <vt:lpstr>Introduction to Coding</vt:lpstr>
      <vt:lpstr>Introduction to Coding</vt:lpstr>
      <vt:lpstr>Introduction to Coding</vt:lpstr>
      <vt:lpstr>Introduction to Coding</vt:lpstr>
      <vt:lpstr>Introduction to Coding</vt:lpstr>
      <vt:lpstr>Introduction to Coding</vt:lpstr>
      <vt:lpstr>Introduction to Coding</vt:lpstr>
      <vt:lpstr>Introduction to Coding</vt:lpstr>
      <vt:lpstr>Learning to Code</vt:lpstr>
      <vt:lpstr>Learning to Code</vt:lpstr>
      <vt:lpstr>Learning to Code</vt:lpstr>
      <vt:lpstr>Learning to Code</vt:lpstr>
      <vt:lpstr>Learning to Code</vt:lpstr>
      <vt:lpstr>Learning to Code</vt:lpstr>
      <vt:lpstr>Learning to Code</vt:lpstr>
      <vt:lpstr>Learning to Code</vt:lpstr>
      <vt:lpstr>Learning to Code</vt:lpstr>
      <vt:lpstr>Learning to Code</vt:lpstr>
      <vt:lpstr>Getting Started</vt:lpstr>
      <vt:lpstr>Getting Started</vt:lpstr>
      <vt:lpstr>Getting Started</vt:lpstr>
      <vt:lpstr>Getting Started</vt:lpstr>
      <vt:lpstr>Getting Started</vt:lpstr>
      <vt:lpstr>Getting Started</vt:lpstr>
      <vt:lpstr>Getting Started</vt:lpstr>
      <vt:lpstr>Getting Started</vt:lpstr>
      <vt:lpstr>Getting Started</vt:lpstr>
      <vt:lpstr>Getting Started</vt:lpstr>
      <vt:lpstr>Getting Started</vt:lpstr>
      <vt:lpstr>Getting Started</vt:lpstr>
      <vt:lpstr>Getting Started</vt:lpstr>
      <vt:lpstr>Getting Started</vt:lpstr>
      <vt:lpstr>Getting Started</vt:lpstr>
      <vt:lpstr>Getting Started</vt:lpstr>
      <vt:lpstr>Getting Started</vt:lpstr>
      <vt:lpstr>Getting Started</vt:lpstr>
      <vt:lpstr>Getting Started</vt:lpstr>
      <vt:lpstr>Getting Started</vt:lpstr>
      <vt:lpstr>Getting Started</vt:lpstr>
      <vt:lpstr>Getting Started</vt:lpstr>
      <vt:lpstr>Getting Started</vt:lpstr>
      <vt:lpstr>Getting Started</vt:lpstr>
      <vt:lpstr>Getting Started</vt:lpstr>
      <vt:lpstr>Getting Started</vt:lpstr>
      <vt:lpstr>Getting Started</vt:lpstr>
      <vt:lpstr>Assigning Variables</vt:lpstr>
      <vt:lpstr>Assigning Variables</vt:lpstr>
      <vt:lpstr>Assigning Variables</vt:lpstr>
      <vt:lpstr>Assigning Variables</vt:lpstr>
      <vt:lpstr>Assigning Variables</vt:lpstr>
      <vt:lpstr>Assigning Variables</vt:lpstr>
      <vt:lpstr>Assigning Variables</vt:lpstr>
      <vt:lpstr>Assigning Variables</vt:lpstr>
      <vt:lpstr>Assigning Variables</vt:lpstr>
      <vt:lpstr>Assigning Variables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Numeric Data Types</vt:lpstr>
      <vt:lpstr>Numeric Data Types</vt:lpstr>
      <vt:lpstr>Numeric Data Types</vt:lpstr>
      <vt:lpstr>Numeric Data Types</vt:lpstr>
      <vt:lpstr>Numeric Data Types</vt:lpstr>
      <vt:lpstr>Numeric Data Types</vt:lpstr>
      <vt:lpstr>Numeric Data Types</vt:lpstr>
      <vt:lpstr>Numeric Data Types</vt:lpstr>
      <vt:lpstr>Numeric Data Types</vt:lpstr>
      <vt:lpstr>Numeric Data Types</vt:lpstr>
      <vt:lpstr>Numeric Data Types</vt:lpstr>
      <vt:lpstr>Numeric Data Types</vt:lpstr>
      <vt:lpstr>Numeric Data Types</vt:lpstr>
      <vt:lpstr>Numeric Data Types</vt:lpstr>
      <vt:lpstr>Numeric Data Types</vt:lpstr>
      <vt:lpstr>Numeric Data Types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Booleans</vt:lpstr>
      <vt:lpstr>Booleans</vt:lpstr>
      <vt:lpstr>Booleans</vt:lpstr>
      <vt:lpstr>Booleans</vt:lpstr>
      <vt:lpstr>Booleans</vt:lpstr>
      <vt:lpstr>Booleans</vt:lpstr>
      <vt:lpstr>Booleans</vt:lpstr>
      <vt:lpstr>Booleans</vt:lpstr>
      <vt:lpstr>Booleans</vt:lpstr>
      <vt:lpstr>Booleans</vt:lpstr>
      <vt:lpstr>Booleans</vt:lpstr>
      <vt:lpstr>Booleans</vt:lpstr>
      <vt:lpstr>Booleans</vt:lpstr>
      <vt:lpstr>Booleans</vt:lpstr>
      <vt:lpstr>Booleans</vt:lpstr>
      <vt:lpstr>Booleans</vt:lpstr>
      <vt:lpstr>Booleans</vt:lpstr>
      <vt:lpstr>Booleans</vt:lpstr>
      <vt:lpstr>Booleans</vt:lpstr>
      <vt:lpstr>Booleans</vt:lpstr>
      <vt:lpstr>Booleans</vt:lpstr>
      <vt:lpstr>Booleans</vt:lpstr>
      <vt:lpstr>Booleans</vt:lpstr>
      <vt:lpstr>Booleans</vt:lpstr>
      <vt:lpstr>Booleans</vt:lpstr>
      <vt:lpstr>Booleans</vt:lpstr>
      <vt:lpstr>Booleans</vt:lpstr>
      <vt:lpstr>Booleans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Practical</vt:lpstr>
      <vt:lpstr>Practical</vt:lpstr>
      <vt:lpstr>Practical</vt:lpstr>
      <vt:lpstr>Practical</vt:lpstr>
      <vt:lpstr>Practical</vt:lpstr>
      <vt:lpstr>Practical</vt:lpstr>
      <vt:lpstr>Practical</vt:lpstr>
      <vt:lpstr>Practical</vt:lpstr>
      <vt:lpstr>Practical</vt:lpstr>
      <vt:lpstr>Practical</vt:lpstr>
      <vt:lpstr>Practical</vt:lpstr>
      <vt:lpstr>Practical</vt:lpstr>
      <vt:lpstr>Practical</vt:lpstr>
      <vt:lpstr>Practical</vt:lpstr>
      <vt:lpstr>Practical</vt:lpstr>
      <vt:lpstr>Practical</vt:lpstr>
      <vt:lpstr>Practical</vt:lpstr>
      <vt:lpstr>Practical</vt:lpstr>
      <vt:lpstr>Practical</vt:lpstr>
      <vt:lpstr>Practical</vt:lpstr>
      <vt:lpstr>Practical</vt:lpstr>
      <vt:lpstr>Practical</vt:lpstr>
      <vt:lpstr>Practical</vt:lpstr>
      <vt:lpstr>Practical</vt:lpstr>
      <vt:lpstr>Practical</vt:lpstr>
      <vt:lpstr>Practical</vt:lpstr>
      <vt:lpstr>Practical</vt:lpstr>
      <vt:lpstr>Practical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Tom Maullin-Sapey</dc:creator>
  <cp:lastModifiedBy>Tom Maullin-Sapey</cp:lastModifiedBy>
  <cp:revision>18</cp:revision>
  <dcterms:modified xsi:type="dcterms:W3CDTF">2025-09-09T12:51:13Z</dcterms:modified>
</cp:coreProperties>
</file>