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9"/>
  </p:notesMasterIdLst>
  <p:sldIdLst>
    <p:sldId id="256" r:id="rId2"/>
    <p:sldId id="955" r:id="rId3"/>
    <p:sldId id="967" r:id="rId4"/>
    <p:sldId id="971" r:id="rId5"/>
    <p:sldId id="970" r:id="rId6"/>
    <p:sldId id="968" r:id="rId7"/>
    <p:sldId id="969" r:id="rId8"/>
    <p:sldId id="962" r:id="rId9"/>
    <p:sldId id="963" r:id="rId10"/>
    <p:sldId id="972" r:id="rId11"/>
    <p:sldId id="964" r:id="rId12"/>
    <p:sldId id="965" r:id="rId13"/>
    <p:sldId id="966" r:id="rId14"/>
    <p:sldId id="957" r:id="rId15"/>
    <p:sldId id="976" r:id="rId16"/>
    <p:sldId id="978" r:id="rId17"/>
    <p:sldId id="979" r:id="rId18"/>
    <p:sldId id="980" r:id="rId19"/>
    <p:sldId id="981" r:id="rId20"/>
    <p:sldId id="982" r:id="rId21"/>
    <p:sldId id="984" r:id="rId22"/>
    <p:sldId id="973" r:id="rId23"/>
    <p:sldId id="986" r:id="rId24"/>
    <p:sldId id="989" r:id="rId25"/>
    <p:sldId id="987" r:id="rId26"/>
    <p:sldId id="988" r:id="rId27"/>
    <p:sldId id="990" r:id="rId28"/>
    <p:sldId id="983" r:id="rId29"/>
    <p:sldId id="991" r:id="rId30"/>
    <p:sldId id="994" r:id="rId31"/>
    <p:sldId id="995" r:id="rId32"/>
    <p:sldId id="992" r:id="rId33"/>
    <p:sldId id="770" r:id="rId34"/>
    <p:sldId id="996" r:id="rId35"/>
    <p:sldId id="1003" r:id="rId36"/>
    <p:sldId id="1001" r:id="rId37"/>
    <p:sldId id="997" r:id="rId38"/>
    <p:sldId id="1004" r:id="rId39"/>
    <p:sldId id="1005" r:id="rId40"/>
    <p:sldId id="1006" r:id="rId41"/>
    <p:sldId id="1007" r:id="rId42"/>
    <p:sldId id="998" r:id="rId43"/>
    <p:sldId id="1008" r:id="rId44"/>
    <p:sldId id="999" r:id="rId45"/>
    <p:sldId id="1000" r:id="rId46"/>
    <p:sldId id="887" r:id="rId47"/>
    <p:sldId id="1009" r:id="rId48"/>
    <p:sldId id="1013" r:id="rId49"/>
    <p:sldId id="1014" r:id="rId50"/>
    <p:sldId id="1015" r:id="rId51"/>
    <p:sldId id="1016" r:id="rId52"/>
    <p:sldId id="1010" r:id="rId53"/>
    <p:sldId id="1017" r:id="rId54"/>
    <p:sldId id="1019" r:id="rId55"/>
    <p:sldId id="1018" r:id="rId56"/>
    <p:sldId id="1011" r:id="rId57"/>
    <p:sldId id="1022" r:id="rId58"/>
    <p:sldId id="1020" r:id="rId59"/>
    <p:sldId id="1023" r:id="rId60"/>
    <p:sldId id="1021" r:id="rId61"/>
    <p:sldId id="958" r:id="rId62"/>
    <p:sldId id="1024" r:id="rId63"/>
    <p:sldId id="1029" r:id="rId64"/>
    <p:sldId id="1026" r:id="rId65"/>
    <p:sldId id="1036" r:id="rId66"/>
    <p:sldId id="1035" r:id="rId67"/>
    <p:sldId id="1033" r:id="rId68"/>
    <p:sldId id="1030" r:id="rId69"/>
    <p:sldId id="1039" r:id="rId70"/>
    <p:sldId id="1040" r:id="rId71"/>
    <p:sldId id="1031" r:id="rId72"/>
    <p:sldId id="956" r:id="rId73"/>
    <p:sldId id="1041" r:id="rId74"/>
    <p:sldId id="1049" r:id="rId75"/>
    <p:sldId id="1044" r:id="rId76"/>
    <p:sldId id="1045" r:id="rId77"/>
    <p:sldId id="1042" r:id="rId78"/>
    <p:sldId id="1051" r:id="rId79"/>
    <p:sldId id="1050" r:id="rId80"/>
    <p:sldId id="1048" r:id="rId81"/>
    <p:sldId id="1052" r:id="rId82"/>
    <p:sldId id="1054" r:id="rId83"/>
    <p:sldId id="1053" r:id="rId84"/>
    <p:sldId id="1055" r:id="rId85"/>
    <p:sldId id="1056" r:id="rId86"/>
    <p:sldId id="1058" r:id="rId87"/>
    <p:sldId id="1057" r:id="rId88"/>
    <p:sldId id="1059" r:id="rId89"/>
    <p:sldId id="1060" r:id="rId90"/>
    <p:sldId id="1061" r:id="rId91"/>
    <p:sldId id="1063" r:id="rId92"/>
    <p:sldId id="1069" r:id="rId93"/>
    <p:sldId id="1064" r:id="rId94"/>
    <p:sldId id="1076" r:id="rId95"/>
    <p:sldId id="1062" r:id="rId96"/>
    <p:sldId id="1066" r:id="rId97"/>
    <p:sldId id="1065" r:id="rId98"/>
    <p:sldId id="1073" r:id="rId99"/>
    <p:sldId id="1067" r:id="rId100"/>
    <p:sldId id="1068" r:id="rId101"/>
    <p:sldId id="1072" r:id="rId102"/>
    <p:sldId id="1074" r:id="rId103"/>
    <p:sldId id="959" r:id="rId104"/>
    <p:sldId id="1075" r:id="rId105"/>
    <p:sldId id="1077" r:id="rId106"/>
    <p:sldId id="960" r:id="rId107"/>
    <p:sldId id="1082" r:id="rId108"/>
    <p:sldId id="1080" r:id="rId109"/>
    <p:sldId id="1081" r:id="rId110"/>
    <p:sldId id="1083" r:id="rId111"/>
    <p:sldId id="1084" r:id="rId112"/>
    <p:sldId id="1085" r:id="rId113"/>
    <p:sldId id="1086" r:id="rId114"/>
    <p:sldId id="1087" r:id="rId115"/>
    <p:sldId id="1079" r:id="rId116"/>
    <p:sldId id="1090" r:id="rId117"/>
    <p:sldId id="1093" r:id="rId118"/>
    <p:sldId id="1091" r:id="rId119"/>
    <p:sldId id="1096" r:id="rId120"/>
    <p:sldId id="1098" r:id="rId121"/>
    <p:sldId id="1099" r:id="rId122"/>
    <p:sldId id="1097" r:id="rId123"/>
    <p:sldId id="1100" r:id="rId124"/>
    <p:sldId id="1101" r:id="rId125"/>
    <p:sldId id="1103" r:id="rId126"/>
    <p:sldId id="1104" r:id="rId127"/>
    <p:sldId id="1106" r:id="rId128"/>
    <p:sldId id="1105" r:id="rId129"/>
    <p:sldId id="1107" r:id="rId130"/>
    <p:sldId id="961" r:id="rId131"/>
    <p:sldId id="1108" r:id="rId132"/>
    <p:sldId id="1110" r:id="rId133"/>
    <p:sldId id="1109" r:id="rId134"/>
    <p:sldId id="1111" r:id="rId135"/>
    <p:sldId id="1112" r:id="rId136"/>
    <p:sldId id="1102" r:id="rId137"/>
    <p:sldId id="1113" r:id="rId138"/>
    <p:sldId id="1114" r:id="rId139"/>
    <p:sldId id="1094" r:id="rId140"/>
    <p:sldId id="954" r:id="rId141"/>
    <p:sldId id="1125" r:id="rId142"/>
    <p:sldId id="1124" r:id="rId143"/>
    <p:sldId id="1121" r:id="rId144"/>
    <p:sldId id="1122" r:id="rId145"/>
    <p:sldId id="1115" r:id="rId146"/>
    <p:sldId id="1126" r:id="rId147"/>
    <p:sldId id="1127" r:id="rId148"/>
    <p:sldId id="1133" r:id="rId149"/>
    <p:sldId id="1128" r:id="rId150"/>
    <p:sldId id="1130" r:id="rId151"/>
    <p:sldId id="1131" r:id="rId152"/>
    <p:sldId id="1132" r:id="rId153"/>
    <p:sldId id="1116" r:id="rId154"/>
    <p:sldId id="1134" r:id="rId155"/>
    <p:sldId id="1129" r:id="rId156"/>
    <p:sldId id="1135" r:id="rId157"/>
    <p:sldId id="427" r:id="rId158"/>
  </p:sldIdLst>
  <p:sldSz cx="12192000" cy="6858000"/>
  <p:notesSz cx="6858000" cy="9144000"/>
  <p:embeddedFontLst>
    <p:embeddedFont>
      <p:font typeface="Aptos Mono" panose="020B0009020202020204" pitchFamily="49" charset="0"/>
      <p:regular r:id="rId160"/>
      <p:bold r:id="rId161"/>
      <p:italic r:id="rId162"/>
      <p:boldItalic r:id="rId1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85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-2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notesMaster" Target="notesMasters/notes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font" Target="fonts/font1.fntdata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font" Target="fonts/font2.fntdata"/><Relationship Id="rId16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font" Target="fonts/font3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font" Target="fonts/font4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viewProps" Target="view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0ab001f5b_0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310ab001f5b_0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>
          <a:extLst>
            <a:ext uri="{FF2B5EF4-FFF2-40B4-BE49-F238E27FC236}">
              <a16:creationId xmlns:a16="http://schemas.microsoft.com/office/drawing/2014/main" id="{E51BAFEA-8CD5-F39E-1F3E-9CF1AEA5A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3168269db4f_0_169:notes">
            <a:extLst>
              <a:ext uri="{FF2B5EF4-FFF2-40B4-BE49-F238E27FC236}">
                <a16:creationId xmlns:a16="http://schemas.microsoft.com/office/drawing/2014/main" id="{4AADC408-9380-4188-4D2E-C560CAA9EC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3168269db4f_0_169:notes">
            <a:extLst>
              <a:ext uri="{FF2B5EF4-FFF2-40B4-BE49-F238E27FC236}">
                <a16:creationId xmlns:a16="http://schemas.microsoft.com/office/drawing/2014/main" id="{97227888-E6A0-4743-72EA-3A010FC703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533133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AFE018EB-E1E0-D594-0406-3296906F3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6D63F930-DAA5-0CC1-92D1-F47622A3F8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5D3BC189-BD48-9339-E1F4-5E4BF28380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11398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10EE33B7-89A9-7BF9-500C-293BE2A34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CEDB39FA-E6B6-CDAD-9A9D-2FC250D7C8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C51AAC9B-C76B-C41F-C275-CA096EDC52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202948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6887FACA-41D7-929F-5DD3-AB9D30293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76000264-634A-2AB1-55FA-5D82B5C827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D2402616-8D58-5A54-4DBE-B4611F2371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66535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8154167B-DCB6-8AD9-B456-77CF51AFC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91C13A9A-99E9-DA8B-E357-910F533934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67A327B4-E26E-E857-5E77-9E07245CB1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01131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2F86682A-E88B-7266-2AD7-393785441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3B3CF9B4-28FE-6939-3CDA-03838D7C7F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202A76CA-5FF6-5A98-A914-C075C12151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11925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39B00B7A-81B7-493E-FD7E-503EFEDAB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D91DEE2A-E66C-B2CD-98E2-2F8B5E33A8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4F45C044-2C07-63BD-B2D2-B005CE9EE3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14275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D8F8CF86-28EF-FB1A-4A02-71398D06F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445B4060-D35D-A27B-1475-1C79B92A83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CDA1A7AF-2890-5781-DEB8-0C13C2FEFA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34886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695D73D9-32A5-BD94-6861-89CE07598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29B27773-ABAF-26C7-1BE0-AA917D8DCF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35D7E092-F27F-170F-4875-7E6FDC6468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49346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77950306-98A8-29AB-092F-BBF43B0D3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B9CF5398-55BF-FE00-A862-10638B3121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63A77A30-7CC3-A33D-E82A-38DE28C825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933356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3629086A-570D-61C7-10DE-0A7ECD3A2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5D339DAF-B769-7E79-1771-0053319CA3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689C1888-1B11-1128-D605-42318A936C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655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>
          <a:extLst>
            <a:ext uri="{FF2B5EF4-FFF2-40B4-BE49-F238E27FC236}">
              <a16:creationId xmlns:a16="http://schemas.microsoft.com/office/drawing/2014/main" id="{37388ACC-1FE9-22DD-71B3-9840EBD8A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3168269db4f_0_169:notes">
            <a:extLst>
              <a:ext uri="{FF2B5EF4-FFF2-40B4-BE49-F238E27FC236}">
                <a16:creationId xmlns:a16="http://schemas.microsoft.com/office/drawing/2014/main" id="{4C12E9A4-FC4C-0309-BEC6-6DCBB15E91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3168269db4f_0_169:notes">
            <a:extLst>
              <a:ext uri="{FF2B5EF4-FFF2-40B4-BE49-F238E27FC236}">
                <a16:creationId xmlns:a16="http://schemas.microsoft.com/office/drawing/2014/main" id="{362A991D-4202-20AE-F17B-2EF3A18BEE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38257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016432C4-852A-ED55-798F-6811D69A2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E098BDE4-D506-0FB6-6037-3066AD096B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69FBC6FE-6371-312D-D68D-61A22D09F0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50108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7EE1EE88-7265-45BD-493F-2D44037A3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7EF14B98-F6DA-0B4C-44CD-D96EAEB933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C5731C12-E26C-37EF-960D-308629D067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751943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C4688930-66AC-9033-3770-429CA186F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A26CF99A-6376-BF08-12E8-3D04BA115C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5B94F295-9EA0-28D0-29E0-235C8E779F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6694194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F0F6B273-9875-2F2F-3530-1641BE520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92122854-F06C-CCFB-A800-AA75BF8EC9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8565A7DA-1577-8CD7-FEEB-8C12F752F4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670399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ADA276A3-F3C7-ECF0-FA7E-276E078D4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CBC55EDC-A77E-DCFF-AD63-1518180935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8EE75DF3-8C8D-93E0-5C75-3F45029CDB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3353655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6287533F-9ED0-C755-5672-DCBBDB845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F5195A76-C12A-4E3C-1277-ED9AC0BE58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5AF5C771-0B87-A881-3000-CE14FFF9BC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41450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024528C2-CC2E-B9D2-C55D-831BA74C6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9B48A7BA-1BDB-CAF8-F35B-34C7F53629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FAFAC8C7-2E44-8D68-01BD-F6FF1CB3B5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3939832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5B9086E9-F74B-0368-B0CB-2963A1C2C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F32A8F92-BE06-3589-322A-EDF0691834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347976C6-E9E4-3A30-2EA4-FB113A1E0A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00895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66F9D4C8-EB33-9E74-5924-650D62C1D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3554DCF2-0D22-E53A-12CA-40AC28555B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6CCAE1C2-E563-C4E0-F8A8-F9F8080EDD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045086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15DA66BE-2DDC-4B0D-E55C-7D82A3536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9311424E-7A2E-D4A1-AD6B-BE1505802E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1FA0FD42-2A7F-C4E5-4143-B62723B49A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8114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>
          <a:extLst>
            <a:ext uri="{FF2B5EF4-FFF2-40B4-BE49-F238E27FC236}">
              <a16:creationId xmlns:a16="http://schemas.microsoft.com/office/drawing/2014/main" id="{AB3DF0A5-EC9F-BF72-3839-2F397F2EB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3168269db4f_0_169:notes">
            <a:extLst>
              <a:ext uri="{FF2B5EF4-FFF2-40B4-BE49-F238E27FC236}">
                <a16:creationId xmlns:a16="http://schemas.microsoft.com/office/drawing/2014/main" id="{977E5F48-04B2-10F3-B236-DCE0C8BA1B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3168269db4f_0_169:notes">
            <a:extLst>
              <a:ext uri="{FF2B5EF4-FFF2-40B4-BE49-F238E27FC236}">
                <a16:creationId xmlns:a16="http://schemas.microsoft.com/office/drawing/2014/main" id="{30D9BD7F-34A3-4105-7C5F-18E434E5B0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859765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CCA97C19-41B0-A01C-9352-05DA80C57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61DED8D6-ED45-0ED5-335F-D0F1DADBB9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2A819DB9-42DD-462A-0070-4BA7AC655B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36561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4A1A2E38-75F2-CEA8-FE8A-6CDCFCF8F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6CCA9099-EEC9-7D2E-3E13-BA86C500D7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C5EE7529-2DA8-BD88-6891-7295B7A21F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1259396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A86E3B83-0D64-62CD-F402-BBA8A20FD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A5E3F3FF-66EE-E7D3-C5CC-5753F491A7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11DBA1CE-6F2B-BC1A-E33B-40D511C20B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2193812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460F40EE-94DF-B35E-BE2E-5AC2EEDD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F180EA30-34FE-D47A-9C20-06C6DACC83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D62C24F5-5416-E76C-6501-7B536F4345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692528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D86F97EC-DEA6-2139-CC09-EB27112DD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A2066838-BC07-357A-AD2C-839876EF9A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E61A681B-B59A-856C-F468-8857407894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430874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5DEF363E-B3DD-8A03-EC81-5994DD9DE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A0039274-E541-0CAB-47F0-E4C26774F7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F864DF33-2A3A-BF63-4269-0D24A253E4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289837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AC50F77D-15AF-FD08-2218-2DEB6A6DD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40FBED5B-8310-FC16-9D38-7C162B0550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CE0B519E-382A-C287-14E7-1963E612A4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343910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055D77DB-7C8E-B96C-8230-4B4EB2BE9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A5BF4CF1-0CAF-E15E-D992-C6C2649ABC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791D5928-F9F3-0BFF-1F0D-45213D4E4E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963594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A71256DE-CCE8-BD51-AAED-720B66DCD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28D90416-7031-6AF5-1675-73916C4F70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1E310933-A981-FC35-593C-A82EBBDD20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322357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3C33886D-53D6-46E0-8618-76438F5C0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91FFE782-39E7-6334-5F9D-4EDC928852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76D6B306-6D1E-581D-BE01-4159104424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223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>
          <a:extLst>
            <a:ext uri="{FF2B5EF4-FFF2-40B4-BE49-F238E27FC236}">
              <a16:creationId xmlns:a16="http://schemas.microsoft.com/office/drawing/2014/main" id="{25C1B1F2-ACE5-2076-681C-600159D36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3168269db4f_0_169:notes">
            <a:extLst>
              <a:ext uri="{FF2B5EF4-FFF2-40B4-BE49-F238E27FC236}">
                <a16:creationId xmlns:a16="http://schemas.microsoft.com/office/drawing/2014/main" id="{1958A197-30A0-3598-562D-B23D4D400F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3168269db4f_0_169:notes">
            <a:extLst>
              <a:ext uri="{FF2B5EF4-FFF2-40B4-BE49-F238E27FC236}">
                <a16:creationId xmlns:a16="http://schemas.microsoft.com/office/drawing/2014/main" id="{144469E3-3092-E8E1-E884-D91F76EE48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875333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1422F864-386D-556B-D020-E435866F2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E70C96E3-7157-B53B-550D-7549E83B1F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16045312-DCB4-5277-51A0-6227934CCD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578070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6ABE07CC-5550-83B8-3502-D09818B95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C211CCD8-5D06-7586-892B-90F57D8D20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84799479-4E02-7CA0-FB7B-1ECA9DB944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4714921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6F52D489-4418-B793-E16D-4AEE80694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BA4DE737-2265-8C05-E2B9-2F6E10BF26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463618DA-EBA8-CFB4-9902-DEA029E9E3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165693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7F1084DF-EED8-137F-55E2-4241A5560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400F9DB4-D2B8-5697-BB6A-1BBF149D97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16935E1B-1BCB-8143-F2E1-9A9C85CA05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924534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A1C425B1-2981-C6B9-3D70-7A865E1C9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4230FF67-DDB8-B95E-9102-7267F5D5D9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9D773BB1-0B28-E0A7-013B-386CE67BE9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424207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FB869060-9B9D-0D27-B356-DE53BE8E4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BB27BA54-D2D3-0E6A-F024-4864B2D084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E2405D2E-EF98-B697-5AA9-B53535A826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033352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5E243010-0539-8D9B-10BC-1F4377500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1A5FD0A3-A631-8E78-0E82-9D772086B3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361441F8-A17B-7C35-65CC-F288A57DC1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86696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1A14BA69-5019-1F90-2F9B-8D997845C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DCBBE366-2DCF-4827-6E18-F134610984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DD008B0F-F9D6-53F4-D732-4D2DCFD281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172454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C848602B-810C-3784-2404-49EE6AE1E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AF80F1D9-6D4C-1862-7DD8-C49CEF2E87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26E06FE9-E38F-4845-4E75-BE03AD029E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051525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D93A5D6D-CC53-E171-42FF-A60674193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48A22D8E-6700-11D5-2770-612E1623E9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474D77D4-93D7-12D6-4C4F-BC9156E034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102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023BF477-0A0F-6B5F-2870-9DB5C3E2B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1EFBC005-DF67-0D40-5B4A-35280AF9D4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A74A3630-B4AF-0A00-3A89-1A3ADE5AE7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668433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167B634F-0E96-D6C4-80E7-45717C201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933B6A07-8A97-E49D-940F-928DA2268D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DEDBEC66-0596-D467-AC31-73F94CCA84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426435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D0715895-FFA1-04AA-D33B-05C5F88E8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300AA768-0FF5-7ED6-5063-0B51D8C900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1EBB41CB-CE06-CC59-AE7E-0B990E13AA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3202338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8F65438E-86D5-6B02-7FF3-E61BDB570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35F06A01-66B0-CC96-C5B1-091F7A5CD9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02219807-B906-2A20-1781-5490551CF0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9884048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8C3921EB-D626-D062-E730-26D5172BF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97A9CDF6-3090-1EFC-F68E-428C7C010F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CF8F7C19-A48A-02EB-4214-F87A341AF5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413054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E50CDB61-7CC4-F612-5ACF-F9CB6DEE3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5E87360F-9E72-2D60-CCF4-2F1CEE1400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2AAA6B84-49F9-BF67-2EB6-B8C1422C10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726655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2C1EADBC-2FAD-81F9-2B51-6326C497F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A1C49662-1961-F530-A2A7-F639832DA4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9F5EAB23-2AFB-F9C4-7BAF-C2D29E1EEC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932596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19035AD3-614E-AF43-65D8-BD7652882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D2E81B5C-2E20-2B32-4813-5F2C2815AC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C3757823-9ECB-E7EF-D69E-D5A12DF841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0505801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07BDB57D-0BC0-CDC5-91B3-47E5A3CAC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6D6CF0B5-AAC3-77F9-D74E-61BE449699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88BC2891-980A-18AC-0BB4-1B2A564AD2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6656131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C3C007F7-5DB2-9536-56B5-059B3155A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9327DA68-92D0-5DD6-98EF-B752A82FBA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C65AA0A1-D500-5314-FF23-971149F97A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373157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B0858C81-4773-8CC8-DC99-4D8AAABA3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799B8DE3-4C8E-5375-BB04-9005AC5857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F9580801-41E5-3235-57C0-ECF7F59BBD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778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288FDAB8-9F8B-1B05-9ABC-F57A4856A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38AE49EA-7E83-2935-F24C-13A737BC6B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150355ED-73E3-C5A4-45A0-EA6CC2DC76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477764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716AF9F0-F2F4-4940-5852-632D3341E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2E45CF72-6578-6B2C-3B78-9047126384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A25D6B1D-EF8A-7290-5470-7E9CB66272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899443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EA662CE9-764B-B7A4-909E-82CC265D0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90034CDD-BF65-43CA-FC97-4D288C621A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19DD988B-1385-4653-4B9E-999892204B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318965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B0F12F36-BD44-638F-500D-F471A4FD6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66E082DD-D91F-D0CF-872F-7F663AC1DC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342A11CA-1A63-FBF6-BBC4-65B537E7C3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488236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BD4F2658-20F8-5965-F4CE-182CDF102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2C75C70B-9F12-45AC-381E-A11459EDEB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2191870F-9A01-0886-B2D8-79756F63A9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695641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D7CFA642-7D47-2338-5FAE-95EE7F6AF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26804BA6-1C18-9CD4-C4E8-F253A61C91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F6ED5171-F31D-3455-0F36-81390AF55F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1850466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7C82A966-B59B-CCC4-4D06-0CC536C21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EF61EED8-7B4A-79BD-BDC0-B74EAE269B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EEC65A7C-BC65-CF1A-E2F4-EDBABB32D8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078431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4AA2ACCC-1A36-E003-C7B8-D2A3299A4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B6DEC2C0-04C8-6F3F-71C1-E2222BF0EA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8F323A3B-BD0D-15EF-6555-FB5FE1D992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07662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3168269db4f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3168269db4f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6846D7F2-A7A4-7D3F-B7DD-58E8F4B72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D4C2996B-06AD-6EEF-6C89-B24DB20D54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821B0866-D5DE-A9C8-8962-60159140C0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1115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1437048A-763A-8DF0-B93D-F9A460643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F5FB3905-D942-E97D-061B-88A6B643D8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CDCEF6BE-D4BA-7B89-8B4B-A28EFEDF89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872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7E7BC837-CC61-532A-F350-7DBF6E64C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53678AFA-7578-2FF5-F33D-0D9BF66AEC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D787A593-6E90-4CE3-9B0B-3C4B472608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955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7A9D6CC5-4A29-63B1-4C3C-37A357C3A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9D6B84E6-DB62-705C-615F-2D0E9A713B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EE0BDF86-5A0E-71A8-94DA-23103D2C9C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279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>
          <a:extLst>
            <a:ext uri="{FF2B5EF4-FFF2-40B4-BE49-F238E27FC236}">
              <a16:creationId xmlns:a16="http://schemas.microsoft.com/office/drawing/2014/main" id="{BBF071CF-164F-C935-1A44-6790B1168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3168269db4f_0_169:notes">
            <a:extLst>
              <a:ext uri="{FF2B5EF4-FFF2-40B4-BE49-F238E27FC236}">
                <a16:creationId xmlns:a16="http://schemas.microsoft.com/office/drawing/2014/main" id="{6E9B82C7-5D94-8432-D542-2BF3C3746A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3168269db4f_0_169:notes">
            <a:extLst>
              <a:ext uri="{FF2B5EF4-FFF2-40B4-BE49-F238E27FC236}">
                <a16:creationId xmlns:a16="http://schemas.microsoft.com/office/drawing/2014/main" id="{D15AB8D9-27D0-A8A3-295E-C8EAD726E9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6919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03C46CCB-424B-BA2B-3F0F-405AA7149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D3B0D56D-A77D-B372-959B-15CC3B8FE2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43708A2E-5372-92D2-CE40-B0C384657E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070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A85AF263-7AD0-0680-0251-61E343D03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A50849CE-265C-34AF-C1DF-698E0B02A1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16A0B707-5673-1915-F546-8FCBF1D008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7559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D67CE6B3-4643-CDD3-F6EE-015C41F76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C2140050-1AF9-D285-5554-A60BE0C8C3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D092D609-E31C-8634-9244-E7C94242CB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6171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88757822-FE93-2F53-DA99-670DA50F9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E6DDDA23-694C-FEE0-ED31-84391EE4F0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A465A1C1-4539-26F8-A624-781F124303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601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51F9641D-5325-C294-AFD5-B2D622D3C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E7CA60D3-861D-0425-8E84-24C246F126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20E759D8-85E0-DA68-AFA5-AFB001EE72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9510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48770571-B853-43B6-F4CC-E5A445E08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07A92D95-D5F5-4DE7-2512-9C8D42C137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E043CB86-6369-308B-39D5-066C9D10B6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5388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1E4D7F0F-D5F8-357E-7CF7-266010F31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B99D3668-B5DB-EEA4-72DC-AA3598AC88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881A6C7A-17B5-9D77-6F68-BD225A3F26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3553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2F7CA9A3-2D78-BCFD-83D1-A3438B057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5780F993-9027-AD8E-096A-92FDFFF0A5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C34CE848-6F4C-E378-4DD6-77F2DC6A43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1688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2B622CF2-6B14-5035-0B98-5131E2D43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7AA079F7-DD4C-AA80-D32E-D0AEAA02EE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DC125CCE-6AC7-896D-0699-B63E4B767B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7021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D7C44BD5-CA2B-7FAE-D3C8-3975CF7FC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04B3B415-9932-A542-C77A-34AE08B7A1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4E20DA77-F7B1-BBC9-4EC1-0BDE9A33B5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1971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>
          <a:extLst>
            <a:ext uri="{FF2B5EF4-FFF2-40B4-BE49-F238E27FC236}">
              <a16:creationId xmlns:a16="http://schemas.microsoft.com/office/drawing/2014/main" id="{1C5A01AF-01EB-EA2D-315A-3BEC0BBA7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3168269db4f_0_169:notes">
            <a:extLst>
              <a:ext uri="{FF2B5EF4-FFF2-40B4-BE49-F238E27FC236}">
                <a16:creationId xmlns:a16="http://schemas.microsoft.com/office/drawing/2014/main" id="{CD67A882-F57D-08A4-109D-961CFD3592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3168269db4f_0_169:notes">
            <a:extLst>
              <a:ext uri="{FF2B5EF4-FFF2-40B4-BE49-F238E27FC236}">
                <a16:creationId xmlns:a16="http://schemas.microsoft.com/office/drawing/2014/main" id="{D3E8312C-9C64-05BF-3A56-1EEA27F4E2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49966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7B1BAF7F-BD3E-575C-F4FA-0CBA01F51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7AEF37E0-E230-3AB2-D800-182FB47DDB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3D5DB9DF-1C99-4059-63DE-D7A531673D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3044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1D3150E1-6CCF-3F2D-5237-64242EEB6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01F5B335-B1E6-2428-C25D-55A10415CD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7DD09B72-15E4-94D7-C862-9FD8F6E596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3813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CB388130-1F9F-C5E8-F724-3209C24EE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01C329B5-58BE-76C7-8CC5-86FE21BA4F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EC10C442-AA77-3C0A-D3DC-17CA7A6771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55692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F718EF14-4B96-8F95-F4E7-DF97D9360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959A731A-AE07-DC03-D025-BF3D986610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F343A483-B0E3-5F4B-D84A-E1ED2C0F9A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7972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3C83708A-DFBB-B7C3-1D87-881408747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4416C708-6235-2BB7-32FE-F7D7B36345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F74CAB0E-5B7F-328B-30E4-19129FBAA9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96830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5649148C-F7B7-F487-6FB6-AAAD91515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49617D19-0BEB-43CC-AC3D-20CB6B911F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6AFFBB0F-D735-3387-285B-D01D9BA43E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1548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19BB5CAA-F80A-412A-61D7-184ECBCC5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CDF908A9-AE26-5B7F-FD4A-9B863BB886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A2B878D2-1DA9-46CC-70F6-E9A7E94F81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7739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46909D7B-B10C-74C9-C053-0F9E63A56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A9157AB2-4460-60B5-9A8D-0BC196D1E3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50E960FF-0896-DA5F-E1F2-E0543C74AC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5733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07392D5B-BBCA-7FB8-7848-1B3ABCEAB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96D81A18-99F8-CF23-9FFA-A0C2A83149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79234579-45C2-E538-62F8-5BA2422421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3075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41322144-8926-1D74-5D48-8B43CE94B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DF41310E-827C-DC8D-B6D1-31BB74A5FC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DB1B0809-C58C-7BA8-694A-4FAD01C24E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2734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>
          <a:extLst>
            <a:ext uri="{FF2B5EF4-FFF2-40B4-BE49-F238E27FC236}">
              <a16:creationId xmlns:a16="http://schemas.microsoft.com/office/drawing/2014/main" id="{3E358ED2-195B-DE6F-CAC3-AE3798068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3168269db4f_0_169:notes">
            <a:extLst>
              <a:ext uri="{FF2B5EF4-FFF2-40B4-BE49-F238E27FC236}">
                <a16:creationId xmlns:a16="http://schemas.microsoft.com/office/drawing/2014/main" id="{984306B1-C40B-7A7B-266B-613E88DF44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3168269db4f_0_169:notes">
            <a:extLst>
              <a:ext uri="{FF2B5EF4-FFF2-40B4-BE49-F238E27FC236}">
                <a16:creationId xmlns:a16="http://schemas.microsoft.com/office/drawing/2014/main" id="{04E7C5C7-0C16-F30F-3BB1-6BFF7AF2CF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61554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811F9120-026F-4DCA-ADE6-B2667550F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2026D729-58F5-D2C9-D8FC-C611B23A95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EBD6413A-738A-034A-7156-2A78A87F2D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3903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936586F4-3E60-45EB-326F-A86284579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5FC55757-040E-A14C-B973-B434D6B4B1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9C882AE2-264A-2BEC-7ECB-475C724244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9536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20129920-0B63-D8F9-EB53-C59D525C9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AB852ADE-3524-0EFA-34B9-500E61B0FB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BE70A693-DBA8-167F-288F-3AD33DD04C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90850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751CD0F5-F5FE-73B5-BDEC-E7A807D97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F8DA6793-F676-8262-6F17-CAE3D6ECAA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76192E6B-A1FD-0B61-09A1-07EB63E56B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2565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C0A247BF-983A-84AA-9EE2-918D0DD3D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9AD51D3D-5AEC-7643-B499-4677D10D2D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1DF8EA49-2ABB-5541-D45E-A3BFC23226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446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35648C07-F77A-32CE-EB8B-90E3C0372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619c7a333_0_40:notes">
            <a:extLst>
              <a:ext uri="{FF2B5EF4-FFF2-40B4-BE49-F238E27FC236}">
                <a16:creationId xmlns:a16="http://schemas.microsoft.com/office/drawing/2014/main" id="{19609D0B-EEF8-1C7D-8A56-AC2C9BD0AE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619c7a333_0_40:notes">
            <a:extLst>
              <a:ext uri="{FF2B5EF4-FFF2-40B4-BE49-F238E27FC236}">
                <a16:creationId xmlns:a16="http://schemas.microsoft.com/office/drawing/2014/main" id="{FFF98FAB-BC50-98AF-22B2-94E78AB053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22791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545CFED3-F553-84E7-A94C-516752D90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1A76C5CD-11E5-60B8-8A98-FA0AA01AF9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BB62EA91-7D19-6B38-C441-07E84F34F5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2406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D55E0E07-9111-A1B8-E147-C0D3F12C4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AC801091-67B4-71D1-846D-90E43A2308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4991E29C-33EC-440F-99C1-EE2043A245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89214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EF37823D-4D9C-C645-422E-567E95CB4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C3E17E9E-A087-C3D6-8D23-0A45C57BD7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428DE283-5EBA-7BEF-46F2-E8D6C8387D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76777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1A21E390-F1B2-C2E2-480B-2F43B78C7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A7969126-CF46-0FD1-5FBF-A611EB2EEE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1DDBF6D3-E77A-1183-E4B8-A65C048561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759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>
          <a:extLst>
            <a:ext uri="{FF2B5EF4-FFF2-40B4-BE49-F238E27FC236}">
              <a16:creationId xmlns:a16="http://schemas.microsoft.com/office/drawing/2014/main" id="{D7882775-830B-165A-1C1A-4B3AB4F42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3168269db4f_0_169:notes">
            <a:extLst>
              <a:ext uri="{FF2B5EF4-FFF2-40B4-BE49-F238E27FC236}">
                <a16:creationId xmlns:a16="http://schemas.microsoft.com/office/drawing/2014/main" id="{E74B88DE-055D-1E58-EBAF-B060650705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3168269db4f_0_169:notes">
            <a:extLst>
              <a:ext uri="{FF2B5EF4-FFF2-40B4-BE49-F238E27FC236}">
                <a16:creationId xmlns:a16="http://schemas.microsoft.com/office/drawing/2014/main" id="{F35E5F3F-7B52-9E65-3BFA-05331FF636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3167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B4FC1EE5-50C3-5DF4-9E7D-EACB4F420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78E5BE27-24EB-3AD3-1F4E-C604E9C47B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606BE026-AD77-3232-0210-229AD7B8E0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50295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07CA7FF5-1F5E-54D4-B83C-141E283EF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8FE185F9-F6EF-54A6-72C2-436D59F91D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218D7C6E-0CCB-9CDB-8D86-0EBB57BF07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8855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9C354641-9679-EE85-3928-FA0BC5EC5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55586E81-A707-5466-6BAE-4CDA9015AE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5053E10C-F06A-55F0-15C2-97F8B200AE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083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C696257F-4587-706E-3045-C4DADE5DB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2D513E37-153D-00C6-D483-8EFA3651C2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E1C1FD17-8CB9-1D96-F9E1-52C9B66CB1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65081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3588F10C-C343-19AA-8C22-6223BE199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63B2292F-C696-F223-1E28-329DCC5F98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5F868A9E-3323-4C68-A7F8-5A0CD7C3F8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9063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8270AF24-80A7-3662-E4FD-3B0B2D85F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81C5F160-3866-4D76-5244-DDA7FD0B27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78EF9844-10E9-004B-E7AB-252BA860F1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09651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F1E83312-37AB-763C-24F9-26ED31000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DF3730D3-7F18-CD5F-1A64-3C697BE806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9A385D88-D7F5-1428-2EC6-64B7F52399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86655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91C31345-09AC-7348-7682-297A614A9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915C5364-350E-B9B0-FDE4-CFA5BF3EBD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558AA0AD-6E3C-08B3-1E6F-38776BABD6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4894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A749C587-6093-6C5D-5669-19C5AFD61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69B31E1E-EA49-67FC-6F3F-E3BD954169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9C2DE8AF-6B79-F749-A4DD-7DECBAEC9A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73825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A7547C26-AEDC-2C69-A17B-FCE2CAE4B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C479E93C-939E-BA2F-31EA-065D5D3401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A98C9DA6-E779-7920-9C4F-E713E11B7D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247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>
          <a:extLst>
            <a:ext uri="{FF2B5EF4-FFF2-40B4-BE49-F238E27FC236}">
              <a16:creationId xmlns:a16="http://schemas.microsoft.com/office/drawing/2014/main" id="{B0D32D1A-3B90-D22F-A2E3-A273AEFA1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3168269db4f_0_169:notes">
            <a:extLst>
              <a:ext uri="{FF2B5EF4-FFF2-40B4-BE49-F238E27FC236}">
                <a16:creationId xmlns:a16="http://schemas.microsoft.com/office/drawing/2014/main" id="{A99C2D7D-99C6-16B0-37F2-2B5CBE4532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3168269db4f_0_169:notes">
            <a:extLst>
              <a:ext uri="{FF2B5EF4-FFF2-40B4-BE49-F238E27FC236}">
                <a16:creationId xmlns:a16="http://schemas.microsoft.com/office/drawing/2014/main" id="{5C15BCC9-9090-3460-B7DB-5C1E35AA27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3362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C59C0490-5FED-C890-5AFA-AACEE7B9B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998D0E8F-43B3-84A0-FF18-A4EA100FC8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5659D7D9-5DDC-3FD1-2327-940C42E41F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84051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9D698601-70F0-C342-D012-B29E9CC6A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EB3D98C8-1720-C94B-E4A5-A185BCF2AF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7CD0586F-04F1-F7F9-3677-4E8ADC46E2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5331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3744CFD2-2ED5-ED23-0904-3A364665F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61C71402-BE40-2FCE-9880-3AE2A09639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1D5D2E1A-8C8E-F73F-C0AC-316EAEE294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41761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582CC4E0-69C2-AC97-4F42-E1B485220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65D50C20-F1F6-3675-D10A-54BD52BF8B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AC675613-C1BB-7F72-6307-A91FDBBCF8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31328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C89A95D2-8E98-5F4E-2019-3C9827C79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8E3E9E53-3E62-D8E8-BBF9-5620E75A27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1E32A31C-D4FE-642C-9EF4-D9B2472265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4449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0EA817FC-F174-3E59-073A-2934C1A11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C84A510A-0BB5-BFE3-B4CC-E2D0DB614C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A599EB17-7837-3C61-16A2-C4169D6D02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34105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8BF1E092-4484-BDB6-849D-902AC5220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DA3DA40A-C781-EB7F-43E0-CFB2E727DC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1566C65C-F021-32E5-E14B-EE4DD329F8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52243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5A3D6005-9886-D314-EC87-3576A2759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10148587-0D07-4874-0671-293B655746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6BCB6BB1-91C8-4597-8E8A-E08F688412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15521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1A66B58C-5CFA-AFC8-B3B7-D5CFC7860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8FEF4517-A4D3-2D37-E76A-8F61FA5E44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53D7EC23-C670-98E1-9CE6-0E498AA022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45446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BB8F0177-0870-4CA7-9E3E-34902D3A6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E838EC31-0AB9-21F9-7A64-988CFBEFFD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AB75BF70-2306-7C4C-B8F4-FD86CD322E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2679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>
          <a:extLst>
            <a:ext uri="{FF2B5EF4-FFF2-40B4-BE49-F238E27FC236}">
              <a16:creationId xmlns:a16="http://schemas.microsoft.com/office/drawing/2014/main" id="{1412310A-B096-0692-63F6-283558CF6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3168269db4f_0_169:notes">
            <a:extLst>
              <a:ext uri="{FF2B5EF4-FFF2-40B4-BE49-F238E27FC236}">
                <a16:creationId xmlns:a16="http://schemas.microsoft.com/office/drawing/2014/main" id="{2B4CBFDA-5FAE-704C-BF95-BBC6526A40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3168269db4f_0_169:notes">
            <a:extLst>
              <a:ext uri="{FF2B5EF4-FFF2-40B4-BE49-F238E27FC236}">
                <a16:creationId xmlns:a16="http://schemas.microsoft.com/office/drawing/2014/main" id="{790F7545-21FC-1942-A59A-85D55B551E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820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987A9208-8EB5-2E91-D65A-734C8F7D2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16E2D8C0-9ECF-7742-4D5D-D9C299D170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14480B06-4AE4-819A-BE92-1D38CA3D78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05145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A6F321E3-7946-EE0E-4AFB-1E4D381AF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37EC46C5-068C-96F5-C960-4C4024163B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BCD592BC-58D3-9360-F1BC-08CDEA91C3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076899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6C10737B-C20E-8030-AA31-5E751E653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D3FBE1DD-7893-4150-C00E-BE837EEE69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685B8C12-F2F0-D4E1-B44B-EFF961AD02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18148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DB3F3F83-29DC-061F-325C-9D93E9D68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3ADBA1F4-1986-0FC2-938F-6343D605D7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D17AE99B-9034-2796-B8D3-485019CF7A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31383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5852022F-1DD1-37F6-68F5-F14BDDFF9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3DD93C4C-1E3B-4922-1301-6B75D407E5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E828674C-148B-87FE-CBFE-DCCAA9DFA6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45958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67F29A56-8E4A-EE62-C06F-33A24BDF3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40B56711-6025-9AFD-3E6E-33A31B8E83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15A5A8FE-44D2-57B3-B713-8F6A25DEDC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81082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79C9728D-A525-7911-B979-1CE31A4A2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47221BA0-04AE-A9C4-1E34-37026AD11E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8D4ECC5D-EF4E-11F6-0924-40C4F7E514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98520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1EFA75F1-1D59-9968-FBA0-4F91940C0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ED860244-749D-2E37-4851-4D45AFE027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CB7BAD25-64E7-DCEE-5004-A3C1BB1530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60599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B91F6913-2202-8D62-B644-70B2290E9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E3E69488-62DC-E55F-DC0E-EEF484890C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2A69E51B-1D76-83AB-6EA7-0921DA119B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924794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21C0D4E1-C8BA-FBD8-80DD-557280CE1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6E0087DD-AADD-AD32-98B2-80FEE87DB1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49AE55D1-F49E-5D19-9FD3-431A52FBDA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792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>
          <a:extLst>
            <a:ext uri="{FF2B5EF4-FFF2-40B4-BE49-F238E27FC236}">
              <a16:creationId xmlns:a16="http://schemas.microsoft.com/office/drawing/2014/main" id="{6A8AAAA1-8C8A-9F4E-6EF7-F2B83FC7E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3168269db4f_0_169:notes">
            <a:extLst>
              <a:ext uri="{FF2B5EF4-FFF2-40B4-BE49-F238E27FC236}">
                <a16:creationId xmlns:a16="http://schemas.microsoft.com/office/drawing/2014/main" id="{EB875FE9-D160-AFF1-160F-6E938494EB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3168269db4f_0_169:notes">
            <a:extLst>
              <a:ext uri="{FF2B5EF4-FFF2-40B4-BE49-F238E27FC236}">
                <a16:creationId xmlns:a16="http://schemas.microsoft.com/office/drawing/2014/main" id="{DF28A1BC-4D18-D0C3-D1CF-5FF15B129E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12192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2149AEE9-F520-DBF4-DE33-8C06E6A71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6229A7DF-F85C-7CD1-97B8-1462ED63BB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4FA9F0B0-1305-EB0E-BB13-FBCFCE2177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13519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CEB59450-EEE5-F0D4-8B1E-667992972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47E5D97D-A4C8-2546-414D-F34F21DF13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17B1161A-3CB8-6C38-442A-9F8A42F256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492234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AE9C2804-9179-34F6-BC50-AA5D93C94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B106AA99-C888-49E4-64BA-EF77F3C965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E917438F-6689-68CB-3E39-13CA1A60BB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81193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3E8C702C-F401-427B-FCDD-21C6AC717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6F24EDD2-F942-8D31-4886-4B6EB60078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C8C5401B-2D44-738A-A720-27F9554BA3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697826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9F596322-56BF-A756-8BB8-921DA71CE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241090F1-8FE9-759C-70D6-AC6D04672B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58405238-C195-9DE9-3664-DC59E322BB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00824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A8057182-D6A1-D070-0F0D-C34DAA550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71F208FE-640F-08D9-D289-545DB345AD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6D81F104-0B73-CE14-9418-8390F04B79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68735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2D7B4766-7071-CAB6-5538-D8C1D5A9E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1BEE8EBD-DB86-073F-7AD6-4CCE63E92B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E1DF8107-9134-6AC3-7FB0-41BA422156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59088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0CC0EB15-3E55-50D4-B8BC-C57E2283F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862E97EC-0D98-C62C-5318-960D8CB5D6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20053162-FFEE-8DD5-8796-07FD054906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09867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BDFCCBAF-C632-8821-B5E0-FBEEB42A3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6140BE57-21CA-ECF7-E707-9B97DF1FFA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0F1649B8-A330-584C-2AC5-D29E6C68E3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44634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B351A4A9-CB04-F5F5-34D7-2C72A0E1A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E7A39CE4-BEF2-1FA5-872E-6EF5C6B45F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A93A1D52-5309-BC8D-CEDE-E5A4C25B4C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0813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8">
          <a:extLst>
            <a:ext uri="{FF2B5EF4-FFF2-40B4-BE49-F238E27FC236}">
              <a16:creationId xmlns:a16="http://schemas.microsoft.com/office/drawing/2014/main" id="{2BD1431D-CB62-FAB7-9897-1B48732F8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g3168269db4f_0_169:notes">
            <a:extLst>
              <a:ext uri="{FF2B5EF4-FFF2-40B4-BE49-F238E27FC236}">
                <a16:creationId xmlns:a16="http://schemas.microsoft.com/office/drawing/2014/main" id="{65A28613-D417-D481-4363-53BA3E4DE9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0" name="Google Shape;3210;g3168269db4f_0_169:notes">
            <a:extLst>
              <a:ext uri="{FF2B5EF4-FFF2-40B4-BE49-F238E27FC236}">
                <a16:creationId xmlns:a16="http://schemas.microsoft.com/office/drawing/2014/main" id="{5D84F6EF-FC65-AEE3-B5AC-C6CE7DFA2A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03469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DD2D44EB-A90D-099B-4E47-DBEED0EDB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480E2056-6976-F5B7-92B1-10113135A8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204BFB73-52C5-D3FD-B820-008012ACA8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97165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B7555CF1-6C20-3AD4-3646-237E22C7E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4F3AEF9F-39BE-4161-CFF2-BE04CEF52E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3321AC6E-A308-B13D-1A2E-B6DA7BFF77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11872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0E97A236-DD46-515F-9E1D-161DBEDD7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C8A1C3F5-A177-09B2-0DAA-21BD385C16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040B8E7B-D120-4EE1-8A5A-05714D6C45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14868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85D1DC11-CB1E-1BFF-E2E3-929135F2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F46C16F4-E32D-FEC8-31AB-6A129ED45D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75F580DE-1ACC-54F3-1DF9-6993FE8B60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22870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156FDE12-0123-CA44-5895-5B158A8F1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F8B467CB-4411-C993-1BFD-DBBAAFC423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82467446-BF97-0ACC-6427-1FD4186B9B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53417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AB1C22DF-EBBC-F07F-45E4-6774BF128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D837CB9A-51D7-8552-583A-36CEBE6D9C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DEB32A7C-FB77-E3C5-87F1-026A2FE8B5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03056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DE70B30B-B139-4B9C-E79A-CFBB39160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751EA0AB-DFC1-6071-B90C-D3D4B69953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2E96E8B4-6569-AAE0-E4FB-B0CB0B3867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74078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67DDFC72-554B-5E34-F054-240F23575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89BB9CEE-E90A-A99E-3B44-459E356E2D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E6CF57DA-8BC8-52A2-421B-7ABBB31F3D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67119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FDA4BF27-DD59-D27A-053C-114DFB640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3F3294B6-B1C7-3000-A217-CCE854558E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9AC3B21E-EC57-AD28-D984-82BA453CC1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65733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7DBDB214-2190-2CF0-B5B6-E8C7D2FD3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0ab001f5b_0_168:notes">
            <a:extLst>
              <a:ext uri="{FF2B5EF4-FFF2-40B4-BE49-F238E27FC236}">
                <a16:creationId xmlns:a16="http://schemas.microsoft.com/office/drawing/2014/main" id="{4388482A-62AC-165C-CC47-DE32C5041A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0ab001f5b_0_168:notes">
            <a:extLst>
              <a:ext uri="{FF2B5EF4-FFF2-40B4-BE49-F238E27FC236}">
                <a16:creationId xmlns:a16="http://schemas.microsoft.com/office/drawing/2014/main" id="{76AFECDB-D8C2-CA2A-9199-341E3311F7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010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37" name="Google Shape;37;p4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4937760" cy="402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1097280" y="2582335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28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0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spcFirstLastPara="1" wrap="square" lIns="457200" tIns="457200" rIns="0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3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3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3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3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3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3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3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3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3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3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3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3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3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e.bris.ac.uk/ultra/courses/_263550_1/outline/course-settings?courseId=_263550_1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e.bris.ac.uk/ultra/courses/_263550_1/outline/course-settings?courseId=_263550_1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e.bris.ac.uk/ultra/courses/_263550_1/outline/course-settings?courseId=_263550_1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e.bris.ac.uk/ultra/courses/_263550_1/outline/course-settings?courseId=_263550_1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e.bris.ac.uk/ultra/courses/_263550_1/outline/course-settings?courseId=_263550_1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e.bris.ac.uk/ultra/courses/_263550_1/outline/course-settings?courseId=_263550_1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e.bris.ac.uk/ultra/courses/_263550_1/outline/course-settings?courseId=_263550_1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e.bris.ac.uk/ultra/courses/_263550_1/outline/course-settings?courseId=_263550_1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e.bris.ac.uk/ultra/courses/_263550_1/outline/course-settings?courseId=_263550_1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le.bris.ac.uk/ultra/courses/_263550_1/outline/course-settings?courseId=_263550_1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TomMaullin/SCIF10002-2025.git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hyperlink" Target="https://www.ole.bris.ac.uk/ultra/courses/_263550_1/outline/course-settings?courseId=_263550_1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TomMaullin/SCIF10002-2025.git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hyperlink" Target="https://www.ole.bris.ac.uk/ultra/courses/_263550_1/outline/course-settings?courseId=_263550_1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ctrTitle"/>
          </p:nvPr>
        </p:nvSpPr>
        <p:spPr>
          <a:xfrm>
            <a:off x="956602" y="1639558"/>
            <a:ext cx="10359000" cy="13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alibri"/>
              <a:buNone/>
            </a:pPr>
            <a:r>
              <a:rPr lang="en-GB" sz="3000" b="1" dirty="0"/>
              <a:t>Lecture 2: </a:t>
            </a:r>
            <a:endParaRPr sz="3000" b="1" dirty="0"/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alibri"/>
              <a:buNone/>
            </a:pPr>
            <a:endParaRPr sz="3000" b="1" dirty="0"/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Calibri"/>
              <a:buNone/>
            </a:pPr>
            <a:r>
              <a:rPr lang="en-GB" sz="3000" dirty="0"/>
              <a:t>Booleans and Conditionals</a:t>
            </a:r>
            <a:endParaRPr sz="3000" dirty="0"/>
          </a:p>
        </p:txBody>
      </p:sp>
      <p:sp>
        <p:nvSpPr>
          <p:cNvPr id="102" name="Google Shape;102;p13"/>
          <p:cNvSpPr txBox="1"/>
          <p:nvPr/>
        </p:nvSpPr>
        <p:spPr>
          <a:xfrm>
            <a:off x="2897084" y="3907028"/>
            <a:ext cx="8280600" cy="17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SCIF10002 – Introduction to Coding and Data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Tom Maullin-Sapey</a:t>
            </a:r>
            <a:endParaRPr sz="1800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GB" sz="18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October 2025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0/10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1">
          <a:extLst>
            <a:ext uri="{FF2B5EF4-FFF2-40B4-BE49-F238E27FC236}">
              <a16:creationId xmlns:a16="http://schemas.microsoft.com/office/drawing/2014/main" id="{4CE507EA-150F-7269-316E-D5DC90D7C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2" name="Google Shape;3212;p184">
            <a:extLst>
              <a:ext uri="{FF2B5EF4-FFF2-40B4-BE49-F238E27FC236}">
                <a16:creationId xmlns:a16="http://schemas.microsoft.com/office/drawing/2014/main" id="{2781D777-97A9-8545-BB41-DF1F4BB887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Today’s Lecture</a:t>
            </a:r>
            <a:endParaRPr dirty="0"/>
          </a:p>
        </p:txBody>
      </p:sp>
      <p:sp>
        <p:nvSpPr>
          <p:cNvPr id="3213" name="Google Shape;3213;p184">
            <a:extLst>
              <a:ext uri="{FF2B5EF4-FFF2-40B4-BE49-F238E27FC236}">
                <a16:creationId xmlns:a16="http://schemas.microsoft.com/office/drawing/2014/main" id="{1860EAB5-0C30-101E-DE2C-FEB61F00A8A1}"/>
              </a:ext>
            </a:extLst>
          </p:cNvPr>
          <p:cNvSpPr txBox="1"/>
          <p:nvPr/>
        </p:nvSpPr>
        <p:spPr>
          <a:xfrm>
            <a:off x="1211100" y="1800300"/>
            <a:ext cx="9944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>
              <a:lnSpc>
                <a:spcPct val="90000"/>
              </a:lnSpc>
              <a:buClr>
                <a:srgbClr val="3D85C6"/>
              </a:buClr>
              <a:buSzPts val="1800"/>
              <a:buFont typeface="Calibri"/>
              <a:buChar char="●"/>
            </a:pP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Lecture 2: Booleans and Conditionals</a:t>
            </a:r>
            <a:b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lang="en-GB"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Recap: Accessing </a:t>
            </a:r>
            <a:r>
              <a:rPr lang="en-GB" sz="1600" b="1" dirty="0" err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Recap: Booleans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If statements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Practical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>
              <a:lnSpc>
                <a:spcPct val="90000"/>
              </a:lnSpc>
              <a:spcBef>
                <a:spcPts val="1200"/>
              </a:spcBef>
              <a:buClr>
                <a:srgbClr val="D9D9D9"/>
              </a:buClr>
              <a:buSzPts val="1800"/>
              <a:buFont typeface="Calibri"/>
              <a:buChar char="●"/>
            </a:pPr>
            <a:r>
              <a:rPr lang="en-GB" sz="18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Lecture 3: Loops</a:t>
            </a:r>
            <a:br>
              <a:rPr lang="en-GB" sz="18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>
              <a:lnSpc>
                <a:spcPct val="90000"/>
              </a:lnSpc>
              <a:buClr>
                <a:srgbClr val="D9D9D9"/>
              </a:buClr>
              <a:buSzPts val="1800"/>
              <a:buFont typeface="Calibri"/>
              <a:buChar char="○"/>
            </a:pPr>
            <a:r>
              <a:rPr lang="en-GB" sz="16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Recap: Accessing </a:t>
            </a:r>
            <a:r>
              <a:rPr lang="en-GB" sz="1600" dirty="0" err="1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br>
              <a:rPr lang="en-GB" sz="12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dirty="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>
              <a:lnSpc>
                <a:spcPct val="90000"/>
              </a:lnSpc>
              <a:buClr>
                <a:srgbClr val="D9D9D9"/>
              </a:buClr>
              <a:buSzPts val="1800"/>
              <a:buFont typeface="Calibri"/>
              <a:buChar char="○"/>
            </a:pPr>
            <a:r>
              <a:rPr lang="en-GB" sz="16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Recap: If Statements</a:t>
            </a:r>
            <a:br>
              <a:rPr lang="en-GB" sz="12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703B6FC7-66C2-266C-9E3B-13E4D02FC116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8593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B2C89F25-6A0D-C02A-3B7B-979FDFC55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9818975D-3C5D-D620-0378-EA24D1F46A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C6B310BF-5377-95B4-FAFB-7C060BA7624C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048CBC84-522C-045D-4372-C8AB176393C8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1291A0-0D32-072C-82AC-22B8F638309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09129" y="2944374"/>
            <a:ext cx="3422238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Google Shape;200;p20">
            <a:extLst>
              <a:ext uri="{FF2B5EF4-FFF2-40B4-BE49-F238E27FC236}">
                <a16:creationId xmlns:a16="http://schemas.microsoft.com/office/drawing/2014/main" id="{7A7631E0-7A3D-A45A-B62F-A36477D0A4CF}"/>
              </a:ext>
            </a:extLst>
          </p:cNvPr>
          <p:cNvSpPr/>
          <p:nvPr/>
        </p:nvSpPr>
        <p:spPr>
          <a:xfrm flipV="1">
            <a:off x="2782792" y="4765734"/>
            <a:ext cx="2749056" cy="350997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4D60350-77F1-D41A-19CB-0C48FE258754}"/>
              </a:ext>
            </a:extLst>
          </p:cNvPr>
          <p:cNvCxnSpPr>
            <a:cxnSpLocks/>
          </p:cNvCxnSpPr>
          <p:nvPr/>
        </p:nvCxnSpPr>
        <p:spPr>
          <a:xfrm flipH="1">
            <a:off x="5692728" y="4015740"/>
            <a:ext cx="2437812" cy="93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198;p20">
            <a:extLst>
              <a:ext uri="{FF2B5EF4-FFF2-40B4-BE49-F238E27FC236}">
                <a16:creationId xmlns:a16="http://schemas.microsoft.com/office/drawing/2014/main" id="{6FDBE971-716D-C54F-7E1B-168853D6BE86}"/>
              </a:ext>
            </a:extLst>
          </p:cNvPr>
          <p:cNvSpPr txBox="1"/>
          <p:nvPr/>
        </p:nvSpPr>
        <p:spPr>
          <a:xfrm>
            <a:off x="7745188" y="3700989"/>
            <a:ext cx="3532412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if statement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Everything here will be run if the Boolean is True</a:t>
            </a:r>
            <a:endParaRPr sz="20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741354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FDD4EDE9-681F-5741-F9FD-548E658E0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509C04A4-05D5-9562-C753-68637D3739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4E8AB693-B080-3212-4F81-23CA596B4844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4ABA99F1-2204-384B-2354-1C39091BC2D7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03004B-16EF-19D7-7E59-2F38756903F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09129" y="2944374"/>
            <a:ext cx="3422238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Google Shape;200;p20">
            <a:extLst>
              <a:ext uri="{FF2B5EF4-FFF2-40B4-BE49-F238E27FC236}">
                <a16:creationId xmlns:a16="http://schemas.microsoft.com/office/drawing/2014/main" id="{AEB2B0D8-FD64-D64B-3731-2D3636CFBEE5}"/>
              </a:ext>
            </a:extLst>
          </p:cNvPr>
          <p:cNvSpPr/>
          <p:nvPr/>
        </p:nvSpPr>
        <p:spPr>
          <a:xfrm flipV="1">
            <a:off x="2782792" y="4765734"/>
            <a:ext cx="2749056" cy="350997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04A7375-16F2-2B92-64BB-AF4016FA6724}"/>
              </a:ext>
            </a:extLst>
          </p:cNvPr>
          <p:cNvCxnSpPr>
            <a:cxnSpLocks/>
          </p:cNvCxnSpPr>
          <p:nvPr/>
        </p:nvCxnSpPr>
        <p:spPr>
          <a:xfrm flipH="1">
            <a:off x="5692728" y="4015740"/>
            <a:ext cx="2437812" cy="9342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198;p20">
            <a:extLst>
              <a:ext uri="{FF2B5EF4-FFF2-40B4-BE49-F238E27FC236}">
                <a16:creationId xmlns:a16="http://schemas.microsoft.com/office/drawing/2014/main" id="{195F24D6-7518-C09C-4AD0-B5DBEA38E3AE}"/>
              </a:ext>
            </a:extLst>
          </p:cNvPr>
          <p:cNvSpPr txBox="1"/>
          <p:nvPr/>
        </p:nvSpPr>
        <p:spPr>
          <a:xfrm>
            <a:off x="7745188" y="3700989"/>
            <a:ext cx="3532412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Body of the if statement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Everything here will be run if the Boolean is True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03196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738DC4A8-698D-97CE-A0A8-23289E293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685B8EFE-70EC-8906-E93B-DC60319F19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F1F9E92D-23F2-0F98-EC0B-42C8B46CD4F2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F98763D6-C7BD-0E1C-5653-47E6CFBE9BC5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AADD0-BB29-EE89-F63A-0D426A21E8E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09129" y="2944374"/>
            <a:ext cx="3422238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752607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DE3DDE49-EEF8-DF78-28BD-781F4D13F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E67831AD-3C80-566A-2B12-429416D3E5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34859A4E-EE23-196D-EB6E-E884EF04BF70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D0FA9486-CA99-7669-A956-C3D81079CA40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D1CC11-5CFA-966A-DE91-E87243810A2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09129" y="2944374"/>
            <a:ext cx="3422238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Google Shape;200;p20">
            <a:extLst>
              <a:ext uri="{FF2B5EF4-FFF2-40B4-BE49-F238E27FC236}">
                <a16:creationId xmlns:a16="http://schemas.microsoft.com/office/drawing/2014/main" id="{2360782D-E783-DA61-1CFC-2CBEB874E04D}"/>
              </a:ext>
            </a:extLst>
          </p:cNvPr>
          <p:cNvSpPr/>
          <p:nvPr/>
        </p:nvSpPr>
        <p:spPr>
          <a:xfrm flipV="1">
            <a:off x="2403796" y="4719080"/>
            <a:ext cx="387674" cy="350996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8CDE8A-9F35-8409-61C4-06E919E3A315}"/>
              </a:ext>
            </a:extLst>
          </p:cNvPr>
          <p:cNvCxnSpPr>
            <a:cxnSpLocks/>
          </p:cNvCxnSpPr>
          <p:nvPr/>
        </p:nvCxnSpPr>
        <p:spPr>
          <a:xfrm flipH="1">
            <a:off x="2873643" y="4480560"/>
            <a:ext cx="3900537" cy="2385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oogle Shape;198;p20">
            <a:extLst>
              <a:ext uri="{FF2B5EF4-FFF2-40B4-BE49-F238E27FC236}">
                <a16:creationId xmlns:a16="http://schemas.microsoft.com/office/drawing/2014/main" id="{B11B5DB4-CD9D-F376-6E1F-D7E7AA677A1D}"/>
              </a:ext>
            </a:extLst>
          </p:cNvPr>
          <p:cNvSpPr txBox="1"/>
          <p:nvPr/>
        </p:nvSpPr>
        <p:spPr>
          <a:xfrm>
            <a:off x="5631367" y="4241018"/>
            <a:ext cx="589472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Indentation: This is important!</a:t>
            </a:r>
            <a:b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Python tells what is in the body by looking at which code is indented!</a:t>
            </a:r>
            <a:endParaRPr sz="20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120356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CBA9CD03-AD28-7B1F-E2A1-2CCA62302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9F7E5321-B98B-0205-C987-73510701A1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EF65E439-593E-B775-E784-207BA80F128C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BA5C02BD-7EB7-BDF5-3E9D-06B12A0592CE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D9C60B-F367-574C-FB40-02EA1E704D6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09129" y="2944374"/>
            <a:ext cx="3422238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Google Shape;200;p20">
            <a:extLst>
              <a:ext uri="{FF2B5EF4-FFF2-40B4-BE49-F238E27FC236}">
                <a16:creationId xmlns:a16="http://schemas.microsoft.com/office/drawing/2014/main" id="{85031116-36B7-E186-5A73-F0C3B151C208}"/>
              </a:ext>
            </a:extLst>
          </p:cNvPr>
          <p:cNvSpPr/>
          <p:nvPr/>
        </p:nvSpPr>
        <p:spPr>
          <a:xfrm flipV="1">
            <a:off x="2403796" y="4719080"/>
            <a:ext cx="387674" cy="350996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220DF87-DE8C-4A1E-C2F4-A18399A96EAE}"/>
              </a:ext>
            </a:extLst>
          </p:cNvPr>
          <p:cNvCxnSpPr>
            <a:cxnSpLocks/>
          </p:cNvCxnSpPr>
          <p:nvPr/>
        </p:nvCxnSpPr>
        <p:spPr>
          <a:xfrm flipH="1">
            <a:off x="2873643" y="4480560"/>
            <a:ext cx="3900537" cy="2385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oogle Shape;198;p20">
            <a:extLst>
              <a:ext uri="{FF2B5EF4-FFF2-40B4-BE49-F238E27FC236}">
                <a16:creationId xmlns:a16="http://schemas.microsoft.com/office/drawing/2014/main" id="{2467F96D-F7C7-1007-0D72-CC66585E0C6E}"/>
              </a:ext>
            </a:extLst>
          </p:cNvPr>
          <p:cNvSpPr txBox="1"/>
          <p:nvPr/>
        </p:nvSpPr>
        <p:spPr>
          <a:xfrm>
            <a:off x="5631367" y="4241018"/>
            <a:ext cx="589472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Indentation: This is important!</a:t>
            </a:r>
            <a:b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Python tells what is in the body by looking at which code is indented!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096229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019CCCDA-387B-85D4-5460-8C86AA5F1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A8A4C8D7-FFDF-8CD8-5833-EDD46F6E04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81D67D3C-A972-44AE-22E4-0FDE69B51CDB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A75D98C8-BDF7-BAB6-FB63-4803FD376414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6FB6F-CC28-EDE0-2014-CAFFE915A0A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09129" y="2944374"/>
            <a:ext cx="3422238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050323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1037C9B9-21B3-D336-0923-2AAE67388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3271FE70-9810-70F3-2FED-98D5435EDD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BA1A13B6-4B03-0A8C-209B-D39AEE5A4A19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022FE58F-DB3A-BA64-D2CE-7F03A0E234E2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D7FF9E-8620-7FE5-9E5B-6C783146224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8" y="1990278"/>
            <a:ext cx="3980119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872970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685ECC62-4AC9-3275-5A53-06D7E8D23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CD8DF473-4841-8ECF-5C8A-80E623760E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DD153744-445E-0AA5-CCF3-A9D9EADE1127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8785796D-5A8B-9F9E-E769-4030577876D5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86C532-B259-B7E7-F47F-012680B32BE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8" y="1990278"/>
            <a:ext cx="3980119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8" name="Google Shape;198;p20">
            <a:extLst>
              <a:ext uri="{FF2B5EF4-FFF2-40B4-BE49-F238E27FC236}">
                <a16:creationId xmlns:a16="http://schemas.microsoft.com/office/drawing/2014/main" id="{4AE2909E-57D8-10A4-A04F-4A66FE74FB43}"/>
              </a:ext>
            </a:extLst>
          </p:cNvPr>
          <p:cNvSpPr txBox="1"/>
          <p:nvPr/>
        </p:nvSpPr>
        <p:spPr>
          <a:xfrm>
            <a:off x="6620933" y="4680721"/>
            <a:ext cx="4226008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Often we don’t bother naming the boolean, and instead write it directly inside the if statement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966235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16AD24CE-E32D-84BB-0C26-4BC7DF9FE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B51A39D0-F9A9-054C-EA54-AA7E7F830C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768AAD7F-D6AD-7CB8-8FA6-98EA9E3A59EF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9B2C99EA-8933-1FD8-55DD-C54D3747F5ED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5B7A24-9F7C-E002-BDC7-AAC088F0E0D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8" y="1990278"/>
            <a:ext cx="3980119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Google Shape;200;p20">
            <a:extLst>
              <a:ext uri="{FF2B5EF4-FFF2-40B4-BE49-F238E27FC236}">
                <a16:creationId xmlns:a16="http://schemas.microsoft.com/office/drawing/2014/main" id="{1F9732F2-1EDA-F82E-644A-03A43E1B508F}"/>
              </a:ext>
            </a:extLst>
          </p:cNvPr>
          <p:cNvSpPr/>
          <p:nvPr/>
        </p:nvSpPr>
        <p:spPr>
          <a:xfrm>
            <a:off x="7333198" y="2680003"/>
            <a:ext cx="2801477" cy="43785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98;p20">
            <a:extLst>
              <a:ext uri="{FF2B5EF4-FFF2-40B4-BE49-F238E27FC236}">
                <a16:creationId xmlns:a16="http://schemas.microsoft.com/office/drawing/2014/main" id="{61E86EBD-100E-546E-CFEF-E49926F8E60C}"/>
              </a:ext>
            </a:extLst>
          </p:cNvPr>
          <p:cNvSpPr txBox="1"/>
          <p:nvPr/>
        </p:nvSpPr>
        <p:spPr>
          <a:xfrm>
            <a:off x="6620933" y="4680721"/>
            <a:ext cx="4226008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Often we don’t bother naming the boolean, and instead write it directly inside the if statement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14793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3BDC7407-D6A8-FA3A-C3A0-A01A0D5A9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0D387E2F-F264-1D85-EF09-7E7623597C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1A818C8B-C076-2ABF-B934-6CFC0B65D890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6DEE5C03-29EB-B374-9782-5B359D8296A8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FDD9F4-5275-12D4-260C-A178EC816CE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8" y="1990278"/>
            <a:ext cx="3980119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Google Shape;200;p20">
            <a:extLst>
              <a:ext uri="{FF2B5EF4-FFF2-40B4-BE49-F238E27FC236}">
                <a16:creationId xmlns:a16="http://schemas.microsoft.com/office/drawing/2014/main" id="{42F7B2F4-627C-3B02-467D-A5FAC93AD4D6}"/>
              </a:ext>
            </a:extLst>
          </p:cNvPr>
          <p:cNvSpPr/>
          <p:nvPr/>
        </p:nvSpPr>
        <p:spPr>
          <a:xfrm>
            <a:off x="7333198" y="2680003"/>
            <a:ext cx="2801477" cy="43785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00;p20">
            <a:extLst>
              <a:ext uri="{FF2B5EF4-FFF2-40B4-BE49-F238E27FC236}">
                <a16:creationId xmlns:a16="http://schemas.microsoft.com/office/drawing/2014/main" id="{D9B3ECA7-929C-95ED-6213-B8A637356741}"/>
              </a:ext>
            </a:extLst>
          </p:cNvPr>
          <p:cNvSpPr/>
          <p:nvPr/>
        </p:nvSpPr>
        <p:spPr>
          <a:xfrm>
            <a:off x="7784456" y="3410950"/>
            <a:ext cx="1241192" cy="39662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98;p20">
            <a:extLst>
              <a:ext uri="{FF2B5EF4-FFF2-40B4-BE49-F238E27FC236}">
                <a16:creationId xmlns:a16="http://schemas.microsoft.com/office/drawing/2014/main" id="{1A050CEC-3D78-ABCF-689C-D2924AC5AB07}"/>
              </a:ext>
            </a:extLst>
          </p:cNvPr>
          <p:cNvSpPr txBox="1"/>
          <p:nvPr/>
        </p:nvSpPr>
        <p:spPr>
          <a:xfrm>
            <a:off x="6620933" y="4680721"/>
            <a:ext cx="4226008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Often we don’t bother naming the boolean, and instead write it directly inside the if statement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2415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1">
          <a:extLst>
            <a:ext uri="{FF2B5EF4-FFF2-40B4-BE49-F238E27FC236}">
              <a16:creationId xmlns:a16="http://schemas.microsoft.com/office/drawing/2014/main" id="{E86873EC-F0CF-9E4A-2847-69A9A6621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2" name="Google Shape;3212;p184">
            <a:extLst>
              <a:ext uri="{FF2B5EF4-FFF2-40B4-BE49-F238E27FC236}">
                <a16:creationId xmlns:a16="http://schemas.microsoft.com/office/drawing/2014/main" id="{28954453-8E45-BB51-3C67-E25197BF55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Today’s Lecture</a:t>
            </a:r>
            <a:endParaRPr dirty="0"/>
          </a:p>
        </p:txBody>
      </p:sp>
      <p:sp>
        <p:nvSpPr>
          <p:cNvPr id="3213" name="Google Shape;3213;p184">
            <a:extLst>
              <a:ext uri="{FF2B5EF4-FFF2-40B4-BE49-F238E27FC236}">
                <a16:creationId xmlns:a16="http://schemas.microsoft.com/office/drawing/2014/main" id="{74592845-9998-F20C-D911-5853006DA3EA}"/>
              </a:ext>
            </a:extLst>
          </p:cNvPr>
          <p:cNvSpPr txBox="1"/>
          <p:nvPr/>
        </p:nvSpPr>
        <p:spPr>
          <a:xfrm>
            <a:off x="1211100" y="1800300"/>
            <a:ext cx="9944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>
              <a:lnSpc>
                <a:spcPct val="90000"/>
              </a:lnSpc>
              <a:buClr>
                <a:srgbClr val="3D85C6"/>
              </a:buClr>
              <a:buSzPts val="1800"/>
              <a:buFont typeface="Calibri"/>
              <a:buChar char="●"/>
            </a:pP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Lecture 2: Booleans and Conditionals</a:t>
            </a:r>
            <a:b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lang="en-GB"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Recap: Accessing </a:t>
            </a:r>
            <a:r>
              <a:rPr lang="en-GB" sz="1600" b="1" dirty="0" err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Recap: Booleans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If statements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Practical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>
              <a:lnSpc>
                <a:spcPct val="90000"/>
              </a:lnSpc>
              <a:spcBef>
                <a:spcPts val="1200"/>
              </a:spcBef>
              <a:buClr>
                <a:srgbClr val="D9D9D9"/>
              </a:buClr>
              <a:buSzPts val="1800"/>
              <a:buFont typeface="Calibri"/>
              <a:buChar char="●"/>
            </a:pPr>
            <a:r>
              <a:rPr lang="en-GB" sz="18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Lecture 3: Loops</a:t>
            </a:r>
            <a:br>
              <a:rPr lang="en-GB" sz="18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>
              <a:lnSpc>
                <a:spcPct val="90000"/>
              </a:lnSpc>
              <a:buClr>
                <a:srgbClr val="D9D9D9"/>
              </a:buClr>
              <a:buSzPts val="1800"/>
              <a:buFont typeface="Calibri"/>
              <a:buChar char="○"/>
            </a:pPr>
            <a:r>
              <a:rPr lang="en-GB" sz="16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Recap: Accessing </a:t>
            </a:r>
            <a:r>
              <a:rPr lang="en-GB" sz="1600" dirty="0" err="1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br>
              <a:rPr lang="en-GB" sz="12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dirty="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>
              <a:lnSpc>
                <a:spcPct val="90000"/>
              </a:lnSpc>
              <a:buClr>
                <a:srgbClr val="D9D9D9"/>
              </a:buClr>
              <a:buSzPts val="1800"/>
              <a:buFont typeface="Calibri"/>
              <a:buChar char="○"/>
            </a:pPr>
            <a:r>
              <a:rPr lang="en-GB" sz="16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Recap: If Statements</a:t>
            </a:r>
            <a:br>
              <a:rPr lang="en-GB" sz="12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dirty="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>
              <a:lnSpc>
                <a:spcPct val="90000"/>
              </a:lnSpc>
              <a:buClr>
                <a:srgbClr val="D9D9D9"/>
              </a:buClr>
              <a:buSzPts val="1800"/>
              <a:buFont typeface="Calibri"/>
              <a:buChar char="○"/>
            </a:pPr>
            <a:r>
              <a:rPr lang="en-GB" sz="16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For Loops</a:t>
            </a:r>
            <a:br>
              <a:rPr lang="en-GB" sz="12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3A6B4C9C-3155-D22D-C777-0A45D59C6312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03082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4636E53F-43FA-15C8-A41F-B3CFB58FC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7924FEE4-1EDC-4CED-A834-27A6A6BB7B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7DAF060B-4985-10C9-2BA1-17E03B54AE29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15934475-C2D6-0402-4947-76510BF13F1E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3C5F95-4BA3-0696-9789-4423284FA18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8" y="1990278"/>
            <a:ext cx="3980119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Google Shape;200;p20">
            <a:extLst>
              <a:ext uri="{FF2B5EF4-FFF2-40B4-BE49-F238E27FC236}">
                <a16:creationId xmlns:a16="http://schemas.microsoft.com/office/drawing/2014/main" id="{910F4D76-99E8-7D5C-E9F0-0C4DC60A6B49}"/>
              </a:ext>
            </a:extLst>
          </p:cNvPr>
          <p:cNvSpPr/>
          <p:nvPr/>
        </p:nvSpPr>
        <p:spPr>
          <a:xfrm>
            <a:off x="7333198" y="2680003"/>
            <a:ext cx="2801477" cy="43785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00;p20">
            <a:extLst>
              <a:ext uri="{FF2B5EF4-FFF2-40B4-BE49-F238E27FC236}">
                <a16:creationId xmlns:a16="http://schemas.microsoft.com/office/drawing/2014/main" id="{583C2E44-6023-4D47-C95C-44FD77B13D05}"/>
              </a:ext>
            </a:extLst>
          </p:cNvPr>
          <p:cNvSpPr/>
          <p:nvPr/>
        </p:nvSpPr>
        <p:spPr>
          <a:xfrm>
            <a:off x="7784456" y="3410950"/>
            <a:ext cx="1241192" cy="39662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98;p20">
            <a:extLst>
              <a:ext uri="{FF2B5EF4-FFF2-40B4-BE49-F238E27FC236}">
                <a16:creationId xmlns:a16="http://schemas.microsoft.com/office/drawing/2014/main" id="{262859B9-BBEB-0EED-93F8-A6B2090826B7}"/>
              </a:ext>
            </a:extLst>
          </p:cNvPr>
          <p:cNvSpPr txBox="1"/>
          <p:nvPr/>
        </p:nvSpPr>
        <p:spPr>
          <a:xfrm>
            <a:off x="6620933" y="4680721"/>
            <a:ext cx="4226008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Often we don’t bother naming the boolean, and instead write it directly inside the if statement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" name="Google Shape;137;p17">
            <a:extLst>
              <a:ext uri="{FF2B5EF4-FFF2-40B4-BE49-F238E27FC236}">
                <a16:creationId xmlns:a16="http://schemas.microsoft.com/office/drawing/2014/main" id="{B63EB012-9AFA-0820-A3BF-5429AB2B4676}"/>
              </a:ext>
            </a:extLst>
          </p:cNvPr>
          <p:cNvCxnSpPr>
            <a:cxnSpLocks/>
          </p:cNvCxnSpPr>
          <p:nvPr/>
        </p:nvCxnSpPr>
        <p:spPr>
          <a:xfrm>
            <a:off x="8017669" y="3117853"/>
            <a:ext cx="207169" cy="23732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62877341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E42CC65F-EB6E-ECB5-7393-50C17072E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B36F951-EBCF-B1DE-63C8-235CC376653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8" y="1990278"/>
            <a:ext cx="3980119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887686-E030-23E3-4C58-1140AA6F742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33198" y="2656176"/>
            <a:ext cx="2906177" cy="568037"/>
          </a:xfrm>
          <a:prstGeom prst="rect">
            <a:avLst/>
          </a:prstGeom>
          <a:ln>
            <a:noFill/>
          </a:ln>
        </p:spPr>
      </p:pic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58615436-C5B9-AA36-BE7E-A8909797D5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7BB2BDEF-3631-FF70-418A-1F8F3B7EE584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092629A8-C1DC-0E79-30B2-3466029EC6E0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8/10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4" name="Google Shape;200;p20">
            <a:extLst>
              <a:ext uri="{FF2B5EF4-FFF2-40B4-BE49-F238E27FC236}">
                <a16:creationId xmlns:a16="http://schemas.microsoft.com/office/drawing/2014/main" id="{CA092495-50AB-F544-518F-AB2DD29F1797}"/>
              </a:ext>
            </a:extLst>
          </p:cNvPr>
          <p:cNvSpPr/>
          <p:nvPr/>
        </p:nvSpPr>
        <p:spPr>
          <a:xfrm>
            <a:off x="7333198" y="2680003"/>
            <a:ext cx="2801477" cy="43785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98;p20">
            <a:extLst>
              <a:ext uri="{FF2B5EF4-FFF2-40B4-BE49-F238E27FC236}">
                <a16:creationId xmlns:a16="http://schemas.microsoft.com/office/drawing/2014/main" id="{7758EAB7-181D-FC3F-2102-6EADA1B0D4F4}"/>
              </a:ext>
            </a:extLst>
          </p:cNvPr>
          <p:cNvSpPr txBox="1"/>
          <p:nvPr/>
        </p:nvSpPr>
        <p:spPr>
          <a:xfrm>
            <a:off x="6620933" y="4680721"/>
            <a:ext cx="4226008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Often we don’t bother naming the boolean, and instead write it directly inside the if statement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" name="Google Shape;137;p17">
            <a:extLst>
              <a:ext uri="{FF2B5EF4-FFF2-40B4-BE49-F238E27FC236}">
                <a16:creationId xmlns:a16="http://schemas.microsoft.com/office/drawing/2014/main" id="{C39E9D99-0752-D43D-8A97-13F587A75468}"/>
              </a:ext>
            </a:extLst>
          </p:cNvPr>
          <p:cNvCxnSpPr>
            <a:cxnSpLocks/>
          </p:cNvCxnSpPr>
          <p:nvPr/>
        </p:nvCxnSpPr>
        <p:spPr>
          <a:xfrm>
            <a:off x="8017669" y="3117853"/>
            <a:ext cx="207169" cy="23732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Google Shape;200;p20">
            <a:extLst>
              <a:ext uri="{FF2B5EF4-FFF2-40B4-BE49-F238E27FC236}">
                <a16:creationId xmlns:a16="http://schemas.microsoft.com/office/drawing/2014/main" id="{542F831B-E0EA-C7B2-28C1-A252F89B7F9A}"/>
              </a:ext>
            </a:extLst>
          </p:cNvPr>
          <p:cNvSpPr/>
          <p:nvPr/>
        </p:nvSpPr>
        <p:spPr>
          <a:xfrm>
            <a:off x="7784456" y="3410950"/>
            <a:ext cx="1241192" cy="39662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141864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1F7D9F42-F176-A436-941B-52DF331C7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DC0C840-1345-9B8E-114E-3C493D9D566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8" y="1990278"/>
            <a:ext cx="3980119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94FC95-7D61-0AB0-B659-ED64616720A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33198" y="2656176"/>
            <a:ext cx="2906177" cy="568037"/>
          </a:xfrm>
          <a:prstGeom prst="rect">
            <a:avLst/>
          </a:prstGeom>
          <a:ln>
            <a:noFill/>
          </a:ln>
        </p:spPr>
      </p:pic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1DDE8D4D-A94A-9D77-26B5-0F792649FB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BA26DB8C-B310-242A-3CD4-73F5E85931AA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5E97AC6E-0E67-3CD8-1C4A-44EE6E2A3143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8/10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4" name="Google Shape;200;p20">
            <a:extLst>
              <a:ext uri="{FF2B5EF4-FFF2-40B4-BE49-F238E27FC236}">
                <a16:creationId xmlns:a16="http://schemas.microsoft.com/office/drawing/2014/main" id="{7D1F4E48-21A2-7F68-4994-FC8A18894908}"/>
              </a:ext>
            </a:extLst>
          </p:cNvPr>
          <p:cNvSpPr/>
          <p:nvPr/>
        </p:nvSpPr>
        <p:spPr>
          <a:xfrm>
            <a:off x="7333198" y="2680003"/>
            <a:ext cx="2801477" cy="43785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98;p20">
            <a:extLst>
              <a:ext uri="{FF2B5EF4-FFF2-40B4-BE49-F238E27FC236}">
                <a16:creationId xmlns:a16="http://schemas.microsoft.com/office/drawing/2014/main" id="{96B7AD69-7E73-0631-8350-06BB6F8CC182}"/>
              </a:ext>
            </a:extLst>
          </p:cNvPr>
          <p:cNvSpPr txBox="1"/>
          <p:nvPr/>
        </p:nvSpPr>
        <p:spPr>
          <a:xfrm>
            <a:off x="6620933" y="4680721"/>
            <a:ext cx="4226008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Often we don’t bother naming the boolean, and instead write it directly inside the if statement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" name="Google Shape;137;p17">
            <a:extLst>
              <a:ext uri="{FF2B5EF4-FFF2-40B4-BE49-F238E27FC236}">
                <a16:creationId xmlns:a16="http://schemas.microsoft.com/office/drawing/2014/main" id="{09E61BFF-D0AD-45EF-6E3D-9CDF8296318E}"/>
              </a:ext>
            </a:extLst>
          </p:cNvPr>
          <p:cNvCxnSpPr>
            <a:cxnSpLocks/>
          </p:cNvCxnSpPr>
          <p:nvPr/>
        </p:nvCxnSpPr>
        <p:spPr>
          <a:xfrm>
            <a:off x="8017669" y="3117853"/>
            <a:ext cx="207169" cy="23732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0926D4C-AE1E-F53F-D59E-0C6C1806775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784456" y="3448071"/>
            <a:ext cx="1159519" cy="322386"/>
          </a:xfrm>
          <a:prstGeom prst="rect">
            <a:avLst/>
          </a:prstGeom>
          <a:ln>
            <a:noFill/>
          </a:ln>
        </p:spPr>
      </p:pic>
      <p:sp>
        <p:nvSpPr>
          <p:cNvPr id="17" name="Google Shape;200;p20">
            <a:extLst>
              <a:ext uri="{FF2B5EF4-FFF2-40B4-BE49-F238E27FC236}">
                <a16:creationId xmlns:a16="http://schemas.microsoft.com/office/drawing/2014/main" id="{8BE85FC0-32F5-EA56-73B9-09F17BA7A6ED}"/>
              </a:ext>
            </a:extLst>
          </p:cNvPr>
          <p:cNvSpPr/>
          <p:nvPr/>
        </p:nvSpPr>
        <p:spPr>
          <a:xfrm>
            <a:off x="7784456" y="3410950"/>
            <a:ext cx="1241192" cy="39662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00444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7A28AC92-A2CF-9E65-2FE5-6423B7114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460A806-82B7-A205-0696-EBD4F4B8971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8" y="1990278"/>
            <a:ext cx="3980119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C78ECB-6FEC-719B-1B7F-0B1D0D79238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33198" y="2656176"/>
            <a:ext cx="2906177" cy="568037"/>
          </a:xfrm>
          <a:prstGeom prst="rect">
            <a:avLst/>
          </a:prstGeom>
          <a:ln>
            <a:noFill/>
          </a:ln>
        </p:spPr>
      </p:pic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15EEE245-F883-57A6-7944-7A78DB0E95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4074A578-265F-ED29-401C-A46FDB68D062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0E082576-FDDC-300C-55BC-3D7F2857761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8/10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4" name="Google Shape;200;p20">
            <a:extLst>
              <a:ext uri="{FF2B5EF4-FFF2-40B4-BE49-F238E27FC236}">
                <a16:creationId xmlns:a16="http://schemas.microsoft.com/office/drawing/2014/main" id="{53605F07-AD61-19CE-3F0C-D889618C959A}"/>
              </a:ext>
            </a:extLst>
          </p:cNvPr>
          <p:cNvSpPr/>
          <p:nvPr/>
        </p:nvSpPr>
        <p:spPr>
          <a:xfrm>
            <a:off x="7333198" y="2680003"/>
            <a:ext cx="2801477" cy="43785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98;p20">
            <a:extLst>
              <a:ext uri="{FF2B5EF4-FFF2-40B4-BE49-F238E27FC236}">
                <a16:creationId xmlns:a16="http://schemas.microsoft.com/office/drawing/2014/main" id="{3A8352EF-AC61-378E-8861-90355219EBB2}"/>
              </a:ext>
            </a:extLst>
          </p:cNvPr>
          <p:cNvSpPr txBox="1"/>
          <p:nvPr/>
        </p:nvSpPr>
        <p:spPr>
          <a:xfrm>
            <a:off x="6620933" y="4680721"/>
            <a:ext cx="4226008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Often we don’t bother naming the boolean, and instead write it directly inside the if statement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" name="Google Shape;137;p17">
            <a:extLst>
              <a:ext uri="{FF2B5EF4-FFF2-40B4-BE49-F238E27FC236}">
                <a16:creationId xmlns:a16="http://schemas.microsoft.com/office/drawing/2014/main" id="{7A1DA1BE-84EA-04B9-0D95-E751851AB09A}"/>
              </a:ext>
            </a:extLst>
          </p:cNvPr>
          <p:cNvCxnSpPr>
            <a:cxnSpLocks/>
          </p:cNvCxnSpPr>
          <p:nvPr/>
        </p:nvCxnSpPr>
        <p:spPr>
          <a:xfrm>
            <a:off x="8017669" y="3117853"/>
            <a:ext cx="207169" cy="237328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50C3559-3BD1-ECF4-B126-6D7C644BF71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784456" y="3448071"/>
            <a:ext cx="1159519" cy="322386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48EA54-0315-4CD5-0AB6-705E16B6358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92758" y="3410950"/>
            <a:ext cx="3320192" cy="806493"/>
          </a:xfrm>
          <a:prstGeom prst="rect">
            <a:avLst/>
          </a:prstGeom>
        </p:spPr>
      </p:pic>
      <p:sp>
        <p:nvSpPr>
          <p:cNvPr id="17" name="Google Shape;200;p20">
            <a:extLst>
              <a:ext uri="{FF2B5EF4-FFF2-40B4-BE49-F238E27FC236}">
                <a16:creationId xmlns:a16="http://schemas.microsoft.com/office/drawing/2014/main" id="{27D54B0A-C6AF-8F2A-9B90-25307BD9FF0F}"/>
              </a:ext>
            </a:extLst>
          </p:cNvPr>
          <p:cNvSpPr/>
          <p:nvPr/>
        </p:nvSpPr>
        <p:spPr>
          <a:xfrm>
            <a:off x="7784456" y="3410950"/>
            <a:ext cx="1241192" cy="39662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942731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228EC14C-2C6D-6958-0A24-E2EAAFBE8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F4FCA1-CB87-75AD-0CF3-3AD495DF32F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8" y="1990278"/>
            <a:ext cx="3980119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34EB6F-82FF-D6EB-688E-2C381FB8F09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92758" y="2656176"/>
            <a:ext cx="2846617" cy="568037"/>
          </a:xfrm>
          <a:prstGeom prst="rect">
            <a:avLst/>
          </a:prstGeom>
          <a:ln>
            <a:noFill/>
          </a:ln>
        </p:spPr>
      </p:pic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83C7E72B-F6C1-93AE-7D03-E531174461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9B260F0A-A76D-9C53-5C2C-4391550BEA23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C3027937-0533-E5CF-ECDD-9AA31BDE966E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E9CAC4-59AF-93B1-8E16-B80F850DB31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784456" y="3448071"/>
            <a:ext cx="1159519" cy="322386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1AADF5-99D1-D63A-AEFE-1C42F7DF7B3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92758" y="3410950"/>
            <a:ext cx="3320192" cy="80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5300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D46623D3-5AED-7D98-D7C2-BA50E895B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E52CAB8C-B6CB-DACE-8DB3-C74479752D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D0AD9564-E810-CF24-3551-BE63E3482F4A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BD32C585-6FAF-FEE2-6639-10C76E2F8083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B1B450-CF34-4BB0-24CC-3A58AB41921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8" y="1990278"/>
            <a:ext cx="3980119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Google Shape;200;p20">
            <a:extLst>
              <a:ext uri="{FF2B5EF4-FFF2-40B4-BE49-F238E27FC236}">
                <a16:creationId xmlns:a16="http://schemas.microsoft.com/office/drawing/2014/main" id="{24584742-3AF3-8A89-99B2-7F4CDF372D7E}"/>
              </a:ext>
            </a:extLst>
          </p:cNvPr>
          <p:cNvSpPr/>
          <p:nvPr/>
        </p:nvSpPr>
        <p:spPr>
          <a:xfrm>
            <a:off x="7784456" y="3410950"/>
            <a:ext cx="1241192" cy="39662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9956BB-5D87-37A1-83A5-A597431D014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29029" y="2638125"/>
            <a:ext cx="3291946" cy="1545650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F8C9B4-11F6-1135-82A1-7982A6D8170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13237" y="2634937"/>
            <a:ext cx="3291946" cy="79963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91A8826-CE6D-CEF3-6FB1-A1FDFA619B8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50246" y="2065867"/>
            <a:ext cx="3825754" cy="21179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4BEF84-7413-F025-7A1A-32DBEB247B7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42927" y="3503430"/>
            <a:ext cx="3825754" cy="68034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912731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17924296-C755-9C3D-CAD4-C70B53DF6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EE844871-F638-1415-D2AC-0CC8C149CD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616B2E8D-91DB-2C0A-51CC-FFE9E5EAC1D2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also tell the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what to do when the Boolean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by using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F2AEAB23-0D23-E5FF-511B-5DF336799ECC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6DB490-5923-EB69-76CD-72E76992AF0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8" y="1990278"/>
            <a:ext cx="3980119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Google Shape;200;p20">
            <a:extLst>
              <a:ext uri="{FF2B5EF4-FFF2-40B4-BE49-F238E27FC236}">
                <a16:creationId xmlns:a16="http://schemas.microsoft.com/office/drawing/2014/main" id="{808CADEA-166A-6B12-2053-7857BB056A37}"/>
              </a:ext>
            </a:extLst>
          </p:cNvPr>
          <p:cNvSpPr/>
          <p:nvPr/>
        </p:nvSpPr>
        <p:spPr>
          <a:xfrm>
            <a:off x="7784456" y="3410950"/>
            <a:ext cx="1241192" cy="39662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415158-A90E-6A82-4B22-3A310B2B942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29029" y="2638125"/>
            <a:ext cx="3291946" cy="1545650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FD133C-27F1-A300-F9B4-8F8A5ED10F9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13237" y="2634937"/>
            <a:ext cx="3291946" cy="79963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650DEC0-57BC-FA33-8E7C-147F3AD618E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50246" y="2065867"/>
            <a:ext cx="3825754" cy="21179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0326B3-F7BE-1EA1-06FE-88DDF2A7FE0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42927" y="3503430"/>
            <a:ext cx="3825754" cy="68034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12581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7E05BADE-2AFA-34F6-5CB1-B80F3134C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95EBF4B4-A11D-63CD-7CE3-256A4F33B1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08BA380F-25C6-01C4-941B-9431347C7E05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also tell the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what to do when the Boolean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by using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650BC37E-CEE0-4CBD-BA78-700E8960D35E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8DA4DA-7AEC-0A4F-1910-22E09F7E6C2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8" y="1990278"/>
            <a:ext cx="3980119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Google Shape;200;p20">
            <a:extLst>
              <a:ext uri="{FF2B5EF4-FFF2-40B4-BE49-F238E27FC236}">
                <a16:creationId xmlns:a16="http://schemas.microsoft.com/office/drawing/2014/main" id="{D1A0F6A6-605B-5EA1-D21F-3611E9CDB0FC}"/>
              </a:ext>
            </a:extLst>
          </p:cNvPr>
          <p:cNvSpPr/>
          <p:nvPr/>
        </p:nvSpPr>
        <p:spPr>
          <a:xfrm>
            <a:off x="7784456" y="3410950"/>
            <a:ext cx="1241192" cy="39662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B74D48-BEE2-464E-A7AE-A9695143759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29029" y="2638125"/>
            <a:ext cx="3291946" cy="1545650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46098A-BFDE-DF31-CFD4-E43399B8C6F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13237" y="2634937"/>
            <a:ext cx="3291946" cy="79963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FD86434-EFE4-2343-18AC-0D2315306EA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50246" y="2065867"/>
            <a:ext cx="3825754" cy="211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5568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C27CFB7A-5570-F94B-97D8-FBFB05D7A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848C0F20-808D-F447-30DB-DC6505B58E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EA2C1F17-3089-755A-5947-A0235CE6D9D1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also tell the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what to do when the Boolean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by using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FE44AE00-1EE8-E4FC-579F-13019A70C5AB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958F8C-186C-1D03-CFD9-BF391FD9CD9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8" y="1990278"/>
            <a:ext cx="3980119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Google Shape;200;p20">
            <a:extLst>
              <a:ext uri="{FF2B5EF4-FFF2-40B4-BE49-F238E27FC236}">
                <a16:creationId xmlns:a16="http://schemas.microsoft.com/office/drawing/2014/main" id="{6A0A3BE2-FF67-BF2C-EAEF-36D8AFC34BA1}"/>
              </a:ext>
            </a:extLst>
          </p:cNvPr>
          <p:cNvSpPr/>
          <p:nvPr/>
        </p:nvSpPr>
        <p:spPr>
          <a:xfrm>
            <a:off x="7784456" y="3410950"/>
            <a:ext cx="1241192" cy="39662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5D2BC-F2CB-C576-DFF8-BDF0283400D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29029" y="2638125"/>
            <a:ext cx="3291946" cy="1545650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8D5D58-DD44-9DEF-4768-E37D8F47E06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13237" y="2634937"/>
            <a:ext cx="3291946" cy="79963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6943924-01F0-44C3-0B31-869CCE8571BF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50246" y="2065867"/>
            <a:ext cx="3825754" cy="2117908"/>
          </a:xfrm>
          <a:prstGeom prst="rect">
            <a:avLst/>
          </a:prstGeom>
        </p:spPr>
      </p:pic>
      <p:sp>
        <p:nvSpPr>
          <p:cNvPr id="36" name="Google Shape;198;p20">
            <a:extLst>
              <a:ext uri="{FF2B5EF4-FFF2-40B4-BE49-F238E27FC236}">
                <a16:creationId xmlns:a16="http://schemas.microsoft.com/office/drawing/2014/main" id="{D163D6DD-7D83-3ED2-7949-D21B91349449}"/>
              </a:ext>
            </a:extLst>
          </p:cNvPr>
          <p:cNvSpPr txBox="1"/>
          <p:nvPr/>
        </p:nvSpPr>
        <p:spPr>
          <a:xfrm>
            <a:off x="6773333" y="4833121"/>
            <a:ext cx="4226008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Translation: If the number is positive, print “positive number”, otherwise print “Non-positive number”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667620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2A1E0CEC-3C13-666F-BD73-815FE5565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A4CC3885-E8BB-C2B6-3AAB-79956EB420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3DDE204C-584E-2B40-CCB0-72E15E936E93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also tell the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what to do when the Boolean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by using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69C70FCC-B149-C817-67BD-CEF471D4007C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FA2A76-CC05-2302-1DB5-BBF4353C17B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8" y="1990278"/>
            <a:ext cx="3980119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Google Shape;200;p20">
            <a:extLst>
              <a:ext uri="{FF2B5EF4-FFF2-40B4-BE49-F238E27FC236}">
                <a16:creationId xmlns:a16="http://schemas.microsoft.com/office/drawing/2014/main" id="{A92A5DD4-42AA-FF78-926E-AADE7525E93A}"/>
              </a:ext>
            </a:extLst>
          </p:cNvPr>
          <p:cNvSpPr/>
          <p:nvPr/>
        </p:nvSpPr>
        <p:spPr>
          <a:xfrm>
            <a:off x="7784456" y="3410950"/>
            <a:ext cx="1241192" cy="39662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5E97B6-9A0B-73DF-9C95-482393FC773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29029" y="2638125"/>
            <a:ext cx="3291946" cy="1545650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5F75CE-928E-5CC9-5CE1-95DFF3EBC6F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13237" y="2634937"/>
            <a:ext cx="3291946" cy="79963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1A6DFF8-9482-6C9A-19F4-A9475A10A26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50246" y="2065867"/>
            <a:ext cx="3825754" cy="211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8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1">
          <a:extLst>
            <a:ext uri="{FF2B5EF4-FFF2-40B4-BE49-F238E27FC236}">
              <a16:creationId xmlns:a16="http://schemas.microsoft.com/office/drawing/2014/main" id="{7E139E92-F2BE-7167-D7A3-A1279E256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2" name="Google Shape;3212;p184">
            <a:extLst>
              <a:ext uri="{FF2B5EF4-FFF2-40B4-BE49-F238E27FC236}">
                <a16:creationId xmlns:a16="http://schemas.microsoft.com/office/drawing/2014/main" id="{52F0B46D-2BDB-E8B3-8F35-6DBF3AE423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Today’s Lecture</a:t>
            </a:r>
            <a:endParaRPr dirty="0"/>
          </a:p>
        </p:txBody>
      </p:sp>
      <p:sp>
        <p:nvSpPr>
          <p:cNvPr id="3213" name="Google Shape;3213;p184">
            <a:extLst>
              <a:ext uri="{FF2B5EF4-FFF2-40B4-BE49-F238E27FC236}">
                <a16:creationId xmlns:a16="http://schemas.microsoft.com/office/drawing/2014/main" id="{7FF2CC58-C578-80F2-DAE6-5D378B031A42}"/>
              </a:ext>
            </a:extLst>
          </p:cNvPr>
          <p:cNvSpPr txBox="1"/>
          <p:nvPr/>
        </p:nvSpPr>
        <p:spPr>
          <a:xfrm>
            <a:off x="1211100" y="1800300"/>
            <a:ext cx="9944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>
              <a:lnSpc>
                <a:spcPct val="90000"/>
              </a:lnSpc>
              <a:buClr>
                <a:srgbClr val="3D85C6"/>
              </a:buClr>
              <a:buSzPts val="1800"/>
              <a:buFont typeface="Calibri"/>
              <a:buChar char="●"/>
            </a:pP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Lecture 2: Booleans and Conditionals</a:t>
            </a:r>
            <a:b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lang="en-GB"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Recap: Accessing </a:t>
            </a:r>
            <a:r>
              <a:rPr lang="en-GB" sz="1600" b="1" dirty="0" err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Recap: Booleans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If statements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Practical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>
              <a:lnSpc>
                <a:spcPct val="90000"/>
              </a:lnSpc>
              <a:spcBef>
                <a:spcPts val="1200"/>
              </a:spcBef>
              <a:buClr>
                <a:srgbClr val="D9D9D9"/>
              </a:buClr>
              <a:buSzPts val="1800"/>
              <a:buFont typeface="Calibri"/>
              <a:buChar char="●"/>
            </a:pPr>
            <a:r>
              <a:rPr lang="en-GB" sz="18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Lecture 3: Loops</a:t>
            </a:r>
            <a:br>
              <a:rPr lang="en-GB" sz="18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>
              <a:lnSpc>
                <a:spcPct val="90000"/>
              </a:lnSpc>
              <a:buClr>
                <a:srgbClr val="D9D9D9"/>
              </a:buClr>
              <a:buSzPts val="1800"/>
              <a:buFont typeface="Calibri"/>
              <a:buChar char="○"/>
            </a:pPr>
            <a:r>
              <a:rPr lang="en-GB" sz="16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Recap: Accessing </a:t>
            </a:r>
            <a:r>
              <a:rPr lang="en-GB" sz="1600" dirty="0" err="1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br>
              <a:rPr lang="en-GB" sz="12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dirty="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>
              <a:lnSpc>
                <a:spcPct val="90000"/>
              </a:lnSpc>
              <a:buClr>
                <a:srgbClr val="D9D9D9"/>
              </a:buClr>
              <a:buSzPts val="1800"/>
              <a:buFont typeface="Calibri"/>
              <a:buChar char="○"/>
            </a:pPr>
            <a:r>
              <a:rPr lang="en-GB" sz="16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Recap: If Statements</a:t>
            </a:r>
            <a:br>
              <a:rPr lang="en-GB" sz="12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dirty="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>
              <a:lnSpc>
                <a:spcPct val="90000"/>
              </a:lnSpc>
              <a:buClr>
                <a:srgbClr val="D9D9D9"/>
              </a:buClr>
              <a:buSzPts val="1800"/>
              <a:buFont typeface="Calibri"/>
              <a:buChar char="○"/>
            </a:pPr>
            <a:r>
              <a:rPr lang="en-GB" sz="16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For Loops</a:t>
            </a:r>
            <a:br>
              <a:rPr lang="en-GB" sz="12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dirty="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>
              <a:lnSpc>
                <a:spcPct val="90000"/>
              </a:lnSpc>
              <a:buClr>
                <a:srgbClr val="D9D9D9"/>
              </a:buClr>
              <a:buSzPts val="1800"/>
              <a:buFont typeface="Calibri"/>
              <a:buChar char="○"/>
            </a:pPr>
            <a:r>
              <a:rPr lang="en-GB" sz="16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While Loops</a:t>
            </a:r>
            <a:br>
              <a:rPr lang="en-GB" sz="16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819F8E08-9F59-A56B-7769-64707993E1A1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4785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9CCE3CF8-176E-C22C-5EFF-D3A780E3C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89AEE1EA-A345-F10A-A522-284049FAB9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14B0AF64-3817-ABA0-9A0C-803103845120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also tell the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what to do when the Boolean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by using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elif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(short for else if) can be added to check more extra conditions.</a:t>
            </a: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5B9C27FB-F11A-FAE8-A1F2-ECE0BA474B6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3B2CB5-12A9-69AF-B9CA-07A0DDEDAF1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8" y="1990278"/>
            <a:ext cx="3980119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Google Shape;200;p20">
            <a:extLst>
              <a:ext uri="{FF2B5EF4-FFF2-40B4-BE49-F238E27FC236}">
                <a16:creationId xmlns:a16="http://schemas.microsoft.com/office/drawing/2014/main" id="{686287A7-C9D3-0700-CAF0-E7CA0C2CAB6D}"/>
              </a:ext>
            </a:extLst>
          </p:cNvPr>
          <p:cNvSpPr/>
          <p:nvPr/>
        </p:nvSpPr>
        <p:spPr>
          <a:xfrm>
            <a:off x="7784456" y="3410950"/>
            <a:ext cx="1241192" cy="39662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383C5B-2FED-AADA-EBC7-E555733C5D1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29029" y="2638125"/>
            <a:ext cx="3291946" cy="1545650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0C639B-5222-9828-6605-631C9316522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13237" y="2634937"/>
            <a:ext cx="3291946" cy="79963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EFA6AB7-D975-3B11-6079-C2F1162BACC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50246" y="2065867"/>
            <a:ext cx="3825754" cy="211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9485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F905FE3D-E5CC-F009-015F-ADAF76902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485E5758-55AA-AE8C-38DB-DA2CCB5FF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C9CBB992-6505-D644-0B8A-F33CEEBA9394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also tell the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what to do when the Boolean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by using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elif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(short for else if) can be added to check more extra conditions.</a:t>
            </a: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FCF6996C-CED7-45CF-F313-5DBC9AD31E82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E100B-A6D5-0C21-8F55-1FA443D1143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8" y="1990278"/>
            <a:ext cx="3980119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Google Shape;200;p20">
            <a:extLst>
              <a:ext uri="{FF2B5EF4-FFF2-40B4-BE49-F238E27FC236}">
                <a16:creationId xmlns:a16="http://schemas.microsoft.com/office/drawing/2014/main" id="{EEBBF097-258F-BD13-F63C-FA2D6DB5C33A}"/>
              </a:ext>
            </a:extLst>
          </p:cNvPr>
          <p:cNvSpPr/>
          <p:nvPr/>
        </p:nvSpPr>
        <p:spPr>
          <a:xfrm>
            <a:off x="7784456" y="3410950"/>
            <a:ext cx="1241192" cy="39662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909796-E55B-0D0C-AB3D-73C60392E0A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29029" y="2638125"/>
            <a:ext cx="3291946" cy="1545650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95BBD1-F4DA-B664-EF98-E313EFCF993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13237" y="2634937"/>
            <a:ext cx="3291946" cy="79963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7145FE0-A314-0243-911E-1C03BBD8313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50246" y="2065867"/>
            <a:ext cx="3825754" cy="21179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398BD9-84F5-8DEC-090C-A5F3623689E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92237" y="3502724"/>
            <a:ext cx="3783763" cy="68105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149375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F0149CDD-A920-BA20-1D55-703FC4B47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BF53B14D-C47E-18B8-FF94-FEBD966A35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A3E2B4C7-E7B3-3E98-EA50-9EA3D11CE97F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also tell the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what to do when the Boolean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by using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elif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(short for else if) can be added to check more extra conditions.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505C54E0-2529-5C63-61AA-34782E94D6ED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CBB140-1FA9-8751-34A2-B96B5C86BC5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8" y="1990278"/>
            <a:ext cx="3980119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Google Shape;200;p20">
            <a:extLst>
              <a:ext uri="{FF2B5EF4-FFF2-40B4-BE49-F238E27FC236}">
                <a16:creationId xmlns:a16="http://schemas.microsoft.com/office/drawing/2014/main" id="{2224E972-8F07-D65D-D8AF-4E4E6C55E3BE}"/>
              </a:ext>
            </a:extLst>
          </p:cNvPr>
          <p:cNvSpPr/>
          <p:nvPr/>
        </p:nvSpPr>
        <p:spPr>
          <a:xfrm>
            <a:off x="7784456" y="3410950"/>
            <a:ext cx="1241192" cy="39662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176988-3CF3-AE99-1FBF-346F8040AB0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29029" y="2638125"/>
            <a:ext cx="3291946" cy="1545650"/>
          </a:xfrm>
          <a:prstGeom prst="rect">
            <a:avLst/>
          </a:prstGeo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162D06-3B76-C93E-8E23-A39ED145C91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7" y="1990278"/>
            <a:ext cx="3980119" cy="29584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42EFC6-98BA-49CA-C012-BF4B77B6330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92237" y="3502724"/>
            <a:ext cx="3702775" cy="13621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517201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A62E6FC3-3695-4A19-4650-E4EA98987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6917F11F-75E6-188B-FD47-E38A72397A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731693E4-8413-7BD0-4A1B-6807BE8DB002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also tell the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what to do when the Boolean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by using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elif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(short for else if) can be added to check more extra conditions.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40195F23-3AAA-DC4E-24EF-D03604C53686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C5AC5F-1078-555E-BDC9-02EADCAD7DE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8" y="1990278"/>
            <a:ext cx="3980119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Google Shape;200;p20">
            <a:extLst>
              <a:ext uri="{FF2B5EF4-FFF2-40B4-BE49-F238E27FC236}">
                <a16:creationId xmlns:a16="http://schemas.microsoft.com/office/drawing/2014/main" id="{EAF83DDA-8AE8-9502-9A57-685F4F25C5C9}"/>
              </a:ext>
            </a:extLst>
          </p:cNvPr>
          <p:cNvSpPr/>
          <p:nvPr/>
        </p:nvSpPr>
        <p:spPr>
          <a:xfrm>
            <a:off x="7784456" y="3410950"/>
            <a:ext cx="1241192" cy="39662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C4DEC4-9EDB-D3AB-C967-E458920AC82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29029" y="2638125"/>
            <a:ext cx="3291946" cy="1545650"/>
          </a:xfrm>
          <a:prstGeom prst="rect">
            <a:avLst/>
          </a:prstGeo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B1DD51-1A84-9355-89DC-4C32C698D27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7" y="1990278"/>
            <a:ext cx="3980119" cy="29584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3EC11D-36D4-DFCD-CFD2-C252DC5E36B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92237" y="4245428"/>
            <a:ext cx="3702775" cy="61939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85665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26E8DE47-9C94-4B85-771D-D733CDC7C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1DF47241-7D02-6DDC-DE7B-9EE2D69C25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2C788B25-5EF1-6B30-050D-E996C59D95B5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also tell the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what to do when the Boolean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by using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elif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(short for else if) can be added to check more extra conditions.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7C8C598E-18CD-C507-F129-D033674365BE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67580C-8D54-E621-FD67-1B786A63671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8" y="1990278"/>
            <a:ext cx="3980119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Google Shape;200;p20">
            <a:extLst>
              <a:ext uri="{FF2B5EF4-FFF2-40B4-BE49-F238E27FC236}">
                <a16:creationId xmlns:a16="http://schemas.microsoft.com/office/drawing/2014/main" id="{6A7F25DE-2D02-C742-D94A-157ABBA400F7}"/>
              </a:ext>
            </a:extLst>
          </p:cNvPr>
          <p:cNvSpPr/>
          <p:nvPr/>
        </p:nvSpPr>
        <p:spPr>
          <a:xfrm>
            <a:off x="7784456" y="3410950"/>
            <a:ext cx="1241192" cy="39662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3DC50A-41FA-8D01-E6E1-0095C87B51A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29029" y="2638125"/>
            <a:ext cx="3291946" cy="1545650"/>
          </a:xfrm>
          <a:prstGeom prst="rect">
            <a:avLst/>
          </a:prstGeo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402A97-CB28-A83E-2019-4142564C29D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7" y="1990278"/>
            <a:ext cx="3980119" cy="29584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059466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6A17C2AA-887D-1418-FA77-4E1B2F26E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842E8A0C-6A5A-1022-1980-E7BEA62FBB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ADD2B412-804F-1127-45EA-4E72AF51D655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also tell the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what to do when the Boolean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by using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elif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(short for else if) can be added to check more extra conditions.</a:t>
            </a: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107A97DF-E0C4-B782-A716-792612EA015F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A68576-45E8-24C5-A1B1-4B95C3F28BF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8" y="1990278"/>
            <a:ext cx="3980119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Google Shape;200;p20">
            <a:extLst>
              <a:ext uri="{FF2B5EF4-FFF2-40B4-BE49-F238E27FC236}">
                <a16:creationId xmlns:a16="http://schemas.microsoft.com/office/drawing/2014/main" id="{229D8EDD-EED4-5550-0295-BC9C0E9AD500}"/>
              </a:ext>
            </a:extLst>
          </p:cNvPr>
          <p:cNvSpPr/>
          <p:nvPr/>
        </p:nvSpPr>
        <p:spPr>
          <a:xfrm>
            <a:off x="7784456" y="3410950"/>
            <a:ext cx="1241192" cy="39662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B5B67F-5622-A95A-AB77-6CC1B4F8A71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29029" y="2638125"/>
            <a:ext cx="3291946" cy="1545650"/>
          </a:xfrm>
          <a:prstGeom prst="rect">
            <a:avLst/>
          </a:prstGeo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4988E4-BE6B-C6BD-9A5F-5FB9804BDBE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7" y="1990278"/>
            <a:ext cx="3980119" cy="2958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Google Shape;198;p20">
            <a:extLst>
              <a:ext uri="{FF2B5EF4-FFF2-40B4-BE49-F238E27FC236}">
                <a16:creationId xmlns:a16="http://schemas.microsoft.com/office/drawing/2014/main" id="{F78DF168-5168-8DB1-7399-47769BD0CDDD}"/>
              </a:ext>
            </a:extLst>
          </p:cNvPr>
          <p:cNvSpPr txBox="1"/>
          <p:nvPr/>
        </p:nvSpPr>
        <p:spPr>
          <a:xfrm>
            <a:off x="1600484" y="4456355"/>
            <a:ext cx="422600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First, the if statement is checked…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721376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AAA560B2-F6B2-9D6A-7971-04C88D48D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4DC4B3BD-E3C6-0E33-9D82-8EB6BB875C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E38DD658-55DA-6BEF-C5F8-AE4C2CE7FFFE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also tell the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what to do when the Boolean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by using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elif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(short for else if) can be added to check more extra conditions.</a:t>
            </a: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0C7F0F34-A338-85EC-A9B7-9CA04E1ECA8C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B6625D-D34B-DC65-3AA4-CB5629EA52F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8" y="1990278"/>
            <a:ext cx="3980119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Google Shape;200;p20">
            <a:extLst>
              <a:ext uri="{FF2B5EF4-FFF2-40B4-BE49-F238E27FC236}">
                <a16:creationId xmlns:a16="http://schemas.microsoft.com/office/drawing/2014/main" id="{B2211081-BBF5-9E5E-F1D7-70AE9D5F43B5}"/>
              </a:ext>
            </a:extLst>
          </p:cNvPr>
          <p:cNvSpPr/>
          <p:nvPr/>
        </p:nvSpPr>
        <p:spPr>
          <a:xfrm>
            <a:off x="7784456" y="3410950"/>
            <a:ext cx="1241192" cy="39662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7AA9E8-ED11-FBA4-60D9-F1295A7774C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29029" y="2638125"/>
            <a:ext cx="3291946" cy="1545650"/>
          </a:xfrm>
          <a:prstGeom prst="rect">
            <a:avLst/>
          </a:prstGeo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E09278-C02C-EC8C-525C-28434657EB6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7" y="1990278"/>
            <a:ext cx="3980119" cy="2958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Google Shape;198;p20">
            <a:extLst>
              <a:ext uri="{FF2B5EF4-FFF2-40B4-BE49-F238E27FC236}">
                <a16:creationId xmlns:a16="http://schemas.microsoft.com/office/drawing/2014/main" id="{E9FC9EE7-982A-D719-0E58-C531C0E41261}"/>
              </a:ext>
            </a:extLst>
          </p:cNvPr>
          <p:cNvSpPr txBox="1"/>
          <p:nvPr/>
        </p:nvSpPr>
        <p:spPr>
          <a:xfrm>
            <a:off x="1600484" y="4456355"/>
            <a:ext cx="422600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First, the if statement is checked…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00;p20">
            <a:extLst>
              <a:ext uri="{FF2B5EF4-FFF2-40B4-BE49-F238E27FC236}">
                <a16:creationId xmlns:a16="http://schemas.microsoft.com/office/drawing/2014/main" id="{9AB6E8BC-1804-233F-9BA7-54C459CDD2DE}"/>
              </a:ext>
            </a:extLst>
          </p:cNvPr>
          <p:cNvSpPr/>
          <p:nvPr/>
        </p:nvSpPr>
        <p:spPr>
          <a:xfrm>
            <a:off x="7751968" y="2777464"/>
            <a:ext cx="1306167" cy="27636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325220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0A702ABF-9F13-6654-D5E9-26F91298D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108D5D9E-EB3D-18E3-A676-E29B0E8027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4C49B7F4-FAD8-96FC-79E1-F90AFA9D68D1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also tell the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what to do when the Boolean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by using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elif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(short for else if) can be added to check more extra conditions.</a:t>
            </a: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16FA7E8D-1928-1ECA-513D-A1F3E594C3BB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C273E4-23C2-F3D8-11D2-5779007DDC2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8" y="1990278"/>
            <a:ext cx="3980119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Google Shape;200;p20">
            <a:extLst>
              <a:ext uri="{FF2B5EF4-FFF2-40B4-BE49-F238E27FC236}">
                <a16:creationId xmlns:a16="http://schemas.microsoft.com/office/drawing/2014/main" id="{494E816A-0D0E-87D7-FA27-711AB44159DD}"/>
              </a:ext>
            </a:extLst>
          </p:cNvPr>
          <p:cNvSpPr/>
          <p:nvPr/>
        </p:nvSpPr>
        <p:spPr>
          <a:xfrm>
            <a:off x="7784456" y="3410950"/>
            <a:ext cx="1241192" cy="39662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5949ED-D11B-E71F-C5F5-B4F21B5C64E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29029" y="2638125"/>
            <a:ext cx="3291946" cy="1545650"/>
          </a:xfrm>
          <a:prstGeom prst="rect">
            <a:avLst/>
          </a:prstGeo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53C605-E1BE-F59D-CE11-CD68C4D7681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7" y="1990278"/>
            <a:ext cx="3980119" cy="2958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Google Shape;198;p20">
            <a:extLst>
              <a:ext uri="{FF2B5EF4-FFF2-40B4-BE49-F238E27FC236}">
                <a16:creationId xmlns:a16="http://schemas.microsoft.com/office/drawing/2014/main" id="{EB91845A-690B-A68F-0A72-D139BC74CAA3}"/>
              </a:ext>
            </a:extLst>
          </p:cNvPr>
          <p:cNvSpPr txBox="1"/>
          <p:nvPr/>
        </p:nvSpPr>
        <p:spPr>
          <a:xfrm>
            <a:off x="1600484" y="4456355"/>
            <a:ext cx="422600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First, the if statement is checked…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418392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F12D1CB4-5387-7336-AEB2-4024C8A84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AB2D149F-3E1C-610A-7F67-AA3EE42915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6C6AEC05-7A0D-30C0-D1A4-ACDE4DD8D00D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also tell the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what to do when the Boolean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by using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elif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(short for else if) can be added to check more extra conditions.</a:t>
            </a: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762584E9-A70D-33E1-EFB4-8DC6903BEE2F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835CE2-5083-93C2-EDF2-BD6234E156D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8" y="1990278"/>
            <a:ext cx="3980119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Google Shape;200;p20">
            <a:extLst>
              <a:ext uri="{FF2B5EF4-FFF2-40B4-BE49-F238E27FC236}">
                <a16:creationId xmlns:a16="http://schemas.microsoft.com/office/drawing/2014/main" id="{F01F3B53-C5D5-8704-ADA9-5A425E95309D}"/>
              </a:ext>
            </a:extLst>
          </p:cNvPr>
          <p:cNvSpPr/>
          <p:nvPr/>
        </p:nvSpPr>
        <p:spPr>
          <a:xfrm>
            <a:off x="7784456" y="3410950"/>
            <a:ext cx="1241192" cy="39662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C745CB-1ED1-9EEC-01B0-65581F46222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29029" y="2638125"/>
            <a:ext cx="3291946" cy="1545650"/>
          </a:xfrm>
          <a:prstGeom prst="rect">
            <a:avLst/>
          </a:prstGeo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5F4F5B-CFF8-60C3-871E-8595FCEDA7A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7" y="1990278"/>
            <a:ext cx="3980119" cy="2958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Google Shape;198;p20">
            <a:extLst>
              <a:ext uri="{FF2B5EF4-FFF2-40B4-BE49-F238E27FC236}">
                <a16:creationId xmlns:a16="http://schemas.microsoft.com/office/drawing/2014/main" id="{87E08C4C-BFE1-D931-C651-C080FF89B697}"/>
              </a:ext>
            </a:extLst>
          </p:cNvPr>
          <p:cNvSpPr txBox="1"/>
          <p:nvPr/>
        </p:nvSpPr>
        <p:spPr>
          <a:xfrm>
            <a:off x="1600484" y="4456355"/>
            <a:ext cx="422600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First, the if statement is checked…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00;p20">
            <a:extLst>
              <a:ext uri="{FF2B5EF4-FFF2-40B4-BE49-F238E27FC236}">
                <a16:creationId xmlns:a16="http://schemas.microsoft.com/office/drawing/2014/main" id="{D82F9B8D-A942-B67C-2E18-31C266437E84}"/>
              </a:ext>
            </a:extLst>
          </p:cNvPr>
          <p:cNvSpPr/>
          <p:nvPr/>
        </p:nvSpPr>
        <p:spPr>
          <a:xfrm>
            <a:off x="7784455" y="3163876"/>
            <a:ext cx="2985874" cy="305646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567728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63892FAE-3833-2A63-31BB-5038A8DC8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77F0698E-FF30-FBA5-F146-DBF34864BD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D551E4CC-F535-0E84-0B6D-FAEDE6B29913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also tell the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what to do when the Boolean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by using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elif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(short for else if) can be added to check more extra conditions.</a:t>
            </a: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D2C1F055-96C0-4F09-C960-219E3E4328C6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08306F-10EA-676C-D07B-C3534159D13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8" y="1990278"/>
            <a:ext cx="3980119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Google Shape;200;p20">
            <a:extLst>
              <a:ext uri="{FF2B5EF4-FFF2-40B4-BE49-F238E27FC236}">
                <a16:creationId xmlns:a16="http://schemas.microsoft.com/office/drawing/2014/main" id="{AE69F4B1-2A21-4824-A092-789BE6B7B60A}"/>
              </a:ext>
            </a:extLst>
          </p:cNvPr>
          <p:cNvSpPr/>
          <p:nvPr/>
        </p:nvSpPr>
        <p:spPr>
          <a:xfrm>
            <a:off x="7784456" y="3410950"/>
            <a:ext cx="1241192" cy="39662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D10FAF-1365-7100-9A8A-7B8F989D394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29029" y="2638125"/>
            <a:ext cx="3291946" cy="1545650"/>
          </a:xfrm>
          <a:prstGeom prst="rect">
            <a:avLst/>
          </a:prstGeo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2EA637-CF51-C2F6-95FE-8BBAAF15FFC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7" y="1990278"/>
            <a:ext cx="3980119" cy="2958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Google Shape;198;p20">
            <a:extLst>
              <a:ext uri="{FF2B5EF4-FFF2-40B4-BE49-F238E27FC236}">
                <a16:creationId xmlns:a16="http://schemas.microsoft.com/office/drawing/2014/main" id="{B0C54881-943C-2135-5613-358337A44A78}"/>
              </a:ext>
            </a:extLst>
          </p:cNvPr>
          <p:cNvSpPr txBox="1"/>
          <p:nvPr/>
        </p:nvSpPr>
        <p:spPr>
          <a:xfrm>
            <a:off x="1600484" y="4456355"/>
            <a:ext cx="422600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First, the if statement is checked…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8079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1">
          <a:extLst>
            <a:ext uri="{FF2B5EF4-FFF2-40B4-BE49-F238E27FC236}">
              <a16:creationId xmlns:a16="http://schemas.microsoft.com/office/drawing/2014/main" id="{88335046-94CC-19FD-A297-3ADA39C7A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2" name="Google Shape;3212;p184">
            <a:extLst>
              <a:ext uri="{FF2B5EF4-FFF2-40B4-BE49-F238E27FC236}">
                <a16:creationId xmlns:a16="http://schemas.microsoft.com/office/drawing/2014/main" id="{CFE3793A-F4F9-A31E-31EB-B31E424195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Today’s Lecture</a:t>
            </a:r>
            <a:endParaRPr dirty="0"/>
          </a:p>
        </p:txBody>
      </p:sp>
      <p:sp>
        <p:nvSpPr>
          <p:cNvPr id="3213" name="Google Shape;3213;p184">
            <a:extLst>
              <a:ext uri="{FF2B5EF4-FFF2-40B4-BE49-F238E27FC236}">
                <a16:creationId xmlns:a16="http://schemas.microsoft.com/office/drawing/2014/main" id="{04EEE18A-D5D3-0484-BF6B-50F68834F1DD}"/>
              </a:ext>
            </a:extLst>
          </p:cNvPr>
          <p:cNvSpPr txBox="1"/>
          <p:nvPr/>
        </p:nvSpPr>
        <p:spPr>
          <a:xfrm>
            <a:off x="1211100" y="1800300"/>
            <a:ext cx="9944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>
              <a:lnSpc>
                <a:spcPct val="90000"/>
              </a:lnSpc>
              <a:buClr>
                <a:srgbClr val="3D85C6"/>
              </a:buClr>
              <a:buSzPts val="1800"/>
              <a:buFont typeface="Calibri"/>
              <a:buChar char="●"/>
            </a:pP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Lecture 2: Booleans and Conditionals</a:t>
            </a:r>
            <a:b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lang="en-GB"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Recap: Accessing </a:t>
            </a:r>
            <a:r>
              <a:rPr lang="en-GB" sz="1600" b="1" dirty="0" err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Recap: Booleans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If statements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Practical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>
              <a:lnSpc>
                <a:spcPct val="90000"/>
              </a:lnSpc>
              <a:spcBef>
                <a:spcPts val="1200"/>
              </a:spcBef>
              <a:buClr>
                <a:srgbClr val="D9D9D9"/>
              </a:buClr>
              <a:buSzPts val="1800"/>
              <a:buFont typeface="Calibri"/>
              <a:buChar char="●"/>
            </a:pPr>
            <a:r>
              <a:rPr lang="en-GB" sz="18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Lecture 3: Loops</a:t>
            </a:r>
            <a:br>
              <a:rPr lang="en-GB" sz="18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>
              <a:lnSpc>
                <a:spcPct val="90000"/>
              </a:lnSpc>
              <a:buClr>
                <a:srgbClr val="D9D9D9"/>
              </a:buClr>
              <a:buSzPts val="1800"/>
              <a:buFont typeface="Calibri"/>
              <a:buChar char="○"/>
            </a:pPr>
            <a:r>
              <a:rPr lang="en-GB" sz="16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Recap: Accessing </a:t>
            </a:r>
            <a:r>
              <a:rPr lang="en-GB" sz="1600" dirty="0" err="1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br>
              <a:rPr lang="en-GB" sz="12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dirty="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>
              <a:lnSpc>
                <a:spcPct val="90000"/>
              </a:lnSpc>
              <a:buClr>
                <a:srgbClr val="D9D9D9"/>
              </a:buClr>
              <a:buSzPts val="1800"/>
              <a:buFont typeface="Calibri"/>
              <a:buChar char="○"/>
            </a:pPr>
            <a:r>
              <a:rPr lang="en-GB" sz="16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Recap: If Statements</a:t>
            </a:r>
            <a:br>
              <a:rPr lang="en-GB" sz="12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dirty="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>
              <a:lnSpc>
                <a:spcPct val="90000"/>
              </a:lnSpc>
              <a:buClr>
                <a:srgbClr val="D9D9D9"/>
              </a:buClr>
              <a:buSzPts val="1800"/>
              <a:buFont typeface="Calibri"/>
              <a:buChar char="○"/>
            </a:pPr>
            <a:r>
              <a:rPr lang="en-GB" sz="16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For Loops</a:t>
            </a:r>
            <a:br>
              <a:rPr lang="en-GB" sz="12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dirty="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>
              <a:lnSpc>
                <a:spcPct val="90000"/>
              </a:lnSpc>
              <a:buClr>
                <a:srgbClr val="D9D9D9"/>
              </a:buClr>
              <a:buSzPts val="1800"/>
              <a:buFont typeface="Calibri"/>
              <a:buChar char="○"/>
            </a:pPr>
            <a:r>
              <a:rPr lang="en-GB" sz="16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While Loops</a:t>
            </a:r>
            <a:br>
              <a:rPr lang="en-GB" sz="16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>
              <a:lnSpc>
                <a:spcPct val="90000"/>
              </a:lnSpc>
              <a:buClr>
                <a:srgbClr val="D9D9D9"/>
              </a:buClr>
              <a:buSzPts val="1800"/>
              <a:buFont typeface="Calibri"/>
              <a:buChar char="○"/>
            </a:pPr>
            <a:r>
              <a:rPr lang="en-GB" sz="16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Practical</a:t>
            </a:r>
            <a:br>
              <a:rPr lang="en-GB" sz="16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785B73F6-001A-736F-1C36-813333D97C6F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64573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9C6026E6-C66A-EA74-DC55-F775EE0A1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6EEE0C1C-0A12-B51E-FF46-BC02968891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AEC2BE2F-0BD9-45F2-48CA-F26F6FCF69CF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also tell the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what to do when the Boolean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by using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elif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(short for else if) can be added to check more extra conditions.</a:t>
            </a: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A5F67F91-8253-0CA9-3693-8743EFCD1224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CA6AF5-A095-7C2B-F0C0-09004C99B97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8" y="1990278"/>
            <a:ext cx="3980119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Google Shape;200;p20">
            <a:extLst>
              <a:ext uri="{FF2B5EF4-FFF2-40B4-BE49-F238E27FC236}">
                <a16:creationId xmlns:a16="http://schemas.microsoft.com/office/drawing/2014/main" id="{1DA71FD9-9BA8-1BB4-22AC-DC0F4CB9B8C0}"/>
              </a:ext>
            </a:extLst>
          </p:cNvPr>
          <p:cNvSpPr/>
          <p:nvPr/>
        </p:nvSpPr>
        <p:spPr>
          <a:xfrm>
            <a:off x="7784456" y="3410950"/>
            <a:ext cx="1241192" cy="39662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6AE78E-A2E1-6CA4-FB5F-9749E3AF50E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29029" y="2638125"/>
            <a:ext cx="3291946" cy="1545650"/>
          </a:xfrm>
          <a:prstGeom prst="rect">
            <a:avLst/>
          </a:prstGeo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DE25F5-A30B-B163-94CA-61104994380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7" y="1990278"/>
            <a:ext cx="3980119" cy="2958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Google Shape;198;p20">
            <a:extLst>
              <a:ext uri="{FF2B5EF4-FFF2-40B4-BE49-F238E27FC236}">
                <a16:creationId xmlns:a16="http://schemas.microsoft.com/office/drawing/2014/main" id="{554BE706-6CD4-B8F6-E210-E4AA49B59B20}"/>
              </a:ext>
            </a:extLst>
          </p:cNvPr>
          <p:cNvSpPr txBox="1"/>
          <p:nvPr/>
        </p:nvSpPr>
        <p:spPr>
          <a:xfrm>
            <a:off x="1600484" y="4456355"/>
            <a:ext cx="422600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First, the if statement is checked…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98;p20">
            <a:extLst>
              <a:ext uri="{FF2B5EF4-FFF2-40B4-BE49-F238E27FC236}">
                <a16:creationId xmlns:a16="http://schemas.microsoft.com/office/drawing/2014/main" id="{EFE7EC1C-F27D-0F04-ED2B-B24D2D0CFF56}"/>
              </a:ext>
            </a:extLst>
          </p:cNvPr>
          <p:cNvSpPr txBox="1"/>
          <p:nvPr/>
        </p:nvSpPr>
        <p:spPr>
          <a:xfrm>
            <a:off x="1598881" y="4907139"/>
            <a:ext cx="4226008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the condition in the if is False, the elif is checked…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298283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8FD39FE5-FC69-784D-4F61-84D84F0AE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4FFEC4E5-920E-3D6B-DD05-C6FFEDE24D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0BBC099C-BBDC-D021-DDB2-307AD8742718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also tell the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what to do when the Boolean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by using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elif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(short for else if) can be added to check more extra conditions.</a:t>
            </a: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9320C4C0-F982-B41A-03A4-BB4B496BC075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F4F391-A51B-AE51-6718-43E872C35DC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8" y="1990278"/>
            <a:ext cx="3980119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Google Shape;200;p20">
            <a:extLst>
              <a:ext uri="{FF2B5EF4-FFF2-40B4-BE49-F238E27FC236}">
                <a16:creationId xmlns:a16="http://schemas.microsoft.com/office/drawing/2014/main" id="{20BD197B-032A-C3DE-358E-841ABF6E86EE}"/>
              </a:ext>
            </a:extLst>
          </p:cNvPr>
          <p:cNvSpPr/>
          <p:nvPr/>
        </p:nvSpPr>
        <p:spPr>
          <a:xfrm>
            <a:off x="7784456" y="3410950"/>
            <a:ext cx="1241192" cy="39662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4F7E28-9110-E639-AC22-8D2D9D1D299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29029" y="2638125"/>
            <a:ext cx="3291946" cy="1545650"/>
          </a:xfrm>
          <a:prstGeom prst="rect">
            <a:avLst/>
          </a:prstGeo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2AE879-42C2-4BD6-F06A-E731CEAF0B3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7" y="1990278"/>
            <a:ext cx="3980119" cy="2958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Google Shape;198;p20">
            <a:extLst>
              <a:ext uri="{FF2B5EF4-FFF2-40B4-BE49-F238E27FC236}">
                <a16:creationId xmlns:a16="http://schemas.microsoft.com/office/drawing/2014/main" id="{4AE4556E-12C2-8965-9535-263D822A61B9}"/>
              </a:ext>
            </a:extLst>
          </p:cNvPr>
          <p:cNvSpPr txBox="1"/>
          <p:nvPr/>
        </p:nvSpPr>
        <p:spPr>
          <a:xfrm>
            <a:off x="1600484" y="4456355"/>
            <a:ext cx="422600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First, the if statement is checked…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98;p20">
            <a:extLst>
              <a:ext uri="{FF2B5EF4-FFF2-40B4-BE49-F238E27FC236}">
                <a16:creationId xmlns:a16="http://schemas.microsoft.com/office/drawing/2014/main" id="{8DDF0810-BF30-26A1-9F35-D10A147E2418}"/>
              </a:ext>
            </a:extLst>
          </p:cNvPr>
          <p:cNvSpPr txBox="1"/>
          <p:nvPr/>
        </p:nvSpPr>
        <p:spPr>
          <a:xfrm>
            <a:off x="1598881" y="4907139"/>
            <a:ext cx="4226008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the condition in the if is False, the elif is checked…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00;p20">
            <a:extLst>
              <a:ext uri="{FF2B5EF4-FFF2-40B4-BE49-F238E27FC236}">
                <a16:creationId xmlns:a16="http://schemas.microsoft.com/office/drawing/2014/main" id="{68790823-CF34-17D4-6DD5-E6BC418EF2DF}"/>
              </a:ext>
            </a:extLst>
          </p:cNvPr>
          <p:cNvSpPr/>
          <p:nvPr/>
        </p:nvSpPr>
        <p:spPr>
          <a:xfrm>
            <a:off x="7981639" y="3510638"/>
            <a:ext cx="1491714" cy="296939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375744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B5CB8F8D-E306-85CF-7C88-0E1337CC9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B0AAE453-EACB-10A0-8B93-FF1A59C7E8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EFCBDCD5-4430-8029-D93B-8FC096C587BD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also tell the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what to do when the Boolean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by using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elif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(short for else if) can be added to check more extra conditions.</a:t>
            </a: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906D6000-1710-4F97-028D-AF9DBF5C2C1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798E3A-742E-595C-8A6F-144F0B0DB7B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8" y="1990278"/>
            <a:ext cx="3980119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Google Shape;200;p20">
            <a:extLst>
              <a:ext uri="{FF2B5EF4-FFF2-40B4-BE49-F238E27FC236}">
                <a16:creationId xmlns:a16="http://schemas.microsoft.com/office/drawing/2014/main" id="{CA3D43C4-7823-D932-F3F9-A79AE29FA565}"/>
              </a:ext>
            </a:extLst>
          </p:cNvPr>
          <p:cNvSpPr/>
          <p:nvPr/>
        </p:nvSpPr>
        <p:spPr>
          <a:xfrm>
            <a:off x="7784456" y="3410950"/>
            <a:ext cx="1241192" cy="39662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508EAC-BEE7-307C-D8AF-934BA1E8A04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29029" y="2638125"/>
            <a:ext cx="3291946" cy="1545650"/>
          </a:xfrm>
          <a:prstGeom prst="rect">
            <a:avLst/>
          </a:prstGeo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8CD3CE-549F-128E-0BDD-48DA9316520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7" y="1990278"/>
            <a:ext cx="3980119" cy="2958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Google Shape;198;p20">
            <a:extLst>
              <a:ext uri="{FF2B5EF4-FFF2-40B4-BE49-F238E27FC236}">
                <a16:creationId xmlns:a16="http://schemas.microsoft.com/office/drawing/2014/main" id="{05D03264-B7E6-1753-0D33-EC515974BE17}"/>
              </a:ext>
            </a:extLst>
          </p:cNvPr>
          <p:cNvSpPr txBox="1"/>
          <p:nvPr/>
        </p:nvSpPr>
        <p:spPr>
          <a:xfrm>
            <a:off x="1600484" y="4456355"/>
            <a:ext cx="422600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First, the if statement is checked…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98;p20">
            <a:extLst>
              <a:ext uri="{FF2B5EF4-FFF2-40B4-BE49-F238E27FC236}">
                <a16:creationId xmlns:a16="http://schemas.microsoft.com/office/drawing/2014/main" id="{308ED175-A95F-100A-A861-5F318177E245}"/>
              </a:ext>
            </a:extLst>
          </p:cNvPr>
          <p:cNvSpPr txBox="1"/>
          <p:nvPr/>
        </p:nvSpPr>
        <p:spPr>
          <a:xfrm>
            <a:off x="1598881" y="4907139"/>
            <a:ext cx="4226008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the condition in the if is False, the elif is checked…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728192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C6A95F6F-2564-C652-2C54-C8E3C9710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41D00C7B-E778-3085-6EC7-D3B52E5E2F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06CA17EF-707E-C381-17B5-8DAE30823297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also tell the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what to do when the Boolean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by using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elif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(short for else if) can be added to check more extra conditions.</a:t>
            </a: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D94DC2B1-D00F-1518-433F-20AAD9B270B9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BFEC52-F951-9F93-14A2-304EB6E071E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8" y="1990278"/>
            <a:ext cx="3980119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Google Shape;200;p20">
            <a:extLst>
              <a:ext uri="{FF2B5EF4-FFF2-40B4-BE49-F238E27FC236}">
                <a16:creationId xmlns:a16="http://schemas.microsoft.com/office/drawing/2014/main" id="{C727FACB-41E4-2B69-F57F-8B56EEDB67A6}"/>
              </a:ext>
            </a:extLst>
          </p:cNvPr>
          <p:cNvSpPr/>
          <p:nvPr/>
        </p:nvSpPr>
        <p:spPr>
          <a:xfrm>
            <a:off x="7784456" y="3410950"/>
            <a:ext cx="1241192" cy="39662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DA7441-0092-9051-D812-CDD85E5CA55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29029" y="2638125"/>
            <a:ext cx="3291946" cy="1545650"/>
          </a:xfrm>
          <a:prstGeom prst="rect">
            <a:avLst/>
          </a:prstGeo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F751A8-B0AE-35B9-9C54-CBC056AC347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7" y="1990278"/>
            <a:ext cx="3980119" cy="2958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Google Shape;198;p20">
            <a:extLst>
              <a:ext uri="{FF2B5EF4-FFF2-40B4-BE49-F238E27FC236}">
                <a16:creationId xmlns:a16="http://schemas.microsoft.com/office/drawing/2014/main" id="{9FB62263-FC14-F8B0-67E5-A8B898A07DF9}"/>
              </a:ext>
            </a:extLst>
          </p:cNvPr>
          <p:cNvSpPr txBox="1"/>
          <p:nvPr/>
        </p:nvSpPr>
        <p:spPr>
          <a:xfrm>
            <a:off x="1600484" y="4456355"/>
            <a:ext cx="422600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First, the if statement is checked…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98;p20">
            <a:extLst>
              <a:ext uri="{FF2B5EF4-FFF2-40B4-BE49-F238E27FC236}">
                <a16:creationId xmlns:a16="http://schemas.microsoft.com/office/drawing/2014/main" id="{79559831-C5E1-E6AA-563C-F47D4873405E}"/>
              </a:ext>
            </a:extLst>
          </p:cNvPr>
          <p:cNvSpPr txBox="1"/>
          <p:nvPr/>
        </p:nvSpPr>
        <p:spPr>
          <a:xfrm>
            <a:off x="1598881" y="4907139"/>
            <a:ext cx="4226008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the condition in the if is False, the elif is checked…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00;p20">
            <a:extLst>
              <a:ext uri="{FF2B5EF4-FFF2-40B4-BE49-F238E27FC236}">
                <a16:creationId xmlns:a16="http://schemas.microsoft.com/office/drawing/2014/main" id="{F69B0F9D-889A-BFC9-C9AC-BFA9F05F9A72}"/>
              </a:ext>
            </a:extLst>
          </p:cNvPr>
          <p:cNvSpPr/>
          <p:nvPr/>
        </p:nvSpPr>
        <p:spPr>
          <a:xfrm>
            <a:off x="7849602" y="3853599"/>
            <a:ext cx="1623751" cy="330175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316387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1B77A5CC-2E55-ADE7-3674-8D862C9BA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A66997B8-6FB0-5CF8-23C4-DC15483F18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B7ECF513-766B-910D-A21E-02C4A4A42ADE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also tell the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what to do when the Boolean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by using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elif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(short for else if) can be added to check more extra conditions.</a:t>
            </a: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752F1B8A-5A83-30BC-3619-CD34C2752496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D0DB38-4C8B-99D2-C691-7FBDBDB423E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8" y="1990278"/>
            <a:ext cx="3980119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Google Shape;200;p20">
            <a:extLst>
              <a:ext uri="{FF2B5EF4-FFF2-40B4-BE49-F238E27FC236}">
                <a16:creationId xmlns:a16="http://schemas.microsoft.com/office/drawing/2014/main" id="{F2E7526D-F375-BBBA-A7C7-5DB80677BC75}"/>
              </a:ext>
            </a:extLst>
          </p:cNvPr>
          <p:cNvSpPr/>
          <p:nvPr/>
        </p:nvSpPr>
        <p:spPr>
          <a:xfrm>
            <a:off x="7784456" y="3410950"/>
            <a:ext cx="1241192" cy="39662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C319A0-72C1-0A9C-6598-D858BB8D4FF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29029" y="2638125"/>
            <a:ext cx="3291946" cy="1545650"/>
          </a:xfrm>
          <a:prstGeom prst="rect">
            <a:avLst/>
          </a:prstGeo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AA511A-C9AA-E378-2F77-9F7994E4412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7" y="1990278"/>
            <a:ext cx="3980119" cy="2958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Google Shape;198;p20">
            <a:extLst>
              <a:ext uri="{FF2B5EF4-FFF2-40B4-BE49-F238E27FC236}">
                <a16:creationId xmlns:a16="http://schemas.microsoft.com/office/drawing/2014/main" id="{9E3FC15F-8308-6BA2-C94E-29401D01E860}"/>
              </a:ext>
            </a:extLst>
          </p:cNvPr>
          <p:cNvSpPr txBox="1"/>
          <p:nvPr/>
        </p:nvSpPr>
        <p:spPr>
          <a:xfrm>
            <a:off x="1600484" y="4456355"/>
            <a:ext cx="422600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First, the if statement is checked…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98;p20">
            <a:extLst>
              <a:ext uri="{FF2B5EF4-FFF2-40B4-BE49-F238E27FC236}">
                <a16:creationId xmlns:a16="http://schemas.microsoft.com/office/drawing/2014/main" id="{320E64E8-1746-A918-B2C1-E6009B874A20}"/>
              </a:ext>
            </a:extLst>
          </p:cNvPr>
          <p:cNvSpPr txBox="1"/>
          <p:nvPr/>
        </p:nvSpPr>
        <p:spPr>
          <a:xfrm>
            <a:off x="1598881" y="4907139"/>
            <a:ext cx="4226008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the condition in the if is False, the elif is checked…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02719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C1945EF6-5D0B-51BB-2A65-5B511A66E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E8219373-6E59-9CC8-ED25-0F5F544B21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A55FD0A1-6936-C933-8CA3-3EF98395478D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also tell the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what to do when the Boolean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by using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elif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(short for else if) can be added to check more extra conditions.</a:t>
            </a: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AFB01DF2-31EA-6328-AFFC-630BA9C9AD4F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C4D633-A2BB-2570-AF76-82C8C14B701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8" y="1990278"/>
            <a:ext cx="3980119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606C47-C555-5B79-DF6D-AD7F8FFF7EB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7" y="1990278"/>
            <a:ext cx="3980119" cy="2958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Google Shape;198;p20">
            <a:extLst>
              <a:ext uri="{FF2B5EF4-FFF2-40B4-BE49-F238E27FC236}">
                <a16:creationId xmlns:a16="http://schemas.microsoft.com/office/drawing/2014/main" id="{3AAB0952-1AFD-8AA6-2D3E-5158435F60DB}"/>
              </a:ext>
            </a:extLst>
          </p:cNvPr>
          <p:cNvSpPr txBox="1"/>
          <p:nvPr/>
        </p:nvSpPr>
        <p:spPr>
          <a:xfrm>
            <a:off x="1600484" y="4456355"/>
            <a:ext cx="422600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First, the if statement is checked…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98;p20">
            <a:extLst>
              <a:ext uri="{FF2B5EF4-FFF2-40B4-BE49-F238E27FC236}">
                <a16:creationId xmlns:a16="http://schemas.microsoft.com/office/drawing/2014/main" id="{9485BCB9-7A63-C792-9A1A-E5135AA31128}"/>
              </a:ext>
            </a:extLst>
          </p:cNvPr>
          <p:cNvSpPr txBox="1"/>
          <p:nvPr/>
        </p:nvSpPr>
        <p:spPr>
          <a:xfrm>
            <a:off x="1598881" y="4907139"/>
            <a:ext cx="4226008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the condition in the if is False, the elif is checked…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98;p20">
            <a:extLst>
              <a:ext uri="{FF2B5EF4-FFF2-40B4-BE49-F238E27FC236}">
                <a16:creationId xmlns:a16="http://schemas.microsoft.com/office/drawing/2014/main" id="{21A89358-7A9D-642B-1A97-FF8AC751774E}"/>
              </a:ext>
            </a:extLst>
          </p:cNvPr>
          <p:cNvSpPr txBox="1"/>
          <p:nvPr/>
        </p:nvSpPr>
        <p:spPr>
          <a:xfrm>
            <a:off x="1598881" y="5622911"/>
            <a:ext cx="4226008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Lastly, if the if and elif conditions are False, the else is checked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211215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4FE2D289-AEAF-9BFA-4D87-D152E3A2C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13BE2D4E-0927-C08B-A9CE-BC09E1A6E9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D97B520A-5301-68EC-43EC-5269D42A5F4B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also tell the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what to do when the Boolean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by using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elif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(short for else if) can be added to check more extra conditions.</a:t>
            </a: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F33E4C87-89E2-1D36-8754-82D2CA63BECC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C2E658-DE6E-EB09-F308-62C59885F01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8" y="1990278"/>
            <a:ext cx="3980119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86C17B-FBA5-A981-F0C0-AC5D197DBB9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7" y="1990278"/>
            <a:ext cx="3980119" cy="2958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Google Shape;198;p20">
            <a:extLst>
              <a:ext uri="{FF2B5EF4-FFF2-40B4-BE49-F238E27FC236}">
                <a16:creationId xmlns:a16="http://schemas.microsoft.com/office/drawing/2014/main" id="{798313BF-847E-5A8F-70F6-F62F39D76CBB}"/>
              </a:ext>
            </a:extLst>
          </p:cNvPr>
          <p:cNvSpPr txBox="1"/>
          <p:nvPr/>
        </p:nvSpPr>
        <p:spPr>
          <a:xfrm>
            <a:off x="1600484" y="4456355"/>
            <a:ext cx="422600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First, the if statement is checked…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98;p20">
            <a:extLst>
              <a:ext uri="{FF2B5EF4-FFF2-40B4-BE49-F238E27FC236}">
                <a16:creationId xmlns:a16="http://schemas.microsoft.com/office/drawing/2014/main" id="{04327D1B-9BC3-B428-5770-B1BBEDDF6C87}"/>
              </a:ext>
            </a:extLst>
          </p:cNvPr>
          <p:cNvSpPr txBox="1"/>
          <p:nvPr/>
        </p:nvSpPr>
        <p:spPr>
          <a:xfrm>
            <a:off x="1598881" y="4907139"/>
            <a:ext cx="4226008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the condition in the if is False, the elif is checked…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98;p20">
            <a:extLst>
              <a:ext uri="{FF2B5EF4-FFF2-40B4-BE49-F238E27FC236}">
                <a16:creationId xmlns:a16="http://schemas.microsoft.com/office/drawing/2014/main" id="{F786315D-4F16-66C0-0F9E-FC40B2183659}"/>
              </a:ext>
            </a:extLst>
          </p:cNvPr>
          <p:cNvSpPr txBox="1"/>
          <p:nvPr/>
        </p:nvSpPr>
        <p:spPr>
          <a:xfrm>
            <a:off x="1598881" y="5622911"/>
            <a:ext cx="4226008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Lastly, if the if and elif conditions are False, the else is checked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00;p20">
            <a:extLst>
              <a:ext uri="{FF2B5EF4-FFF2-40B4-BE49-F238E27FC236}">
                <a16:creationId xmlns:a16="http://schemas.microsoft.com/office/drawing/2014/main" id="{8EAED613-7BEE-6B54-BFA2-AC1D5AAE0EB3}"/>
              </a:ext>
            </a:extLst>
          </p:cNvPr>
          <p:cNvSpPr/>
          <p:nvPr/>
        </p:nvSpPr>
        <p:spPr>
          <a:xfrm>
            <a:off x="7849602" y="4524628"/>
            <a:ext cx="2920727" cy="36864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520994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ABA57DAA-2309-C5CB-294E-70B15B730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DE218089-9392-4481-92F5-507D3870ED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53D0D3DD-739D-38ED-2E38-18392733A5A9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also tell the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what to do when the Boolean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by using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elif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(short for else if) can be added to check more extra conditions.</a:t>
            </a: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BD47BF3C-DC25-6B1A-898F-BA6AF5B99704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38A7EB-FDE0-799C-35B1-8445B564718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8" y="1990278"/>
            <a:ext cx="3980119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623F0B-2C76-F3A3-BC5A-BC0CE4A34B9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7" y="1990278"/>
            <a:ext cx="3980119" cy="29584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Google Shape;198;p20">
            <a:extLst>
              <a:ext uri="{FF2B5EF4-FFF2-40B4-BE49-F238E27FC236}">
                <a16:creationId xmlns:a16="http://schemas.microsoft.com/office/drawing/2014/main" id="{53C68C1B-D48F-FA52-E0C6-09B686268C4E}"/>
              </a:ext>
            </a:extLst>
          </p:cNvPr>
          <p:cNvSpPr txBox="1"/>
          <p:nvPr/>
        </p:nvSpPr>
        <p:spPr>
          <a:xfrm>
            <a:off x="1600484" y="4456355"/>
            <a:ext cx="422600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First, the if statement is checked…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98;p20">
            <a:extLst>
              <a:ext uri="{FF2B5EF4-FFF2-40B4-BE49-F238E27FC236}">
                <a16:creationId xmlns:a16="http://schemas.microsoft.com/office/drawing/2014/main" id="{6A057929-94D5-8E22-73D9-D2A18A461CEA}"/>
              </a:ext>
            </a:extLst>
          </p:cNvPr>
          <p:cNvSpPr txBox="1"/>
          <p:nvPr/>
        </p:nvSpPr>
        <p:spPr>
          <a:xfrm>
            <a:off x="1598881" y="4907139"/>
            <a:ext cx="4226008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the condition in the if is False, the elif is checked…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98;p20">
            <a:extLst>
              <a:ext uri="{FF2B5EF4-FFF2-40B4-BE49-F238E27FC236}">
                <a16:creationId xmlns:a16="http://schemas.microsoft.com/office/drawing/2014/main" id="{70F27BF9-4B46-92C5-0BE5-0D0EDD496671}"/>
              </a:ext>
            </a:extLst>
          </p:cNvPr>
          <p:cNvSpPr txBox="1"/>
          <p:nvPr/>
        </p:nvSpPr>
        <p:spPr>
          <a:xfrm>
            <a:off x="1598881" y="5622911"/>
            <a:ext cx="4226008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Lastly, if the if and elif conditions are False, the else is checked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391296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B6EA2371-F46E-CBF2-FDB0-CA9E2E809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1100A0F5-091F-A02F-791B-2A621B8D6A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9DBB90D5-2AE2-FF09-5360-8E408D1E79BF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also tell the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what to do when the Boolean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by using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elif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(short for else if) can be added to check more extra conditions.</a:t>
            </a: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2474C884-63BB-78E6-9C3C-E49ACE4DAC3D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F641E8-5E02-1C69-FA69-C2EDC83CFB1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8" y="1990278"/>
            <a:ext cx="3980119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0467E0-5FF7-F294-1936-B9627A69490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7" y="1990278"/>
            <a:ext cx="3980119" cy="29584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942016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3B9AAB8C-138B-462E-4CFD-6575E3966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69C89F49-8346-230A-D676-E927A07B9B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533EB54B-AA2D-5A5D-9FD9-0BA946F7102C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also tell the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what to do when the Boolean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by using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elif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(short for else if) can be added to check more extra conditions.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Multiple </a:t>
            </a:r>
            <a:r>
              <a:rPr lang="en-GB" sz="1600" b="1" i="1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elif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can be added.</a:t>
            </a:r>
          </a:p>
          <a:p>
            <a:pPr marL="45720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C42FCA2D-156E-4CB7-0D1F-8A025EC3B572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8/10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396BCD-7701-C76E-BB5C-7B65F35835A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8" y="1990278"/>
            <a:ext cx="3980119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CC0974-D599-9229-C3A7-62469F7B169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29029" y="2638125"/>
            <a:ext cx="3291946" cy="1545650"/>
          </a:xfrm>
          <a:prstGeom prst="rect">
            <a:avLst/>
          </a:prstGeo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8D49D7-4665-35D0-C711-84263743AE0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4527" y="1990278"/>
            <a:ext cx="3980119" cy="29584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3169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27C2E970-90A2-1355-5F5A-6A2A071DC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BF28B2-F2A8-7B33-0AD7-883797FFC916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60945CB8-FDAF-C58F-1B93-C51DC9A5F5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Why learn to code?</a:t>
            </a:r>
            <a:endParaRPr dirty="0"/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03D942A0-8B80-546B-6370-BD9BD418D3E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2/10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5628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BCA2147F-64B2-0C7E-8058-8AA53C695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15B4D-3ACE-1937-697A-98EA875F9755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0585D9DC-2711-958E-84EB-4312260189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C67736B6-B714-AB96-C25A-1549F99BA59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9/10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33916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93F2307E-4757-AE46-933A-F213D1E55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3EA1C32-8C6B-D423-8CB6-3D7055248C04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CBC0A0C0-C999-39CE-DBFC-D3655A4F34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7377B84B-0BF3-B3B1-F419-A52CB2C85416}"/>
              </a:ext>
            </a:extLst>
          </p:cNvPr>
          <p:cNvSpPr txBox="1"/>
          <p:nvPr/>
        </p:nvSpPr>
        <p:spPr>
          <a:xfrm>
            <a:off x="1036320" y="1607111"/>
            <a:ext cx="498348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now move over to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37CC67C8-6803-629A-06F0-5648E7B410A0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9/10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66496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1E9AEE3E-DA4B-7F02-2840-0D6E4FF2A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E63893-F58A-F620-CB02-8143E00CCD26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B02E76F2-C04F-7589-E049-E100E5D800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2B9E2BAE-7F68-E5F7-BF4B-8348C924ED18}"/>
              </a:ext>
            </a:extLst>
          </p:cNvPr>
          <p:cNvSpPr txBox="1"/>
          <p:nvPr/>
        </p:nvSpPr>
        <p:spPr>
          <a:xfrm>
            <a:off x="1036320" y="1607111"/>
            <a:ext cx="498348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now move over to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B360BAD6-3645-4046-B309-F006CD9650B9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9/10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1021D4-65A9-C992-2638-70C5CB5F80D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64180" y="1553415"/>
            <a:ext cx="5459963" cy="34081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525479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B2324CAF-8148-7F05-D43E-B74439278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AF63CB0-56DE-B75D-620C-E470AA0B5673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AEA85A5C-E4ED-9295-AB4A-1E4644C69F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55743545-AEB9-8D09-C42C-9F93D74D107B}"/>
              </a:ext>
            </a:extLst>
          </p:cNvPr>
          <p:cNvSpPr txBox="1"/>
          <p:nvPr/>
        </p:nvSpPr>
        <p:spPr>
          <a:xfrm>
            <a:off x="1036320" y="1607111"/>
            <a:ext cx="498348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now move over to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Please open `week_02_home.ipynb`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0185B908-B0F7-5660-F81F-F2AFCCD7F8E1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9/10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D0D4F9-E989-3D05-5B6C-415FBB367D9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64180" y="1553415"/>
            <a:ext cx="5459963" cy="34081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913585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8D369D87-5161-63A7-B081-BB7E92D16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050003D-681D-29C4-4D4F-8CA8A00097E3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25ACB0F4-ACCE-FE7B-6568-1D7D6A42F3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ADC9106F-75D7-0CB0-9FF7-A326059FE0EB}"/>
              </a:ext>
            </a:extLst>
          </p:cNvPr>
          <p:cNvSpPr txBox="1"/>
          <p:nvPr/>
        </p:nvSpPr>
        <p:spPr>
          <a:xfrm>
            <a:off x="1036320" y="1607111"/>
            <a:ext cx="498348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now move over to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Please open `week_02_home.ipynb`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the rest of today, you must work through a Python notebook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E05C46B8-E5EA-12F7-9CAF-1CA10C4D81A3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9/10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472E16-06B5-A51D-6BCB-DCDD6526989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64180" y="1553415"/>
            <a:ext cx="5459963" cy="34081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467274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3A7CD9E0-0D5B-8024-6E13-F1B40DC2A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90CD3B-F0AF-EAB9-1656-04DB56B9A3DE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98F03FCC-2567-3AB2-E3DE-83491E79AD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1BFC7141-5DB4-EA25-7DC6-56647A619E0E}"/>
              </a:ext>
            </a:extLst>
          </p:cNvPr>
          <p:cNvSpPr txBox="1"/>
          <p:nvPr/>
        </p:nvSpPr>
        <p:spPr>
          <a:xfrm>
            <a:off x="1036320" y="1607111"/>
            <a:ext cx="498348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now move over to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Please open `week_02_home.ipynb`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the rest of today, you must work through a Python notebook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have a choice of one of three options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2A7037C8-5A20-34CF-4E0F-2A9DC69617F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9/10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97D416-8B9C-1B76-50CF-54BC4DFF588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64180" y="1553415"/>
            <a:ext cx="5459963" cy="34081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325697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34B7161C-8EE2-0B0F-DFFB-0CF22A7E2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B4AB3D-4676-6C8A-9876-EB9F419BBA74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7E4436B8-42C7-2CC4-2318-EDE9E67A83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36A90BA6-694F-E601-F70E-C72719549390}"/>
              </a:ext>
            </a:extLst>
          </p:cNvPr>
          <p:cNvSpPr txBox="1"/>
          <p:nvPr/>
        </p:nvSpPr>
        <p:spPr>
          <a:xfrm>
            <a:off x="1036320" y="1607111"/>
            <a:ext cx="498348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now move over to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Please open `week_02_home.ipynb`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the rest of today, you must work through a Python notebook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have a choice of one of three options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1: Beginner – If Statements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927F48B8-27CA-4F19-2B60-A806984623ED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9/10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3C3AD8-A2BB-7C7C-2597-32374C55BEB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64180" y="1553415"/>
            <a:ext cx="5459963" cy="34081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7096273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C892E019-F151-F4F0-4271-DC15B59C7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91B4F1C-CC4A-4A84-FF0E-F747E4F19F8A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C8A73C6C-A7E8-CF91-7566-32B921155D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FC56B6D0-B0D4-D58B-A2B7-834D8C254717}"/>
              </a:ext>
            </a:extLst>
          </p:cNvPr>
          <p:cNvSpPr txBox="1"/>
          <p:nvPr/>
        </p:nvSpPr>
        <p:spPr>
          <a:xfrm>
            <a:off x="1036320" y="1607111"/>
            <a:ext cx="498348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now move over to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Please open `week_02_home.ipynb`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the rest of today, you must work through a Python notebook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have a choice of one of three options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1: Beginner – If Statements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2: Intermediate – Match Statements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D548FEB8-9D53-3FA9-CD8C-B7858709A506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9/10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AF16F5-850F-5391-1280-FC4A296F277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64180" y="1553415"/>
            <a:ext cx="5459963" cy="34081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70945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38ADC45D-1FF1-F4C9-AAE2-1B794140C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E2CC1D-CA50-5DE4-9375-26BC976F387A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13E4A3D4-4911-AB41-F679-DC8C54362B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F3179B0D-2444-7116-2F05-7E38EA33EB22}"/>
              </a:ext>
            </a:extLst>
          </p:cNvPr>
          <p:cNvSpPr txBox="1"/>
          <p:nvPr/>
        </p:nvSpPr>
        <p:spPr>
          <a:xfrm>
            <a:off x="1036320" y="1607111"/>
            <a:ext cx="498348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now move over to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Please open `week_02_home.ipynb`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the rest of today, you must work through a Python notebook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have a choice of one of three options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1: Beginner – If Statements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2: Intermediate – Match Statements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3: Advanced – Conditional Expressions and Lazy Evaluation</a:t>
            </a: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5F112FA9-0C7F-C33F-FC33-7F3F0F9D30E2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9/10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63C28B-9CD2-9D97-8A6D-5B65146E515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64180" y="1553415"/>
            <a:ext cx="5459963" cy="34081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759030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DA4027E4-D59E-B442-2796-8FA93E3E3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4862BE-9996-C72E-81EC-F69709D54AF7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DF493094-7B0C-B9D9-E239-CD2133CBA2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06E612A6-698E-30EF-0C9A-6522481ECC28}"/>
              </a:ext>
            </a:extLst>
          </p:cNvPr>
          <p:cNvSpPr txBox="1"/>
          <p:nvPr/>
        </p:nvSpPr>
        <p:spPr>
          <a:xfrm>
            <a:off x="1036320" y="1607111"/>
            <a:ext cx="498348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now move over to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Please open `week_02_home.ipynb`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the rest of today, you must work through a Python notebook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have a choice of one of three options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1: Beginner – If Statements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2: Intermediate – Match Statements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3: Advanced – Conditional Expressions and Lazy Evaluation</a:t>
            </a: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F864BDCF-85E6-FC2D-28E7-F4115C4303FB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9/10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6C54C5-395F-F152-0221-1799E8E1039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64180" y="1553415"/>
            <a:ext cx="5459963" cy="34081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Google Shape;198;p20">
            <a:extLst>
              <a:ext uri="{FF2B5EF4-FFF2-40B4-BE49-F238E27FC236}">
                <a16:creationId xmlns:a16="http://schemas.microsoft.com/office/drawing/2014/main" id="{B3D0BD16-5256-0AA2-7947-605BB4C8EEC6}"/>
              </a:ext>
            </a:extLst>
          </p:cNvPr>
          <p:cNvSpPr txBox="1"/>
          <p:nvPr/>
        </p:nvSpPr>
        <p:spPr>
          <a:xfrm>
            <a:off x="5940335" y="5173211"/>
            <a:ext cx="4613366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Choose this if you are not familiar with, or confident on, if statements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00;p20">
            <a:extLst>
              <a:ext uri="{FF2B5EF4-FFF2-40B4-BE49-F238E27FC236}">
                <a16:creationId xmlns:a16="http://schemas.microsoft.com/office/drawing/2014/main" id="{23DBD6A5-DFB7-3B96-A243-95F0A6764D80}"/>
              </a:ext>
            </a:extLst>
          </p:cNvPr>
          <p:cNvSpPr/>
          <p:nvPr/>
        </p:nvSpPr>
        <p:spPr>
          <a:xfrm>
            <a:off x="1519645" y="4350722"/>
            <a:ext cx="3354013" cy="319253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Google Shape;137;p17">
            <a:extLst>
              <a:ext uri="{FF2B5EF4-FFF2-40B4-BE49-F238E27FC236}">
                <a16:creationId xmlns:a16="http://schemas.microsoft.com/office/drawing/2014/main" id="{E0056762-19E2-5E86-5D39-1E38F319B578}"/>
              </a:ext>
            </a:extLst>
          </p:cNvPr>
          <p:cNvCxnSpPr>
            <a:cxnSpLocks/>
          </p:cNvCxnSpPr>
          <p:nvPr/>
        </p:nvCxnSpPr>
        <p:spPr>
          <a:xfrm flipH="1" flipV="1">
            <a:off x="5359050" y="4568621"/>
            <a:ext cx="747295" cy="60459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631445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ED550037-98A5-7F80-AA85-9338A7123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300C68-D584-07E5-FA65-F64E31AF8F02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AD9791D9-D307-E626-F966-B7C52DCB54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Why learn to code?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022B5F42-FB11-DD18-15E3-96CB33643F6D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Whichever course you are taking you will likely need to write code at some point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97FC9426-C1FB-01C1-5B64-009E3F1EE34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2/10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20433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0C8F3D1E-BB6F-BA42-D46D-65AD287CF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A281C4A-CB2E-D3E3-37B1-55571EED8CE7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F8A70360-691C-B262-414A-6D96CF9EA6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973CB736-941D-7F02-6834-120B4147821E}"/>
              </a:ext>
            </a:extLst>
          </p:cNvPr>
          <p:cNvSpPr txBox="1"/>
          <p:nvPr/>
        </p:nvSpPr>
        <p:spPr>
          <a:xfrm>
            <a:off x="1036320" y="1607111"/>
            <a:ext cx="498348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now move over to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Please open `week_02_home.ipynb`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the rest of today, you must work through a Python notebook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have a choice of one of three options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1: Beginner – If Statements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2: Intermediate – Match Statements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3: Advanced – Conditional Expressions and Lazy Evaluation</a:t>
            </a: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B56B2A74-DE40-0A6B-740A-0BF71BAFC844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9/10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00CF52-E070-E06B-4E78-BB080ADCFA9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64180" y="1553415"/>
            <a:ext cx="5459963" cy="34081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914740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9BD083DC-0F78-9114-790D-6E7CCEC53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78194C-70BF-704F-A2F0-78B2402B9D2F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F04559AC-DC60-2A47-27EC-1ADCC43764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05E91B0E-9002-1E27-B0CE-16B60259BABA}"/>
              </a:ext>
            </a:extLst>
          </p:cNvPr>
          <p:cNvSpPr txBox="1"/>
          <p:nvPr/>
        </p:nvSpPr>
        <p:spPr>
          <a:xfrm>
            <a:off x="1036320" y="1607111"/>
            <a:ext cx="498348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now move over to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Please open `week_02_home.ipynb`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the rest of today, you must work through a Python notebook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have a choice of one of three options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1: Beginner – If Statements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2: Intermediate – Match Statements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3: Advanced – Conditional Expressions and Lazy Evaluation</a:t>
            </a: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2F459FB6-4B7B-7D71-F13D-EEF1D44DD934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9/10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64FD1E-CAAF-1CA7-792E-CB9C9D4E5FB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64180" y="1553415"/>
            <a:ext cx="5459963" cy="34081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Google Shape;198;p20">
            <a:extLst>
              <a:ext uri="{FF2B5EF4-FFF2-40B4-BE49-F238E27FC236}">
                <a16:creationId xmlns:a16="http://schemas.microsoft.com/office/drawing/2014/main" id="{83FDB2BD-E589-08B2-FDEF-E39AC6DD7F0D}"/>
              </a:ext>
            </a:extLst>
          </p:cNvPr>
          <p:cNvSpPr txBox="1"/>
          <p:nvPr/>
        </p:nvSpPr>
        <p:spPr>
          <a:xfrm>
            <a:off x="6656483" y="5263823"/>
            <a:ext cx="4613366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Choose this if you have strong experience coding if statements in Python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00;p20">
            <a:extLst>
              <a:ext uri="{FF2B5EF4-FFF2-40B4-BE49-F238E27FC236}">
                <a16:creationId xmlns:a16="http://schemas.microsoft.com/office/drawing/2014/main" id="{ADEEF4DB-82B2-1E61-63E7-F503DAB502E3}"/>
              </a:ext>
            </a:extLst>
          </p:cNvPr>
          <p:cNvSpPr/>
          <p:nvPr/>
        </p:nvSpPr>
        <p:spPr>
          <a:xfrm>
            <a:off x="1519645" y="4800422"/>
            <a:ext cx="4178511" cy="372789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137;p17">
            <a:extLst>
              <a:ext uri="{FF2B5EF4-FFF2-40B4-BE49-F238E27FC236}">
                <a16:creationId xmlns:a16="http://schemas.microsoft.com/office/drawing/2014/main" id="{40208FEA-C848-DBE5-1BAD-613631EE8C4D}"/>
              </a:ext>
            </a:extLst>
          </p:cNvPr>
          <p:cNvCxnSpPr>
            <a:cxnSpLocks/>
          </p:cNvCxnSpPr>
          <p:nvPr/>
        </p:nvCxnSpPr>
        <p:spPr>
          <a:xfrm flipH="1" flipV="1">
            <a:off x="5779437" y="5059328"/>
            <a:ext cx="877046" cy="416186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30008738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8D4D6CE8-C15E-0428-D5EC-E3C692928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8D71F2-38B0-44D6-66F6-ADE6B978E6AC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C66FAEB6-A20D-AD65-9E51-CF0A6CAC29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13658C2C-E36F-FCC5-410F-7BFF7DC3F8AA}"/>
              </a:ext>
            </a:extLst>
          </p:cNvPr>
          <p:cNvSpPr txBox="1"/>
          <p:nvPr/>
        </p:nvSpPr>
        <p:spPr>
          <a:xfrm>
            <a:off x="1036320" y="1607111"/>
            <a:ext cx="498348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now move over to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Please open `week_02_home.ipynb`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the rest of today, you must work through a Python notebook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have a choice of one of three options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1: Beginner – If Statements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2: Intermediate – Match Statements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3: Advanced – Conditional Expressions and Lazy Evaluation</a:t>
            </a: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B5E4C5F5-A213-9463-0088-3DCD744BBE6C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9/10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EB56EE-F953-D1AA-869E-46617C4344A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64180" y="1553415"/>
            <a:ext cx="5459963" cy="34081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341829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E0E13622-04E8-75EF-7ACC-537F49D01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A695B87-1481-E1DC-8139-4489480557C8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79EB198E-95EB-9E57-4305-A934BE50E1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2F06E874-B6B5-B893-63FA-2F06E26626A2}"/>
              </a:ext>
            </a:extLst>
          </p:cNvPr>
          <p:cNvSpPr txBox="1"/>
          <p:nvPr/>
        </p:nvSpPr>
        <p:spPr>
          <a:xfrm>
            <a:off x="1036320" y="1607111"/>
            <a:ext cx="498348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now move over to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Please open `week_02_home.ipynb`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the rest of today, you must work through a Python notebook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have a choice of one of three options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1: Beginner – If Statements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2: Intermediate – Match Statements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3: Advanced – Conditional Expressions and Lazy Evaluation</a:t>
            </a: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010A6F1B-5875-BA4E-86A3-88CFE6D01A49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9/10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ADDE4C-60C4-408A-3657-EB3E70D716B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64180" y="1553415"/>
            <a:ext cx="5459963" cy="34081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Google Shape;200;p20">
            <a:extLst>
              <a:ext uri="{FF2B5EF4-FFF2-40B4-BE49-F238E27FC236}">
                <a16:creationId xmlns:a16="http://schemas.microsoft.com/office/drawing/2014/main" id="{C8FF5085-8BB1-3695-2893-F99AF19A4F89}"/>
              </a:ext>
            </a:extLst>
          </p:cNvPr>
          <p:cNvSpPr/>
          <p:nvPr/>
        </p:nvSpPr>
        <p:spPr>
          <a:xfrm>
            <a:off x="1519645" y="5250888"/>
            <a:ext cx="4259792" cy="537169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137;p17">
            <a:extLst>
              <a:ext uri="{FF2B5EF4-FFF2-40B4-BE49-F238E27FC236}">
                <a16:creationId xmlns:a16="http://schemas.microsoft.com/office/drawing/2014/main" id="{6D9AE11A-4236-84A6-E79F-4B7DD7D7DF2E}"/>
              </a:ext>
            </a:extLst>
          </p:cNvPr>
          <p:cNvCxnSpPr>
            <a:cxnSpLocks/>
          </p:cNvCxnSpPr>
          <p:nvPr/>
        </p:nvCxnSpPr>
        <p:spPr>
          <a:xfrm flipH="1" flipV="1">
            <a:off x="5882326" y="5530542"/>
            <a:ext cx="1093509" cy="107584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Google Shape;198;p20">
            <a:extLst>
              <a:ext uri="{FF2B5EF4-FFF2-40B4-BE49-F238E27FC236}">
                <a16:creationId xmlns:a16="http://schemas.microsoft.com/office/drawing/2014/main" id="{39CBB94B-212D-F3C6-97A5-E7C0C9791B9A}"/>
              </a:ext>
            </a:extLst>
          </p:cNvPr>
          <p:cNvSpPr txBox="1"/>
          <p:nvPr/>
        </p:nvSpPr>
        <p:spPr>
          <a:xfrm>
            <a:off x="6872381" y="5426444"/>
            <a:ext cx="4947442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Choose this if you are a strong Python programmer with several years experience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924412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19D2A97C-0686-68F3-3FC3-EA209E314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E18648-B952-1648-A2EE-367A47D4A8EE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4EA1F595-A71F-80C3-F74D-856C5470AB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2E5DECCE-A247-316E-25E0-5A302FC98614}"/>
              </a:ext>
            </a:extLst>
          </p:cNvPr>
          <p:cNvSpPr txBox="1"/>
          <p:nvPr/>
        </p:nvSpPr>
        <p:spPr>
          <a:xfrm>
            <a:off x="1036320" y="1607111"/>
            <a:ext cx="498348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now move over to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Please open `week_02_home.ipynb`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the rest of today, you must work through a Python notebook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have a choice of one of three options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1: Beginner – If Statements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2: Intermediate – Match Statements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3: Advanced – Conditional Expressions and Lazy Evaluation</a:t>
            </a: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0C5E71F1-B6DE-2415-917C-A38FB1B1C816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9/10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C8A773-BB4C-8FAD-5070-CB3F8E72877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64180" y="1553415"/>
            <a:ext cx="5459963" cy="34081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019086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47FA351B-CDEA-B525-B743-875DCDD1E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73C04D-3024-A448-BC74-960C1DC32E7F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AE9628C3-8539-041F-C1B5-EA5CCACF80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38EACD6F-414F-94B0-C746-1E68611A7086}"/>
              </a:ext>
            </a:extLst>
          </p:cNvPr>
          <p:cNvSpPr txBox="1"/>
          <p:nvPr/>
        </p:nvSpPr>
        <p:spPr>
          <a:xfrm>
            <a:off x="1036320" y="1607111"/>
            <a:ext cx="498348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now move over to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Please open `week_02_home.ipynb`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the rest of today, you must work through a Python notebook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have a choice of one of three options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1: Beginner – If Statements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2: Intermediate – Match Statements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3: Advanced – Conditional Expressions and Lazy Evaluation</a:t>
            </a: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768543E2-E4FD-A8AA-DC25-CD0535FAA968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9/10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2E8C6B-7CE1-9DCD-CD9E-1ABF70E2D4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64180" y="1553415"/>
            <a:ext cx="5459963" cy="34081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Google Shape;198;p20">
            <a:extLst>
              <a:ext uri="{FF2B5EF4-FFF2-40B4-BE49-F238E27FC236}">
                <a16:creationId xmlns:a16="http://schemas.microsoft.com/office/drawing/2014/main" id="{E1CD76C1-F184-4840-2626-F5D9E38C36F5}"/>
              </a:ext>
            </a:extLst>
          </p:cNvPr>
          <p:cNvSpPr txBox="1"/>
          <p:nvPr/>
        </p:nvSpPr>
        <p:spPr>
          <a:xfrm>
            <a:off x="6268563" y="5132458"/>
            <a:ext cx="4887117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Important: If you choose the intermediate or advanced options, make sure you are comfortable with the material in Beginner first!!</a:t>
            </a:r>
            <a:endParaRPr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00;p20">
            <a:extLst>
              <a:ext uri="{FF2B5EF4-FFF2-40B4-BE49-F238E27FC236}">
                <a16:creationId xmlns:a16="http://schemas.microsoft.com/office/drawing/2014/main" id="{097ED453-CB05-B4CA-2F11-70FC03B9AF05}"/>
              </a:ext>
            </a:extLst>
          </p:cNvPr>
          <p:cNvSpPr/>
          <p:nvPr/>
        </p:nvSpPr>
        <p:spPr>
          <a:xfrm>
            <a:off x="1519644" y="4800466"/>
            <a:ext cx="4271556" cy="1015632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027912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781B78BA-0F50-CFBF-F031-C1734EECD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2BC0581-1E69-B589-A6DB-8EE6EA90387F}"/>
              </a:ext>
            </a:extLst>
          </p:cNvPr>
          <p:cNvSpPr/>
          <p:nvPr/>
        </p:nvSpPr>
        <p:spPr>
          <a:xfrm>
            <a:off x="914400" y="1382486"/>
            <a:ext cx="10994571" cy="6267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D47D085C-55E3-BE4D-005B-71CDDDF5B1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134201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Practical</a:t>
            </a:r>
            <a:endParaRPr dirty="0"/>
          </a:p>
        </p:txBody>
      </p:sp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1B6ED84F-7AE6-5A88-C118-0E57C8AD8CEE}"/>
              </a:ext>
            </a:extLst>
          </p:cNvPr>
          <p:cNvSpPr txBox="1"/>
          <p:nvPr/>
        </p:nvSpPr>
        <p:spPr>
          <a:xfrm>
            <a:off x="1036320" y="1607111"/>
            <a:ext cx="498348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now move over to Python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Please open `week_02_home.ipynb`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the rest of today, you must work through a Python notebook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You have a choice of one of three options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1: Beginner – If Statements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2: Intermediate – Match Statements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Option 3: Advanced – Conditional Expressions and Lazy Evaluation</a:t>
            </a:r>
            <a:endParaRPr lang="en-GB" sz="2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9EF2FC62-A31E-C9BF-8FBE-61F75E9AD32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9/10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C3875B-817A-3196-9968-677C375C307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64180" y="1553415"/>
            <a:ext cx="5459963" cy="34081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546670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2" name="Google Shape;3212;p18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Time</a:t>
            </a:r>
            <a:endParaRPr/>
          </a:p>
        </p:txBody>
      </p:sp>
      <p:sp>
        <p:nvSpPr>
          <p:cNvPr id="3213" name="Google Shape;3213;p184"/>
          <p:cNvSpPr txBox="1"/>
          <p:nvPr/>
        </p:nvSpPr>
        <p:spPr>
          <a:xfrm>
            <a:off x="1211100" y="1761800"/>
            <a:ext cx="9944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Char char="●"/>
            </a:pPr>
            <a:r>
              <a:rPr lang="en-GB" sz="18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Lecture 2: Booleans and Conditionals</a:t>
            </a:r>
            <a:br>
              <a:rPr lang="en-GB" sz="18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dirty="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Char char="○"/>
            </a:pPr>
            <a:r>
              <a:rPr lang="en-GB" sz="16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Recap Accessing </a:t>
            </a:r>
            <a:r>
              <a:rPr lang="en-GB" sz="1600" dirty="0" err="1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br>
              <a:rPr lang="en-GB" sz="12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dirty="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Char char="○"/>
            </a:pPr>
            <a:r>
              <a:rPr lang="en-GB" sz="16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Recap: Booleans</a:t>
            </a:r>
            <a:br>
              <a:rPr lang="en-GB" sz="12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dirty="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Char char="○"/>
            </a:pPr>
            <a:r>
              <a:rPr lang="en-GB" sz="16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If statements</a:t>
            </a:r>
            <a:br>
              <a:rPr lang="en-GB" sz="12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200" dirty="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Calibri"/>
              <a:buChar char="○"/>
            </a:pPr>
            <a:r>
              <a:rPr lang="en-GB" sz="16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Practical</a:t>
            </a:r>
            <a:br>
              <a:rPr lang="en-GB" sz="18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800"/>
              <a:buFont typeface="Calibri"/>
              <a:buChar char="●"/>
            </a:pP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Lecture 3: Loops</a:t>
            </a:r>
            <a:b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Recap: Accessing </a:t>
            </a:r>
            <a:r>
              <a:rPr lang="en-GB" sz="1600" b="1" dirty="0" err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Recap: If Statements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For Loops</a:t>
            </a:r>
            <a:endParaRPr lang="en-GB" sz="12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endParaRPr lang="en-GB" sz="12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While Loops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Practical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186F060B-22CF-5D76-9B92-2F8E9A616F7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10/10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4C789DE6-2C42-5E56-D5D2-296FF619F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9674A2-55D2-36C4-639D-AFB0CB11A59A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1368E909-D109-6569-33EB-A45824CC35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Why learn to code?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2B4477EF-7A4C-70CE-7349-B699B8A3C4B1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Whichever course you are taking you will likely need to write code at some point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Chemistry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D2709027-C836-1F10-E129-97F6E979C813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2/10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041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F4FE27EE-D2AB-5D91-5F80-BD61900CC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01CB9C-0552-F4FA-D96F-9C9B1602536E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103F6EA6-F058-5781-1696-AD71F41944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Why learn to code?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A1955577-E493-2980-E4E9-99FDD37E4D42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Whichever course you are taking you will likely need to write code at some point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Chemistry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Analyse experimental data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B090BA6C-1700-FBE0-6174-4DD5F76CBEA2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2/10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10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DAA155BD-96A9-ACB7-82A6-EFF5AAA83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D68DCD-2A4F-C070-8042-CE5EE41B683A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6660B196-2B5B-E585-A5DE-5FB1A28F52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Why learn to code?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338B95D1-6CC9-E27D-5280-E2FE31D1762F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Whichever course you are taking you will likely need to write code at some point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Chemistry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Analyse experimental data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Automate repetitive calculations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0FC1116E-A554-C954-1894-7D77F6326789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2/10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593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A2C06032-17B8-54F3-3B32-F1521D983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33E63F-F96C-C23E-C744-9EFB76009138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FC5593E0-1D7B-434E-7B8C-B42509102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Why learn to code?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761F5726-E5E8-F38D-72B9-47C7B0C6C110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Whichever course you are taking you will likely need to write code at some point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Chemistry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Analyse experimental data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Automate repetitive calculations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9ED2C114-E0E6-24C2-6970-589EFF242830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2/10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39D09DA-3604-1061-5F50-20726CC3D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375" y="1655289"/>
            <a:ext cx="4493854" cy="35474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114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1">
          <a:extLst>
            <a:ext uri="{FF2B5EF4-FFF2-40B4-BE49-F238E27FC236}">
              <a16:creationId xmlns:a16="http://schemas.microsoft.com/office/drawing/2014/main" id="{A382A035-E58A-BA01-8F17-A9DFF851B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2" name="Google Shape;3212;p184">
            <a:extLst>
              <a:ext uri="{FF2B5EF4-FFF2-40B4-BE49-F238E27FC236}">
                <a16:creationId xmlns:a16="http://schemas.microsoft.com/office/drawing/2014/main" id="{3C050936-9EE1-E001-E39C-3CB9E1B955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Today’s Lecture</a:t>
            </a:r>
            <a:endParaRPr dirty="0"/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CC51F6B6-F901-9105-E6CD-4DE3FD976AB4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488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12CA7F93-5019-7223-5F2C-A6E2046AE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6B57AC-F73A-D212-7DEC-42565F2F3BB9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488E248D-E82E-B1A1-A47F-0631E03052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Why learn to code?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5AAC2168-1C26-2E7B-F618-92FAD2D12574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Whichever course you are taking you will likely need to write code at some point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Chemistry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Analyse experimental data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Automate repetitive calculations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Model chemical reactions/simulations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21337E2E-E2CD-1152-AC5A-8FDD84CD24B8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2/10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0193639-214F-B9B7-4E6B-44BEA994D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375" y="1655289"/>
            <a:ext cx="4493854" cy="35474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397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20E0C72C-7031-7605-1997-1846F4222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AA1DDC-92CB-8751-FC6A-19FAD2438649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EC667A58-09CB-4424-86F7-43B578BDBA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Why learn to code?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E39BDE15-EC16-BE06-6813-B23DBB13DB3F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Whichever course you are taking you will likely need to write code at some point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Chemistry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Analyse experimental data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Automate repetitive calculations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Model chemical reactions/simulations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38B28C31-E2DE-7499-82F8-7CCFEBFAEF53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2/10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371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79187C9F-744E-0A73-664A-CCB643322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B6D91E-C08A-6322-A3AA-E853D27D7F70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E0726536-9CFC-B5FB-07A2-51CABE00B8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Why learn to code?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6158BD6F-4F5A-A1AC-C084-C716A0B5318C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Whichever course you are taking you will likely need to write code at some point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Chemistry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Analyse experimental data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Automate repetitive calculations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Model chemical reactions/simulations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Physics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580A9078-C684-92C7-6ADF-F22E0215978E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2/10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167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191F139C-FA17-AE89-FE9F-B8C9FCECD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50D0DA-CD53-D488-888F-051785D7211C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EA565C26-7474-399F-E531-FF03B94417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Why learn to code?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779C1A1C-AC7E-DFC0-7233-8FEE279E9C33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Whichever course you are taking you will likely need to write code at some point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Chemistry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Analyse experimental data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Automate repetitive calculations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Model chemical reactions/simulations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Physics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Simulate physical systems</a:t>
            </a: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BBC28ABF-2792-4D4F-0BDF-B50352C994C0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2/10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407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B458DAEA-FEDF-560F-B6D0-19C8A4D00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B9CFC7-EBA1-DBA5-AB19-F0F47EE955A3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A669F3E-FF55-2B9B-62B6-870E0F54696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784586" y="1616963"/>
            <a:ext cx="4713958" cy="36240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7A38EC1B-F7E6-07FE-8A0F-EFD2E05F1E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Why learn to code?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3A3B2D56-940F-6296-B944-2B1136F6D87C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Whichever course you are taking you will likely need to write code at some point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Chemistry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Analyse experimental data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Automate repetitive calculations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Model chemical reactions/simulations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Physics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Simulate physical systems</a:t>
            </a: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D74ECEC7-F0A3-2A49-BBAC-D362B4515EA8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2/10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196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6FEF276D-4FBD-719A-D5AA-598FB164F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E85D24-C172-F84E-A73A-0CC3A5EC277E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FB9A3E2-65C9-8696-457E-11B49F47B67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784586" y="1616963"/>
            <a:ext cx="4713958" cy="36240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39FAB5DD-4030-6713-9413-261B088AB6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Why learn to code?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4481B5BD-41E9-2691-B167-98D65A478792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Whichever course you are taking you will likely need to write code at some point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Chemistry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Analyse experimental data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Automate repetitive calculations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Model chemical reactions/simulations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Physics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Simulate physical systems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Process experimental measurements</a:t>
            </a: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063E69B0-CBA2-0AC8-BDBC-C3BA19C60612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2/10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331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CF5A6A0B-3BC6-FD9E-2A05-DF06A8A6D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A09AF4-E153-8F06-53D7-0DAA63CC5B38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3820693-8543-BB98-30DD-2081FAB6CE3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784586" y="1616963"/>
            <a:ext cx="4713958" cy="36240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8242535D-C1D3-6B7E-4B7A-2AE8AEC4AB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Why learn to code?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5D2E8341-E9B1-FAC0-3DBF-687AFDD9064F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Whichever course you are taking you will likely need to write code at some point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Chemistry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Analyse experimental data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Automate repetitive calculations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Model chemical reactions/simulations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Physics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Simulate physical systems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Process experimental measurements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Visualise complex phenomena</a:t>
            </a: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65C391DB-24C4-7790-BF47-70F263ABFA25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2/10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298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D2576EF1-11FE-3422-AE21-BD77C2599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3137EA-256A-2ADA-10BA-79696C7085AE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6EB679D7-B9B7-7376-5B93-766880B765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Why learn to code?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DCBAFCE7-8EE5-F3B2-C435-D611865AA95C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Whichever course you are taking you will likely need to write code at some point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Chemistry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Analyse experimental data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Automate repetitive calculations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Model chemical reactions/simulations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Physics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Simulate physical systems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Process experimental measurements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Visualise complex phenomena</a:t>
            </a:r>
          </a:p>
          <a:p>
            <a:pPr marL="101600" lvl="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912E195A-E0B3-77E6-FB9D-064F89FAA87B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2/10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140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FA2D938D-87C3-530B-918F-88C9FE191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81D373-F91C-170F-89DB-E6C0528FC05B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A3A86BBE-A2E8-697E-296F-CEFAA9EB95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Why learn to code?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573CFD7A-526F-644E-7A36-ABFC9AF52E4A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Whichever course you are taking you will likely need to write code at some point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Chemistry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Analyse experimental data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Automate repetitive calculations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Model chemical reactions/simulations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Physics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Simulate physical systems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Process experimental measurements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Visualise complex phenomena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Data Science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BF1F4F53-8F73-AF5A-1242-1729F1E125B0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2/10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029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12BD929E-A4A7-AD43-B615-007E7394E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F757F67-534D-C76E-AE80-0C22207E07AF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577C6F38-3426-F6FB-1540-D070CA7E71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Why learn to code?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03D09BBA-62CD-0BF8-7F26-DAC9BAFF5433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Whichever course you are taking you will likely need to write code at some point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Chemistry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Analyse experimental data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Automate repetitive calculations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Model chemical reactions/simulations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Physics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Simulate physical systems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Process experimental measurements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Visualise complex phenomena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Data Science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Clean and organise datasets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CFD8F9D0-A14D-9F10-2C4B-EF9AE2983CB4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2/10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51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1">
          <a:extLst>
            <a:ext uri="{FF2B5EF4-FFF2-40B4-BE49-F238E27FC236}">
              <a16:creationId xmlns:a16="http://schemas.microsoft.com/office/drawing/2014/main" id="{2D8B2F0A-395B-EA5B-046A-30D1F4FAC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2" name="Google Shape;3212;p184">
            <a:extLst>
              <a:ext uri="{FF2B5EF4-FFF2-40B4-BE49-F238E27FC236}">
                <a16:creationId xmlns:a16="http://schemas.microsoft.com/office/drawing/2014/main" id="{29A75ABE-7159-193D-8E7C-066D93950D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Today’s Lecture</a:t>
            </a:r>
            <a:endParaRPr dirty="0"/>
          </a:p>
        </p:txBody>
      </p:sp>
      <p:sp>
        <p:nvSpPr>
          <p:cNvPr id="3213" name="Google Shape;3213;p184">
            <a:extLst>
              <a:ext uri="{FF2B5EF4-FFF2-40B4-BE49-F238E27FC236}">
                <a16:creationId xmlns:a16="http://schemas.microsoft.com/office/drawing/2014/main" id="{DD7A58AD-0FD4-19A2-5701-2BA5B559BFD6}"/>
              </a:ext>
            </a:extLst>
          </p:cNvPr>
          <p:cNvSpPr txBox="1"/>
          <p:nvPr/>
        </p:nvSpPr>
        <p:spPr>
          <a:xfrm>
            <a:off x="1211100" y="1800300"/>
            <a:ext cx="9944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>
              <a:lnSpc>
                <a:spcPct val="90000"/>
              </a:lnSpc>
              <a:buClr>
                <a:srgbClr val="3D85C6"/>
              </a:buClr>
              <a:buSzPts val="1800"/>
              <a:buFont typeface="Calibri"/>
              <a:buChar char="●"/>
            </a:pP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Lecture 2: Booleans and Conditionals</a:t>
            </a:r>
            <a:b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lang="en-GB"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414D411D-695E-B5F2-31A4-99D081519C27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61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7D8E7804-EDD2-2737-0223-D3368F7AE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4E35A3-8989-56E0-63B3-C8A3D95DC567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7EA2E371-68E6-6082-0F20-34D944D6D5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Why learn to code?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67172D27-3B9B-F2E8-3766-4A2226811860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Whichever course you are taking you will likely need to write code at some point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Chemistry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Analyse experimental data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Automate repetitive calculations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Model chemical reactions/simulations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Physics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Simulate physical systems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Process experimental measurements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Visualise complex phenomena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Data Science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Clean and organise datasets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Apply statistical methods and machine learning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17012765-4250-26C2-055E-D867098ABE6B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2/10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346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EE049DCA-3416-A972-009D-6109C6675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83A5DD-7A3E-E254-DFEB-163A4B0EDBB6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EA9D0043-26F8-4327-3E29-B2A2088EEC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Why learn to code?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3A407238-367E-92B5-79A0-EB2B8D867434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Whichever course you are taking you will likely need to write code at some point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Chemistry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Analyse experimental data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Automate repetitive calculations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Model chemical reactions/simulations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Physics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Simulate physical systems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Process experimental measurements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Visualise complex phenomena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Data Science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Clean and organise datasets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Apply statistical methods and machine learning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Communicate insights with visualisations </a:t>
            </a: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643CF23F-72FF-20B7-1E24-5AD9608370F3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2/10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884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7A2FB5D8-D678-EC6E-D13C-8BCEFF4F8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95D62C-2A9C-9E62-E0DA-DBE829AB1D49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9E33E2-99CD-BE41-46A9-DAAAC3650B6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784586" y="2130028"/>
            <a:ext cx="5003731" cy="35474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5D93A921-78BE-3E8A-1CF3-C56D0D55C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Why learn to code?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28682E00-0272-1CD2-FDA6-93B4246EC961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Whichever course you are taking you will likely need to write code at some point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Chemistry</a:t>
            </a:r>
            <a:br>
              <a:rPr lang="en-GB" sz="20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Analyse experimental data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Automate repetitive calculations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Model chemical reactions/simulations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Physics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Simulate physical systems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Process experimental measurements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Visualise complex phenomena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Data Science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Clean and organise datasets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Apply statistical methods and machine learning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Communicate insights with visualisations </a:t>
            </a: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31DDA428-75DF-053F-D0AE-67945C656C1E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2/10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06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7F36FD67-E622-B8B0-C7C3-2F75E897E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54D1EA-C142-1A06-CCF8-276D36CB4E69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F1DFA6CF-A72E-876D-D99A-B48042375C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099" y="1580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Accessing </a:t>
            </a:r>
            <a:r>
              <a:rPr lang="en-GB" dirty="0" err="1"/>
              <a:t>Noteable</a:t>
            </a:r>
            <a:endParaRPr dirty="0"/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98574B88-02CB-9E29-0EAE-B3EDC901B1A0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3/10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713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4F648853-39A4-B5C7-E3FB-90D49FF86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4CF3B72-1AB3-2315-857C-67DEFD0A7227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187B7846-9575-836C-2A77-B27BCFA6A1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099" y="1580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Accessing </a:t>
            </a:r>
            <a:r>
              <a:rPr lang="en-GB" dirty="0" err="1"/>
              <a:t>Noteable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6496DED1-00D0-E851-080A-A45C1BF24A23}"/>
              </a:ext>
            </a:extLst>
          </p:cNvPr>
          <p:cNvSpPr txBox="1"/>
          <p:nvPr/>
        </p:nvSpPr>
        <p:spPr>
          <a:xfrm>
            <a:off x="489858" y="1803052"/>
            <a:ext cx="6708926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Blackboard</a:t>
            </a:r>
            <a:br>
              <a:rPr lang="en-GB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41400" lvl="2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GB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0E11ED1A-A9B4-C93B-7C23-DF049F79FE26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3/10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309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128DF3F3-E0CB-2FBE-B073-02630C6F2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79BF588-2197-9F09-D2F9-440DDA4CB19E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30373687-9599-F2D6-70E4-AAB1E8F31B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099" y="1580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Accessing </a:t>
            </a:r>
            <a:r>
              <a:rPr lang="en-GB" dirty="0" err="1"/>
              <a:t>Noteable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89949D24-6618-E658-E012-7FEB82F90D5F}"/>
              </a:ext>
            </a:extLst>
          </p:cNvPr>
          <p:cNvSpPr txBox="1"/>
          <p:nvPr/>
        </p:nvSpPr>
        <p:spPr>
          <a:xfrm>
            <a:off x="489858" y="1803052"/>
            <a:ext cx="6708926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Blackboard</a:t>
            </a:r>
            <a:br>
              <a:rPr lang="en-GB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“Introduction to Coding and Data Analysis for Scientists 2025”</a:t>
            </a:r>
            <a:endParaRPr lang="en-GB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41400" lvl="2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GB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FD0053C1-7252-5F37-CF8B-D56776DB3FAC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3/10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9283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4D005C82-0E93-93C3-B17D-B23995F56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D17CC3-886E-EDCE-D47A-B3226236ACCA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46092ADB-B01D-78D7-3B8F-1C4C5A7950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099" y="1580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Accessing </a:t>
            </a:r>
            <a:r>
              <a:rPr lang="en-GB" dirty="0" err="1"/>
              <a:t>Noteable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F5550CFE-C32E-F111-9094-5A9E1514BD36}"/>
              </a:ext>
            </a:extLst>
          </p:cNvPr>
          <p:cNvSpPr txBox="1"/>
          <p:nvPr/>
        </p:nvSpPr>
        <p:spPr>
          <a:xfrm>
            <a:off x="489858" y="1803052"/>
            <a:ext cx="6708926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Blackboard</a:t>
            </a:r>
            <a:br>
              <a:rPr lang="en-GB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“Introduction to Coding and Data Analysis for Scientists 2025”</a:t>
            </a:r>
            <a:endParaRPr lang="en-GB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41400" lvl="2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GB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D384A8-2138-9CF8-76E9-7F256189CCF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47126" y="1151474"/>
            <a:ext cx="4073775" cy="2325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5FC6A2EA-5496-2F78-785B-C0DC7FA26F21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3/10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1319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0F788EAE-FDF9-082F-B775-6E49F0A7F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9DF45E4-D73F-6939-6989-D8E1F2B23BBD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635CE15E-F0AD-554B-68A5-8E2FBF85F3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099" y="1580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Accessing </a:t>
            </a:r>
            <a:r>
              <a:rPr lang="en-GB" dirty="0" err="1"/>
              <a:t>Noteable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EAECE2EA-CE34-41CF-9E82-B04F85A45117}"/>
              </a:ext>
            </a:extLst>
          </p:cNvPr>
          <p:cNvSpPr txBox="1"/>
          <p:nvPr/>
        </p:nvSpPr>
        <p:spPr>
          <a:xfrm>
            <a:off x="489858" y="1803052"/>
            <a:ext cx="6708926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Blackboard</a:t>
            </a:r>
            <a:br>
              <a:rPr lang="en-GB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“Introduction to Coding and Data Analysis for Scientists 2025”</a:t>
            </a:r>
            <a:endParaRPr lang="en-GB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“Unit Information and Resources”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41400" lvl="2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GB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FCD0B3-6137-F78B-FC7D-421F2479F38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47126" y="1151474"/>
            <a:ext cx="4073775" cy="2325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9E5FAE86-6139-314C-CE45-BF3686E3D670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3/10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388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7C386F76-433A-05AD-A7CB-B57212868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80A82E-AC51-D7EA-33D2-2A7D91689F0F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FC710200-DC1B-3600-DAD6-AE65AAA734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099" y="1580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Accessing </a:t>
            </a:r>
            <a:r>
              <a:rPr lang="en-GB" dirty="0" err="1"/>
              <a:t>Noteable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9B92D882-E106-4969-86A8-689CB4371542}"/>
              </a:ext>
            </a:extLst>
          </p:cNvPr>
          <p:cNvSpPr txBox="1"/>
          <p:nvPr/>
        </p:nvSpPr>
        <p:spPr>
          <a:xfrm>
            <a:off x="489858" y="1803052"/>
            <a:ext cx="6708926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Blackboard</a:t>
            </a:r>
            <a:br>
              <a:rPr lang="en-GB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“Introduction to Coding and Data Analysis for Scientists 2025”</a:t>
            </a:r>
            <a:endParaRPr lang="en-GB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“Unit Information and Resources”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GB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08D6EA-1ECC-1F0D-CD04-C8AC304345C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47126" y="1151474"/>
            <a:ext cx="4073775" cy="2325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A058D4B3-A5CA-7447-A450-36DE5921026C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3/10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630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8FA41F08-49B0-BE45-32B6-3BF5E8FC6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0E3A4AA-C813-FF24-5AE8-838399120E63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6B94CAD6-55D5-2265-A5CC-231D04BFDA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099" y="1580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Accessing </a:t>
            </a:r>
            <a:r>
              <a:rPr lang="en-GB" dirty="0" err="1"/>
              <a:t>Noteable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06C01221-5FB6-3ADF-95AF-CD9CFD504D1E}"/>
              </a:ext>
            </a:extLst>
          </p:cNvPr>
          <p:cNvSpPr txBox="1"/>
          <p:nvPr/>
        </p:nvSpPr>
        <p:spPr>
          <a:xfrm>
            <a:off x="489858" y="1803052"/>
            <a:ext cx="6708926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Blackboard</a:t>
            </a:r>
            <a:br>
              <a:rPr lang="en-GB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“Introduction to Coding and Data Analysis for Scientists 2025”</a:t>
            </a:r>
            <a:endParaRPr lang="en-GB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“Unit Information and Resources”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Make sure “</a:t>
            </a:r>
            <a:r>
              <a:rPr lang="en-GB" sz="1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Jupyter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Classic (Legacy)” is selected.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GB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D1995D-1BD8-A1B3-D4B9-5E6A07975DE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47126" y="1151474"/>
            <a:ext cx="4073775" cy="2325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CA31D1C8-71C5-9E8E-E540-EC68ED02649D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3/10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1">
          <a:extLst>
            <a:ext uri="{FF2B5EF4-FFF2-40B4-BE49-F238E27FC236}">
              <a16:creationId xmlns:a16="http://schemas.microsoft.com/office/drawing/2014/main" id="{9382E3AF-C779-6FC4-D930-080925358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2" name="Google Shape;3212;p184">
            <a:extLst>
              <a:ext uri="{FF2B5EF4-FFF2-40B4-BE49-F238E27FC236}">
                <a16:creationId xmlns:a16="http://schemas.microsoft.com/office/drawing/2014/main" id="{E03719A0-218C-7CB5-DCE0-8FD59881F2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Today’s Lecture</a:t>
            </a:r>
            <a:endParaRPr dirty="0"/>
          </a:p>
        </p:txBody>
      </p:sp>
      <p:sp>
        <p:nvSpPr>
          <p:cNvPr id="3213" name="Google Shape;3213;p184">
            <a:extLst>
              <a:ext uri="{FF2B5EF4-FFF2-40B4-BE49-F238E27FC236}">
                <a16:creationId xmlns:a16="http://schemas.microsoft.com/office/drawing/2014/main" id="{6E97084A-46FA-FC37-F87E-F92F10018B4F}"/>
              </a:ext>
            </a:extLst>
          </p:cNvPr>
          <p:cNvSpPr txBox="1"/>
          <p:nvPr/>
        </p:nvSpPr>
        <p:spPr>
          <a:xfrm>
            <a:off x="1211100" y="1800300"/>
            <a:ext cx="9944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>
              <a:lnSpc>
                <a:spcPct val="90000"/>
              </a:lnSpc>
              <a:buClr>
                <a:srgbClr val="3D85C6"/>
              </a:buClr>
              <a:buSzPts val="1800"/>
              <a:buFont typeface="Calibri"/>
              <a:buChar char="●"/>
            </a:pP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Lecture 2: Booleans and Conditionals</a:t>
            </a:r>
            <a:b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lang="en-GB"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Recap: Accessing </a:t>
            </a:r>
            <a:r>
              <a:rPr lang="en-GB" sz="1600" b="1" dirty="0" err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5DAC173B-E5BB-55DD-D056-1166C5356F39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4563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0A44C8F6-DBED-2499-4945-19CE03407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AF56351-0FB8-7C23-6243-9AE31A308395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D0EA29EB-EEF1-D7ED-F1D2-3CB289B581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099" y="1580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Accessing </a:t>
            </a:r>
            <a:r>
              <a:rPr lang="en-GB" dirty="0" err="1"/>
              <a:t>Noteable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FB8AC08B-1828-DCF5-54DC-88945778A6DE}"/>
              </a:ext>
            </a:extLst>
          </p:cNvPr>
          <p:cNvSpPr txBox="1"/>
          <p:nvPr/>
        </p:nvSpPr>
        <p:spPr>
          <a:xfrm>
            <a:off x="489858" y="1803052"/>
            <a:ext cx="6708926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Blackboard</a:t>
            </a:r>
            <a:br>
              <a:rPr lang="en-GB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“Introduction to Coding and Data Analysis for Scientists 2025”</a:t>
            </a:r>
            <a:endParaRPr lang="en-GB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“Unit Information and Resources”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Make sure “</a:t>
            </a:r>
            <a:r>
              <a:rPr lang="en-GB" sz="1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Jupyter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Classic (Legacy)” is selected.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Click Start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41400" lvl="2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GB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552953-5655-B593-789E-9EE91B37FE7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47126" y="1151474"/>
            <a:ext cx="4073775" cy="2325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82EE19B3-3309-19BF-115F-3EDC0CC1B749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3/10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1537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AAC17705-2896-5F6D-BA7C-07CB9FC14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46B194-7909-19D1-84AA-425F13E13A7E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581FDF6A-B346-D82B-1B00-93AFF09C51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099" y="1580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Accessing </a:t>
            </a:r>
            <a:r>
              <a:rPr lang="en-GB" dirty="0" err="1"/>
              <a:t>Noteable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1E19168E-25DF-3A56-59DD-E33B63CA22EA}"/>
              </a:ext>
            </a:extLst>
          </p:cNvPr>
          <p:cNvSpPr txBox="1"/>
          <p:nvPr/>
        </p:nvSpPr>
        <p:spPr>
          <a:xfrm>
            <a:off x="489858" y="1803052"/>
            <a:ext cx="6708926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Blackboard</a:t>
            </a:r>
            <a:br>
              <a:rPr lang="en-GB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“Introduction to Coding and Data Analysis for Scientists 2025”</a:t>
            </a:r>
            <a:endParaRPr lang="en-GB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“Unit Information and Resources”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Make sure “</a:t>
            </a:r>
            <a:r>
              <a:rPr lang="en-GB" sz="1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Jupyter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Classic (Legacy)” is selected.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Click Start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“+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GitRepo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41400" lvl="2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GB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259E2-6E4B-6F7E-BB10-B4EE3721A98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47126" y="1151474"/>
            <a:ext cx="4073775" cy="2325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D9151EBB-86E9-AD81-27AE-D76394C1D5A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3/10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4271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FC9D1DBA-B023-69D0-CF88-D4CAAFFB9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687BE98-3AF7-84CF-31D3-F83154EFBC3E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8FCC86D8-E6F1-31BD-2A61-15268C2BDD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099" y="1580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Accessing </a:t>
            </a:r>
            <a:r>
              <a:rPr lang="en-GB" dirty="0" err="1"/>
              <a:t>Noteable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E2F877D0-4C99-39CA-D1EA-82E37AD3F315}"/>
              </a:ext>
            </a:extLst>
          </p:cNvPr>
          <p:cNvSpPr txBox="1"/>
          <p:nvPr/>
        </p:nvSpPr>
        <p:spPr>
          <a:xfrm>
            <a:off x="489858" y="1803052"/>
            <a:ext cx="6708926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Blackboard</a:t>
            </a:r>
            <a:br>
              <a:rPr lang="en-GB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“Introduction to Coding and Data Analysis for Scientists 2025”</a:t>
            </a:r>
            <a:endParaRPr lang="en-GB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“Unit Information and Resources”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Make sure “</a:t>
            </a:r>
            <a:r>
              <a:rPr lang="en-GB" sz="1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Jupyter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Classic (Legacy)” is selected.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Click Start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“+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GitRepo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41400" lvl="2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GB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5E4CBF-4592-4910-2F91-64D83B06207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98783" y="5615262"/>
            <a:ext cx="970907" cy="325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BAB8DB-E4B3-E3B3-ADF4-C14BA2B03FE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47126" y="1151474"/>
            <a:ext cx="4073775" cy="2325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100E2A45-9175-8A1F-E141-F2843BB6672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3/10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4333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A365737B-8E89-9D15-10EE-B632A893A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47EDE9-C3C1-2C92-0524-266505C114D8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D2BEE707-69F0-A9A1-F98D-54F213B5C1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099" y="1580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Accessing </a:t>
            </a:r>
            <a:r>
              <a:rPr lang="en-GB" dirty="0" err="1"/>
              <a:t>Noteable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6648C01B-C900-128F-E45C-6A83BC377F38}"/>
              </a:ext>
            </a:extLst>
          </p:cNvPr>
          <p:cNvSpPr txBox="1"/>
          <p:nvPr/>
        </p:nvSpPr>
        <p:spPr>
          <a:xfrm>
            <a:off x="489858" y="1803052"/>
            <a:ext cx="6708926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Blackboard</a:t>
            </a:r>
            <a:br>
              <a:rPr lang="en-GB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“Introduction to Coding and Data Analysis for Scientists 2025”</a:t>
            </a:r>
            <a:endParaRPr lang="en-GB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“Unit Information and Resources”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Make sure “</a:t>
            </a:r>
            <a:r>
              <a:rPr lang="en-GB" sz="1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Jupyter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Classic (Legacy)” is selected.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Click Start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“+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GitRepo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41400" lvl="2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GB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A6CA6D-E555-3FC4-9525-BC0EF018276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353339" y="4013199"/>
            <a:ext cx="3149686" cy="1927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960778-D1B0-9372-5089-F67ADAFDCF3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98783" y="5615262"/>
            <a:ext cx="970907" cy="325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F482B1-C3D5-563C-A906-26A396965C1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47126" y="1151474"/>
            <a:ext cx="4073775" cy="2325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861AA3F3-2F6E-0C7D-FDAA-8794DE6E5579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3/10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5922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33FFCF52-7B66-389F-DBF9-E9F77980D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DB74C7-1F46-8DF0-B009-5CEC690598FA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25E94B4D-4816-31D5-7BDD-D9BE06BCFD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099" y="1580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Accessing </a:t>
            </a:r>
            <a:r>
              <a:rPr lang="en-GB" dirty="0" err="1"/>
              <a:t>Noteable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A71A21F1-C9C5-16F9-81B7-BCD273DB3D75}"/>
              </a:ext>
            </a:extLst>
          </p:cNvPr>
          <p:cNvSpPr txBox="1"/>
          <p:nvPr/>
        </p:nvSpPr>
        <p:spPr>
          <a:xfrm>
            <a:off x="489858" y="1803052"/>
            <a:ext cx="6708926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Blackboard</a:t>
            </a:r>
            <a:br>
              <a:rPr lang="en-GB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“Introduction to Coding and Data Analysis for Scientists 2025”</a:t>
            </a:r>
            <a:endParaRPr lang="en-GB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“Unit Information and Resources”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Make sure “</a:t>
            </a:r>
            <a:r>
              <a:rPr lang="en-GB" sz="1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Jupyter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Classic (Legacy)” is selected.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Click Start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“+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GitRepo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Paste into Git Repository URL: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git@github.com:TomMaullin</a:t>
            </a:r>
            <a:r>
              <a:rPr lang="en-GB" sz="1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/SCIF10002-2025.git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41400" lvl="2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GB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28114C-CEFC-9430-D6D6-E328B6F16AF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353339" y="4013199"/>
            <a:ext cx="3149686" cy="1927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0ABC8E-984F-1457-98B7-0FDFC4E38FB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98783" y="5615262"/>
            <a:ext cx="970907" cy="325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14A711-BABB-94B8-28AC-26AFFFEB8C6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47126" y="1151474"/>
            <a:ext cx="4073775" cy="2325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B0B14531-A3FB-710D-FD60-CBB3DE9D9E76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3/10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1308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76D5A69A-60AB-D322-6FAF-23252EB3C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25A5C96-8C5E-9536-6396-CB145EFBBFB5}"/>
              </a:ext>
            </a:extLst>
          </p:cNvPr>
          <p:cNvSpPr/>
          <p:nvPr/>
        </p:nvSpPr>
        <p:spPr>
          <a:xfrm>
            <a:off x="489858" y="1273629"/>
            <a:ext cx="11332028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CCB1A462-980A-760C-C4E8-7C8BFC0F7E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1099" y="1580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Accessing </a:t>
            </a:r>
            <a:r>
              <a:rPr lang="en-GB" dirty="0" err="1"/>
              <a:t>Noteable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193D9673-EBCA-AD99-95F9-A0D742E0DA86}"/>
              </a:ext>
            </a:extLst>
          </p:cNvPr>
          <p:cNvSpPr txBox="1"/>
          <p:nvPr/>
        </p:nvSpPr>
        <p:spPr>
          <a:xfrm>
            <a:off x="489858" y="1803052"/>
            <a:ext cx="6708926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Blackboard</a:t>
            </a:r>
            <a:br>
              <a:rPr lang="en-GB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“Introduction to Coding and Data Analysis for Scientists 2025”</a:t>
            </a:r>
            <a:endParaRPr lang="en-GB" sz="2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“Unit Information and Resources”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Make sure “</a:t>
            </a:r>
            <a:r>
              <a:rPr lang="en-GB" sz="16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Jupyter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Classic (Legacy)” is selected.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■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Click Start</a:t>
            </a: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Click “+</a:t>
            </a:r>
            <a:r>
              <a:rPr lang="en-GB" sz="16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GitRepo</a:t>
            </a: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Paste into Git Repository URL: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600" dirty="0" err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git@github.com:TomMaullin</a:t>
            </a:r>
            <a:r>
              <a:rPr lang="en-GB" sz="1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/SCIF10002-2025.git</a:t>
            </a: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Press clone</a:t>
            </a: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br>
              <a:rPr lang="en-GB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41400" lvl="2">
              <a:lnSpc>
                <a:spcPct val="90000"/>
              </a:lnSpc>
              <a:buClr>
                <a:srgbClr val="1CADE4"/>
              </a:buClr>
              <a:buSzPts val="16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CADE4"/>
              </a:buClr>
              <a:buSzPts val="2000"/>
              <a:buFont typeface="Calibri"/>
              <a:buChar char="●"/>
            </a:pP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GB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sz="12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82D202-77CC-C4D3-64D4-08DAC8F0808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353339" y="4013199"/>
            <a:ext cx="3149686" cy="1927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506C95-1542-223E-E864-50251E4ECA0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98783" y="5615262"/>
            <a:ext cx="970907" cy="325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7BDF15-7259-16B9-B1C2-F062BF2DA891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47126" y="1151474"/>
            <a:ext cx="4073775" cy="23256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E6031D92-58FB-4365-97D8-C25C98FD6795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3/10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9431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53B40B85-9D05-FEDB-F867-B8AD4A6FC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37C1A3-F0AE-5C03-36F1-056C606F95B7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2E7ED935-2B48-5564-0F0C-15F1AAAC35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Last Time</a:t>
            </a:r>
            <a:endParaRPr dirty="0"/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B4AECBAB-EB9C-A5CA-A8A5-0737BC2D1672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4930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E06B5601-256A-6746-C8D8-DF26EAC00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ECC64E-930A-0BFC-DB3B-8A4659202445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E09D8471-7475-1E5A-3AA4-044AB32800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Last Time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9F1D1E9A-8510-6C5D-A76B-3533A062018C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Last week, we started looking at the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language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F2ECD494-A59B-CD7E-B02B-B7A84776583B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5523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95842814-6FE8-2BD3-C3D9-56929FC8F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624F2E-8F7B-AE61-F133-76B1ED774EC7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69E6C8E5-6915-81CA-0395-DCFA1DFC23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Last Time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F0D60C54-7C08-8DB7-7AF5-4E307AB7B8CE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Last week, we started looking at the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language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saw that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can be assigned values using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D4F28811-FDF5-20D2-8D61-B709C27E764F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5532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D6F1BB4D-0813-C270-1EEA-7FD88BBCF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83E616-EC43-AE85-E3A5-68B46C05AA99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374605BF-E8F3-CCEC-E745-C03A636E0D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Last Time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99950CED-5575-CD2F-91D1-83EB601A621F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Last week, we started looking at the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language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saw that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can be assigned values using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D30236F7-C5CD-FFD6-44B3-238EE8A5FBC0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774F3-CDCB-79B3-3173-A619131F850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713851" y="1223731"/>
            <a:ext cx="1219200" cy="9979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443833-1958-8D8F-BD5F-44904CF18B6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765149" y="1653959"/>
            <a:ext cx="1116604" cy="41075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866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1">
          <a:extLst>
            <a:ext uri="{FF2B5EF4-FFF2-40B4-BE49-F238E27FC236}">
              <a16:creationId xmlns:a16="http://schemas.microsoft.com/office/drawing/2014/main" id="{78DC3A65-6705-012D-FF5A-C88FAD0A0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2" name="Google Shape;3212;p184">
            <a:extLst>
              <a:ext uri="{FF2B5EF4-FFF2-40B4-BE49-F238E27FC236}">
                <a16:creationId xmlns:a16="http://schemas.microsoft.com/office/drawing/2014/main" id="{9E2F7315-9B4B-AE43-959A-F3098E7079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Today’s Lecture</a:t>
            </a:r>
            <a:endParaRPr dirty="0"/>
          </a:p>
        </p:txBody>
      </p:sp>
      <p:sp>
        <p:nvSpPr>
          <p:cNvPr id="3213" name="Google Shape;3213;p184">
            <a:extLst>
              <a:ext uri="{FF2B5EF4-FFF2-40B4-BE49-F238E27FC236}">
                <a16:creationId xmlns:a16="http://schemas.microsoft.com/office/drawing/2014/main" id="{F52E83AA-C676-3F6E-344C-80E362210EC7}"/>
              </a:ext>
            </a:extLst>
          </p:cNvPr>
          <p:cNvSpPr txBox="1"/>
          <p:nvPr/>
        </p:nvSpPr>
        <p:spPr>
          <a:xfrm>
            <a:off x="1211100" y="1800300"/>
            <a:ext cx="9944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>
              <a:lnSpc>
                <a:spcPct val="90000"/>
              </a:lnSpc>
              <a:buClr>
                <a:srgbClr val="3D85C6"/>
              </a:buClr>
              <a:buSzPts val="1800"/>
              <a:buFont typeface="Calibri"/>
              <a:buChar char="●"/>
            </a:pP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Lecture 2: Booleans and Conditionals</a:t>
            </a:r>
            <a:b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lang="en-GB"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Recap: Accessing </a:t>
            </a:r>
            <a:r>
              <a:rPr lang="en-GB" sz="1600" b="1" dirty="0" err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Recap: Booleans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9AB14260-9B08-5B08-0318-B6CC91AAF84F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196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EF57A51E-FF30-6F41-23A8-67FEB4E6C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BCE673-131F-E28C-434F-0837A0D57F64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BC2A999A-B48F-C02C-DAC1-459308D8EE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Last Time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8D017E36-ACC9-589A-E3BE-D16174C11167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Last week, we started looking at the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language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saw that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can be assigned values using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display the values of variables we can use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4230575D-6DA2-9929-3B66-A9FED2E2DCA3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A61861-440D-6203-899F-842B6CD447C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713851" y="1223731"/>
            <a:ext cx="1219200" cy="9979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F00974-36E9-2E6D-5110-ADD4A89ECB7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765149" y="1653959"/>
            <a:ext cx="1116604" cy="41075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26046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3DE9E983-42FE-BB8E-2CBC-7A654D2B8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DDF91B-681F-9314-7B11-3076B9F7170F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C0CB33C5-53C5-0482-10C9-62A7D69638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Last Time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8442D347-A520-0DF8-3E6C-19FE4D9F26F3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Last week, we started looking at the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language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saw that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can be assigned values using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display the values of variables we can use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008C98EB-E56F-09E2-5C91-09B15AD1733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7BDAD7-9F56-6C65-B949-55B1324C7B2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713851" y="1223731"/>
            <a:ext cx="1219200" cy="9979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58624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0EAF5E09-95C2-58C4-CE1E-E9C0D49FE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855823-5F58-E201-44C0-34B180D8CEE4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5AEAAAEE-3270-40C7-0A18-30C0BF866D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Last Time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0028FCC9-1820-0885-7013-4AA6E5F999A1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Last week, we started looking at the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language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saw that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can be assigned values using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display the values of variables we can use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Variables have their own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84200" lvl="1">
              <a:lnSpc>
                <a:spcPct val="90000"/>
              </a:lnSpc>
              <a:buClr>
                <a:srgbClr val="1CADE4"/>
              </a:buClr>
              <a:buSzPts val="1600"/>
            </a:pP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620BD6EC-E829-8D04-3387-91042D2D3049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757C1A-03D3-73FF-A6AD-831E1C95152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713851" y="1223731"/>
            <a:ext cx="1219200" cy="9979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3194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CB4C98DC-D0EB-03A4-B2AB-9C841563D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179B36-425C-00D6-77C8-DF9681069DB0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714E8529-0CFE-6A44-1ECF-6B1E60B788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Last Time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776326E0-DCC4-EB86-BBAC-BBC28F3E5F9D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Last week, we started looking at the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language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saw that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can be assigned values using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display the values of variables we can use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Variables have their own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Strings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are sequences of characters</a:t>
            </a: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EC554FB5-CF3A-7156-2143-BEA1F0A75937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F3A6B5-FA65-41BD-196B-2768EDFC84D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713851" y="1223731"/>
            <a:ext cx="1219200" cy="9979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96052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DBDC04CD-BB0C-862C-424A-E17A6A3C6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4FB579-5979-C485-3756-4CC9FAD4CDE6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95859C5E-FBBC-3A4A-A37F-8D48571977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Last Time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EAE0E8B9-0BC7-B639-8CF8-6A5F1C1B39D5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Last week, we started looking at the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language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saw that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can be assigned values using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display the values of variables we can use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Variables have their own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Strings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are sequences of characters</a:t>
            </a: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622AEEC1-4CBA-C897-2515-71EE04128FEB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1D6137-AF64-32A0-403B-6D082206D36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713851" y="1223731"/>
            <a:ext cx="1219200" cy="9979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96FE1D-26E3-BAC4-C3FE-E64DCB5EEA0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712086" y="1266835"/>
            <a:ext cx="2639613" cy="9548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05307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7D2F7EF9-72D2-3399-12F3-5B16C0074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E676A6-17F9-F606-875A-247E39E1C212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1B1AF8F6-097A-F444-6144-C83F7450E8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Last Time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E091681A-85AD-9FAC-9C11-9565C25EAF5D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Last week, we started looking at the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language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saw that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can be assigned values using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display the values of variables we can use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Variables have their own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Strings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are sequences of characters</a:t>
            </a: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Floats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are decimals, </a:t>
            </a:r>
            <a:r>
              <a:rPr lang="en-GB" sz="1600" b="1" i="1" dirty="0" err="1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Ints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are integers</a:t>
            </a: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57E84F12-7BF9-397F-B7AA-C51CF6156069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68EF63-F6B3-120D-886B-91365505761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713851" y="1223731"/>
            <a:ext cx="1219200" cy="9979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E7210B-9CE3-2E27-A2CC-4303F7B3214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712086" y="1266835"/>
            <a:ext cx="2639613" cy="9548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538648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3824C2C4-2250-F760-164F-006B59D28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70D2B8-532D-E99F-D59D-8838B863FE7A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0370C051-0C6E-C3EB-B086-65B2480331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Last Time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4912ECB3-62DC-7096-7973-8B9D29276FCF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Last week, we started looking at the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language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saw that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can be assigned values using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display the values of variables we can use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Variables have their own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Strings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are sequences of characters</a:t>
            </a: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Floats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are decimals, </a:t>
            </a:r>
            <a:r>
              <a:rPr lang="en-GB" sz="1600" b="1" i="1" dirty="0" err="1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Ints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are integers</a:t>
            </a: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Booleans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are True/False values</a:t>
            </a: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1648BC63-1E7F-BB1E-2FE7-C9DEEAEDF8BE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3F80FC-90EF-33EC-A871-7AC919D3CD7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713851" y="1223731"/>
            <a:ext cx="1219200" cy="9979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A0A8A9-A680-933B-E9CA-B1D6DA4569B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712086" y="1266835"/>
            <a:ext cx="2639613" cy="9548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23293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78406E71-D0AF-5467-3F80-B79C6A710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210589-62E4-ADFF-5AF8-546291F03E53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DDF11C38-2486-343B-63FC-1DD30E466A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Last Time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98113308-0C28-82AA-E359-A57F5CDB2B6C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Last week, we started looking at the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language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saw that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can be assigned values using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display the values of variables we can use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Variables have their own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Strings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are sequences of characters</a:t>
            </a: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Floats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are decimals, </a:t>
            </a:r>
            <a:r>
              <a:rPr lang="en-GB" sz="1600" b="1" i="1" dirty="0" err="1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Ints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are integers</a:t>
            </a: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Booleans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are True/False values</a:t>
            </a: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81DAEAC2-D79F-6B18-4941-8829805235E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4E9193-0788-5AFE-2898-2486EDC05D7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713851" y="1223731"/>
            <a:ext cx="1219200" cy="9979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3A8E68-04B5-C7AB-BED4-5B4CD397377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712086" y="1266835"/>
            <a:ext cx="2639613" cy="9548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5812BE-5720-2A18-CD4D-4AE2565DF8B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2188" y="3030927"/>
            <a:ext cx="3503123" cy="7850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61928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7A04D972-F7F5-5B88-23BF-490B100D2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23C43C-6358-7126-DD7E-9A99641743A9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65C57F8A-9A0D-0303-BC02-F72CECD601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Last Time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A0082FEF-74E6-664A-47C6-72420019ABEF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Last week, we started looking at the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language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saw that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can be assigned values using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display the values of variables we can use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Variables have their own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Strings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are sequences of characters</a:t>
            </a: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Floats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are decimals, </a:t>
            </a:r>
            <a:r>
              <a:rPr lang="en-GB" sz="1600" b="1" i="1" dirty="0" err="1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Ints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are integers</a:t>
            </a: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Booleans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are True/False values</a:t>
            </a: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Lists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are ordered groups of items</a:t>
            </a: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6C47C2D5-08C3-95D9-9213-1EA87D9D0CDF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D4FAF6-85FC-B8CA-7520-8CC85D6A6B5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713851" y="1223731"/>
            <a:ext cx="1219200" cy="9979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77A95B-6ACF-D24E-4B80-3DE39904BAF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712086" y="1266835"/>
            <a:ext cx="2639613" cy="9548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6ABDAA-6831-8F98-34B5-0EEBB8DF76C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2188" y="3030927"/>
            <a:ext cx="3503123" cy="7850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1808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4138C3AA-CD38-F3C5-C546-F686E72DE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50E43D-F78C-EA9E-2B81-575F0B817EFF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748B3342-D3B7-A118-6A18-9A882CFCFB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Last Time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D45AFF17-7C75-78E9-2564-EF34A43AC592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Last week, we started looking at the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language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saw that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can be assigned values using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display the values of variables we can use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Variables have their own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Strings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are sequences of characters</a:t>
            </a: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Floats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are decimals, </a:t>
            </a:r>
            <a:r>
              <a:rPr lang="en-GB" sz="1600" b="1" i="1" dirty="0" err="1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Ints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are integers</a:t>
            </a: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Booleans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are True/False values</a:t>
            </a: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Lists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are ordered groups of items</a:t>
            </a: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50E82F2A-A074-849A-01FB-5A527A6D8810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4D3DA4-68C2-377F-358D-AD4AFA6E5DB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713851" y="1223731"/>
            <a:ext cx="1219200" cy="9979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A82777-7076-2116-D855-4709FCDCC2F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712086" y="1266835"/>
            <a:ext cx="2639613" cy="9548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6A057F-62AC-5FE2-A527-3F75B0E1AE9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2188" y="3030927"/>
            <a:ext cx="3503123" cy="7850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9B7036-4F16-D914-42B4-7A1DF2B29EA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42328" y="4550209"/>
            <a:ext cx="5355771" cy="8024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058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1">
          <a:extLst>
            <a:ext uri="{FF2B5EF4-FFF2-40B4-BE49-F238E27FC236}">
              <a16:creationId xmlns:a16="http://schemas.microsoft.com/office/drawing/2014/main" id="{B567580A-DDE0-D46E-EE15-7697294E6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2" name="Google Shape;3212;p184">
            <a:extLst>
              <a:ext uri="{FF2B5EF4-FFF2-40B4-BE49-F238E27FC236}">
                <a16:creationId xmlns:a16="http://schemas.microsoft.com/office/drawing/2014/main" id="{AB4C69DD-431E-6A34-8416-D42FF6F57A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Today’s Lecture</a:t>
            </a:r>
            <a:endParaRPr dirty="0"/>
          </a:p>
        </p:txBody>
      </p:sp>
      <p:sp>
        <p:nvSpPr>
          <p:cNvPr id="3213" name="Google Shape;3213;p184">
            <a:extLst>
              <a:ext uri="{FF2B5EF4-FFF2-40B4-BE49-F238E27FC236}">
                <a16:creationId xmlns:a16="http://schemas.microsoft.com/office/drawing/2014/main" id="{AF5D35DC-B88F-CCEB-6E22-91F001186B65}"/>
              </a:ext>
            </a:extLst>
          </p:cNvPr>
          <p:cNvSpPr txBox="1"/>
          <p:nvPr/>
        </p:nvSpPr>
        <p:spPr>
          <a:xfrm>
            <a:off x="1211100" y="1800300"/>
            <a:ext cx="9944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>
              <a:lnSpc>
                <a:spcPct val="90000"/>
              </a:lnSpc>
              <a:buClr>
                <a:srgbClr val="3D85C6"/>
              </a:buClr>
              <a:buSzPts val="1800"/>
              <a:buFont typeface="Calibri"/>
              <a:buChar char="●"/>
            </a:pP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Lecture 2: Booleans and Conditionals</a:t>
            </a:r>
            <a:b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lang="en-GB"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Recap: Accessing </a:t>
            </a:r>
            <a:r>
              <a:rPr lang="en-GB" sz="1600" b="1" dirty="0" err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Recap: Booleans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If statements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C925FD2A-110C-3E42-DD64-AAA717BC9594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4562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F8043326-F5C7-87E5-B2B6-B4CA0943E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DC323E-4902-24C2-7329-2E3AFD96BEF8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15A50DE9-E4F6-55FB-26CC-EB423B6F9F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Last Time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A2FCFCCD-36FC-510C-16DD-43A510C76A8B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Last week, we started looking at the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language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saw that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can be assigned values using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display the values of variables we can use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Variables have their own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Data Types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0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Strings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are sequences of characters</a:t>
            </a: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Floats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are decimals, </a:t>
            </a:r>
            <a:r>
              <a:rPr lang="en-GB" sz="1600" b="1" i="1" dirty="0" err="1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Ints</a:t>
            </a: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are integers</a:t>
            </a: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Booleans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are True/False values</a:t>
            </a:r>
            <a:b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endParaRPr lang="en-GB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Lists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are ordered groups of items</a:t>
            </a: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spent some time looking at various things we could do with some of these data types</a:t>
            </a: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BFDC1ACC-10AB-C7F8-44FD-2F7966FEDA40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4/10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67264C-346D-0649-202D-1418370C3F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713851" y="1223731"/>
            <a:ext cx="1219200" cy="9979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257EAC-9E16-7490-DA6B-1F4C47A0B30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712086" y="1266835"/>
            <a:ext cx="2639613" cy="9548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26DE9E-560C-B3E6-FF52-4A5D4DF6094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12188" y="3030927"/>
            <a:ext cx="3503123" cy="7850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9E5E07-4296-6807-045F-0BD018FD7077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42328" y="4550209"/>
            <a:ext cx="5355771" cy="8024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00547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0989F0A1-E482-2E99-E2F4-BAE07BA11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FA4483-BDF5-EE1F-5504-1E3E2C53199F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16A50F59-0D64-7130-D2E3-E1099E6678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Booleans</a:t>
            </a:r>
            <a:endParaRPr dirty="0"/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7B148392-C163-572D-7F68-26101B67155E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5/10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8128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1BBF2A5B-514A-6E43-F5A0-A04E25844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233F54-D5DF-7F3C-DEBC-A5642815512E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9B1B1906-2F7A-8800-9182-E9BA2B7ED9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Booleans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5AFCDF91-75BF-C4CB-1742-5591EB527965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 variable that can be either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065DB1AA-F9BA-D1CB-7C34-8C53729564C7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5/10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0501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ABE33DC2-0B34-04A2-0AC2-6E24CA46B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A0F14A-151D-49B4-783E-B93362BC9C66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993DC908-DF42-2EFE-063F-50B3464AEF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Booleans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618FF240-5332-9698-14C7-EAAE6769A986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 variable that can be either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represent logical statements.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D7125258-7816-2221-7280-EEEFCA9228D3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5/10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4880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6D67A96E-B2CF-7350-4845-C83E2A9C4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FF7225-384E-82FD-94C7-7D08EA63FC94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1E9279D5-3E8A-558C-2D43-EBCC179A13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Booleans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2D84CDE0-83F5-C356-DC48-63C708937CDA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 variable that can be either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represent logical statements.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instance, we saw an example where:</a:t>
            </a: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1D00AD1D-9AB1-0062-726D-D6951EF2D6FD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5/10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792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209BD4CC-6516-3204-3A22-CE334B8B6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6380D4-1673-A7A0-85C2-FF9A61E5820B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97D12110-AAA0-4BDF-94CB-19C07838F5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Booleans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79A84434-484D-47F0-39E5-B8DF28C32FBE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 variable that can be either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represent logical statements.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instance, we saw an example where: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cat_is_black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represented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is black”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744C0A80-291F-1B1A-D03C-41539063F621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5/10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1433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E2B305EA-4CD3-1520-6053-1106E7F4D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56CCD1A-7ABE-C518-2295-7AEB91951E93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4E1463AE-619C-7383-8F86-B1B2C341F4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Booleans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1F5F670A-030C-DADC-FFCC-39358AA8035D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 variable that can be either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represent logical statements.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instance, we saw an example where: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cat_is_black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represented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is black”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cat_has_four_legs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represented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has four legs”</a:t>
            </a:r>
            <a:b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buClr>
                <a:srgbClr val="1CADE4"/>
              </a:buClr>
              <a:buSzPts val="20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DB9F0F1A-A894-0A77-ACB9-49CB0281EDB0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5/10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3176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06D4B026-F33A-0E4B-75C0-B9598C2A4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B605CA1-7EE2-22B6-C832-9481586E54F0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4889FE3D-A67A-3C52-1AC6-E3AE63DC1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Booleans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F96D55CD-9774-B611-D551-0886457D762B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 variable that can be either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represent logical statements.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instance, we saw an example where: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cat_is_black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represented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is black”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cat_has_four_legs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represented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has four legs”</a:t>
            </a:r>
            <a:b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buClr>
                <a:srgbClr val="1CADE4"/>
              </a:buClr>
              <a:buSzPts val="20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3D140B-7DDD-A099-FF6B-1A802ED35A0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06807" y="685800"/>
            <a:ext cx="4925964" cy="1450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1E900013-5AD4-4D24-BCA9-97D185BA7263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5/10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64745B-4152-1294-8D28-A3548C0B1B8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87942" y="1411201"/>
            <a:ext cx="4745254" cy="68175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8106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7BEB8496-B430-A2A7-4AB4-2D9FDB7B9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C0B49C-E557-5A99-2A16-961506F49791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0259C44D-BBB3-B459-4146-B73BA71736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Booleans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ACD9F61B-0756-10A6-9C4E-FDD8AB05838F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 variable that can be either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represent logical statements.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instance, we saw an example where: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cat_is_black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represented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is black”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cat_has_four_legs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represented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has four legs”</a:t>
            </a:r>
            <a:b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i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used logical operators to combine Boolean statements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buClr>
                <a:srgbClr val="1CADE4"/>
              </a:buClr>
              <a:buSzPts val="20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E6D16-B318-FAB8-DAE4-E13892BAC3D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06807" y="685800"/>
            <a:ext cx="4925964" cy="1450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E572DFE1-C545-F7C9-1717-E78288D11D83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5/10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A748DD-C438-B728-411E-3460A9F18BD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87942" y="1411201"/>
            <a:ext cx="4745254" cy="68175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79665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25DE4FAD-8E43-348F-51E6-AE2BD93A6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124D21-99E5-2679-529B-9AAF6880419B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162CE6A7-F5E1-9874-C9AF-65455D5490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Booleans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75F7777A-D78A-3180-75CD-E36AA13CBB99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 variable that can be either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represent logical statements.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instance, we saw an example where: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cat_is_black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represented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is black”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cat_has_four_legs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represented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has four legs”</a:t>
            </a:r>
            <a:b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i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used logical operators to combine Boolean statements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cat_is_black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and </a:t>
            </a: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cat_has_four_legs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represented the sentence “The cat is black and has four legs”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buClr>
                <a:srgbClr val="1CADE4"/>
              </a:buClr>
              <a:buSzPts val="20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0E48F2-9095-73F0-A0E6-A867FC28195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06807" y="685800"/>
            <a:ext cx="4925964" cy="1450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337D9D77-C3E1-09F0-1272-DD7EDCFF7F59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5/10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3C49AE-165B-EA53-5D85-0FD3A5889BC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87942" y="1411201"/>
            <a:ext cx="4745254" cy="68175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278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1">
          <a:extLst>
            <a:ext uri="{FF2B5EF4-FFF2-40B4-BE49-F238E27FC236}">
              <a16:creationId xmlns:a16="http://schemas.microsoft.com/office/drawing/2014/main" id="{DC99BC13-C424-1476-EE8A-49BC4E3F9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2" name="Google Shape;3212;p184">
            <a:extLst>
              <a:ext uri="{FF2B5EF4-FFF2-40B4-BE49-F238E27FC236}">
                <a16:creationId xmlns:a16="http://schemas.microsoft.com/office/drawing/2014/main" id="{8D6205C3-89F4-0E2A-E39C-A88EC54AA1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Today’s Lecture</a:t>
            </a:r>
            <a:endParaRPr dirty="0"/>
          </a:p>
        </p:txBody>
      </p:sp>
      <p:sp>
        <p:nvSpPr>
          <p:cNvPr id="3213" name="Google Shape;3213;p184">
            <a:extLst>
              <a:ext uri="{FF2B5EF4-FFF2-40B4-BE49-F238E27FC236}">
                <a16:creationId xmlns:a16="http://schemas.microsoft.com/office/drawing/2014/main" id="{E7A5C652-CC06-6D8D-0F04-A84A3EF9F1CE}"/>
              </a:ext>
            </a:extLst>
          </p:cNvPr>
          <p:cNvSpPr txBox="1"/>
          <p:nvPr/>
        </p:nvSpPr>
        <p:spPr>
          <a:xfrm>
            <a:off x="1211100" y="1800300"/>
            <a:ext cx="9944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>
              <a:lnSpc>
                <a:spcPct val="90000"/>
              </a:lnSpc>
              <a:buClr>
                <a:srgbClr val="3D85C6"/>
              </a:buClr>
              <a:buSzPts val="1800"/>
              <a:buFont typeface="Calibri"/>
              <a:buChar char="●"/>
            </a:pP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Lecture 2: Booleans and Conditionals</a:t>
            </a:r>
            <a:b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lang="en-GB"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Recap: Accessing </a:t>
            </a:r>
            <a:r>
              <a:rPr lang="en-GB" sz="1600" b="1" dirty="0" err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Recap: Booleans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If statements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Practical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B08C7191-657D-42E4-88A9-566D06EA5D03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1206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A13239B1-A4D6-E9B6-CAF1-8F50C239A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2C5F41-7290-80E7-49D4-09F10E33F928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83422CF4-ABAF-4CF1-95DF-8413595AF9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Booleans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0CB1A49C-F957-75B6-A732-3F01EA540C8E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 variable that can be either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represent logical statements.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instance, we saw an example where: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cat_is_black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represented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is black”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cat_has_four_legs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represented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has four legs”</a:t>
            </a:r>
            <a:b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i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used logical operators to combine Boolean statements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cat_is_black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and </a:t>
            </a: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cat_has_four_legs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represented the sentence “The cat is black and has four legs”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buClr>
                <a:srgbClr val="1CADE4"/>
              </a:buClr>
              <a:buSzPts val="20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8E387-9B1A-3A47-1459-8E76B998AD3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06807" y="685800"/>
            <a:ext cx="4925964" cy="1450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9B1CD9F2-0F45-89D0-1FBB-A4CDFBD0E64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5/10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8158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D85209BE-51A7-AC21-34D4-2A22DFA8E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F8A4A9-5D7F-AD4A-A720-50C36E52E4E1}"/>
              </a:ext>
            </a:extLst>
          </p:cNvPr>
          <p:cNvSpPr/>
          <p:nvPr/>
        </p:nvSpPr>
        <p:spPr>
          <a:xfrm>
            <a:off x="783771" y="1502229"/>
            <a:ext cx="11049000" cy="492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E0CC22DB-2FB9-F74D-87FB-DBFC9ED88D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-8351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Recap: Booleans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8FD21199-C139-7A89-3C0E-32480172B781}"/>
              </a:ext>
            </a:extLst>
          </p:cNvPr>
          <p:cNvSpPr txBox="1"/>
          <p:nvPr/>
        </p:nvSpPr>
        <p:spPr>
          <a:xfrm>
            <a:off x="938957" y="1432603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is  variable that can be either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GB" sz="1600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 represent logical statements. 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 instance, we saw an example where: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cat_is_black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represented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is black”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cat_has_four_legs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represented the sentence </a:t>
            </a:r>
            <a: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“The cat has four legs”</a:t>
            </a:r>
            <a:br>
              <a:rPr lang="en-GB" sz="1600" i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i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used logical operators to combine Boolean statements</a:t>
            </a:r>
            <a:b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cat_is_black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and </a:t>
            </a:r>
            <a:r>
              <a:rPr lang="en-GB" sz="1600" dirty="0" err="1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cat_has_four_legs</a:t>
            </a:r>
            <a:r>
              <a:rPr lang="en-GB" sz="1600" dirty="0">
                <a:solidFill>
                  <a:srgbClr val="3F3F3F"/>
                </a:solidFill>
                <a:latin typeface="Aptos Mono" panose="020F0502020204030204" pitchFamily="49" charset="0"/>
                <a:ea typeface="Calibri"/>
                <a:cs typeface="Calibri"/>
                <a:sym typeface="Calibri"/>
              </a:rPr>
              <a:t> </a:t>
            </a: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represented the sentence “The cat is black and has four legs”</a:t>
            </a: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1600" lvl="0">
              <a:lnSpc>
                <a:spcPct val="90000"/>
              </a:lnSpc>
              <a:buClr>
                <a:srgbClr val="1CADE4"/>
              </a:buClr>
              <a:buSzPts val="2000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>
              <a:lnSpc>
                <a:spcPct val="90000"/>
              </a:lnSpc>
              <a:buClr>
                <a:srgbClr val="1CADE4"/>
              </a:buClr>
              <a:buSzPts val="1600"/>
              <a:buFont typeface="Calibri"/>
              <a:buChar char="○"/>
            </a:pPr>
            <a:endParaRPr lang="en-GB"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GB" sz="16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426402-1403-4A05-8F10-64F9F23631F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906807" y="685800"/>
            <a:ext cx="4925964" cy="14508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0D1BD7-64EB-6ADC-2B6F-5D8901FE2AB5}"/>
              </a:ext>
            </a:extLst>
          </p:cNvPr>
          <p:cNvCxnSpPr>
            <a:cxnSpLocks/>
          </p:cNvCxnSpPr>
          <p:nvPr/>
        </p:nvCxnSpPr>
        <p:spPr>
          <a:xfrm>
            <a:off x="6906807" y="3175000"/>
            <a:ext cx="466289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699B036-DEC5-A796-7C64-3A87B20D5EC8}"/>
              </a:ext>
            </a:extLst>
          </p:cNvPr>
          <p:cNvCxnSpPr>
            <a:cxnSpLocks/>
          </p:cNvCxnSpPr>
          <p:nvPr/>
        </p:nvCxnSpPr>
        <p:spPr>
          <a:xfrm>
            <a:off x="6906807" y="3733800"/>
            <a:ext cx="466289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135418-4F63-2E9F-6A2C-B1724423666E}"/>
              </a:ext>
            </a:extLst>
          </p:cNvPr>
          <p:cNvCxnSpPr>
            <a:cxnSpLocks/>
          </p:cNvCxnSpPr>
          <p:nvPr/>
        </p:nvCxnSpPr>
        <p:spPr>
          <a:xfrm>
            <a:off x="6906807" y="4305300"/>
            <a:ext cx="466289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E97E316-F27A-9572-D6FC-34DB49C4A6EB}"/>
              </a:ext>
            </a:extLst>
          </p:cNvPr>
          <p:cNvCxnSpPr>
            <a:cxnSpLocks/>
          </p:cNvCxnSpPr>
          <p:nvPr/>
        </p:nvCxnSpPr>
        <p:spPr>
          <a:xfrm>
            <a:off x="6906807" y="4876800"/>
            <a:ext cx="466289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3EFE3B-3B1F-A054-BF4D-56F3EBDB7853}"/>
              </a:ext>
            </a:extLst>
          </p:cNvPr>
          <p:cNvCxnSpPr/>
          <p:nvPr/>
        </p:nvCxnSpPr>
        <p:spPr>
          <a:xfrm>
            <a:off x="8394700" y="2569633"/>
            <a:ext cx="0" cy="29845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6FAF30-D2F5-4C53-E85E-2EF09BB59D57}"/>
              </a:ext>
            </a:extLst>
          </p:cNvPr>
          <p:cNvCxnSpPr/>
          <p:nvPr/>
        </p:nvCxnSpPr>
        <p:spPr>
          <a:xfrm>
            <a:off x="10025388" y="2569633"/>
            <a:ext cx="0" cy="29845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0F953943-49D7-3185-D846-F0CDEF06794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106025" y="2758884"/>
            <a:ext cx="1076209" cy="236497"/>
          </a:xfrm>
          <a:prstGeom prst="rect">
            <a:avLst/>
          </a:prstGeom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933664B-35CF-2114-8741-8E286E5DD22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506377" y="2755863"/>
            <a:ext cx="1423112" cy="223103"/>
          </a:xfrm>
          <a:prstGeom prst="rect">
            <a:avLst/>
          </a:prstGeom>
          <a:ln>
            <a:noFill/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B4B0B74-4039-CDE9-12BD-2D4A992A161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69360" y="2616868"/>
            <a:ext cx="1377568" cy="233364"/>
          </a:xfrm>
          <a:prstGeom prst="rect">
            <a:avLst/>
          </a:prstGeom>
          <a:ln>
            <a:noFill/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AA36823-BC69-31CD-B7AD-F562E2175A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146588" y="2875047"/>
            <a:ext cx="1423112" cy="223103"/>
          </a:xfrm>
          <a:prstGeom prst="rect">
            <a:avLst/>
          </a:prstGeom>
          <a:ln>
            <a:noFill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3C66DAF-100B-5C04-335C-F0CC7C42243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83024" y="3278102"/>
            <a:ext cx="592666" cy="330769"/>
          </a:xfrm>
          <a:prstGeom prst="rect">
            <a:avLst/>
          </a:prstGeom>
          <a:ln>
            <a:noFill/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D64F393-7A85-095E-B5EA-9575EB7D750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83024" y="3873219"/>
            <a:ext cx="592666" cy="330769"/>
          </a:xfrm>
          <a:prstGeom prst="rect">
            <a:avLst/>
          </a:prstGeom>
          <a:ln>
            <a:noFill/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B17E608-8E0D-EF1A-C311-45BFC3FA0673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63655" y="3278102"/>
            <a:ext cx="592666" cy="330769"/>
          </a:xfrm>
          <a:prstGeom prst="rect">
            <a:avLst/>
          </a:prstGeom>
          <a:ln>
            <a:noFill/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AAEE127-015F-CB8F-613B-C333F7AF3E8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63655" y="4440484"/>
            <a:ext cx="592666" cy="330769"/>
          </a:xfrm>
          <a:prstGeom prst="rect">
            <a:avLst/>
          </a:prstGeom>
          <a:ln>
            <a:noFill/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EF7C3EC-1937-4C23-AE3F-2F766C726283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35203" y="4440484"/>
            <a:ext cx="645881" cy="330769"/>
          </a:xfrm>
          <a:prstGeom prst="rect">
            <a:avLst/>
          </a:prstGeom>
          <a:ln>
            <a:noFill/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9C99FF3-D538-7353-C98D-B6FBB3CB4EB8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15312" y="3849601"/>
            <a:ext cx="645881" cy="330769"/>
          </a:xfrm>
          <a:prstGeom prst="rect">
            <a:avLst/>
          </a:prstGeom>
          <a:ln>
            <a:noFill/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65B184D-D2F7-B290-0213-5369BBEF7033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28208" y="4444669"/>
            <a:ext cx="645881" cy="330769"/>
          </a:xfrm>
          <a:prstGeom prst="rect">
            <a:avLst/>
          </a:prstGeom>
          <a:ln>
            <a:noFill/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54329B4-C841-C127-8097-CFE5CADD30C6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28207" y="5096652"/>
            <a:ext cx="645881" cy="330769"/>
          </a:xfrm>
          <a:prstGeom prst="rect">
            <a:avLst/>
          </a:prstGeom>
          <a:ln>
            <a:noFill/>
          </a:ln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A805D77-393F-76FF-8BE3-E4BD731A7E02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894992" y="5096651"/>
            <a:ext cx="645881" cy="330769"/>
          </a:xfrm>
          <a:prstGeom prst="rect">
            <a:avLst/>
          </a:prstGeom>
          <a:ln>
            <a:noFill/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04E26E6-9087-CE8A-1004-6F6CE8018406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41127" y="3849601"/>
            <a:ext cx="645881" cy="330769"/>
          </a:xfrm>
          <a:prstGeom prst="rect">
            <a:avLst/>
          </a:prstGeom>
          <a:ln>
            <a:noFill/>
          </a:ln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EA4ED6C-0129-315F-3C0F-C11069C9B6FB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35203" y="5096650"/>
            <a:ext cx="645881" cy="330769"/>
          </a:xfrm>
          <a:prstGeom prst="rect">
            <a:avLst/>
          </a:prstGeom>
          <a:ln>
            <a:noFill/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1F6C160-7B62-3C86-3536-8717D60C5C0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585601" y="3278101"/>
            <a:ext cx="592666" cy="330769"/>
          </a:xfrm>
          <a:prstGeom prst="rect">
            <a:avLst/>
          </a:prstGeom>
          <a:ln>
            <a:noFill/>
          </a:ln>
        </p:spPr>
      </p:pic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ADA239C3-4C76-59B9-49FF-AB866135C91B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5/10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2435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091C8E88-C8A4-DF3D-398C-8ADC8B63D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042A4110-A83D-4E86-E621-EACB89A501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CD978687-8EF7-32E5-D29A-59D427B47945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976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05EBBFB3-3F94-8E41-8298-C3948C3A2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FD1FFD30-5B56-ED1E-D453-480E495F45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AAFD094F-9FDB-A9F6-1A9F-FAABE8548E69}"/>
              </a:ext>
            </a:extLst>
          </p:cNvPr>
          <p:cNvSpPr txBox="1"/>
          <p:nvPr/>
        </p:nvSpPr>
        <p:spPr>
          <a:xfrm>
            <a:off x="1176379" y="2176487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should be starting to feel comfortable with giving a computer instructions via code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4A429952-2C8A-61ED-8D59-44DA4C885068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3688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885EE406-F577-7777-D167-10CA4F11E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7E161526-AFD9-0167-F7F2-AA3A4578FE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53A3EB73-1466-90C8-8256-4E8365FC3953}"/>
              </a:ext>
            </a:extLst>
          </p:cNvPr>
          <p:cNvSpPr txBox="1"/>
          <p:nvPr/>
        </p:nvSpPr>
        <p:spPr>
          <a:xfrm>
            <a:off x="1176379" y="2176487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should be starting to feel comfortable with giving a computer instructions via code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4889B081-AF10-B0C4-E42A-53CE2FC25C97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A421F3-AA02-E83D-9491-D521545F1C0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72429" y="2449943"/>
            <a:ext cx="2121371" cy="2231571"/>
          </a:xfrm>
          <a:prstGeom prst="rect">
            <a:avLst/>
          </a:prstGeom>
        </p:spPr>
      </p:pic>
      <p:pic>
        <p:nvPicPr>
          <p:cNvPr id="8" name="Picture 4" descr="Python (programming language) - Wikipedia">
            <a:extLst>
              <a:ext uri="{FF2B5EF4-FFF2-40B4-BE49-F238E27FC236}">
                <a16:creationId xmlns:a16="http://schemas.microsoft.com/office/drawing/2014/main" id="{11576C7E-425E-4C53-47BB-799E10428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79341" y="4211916"/>
            <a:ext cx="925285" cy="92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ACE49F-8DD2-E810-8DD7-73F099906C6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26286" y="2417287"/>
            <a:ext cx="1948543" cy="40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216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7C04144D-82A0-8969-239C-3B3982A58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491ED8B5-BCE5-7A41-B56D-8F8D809982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8D384209-C18E-578B-B734-472C5E6FA4BA}"/>
              </a:ext>
            </a:extLst>
          </p:cNvPr>
          <p:cNvSpPr txBox="1"/>
          <p:nvPr/>
        </p:nvSpPr>
        <p:spPr>
          <a:xfrm>
            <a:off x="1176379" y="2176487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should be starting to feel comfortable with giving a computer instructions via code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But sometimes, we don’t want every line to run automatically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29BFD7CA-97F7-773B-4A1B-E2DDF7BF7BF9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D7432F-D052-D5BB-F106-56BB6E5D34A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72429" y="2449943"/>
            <a:ext cx="2121371" cy="2231571"/>
          </a:xfrm>
          <a:prstGeom prst="rect">
            <a:avLst/>
          </a:prstGeom>
        </p:spPr>
      </p:pic>
      <p:pic>
        <p:nvPicPr>
          <p:cNvPr id="8" name="Picture 4" descr="Python (programming language) - Wikipedia">
            <a:extLst>
              <a:ext uri="{FF2B5EF4-FFF2-40B4-BE49-F238E27FC236}">
                <a16:creationId xmlns:a16="http://schemas.microsoft.com/office/drawing/2014/main" id="{55E797A4-2D0E-EDE2-4B80-02B1A34FE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79341" y="4211916"/>
            <a:ext cx="925285" cy="92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8D8369-7A87-C3A0-A899-98D5428BCCE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26286" y="2417287"/>
            <a:ext cx="1948543" cy="40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847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D19EA3B4-EE28-D005-A4EE-CC87112E6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798A3673-0E61-B993-A29E-A0A33B4155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A81B4946-F9B3-E6E1-2638-BC71750F29E4}"/>
              </a:ext>
            </a:extLst>
          </p:cNvPr>
          <p:cNvSpPr txBox="1"/>
          <p:nvPr/>
        </p:nvSpPr>
        <p:spPr>
          <a:xfrm>
            <a:off x="1176379" y="2176487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should be starting to feel comfortable with giving a computer instructions via code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But sometimes, we don’t want every line to run automatically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Instead, we may want Python to act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only when a specific condition is true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5470CADB-7B52-9EE8-DA74-98EFCB70951C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8824C-7616-F05A-C8C5-0D5339EFB38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72429" y="2449943"/>
            <a:ext cx="2121371" cy="2231571"/>
          </a:xfrm>
          <a:prstGeom prst="rect">
            <a:avLst/>
          </a:prstGeom>
        </p:spPr>
      </p:pic>
      <p:pic>
        <p:nvPicPr>
          <p:cNvPr id="8" name="Picture 4" descr="Python (programming language) - Wikipedia">
            <a:extLst>
              <a:ext uri="{FF2B5EF4-FFF2-40B4-BE49-F238E27FC236}">
                <a16:creationId xmlns:a16="http://schemas.microsoft.com/office/drawing/2014/main" id="{3AAD9141-183B-BDBF-9341-406426D2F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79341" y="4211916"/>
            <a:ext cx="925285" cy="92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AB5279-4F41-0106-357C-26406489F38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26286" y="2417287"/>
            <a:ext cx="1948543" cy="40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385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4F86D72D-6A98-C871-77F2-30FF217FD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C29B1ABB-C0D8-A21C-D49C-1D45499B43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82923F16-3CDC-1CE1-93EC-38A94FF6295D}"/>
              </a:ext>
            </a:extLst>
          </p:cNvPr>
          <p:cNvSpPr txBox="1"/>
          <p:nvPr/>
        </p:nvSpPr>
        <p:spPr>
          <a:xfrm>
            <a:off x="1176379" y="2176487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should be starting to feel comfortable with giving a computer instructions via code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But sometimes, we don’t want every line to run automatically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Instead, we may want Python to act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only when a specific condition is true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37B8F280-297D-0468-0CA1-B3083158EC1A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DEC4C1-61F1-9025-F3F5-46549CB9536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72429" y="2449943"/>
            <a:ext cx="2121371" cy="2231571"/>
          </a:xfrm>
          <a:prstGeom prst="rect">
            <a:avLst/>
          </a:prstGeom>
        </p:spPr>
      </p:pic>
      <p:pic>
        <p:nvPicPr>
          <p:cNvPr id="8" name="Picture 4" descr="Python (programming language) - Wikipedia">
            <a:extLst>
              <a:ext uri="{FF2B5EF4-FFF2-40B4-BE49-F238E27FC236}">
                <a16:creationId xmlns:a16="http://schemas.microsoft.com/office/drawing/2014/main" id="{1EF9A6EF-63F1-CE76-9B18-6747B6BB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79341" y="4211916"/>
            <a:ext cx="925285" cy="92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914995-CBF8-C261-447C-01C2500BB52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26286" y="2417287"/>
            <a:ext cx="1948543" cy="405401"/>
          </a:xfrm>
          <a:prstGeom prst="rect">
            <a:avLst/>
          </a:prstGeom>
        </p:spPr>
      </p:pic>
      <p:sp>
        <p:nvSpPr>
          <p:cNvPr id="13" name="Google Shape;200;p20">
            <a:extLst>
              <a:ext uri="{FF2B5EF4-FFF2-40B4-BE49-F238E27FC236}">
                <a16:creationId xmlns:a16="http://schemas.microsoft.com/office/drawing/2014/main" id="{E2E1B622-64B7-B252-9D8A-BA9616377E3F}"/>
              </a:ext>
            </a:extLst>
          </p:cNvPr>
          <p:cNvSpPr/>
          <p:nvPr/>
        </p:nvSpPr>
        <p:spPr>
          <a:xfrm>
            <a:off x="3274482" y="4340975"/>
            <a:ext cx="698803" cy="340539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9037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DF524EC1-061F-9DCB-F668-B41646434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D41E3A00-517E-2660-4B19-BC1BCF392A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956D1F90-3A6D-3B3C-0EEB-060F4B498AA3}"/>
              </a:ext>
            </a:extLst>
          </p:cNvPr>
          <p:cNvSpPr txBox="1"/>
          <p:nvPr/>
        </p:nvSpPr>
        <p:spPr>
          <a:xfrm>
            <a:off x="1176379" y="2176487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should be starting to feel comfortable with giving a computer instructions via code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But sometimes, we don’t want every line to run automatically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Instead, we may want Python to act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only when a specific condition is true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2FB48B19-EE2B-1F6C-6C92-1FB3F64F39E9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6D394D-4264-B4E4-B6E3-AE12D8AD70B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72429" y="2449943"/>
            <a:ext cx="2121371" cy="2231571"/>
          </a:xfrm>
          <a:prstGeom prst="rect">
            <a:avLst/>
          </a:prstGeom>
        </p:spPr>
      </p:pic>
      <p:pic>
        <p:nvPicPr>
          <p:cNvPr id="8" name="Picture 4" descr="Python (programming language) - Wikipedia">
            <a:extLst>
              <a:ext uri="{FF2B5EF4-FFF2-40B4-BE49-F238E27FC236}">
                <a16:creationId xmlns:a16="http://schemas.microsoft.com/office/drawing/2014/main" id="{42364AF3-BE36-9F67-5465-817DB756E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79341" y="4211916"/>
            <a:ext cx="925285" cy="92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6B9AF6-C7BD-F1FC-A658-BAA24C744EA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26286" y="2417287"/>
            <a:ext cx="1948543" cy="405401"/>
          </a:xfrm>
          <a:prstGeom prst="rect">
            <a:avLst/>
          </a:prstGeom>
        </p:spPr>
      </p:pic>
      <p:sp>
        <p:nvSpPr>
          <p:cNvPr id="13" name="Google Shape;200;p20">
            <a:extLst>
              <a:ext uri="{FF2B5EF4-FFF2-40B4-BE49-F238E27FC236}">
                <a16:creationId xmlns:a16="http://schemas.microsoft.com/office/drawing/2014/main" id="{7C8CEDD0-1608-0962-FDD0-8EE5847891FC}"/>
              </a:ext>
            </a:extLst>
          </p:cNvPr>
          <p:cNvSpPr/>
          <p:nvPr/>
        </p:nvSpPr>
        <p:spPr>
          <a:xfrm>
            <a:off x="3274482" y="4340975"/>
            <a:ext cx="698803" cy="340539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98;p20">
            <a:extLst>
              <a:ext uri="{FF2B5EF4-FFF2-40B4-BE49-F238E27FC236}">
                <a16:creationId xmlns:a16="http://schemas.microsoft.com/office/drawing/2014/main" id="{709C8F15-8321-4E7A-00C0-54061006F764}"/>
              </a:ext>
            </a:extLst>
          </p:cNvPr>
          <p:cNvSpPr txBox="1"/>
          <p:nvPr/>
        </p:nvSpPr>
        <p:spPr>
          <a:xfrm>
            <a:off x="3623883" y="5137201"/>
            <a:ext cx="3532412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True/False… </a:t>
            </a:r>
            <a:b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should be thinking Booleans!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308738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3CA2F652-6D1A-D99F-8770-E65CB1E5C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CF623A06-2B17-FADE-B16E-0169A818A9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E16CEA62-31D6-F1B9-D77D-D974C78723EA}"/>
              </a:ext>
            </a:extLst>
          </p:cNvPr>
          <p:cNvSpPr txBox="1"/>
          <p:nvPr/>
        </p:nvSpPr>
        <p:spPr>
          <a:xfrm>
            <a:off x="1176379" y="2176487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should be starting to feel comfortable with giving a computer instructions via code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But sometimes, we don’t want every line to run automatically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Instead, we may want Python to act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only when a specific condition is true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CF57A564-4A67-DE73-6700-6F5AA8C10B5F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F931B5-1FEB-E389-4832-E9FA4391658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72429" y="2449943"/>
            <a:ext cx="2121371" cy="2231571"/>
          </a:xfrm>
          <a:prstGeom prst="rect">
            <a:avLst/>
          </a:prstGeom>
        </p:spPr>
      </p:pic>
      <p:pic>
        <p:nvPicPr>
          <p:cNvPr id="8" name="Picture 4" descr="Python (programming language) - Wikipedia">
            <a:extLst>
              <a:ext uri="{FF2B5EF4-FFF2-40B4-BE49-F238E27FC236}">
                <a16:creationId xmlns:a16="http://schemas.microsoft.com/office/drawing/2014/main" id="{FAAAA2F1-6BAD-F053-FC2D-F6042BC8B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79341" y="4211916"/>
            <a:ext cx="925285" cy="92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447873-0E0D-2761-44B9-DFF428FFAAD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26286" y="2417287"/>
            <a:ext cx="1948543" cy="40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1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1">
          <a:extLst>
            <a:ext uri="{FF2B5EF4-FFF2-40B4-BE49-F238E27FC236}">
              <a16:creationId xmlns:a16="http://schemas.microsoft.com/office/drawing/2014/main" id="{EC20A83A-EA3C-8E77-BDE8-5CAB74EFC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2" name="Google Shape;3212;p184">
            <a:extLst>
              <a:ext uri="{FF2B5EF4-FFF2-40B4-BE49-F238E27FC236}">
                <a16:creationId xmlns:a16="http://schemas.microsoft.com/office/drawing/2014/main" id="{F4B70CA7-5547-5503-160F-FD9D694BD5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Today’s Lecture</a:t>
            </a:r>
            <a:endParaRPr dirty="0"/>
          </a:p>
        </p:txBody>
      </p:sp>
      <p:sp>
        <p:nvSpPr>
          <p:cNvPr id="3213" name="Google Shape;3213;p184">
            <a:extLst>
              <a:ext uri="{FF2B5EF4-FFF2-40B4-BE49-F238E27FC236}">
                <a16:creationId xmlns:a16="http://schemas.microsoft.com/office/drawing/2014/main" id="{A89F61F8-1725-69A9-E154-A01F28EC753A}"/>
              </a:ext>
            </a:extLst>
          </p:cNvPr>
          <p:cNvSpPr txBox="1"/>
          <p:nvPr/>
        </p:nvSpPr>
        <p:spPr>
          <a:xfrm>
            <a:off x="1211100" y="1800300"/>
            <a:ext cx="9944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>
              <a:lnSpc>
                <a:spcPct val="90000"/>
              </a:lnSpc>
              <a:buClr>
                <a:srgbClr val="3D85C6"/>
              </a:buClr>
              <a:buSzPts val="1800"/>
              <a:buFont typeface="Calibri"/>
              <a:buChar char="●"/>
            </a:pP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Lecture 2: Booleans and Conditionals</a:t>
            </a:r>
            <a:b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lang="en-GB"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Recap: Accessing </a:t>
            </a:r>
            <a:r>
              <a:rPr lang="en-GB" sz="1600" b="1" dirty="0" err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Recap: Booleans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If statements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Practical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>
              <a:lnSpc>
                <a:spcPct val="90000"/>
              </a:lnSpc>
              <a:spcBef>
                <a:spcPts val="1200"/>
              </a:spcBef>
              <a:buClr>
                <a:srgbClr val="D9D9D9"/>
              </a:buClr>
              <a:buSzPts val="1800"/>
              <a:buFont typeface="Calibri"/>
              <a:buChar char="●"/>
            </a:pPr>
            <a:r>
              <a:rPr lang="en-GB" sz="18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Lecture 3: Loops</a:t>
            </a:r>
            <a:endParaRPr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F7679006-BDB8-EA48-9036-9CE597EDCF0D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35208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AFD20F60-613A-5807-138C-79CAD9629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EAE97465-8757-0043-E136-367FE13846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3213F20A-5E09-2CE1-10A9-E46CA4E3D3AA}"/>
              </a:ext>
            </a:extLst>
          </p:cNvPr>
          <p:cNvSpPr txBox="1"/>
          <p:nvPr/>
        </p:nvSpPr>
        <p:spPr>
          <a:xfrm>
            <a:off x="1176379" y="2176487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should be starting to feel comfortable with giving a computer instructions via code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But sometimes, we don’t want every line to run automatically</a:t>
            </a:r>
            <a:b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Instead, we may want Python to act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only when a specific condition is true</a:t>
            </a:r>
            <a:b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800" b="1" i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This is where the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comes in…</a:t>
            </a: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DD189C82-0C95-E322-7CB8-E6C55008D4C6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6/10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9DCFF6-F951-0AF7-4981-D4659C5160B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072429" y="2449943"/>
            <a:ext cx="2121371" cy="2231571"/>
          </a:xfrm>
          <a:prstGeom prst="rect">
            <a:avLst/>
          </a:prstGeom>
        </p:spPr>
      </p:pic>
      <p:pic>
        <p:nvPicPr>
          <p:cNvPr id="8" name="Picture 4" descr="Python (programming language) - Wikipedia">
            <a:extLst>
              <a:ext uri="{FF2B5EF4-FFF2-40B4-BE49-F238E27FC236}">
                <a16:creationId xmlns:a16="http://schemas.microsoft.com/office/drawing/2014/main" id="{1977C72C-C8E4-04EA-6997-466ECB165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79341" y="4211916"/>
            <a:ext cx="925285" cy="92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C713E5-F1E7-68E7-0FFE-837733AFE45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26286" y="2417287"/>
            <a:ext cx="1948543" cy="40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609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8748BA6A-AE6C-C7EF-BC91-7D048B2E8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CB5CE609-B76F-D948-29D4-E194321CCD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8598517A-E08D-A7BA-34EC-2EA4F4DDD0EB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98407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89763DB1-9380-8B2E-4030-034022BEB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A285CB0F-605B-3DD1-7BB5-8F73582FFC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5869B865-4838-09E7-51D2-6BF66E261B5B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F1428342-4AAB-DC3D-19AC-BFC479F7DB52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89075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E2C56161-667B-718D-4070-EAC0F3EDA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65185619-2259-FF6F-8822-EB0E0F06ED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56364A02-32AB-A431-15BF-26ED766BDB7E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4B87F7A8-B7FF-6F08-C190-680BC1BE7BD9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0ED60-7E06-59B5-C0D0-247D1F1EC1E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09129" y="2944374"/>
            <a:ext cx="3422238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F76A72-1A62-6DB2-BE36-0593B91E914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00569" y="3076558"/>
            <a:ext cx="3208691" cy="198312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346582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3DADB99A-8CED-D3C4-22DA-0234FC50F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6B0C0F43-657C-B401-97A4-87E614E4DD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9F3CAC37-D662-CE84-94A6-F106D7711582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F4B08F10-9F1B-6DE0-8D88-2BC8DF6AC180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D2BF5-4410-F6EB-6A8D-78D7B077AEB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09129" y="2944374"/>
            <a:ext cx="3422238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C147C0-9B51-3AA2-68EB-EE175A2C5BB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00569" y="3352800"/>
            <a:ext cx="3208691" cy="170687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16487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E8870D4F-F406-2FCC-C2B6-B35D873A0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B377046A-B01B-AE52-7B9F-9DD208734B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F74D4DC0-26E2-7448-2FD5-80AA9CD69A6B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3863A4BC-5701-1611-EF16-C7E98C390208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9BBE6-4AB6-6AF8-4C9E-AD0313C3117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09129" y="2944374"/>
            <a:ext cx="3422238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C183C0E-6CE5-C3B7-4B19-62D33EE3107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00569" y="4244340"/>
            <a:ext cx="3208691" cy="81533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423349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94350726-6B20-A0B1-364D-B0DB47089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13153508-8704-6BB9-CDDB-64083DB974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54EDAEE6-C5D9-7BD2-5715-F3B256F03DD6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78161302-92F1-44D1-AAE9-FAD901CBD538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6D3935-EA34-B777-D1D6-63A5B1D9271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09129" y="2944374"/>
            <a:ext cx="3422238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03CFF0-1FC4-02BD-EB4B-D460AFA17A9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00569" y="4770120"/>
            <a:ext cx="3208691" cy="28955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729154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3CF33DFE-B37F-C8CC-8FFB-7CA9816D5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791230B3-9208-9415-7915-DAC1D4C08C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C091184B-B67B-7E2C-0343-F5B1BAC0FAA5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F5C9896A-9DFB-9198-1D4B-EB7470393076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D69E18-D172-D9A7-A766-3DB0159295D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09129" y="2944374"/>
            <a:ext cx="3422238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598565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E290F3F1-5046-A554-80A9-10A9DC44C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1C7CF629-74A7-96B9-59C5-B72C0CE8FE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DC2C91D6-6ADF-FFC9-4511-369A600C81E8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7C503243-59E3-6421-E5AE-2C772F9141B8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91FBF-D14D-AFBE-E0D0-F93105EAA49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09129" y="2944374"/>
            <a:ext cx="3422238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Google Shape;200;p20">
            <a:extLst>
              <a:ext uri="{FF2B5EF4-FFF2-40B4-BE49-F238E27FC236}">
                <a16:creationId xmlns:a16="http://schemas.microsoft.com/office/drawing/2014/main" id="{7E18AFC3-DD0A-B9BE-AB54-D1F48AB01625}"/>
              </a:ext>
            </a:extLst>
          </p:cNvPr>
          <p:cNvSpPr/>
          <p:nvPr/>
        </p:nvSpPr>
        <p:spPr>
          <a:xfrm>
            <a:off x="2329662" y="3014522"/>
            <a:ext cx="1306167" cy="27636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98;p20">
            <a:extLst>
              <a:ext uri="{FF2B5EF4-FFF2-40B4-BE49-F238E27FC236}">
                <a16:creationId xmlns:a16="http://schemas.microsoft.com/office/drawing/2014/main" id="{8198AE73-07F0-CDA7-6F68-08E4D1956BE2}"/>
              </a:ext>
            </a:extLst>
          </p:cNvPr>
          <p:cNvSpPr txBox="1"/>
          <p:nvPr/>
        </p:nvSpPr>
        <p:spPr>
          <a:xfrm>
            <a:off x="6450459" y="3098360"/>
            <a:ext cx="3532412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Integer value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FE903B-E564-3E94-B702-A97AC6EDF969}"/>
              </a:ext>
            </a:extLst>
          </p:cNvPr>
          <p:cNvCxnSpPr>
            <a:cxnSpLocks/>
          </p:cNvCxnSpPr>
          <p:nvPr/>
        </p:nvCxnSpPr>
        <p:spPr>
          <a:xfrm flipH="1" flipV="1">
            <a:off x="3789334" y="3157654"/>
            <a:ext cx="3579206" cy="2180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18916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1CFE4A9E-4BD0-C0F1-E525-29006EF8C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4A8FD7DF-5507-7186-B802-E50DC9B34E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4E25C1AB-2744-7B2C-0804-74BCF497859E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BB640ADE-04EC-7BDF-3D10-46DE994A2EAF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CBC870-52F4-9C5A-B6F4-110C4A374B7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09129" y="2944374"/>
            <a:ext cx="3422238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562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1">
          <a:extLst>
            <a:ext uri="{FF2B5EF4-FFF2-40B4-BE49-F238E27FC236}">
              <a16:creationId xmlns:a16="http://schemas.microsoft.com/office/drawing/2014/main" id="{B923873D-59AB-DE11-541F-7E78CAFF0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2" name="Google Shape;3212;p184">
            <a:extLst>
              <a:ext uri="{FF2B5EF4-FFF2-40B4-BE49-F238E27FC236}">
                <a16:creationId xmlns:a16="http://schemas.microsoft.com/office/drawing/2014/main" id="{066B2946-A759-FA50-D54B-23E5DFDB66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Today’s Lecture</a:t>
            </a:r>
            <a:endParaRPr dirty="0"/>
          </a:p>
        </p:txBody>
      </p:sp>
      <p:sp>
        <p:nvSpPr>
          <p:cNvPr id="3213" name="Google Shape;3213;p184">
            <a:extLst>
              <a:ext uri="{FF2B5EF4-FFF2-40B4-BE49-F238E27FC236}">
                <a16:creationId xmlns:a16="http://schemas.microsoft.com/office/drawing/2014/main" id="{27EE95F0-FA17-635C-6C4F-6A461FFEDC8F}"/>
              </a:ext>
            </a:extLst>
          </p:cNvPr>
          <p:cNvSpPr txBox="1"/>
          <p:nvPr/>
        </p:nvSpPr>
        <p:spPr>
          <a:xfrm>
            <a:off x="1211100" y="1800300"/>
            <a:ext cx="9944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42900">
              <a:lnSpc>
                <a:spcPct val="90000"/>
              </a:lnSpc>
              <a:buClr>
                <a:srgbClr val="3D85C6"/>
              </a:buClr>
              <a:buSzPts val="1800"/>
              <a:buFont typeface="Calibri"/>
              <a:buChar char="●"/>
            </a:pP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Lecture 2: Booleans and Conditionals</a:t>
            </a:r>
            <a:b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8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lang="en-GB"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Recap: Accessing </a:t>
            </a:r>
            <a:r>
              <a:rPr lang="en-GB" sz="1600" b="1" dirty="0" err="1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Recap: Booleans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If statements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1600"/>
              <a:buFont typeface="Calibri"/>
              <a:buChar char="○"/>
            </a:pPr>
            <a: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Practical</a:t>
            </a:r>
            <a:br>
              <a:rPr lang="en-GB" sz="1600" b="1" dirty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>
              <a:lnSpc>
                <a:spcPct val="90000"/>
              </a:lnSpc>
              <a:spcBef>
                <a:spcPts val="1200"/>
              </a:spcBef>
              <a:buClr>
                <a:srgbClr val="D9D9D9"/>
              </a:buClr>
              <a:buSzPts val="1800"/>
              <a:buFont typeface="Calibri"/>
              <a:buChar char="●"/>
            </a:pPr>
            <a:r>
              <a:rPr lang="en-GB" sz="18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Lecture 3: Loops</a:t>
            </a:r>
            <a:br>
              <a:rPr lang="en-GB" sz="18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GB" sz="1000" dirty="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>
              <a:lnSpc>
                <a:spcPct val="90000"/>
              </a:lnSpc>
              <a:buClr>
                <a:srgbClr val="D9D9D9"/>
              </a:buClr>
              <a:buSzPts val="1800"/>
              <a:buFont typeface="Calibri"/>
              <a:buChar char="○"/>
            </a:pPr>
            <a:r>
              <a:rPr lang="en-GB" sz="16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Recap: Accessing </a:t>
            </a:r>
            <a:r>
              <a:rPr lang="en-GB" sz="1600" dirty="0" err="1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Noteable</a:t>
            </a:r>
            <a:br>
              <a:rPr lang="en-GB" sz="1200" dirty="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1" dirty="0">
              <a:solidFill>
                <a:srgbClr val="3D85C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9FFA5BF0-3535-D13A-1FC1-2B195272E753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1/10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17387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F40908AB-7EBC-71ED-7647-2C1974AEE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2F50815F-B249-5B06-EB68-5C8A83F2DA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8F307C69-28E7-74C7-D395-BE32187845EC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2705A8EF-51BC-4E6F-FED6-A2BC5D52E4C8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D1730-03AD-1735-1656-321ABF00D74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09129" y="2944374"/>
            <a:ext cx="3422238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Google Shape;200;p20">
            <a:extLst>
              <a:ext uri="{FF2B5EF4-FFF2-40B4-BE49-F238E27FC236}">
                <a16:creationId xmlns:a16="http://schemas.microsoft.com/office/drawing/2014/main" id="{AA10A902-7170-877D-7060-12D04717C83B}"/>
              </a:ext>
            </a:extLst>
          </p:cNvPr>
          <p:cNvSpPr/>
          <p:nvPr/>
        </p:nvSpPr>
        <p:spPr>
          <a:xfrm>
            <a:off x="2314808" y="3655179"/>
            <a:ext cx="2801477" cy="43785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98;p20">
            <a:extLst>
              <a:ext uri="{FF2B5EF4-FFF2-40B4-BE49-F238E27FC236}">
                <a16:creationId xmlns:a16="http://schemas.microsoft.com/office/drawing/2014/main" id="{F5ECA83D-B4D1-E3DA-532D-343B1FEC1363}"/>
              </a:ext>
            </a:extLst>
          </p:cNvPr>
          <p:cNvSpPr txBox="1"/>
          <p:nvPr/>
        </p:nvSpPr>
        <p:spPr>
          <a:xfrm>
            <a:off x="6982613" y="2936588"/>
            <a:ext cx="3532412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Boolean value </a:t>
            </a:r>
            <a:b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This is True if the number is positive, False otherwise</a:t>
            </a:r>
            <a:endParaRPr sz="20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2B7858-F5C1-BD15-7AA1-53563DEA9D63}"/>
              </a:ext>
            </a:extLst>
          </p:cNvPr>
          <p:cNvCxnSpPr/>
          <p:nvPr/>
        </p:nvCxnSpPr>
        <p:spPr>
          <a:xfrm flipH="1">
            <a:off x="5326581" y="3290882"/>
            <a:ext cx="2438400" cy="4451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88629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F3D6281A-753D-38BF-7C06-7F1AEE552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0387FD63-BEB6-4BCC-E395-4019B41FE9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D8309FAD-5180-C2E1-B661-8D98CBDFAF4E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B727209E-A091-6E4F-7940-24C1454C7B2E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9A9C4-D40B-4D93-C292-4CCD296BB50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09129" y="2944374"/>
            <a:ext cx="3422238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Google Shape;200;p20">
            <a:extLst>
              <a:ext uri="{FF2B5EF4-FFF2-40B4-BE49-F238E27FC236}">
                <a16:creationId xmlns:a16="http://schemas.microsoft.com/office/drawing/2014/main" id="{2AD044AA-55D0-4CF0-1C59-28D0C82A8478}"/>
              </a:ext>
            </a:extLst>
          </p:cNvPr>
          <p:cNvSpPr/>
          <p:nvPr/>
        </p:nvSpPr>
        <p:spPr>
          <a:xfrm>
            <a:off x="2314808" y="3655179"/>
            <a:ext cx="2801477" cy="43785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98;p20">
            <a:extLst>
              <a:ext uri="{FF2B5EF4-FFF2-40B4-BE49-F238E27FC236}">
                <a16:creationId xmlns:a16="http://schemas.microsoft.com/office/drawing/2014/main" id="{90543369-9F9E-3281-6A36-D6565C56ACB8}"/>
              </a:ext>
            </a:extLst>
          </p:cNvPr>
          <p:cNvSpPr txBox="1"/>
          <p:nvPr/>
        </p:nvSpPr>
        <p:spPr>
          <a:xfrm>
            <a:off x="6982613" y="2936588"/>
            <a:ext cx="3532412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Boolean value </a:t>
            </a:r>
            <a:b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is True if the number is positive, False otherwise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F1660D-A426-5F6C-9BA8-BC346EA4EE2E}"/>
              </a:ext>
            </a:extLst>
          </p:cNvPr>
          <p:cNvCxnSpPr/>
          <p:nvPr/>
        </p:nvCxnSpPr>
        <p:spPr>
          <a:xfrm flipH="1">
            <a:off x="5326581" y="3290882"/>
            <a:ext cx="2438400" cy="4451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93463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A1478A03-C61E-2737-85CA-367D311BB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36747991-1CA3-3DC3-BBB2-B8FEB8C283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38B51032-E397-7023-BC88-EAF17E0389C9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6E2B7CEF-2EE5-81FB-BB51-6AB8212CC026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F3DE6-71EE-5E8A-AA32-5BE3D4CB4FD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09129" y="2944374"/>
            <a:ext cx="3422238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517199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C160BA0C-59D7-EF2F-11A3-BCA7D30A5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342F04E4-A9C1-B9E5-42ED-76CBE3AD90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B59A28BE-E294-ADE9-0F1D-87B82AF8DD5F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AB133CA7-5371-D61F-9A88-B94F26303A8E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949075-14AA-1091-F3DD-7F38B2C3188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09129" y="2944374"/>
            <a:ext cx="3422238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200;p20">
            <a:extLst>
              <a:ext uri="{FF2B5EF4-FFF2-40B4-BE49-F238E27FC236}">
                <a16:creationId xmlns:a16="http://schemas.microsoft.com/office/drawing/2014/main" id="{896968D7-EF09-F9FF-BDD5-C5358F27AA81}"/>
              </a:ext>
            </a:extLst>
          </p:cNvPr>
          <p:cNvSpPr/>
          <p:nvPr/>
        </p:nvSpPr>
        <p:spPr>
          <a:xfrm>
            <a:off x="2329662" y="4365983"/>
            <a:ext cx="3247275" cy="833541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5B5ACC4-4936-27EB-1F91-B44B1E0AEA79}"/>
              </a:ext>
            </a:extLst>
          </p:cNvPr>
          <p:cNvCxnSpPr>
            <a:cxnSpLocks/>
          </p:cNvCxnSpPr>
          <p:nvPr/>
        </p:nvCxnSpPr>
        <p:spPr>
          <a:xfrm flipH="1" flipV="1">
            <a:off x="5692728" y="4514102"/>
            <a:ext cx="2576934" cy="1370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198;p20">
            <a:extLst>
              <a:ext uri="{FF2B5EF4-FFF2-40B4-BE49-F238E27FC236}">
                <a16:creationId xmlns:a16="http://schemas.microsoft.com/office/drawing/2014/main" id="{FAAA1CF1-F928-4EF9-F3A6-9A4F88788A3B}"/>
              </a:ext>
            </a:extLst>
          </p:cNvPr>
          <p:cNvSpPr txBox="1"/>
          <p:nvPr/>
        </p:nvSpPr>
        <p:spPr>
          <a:xfrm>
            <a:off x="7358820" y="4444517"/>
            <a:ext cx="3532412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Translation: </a:t>
            </a:r>
            <a:b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If the number is positive, print “positive number”</a:t>
            </a:r>
            <a:endParaRPr sz="2000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558121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6776EEA9-A5FD-03EC-4B4A-F19A80E0C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ABA206C5-C77B-6DEB-19F8-B0037B7BBB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CFF015DD-2D2A-0155-3848-1839984D1273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8485CBDE-576E-4E91-EF89-E6CD10BBE2F8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82A83-4059-BF66-DF7B-D500B05B245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09129" y="2944374"/>
            <a:ext cx="3422238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Google Shape;200;p20">
            <a:extLst>
              <a:ext uri="{FF2B5EF4-FFF2-40B4-BE49-F238E27FC236}">
                <a16:creationId xmlns:a16="http://schemas.microsoft.com/office/drawing/2014/main" id="{633C53E9-7CC7-210A-614A-8BB99DBC48BC}"/>
              </a:ext>
            </a:extLst>
          </p:cNvPr>
          <p:cNvSpPr/>
          <p:nvPr/>
        </p:nvSpPr>
        <p:spPr>
          <a:xfrm>
            <a:off x="2329662" y="4365983"/>
            <a:ext cx="3247275" cy="833541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34C466-D19C-B048-FB41-0DEB5AA75B4A}"/>
              </a:ext>
            </a:extLst>
          </p:cNvPr>
          <p:cNvCxnSpPr>
            <a:cxnSpLocks/>
          </p:cNvCxnSpPr>
          <p:nvPr/>
        </p:nvCxnSpPr>
        <p:spPr>
          <a:xfrm flipH="1" flipV="1">
            <a:off x="5692728" y="4514102"/>
            <a:ext cx="2576934" cy="1370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198;p20">
            <a:extLst>
              <a:ext uri="{FF2B5EF4-FFF2-40B4-BE49-F238E27FC236}">
                <a16:creationId xmlns:a16="http://schemas.microsoft.com/office/drawing/2014/main" id="{DACD87A9-BEF0-7EE4-4D32-39FE17C32A7F}"/>
              </a:ext>
            </a:extLst>
          </p:cNvPr>
          <p:cNvSpPr txBox="1"/>
          <p:nvPr/>
        </p:nvSpPr>
        <p:spPr>
          <a:xfrm>
            <a:off x="7358820" y="4444517"/>
            <a:ext cx="3532412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Translation: </a:t>
            </a:r>
            <a:b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the number is positive, print “positive number”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43966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AEE90743-698C-DBF5-D9C0-CA36AF443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33473F28-31A3-56EB-4714-8F91B3613F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5601FD36-AB53-4D98-5FA6-328FCA7ACDFF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71433B58-C251-9CA3-C22A-1B54AC842995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849DC-DB6C-3761-CC83-E31BA4118D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09129" y="2944374"/>
            <a:ext cx="3422238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1885886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197A8865-6727-B946-F9B0-CD0D15B7B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DD19A3E1-37B1-1471-01C0-FA4D003BC9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F214D094-2EB6-1FD2-6352-8B1528DE0134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F7B23182-0C22-B147-77F8-1EE58AE6BA92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9F4743-530A-3BD2-D2D0-41592B4A64B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09129" y="2944374"/>
            <a:ext cx="3422238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Google Shape;200;p20">
            <a:extLst>
              <a:ext uri="{FF2B5EF4-FFF2-40B4-BE49-F238E27FC236}">
                <a16:creationId xmlns:a16="http://schemas.microsoft.com/office/drawing/2014/main" id="{91570527-E7C4-A336-A8D7-43605AAA88CC}"/>
              </a:ext>
            </a:extLst>
          </p:cNvPr>
          <p:cNvSpPr/>
          <p:nvPr/>
        </p:nvSpPr>
        <p:spPr>
          <a:xfrm>
            <a:off x="2329663" y="4365984"/>
            <a:ext cx="337338" cy="43785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98;p20">
            <a:extLst>
              <a:ext uri="{FF2B5EF4-FFF2-40B4-BE49-F238E27FC236}">
                <a16:creationId xmlns:a16="http://schemas.microsoft.com/office/drawing/2014/main" id="{0DAAFE2E-CAC1-9281-EA4A-10AB27A762EF}"/>
              </a:ext>
            </a:extLst>
          </p:cNvPr>
          <p:cNvSpPr txBox="1"/>
          <p:nvPr/>
        </p:nvSpPr>
        <p:spPr>
          <a:xfrm>
            <a:off x="5428275" y="3579538"/>
            <a:ext cx="3532412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 keyword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36A7D7-2295-9E12-7187-048CEC847D44}"/>
              </a:ext>
            </a:extLst>
          </p:cNvPr>
          <p:cNvCxnSpPr>
            <a:cxnSpLocks/>
          </p:cNvCxnSpPr>
          <p:nvPr/>
        </p:nvCxnSpPr>
        <p:spPr>
          <a:xfrm flipH="1">
            <a:off x="2887980" y="3886585"/>
            <a:ext cx="3565975" cy="4793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11753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C922B2CF-AFC2-F48C-8BC7-4B7A1F572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DED80097-3E64-C062-6726-8F87C560BA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FDDC4676-D2DC-DE3D-1165-5C8075DBAC29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A39359C2-67ED-8CAB-39B6-7DB0BD6649C3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B4B02-EB53-0998-E5B0-F750BDC20A0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09129" y="2944374"/>
            <a:ext cx="3422238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93965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0B9FFD0E-6422-2394-EF4A-26682B1F7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CC804713-8639-B1B3-0EA9-4AC8CD71A7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ED88A6A2-C7F7-83D0-A298-CE4F0B0740D1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DFEF24C5-2A2A-4A72-3081-BB3CC5802B29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62495E-7348-B3CD-4F2D-D09AC2ADA6E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09129" y="2944374"/>
            <a:ext cx="3422238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Google Shape;200;p20">
            <a:extLst>
              <a:ext uri="{FF2B5EF4-FFF2-40B4-BE49-F238E27FC236}">
                <a16:creationId xmlns:a16="http://schemas.microsoft.com/office/drawing/2014/main" id="{D1028D63-601A-2782-5CA9-8B99B5A9C504}"/>
              </a:ext>
            </a:extLst>
          </p:cNvPr>
          <p:cNvSpPr/>
          <p:nvPr/>
        </p:nvSpPr>
        <p:spPr>
          <a:xfrm>
            <a:off x="3811846" y="4419600"/>
            <a:ext cx="190129" cy="320040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98;p20">
            <a:extLst>
              <a:ext uri="{FF2B5EF4-FFF2-40B4-BE49-F238E27FC236}">
                <a16:creationId xmlns:a16="http://schemas.microsoft.com/office/drawing/2014/main" id="{123D073C-FCE1-720E-A719-938988968E23}"/>
              </a:ext>
            </a:extLst>
          </p:cNvPr>
          <p:cNvSpPr txBox="1"/>
          <p:nvPr/>
        </p:nvSpPr>
        <p:spPr>
          <a:xfrm>
            <a:off x="6014487" y="4493434"/>
            <a:ext cx="3532412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Colon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4CB9ED-0F40-4803-68CE-8939910595FC}"/>
              </a:ext>
            </a:extLst>
          </p:cNvPr>
          <p:cNvCxnSpPr>
            <a:cxnSpLocks/>
          </p:cNvCxnSpPr>
          <p:nvPr/>
        </p:nvCxnSpPr>
        <p:spPr>
          <a:xfrm flipH="1" flipV="1">
            <a:off x="4132620" y="4578082"/>
            <a:ext cx="3106380" cy="1615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97923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857016BA-7C9E-D8E8-8B87-8CD8F7E9C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>
            <a:extLst>
              <a:ext uri="{FF2B5EF4-FFF2-40B4-BE49-F238E27FC236}">
                <a16:creationId xmlns:a16="http://schemas.microsoft.com/office/drawing/2014/main" id="{3E9960E8-0F70-CF21-DCD8-D63203D0C8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270000"/>
            <a:ext cx="10058400" cy="14508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If Statements</a:t>
            </a:r>
            <a:endParaRPr dirty="0"/>
          </a:p>
        </p:txBody>
      </p:sp>
      <p:sp>
        <p:nvSpPr>
          <p:cNvPr id="247" name="Google Shape;247;p31">
            <a:extLst>
              <a:ext uri="{FF2B5EF4-FFF2-40B4-BE49-F238E27FC236}">
                <a16:creationId xmlns:a16="http://schemas.microsoft.com/office/drawing/2014/main" id="{5B805E1D-C4BE-33E8-35EE-A5118350EC25}"/>
              </a:ext>
            </a:extLst>
          </p:cNvPr>
          <p:cNvSpPr txBox="1"/>
          <p:nvPr/>
        </p:nvSpPr>
        <p:spPr>
          <a:xfrm>
            <a:off x="1176379" y="1882572"/>
            <a:ext cx="56904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55600">
              <a:lnSpc>
                <a:spcPct val="90000"/>
              </a:lnSpc>
              <a:spcBef>
                <a:spcPts val="1200"/>
              </a:spcBef>
              <a:buClr>
                <a:srgbClr val="1CADE4"/>
              </a:buClr>
              <a:buSzPts val="2000"/>
              <a:buFont typeface="Calibri"/>
              <a:buChar char="●"/>
            </a:pP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if statement </a:t>
            </a:r>
            <a:r>
              <a:rPr lang="en-GB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lets you run code when a Boolean statement is </a:t>
            </a:r>
            <a:r>
              <a:rPr lang="en-GB" sz="1800" b="1" i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</a:p>
        </p:txBody>
      </p:sp>
      <p:sp>
        <p:nvSpPr>
          <p:cNvPr id="2" name="Google Shape;103;p13">
            <a:extLst>
              <a:ext uri="{FF2B5EF4-FFF2-40B4-BE49-F238E27FC236}">
                <a16:creationId xmlns:a16="http://schemas.microsoft.com/office/drawing/2014/main" id="{445D177D-ACE3-B8F9-659A-51DEC04859C3}"/>
              </a:ext>
            </a:extLst>
          </p:cNvPr>
          <p:cNvSpPr txBox="1"/>
          <p:nvPr/>
        </p:nvSpPr>
        <p:spPr>
          <a:xfrm>
            <a:off x="11082450" y="6423100"/>
            <a:ext cx="4817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Slide 7/10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41B282-E8B3-7A93-D88D-1004467E032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09129" y="2944374"/>
            <a:ext cx="3422238" cy="22551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38729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15036</TotalTime>
  <Words>6733</Words>
  <Application>Microsoft Office PowerPoint</Application>
  <PresentationFormat>Widescreen</PresentationFormat>
  <Paragraphs>1083</Paragraphs>
  <Slides>157</Slides>
  <Notes>157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157</vt:i4>
      </vt:variant>
    </vt:vector>
  </HeadingPairs>
  <TitlesOfParts>
    <vt:vector size="161" baseType="lpstr">
      <vt:lpstr>Aptos Mono</vt:lpstr>
      <vt:lpstr>Arial</vt:lpstr>
      <vt:lpstr>Calibri</vt:lpstr>
      <vt:lpstr>Retrospect</vt:lpstr>
      <vt:lpstr>Lecture 2:   Booleans and Conditionals</vt:lpstr>
      <vt:lpstr>Today’s Lecture</vt:lpstr>
      <vt:lpstr>Today’s Lecture</vt:lpstr>
      <vt:lpstr>Today’s Lecture</vt:lpstr>
      <vt:lpstr>Today’s Lecture</vt:lpstr>
      <vt:lpstr>Today’s Lecture</vt:lpstr>
      <vt:lpstr>Today’s Lecture</vt:lpstr>
      <vt:lpstr>Today’s Lecture</vt:lpstr>
      <vt:lpstr>Today’s Lecture</vt:lpstr>
      <vt:lpstr>Today’s Lecture</vt:lpstr>
      <vt:lpstr>Today’s Lecture</vt:lpstr>
      <vt:lpstr>Today’s Lecture</vt:lpstr>
      <vt:lpstr>Today’s Lecture</vt:lpstr>
      <vt:lpstr>Why learn to code?</vt:lpstr>
      <vt:lpstr>Why learn to code?</vt:lpstr>
      <vt:lpstr>Why learn to code?</vt:lpstr>
      <vt:lpstr>Why learn to code?</vt:lpstr>
      <vt:lpstr>Why learn to code?</vt:lpstr>
      <vt:lpstr>Why learn to code?</vt:lpstr>
      <vt:lpstr>Why learn to code?</vt:lpstr>
      <vt:lpstr>Why learn to code?</vt:lpstr>
      <vt:lpstr>Why learn to code?</vt:lpstr>
      <vt:lpstr>Why learn to code?</vt:lpstr>
      <vt:lpstr>Why learn to code?</vt:lpstr>
      <vt:lpstr>Why learn to code?</vt:lpstr>
      <vt:lpstr>Why learn to code?</vt:lpstr>
      <vt:lpstr>Why learn to code?</vt:lpstr>
      <vt:lpstr>Why learn to code?</vt:lpstr>
      <vt:lpstr>Why learn to code?</vt:lpstr>
      <vt:lpstr>Why learn to code?</vt:lpstr>
      <vt:lpstr>Why learn to code?</vt:lpstr>
      <vt:lpstr>Why learn to code?</vt:lpstr>
      <vt:lpstr>Recap: Accessing Noteable</vt:lpstr>
      <vt:lpstr>Recap: Accessing Noteable</vt:lpstr>
      <vt:lpstr>Recap: Accessing Noteable</vt:lpstr>
      <vt:lpstr>Recap: Accessing Noteable</vt:lpstr>
      <vt:lpstr>Recap: Accessing Noteable</vt:lpstr>
      <vt:lpstr>Recap: Accessing Noteable</vt:lpstr>
      <vt:lpstr>Recap: Accessing Noteable</vt:lpstr>
      <vt:lpstr>Recap: Accessing Noteable</vt:lpstr>
      <vt:lpstr>Recap: Accessing Noteable</vt:lpstr>
      <vt:lpstr>Recap: Accessing Noteable</vt:lpstr>
      <vt:lpstr>Recap: Accessing Noteable</vt:lpstr>
      <vt:lpstr>Recap: Accessing Noteable</vt:lpstr>
      <vt:lpstr>Recap: Accessing Noteable</vt:lpstr>
      <vt:lpstr>Recap: Last Time</vt:lpstr>
      <vt:lpstr>Recap: Last Time</vt:lpstr>
      <vt:lpstr>Recap: Last Time</vt:lpstr>
      <vt:lpstr>Recap: Last Time</vt:lpstr>
      <vt:lpstr>Recap: Last Time</vt:lpstr>
      <vt:lpstr>Recap: Last Time</vt:lpstr>
      <vt:lpstr>Recap: Last Time</vt:lpstr>
      <vt:lpstr>Recap: Last Time</vt:lpstr>
      <vt:lpstr>Recap: Last Time</vt:lpstr>
      <vt:lpstr>Recap: Last Time</vt:lpstr>
      <vt:lpstr>Recap: Last Time</vt:lpstr>
      <vt:lpstr>Recap: Last Time</vt:lpstr>
      <vt:lpstr>Recap: Last Time</vt:lpstr>
      <vt:lpstr>Recap: Last Time</vt:lpstr>
      <vt:lpstr>Recap: Last Time</vt:lpstr>
      <vt:lpstr>Recap: Booleans</vt:lpstr>
      <vt:lpstr>Recap: Booleans</vt:lpstr>
      <vt:lpstr>Recap: Booleans</vt:lpstr>
      <vt:lpstr>Recap: Booleans</vt:lpstr>
      <vt:lpstr>Recap: Booleans</vt:lpstr>
      <vt:lpstr>Recap: Booleans</vt:lpstr>
      <vt:lpstr>Recap: Booleans</vt:lpstr>
      <vt:lpstr>Recap: Booleans</vt:lpstr>
      <vt:lpstr>Recap: Booleans</vt:lpstr>
      <vt:lpstr>Recap: Booleans</vt:lpstr>
      <vt:lpstr>Recap: Booleans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If Statements</vt:lpstr>
      <vt:lpstr>Practical</vt:lpstr>
      <vt:lpstr>Practical</vt:lpstr>
      <vt:lpstr>Practical</vt:lpstr>
      <vt:lpstr>Practical</vt:lpstr>
      <vt:lpstr>Practical</vt:lpstr>
      <vt:lpstr>Practical</vt:lpstr>
      <vt:lpstr>Practical</vt:lpstr>
      <vt:lpstr>Practical</vt:lpstr>
      <vt:lpstr>Practical</vt:lpstr>
      <vt:lpstr>Practical</vt:lpstr>
      <vt:lpstr>Practical</vt:lpstr>
      <vt:lpstr>Practical</vt:lpstr>
      <vt:lpstr>Practical</vt:lpstr>
      <vt:lpstr>Practical</vt:lpstr>
      <vt:lpstr>Practical</vt:lpstr>
      <vt:lpstr>Practical</vt:lpstr>
      <vt:lpstr>Practical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Tom Maullin-Sapey</dc:creator>
  <cp:lastModifiedBy>Tom Maullin-Sapey</cp:lastModifiedBy>
  <cp:revision>23</cp:revision>
  <dcterms:modified xsi:type="dcterms:W3CDTF">2025-09-09T12:50:49Z</dcterms:modified>
</cp:coreProperties>
</file>