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97" r:id="rId6"/>
    <p:sldId id="311" r:id="rId7"/>
    <p:sldId id="298" r:id="rId8"/>
    <p:sldId id="299" r:id="rId9"/>
    <p:sldId id="300" r:id="rId10"/>
    <p:sldId id="261" r:id="rId11"/>
    <p:sldId id="301" r:id="rId12"/>
    <p:sldId id="302" r:id="rId13"/>
    <p:sldId id="303" r:id="rId14"/>
    <p:sldId id="304" r:id="rId15"/>
    <p:sldId id="305" r:id="rId16"/>
    <p:sldId id="306" r:id="rId17"/>
    <p:sldId id="262" r:id="rId18"/>
    <p:sldId id="307" r:id="rId19"/>
    <p:sldId id="308" r:id="rId20"/>
    <p:sldId id="30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月来南雄游客数量及走势图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1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bubble3D val="0"/>
          </c:dPt>
          <c:dPt>
            <c:idx val="12"/>
            <c:bubble3D val="0"/>
          </c:dPt>
          <c:dPt>
            <c:idx val="15"/>
            <c:marker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6"/>
            <c:marker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7"/>
            <c:marker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8"/>
            <c:marker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19"/>
            <c:marker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0"/>
            <c:bubble3D val="0"/>
          </c:dPt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Sheet1!$B$2:$B$29</c:f>
              <c:numCache>
                <c:formatCode>0.0</c:formatCode>
                <c:ptCount val="28"/>
                <c:pt idx="0">
                  <c:v>2.6785151722324483</c:v>
                </c:pt>
                <c:pt idx="1">
                  <c:v>2.6813072311333159</c:v>
                </c:pt>
                <c:pt idx="2">
                  <c:v>3.2062143044964504</c:v>
                </c:pt>
                <c:pt idx="3">
                  <c:v>3.1475810675782281</c:v>
                </c:pt>
                <c:pt idx="4">
                  <c:v>3.2462338154088881</c:v>
                </c:pt>
                <c:pt idx="5">
                  <c:v>3.7041314751511969</c:v>
                </c:pt>
                <c:pt idx="6">
                  <c:v>3.9377337365237972</c:v>
                </c:pt>
                <c:pt idx="7">
                  <c:v>4.1769201156981337</c:v>
                </c:pt>
                <c:pt idx="8">
                  <c:v>4.494284144096766</c:v>
                </c:pt>
                <c:pt idx="9">
                  <c:v>4.7632524848803577</c:v>
                </c:pt>
                <c:pt idx="10">
                  <c:v>5.5338607415198533</c:v>
                </c:pt>
                <c:pt idx="11">
                  <c:v>5.8577395740205107</c:v>
                </c:pt>
                <c:pt idx="12">
                  <c:v>6.8880093084407052</c:v>
                </c:pt>
                <c:pt idx="13">
                  <c:v>6.5306257691296352</c:v>
                </c:pt>
                <c:pt idx="14">
                  <c:v>5.6474044701551414</c:v>
                </c:pt>
                <c:pt idx="15">
                  <c:v>9.3031402576912967</c:v>
                </c:pt>
                <c:pt idx="16">
                  <c:v>9.528366342361295</c:v>
                </c:pt>
                <c:pt idx="17">
                  <c:v>10.82946579016566</c:v>
                </c:pt>
                <c:pt idx="18">
                  <c:v>10.879722850381279</c:v>
                </c:pt>
                <c:pt idx="19">
                  <c:v>9.8196711543518287</c:v>
                </c:pt>
                <c:pt idx="20">
                  <c:v>7.6037070733631351</c:v>
                </c:pt>
                <c:pt idx="21">
                  <c:v>5.1457645542992383</c:v>
                </c:pt>
                <c:pt idx="22">
                  <c:v>4.8014106231922176</c:v>
                </c:pt>
                <c:pt idx="23">
                  <c:v>4.0345251117538794</c:v>
                </c:pt>
                <c:pt idx="24">
                  <c:v>3.2695009729161191</c:v>
                </c:pt>
                <c:pt idx="25">
                  <c:v>3.1168684196686831</c:v>
                </c:pt>
                <c:pt idx="26">
                  <c:v>2.8618603733894297</c:v>
                </c:pt>
                <c:pt idx="27">
                  <c:v>2.57800105180121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59D-423D-9C93-8D99C28A0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20373872"/>
        <c:axId val="-420377680"/>
      </c:lineChart>
      <c:catAx>
        <c:axId val="-42037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日期</a:t>
                </a:r>
                <a:endParaRPr lang="zh-CN" alt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20377680"/>
        <c:crosses val="autoZero"/>
        <c:auto val="1"/>
        <c:lblAlgn val="ctr"/>
        <c:lblOffset val="100"/>
        <c:noMultiLvlLbl val="0"/>
      </c:catAx>
      <c:valAx>
        <c:axId val="-42037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数量（万人次）</a:t>
                </a:r>
                <a:endParaRPr lang="zh-CN" altLang="en-US" dirty="0">
                  <a:solidFill>
                    <a:schemeClr val="bg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2037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>
                <a:solidFill>
                  <a:schemeClr val="bg1"/>
                </a:solidFill>
              </a:rPr>
              <a:t>游客年龄分布</a:t>
            </a:r>
            <a:endParaRPr lang="zh-CN" altLang="en-US" sz="18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7267258160466521"/>
          <c:y val="2.5677156576429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1466166713966526"/>
          <c:y val="0.35031813651196769"/>
          <c:w val="0.34233394494593866"/>
          <c:h val="0.628334630456450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年龄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EB-4B1F-98CA-790682C93B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7EB-4B1F-98CA-790682C93B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7EB-4B1F-98CA-790682C93B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7EB-4B1F-98CA-790682C93B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7EB-4B1F-98CA-790682C93B6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3.3250815587457253E-2"/>
                  <c:y val="-4.4397106205683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壮盛年</c:v>
                </c:pt>
                <c:pt idx="1">
                  <c:v>中年</c:v>
                </c:pt>
                <c:pt idx="2">
                  <c:v>青年</c:v>
                </c:pt>
                <c:pt idx="3">
                  <c:v>老年</c:v>
                </c:pt>
                <c:pt idx="4">
                  <c:v>少年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0.37786077083955782</c:v>
                </c:pt>
                <c:pt idx="1">
                  <c:v>0.25215118016133853</c:v>
                </c:pt>
                <c:pt idx="2">
                  <c:v>0.2136838960262922</c:v>
                </c:pt>
                <c:pt idx="3">
                  <c:v>8.9729608604720651E-2</c:v>
                </c:pt>
                <c:pt idx="4">
                  <c:v>6.6574544368090835E-2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7EB-4B1F-98CA-790682C93B6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来南雄游客停留天数分析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停留天数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C6-4F1E-A552-F0D6EC87CA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C6-4F1E-A552-F0D6EC87CA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C6-4F1E-A552-F0D6EC87CA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C6-4F1E-A552-F0D6EC87CA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DC6-4F1E-A552-F0D6EC87CA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DC6-4F1E-A552-F0D6EC87CA55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1天</c:v>
                </c:pt>
                <c:pt idx="1">
                  <c:v>2天</c:v>
                </c:pt>
                <c:pt idx="2">
                  <c:v>3天</c:v>
                </c:pt>
                <c:pt idx="3">
                  <c:v>4-6天</c:v>
                </c:pt>
                <c:pt idx="4">
                  <c:v>7-15天</c:v>
                </c:pt>
                <c:pt idx="5">
                  <c:v>15天以上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0.37184002853448661</c:v>
                </c:pt>
                <c:pt idx="1">
                  <c:v>0.1401310802978287</c:v>
                </c:pt>
                <c:pt idx="2">
                  <c:v>9.0909090909090912E-2</c:v>
                </c:pt>
                <c:pt idx="3">
                  <c:v>0.12965357349859558</c:v>
                </c:pt>
                <c:pt idx="4">
                  <c:v>0.157965134424183</c:v>
                </c:pt>
                <c:pt idx="5">
                  <c:v>0.10950109233581526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7DC6-4F1E-A552-F0D6EC87CA55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南雄景点游客数量统计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坪田千年银杏</c:v>
                </c:pt>
                <c:pt idx="1">
                  <c:v>帽子峰森林公园</c:v>
                </c:pt>
                <c:pt idx="2">
                  <c:v>邓坊泉水谷漂流</c:v>
                </c:pt>
                <c:pt idx="3">
                  <c:v>梅岭钟鼓岩</c:v>
                </c:pt>
                <c:pt idx="4">
                  <c:v>主田香草世界</c:v>
                </c:pt>
                <c:pt idx="5">
                  <c:v>梅岭梅关古道</c:v>
                </c:pt>
                <c:pt idx="6">
                  <c:v>珠玑古巷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0.8246</c:v>
                </c:pt>
                <c:pt idx="1">
                  <c:v>1.05355</c:v>
                </c:pt>
                <c:pt idx="2">
                  <c:v>1.4705999999999999</c:v>
                </c:pt>
                <c:pt idx="3">
                  <c:v>2.7606999999999999</c:v>
                </c:pt>
                <c:pt idx="4">
                  <c:v>5.1585000000000001</c:v>
                </c:pt>
                <c:pt idx="5">
                  <c:v>6.4695</c:v>
                </c:pt>
                <c:pt idx="6">
                  <c:v>10.5777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13261424"/>
        <c:axId val="-413270128"/>
      </c:barChart>
      <c:catAx>
        <c:axId val="-41326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413270128"/>
        <c:crosses val="autoZero"/>
        <c:auto val="1"/>
        <c:lblAlgn val="ctr"/>
        <c:lblOffset val="100"/>
        <c:noMultiLvlLbl val="0"/>
      </c:catAx>
      <c:valAx>
        <c:axId val="-413270128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-41326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来南雄游客停留天数分析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停留天数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C6-4F1E-A552-F0D6EC87CA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C6-4F1E-A552-F0D6EC87CA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C6-4F1E-A552-F0D6EC87CA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C6-4F1E-A552-F0D6EC87CA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DC6-4F1E-A552-F0D6EC87CA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DC6-4F1E-A552-F0D6EC87CA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1天</c:v>
                </c:pt>
                <c:pt idx="1">
                  <c:v>2天</c:v>
                </c:pt>
                <c:pt idx="2">
                  <c:v>3天</c:v>
                </c:pt>
                <c:pt idx="3">
                  <c:v>4-6天</c:v>
                </c:pt>
                <c:pt idx="4">
                  <c:v>7-15天</c:v>
                </c:pt>
                <c:pt idx="5">
                  <c:v>15天以上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0.44256329113924053</c:v>
                </c:pt>
                <c:pt idx="1">
                  <c:v>0.12246835443037975</c:v>
                </c:pt>
                <c:pt idx="2">
                  <c:v>0.1079113924050633</c:v>
                </c:pt>
                <c:pt idx="3">
                  <c:v>0.15569620253164557</c:v>
                </c:pt>
                <c:pt idx="4">
                  <c:v>0.11329113924050632</c:v>
                </c:pt>
                <c:pt idx="5">
                  <c:v>5.8069620253164547E-2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7DC6-4F1E-A552-F0D6EC87CA55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南雄景点游客数量统计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坪田千年银杏</c:v>
                </c:pt>
                <c:pt idx="1">
                  <c:v>帽子峰森林公园</c:v>
                </c:pt>
                <c:pt idx="2">
                  <c:v>邓坊泉水谷漂流</c:v>
                </c:pt>
                <c:pt idx="3">
                  <c:v>主田香草世界</c:v>
                </c:pt>
                <c:pt idx="4">
                  <c:v>梅岭钟鼓岩</c:v>
                </c:pt>
                <c:pt idx="5">
                  <c:v>珠玑古巷</c:v>
                </c:pt>
                <c:pt idx="6">
                  <c:v>梅岭梅关古道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0.1007</c:v>
                </c:pt>
                <c:pt idx="1">
                  <c:v>0.14630000000000001</c:v>
                </c:pt>
                <c:pt idx="2">
                  <c:v>0.14724999999999999</c:v>
                </c:pt>
                <c:pt idx="3">
                  <c:v>0.47975000000000001</c:v>
                </c:pt>
                <c:pt idx="4">
                  <c:v>0.98799999999999999</c:v>
                </c:pt>
                <c:pt idx="5">
                  <c:v>2.0169000000000001</c:v>
                </c:pt>
                <c:pt idx="6">
                  <c:v>2.8775499999999998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653635920"/>
        <c:axId val="-386277552"/>
      </c:barChart>
      <c:catAx>
        <c:axId val="-653635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6277552"/>
        <c:crosses val="autoZero"/>
        <c:auto val="1"/>
        <c:lblAlgn val="ctr"/>
        <c:lblOffset val="100"/>
        <c:noMultiLvlLbl val="0"/>
      </c:catAx>
      <c:valAx>
        <c:axId val="-386277552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-6536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 smtClean="0">
                <a:solidFill>
                  <a:schemeClr val="bg1"/>
                </a:solidFill>
              </a:rPr>
              <a:t>游客年龄分布</a:t>
            </a:r>
            <a:endParaRPr lang="zh-CN" altLang="en-US" sz="18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7267258160466521"/>
          <c:y val="2.5677156576429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31466166713966526"/>
          <c:y val="0.35031813651196769"/>
          <c:w val="0.34233394494593866"/>
          <c:h val="0.628334630456450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年龄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EB-4B1F-98CA-790682C93B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7EB-4B1F-98CA-790682C93B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7EB-4B1F-98CA-790682C93B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7EB-4B1F-98CA-790682C93B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7EB-4B1F-98CA-790682C93B6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5.9434331105829012E-2"/>
                  <c:y val="-4.840329655839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壮盛年</c:v>
                </c:pt>
                <c:pt idx="1">
                  <c:v>中年</c:v>
                </c:pt>
                <c:pt idx="2">
                  <c:v>青年</c:v>
                </c:pt>
                <c:pt idx="3">
                  <c:v>老年</c:v>
                </c:pt>
                <c:pt idx="4">
                  <c:v>少年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0.43593757740896705</c:v>
                </c:pt>
                <c:pt idx="1">
                  <c:v>0.26918008422095618</c:v>
                </c:pt>
                <c:pt idx="2">
                  <c:v>0.21815209313846914</c:v>
                </c:pt>
                <c:pt idx="3">
                  <c:v>5.3723061679464945E-2</c:v>
                </c:pt>
                <c:pt idx="4">
                  <c:v>2.3007183552142679E-2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7EB-4B1F-98CA-790682C93B6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来南雄游客停留天数分析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停留天数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DC6-4F1E-A552-F0D6EC87CA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DC6-4F1E-A552-F0D6EC87CA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DC6-4F1E-A552-F0D6EC87CA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DC6-4F1E-A552-F0D6EC87CA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DC6-4F1E-A552-F0D6EC87CA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DC6-4F1E-A552-F0D6EC87CA55}"/>
              </c:ext>
            </c:extLst>
          </c:dPt>
          <c:dLbls>
            <c:dLbl>
              <c:idx val="3"/>
              <c:layout>
                <c:manualLayout>
                  <c:x val="-1.9838666341749928E-2"/>
                  <c:y val="5.452184042904308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1天</c:v>
                </c:pt>
                <c:pt idx="1">
                  <c:v>2天</c:v>
                </c:pt>
                <c:pt idx="2">
                  <c:v>3天</c:v>
                </c:pt>
                <c:pt idx="3">
                  <c:v>4-6天</c:v>
                </c:pt>
                <c:pt idx="4">
                  <c:v>7-15天</c:v>
                </c:pt>
                <c:pt idx="5">
                  <c:v>15天以上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0.34409336395803619</c:v>
                </c:pt>
                <c:pt idx="1">
                  <c:v>0.1470606493264634</c:v>
                </c:pt>
                <c:pt idx="2">
                  <c:v>8.4238624371469464E-2</c:v>
                </c:pt>
                <c:pt idx="3">
                  <c:v>0.11943633993419822</c:v>
                </c:pt>
                <c:pt idx="4">
                  <c:v>0.17549196101558123</c:v>
                </c:pt>
                <c:pt idx="5">
                  <c:v>0.12967906139425153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7DC6-4F1E-A552-F0D6EC87CA55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南雄景点游客数量统计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坪田千年银杏</c:v>
                </c:pt>
                <c:pt idx="1">
                  <c:v>帽子峰森林公园</c:v>
                </c:pt>
                <c:pt idx="2">
                  <c:v>邓坊泉水谷漂流</c:v>
                </c:pt>
                <c:pt idx="3">
                  <c:v>梅岭钟鼓岩</c:v>
                </c:pt>
                <c:pt idx="4">
                  <c:v>梅岭梅关古道</c:v>
                </c:pt>
                <c:pt idx="5">
                  <c:v>主田香草世界</c:v>
                </c:pt>
                <c:pt idx="6">
                  <c:v>珠玑古巷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0.72389999999999999</c:v>
                </c:pt>
                <c:pt idx="1">
                  <c:v>0.90725</c:v>
                </c:pt>
                <c:pt idx="2">
                  <c:v>1.32335</c:v>
                </c:pt>
                <c:pt idx="3">
                  <c:v>1.7726999999999999</c:v>
                </c:pt>
                <c:pt idx="4">
                  <c:v>3.5919500000000002</c:v>
                </c:pt>
                <c:pt idx="5">
                  <c:v>4.67875</c:v>
                </c:pt>
                <c:pt idx="6">
                  <c:v>8.5608000000000004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386271568"/>
        <c:axId val="-386278640"/>
      </c:barChart>
      <c:catAx>
        <c:axId val="-38627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86278640"/>
        <c:crosses val="autoZero"/>
        <c:auto val="1"/>
        <c:lblAlgn val="ctr"/>
        <c:lblOffset val="100"/>
        <c:noMultiLvlLbl val="0"/>
      </c:catAx>
      <c:valAx>
        <c:axId val="-386278640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-38627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bg1"/>
      </a:solidFill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4C2A6-243A-4CFB-B339-47422C382E1C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7DBA-12B7-4E05-A01E-39188892D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0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4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3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4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4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9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5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724DE-F2C0-4355-A5F3-6327789F68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5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3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8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1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9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7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7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9663-38A9-4B57-9670-14B0C1740D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493623"/>
            <a:ext cx="12192000" cy="23643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014"/>
            <a:ext cx="12192000" cy="4500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924781" y="4796272"/>
            <a:ext cx="7099664" cy="811113"/>
          </a:xfrm>
          <a:prstGeom prst="rect">
            <a:avLst/>
          </a:prstGeom>
        </p:spPr>
        <p:txBody>
          <a:bodyPr anchor="ctr"/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  <a:sym typeface="Arial Black" pitchFamily="34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5pPr>
            <a:lvl6pPr marL="10287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6pPr>
            <a:lvl7pPr marL="1371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7pPr>
            <a:lvl8pPr marL="17145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8pPr>
            <a:lvl9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sym typeface="Arial Black" pitchFamily="34" charset="0"/>
              </a:defRPr>
            </a:lvl9pPr>
          </a:lstStyle>
          <a:p>
            <a:pPr marL="0" indent="0" algn="ctr"/>
            <a:r>
              <a:rPr lang="zh-CN" altLang="en-US" sz="3600" b="1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南雄旅游游客大数据分析月报</a:t>
            </a:r>
            <a:endParaRPr lang="zh-CN" altLang="en-US" sz="3600" b="1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187338" y="5698217"/>
            <a:ext cx="6574550" cy="564490"/>
          </a:xfrm>
          <a:prstGeom prst="rect">
            <a:avLst/>
          </a:prstGeom>
        </p:spPr>
        <p:txBody>
          <a:bodyPr/>
          <a:lstStyle>
            <a:lvl1pPr marL="171450" indent="-171450" algn="l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3pPr>
            <a:lvl4pPr marL="12001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4pPr>
            <a:lvl5pPr marL="1543050" indent="-171450" algn="l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5pPr>
            <a:lvl6pPr marL="18859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6pPr>
            <a:lvl7pPr marL="22288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7pPr>
            <a:lvl8pPr marL="25717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8pPr>
            <a:lvl9pPr marL="2914650" indent="-171450" algn="l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南雄旅游局、广东联通联合出品</a:t>
            </a:r>
            <a:endParaRPr lang="en-US" altLang="zh-CN" sz="2000" b="1" kern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sz="2000" b="1" kern="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0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省外游客来源省区分布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724" y="700180"/>
            <a:ext cx="443548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2018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月来南雄的省外游客主要来自以下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个省份，共占游客总数的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85.9%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，各省游客占比分布如下：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9564" y="2981608"/>
            <a:ext cx="20095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江西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29.4%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湖南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10.7%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安徽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9.4%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山东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9.3%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</a:rPr>
              <a:t>江苏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6.9%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</a:rPr>
              <a:t>河南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5.4%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</a:rPr>
              <a:t>湖北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5.1%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8.</a:t>
            </a:r>
            <a:r>
              <a:rPr lang="zh-CN" altLang="en-US" dirty="0" smtClean="0">
                <a:solidFill>
                  <a:schemeClr val="bg1"/>
                </a:solidFill>
              </a:rPr>
              <a:t>上海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3.9%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9.</a:t>
            </a:r>
            <a:r>
              <a:rPr lang="zh-CN" altLang="en-US" dirty="0" smtClean="0">
                <a:solidFill>
                  <a:schemeClr val="bg1"/>
                </a:solidFill>
              </a:rPr>
              <a:t>浙江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3.8%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10.</a:t>
            </a:r>
            <a:r>
              <a:rPr lang="zh-CN" altLang="en-US" dirty="0" smtClean="0">
                <a:solidFill>
                  <a:schemeClr val="bg1"/>
                </a:solidFill>
              </a:rPr>
              <a:t>北京</a:t>
            </a: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1.9%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4" y="2009774"/>
            <a:ext cx="6099564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9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省外游客交通工具分析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19" y="62776"/>
            <a:ext cx="833521" cy="763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41" y="62776"/>
            <a:ext cx="890522" cy="76120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97005" y="751620"/>
            <a:ext cx="110253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来南雄省外游客使用交通工具中汽车占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、火车占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9.2%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、其它占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汽车仍是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来南雄的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主要交通工具，做好各大汽车站的乘车路线安排、乘车指引与服务仍然十分重要。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58622" y="2813749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汽车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58622" y="4024322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火车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50896" y="4004500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江西</a:t>
            </a:r>
            <a:r>
              <a:rPr lang="en-US" altLang="zh-CN" dirty="0" smtClean="0">
                <a:solidFill>
                  <a:schemeClr val="bg1"/>
                </a:solidFill>
              </a:rPr>
              <a:t>20.0%</a:t>
            </a:r>
            <a:r>
              <a:rPr lang="zh-CN" altLang="en-US" dirty="0" smtClean="0">
                <a:solidFill>
                  <a:schemeClr val="bg1"/>
                </a:solidFill>
              </a:rPr>
              <a:t>，湖南</a:t>
            </a:r>
            <a:r>
              <a:rPr lang="en-US" altLang="zh-CN" dirty="0" smtClean="0">
                <a:solidFill>
                  <a:schemeClr val="bg1"/>
                </a:solidFill>
              </a:rPr>
              <a:t>11.6%</a:t>
            </a:r>
            <a:r>
              <a:rPr lang="zh-CN" altLang="en-US" dirty="0" smtClean="0">
                <a:solidFill>
                  <a:schemeClr val="bg1"/>
                </a:solidFill>
              </a:rPr>
              <a:t>，河南</a:t>
            </a:r>
            <a:r>
              <a:rPr lang="en-US" altLang="zh-CN" dirty="0" smtClean="0">
                <a:solidFill>
                  <a:schemeClr val="bg1"/>
                </a:solidFill>
              </a:rPr>
              <a:t>10.2%</a:t>
            </a:r>
            <a:r>
              <a:rPr lang="zh-CN" altLang="en-US" dirty="0" smtClean="0">
                <a:solidFill>
                  <a:schemeClr val="bg1"/>
                </a:solidFill>
              </a:rPr>
              <a:t>，安徽</a:t>
            </a:r>
            <a:r>
              <a:rPr lang="en-US" altLang="zh-CN" dirty="0" smtClean="0">
                <a:solidFill>
                  <a:schemeClr val="bg1"/>
                </a:solidFill>
              </a:rPr>
              <a:t>9.6%</a:t>
            </a:r>
            <a:r>
              <a:rPr lang="zh-CN" altLang="en-US" dirty="0" smtClean="0">
                <a:solidFill>
                  <a:schemeClr val="bg1"/>
                </a:solidFill>
              </a:rPr>
              <a:t>，江苏</a:t>
            </a:r>
            <a:r>
              <a:rPr lang="en-US" altLang="zh-CN" dirty="0" smtClean="0">
                <a:solidFill>
                  <a:schemeClr val="bg1"/>
                </a:solidFill>
              </a:rPr>
              <a:t>9.1%</a:t>
            </a:r>
            <a:r>
              <a:rPr lang="zh-CN" altLang="en-US" dirty="0" smtClean="0">
                <a:solidFill>
                  <a:schemeClr val="bg1"/>
                </a:solidFill>
              </a:rPr>
              <a:t>，其余各省份共占</a:t>
            </a:r>
            <a:r>
              <a:rPr lang="en-US" altLang="zh-CN" dirty="0" smtClean="0">
                <a:solidFill>
                  <a:schemeClr val="bg1"/>
                </a:solidFill>
              </a:rPr>
              <a:t>39.5%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58622" y="5245173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其它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2.8%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50896" y="2770245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江西</a:t>
            </a:r>
            <a:r>
              <a:rPr lang="en-US" altLang="zh-CN" dirty="0" smtClean="0">
                <a:solidFill>
                  <a:schemeClr val="bg1"/>
                </a:solidFill>
              </a:rPr>
              <a:t>30.5%</a:t>
            </a:r>
            <a:r>
              <a:rPr lang="zh-CN" altLang="en-US" dirty="0" smtClean="0">
                <a:solidFill>
                  <a:schemeClr val="bg1"/>
                </a:solidFill>
              </a:rPr>
              <a:t>，湖南</a:t>
            </a:r>
            <a:r>
              <a:rPr lang="en-US" altLang="zh-CN" dirty="0" smtClean="0">
                <a:solidFill>
                  <a:schemeClr val="bg1"/>
                </a:solidFill>
              </a:rPr>
              <a:t>10.3%</a:t>
            </a:r>
            <a:r>
              <a:rPr lang="zh-CN" altLang="en-US" dirty="0" smtClean="0">
                <a:solidFill>
                  <a:schemeClr val="bg1"/>
                </a:solidFill>
              </a:rPr>
              <a:t>，山东</a:t>
            </a:r>
            <a:r>
              <a:rPr lang="en-US" altLang="zh-CN" dirty="0" smtClean="0">
                <a:solidFill>
                  <a:schemeClr val="bg1"/>
                </a:solidFill>
              </a:rPr>
              <a:t>9.7%</a:t>
            </a:r>
            <a:r>
              <a:rPr lang="zh-CN" altLang="en-US" dirty="0" smtClean="0">
                <a:solidFill>
                  <a:schemeClr val="bg1"/>
                </a:solidFill>
              </a:rPr>
              <a:t>，安徽</a:t>
            </a:r>
            <a:r>
              <a:rPr lang="en-US" altLang="zh-CN" dirty="0" smtClean="0">
                <a:solidFill>
                  <a:schemeClr val="bg1"/>
                </a:solidFill>
              </a:rPr>
              <a:t>9.6%</a:t>
            </a:r>
            <a:r>
              <a:rPr lang="zh-CN" altLang="en-US" dirty="0" smtClean="0">
                <a:solidFill>
                  <a:schemeClr val="bg1"/>
                </a:solidFill>
              </a:rPr>
              <a:t>，江苏</a:t>
            </a:r>
            <a:r>
              <a:rPr lang="en-US" altLang="zh-CN" dirty="0" smtClean="0">
                <a:solidFill>
                  <a:schemeClr val="bg1"/>
                </a:solidFill>
              </a:rPr>
              <a:t>6.9%</a:t>
            </a:r>
            <a:r>
              <a:rPr lang="zh-CN" altLang="en-US" dirty="0">
                <a:solidFill>
                  <a:schemeClr val="bg1"/>
                </a:solidFill>
              </a:rPr>
              <a:t>，其余各省份共</a:t>
            </a:r>
            <a:r>
              <a:rPr lang="zh-CN" altLang="en-US" dirty="0" smtClean="0">
                <a:solidFill>
                  <a:schemeClr val="bg1"/>
                </a:solidFill>
              </a:rPr>
              <a:t>占</a:t>
            </a:r>
            <a:r>
              <a:rPr lang="en-US" altLang="zh-CN" dirty="0" smtClean="0">
                <a:solidFill>
                  <a:schemeClr val="bg1"/>
                </a:solidFill>
              </a:rPr>
              <a:t>33%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41" y="2659002"/>
            <a:ext cx="1319687" cy="84217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41" y="3838321"/>
            <a:ext cx="1319687" cy="82896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42" y="5112096"/>
            <a:ext cx="1319687" cy="8900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50896" y="5144172"/>
            <a:ext cx="6949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江西</a:t>
            </a:r>
            <a:r>
              <a:rPr lang="en-US" altLang="zh-CN" dirty="0" smtClean="0">
                <a:solidFill>
                  <a:schemeClr val="bg1"/>
                </a:solidFill>
              </a:rPr>
              <a:t>23.5%</a:t>
            </a:r>
            <a:r>
              <a:rPr lang="zh-CN" altLang="en-US" dirty="0" smtClean="0">
                <a:solidFill>
                  <a:schemeClr val="bg1"/>
                </a:solidFill>
              </a:rPr>
              <a:t>，湖南</a:t>
            </a:r>
            <a:r>
              <a:rPr lang="en-US" altLang="zh-CN" dirty="0" smtClean="0">
                <a:solidFill>
                  <a:schemeClr val="bg1"/>
                </a:solidFill>
              </a:rPr>
              <a:t>22.4%</a:t>
            </a:r>
            <a:r>
              <a:rPr lang="zh-CN" altLang="en-US" dirty="0" smtClean="0">
                <a:solidFill>
                  <a:schemeClr val="bg1"/>
                </a:solidFill>
              </a:rPr>
              <a:t>、湖北</a:t>
            </a:r>
            <a:r>
              <a:rPr lang="en-US" altLang="zh-CN" dirty="0" smtClean="0">
                <a:solidFill>
                  <a:schemeClr val="bg1"/>
                </a:solidFill>
              </a:rPr>
              <a:t>9.8%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北京</a:t>
            </a:r>
            <a:r>
              <a:rPr lang="en-US" altLang="zh-CN" dirty="0" smtClean="0">
                <a:solidFill>
                  <a:schemeClr val="bg1"/>
                </a:solidFill>
              </a:rPr>
              <a:t>6.0%</a:t>
            </a:r>
            <a:r>
              <a:rPr lang="zh-CN" altLang="en-US" dirty="0">
                <a:solidFill>
                  <a:schemeClr val="bg1"/>
                </a:solidFill>
              </a:rPr>
              <a:t>，河南</a:t>
            </a:r>
            <a:r>
              <a:rPr lang="en-US" altLang="zh-CN" dirty="0" smtClean="0">
                <a:solidFill>
                  <a:schemeClr val="bg1"/>
                </a:solidFill>
              </a:rPr>
              <a:t>5.5%</a:t>
            </a:r>
            <a:r>
              <a:rPr lang="zh-CN" altLang="en-US" dirty="0" smtClean="0">
                <a:solidFill>
                  <a:schemeClr val="bg1"/>
                </a:solidFill>
              </a:rPr>
              <a:t>，其余</a:t>
            </a:r>
            <a:r>
              <a:rPr lang="zh-CN" altLang="en-US" dirty="0">
                <a:solidFill>
                  <a:schemeClr val="bg1"/>
                </a:solidFill>
              </a:rPr>
              <a:t>各省份共</a:t>
            </a:r>
            <a:r>
              <a:rPr lang="zh-CN" altLang="en-US" dirty="0" smtClean="0">
                <a:solidFill>
                  <a:schemeClr val="bg1"/>
                </a:solidFill>
              </a:rPr>
              <a:t>占</a:t>
            </a:r>
            <a:r>
              <a:rPr lang="en-US" altLang="zh-CN" dirty="0" smtClean="0">
                <a:solidFill>
                  <a:schemeClr val="bg1"/>
                </a:solidFill>
              </a:rPr>
              <a:t>32.8%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省外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游客停留天数分析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410" y="1667527"/>
            <a:ext cx="382577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来南雄的省外游客停留天数总体分布特征是：停留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44.3%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12.2%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4-6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15.6%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7-15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11.3%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天以上占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。游客以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天的短期旅游为主。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240109416"/>
              </p:ext>
            </p:extLst>
          </p:nvPr>
        </p:nvGraphicFramePr>
        <p:xfrm>
          <a:off x="5054810" y="2008119"/>
          <a:ext cx="6401640" cy="395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19" y="62776"/>
            <a:ext cx="833521" cy="763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841" y="62776"/>
            <a:ext cx="890522" cy="7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省外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游客游览景点分析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7227" y="1712642"/>
            <a:ext cx="4156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各景点来接待省外游客数共计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6.8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万人次，包括梅岭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梅关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古道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2.9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珠玑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古巷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2.0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人次；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梅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岭钟鼓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岩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1.0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万人次；主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田香草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世界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0.5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邓坊泉水谷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漂流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0.1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人次、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帽子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峰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森林公园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0.1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万人次、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坪田千年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银杏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0.1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万人次。</a:t>
            </a:r>
            <a:endParaRPr lang="zh-CN" altLang="zh-CN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39318894"/>
              </p:ext>
            </p:extLst>
          </p:nvPr>
        </p:nvGraphicFramePr>
        <p:xfrm>
          <a:off x="5324623" y="1416316"/>
          <a:ext cx="6409014" cy="480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790610" y="1658983"/>
            <a:ext cx="1064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单 位：万人次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74393" y="898498"/>
            <a:ext cx="8802068" cy="4826441"/>
            <a:chOff x="1266663" y="1454150"/>
            <a:chExt cx="6235760" cy="3636243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3381273" y="1620795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3600" b="1" dirty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b="1" dirty="0" smtClean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游客总体分析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543841" y="1771416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Verdana" panose="020B0604030504040204" pitchFamily="34" charset="0"/>
                </a:rPr>
                <a:t>A</a:t>
              </a:r>
              <a:endPara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381273" y="2887542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en-US" sz="3200" dirty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省外游客分析</a:t>
              </a: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543841" y="3056154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ea typeface="楷体" panose="02010609060101010101" pitchFamily="49" charset="-122"/>
                  <a:cs typeface="Verdana" panose="020B0604030504040204" pitchFamily="34" charset="0"/>
                </a:rPr>
                <a:t>B</a:t>
              </a:r>
              <a:endParaRPr lang="zh-CN" altLang="en-US" sz="36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3381273" y="4182343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</a:t>
              </a:r>
              <a:r>
                <a:rPr lang="zh-CN" altLang="en-US" sz="3600" b="1" dirty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省内游客分析</a:t>
              </a: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543841" y="4340891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ea typeface="楷体" panose="02010609060101010101" pitchFamily="49" charset="-122"/>
                  <a:cs typeface="Verdana" panose="020B0604030504040204" pitchFamily="34" charset="0"/>
                </a:rPr>
                <a:t>C</a:t>
              </a:r>
              <a:endParaRPr lang="zh-CN" altLang="en-US" sz="36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11" name="文本框 8"/>
            <p:cNvSpPr txBox="1">
              <a:spLocks noChangeArrowheads="1"/>
            </p:cNvSpPr>
            <p:nvPr/>
          </p:nvSpPr>
          <p:spPr bwMode="auto">
            <a:xfrm>
              <a:off x="1949941" y="2449958"/>
              <a:ext cx="615423" cy="245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8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40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49236" y="1454150"/>
              <a:ext cx="869950" cy="869950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rgbClr val="0ABBDC"/>
                  </a:solidFill>
                </a:rPr>
                <a:t>目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266663" y="2133600"/>
              <a:ext cx="682625" cy="682625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rgbClr val="0ABBDC"/>
                  </a:solidFill>
                </a:rPr>
                <a:t>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4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省内游客来源省区分布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563" y="876615"/>
            <a:ext cx="4596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2018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来南雄的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省内游客主要来自以下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个城市，共占游客总数的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98%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各城市游客占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比分布如下：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25506" y="2748278"/>
            <a:ext cx="20852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韶关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57.6%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广州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20.4%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佛山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6.7%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6.0%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东莞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中山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1.7%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珠海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0.9%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惠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州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0.8%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0.7%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	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0.6%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32" y="1986306"/>
            <a:ext cx="6181059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0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省内游客交通工具分析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19" y="62776"/>
            <a:ext cx="833521" cy="763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41" y="62776"/>
            <a:ext cx="890522" cy="76120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97005" y="751620"/>
            <a:ext cx="110253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来南雄的省内游客使用交通工具中汽车占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74.0%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、火车占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、其它占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10.5%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汽车仍是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来南雄的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主要交通工具，做好各大汽车站的乘车路线安排、乘车指引与服务仍然十分重要。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85632" y="2760440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汽车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74.0%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5632" y="3971013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火车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15.4%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85632" y="5191864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其它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10.5%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03856" y="3876326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韶关</a:t>
            </a:r>
            <a:r>
              <a:rPr lang="en-US" altLang="zh-CN" dirty="0" smtClean="0">
                <a:solidFill>
                  <a:schemeClr val="bg1"/>
                </a:solidFill>
              </a:rPr>
              <a:t>58.4%</a:t>
            </a:r>
            <a:r>
              <a:rPr lang="zh-CN" altLang="en-US" dirty="0" smtClean="0">
                <a:solidFill>
                  <a:schemeClr val="bg1"/>
                </a:solidFill>
              </a:rPr>
              <a:t>，广州</a:t>
            </a:r>
            <a:r>
              <a:rPr lang="en-US" altLang="zh-CN" dirty="0" smtClean="0">
                <a:solidFill>
                  <a:schemeClr val="bg1"/>
                </a:solidFill>
              </a:rPr>
              <a:t>23%</a:t>
            </a:r>
            <a:r>
              <a:rPr lang="zh-CN" altLang="en-US" dirty="0" smtClean="0">
                <a:solidFill>
                  <a:schemeClr val="bg1"/>
                </a:solidFill>
              </a:rPr>
              <a:t>，深圳</a:t>
            </a:r>
            <a:r>
              <a:rPr lang="en-US" altLang="zh-CN" dirty="0" smtClean="0">
                <a:solidFill>
                  <a:schemeClr val="bg1"/>
                </a:solidFill>
              </a:rPr>
              <a:t>5.4%</a:t>
            </a:r>
            <a:r>
              <a:rPr lang="zh-CN" altLang="en-US" dirty="0" smtClean="0">
                <a:solidFill>
                  <a:schemeClr val="bg1"/>
                </a:solidFill>
              </a:rPr>
              <a:t>，佛山</a:t>
            </a:r>
            <a:r>
              <a:rPr lang="en-US" altLang="zh-CN" dirty="0" smtClean="0">
                <a:solidFill>
                  <a:schemeClr val="bg1"/>
                </a:solidFill>
              </a:rPr>
              <a:t>4.9%</a:t>
            </a:r>
            <a:r>
              <a:rPr lang="zh-CN" altLang="en-US" dirty="0" smtClean="0">
                <a:solidFill>
                  <a:schemeClr val="bg1"/>
                </a:solidFill>
              </a:rPr>
              <a:t>，东莞</a:t>
            </a:r>
            <a:r>
              <a:rPr lang="en-US" altLang="zh-CN" dirty="0" smtClean="0">
                <a:solidFill>
                  <a:schemeClr val="bg1"/>
                </a:solidFill>
              </a:rPr>
              <a:t>2.5%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，其余各</a:t>
            </a:r>
            <a:r>
              <a:rPr lang="zh-CN" altLang="en-US" dirty="0" smtClean="0">
                <a:solidFill>
                  <a:schemeClr val="bg1"/>
                </a:solidFill>
              </a:rPr>
              <a:t>省份共占</a:t>
            </a:r>
            <a:r>
              <a:rPr lang="en-US" altLang="zh-CN" dirty="0" smtClean="0">
                <a:solidFill>
                  <a:schemeClr val="bg1"/>
                </a:solidFill>
              </a:rPr>
              <a:t>5.8%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851" y="2605693"/>
            <a:ext cx="1319687" cy="84217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51" y="3785012"/>
            <a:ext cx="1319687" cy="82896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52" y="5058787"/>
            <a:ext cx="1319687" cy="89003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509364" y="2701779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韶关</a:t>
            </a:r>
            <a:r>
              <a:rPr lang="en-US" altLang="zh-CN" dirty="0" smtClean="0">
                <a:solidFill>
                  <a:schemeClr val="bg1"/>
                </a:solidFill>
              </a:rPr>
              <a:t>55.7%</a:t>
            </a:r>
            <a:r>
              <a:rPr lang="zh-CN" altLang="en-US" dirty="0" smtClean="0">
                <a:solidFill>
                  <a:schemeClr val="bg1"/>
                </a:solidFill>
              </a:rPr>
              <a:t>，广州</a:t>
            </a:r>
            <a:r>
              <a:rPr lang="en-US" altLang="zh-CN" dirty="0" smtClean="0">
                <a:solidFill>
                  <a:schemeClr val="bg1"/>
                </a:solidFill>
              </a:rPr>
              <a:t>20.6%</a:t>
            </a:r>
            <a:r>
              <a:rPr lang="zh-CN" altLang="en-US" dirty="0" smtClean="0">
                <a:solidFill>
                  <a:schemeClr val="bg1"/>
                </a:solidFill>
              </a:rPr>
              <a:t>，佛山</a:t>
            </a:r>
            <a:r>
              <a:rPr lang="en-US" altLang="zh-CN" dirty="0" smtClean="0">
                <a:solidFill>
                  <a:schemeClr val="bg1"/>
                </a:solidFill>
              </a:rPr>
              <a:t>7.4%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</a:rPr>
              <a:t>6.3%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东莞</a:t>
            </a:r>
            <a:r>
              <a:rPr lang="en-US" altLang="zh-CN" dirty="0" smtClean="0">
                <a:solidFill>
                  <a:schemeClr val="bg1"/>
                </a:solidFill>
              </a:rPr>
              <a:t>2.7%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，其余各</a:t>
            </a:r>
            <a:r>
              <a:rPr lang="zh-CN" altLang="en-US" dirty="0" smtClean="0">
                <a:solidFill>
                  <a:schemeClr val="bg1"/>
                </a:solidFill>
              </a:rPr>
              <a:t>省份共占</a:t>
            </a:r>
            <a:r>
              <a:rPr lang="en-US" altLang="zh-CN" dirty="0" smtClean="0">
                <a:solidFill>
                  <a:schemeClr val="bg1"/>
                </a:solidFill>
              </a:rPr>
              <a:t>7.3%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03856" y="5151949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韶关</a:t>
            </a:r>
            <a:r>
              <a:rPr lang="en-US" altLang="zh-CN" dirty="0" smtClean="0">
                <a:solidFill>
                  <a:schemeClr val="bg1"/>
                </a:solidFill>
              </a:rPr>
              <a:t>70.2%</a:t>
            </a:r>
            <a:r>
              <a:rPr lang="zh-CN" altLang="en-US" dirty="0" smtClean="0">
                <a:solidFill>
                  <a:schemeClr val="bg1"/>
                </a:solidFill>
              </a:rPr>
              <a:t>，广州</a:t>
            </a:r>
            <a:r>
              <a:rPr lang="en-US" altLang="zh-CN" dirty="0" smtClean="0">
                <a:solidFill>
                  <a:schemeClr val="bg1"/>
                </a:solidFill>
              </a:rPr>
              <a:t>14.9%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</a:rPr>
              <a:t>4.6%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佛山</a:t>
            </a:r>
            <a:r>
              <a:rPr lang="en-US" altLang="zh-CN" dirty="0" smtClean="0">
                <a:solidFill>
                  <a:schemeClr val="bg1"/>
                </a:solidFill>
              </a:rPr>
              <a:t>4.0%</a:t>
            </a:r>
            <a:r>
              <a:rPr lang="zh-CN" altLang="en-US" dirty="0" smtClean="0">
                <a:solidFill>
                  <a:schemeClr val="bg1"/>
                </a:solidFill>
              </a:rPr>
              <a:t>，东莞</a:t>
            </a:r>
            <a:r>
              <a:rPr lang="en-US" altLang="zh-CN" dirty="0" smtClean="0">
                <a:solidFill>
                  <a:schemeClr val="bg1"/>
                </a:solidFill>
              </a:rPr>
              <a:t>1.6%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，其余各</a:t>
            </a:r>
            <a:r>
              <a:rPr lang="zh-CN" altLang="en-US" dirty="0" smtClean="0">
                <a:solidFill>
                  <a:schemeClr val="bg1"/>
                </a:solidFill>
              </a:rPr>
              <a:t>省份共占</a:t>
            </a:r>
            <a:r>
              <a:rPr lang="en-US" altLang="zh-CN" dirty="0" smtClean="0">
                <a:solidFill>
                  <a:schemeClr val="bg1"/>
                </a:solidFill>
              </a:rPr>
              <a:t>4.7%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省内游客特征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0926" y="1066932"/>
            <a:ext cx="11293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省内来南雄游客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66%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为男性、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为女性；游客年龄分布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:14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岁及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以下的少年占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2.3%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15-24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岁青年占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21.8%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25-44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岁的壮盛年占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43.6%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45-64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岁的中年占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26.9%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岁及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以上的老年占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；游客仍以壮盛年为主。</a:t>
            </a:r>
            <a:endParaRPr lang="en-US" altLang="zh-CN" kern="1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32080" y="2956973"/>
            <a:ext cx="2786136" cy="2696339"/>
            <a:chOff x="3609204" y="3734797"/>
            <a:chExt cx="2624407" cy="2572190"/>
          </a:xfrm>
        </p:grpSpPr>
        <p:grpSp>
          <p:nvGrpSpPr>
            <p:cNvPr id="21" name="组合 20"/>
            <p:cNvGrpSpPr/>
            <p:nvPr/>
          </p:nvGrpSpPr>
          <p:grpSpPr>
            <a:xfrm>
              <a:off x="3609204" y="3734797"/>
              <a:ext cx="2624407" cy="2572190"/>
              <a:chOff x="3609204" y="3734797"/>
              <a:chExt cx="2624407" cy="257219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609204" y="3734797"/>
                <a:ext cx="2624407" cy="25721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Picture 3" descr="C:\Users\shizhen.xie\Desktop\2013012110560638_easyicon_cn_128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744587" y="4130040"/>
                <a:ext cx="1261076" cy="1164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4" descr="C:\Users\shizhen.xie\Desktop\20130121105611342_easyicon_cn_1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0374" y="4082331"/>
                <a:ext cx="1148668" cy="12117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4098668" y="5262666"/>
                <a:ext cx="1027756" cy="44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34% </a:t>
                </a:r>
                <a:endPara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205855" y="5262666"/>
              <a:ext cx="1027756" cy="44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66% </a:t>
              </a:r>
              <a:endPara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1367370713"/>
              </p:ext>
            </p:extLst>
          </p:nvPr>
        </p:nvGraphicFramePr>
        <p:xfrm>
          <a:off x="5434958" y="2799040"/>
          <a:ext cx="5516740" cy="340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73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省内游客停留天数分析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477" y="1695663"/>
            <a:ext cx="392425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来南雄的省内游客停留天数总体分布特征是：停留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34.4%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14.7%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4-6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11.9%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7-15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17.5%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天以上占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13.0%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1-3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天内的短期旅游较多。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907213269"/>
              </p:ext>
            </p:extLst>
          </p:nvPr>
        </p:nvGraphicFramePr>
        <p:xfrm>
          <a:off x="5054810" y="2008119"/>
          <a:ext cx="6401640" cy="395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319" y="62776"/>
            <a:ext cx="833521" cy="763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841" y="62776"/>
            <a:ext cx="890522" cy="7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省内游客游览景点分析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7410" y="1737866"/>
            <a:ext cx="41088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各主要景点接待省内游客人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数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共计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21.6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万人次，包括珠玑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古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巷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8.6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人次；主田香草世界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4.7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人次；梅岭梅关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古道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3.6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人次；梅岭钟鼓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岩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1.8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万人次；邓坊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泉水谷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漂流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1.3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人次、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帽子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峰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森林公园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0.9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万人次、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坪田千年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银杏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0.7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</a:t>
            </a:r>
            <a:endParaRPr lang="zh-CN" altLang="zh-CN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583039441"/>
              </p:ext>
            </p:extLst>
          </p:nvPr>
        </p:nvGraphicFramePr>
        <p:xfrm>
          <a:off x="5186363" y="1416316"/>
          <a:ext cx="6547274" cy="480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790610" y="1658983"/>
            <a:ext cx="1064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单 位：万人次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660" y="1371296"/>
            <a:ext cx="99601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为深入贯彻党的十八大和十八届五中全会精神，认真贯彻落实《国家旅游局办公室关于印发“十三五”全国旅游信息化规划的通知》（旅办发〔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〕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346</a:t>
            </a:r>
            <a:r>
              <a:rPr lang="zh-CN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号）和《广东省旅游局关于印发〈广东省旅游业发展“十三五”规划〉的通知》（粤旅办〔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2017</a:t>
            </a:r>
            <a:r>
              <a:rPr lang="zh-CN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〕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lang="zh-CN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号），推动旅游业创新、协调、绿色、开放、共享发展，促进旅游业转型升级、提质增效，充分发挥旅游业的综合优势和带动作用，积极运用互联网推动旅游业产品业态创新、发展模式变革、服务效能提高，促使旅游产业各方愈加重视旅游信息化的发展，提高各类旅游突发事件应急处置能力和游客大数据分析能力，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南雄市旅游局与中国联通合作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，依托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中国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联通的数据资源和数据分析能力，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监控景区的游客来源、游客特征，并且进行游客数据统计，形成分析报告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，有利于了解景点游览的整体情况、游客结构、热点热力分布、客户粘度等，为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景区的运营管理提供数据基础，有利于防范公共安全，进行公共服务资源配置，把握旅游产业整体发展情况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，为宏观决策提供支持。</a:t>
            </a:r>
            <a:endParaRPr lang="zh-CN" altLang="en-US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1177"/>
            <a:ext cx="12189481" cy="34686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谢谢观看</a:t>
            </a:r>
            <a:endParaRPr lang="zh-CN" altLang="en-US" sz="8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0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74393" y="898498"/>
            <a:ext cx="8802071" cy="4826441"/>
            <a:chOff x="1266663" y="1454150"/>
            <a:chExt cx="6235762" cy="3636243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3381273" y="1620795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3600" b="1" dirty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b="1" dirty="0" smtClean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游客总体分析</a:t>
              </a:r>
              <a:endParaRPr lang="zh-CN" altLang="en-US" sz="3600" b="1" dirty="0">
                <a:solidFill>
                  <a:srgbClr val="09AC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543841" y="1771416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Verdana" panose="020B0604030504040204" pitchFamily="34" charset="0"/>
                </a:rPr>
                <a:t>A</a:t>
              </a:r>
              <a:endPara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381275" y="2898059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en-US" sz="3200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省外游客分析</a:t>
              </a:r>
              <a:endParaRPr lang="zh-CN" altLang="en-US" sz="3200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543841" y="3056154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ea typeface="楷体" panose="02010609060101010101" pitchFamily="49" charset="-122"/>
                  <a:cs typeface="Verdana" panose="020B0604030504040204" pitchFamily="34" charset="0"/>
                </a:rPr>
                <a:t>B</a:t>
              </a:r>
              <a:endParaRPr lang="zh-CN" altLang="en-US" sz="36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3381273" y="4182343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</a:t>
              </a:r>
              <a:r>
                <a:rPr lang="zh-CN" altLang="en-US" sz="3200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省内游客分析</a:t>
              </a:r>
              <a:endParaRPr lang="zh-CN" altLang="en-US" sz="3200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543841" y="4340891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ea typeface="楷体" panose="02010609060101010101" pitchFamily="49" charset="-122"/>
                  <a:cs typeface="Verdana" panose="020B0604030504040204" pitchFamily="34" charset="0"/>
                </a:rPr>
                <a:t>C</a:t>
              </a:r>
              <a:endParaRPr lang="zh-CN" altLang="en-US" sz="36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11" name="文本框 8"/>
            <p:cNvSpPr txBox="1">
              <a:spLocks noChangeArrowheads="1"/>
            </p:cNvSpPr>
            <p:nvPr/>
          </p:nvSpPr>
          <p:spPr bwMode="auto">
            <a:xfrm>
              <a:off x="1949941" y="2449958"/>
              <a:ext cx="615423" cy="245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8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40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49236" y="1454150"/>
              <a:ext cx="869950" cy="869950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rgbClr val="0ABBDC"/>
                  </a:solidFill>
                </a:rPr>
                <a:t>目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266663" y="2133600"/>
              <a:ext cx="682625" cy="682625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rgbClr val="0ABBDC"/>
                  </a:solidFill>
                </a:rPr>
                <a:t>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1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每日游客数量及走势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27859970"/>
              </p:ext>
            </p:extLst>
          </p:nvPr>
        </p:nvGraphicFramePr>
        <p:xfrm>
          <a:off x="1384161" y="2319585"/>
          <a:ext cx="9439534" cy="417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603536" y="816934"/>
            <a:ext cx="1108772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2018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月来南雄旅游的游客共计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24.9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万人。在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日的春节长假期间来客呈高峰状态。建议节假日前在主要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交通枢纽布置相关餐饮、交通、住宿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指引。</a:t>
            </a:r>
            <a:endParaRPr lang="zh-CN" altLang="en-US" dirty="0"/>
          </a:p>
          <a:p>
            <a:pPr indent="355600" algn="just">
              <a:lnSpc>
                <a:spcPct val="150000"/>
              </a:lnSpc>
              <a:spcAft>
                <a:spcPts val="0"/>
              </a:spcAft>
            </a:pP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9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来南雄游客交通工具分析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005" y="751620"/>
            <a:ext cx="110253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来南雄游客使用交通工具中汽车占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77.5%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、火车占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13.9%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、其它占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8.6%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汽车仍是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来南雄的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主要交通工具，做好各大汽车站的乘车路线安排、乘车指引与服务仍然十分重要。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20302" y="2760440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汽车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77.5%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20302" y="3971013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火车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13.9%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2576" y="3951191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广东</a:t>
            </a:r>
            <a:r>
              <a:rPr lang="en-US" altLang="zh-CN" dirty="0" smtClean="0">
                <a:solidFill>
                  <a:schemeClr val="bg1"/>
                </a:solidFill>
              </a:rPr>
              <a:t>83.7%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江西</a:t>
            </a:r>
            <a:r>
              <a:rPr lang="en-US" altLang="zh-CN" dirty="0" smtClean="0">
                <a:solidFill>
                  <a:schemeClr val="bg1"/>
                </a:solidFill>
              </a:rPr>
              <a:t>3.3%</a:t>
            </a:r>
            <a:r>
              <a:rPr lang="zh-CN" altLang="en-US" dirty="0" smtClean="0">
                <a:solidFill>
                  <a:schemeClr val="bg1"/>
                </a:solidFill>
              </a:rPr>
              <a:t>，湖南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.9%</a:t>
            </a:r>
            <a:r>
              <a:rPr lang="zh-CN" altLang="en-US" dirty="0" smtClean="0">
                <a:solidFill>
                  <a:schemeClr val="bg1"/>
                </a:solidFill>
              </a:rPr>
              <a:t>，河南</a:t>
            </a:r>
            <a:r>
              <a:rPr lang="en-US" altLang="zh-CN" dirty="0" smtClean="0">
                <a:solidFill>
                  <a:schemeClr val="bg1"/>
                </a:solidFill>
              </a:rPr>
              <a:t>1.7%</a:t>
            </a:r>
            <a:r>
              <a:rPr lang="zh-CN" altLang="en-US" dirty="0" smtClean="0">
                <a:solidFill>
                  <a:schemeClr val="bg1"/>
                </a:solidFill>
              </a:rPr>
              <a:t>，安徽</a:t>
            </a:r>
            <a:r>
              <a:rPr lang="en-US" altLang="zh-CN" dirty="0" smtClean="0">
                <a:solidFill>
                  <a:schemeClr val="bg1"/>
                </a:solidFill>
              </a:rPr>
              <a:t>1.6%</a:t>
            </a:r>
            <a:r>
              <a:rPr lang="zh-CN" altLang="en-US" dirty="0" smtClean="0">
                <a:solidFill>
                  <a:schemeClr val="bg1"/>
                </a:solidFill>
              </a:rPr>
              <a:t>，其余各省份共占</a:t>
            </a:r>
            <a:r>
              <a:rPr lang="en-US" altLang="zh-CN" dirty="0" smtClean="0">
                <a:solidFill>
                  <a:schemeClr val="bg1"/>
                </a:solidFill>
              </a:rPr>
              <a:t>7.9%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20302" y="5191864"/>
            <a:ext cx="19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其它</a:t>
            </a:r>
            <a:r>
              <a:rPr lang="en-US" altLang="zh-C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8.6%</a:t>
            </a:r>
            <a:endParaRPr lang="zh-CN" alt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12576" y="2716936"/>
            <a:ext cx="694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广东</a:t>
            </a:r>
            <a:r>
              <a:rPr lang="en-US" altLang="zh-CN" dirty="0" smtClean="0">
                <a:solidFill>
                  <a:schemeClr val="bg1"/>
                </a:solidFill>
              </a:rPr>
              <a:t>72.0%</a:t>
            </a:r>
            <a:r>
              <a:rPr lang="zh-CN" altLang="en-US" dirty="0" smtClean="0">
                <a:solidFill>
                  <a:schemeClr val="bg1"/>
                </a:solidFill>
              </a:rPr>
              <a:t>，江西</a:t>
            </a:r>
            <a:r>
              <a:rPr lang="en-US" altLang="zh-CN" dirty="0" smtClean="0">
                <a:solidFill>
                  <a:schemeClr val="bg1"/>
                </a:solidFill>
              </a:rPr>
              <a:t>8.5%</a:t>
            </a:r>
            <a:r>
              <a:rPr lang="zh-CN" altLang="en-US" dirty="0" smtClean="0">
                <a:solidFill>
                  <a:schemeClr val="bg1"/>
                </a:solidFill>
              </a:rPr>
              <a:t>，湖南</a:t>
            </a:r>
            <a:r>
              <a:rPr lang="en-US" altLang="zh-CN" dirty="0" smtClean="0">
                <a:solidFill>
                  <a:schemeClr val="bg1"/>
                </a:solidFill>
              </a:rPr>
              <a:t>2.9%</a:t>
            </a:r>
            <a:r>
              <a:rPr lang="zh-CN" altLang="en-US" dirty="0" smtClean="0">
                <a:solidFill>
                  <a:schemeClr val="bg1"/>
                </a:solidFill>
              </a:rPr>
              <a:t>，山东</a:t>
            </a:r>
            <a:r>
              <a:rPr lang="en-US" altLang="zh-CN" dirty="0" smtClean="0">
                <a:solidFill>
                  <a:schemeClr val="bg1"/>
                </a:solidFill>
              </a:rPr>
              <a:t>2.7%</a:t>
            </a:r>
            <a:r>
              <a:rPr lang="zh-CN" altLang="en-US" dirty="0" smtClean="0">
                <a:solidFill>
                  <a:schemeClr val="bg1"/>
                </a:solidFill>
              </a:rPr>
              <a:t>，安徽</a:t>
            </a:r>
            <a:r>
              <a:rPr lang="en-US" altLang="zh-CN" dirty="0" smtClean="0">
                <a:solidFill>
                  <a:schemeClr val="bg1"/>
                </a:solidFill>
              </a:rPr>
              <a:t>2.7%</a:t>
            </a:r>
            <a:r>
              <a:rPr lang="zh-CN" altLang="en-US" dirty="0" smtClean="0">
                <a:solidFill>
                  <a:schemeClr val="bg1"/>
                </a:solidFill>
              </a:rPr>
              <a:t>，其余</a:t>
            </a:r>
            <a:r>
              <a:rPr lang="zh-CN" altLang="en-US" dirty="0">
                <a:solidFill>
                  <a:schemeClr val="bg1"/>
                </a:solidFill>
              </a:rPr>
              <a:t>各</a:t>
            </a:r>
            <a:r>
              <a:rPr lang="zh-CN" altLang="en-US" dirty="0" smtClean="0">
                <a:solidFill>
                  <a:schemeClr val="bg1"/>
                </a:solidFill>
              </a:rPr>
              <a:t>省份共占</a:t>
            </a:r>
            <a:r>
              <a:rPr lang="en-US" altLang="zh-CN" dirty="0" smtClean="0">
                <a:solidFill>
                  <a:schemeClr val="bg1"/>
                </a:solidFill>
              </a:rPr>
              <a:t>11.1%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2575" y="5141196"/>
            <a:ext cx="704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广东</a:t>
            </a:r>
            <a:r>
              <a:rPr lang="en-US" altLang="zh-CN" dirty="0" smtClean="0">
                <a:solidFill>
                  <a:schemeClr val="bg1"/>
                </a:solidFill>
              </a:rPr>
              <a:t>92.1%</a:t>
            </a:r>
            <a:r>
              <a:rPr lang="zh-CN" altLang="en-US" dirty="0" smtClean="0">
                <a:solidFill>
                  <a:schemeClr val="bg1"/>
                </a:solidFill>
              </a:rPr>
              <a:t>，江西</a:t>
            </a:r>
            <a:r>
              <a:rPr lang="en-US" altLang="zh-CN" dirty="0" smtClean="0">
                <a:solidFill>
                  <a:schemeClr val="bg1"/>
                </a:solidFill>
              </a:rPr>
              <a:t>1.9%</a:t>
            </a:r>
            <a:r>
              <a:rPr lang="zh-CN" altLang="en-US" dirty="0" smtClean="0">
                <a:solidFill>
                  <a:schemeClr val="bg1"/>
                </a:solidFill>
              </a:rPr>
              <a:t>，湖南</a:t>
            </a:r>
            <a:r>
              <a:rPr lang="en-US" altLang="zh-CN" dirty="0" smtClean="0">
                <a:solidFill>
                  <a:schemeClr val="bg1"/>
                </a:solidFill>
              </a:rPr>
              <a:t>1.8%</a:t>
            </a:r>
            <a:r>
              <a:rPr lang="zh-CN" altLang="en-US" dirty="0" smtClean="0">
                <a:solidFill>
                  <a:schemeClr val="bg1"/>
                </a:solidFill>
              </a:rPr>
              <a:t>，湖北</a:t>
            </a:r>
            <a:r>
              <a:rPr lang="en-US" altLang="zh-CN" dirty="0" smtClean="0">
                <a:solidFill>
                  <a:schemeClr val="bg1"/>
                </a:solidFill>
              </a:rPr>
              <a:t>0.8%</a:t>
            </a:r>
            <a:r>
              <a:rPr lang="zh-CN" altLang="en-US" dirty="0" smtClean="0">
                <a:solidFill>
                  <a:schemeClr val="bg1"/>
                </a:solidFill>
              </a:rPr>
              <a:t>，北京</a:t>
            </a:r>
            <a:r>
              <a:rPr lang="en-US" altLang="zh-CN" dirty="0" smtClean="0">
                <a:solidFill>
                  <a:schemeClr val="bg1"/>
                </a:solidFill>
              </a:rPr>
              <a:t>0.5%</a:t>
            </a:r>
            <a:r>
              <a:rPr lang="zh-CN" altLang="en-US" dirty="0" smtClean="0">
                <a:solidFill>
                  <a:schemeClr val="bg1"/>
                </a:solidFill>
              </a:rPr>
              <a:t>，其余各省份共占</a:t>
            </a:r>
            <a:r>
              <a:rPr lang="en-US" altLang="zh-CN" dirty="0" smtClean="0">
                <a:solidFill>
                  <a:schemeClr val="bg1"/>
                </a:solidFill>
              </a:rPr>
              <a:t>3%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1" y="2605693"/>
            <a:ext cx="1319687" cy="8421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21" y="3785012"/>
            <a:ext cx="1319687" cy="828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22" y="5058787"/>
            <a:ext cx="1319687" cy="8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来南雄游客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0926" y="1066932"/>
            <a:ext cx="11293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来南雄游客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62%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为男性、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为女性；游客年龄分布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:14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岁及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以下的少年占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6.7%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15-24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岁青年占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21.4%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25-44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岁的壮盛年占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37.8%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45-64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岁的中年占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25.2%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r>
              <a:rPr lang="zh-CN" altLang="en-US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岁及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以上的老年占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；游客以壮盛年为主。</a:t>
            </a:r>
            <a:endParaRPr lang="en-US" altLang="zh-CN" kern="1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32080" y="2956973"/>
            <a:ext cx="2786136" cy="2696339"/>
            <a:chOff x="3609204" y="3734797"/>
            <a:chExt cx="2624407" cy="2572190"/>
          </a:xfrm>
        </p:grpSpPr>
        <p:grpSp>
          <p:nvGrpSpPr>
            <p:cNvPr id="21" name="组合 20"/>
            <p:cNvGrpSpPr/>
            <p:nvPr/>
          </p:nvGrpSpPr>
          <p:grpSpPr>
            <a:xfrm>
              <a:off x="3609204" y="3734797"/>
              <a:ext cx="2624407" cy="2572190"/>
              <a:chOff x="3609204" y="3734797"/>
              <a:chExt cx="2624407" cy="257219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609204" y="3734797"/>
                <a:ext cx="2624407" cy="25721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Picture 3" descr="C:\Users\shizhen.xie\Desktop\2013012110560638_easyicon_cn_128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744587" y="4130040"/>
                <a:ext cx="1261076" cy="11640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4" descr="C:\Users\shizhen.xie\Desktop\20130121105611342_easyicon_cn_1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0374" y="4082331"/>
                <a:ext cx="1148668" cy="12117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4098668" y="5262666"/>
                <a:ext cx="1027756" cy="440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bg1"/>
                    </a:solidFill>
                  </a:rPr>
                  <a:t>38% </a:t>
                </a:r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205855" y="5262666"/>
              <a:ext cx="1027756" cy="44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6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% 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1169541348"/>
              </p:ext>
            </p:extLst>
          </p:nvPr>
        </p:nvGraphicFramePr>
        <p:xfrm>
          <a:off x="5434958" y="2799040"/>
          <a:ext cx="5453436" cy="3557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824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来南雄游客停留天数分析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275" y="1660494"/>
            <a:ext cx="360882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5600"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来南雄游客停留天数总体分布情况是：停留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37.2%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9.1%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4-6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，停留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7-15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15.8%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天以上占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11%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。游客以</a:t>
            </a:r>
            <a:r>
              <a:rPr lang="en-US" altLang="zh-CN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天的短期旅游为主。</a:t>
            </a:r>
            <a:endParaRPr lang="zh-CN" altLang="zh-CN" kern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41603275"/>
              </p:ext>
            </p:extLst>
          </p:nvPr>
        </p:nvGraphicFramePr>
        <p:xfrm>
          <a:off x="5054810" y="2008119"/>
          <a:ext cx="6401640" cy="3959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8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89481" cy="87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南雄景点游客数量分析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477" y="1658983"/>
            <a:ext cx="4156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各主要景点来客人数共计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28.3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万人次，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包括珠玑古巷</a:t>
            </a:r>
            <a:r>
              <a:rPr lang="en-US" altLang="zh-CN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10.6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梅岭梅关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古道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6.5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主田香草世界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5.2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万人次；梅岭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钟鼓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岩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2.8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万人次；邓坊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泉水谷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漂流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1.5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人次、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帽子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峰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森林公园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1.1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万人次、</a:t>
            </a:r>
            <a:r>
              <a:rPr lang="zh-CN" altLang="en-US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坪田千年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银杏</a:t>
            </a:r>
            <a:r>
              <a:rPr lang="en-US" altLang="zh-CN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0.8</a:t>
            </a:r>
            <a:r>
              <a:rPr lang="zh-CN" altLang="en-US" kern="1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万人次</a:t>
            </a:r>
            <a:endParaRPr lang="zh-CN" altLang="zh-CN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155482254"/>
              </p:ext>
            </p:extLst>
          </p:nvPr>
        </p:nvGraphicFramePr>
        <p:xfrm>
          <a:off x="5186363" y="1416317"/>
          <a:ext cx="6547274" cy="452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790610" y="1658983"/>
            <a:ext cx="10646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</a:rPr>
              <a:t>单 位：万人次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74393" y="898498"/>
            <a:ext cx="8802071" cy="4826441"/>
            <a:chOff x="1266663" y="1454150"/>
            <a:chExt cx="6235762" cy="3636243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3381273" y="1620795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3600" b="1" dirty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b="1" dirty="0" smtClean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dirty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游客总体分析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3543841" y="1771416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" panose="02010609060101010101" pitchFamily="49" charset="-122"/>
                  <a:cs typeface="Verdana" panose="020B0604030504040204" pitchFamily="34" charset="0"/>
                </a:rPr>
                <a:t>A</a:t>
              </a:r>
              <a:endParaRPr lang="zh-CN" alt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7" name="任意多边形 6"/>
            <p:cNvSpPr/>
            <p:nvPr/>
          </p:nvSpPr>
          <p:spPr bwMode="auto">
            <a:xfrm>
              <a:off x="3381275" y="2898059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r>
                <a:rPr lang="zh-CN" altLang="en-US" sz="3600" b="1" dirty="0">
                  <a:solidFill>
                    <a:srgbClr val="09ACC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省外游客分析</a:t>
              </a: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543841" y="3056154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ea typeface="楷体" panose="02010609060101010101" pitchFamily="49" charset="-122"/>
                  <a:cs typeface="Verdana" panose="020B0604030504040204" pitchFamily="34" charset="0"/>
                </a:rPr>
                <a:t>B</a:t>
              </a:r>
              <a:endParaRPr lang="zh-CN" altLang="en-US" sz="36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3381273" y="4182343"/>
              <a:ext cx="4121150" cy="908050"/>
            </a:xfrm>
            <a:custGeom>
              <a:avLst/>
              <a:gdLst>
                <a:gd name="connsiteX0" fmla="*/ 454029 w 4121154"/>
                <a:gd name="connsiteY0" fmla="*/ 0 h 908058"/>
                <a:gd name="connsiteX1" fmla="*/ 872378 w 4121154"/>
                <a:gd name="connsiteY1" fmla="*/ 277300 h 908058"/>
                <a:gd name="connsiteX2" fmla="*/ 882326 w 4121154"/>
                <a:gd name="connsiteY2" fmla="*/ 309346 h 908058"/>
                <a:gd name="connsiteX3" fmla="*/ 3821798 w 4121154"/>
                <a:gd name="connsiteY3" fmla="*/ 309346 h 908058"/>
                <a:gd name="connsiteX4" fmla="*/ 4121154 w 4121154"/>
                <a:gd name="connsiteY4" fmla="*/ 608702 h 908058"/>
                <a:gd name="connsiteX5" fmla="*/ 4121153 w 4121154"/>
                <a:gd name="connsiteY5" fmla="*/ 608702 h 908058"/>
                <a:gd name="connsiteX6" fmla="*/ 3821797 w 4121154"/>
                <a:gd name="connsiteY6" fmla="*/ 908058 h 908058"/>
                <a:gd name="connsiteX7" fmla="*/ 515256 w 4121154"/>
                <a:gd name="connsiteY7" fmla="*/ 908057 h 908058"/>
                <a:gd name="connsiteX8" fmla="*/ 484648 w 4121154"/>
                <a:gd name="connsiteY8" fmla="*/ 904972 h 908058"/>
                <a:gd name="connsiteX9" fmla="*/ 454029 w 4121154"/>
                <a:gd name="connsiteY9" fmla="*/ 908058 h 908058"/>
                <a:gd name="connsiteX10" fmla="*/ 0 w 4121154"/>
                <a:gd name="connsiteY10" fmla="*/ 454029 h 908058"/>
                <a:gd name="connsiteX11" fmla="*/ 454029 w 4121154"/>
                <a:gd name="connsiteY11" fmla="*/ 0 h 90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1154" h="908058">
                  <a:moveTo>
                    <a:pt x="454029" y="0"/>
                  </a:moveTo>
                  <a:cubicBezTo>
                    <a:pt x="642094" y="0"/>
                    <a:pt x="803453" y="114343"/>
                    <a:pt x="872378" y="277300"/>
                  </a:cubicBezTo>
                  <a:lnTo>
                    <a:pt x="882326" y="309346"/>
                  </a:lnTo>
                  <a:lnTo>
                    <a:pt x="3821798" y="309346"/>
                  </a:lnTo>
                  <a:cubicBezTo>
                    <a:pt x="3987128" y="309346"/>
                    <a:pt x="4121154" y="443372"/>
                    <a:pt x="4121154" y="608702"/>
                  </a:cubicBezTo>
                  <a:lnTo>
                    <a:pt x="4121153" y="608702"/>
                  </a:lnTo>
                  <a:cubicBezTo>
                    <a:pt x="4121153" y="774032"/>
                    <a:pt x="3987127" y="908058"/>
                    <a:pt x="3821797" y="908058"/>
                  </a:cubicBezTo>
                  <a:lnTo>
                    <a:pt x="515256" y="908057"/>
                  </a:lnTo>
                  <a:lnTo>
                    <a:pt x="484648" y="904972"/>
                  </a:lnTo>
                  <a:lnTo>
                    <a:pt x="454029" y="908058"/>
                  </a:lnTo>
                  <a:cubicBezTo>
                    <a:pt x="203276" y="908058"/>
                    <a:pt x="0" y="704782"/>
                    <a:pt x="0" y="454029"/>
                  </a:cubicBezTo>
                  <a:cubicBezTo>
                    <a:pt x="0" y="203276"/>
                    <a:pt x="203276" y="0"/>
                    <a:pt x="454029" y="0"/>
                  </a:cubicBezTo>
                  <a:close/>
                </a:path>
              </a:pathLst>
            </a:custGeom>
            <a:solidFill>
              <a:srgbClr val="E3F9FD"/>
            </a:solidFill>
            <a:ln w="12700" cmpd="sng">
              <a:noFill/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0" tIns="360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</a:t>
              </a:r>
              <a:r>
                <a:rPr lang="zh-CN" altLang="en-US" sz="3200" dirty="0" smtClean="0">
                  <a:solidFill>
                    <a:srgbClr val="09ACC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省内游客分析</a:t>
              </a:r>
              <a:endParaRPr lang="zh-CN" altLang="en-US" sz="3200" dirty="0">
                <a:solidFill>
                  <a:srgbClr val="09ACC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543841" y="4340891"/>
              <a:ext cx="566517" cy="566517"/>
            </a:xfrm>
            <a:prstGeom prst="ellipse">
              <a:avLst/>
            </a:prstGeom>
            <a:solidFill>
              <a:srgbClr val="0ABBDC"/>
            </a:solidFill>
            <a:ln w="3175" cmpd="sng">
              <a:noFill/>
            </a:ln>
            <a:effectLst>
              <a:innerShdw blurRad="63500"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rgbClr val="FFFFFF"/>
                  </a:solidFill>
                  <a:ea typeface="楷体" panose="02010609060101010101" pitchFamily="49" charset="-122"/>
                  <a:cs typeface="Verdana" panose="020B0604030504040204" pitchFamily="34" charset="0"/>
                </a:rPr>
                <a:t>C</a:t>
              </a:r>
              <a:endParaRPr lang="zh-CN" altLang="en-US" sz="3600" dirty="0">
                <a:solidFill>
                  <a:srgbClr val="FFFFFF"/>
                </a:solidFill>
                <a:ea typeface="楷体" panose="02010609060101010101" pitchFamily="49" charset="-122"/>
                <a:cs typeface="Verdana" panose="020B0604030504040204" pitchFamily="34" charset="0"/>
              </a:endParaRPr>
            </a:p>
          </p:txBody>
        </p:sp>
        <p:sp>
          <p:nvSpPr>
            <p:cNvPr id="11" name="文本框 8"/>
            <p:cNvSpPr txBox="1">
              <a:spLocks noChangeArrowheads="1"/>
            </p:cNvSpPr>
            <p:nvPr/>
          </p:nvSpPr>
          <p:spPr bwMode="auto">
            <a:xfrm>
              <a:off x="1949941" y="2449958"/>
              <a:ext cx="615423" cy="245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48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en-US" altLang="zh-CN" sz="40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49236" y="1454150"/>
              <a:ext cx="869950" cy="869950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rgbClr val="0ABBDC"/>
                  </a:solidFill>
                </a:rPr>
                <a:t>目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1266663" y="2133600"/>
              <a:ext cx="682625" cy="682625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4800" b="1" dirty="0">
                  <a:solidFill>
                    <a:srgbClr val="0ABBDC"/>
                  </a:solidFill>
                </a:rPr>
                <a:t>录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24DE-F2C0-4355-A5F3-6327789F68F2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1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1593</Words>
  <Application>Microsoft Office PowerPoint</Application>
  <PresentationFormat>宽屏</PresentationFormat>
  <Paragraphs>157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等线 Light</vt:lpstr>
      <vt:lpstr>黑体</vt:lpstr>
      <vt:lpstr>华文琥珀</vt:lpstr>
      <vt:lpstr>楷体</vt:lpstr>
      <vt:lpstr>微软雅黑</vt:lpstr>
      <vt:lpstr>Arial</vt:lpstr>
      <vt:lpstr>Arial Black</vt:lpstr>
      <vt:lpstr>Calibri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陈惠芳</dc:creator>
  <cp:lastModifiedBy>MacBook Pro</cp:lastModifiedBy>
  <cp:revision>215</cp:revision>
  <dcterms:created xsi:type="dcterms:W3CDTF">2018-01-08T01:43:24Z</dcterms:created>
  <dcterms:modified xsi:type="dcterms:W3CDTF">2018-03-08T03:49:22Z</dcterms:modified>
</cp:coreProperties>
</file>