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2018年8月来河源的游客日数据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1"/>
            <c:marker>
              <c:symbol val="circle"/>
              <c:size val="8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cat>
            <c:numRef>
              <c:f>Sheet1!$A$2:$A$33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3.1</c:v>
                </c:pt>
                <c:pt idx="1">
                  <c:v>3.3</c:v>
                </c:pt>
                <c:pt idx="2">
                  <c:v>3.3</c:v>
                </c:pt>
                <c:pt idx="3">
                  <c:v>4.8</c:v>
                </c:pt>
                <c:pt idx="4">
                  <c:v>5</c:v>
                </c:pt>
                <c:pt idx="5">
                  <c:v>3.4</c:v>
                </c:pt>
                <c:pt idx="6">
                  <c:v>3.2</c:v>
                </c:pt>
                <c:pt idx="7">
                  <c:v>3.3</c:v>
                </c:pt>
                <c:pt idx="8">
                  <c:v>3.3</c:v>
                </c:pt>
                <c:pt idx="9">
                  <c:v>3.7</c:v>
                </c:pt>
                <c:pt idx="10">
                  <c:v>5.2</c:v>
                </c:pt>
                <c:pt idx="11">
                  <c:v>5.7</c:v>
                </c:pt>
                <c:pt idx="12">
                  <c:v>3.6</c:v>
                </c:pt>
                <c:pt idx="13">
                  <c:v>3.2</c:v>
                </c:pt>
                <c:pt idx="14">
                  <c:v>3.2</c:v>
                </c:pt>
                <c:pt idx="15">
                  <c:v>3.2</c:v>
                </c:pt>
                <c:pt idx="16">
                  <c:v>4.2</c:v>
                </c:pt>
                <c:pt idx="17">
                  <c:v>5.0999999999999996</c:v>
                </c:pt>
                <c:pt idx="18">
                  <c:v>5.0999999999999996</c:v>
                </c:pt>
                <c:pt idx="19">
                  <c:v>3.5</c:v>
                </c:pt>
                <c:pt idx="20">
                  <c:v>3.3</c:v>
                </c:pt>
                <c:pt idx="21">
                  <c:v>3.3</c:v>
                </c:pt>
                <c:pt idx="22">
                  <c:v>3.4</c:v>
                </c:pt>
                <c:pt idx="23">
                  <c:v>3.1</c:v>
                </c:pt>
                <c:pt idx="24">
                  <c:v>4.2</c:v>
                </c:pt>
                <c:pt idx="25">
                  <c:v>4.8</c:v>
                </c:pt>
                <c:pt idx="26">
                  <c:v>3.4</c:v>
                </c:pt>
                <c:pt idx="27">
                  <c:v>3</c:v>
                </c:pt>
                <c:pt idx="28">
                  <c:v>2.8</c:v>
                </c:pt>
                <c:pt idx="29">
                  <c:v>2.4</c:v>
                </c:pt>
                <c:pt idx="30">
                  <c:v>2.4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6702720"/>
        <c:axId val="1416700544"/>
      </c:lineChart>
      <c:catAx>
        <c:axId val="141670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16700544"/>
        <c:crosses val="autoZero"/>
        <c:auto val="1"/>
        <c:lblAlgn val="ctr"/>
        <c:lblOffset val="100"/>
        <c:noMultiLvlLbl val="0"/>
      </c:catAx>
      <c:valAx>
        <c:axId val="141670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aseline="0" smtClean="0">
                    <a:solidFill>
                      <a:schemeClr val="bg1"/>
                    </a:solidFill>
                  </a:rPr>
                  <a:t>人次</a:t>
                </a:r>
                <a:r>
                  <a:rPr lang="en-US" altLang="zh-CN" baseline="0" smtClean="0">
                    <a:solidFill>
                      <a:schemeClr val="bg1"/>
                    </a:solidFill>
                  </a:rPr>
                  <a:t>(</a:t>
                </a:r>
                <a:r>
                  <a:rPr lang="zh-CN" altLang="en-US" baseline="0" smtClean="0">
                    <a:solidFill>
                      <a:schemeClr val="bg1"/>
                    </a:solidFill>
                  </a:rPr>
                  <a:t>万人次</a:t>
                </a:r>
                <a:r>
                  <a:rPr lang="en-US" altLang="zh-CN" baseline="0" smtClean="0">
                    <a:solidFill>
                      <a:schemeClr val="bg1"/>
                    </a:solidFill>
                  </a:rPr>
                  <a:t>)</a:t>
                </a:r>
                <a:endParaRPr lang="zh-CN" altLang="en-US" baseline="0" dirty="0">
                  <a:solidFill>
                    <a:schemeClr val="bg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1670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>
        <a:lumMod val="75000"/>
        <a:lumOff val="25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河源旅游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游客</a:t>
            </a:r>
            <a:r>
              <a:rPr lang="zh-CN" altLang="en-US" sz="1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年龄分布</a:t>
            </a:r>
            <a:endParaRPr lang="en-US" altLang="zh-CN" sz="18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河源旅游游客年龄分布
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6.3279107728983503E-3"/>
                  <c:y val="-3.313886611631169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77135628600116"/>
                  <c:y val="-1.0727737422652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6231139452087501E-3"/>
                  <c:y val="-6.1548715308891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7417076221177101E-2"/>
                  <c:y val="-5.6137050665277001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6597967200408702E-2"/>
                  <c:y val="1.046399920348940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壮盛年</c:v>
                </c:pt>
                <c:pt idx="1">
                  <c:v>中年</c:v>
                </c:pt>
                <c:pt idx="2">
                  <c:v>青年</c:v>
                </c:pt>
                <c:pt idx="3">
                  <c:v>老年</c:v>
                </c:pt>
                <c:pt idx="4">
                  <c:v>少年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0.47699999999999998</c:v>
                </c:pt>
                <c:pt idx="1">
                  <c:v>0.17399999999999999</c:v>
                </c:pt>
                <c:pt idx="2">
                  <c:v>0.22700000000000001</c:v>
                </c:pt>
                <c:pt idx="3">
                  <c:v>6.6000000000000003E-2</c:v>
                </c:pt>
                <c:pt idx="4">
                  <c:v>5.6000000000000001E-2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>
        <a:lumMod val="65000"/>
        <a:lumOff val="35000"/>
      </a:schemeClr>
    </a:soli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baseline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来河源游客</a:t>
            </a:r>
            <a:r>
              <a:rPr lang="zh-CN" altLang="en-US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停留天数</a:t>
            </a:r>
            <a:r>
              <a:rPr lang="zh-CN" altLang="en-US" baseline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lang="zh-CN" altLang="en-US" baseline="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来河源游客停留天数分析
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1天</c:v>
                </c:pt>
                <c:pt idx="1">
                  <c:v>2天</c:v>
                </c:pt>
                <c:pt idx="2">
                  <c:v>3天</c:v>
                </c:pt>
                <c:pt idx="3">
                  <c:v>4-6天</c:v>
                </c:pt>
                <c:pt idx="4">
                  <c:v>7-15天</c:v>
                </c:pt>
                <c:pt idx="5">
                  <c:v>15天以上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0.38800000000000001</c:v>
                </c:pt>
                <c:pt idx="1">
                  <c:v>0.33300000000000002</c:v>
                </c:pt>
                <c:pt idx="2">
                  <c:v>8.3000000000000004E-2</c:v>
                </c:pt>
                <c:pt idx="3">
                  <c:v>8.6999999999999994E-2</c:v>
                </c:pt>
                <c:pt idx="4">
                  <c:v>7.2999999999999995E-2</c:v>
                </c:pt>
                <c:pt idx="5">
                  <c:v>3.5000000000000003E-2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tx1">
        <a:lumMod val="65000"/>
        <a:lumOff val="35000"/>
      </a:schemeClr>
    </a:soli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baseline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河源景点</a:t>
            </a:r>
            <a:r>
              <a:rPr lang="zh-CN" altLang="en-US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游客数量</a:t>
            </a:r>
            <a:r>
              <a:rPr lang="zh-CN" altLang="en-US" baseline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</a:t>
            </a:r>
            <a:endParaRPr lang="en-US" altLang="zh-CN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>
                <a:solidFill>
                  <a:schemeClr val="bg1"/>
                </a:solidFill>
              </a:defRPr>
            </a:pPr>
            <a:r>
              <a:rPr lang="zh-CN" altLang="en-US" sz="1400" baseline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单位</a:t>
            </a:r>
            <a:r>
              <a:rPr lang="en-US" altLang="zh-CN" sz="1400" baseline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1400" baseline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万人次</a:t>
            </a:r>
            <a:endParaRPr lang="en-US" altLang="zh-CN" sz="14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119472789115646"/>
          <c:y val="2.67737617135207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河源景点游客数量统计
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万绿湖风景区</c:v>
                </c:pt>
                <c:pt idx="1">
                  <c:v>巴伐利亚庄园</c:v>
                </c:pt>
              </c:strCache>
            </c:strRef>
          </c:cat>
          <c:val>
            <c:numRef>
              <c:f>Sheet1!$B$2:$B$3</c:f>
              <c:numCache>
                <c:formatCode>0.0_ </c:formatCode>
                <c:ptCount val="2"/>
                <c:pt idx="0">
                  <c:v>32.6</c:v>
                </c:pt>
                <c:pt idx="1">
                  <c:v>65.7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16703264"/>
        <c:axId val="1416692928"/>
      </c:barChart>
      <c:catAx>
        <c:axId val="1416703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16692928"/>
        <c:crosses val="autoZero"/>
        <c:auto val="1"/>
        <c:lblAlgn val="ctr"/>
        <c:lblOffset val="100"/>
        <c:noMultiLvlLbl val="0"/>
      </c:catAx>
      <c:valAx>
        <c:axId val="1416692928"/>
        <c:scaling>
          <c:orientation val="minMax"/>
        </c:scaling>
        <c:delete val="1"/>
        <c:axPos val="b"/>
        <c:numFmt formatCode="0.0_ " sourceLinked="1"/>
        <c:majorTickMark val="none"/>
        <c:minorTickMark val="none"/>
        <c:tickLblPos val="nextTo"/>
        <c:crossAx val="141670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>
        <a:lumMod val="65000"/>
        <a:lumOff val="35000"/>
      </a:schemeClr>
    </a:soli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省内游客年龄分布</a:t>
            </a:r>
            <a:r>
              <a:rPr lang="zh-CN" altLang="en-US" baseline="0" dirty="0">
                <a:solidFill>
                  <a:schemeClr val="bg1"/>
                </a:solidFill>
              </a:rPr>
              <a:t>
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省内游客年龄分布
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1" i="0" u="none" strike="noStrike" kern="1200" baseline="0">
                    <a:solidFill>
                      <a:schemeClr val="bg1"/>
                    </a:solidFill>
                    <a:latin typeface="黑体" panose="02010609060101010101" pitchFamily="49" charset="-122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壮盛年</c:v>
                </c:pt>
                <c:pt idx="1">
                  <c:v>中年</c:v>
                </c:pt>
                <c:pt idx="2">
                  <c:v>青年</c:v>
                </c:pt>
                <c:pt idx="3">
                  <c:v>老年</c:v>
                </c:pt>
                <c:pt idx="4">
                  <c:v>少年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0.54500000000000004</c:v>
                </c:pt>
                <c:pt idx="1">
                  <c:v>0.16600000000000001</c:v>
                </c:pt>
                <c:pt idx="2">
                  <c:v>0.23200000000000001</c:v>
                </c:pt>
                <c:pt idx="3">
                  <c:v>3.5000000000000003E-2</c:v>
                </c:pt>
                <c:pt idx="4">
                  <c:v>2.3E-2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>
        <a:lumMod val="65000"/>
        <a:lumOff val="35000"/>
      </a:schemeClr>
    </a:soli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省内游客停留天数</a:t>
            </a:r>
            <a:r>
              <a:rPr lang="zh-CN" altLang="en-US" baseline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lang="zh-CN" altLang="en-US" baseline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省内游客停留天数分析
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1天</c:v>
                </c:pt>
                <c:pt idx="1">
                  <c:v>2天</c:v>
                </c:pt>
                <c:pt idx="2">
                  <c:v>3天</c:v>
                </c:pt>
                <c:pt idx="3">
                  <c:v>4-6天</c:v>
                </c:pt>
                <c:pt idx="4">
                  <c:v>7-15天</c:v>
                </c:pt>
                <c:pt idx="5">
                  <c:v>15天以上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0.39500000000000002</c:v>
                </c:pt>
                <c:pt idx="1">
                  <c:v>0.33900000000000002</c:v>
                </c:pt>
                <c:pt idx="2">
                  <c:v>0.08</c:v>
                </c:pt>
                <c:pt idx="3">
                  <c:v>8.3000000000000004E-2</c:v>
                </c:pt>
                <c:pt idx="4">
                  <c:v>6.9000000000000006E-2</c:v>
                </c:pt>
                <c:pt idx="5">
                  <c:v>3.4000000000000002E-2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tx1">
        <a:lumMod val="65000"/>
        <a:lumOff val="35000"/>
      </a:schemeClr>
    </a:soli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南雄景点省内游客数量</a:t>
            </a:r>
            <a:r>
              <a:rPr lang="zh-CN" altLang="en-US" baseline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</a:t>
            </a:r>
            <a:endParaRPr lang="en-US" altLang="zh-CN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>
                <a:solidFill>
                  <a:schemeClr val="bg1"/>
                </a:solidFill>
              </a:defRPr>
            </a:pPr>
            <a:r>
              <a:rPr lang="zh-CN" altLang="en-US" baseline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</a:t>
            </a:r>
            <a:r>
              <a:rPr lang="zh-CN" altLang="en-US" sz="1400" baseline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单位</a:t>
            </a:r>
            <a:r>
              <a:rPr lang="en-US" altLang="zh-CN" sz="1400" baseline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1400" baseline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万人次</a:t>
            </a:r>
            <a:endParaRPr lang="zh-CN" altLang="en-US" baseline="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河源景点省内游客数量统计
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万绿湖风景区</c:v>
                </c:pt>
                <c:pt idx="1">
                  <c:v>巴伐利亚庄园</c:v>
                </c:pt>
              </c:strCache>
            </c:strRef>
          </c:cat>
          <c:val>
            <c:numRef>
              <c:f>Sheet1!$B$2:$B$3</c:f>
              <c:numCache>
                <c:formatCode>0.0_ </c:formatCode>
                <c:ptCount val="2"/>
                <c:pt idx="0">
                  <c:v>27.2</c:v>
                </c:pt>
                <c:pt idx="1">
                  <c:v>52.8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16697824"/>
        <c:axId val="1416698368"/>
      </c:barChart>
      <c:catAx>
        <c:axId val="1416697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16698368"/>
        <c:crosses val="autoZero"/>
        <c:auto val="1"/>
        <c:lblAlgn val="ctr"/>
        <c:lblOffset val="100"/>
        <c:noMultiLvlLbl val="0"/>
      </c:catAx>
      <c:valAx>
        <c:axId val="1416698368"/>
        <c:scaling>
          <c:orientation val="minMax"/>
        </c:scaling>
        <c:delete val="0"/>
        <c:axPos val="b"/>
        <c:numFmt formatCode="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1669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>
        <a:lumMod val="65000"/>
        <a:lumOff val="35000"/>
      </a:schemeClr>
    </a:soli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省外游客停留天数</a:t>
            </a:r>
            <a:r>
              <a:rPr lang="zh-CN" altLang="en-US" baseline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lang="zh-CN" altLang="en-US" baseline="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省外游客停留天数分析
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1天</c:v>
                </c:pt>
                <c:pt idx="1">
                  <c:v>2天</c:v>
                </c:pt>
                <c:pt idx="2">
                  <c:v>3天</c:v>
                </c:pt>
                <c:pt idx="3">
                  <c:v>4-6天</c:v>
                </c:pt>
                <c:pt idx="4">
                  <c:v>7-15天</c:v>
                </c:pt>
                <c:pt idx="5">
                  <c:v>15天以上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0.371</c:v>
                </c:pt>
                <c:pt idx="1">
                  <c:v>0.33600000000000002</c:v>
                </c:pt>
                <c:pt idx="2">
                  <c:v>9.5000000000000001E-2</c:v>
                </c:pt>
                <c:pt idx="3">
                  <c:v>8.6999999999999994E-2</c:v>
                </c:pt>
                <c:pt idx="4">
                  <c:v>7.6999999999999999E-2</c:v>
                </c:pt>
                <c:pt idx="5">
                  <c:v>3.5000000000000003E-2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tx1">
        <a:lumMod val="65000"/>
        <a:lumOff val="35000"/>
      </a:schemeClr>
    </a:soli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baseline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南雄景点省外游客数量</a:t>
            </a:r>
            <a:r>
              <a:rPr lang="zh-CN" altLang="en-US" baseline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</a:t>
            </a:r>
            <a:endParaRPr lang="en-US" altLang="zh-CN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>
                <a:solidFill>
                  <a:schemeClr val="bg1"/>
                </a:solidFill>
              </a:defRPr>
            </a:pPr>
            <a:r>
              <a:rPr lang="zh-CN" altLang="en-US" baseline="0" dirty="0" smtClean="0">
                <a:solidFill>
                  <a:schemeClr val="bg1"/>
                </a:solidFill>
              </a:rPr>
              <a:t>                                                     </a:t>
            </a:r>
            <a:r>
              <a:rPr lang="zh-CN" altLang="en-US" sz="1400" baseline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单位</a:t>
            </a:r>
            <a:r>
              <a:rPr lang="en-US" altLang="zh-CN" sz="1400" baseline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1400" baseline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万人次</a:t>
            </a:r>
            <a:endParaRPr lang="zh-CN" altLang="en-US" sz="1400" baseline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南雄景点省外游客数量统计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万绿湖风景区</c:v>
                </c:pt>
                <c:pt idx="1">
                  <c:v>巴伐利亚庄园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5.5</c:v>
                </c:pt>
                <c:pt idx="1">
                  <c:v>12.9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416701088"/>
        <c:axId val="1416695648"/>
      </c:barChart>
      <c:catAx>
        <c:axId val="1416701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16695648"/>
        <c:crosses val="autoZero"/>
        <c:auto val="1"/>
        <c:lblAlgn val="ctr"/>
        <c:lblOffset val="100"/>
        <c:noMultiLvlLbl val="0"/>
      </c:catAx>
      <c:valAx>
        <c:axId val="141669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16701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>
        <a:lumMod val="65000"/>
        <a:lumOff val="35000"/>
      </a:schemeClr>
    </a:soli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B181-1F4A-477D-A48D-318038A60882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13B08-ADB9-4960-AF8B-027EBEB18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9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E2AA-9ECF-4262-A498-40E1C849C2A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98D0-2196-4B0C-8DED-9216076E1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E2AA-9ECF-4262-A498-40E1C849C2A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98D0-2196-4B0C-8DED-9216076E1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E2AA-9ECF-4262-A498-40E1C849C2A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98D0-2196-4B0C-8DED-9216076E1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E2AA-9ECF-4262-A498-40E1C849C2A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98D0-2196-4B0C-8DED-9216076E1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E2AA-9ECF-4262-A498-40E1C849C2A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98D0-2196-4B0C-8DED-9216076E1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E2AA-9ECF-4262-A498-40E1C849C2A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98D0-2196-4B0C-8DED-9216076E1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E2AA-9ECF-4262-A498-40E1C849C2A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98D0-2196-4B0C-8DED-9216076E1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E2AA-9ECF-4262-A498-40E1C849C2A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98D0-2196-4B0C-8DED-9216076E1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E2AA-9ECF-4262-A498-40E1C849C2A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98D0-2196-4B0C-8DED-9216076E1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E2AA-9ECF-4262-A498-40E1C849C2A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98D0-2196-4B0C-8DED-9216076E1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E2AA-9ECF-4262-A498-40E1C849C2A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98D0-2196-4B0C-8DED-9216076E1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FE2AA-9ECF-4262-A498-40E1C849C2A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098D0-2196-4B0C-8DED-9216076E1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0584"/>
            <a:ext cx="4584192" cy="4389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57800" y="1737360"/>
            <a:ext cx="693420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河源旅游游客大数据分析月报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34456" y="2722245"/>
            <a:ext cx="4736592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河源市旅游局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、广东联通联合出品</a:t>
            </a:r>
            <a:endParaRPr lang="en-US" altLang="zh-CN" sz="2400" b="1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2018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en-US" altLang="zh-CN" sz="2400" b="1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53712"/>
            <a:ext cx="2776728" cy="19063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28" y="4553712"/>
            <a:ext cx="2935224" cy="19063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52" y="4553712"/>
            <a:ext cx="2776728" cy="1906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280" y="4553712"/>
            <a:ext cx="2677668" cy="19063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184595"/>
            <a:ext cx="646938" cy="7480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3272" y="297031"/>
            <a:ext cx="10991088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省内游客交通工具分析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5024" y="1353312"/>
            <a:ext cx="9610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河源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省内游客使用交通工具中汽车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81.3%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、火车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7.7%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、其它方式占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11.0%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；汽车仍是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河源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主要交通工具，做好各大汽车站的乘车路线安排、乘车指引与服务仍然十分重要。</a:t>
            </a:r>
          </a:p>
          <a:p>
            <a:endParaRPr lang="zh-CN" altLang="en-US" dirty="0"/>
          </a:p>
        </p:txBody>
      </p:sp>
      <p:sp>
        <p:nvSpPr>
          <p:cNvPr id="7" name="Freeform 32"/>
          <p:cNvSpPr>
            <a:spLocks noEditPoints="1"/>
          </p:cNvSpPr>
          <p:nvPr/>
        </p:nvSpPr>
        <p:spPr bwMode="auto">
          <a:xfrm>
            <a:off x="1335024" y="3046996"/>
            <a:ext cx="825558" cy="825558"/>
          </a:xfrm>
          <a:custGeom>
            <a:avLst/>
            <a:gdLst>
              <a:gd name="T0" fmla="*/ 81 w 200"/>
              <a:gd name="T1" fmla="*/ 52 h 200"/>
              <a:gd name="T2" fmla="*/ 124 w 200"/>
              <a:gd name="T3" fmla="*/ 52 h 200"/>
              <a:gd name="T4" fmla="*/ 124 w 200"/>
              <a:gd name="T5" fmla="*/ 48 h 200"/>
              <a:gd name="T6" fmla="*/ 81 w 200"/>
              <a:gd name="T7" fmla="*/ 48 h 200"/>
              <a:gd name="T8" fmla="*/ 81 w 200"/>
              <a:gd name="T9" fmla="*/ 52 h 200"/>
              <a:gd name="T10" fmla="*/ 64 w 200"/>
              <a:gd name="T11" fmla="*/ 100 h 200"/>
              <a:gd name="T12" fmla="*/ 141 w 200"/>
              <a:gd name="T13" fmla="*/ 100 h 200"/>
              <a:gd name="T14" fmla="*/ 145 w 200"/>
              <a:gd name="T15" fmla="*/ 94 h 200"/>
              <a:gd name="T16" fmla="*/ 141 w 200"/>
              <a:gd name="T17" fmla="*/ 66 h 200"/>
              <a:gd name="T18" fmla="*/ 135 w 200"/>
              <a:gd name="T19" fmla="*/ 60 h 200"/>
              <a:gd name="T20" fmla="*/ 70 w 200"/>
              <a:gd name="T21" fmla="*/ 60 h 200"/>
              <a:gd name="T22" fmla="*/ 64 w 200"/>
              <a:gd name="T23" fmla="*/ 66 h 200"/>
              <a:gd name="T24" fmla="*/ 60 w 200"/>
              <a:gd name="T25" fmla="*/ 94 h 200"/>
              <a:gd name="T26" fmla="*/ 64 w 200"/>
              <a:gd name="T27" fmla="*/ 100 h 200"/>
              <a:gd name="T28" fmla="*/ 100 w 200"/>
              <a:gd name="T29" fmla="*/ 0 h 200"/>
              <a:gd name="T30" fmla="*/ 0 w 200"/>
              <a:gd name="T31" fmla="*/ 100 h 200"/>
              <a:gd name="T32" fmla="*/ 100 w 200"/>
              <a:gd name="T33" fmla="*/ 200 h 200"/>
              <a:gd name="T34" fmla="*/ 200 w 200"/>
              <a:gd name="T35" fmla="*/ 100 h 200"/>
              <a:gd name="T36" fmla="*/ 100 w 200"/>
              <a:gd name="T37" fmla="*/ 0 h 200"/>
              <a:gd name="T38" fmla="*/ 103 w 200"/>
              <a:gd name="T39" fmla="*/ 38 h 200"/>
              <a:gd name="T40" fmla="*/ 102 w 200"/>
              <a:gd name="T41" fmla="*/ 38 h 200"/>
              <a:gd name="T42" fmla="*/ 102 w 200"/>
              <a:gd name="T43" fmla="*/ 38 h 200"/>
              <a:gd name="T44" fmla="*/ 103 w 200"/>
              <a:gd name="T45" fmla="*/ 38 h 200"/>
              <a:gd name="T46" fmla="*/ 156 w 200"/>
              <a:gd name="T47" fmla="*/ 148 h 200"/>
              <a:gd name="T48" fmla="*/ 146 w 200"/>
              <a:gd name="T49" fmla="*/ 148 h 200"/>
              <a:gd name="T50" fmla="*/ 146 w 200"/>
              <a:gd name="T51" fmla="*/ 157 h 200"/>
              <a:gd name="T52" fmla="*/ 131 w 200"/>
              <a:gd name="T53" fmla="*/ 157 h 200"/>
              <a:gd name="T54" fmla="*/ 131 w 200"/>
              <a:gd name="T55" fmla="*/ 148 h 200"/>
              <a:gd name="T56" fmla="*/ 74 w 200"/>
              <a:gd name="T57" fmla="*/ 148 h 200"/>
              <a:gd name="T58" fmla="*/ 74 w 200"/>
              <a:gd name="T59" fmla="*/ 157 h 200"/>
              <a:gd name="T60" fmla="*/ 59 w 200"/>
              <a:gd name="T61" fmla="*/ 157 h 200"/>
              <a:gd name="T62" fmla="*/ 59 w 200"/>
              <a:gd name="T63" fmla="*/ 148 h 200"/>
              <a:gd name="T64" fmla="*/ 48 w 200"/>
              <a:gd name="T65" fmla="*/ 148 h 200"/>
              <a:gd name="T66" fmla="*/ 48 w 200"/>
              <a:gd name="T67" fmla="*/ 95 h 200"/>
              <a:gd name="T68" fmla="*/ 54 w 200"/>
              <a:gd name="T69" fmla="*/ 57 h 200"/>
              <a:gd name="T70" fmla="*/ 68 w 200"/>
              <a:gd name="T71" fmla="*/ 44 h 200"/>
              <a:gd name="T72" fmla="*/ 102 w 200"/>
              <a:gd name="T73" fmla="*/ 38 h 200"/>
              <a:gd name="T74" fmla="*/ 137 w 200"/>
              <a:gd name="T75" fmla="*/ 44 h 200"/>
              <a:gd name="T76" fmla="*/ 151 w 200"/>
              <a:gd name="T77" fmla="*/ 57 h 200"/>
              <a:gd name="T78" fmla="*/ 156 w 200"/>
              <a:gd name="T79" fmla="*/ 95 h 200"/>
              <a:gd name="T80" fmla="*/ 156 w 200"/>
              <a:gd name="T81" fmla="*/ 148 h 200"/>
              <a:gd name="T82" fmla="*/ 73 w 200"/>
              <a:gd name="T83" fmla="*/ 120 h 200"/>
              <a:gd name="T84" fmla="*/ 61 w 200"/>
              <a:gd name="T85" fmla="*/ 120 h 200"/>
              <a:gd name="T86" fmla="*/ 56 w 200"/>
              <a:gd name="T87" fmla="*/ 123 h 200"/>
              <a:gd name="T88" fmla="*/ 56 w 200"/>
              <a:gd name="T89" fmla="*/ 129 h 200"/>
              <a:gd name="T90" fmla="*/ 61 w 200"/>
              <a:gd name="T91" fmla="*/ 132 h 200"/>
              <a:gd name="T92" fmla="*/ 73 w 200"/>
              <a:gd name="T93" fmla="*/ 132 h 200"/>
              <a:gd name="T94" fmla="*/ 76 w 200"/>
              <a:gd name="T95" fmla="*/ 129 h 200"/>
              <a:gd name="T96" fmla="*/ 76 w 200"/>
              <a:gd name="T97" fmla="*/ 123 h 200"/>
              <a:gd name="T98" fmla="*/ 73 w 200"/>
              <a:gd name="T99" fmla="*/ 120 h 200"/>
              <a:gd name="T100" fmla="*/ 144 w 200"/>
              <a:gd name="T101" fmla="*/ 120 h 200"/>
              <a:gd name="T102" fmla="*/ 132 w 200"/>
              <a:gd name="T103" fmla="*/ 120 h 200"/>
              <a:gd name="T104" fmla="*/ 128 w 200"/>
              <a:gd name="T105" fmla="*/ 123 h 200"/>
              <a:gd name="T106" fmla="*/ 128 w 200"/>
              <a:gd name="T107" fmla="*/ 129 h 200"/>
              <a:gd name="T108" fmla="*/ 132 w 200"/>
              <a:gd name="T109" fmla="*/ 132 h 200"/>
              <a:gd name="T110" fmla="*/ 144 w 200"/>
              <a:gd name="T111" fmla="*/ 132 h 200"/>
              <a:gd name="T112" fmla="*/ 148 w 200"/>
              <a:gd name="T113" fmla="*/ 129 h 200"/>
              <a:gd name="T114" fmla="*/ 148 w 200"/>
              <a:gd name="T115" fmla="*/ 123 h 200"/>
              <a:gd name="T116" fmla="*/ 144 w 200"/>
              <a:gd name="T117" fmla="*/ 12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0" h="200">
                <a:moveTo>
                  <a:pt x="81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8" y="52"/>
                  <a:pt x="128" y="48"/>
                  <a:pt x="124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77" y="48"/>
                  <a:pt x="77" y="52"/>
                  <a:pt x="81" y="52"/>
                </a:cubicBezTo>
                <a:close/>
                <a:moveTo>
                  <a:pt x="64" y="100"/>
                </a:moveTo>
                <a:cubicBezTo>
                  <a:pt x="141" y="100"/>
                  <a:pt x="141" y="100"/>
                  <a:pt x="141" y="100"/>
                </a:cubicBezTo>
                <a:cubicBezTo>
                  <a:pt x="145" y="100"/>
                  <a:pt x="145" y="97"/>
                  <a:pt x="145" y="94"/>
                </a:cubicBezTo>
                <a:cubicBezTo>
                  <a:pt x="141" y="66"/>
                  <a:pt x="141" y="66"/>
                  <a:pt x="141" y="66"/>
                </a:cubicBezTo>
                <a:cubicBezTo>
                  <a:pt x="141" y="62"/>
                  <a:pt x="139" y="60"/>
                  <a:pt x="135" y="60"/>
                </a:cubicBezTo>
                <a:cubicBezTo>
                  <a:pt x="70" y="60"/>
                  <a:pt x="70" y="60"/>
                  <a:pt x="70" y="60"/>
                </a:cubicBezTo>
                <a:cubicBezTo>
                  <a:pt x="65" y="60"/>
                  <a:pt x="64" y="62"/>
                  <a:pt x="64" y="66"/>
                </a:cubicBezTo>
                <a:cubicBezTo>
                  <a:pt x="60" y="94"/>
                  <a:pt x="60" y="94"/>
                  <a:pt x="60" y="94"/>
                </a:cubicBezTo>
                <a:cubicBezTo>
                  <a:pt x="59" y="97"/>
                  <a:pt x="60" y="100"/>
                  <a:pt x="64" y="100"/>
                </a:cubicBezTo>
                <a:close/>
                <a:moveTo>
                  <a:pt x="100" y="0"/>
                </a:moveTo>
                <a:cubicBezTo>
                  <a:pt x="45" y="0"/>
                  <a:pt x="0" y="45"/>
                  <a:pt x="0" y="100"/>
                </a:cubicBezTo>
                <a:cubicBezTo>
                  <a:pt x="0" y="155"/>
                  <a:pt x="45" y="200"/>
                  <a:pt x="100" y="200"/>
                </a:cubicBezTo>
                <a:cubicBezTo>
                  <a:pt x="155" y="200"/>
                  <a:pt x="200" y="155"/>
                  <a:pt x="200" y="100"/>
                </a:cubicBezTo>
                <a:cubicBezTo>
                  <a:pt x="200" y="45"/>
                  <a:pt x="155" y="0"/>
                  <a:pt x="100" y="0"/>
                </a:cubicBezTo>
                <a:close/>
                <a:moveTo>
                  <a:pt x="103" y="38"/>
                </a:moveTo>
                <a:cubicBezTo>
                  <a:pt x="103" y="38"/>
                  <a:pt x="103" y="38"/>
                  <a:pt x="102" y="38"/>
                </a:cubicBezTo>
                <a:cubicBezTo>
                  <a:pt x="102" y="38"/>
                  <a:pt x="102" y="38"/>
                  <a:pt x="102" y="38"/>
                </a:cubicBezTo>
                <a:lnTo>
                  <a:pt x="103" y="38"/>
                </a:lnTo>
                <a:close/>
                <a:moveTo>
                  <a:pt x="156" y="148"/>
                </a:moveTo>
                <a:cubicBezTo>
                  <a:pt x="146" y="148"/>
                  <a:pt x="146" y="148"/>
                  <a:pt x="146" y="148"/>
                </a:cubicBezTo>
                <a:cubicBezTo>
                  <a:pt x="146" y="157"/>
                  <a:pt x="146" y="157"/>
                  <a:pt x="146" y="157"/>
                </a:cubicBezTo>
                <a:cubicBezTo>
                  <a:pt x="146" y="167"/>
                  <a:pt x="131" y="167"/>
                  <a:pt x="131" y="157"/>
                </a:cubicBezTo>
                <a:cubicBezTo>
                  <a:pt x="131" y="148"/>
                  <a:pt x="131" y="148"/>
                  <a:pt x="131" y="148"/>
                </a:cubicBezTo>
                <a:cubicBezTo>
                  <a:pt x="74" y="148"/>
                  <a:pt x="74" y="148"/>
                  <a:pt x="74" y="148"/>
                </a:cubicBezTo>
                <a:cubicBezTo>
                  <a:pt x="74" y="157"/>
                  <a:pt x="74" y="157"/>
                  <a:pt x="74" y="157"/>
                </a:cubicBezTo>
                <a:cubicBezTo>
                  <a:pt x="74" y="167"/>
                  <a:pt x="59" y="167"/>
                  <a:pt x="59" y="157"/>
                </a:cubicBezTo>
                <a:cubicBezTo>
                  <a:pt x="59" y="148"/>
                  <a:pt x="59" y="148"/>
                  <a:pt x="59" y="148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48" y="95"/>
                  <a:pt x="48" y="95"/>
                  <a:pt x="48" y="95"/>
                </a:cubicBezTo>
                <a:cubicBezTo>
                  <a:pt x="54" y="57"/>
                  <a:pt x="54" y="57"/>
                  <a:pt x="54" y="57"/>
                </a:cubicBezTo>
                <a:cubicBezTo>
                  <a:pt x="55" y="49"/>
                  <a:pt x="61" y="47"/>
                  <a:pt x="68" y="44"/>
                </a:cubicBezTo>
                <a:cubicBezTo>
                  <a:pt x="75" y="41"/>
                  <a:pt x="91" y="38"/>
                  <a:pt x="102" y="38"/>
                </a:cubicBezTo>
                <a:cubicBezTo>
                  <a:pt x="114" y="38"/>
                  <a:pt x="130" y="41"/>
                  <a:pt x="137" y="44"/>
                </a:cubicBezTo>
                <a:cubicBezTo>
                  <a:pt x="143" y="47"/>
                  <a:pt x="150" y="49"/>
                  <a:pt x="151" y="57"/>
                </a:cubicBezTo>
                <a:cubicBezTo>
                  <a:pt x="156" y="95"/>
                  <a:pt x="156" y="95"/>
                  <a:pt x="156" y="95"/>
                </a:cubicBezTo>
                <a:lnTo>
                  <a:pt x="156" y="148"/>
                </a:lnTo>
                <a:close/>
                <a:moveTo>
                  <a:pt x="73" y="120"/>
                </a:moveTo>
                <a:cubicBezTo>
                  <a:pt x="61" y="120"/>
                  <a:pt x="61" y="120"/>
                  <a:pt x="61" y="120"/>
                </a:cubicBezTo>
                <a:cubicBezTo>
                  <a:pt x="59" y="120"/>
                  <a:pt x="56" y="121"/>
                  <a:pt x="56" y="123"/>
                </a:cubicBezTo>
                <a:cubicBezTo>
                  <a:pt x="56" y="129"/>
                  <a:pt x="56" y="129"/>
                  <a:pt x="56" y="129"/>
                </a:cubicBezTo>
                <a:cubicBezTo>
                  <a:pt x="56" y="131"/>
                  <a:pt x="59" y="132"/>
                  <a:pt x="61" y="132"/>
                </a:cubicBezTo>
                <a:cubicBezTo>
                  <a:pt x="73" y="132"/>
                  <a:pt x="73" y="132"/>
                  <a:pt x="73" y="132"/>
                </a:cubicBezTo>
                <a:cubicBezTo>
                  <a:pt x="74" y="132"/>
                  <a:pt x="76" y="131"/>
                  <a:pt x="76" y="129"/>
                </a:cubicBezTo>
                <a:cubicBezTo>
                  <a:pt x="76" y="123"/>
                  <a:pt x="76" y="123"/>
                  <a:pt x="76" y="123"/>
                </a:cubicBezTo>
                <a:cubicBezTo>
                  <a:pt x="76" y="121"/>
                  <a:pt x="74" y="120"/>
                  <a:pt x="73" y="120"/>
                </a:cubicBezTo>
                <a:close/>
                <a:moveTo>
                  <a:pt x="144" y="120"/>
                </a:moveTo>
                <a:cubicBezTo>
                  <a:pt x="132" y="120"/>
                  <a:pt x="132" y="120"/>
                  <a:pt x="132" y="120"/>
                </a:cubicBezTo>
                <a:cubicBezTo>
                  <a:pt x="131" y="120"/>
                  <a:pt x="128" y="121"/>
                  <a:pt x="128" y="123"/>
                </a:cubicBezTo>
                <a:cubicBezTo>
                  <a:pt x="128" y="129"/>
                  <a:pt x="128" y="129"/>
                  <a:pt x="128" y="129"/>
                </a:cubicBezTo>
                <a:cubicBezTo>
                  <a:pt x="128" y="131"/>
                  <a:pt x="131" y="132"/>
                  <a:pt x="132" y="132"/>
                </a:cubicBezTo>
                <a:cubicBezTo>
                  <a:pt x="144" y="132"/>
                  <a:pt x="144" y="132"/>
                  <a:pt x="144" y="132"/>
                </a:cubicBezTo>
                <a:cubicBezTo>
                  <a:pt x="146" y="132"/>
                  <a:pt x="148" y="131"/>
                  <a:pt x="148" y="129"/>
                </a:cubicBezTo>
                <a:cubicBezTo>
                  <a:pt x="148" y="123"/>
                  <a:pt x="148" y="123"/>
                  <a:pt x="148" y="123"/>
                </a:cubicBezTo>
                <a:cubicBezTo>
                  <a:pt x="148" y="121"/>
                  <a:pt x="146" y="120"/>
                  <a:pt x="144" y="120"/>
                </a:cubicBezTo>
                <a:close/>
              </a:path>
            </a:pathLst>
          </a:custGeom>
          <a:solidFill>
            <a:srgbClr val="6C7A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30"/>
          <p:cNvSpPr>
            <a:spLocks noEditPoints="1"/>
          </p:cNvSpPr>
          <p:nvPr/>
        </p:nvSpPr>
        <p:spPr bwMode="auto">
          <a:xfrm>
            <a:off x="1335024" y="4039756"/>
            <a:ext cx="820454" cy="821730"/>
          </a:xfrm>
          <a:custGeom>
            <a:avLst/>
            <a:gdLst>
              <a:gd name="T0" fmla="*/ 86 w 199"/>
              <a:gd name="T1" fmla="*/ 44 h 199"/>
              <a:gd name="T2" fmla="*/ 112 w 199"/>
              <a:gd name="T3" fmla="*/ 44 h 199"/>
              <a:gd name="T4" fmla="*/ 116 w 199"/>
              <a:gd name="T5" fmla="*/ 41 h 199"/>
              <a:gd name="T6" fmla="*/ 116 w 199"/>
              <a:gd name="T7" fmla="*/ 39 h 199"/>
              <a:gd name="T8" fmla="*/ 112 w 199"/>
              <a:gd name="T9" fmla="*/ 36 h 199"/>
              <a:gd name="T10" fmla="*/ 86 w 199"/>
              <a:gd name="T11" fmla="*/ 36 h 199"/>
              <a:gd name="T12" fmla="*/ 82 w 199"/>
              <a:gd name="T13" fmla="*/ 36 h 199"/>
              <a:gd name="T14" fmla="*/ 82 w 199"/>
              <a:gd name="T15" fmla="*/ 41 h 199"/>
              <a:gd name="T16" fmla="*/ 86 w 199"/>
              <a:gd name="T17" fmla="*/ 44 h 199"/>
              <a:gd name="T18" fmla="*/ 71 w 199"/>
              <a:gd name="T19" fmla="*/ 122 h 199"/>
              <a:gd name="T20" fmla="*/ 61 w 199"/>
              <a:gd name="T21" fmla="*/ 132 h 199"/>
              <a:gd name="T22" fmla="*/ 71 w 199"/>
              <a:gd name="T23" fmla="*/ 142 h 199"/>
              <a:gd name="T24" fmla="*/ 81 w 199"/>
              <a:gd name="T25" fmla="*/ 132 h 199"/>
              <a:gd name="T26" fmla="*/ 71 w 199"/>
              <a:gd name="T27" fmla="*/ 122 h 199"/>
              <a:gd name="T28" fmla="*/ 99 w 199"/>
              <a:gd name="T29" fmla="*/ 0 h 199"/>
              <a:gd name="T30" fmla="*/ 0 w 199"/>
              <a:gd name="T31" fmla="*/ 100 h 199"/>
              <a:gd name="T32" fmla="*/ 99 w 199"/>
              <a:gd name="T33" fmla="*/ 199 h 199"/>
              <a:gd name="T34" fmla="*/ 199 w 199"/>
              <a:gd name="T35" fmla="*/ 100 h 199"/>
              <a:gd name="T36" fmla="*/ 99 w 199"/>
              <a:gd name="T37" fmla="*/ 0 h 199"/>
              <a:gd name="T38" fmla="*/ 108 w 199"/>
              <a:gd name="T39" fmla="*/ 12 h 199"/>
              <a:gd name="T40" fmla="*/ 115 w 199"/>
              <a:gd name="T41" fmla="*/ 19 h 199"/>
              <a:gd name="T42" fmla="*/ 108 w 199"/>
              <a:gd name="T43" fmla="*/ 26 h 199"/>
              <a:gd name="T44" fmla="*/ 101 w 199"/>
              <a:gd name="T45" fmla="*/ 19 h 199"/>
              <a:gd name="T46" fmla="*/ 108 w 199"/>
              <a:gd name="T47" fmla="*/ 12 h 199"/>
              <a:gd name="T48" fmla="*/ 90 w 199"/>
              <a:gd name="T49" fmla="*/ 12 h 199"/>
              <a:gd name="T50" fmla="*/ 97 w 199"/>
              <a:gd name="T51" fmla="*/ 19 h 199"/>
              <a:gd name="T52" fmla="*/ 90 w 199"/>
              <a:gd name="T53" fmla="*/ 26 h 199"/>
              <a:gd name="T54" fmla="*/ 83 w 199"/>
              <a:gd name="T55" fmla="*/ 19 h 199"/>
              <a:gd name="T56" fmla="*/ 90 w 199"/>
              <a:gd name="T57" fmla="*/ 12 h 199"/>
              <a:gd name="T58" fmla="*/ 151 w 199"/>
              <a:gd name="T59" fmla="*/ 132 h 199"/>
              <a:gd name="T60" fmla="*/ 132 w 199"/>
              <a:gd name="T61" fmla="*/ 154 h 199"/>
              <a:gd name="T62" fmla="*/ 149 w 199"/>
              <a:gd name="T63" fmla="*/ 176 h 199"/>
              <a:gd name="T64" fmla="*/ 134 w 199"/>
              <a:gd name="T65" fmla="*/ 176 h 199"/>
              <a:gd name="T66" fmla="*/ 125 w 199"/>
              <a:gd name="T67" fmla="*/ 164 h 199"/>
              <a:gd name="T68" fmla="*/ 73 w 199"/>
              <a:gd name="T69" fmla="*/ 164 h 199"/>
              <a:gd name="T70" fmla="*/ 64 w 199"/>
              <a:gd name="T71" fmla="*/ 176 h 199"/>
              <a:gd name="T72" fmla="*/ 49 w 199"/>
              <a:gd name="T73" fmla="*/ 176 h 199"/>
              <a:gd name="T74" fmla="*/ 66 w 199"/>
              <a:gd name="T75" fmla="*/ 154 h 199"/>
              <a:gd name="T76" fmla="*/ 47 w 199"/>
              <a:gd name="T77" fmla="*/ 132 h 199"/>
              <a:gd name="T78" fmla="*/ 47 w 199"/>
              <a:gd name="T79" fmla="*/ 50 h 199"/>
              <a:gd name="T80" fmla="*/ 71 w 199"/>
              <a:gd name="T81" fmla="*/ 27 h 199"/>
              <a:gd name="T82" fmla="*/ 99 w 199"/>
              <a:gd name="T83" fmla="*/ 27 h 199"/>
              <a:gd name="T84" fmla="*/ 127 w 199"/>
              <a:gd name="T85" fmla="*/ 27 h 199"/>
              <a:gd name="T86" fmla="*/ 151 w 199"/>
              <a:gd name="T87" fmla="*/ 50 h 199"/>
              <a:gd name="T88" fmla="*/ 151 w 199"/>
              <a:gd name="T89" fmla="*/ 132 h 199"/>
              <a:gd name="T90" fmla="*/ 126 w 199"/>
              <a:gd name="T91" fmla="*/ 52 h 199"/>
              <a:gd name="T92" fmla="*/ 72 w 199"/>
              <a:gd name="T93" fmla="*/ 52 h 199"/>
              <a:gd name="T94" fmla="*/ 59 w 199"/>
              <a:gd name="T95" fmla="*/ 64 h 199"/>
              <a:gd name="T96" fmla="*/ 59 w 199"/>
              <a:gd name="T97" fmla="*/ 78 h 199"/>
              <a:gd name="T98" fmla="*/ 72 w 199"/>
              <a:gd name="T99" fmla="*/ 88 h 199"/>
              <a:gd name="T100" fmla="*/ 126 w 199"/>
              <a:gd name="T101" fmla="*/ 88 h 199"/>
              <a:gd name="T102" fmla="*/ 139 w 199"/>
              <a:gd name="T103" fmla="*/ 78 h 199"/>
              <a:gd name="T104" fmla="*/ 139 w 199"/>
              <a:gd name="T105" fmla="*/ 64 h 199"/>
              <a:gd name="T106" fmla="*/ 126 w 199"/>
              <a:gd name="T107" fmla="*/ 52 h 199"/>
              <a:gd name="T108" fmla="*/ 126 w 199"/>
              <a:gd name="T109" fmla="*/ 122 h 199"/>
              <a:gd name="T110" fmla="*/ 116 w 199"/>
              <a:gd name="T111" fmla="*/ 132 h 199"/>
              <a:gd name="T112" fmla="*/ 126 w 199"/>
              <a:gd name="T113" fmla="*/ 142 h 199"/>
              <a:gd name="T114" fmla="*/ 136 w 199"/>
              <a:gd name="T115" fmla="*/ 132 h 199"/>
              <a:gd name="T116" fmla="*/ 126 w 199"/>
              <a:gd name="T117" fmla="*/ 122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9" h="199">
                <a:moveTo>
                  <a:pt x="86" y="44"/>
                </a:moveTo>
                <a:cubicBezTo>
                  <a:pt x="112" y="44"/>
                  <a:pt x="112" y="44"/>
                  <a:pt x="112" y="44"/>
                </a:cubicBezTo>
                <a:cubicBezTo>
                  <a:pt x="114" y="44"/>
                  <a:pt x="116" y="43"/>
                  <a:pt x="116" y="41"/>
                </a:cubicBezTo>
                <a:cubicBezTo>
                  <a:pt x="116" y="39"/>
                  <a:pt x="116" y="39"/>
                  <a:pt x="116" y="39"/>
                </a:cubicBezTo>
                <a:cubicBezTo>
                  <a:pt x="116" y="37"/>
                  <a:pt x="114" y="36"/>
                  <a:pt x="112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4" y="36"/>
                  <a:pt x="82" y="34"/>
                  <a:pt x="82" y="36"/>
                </a:cubicBezTo>
                <a:cubicBezTo>
                  <a:pt x="82" y="41"/>
                  <a:pt x="82" y="41"/>
                  <a:pt x="82" y="41"/>
                </a:cubicBezTo>
                <a:cubicBezTo>
                  <a:pt x="82" y="43"/>
                  <a:pt x="84" y="44"/>
                  <a:pt x="86" y="44"/>
                </a:cubicBezTo>
                <a:close/>
                <a:moveTo>
                  <a:pt x="71" y="122"/>
                </a:moveTo>
                <a:cubicBezTo>
                  <a:pt x="66" y="122"/>
                  <a:pt x="61" y="126"/>
                  <a:pt x="61" y="132"/>
                </a:cubicBezTo>
                <a:cubicBezTo>
                  <a:pt x="61" y="137"/>
                  <a:pt x="66" y="142"/>
                  <a:pt x="71" y="142"/>
                </a:cubicBezTo>
                <a:cubicBezTo>
                  <a:pt x="77" y="142"/>
                  <a:pt x="81" y="137"/>
                  <a:pt x="81" y="132"/>
                </a:cubicBezTo>
                <a:cubicBezTo>
                  <a:pt x="81" y="126"/>
                  <a:pt x="77" y="122"/>
                  <a:pt x="71" y="122"/>
                </a:cubicBezTo>
                <a:close/>
                <a:moveTo>
                  <a:pt x="99" y="0"/>
                </a:moveTo>
                <a:cubicBezTo>
                  <a:pt x="44" y="0"/>
                  <a:pt x="0" y="45"/>
                  <a:pt x="0" y="100"/>
                </a:cubicBezTo>
                <a:cubicBezTo>
                  <a:pt x="0" y="155"/>
                  <a:pt x="44" y="199"/>
                  <a:pt x="99" y="199"/>
                </a:cubicBezTo>
                <a:cubicBezTo>
                  <a:pt x="154" y="199"/>
                  <a:pt x="199" y="155"/>
                  <a:pt x="199" y="100"/>
                </a:cubicBezTo>
                <a:cubicBezTo>
                  <a:pt x="199" y="45"/>
                  <a:pt x="154" y="0"/>
                  <a:pt x="99" y="0"/>
                </a:cubicBezTo>
                <a:close/>
                <a:moveTo>
                  <a:pt x="108" y="12"/>
                </a:moveTo>
                <a:cubicBezTo>
                  <a:pt x="112" y="12"/>
                  <a:pt x="115" y="15"/>
                  <a:pt x="115" y="19"/>
                </a:cubicBezTo>
                <a:cubicBezTo>
                  <a:pt x="115" y="23"/>
                  <a:pt x="112" y="26"/>
                  <a:pt x="108" y="26"/>
                </a:cubicBezTo>
                <a:cubicBezTo>
                  <a:pt x="104" y="26"/>
                  <a:pt x="101" y="23"/>
                  <a:pt x="101" y="19"/>
                </a:cubicBezTo>
                <a:cubicBezTo>
                  <a:pt x="101" y="15"/>
                  <a:pt x="104" y="12"/>
                  <a:pt x="108" y="12"/>
                </a:cubicBezTo>
                <a:close/>
                <a:moveTo>
                  <a:pt x="90" y="12"/>
                </a:moveTo>
                <a:cubicBezTo>
                  <a:pt x="94" y="12"/>
                  <a:pt x="97" y="15"/>
                  <a:pt x="97" y="19"/>
                </a:cubicBezTo>
                <a:cubicBezTo>
                  <a:pt x="97" y="23"/>
                  <a:pt x="94" y="26"/>
                  <a:pt x="90" y="26"/>
                </a:cubicBezTo>
                <a:cubicBezTo>
                  <a:pt x="86" y="26"/>
                  <a:pt x="83" y="23"/>
                  <a:pt x="83" y="19"/>
                </a:cubicBezTo>
                <a:cubicBezTo>
                  <a:pt x="83" y="15"/>
                  <a:pt x="86" y="12"/>
                  <a:pt x="90" y="12"/>
                </a:cubicBezTo>
                <a:close/>
                <a:moveTo>
                  <a:pt x="151" y="132"/>
                </a:moveTo>
                <a:cubicBezTo>
                  <a:pt x="151" y="143"/>
                  <a:pt x="141" y="152"/>
                  <a:pt x="132" y="154"/>
                </a:cubicBezTo>
                <a:cubicBezTo>
                  <a:pt x="149" y="176"/>
                  <a:pt x="149" y="176"/>
                  <a:pt x="149" y="176"/>
                </a:cubicBezTo>
                <a:cubicBezTo>
                  <a:pt x="134" y="176"/>
                  <a:pt x="134" y="176"/>
                  <a:pt x="134" y="176"/>
                </a:cubicBezTo>
                <a:cubicBezTo>
                  <a:pt x="125" y="164"/>
                  <a:pt x="125" y="164"/>
                  <a:pt x="125" y="164"/>
                </a:cubicBezTo>
                <a:cubicBezTo>
                  <a:pt x="73" y="164"/>
                  <a:pt x="73" y="164"/>
                  <a:pt x="73" y="164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49" y="176"/>
                  <a:pt x="49" y="176"/>
                  <a:pt x="49" y="176"/>
                </a:cubicBezTo>
                <a:cubicBezTo>
                  <a:pt x="66" y="154"/>
                  <a:pt x="66" y="154"/>
                  <a:pt x="66" y="154"/>
                </a:cubicBezTo>
                <a:cubicBezTo>
                  <a:pt x="57" y="152"/>
                  <a:pt x="47" y="143"/>
                  <a:pt x="47" y="132"/>
                </a:cubicBezTo>
                <a:cubicBezTo>
                  <a:pt x="47" y="50"/>
                  <a:pt x="47" y="50"/>
                  <a:pt x="47" y="50"/>
                </a:cubicBezTo>
                <a:cubicBezTo>
                  <a:pt x="47" y="39"/>
                  <a:pt x="58" y="27"/>
                  <a:pt x="71" y="27"/>
                </a:cubicBezTo>
                <a:cubicBezTo>
                  <a:pt x="99" y="27"/>
                  <a:pt x="99" y="27"/>
                  <a:pt x="99" y="27"/>
                </a:cubicBezTo>
                <a:cubicBezTo>
                  <a:pt x="127" y="27"/>
                  <a:pt x="127" y="27"/>
                  <a:pt x="127" y="27"/>
                </a:cubicBezTo>
                <a:cubicBezTo>
                  <a:pt x="140" y="27"/>
                  <a:pt x="151" y="39"/>
                  <a:pt x="151" y="50"/>
                </a:cubicBezTo>
                <a:lnTo>
                  <a:pt x="151" y="132"/>
                </a:lnTo>
                <a:close/>
                <a:moveTo>
                  <a:pt x="126" y="52"/>
                </a:moveTo>
                <a:cubicBezTo>
                  <a:pt x="72" y="52"/>
                  <a:pt x="72" y="52"/>
                  <a:pt x="72" y="52"/>
                </a:cubicBezTo>
                <a:cubicBezTo>
                  <a:pt x="65" y="52"/>
                  <a:pt x="59" y="58"/>
                  <a:pt x="59" y="64"/>
                </a:cubicBezTo>
                <a:cubicBezTo>
                  <a:pt x="59" y="78"/>
                  <a:pt x="59" y="78"/>
                  <a:pt x="59" y="78"/>
                </a:cubicBezTo>
                <a:cubicBezTo>
                  <a:pt x="59" y="85"/>
                  <a:pt x="66" y="88"/>
                  <a:pt x="72" y="88"/>
                </a:cubicBezTo>
                <a:cubicBezTo>
                  <a:pt x="126" y="88"/>
                  <a:pt x="126" y="88"/>
                  <a:pt x="126" y="88"/>
                </a:cubicBezTo>
                <a:cubicBezTo>
                  <a:pt x="132" y="88"/>
                  <a:pt x="139" y="85"/>
                  <a:pt x="139" y="78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39" y="58"/>
                  <a:pt x="133" y="52"/>
                  <a:pt x="126" y="52"/>
                </a:cubicBezTo>
                <a:close/>
                <a:moveTo>
                  <a:pt x="126" y="122"/>
                </a:moveTo>
                <a:cubicBezTo>
                  <a:pt x="121" y="122"/>
                  <a:pt x="116" y="126"/>
                  <a:pt x="116" y="132"/>
                </a:cubicBezTo>
                <a:cubicBezTo>
                  <a:pt x="116" y="137"/>
                  <a:pt x="121" y="142"/>
                  <a:pt x="126" y="142"/>
                </a:cubicBezTo>
                <a:cubicBezTo>
                  <a:pt x="132" y="142"/>
                  <a:pt x="136" y="137"/>
                  <a:pt x="136" y="132"/>
                </a:cubicBezTo>
                <a:cubicBezTo>
                  <a:pt x="136" y="126"/>
                  <a:pt x="132" y="122"/>
                  <a:pt x="126" y="122"/>
                </a:cubicBezTo>
                <a:close/>
              </a:path>
            </a:pathLst>
          </a:custGeom>
          <a:solidFill>
            <a:srgbClr val="6C7A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7"/>
          <p:cNvSpPr>
            <a:spLocks noEditPoints="1"/>
          </p:cNvSpPr>
          <p:nvPr/>
        </p:nvSpPr>
        <p:spPr bwMode="auto">
          <a:xfrm>
            <a:off x="1335024" y="5027291"/>
            <a:ext cx="820454" cy="784727"/>
          </a:xfrm>
          <a:custGeom>
            <a:avLst/>
            <a:gdLst>
              <a:gd name="T0" fmla="*/ 160 w 185"/>
              <a:gd name="T1" fmla="*/ 64 h 190"/>
              <a:gd name="T2" fmla="*/ 160 w 185"/>
              <a:gd name="T3" fmla="*/ 24 h 190"/>
              <a:gd name="T4" fmla="*/ 38 w 185"/>
              <a:gd name="T5" fmla="*/ 24 h 190"/>
              <a:gd name="T6" fmla="*/ 7 w 185"/>
              <a:gd name="T7" fmla="*/ 44 h 190"/>
              <a:gd name="T8" fmla="*/ 39 w 185"/>
              <a:gd name="T9" fmla="*/ 64 h 190"/>
              <a:gd name="T10" fmla="*/ 160 w 185"/>
              <a:gd name="T11" fmla="*/ 64 h 190"/>
              <a:gd name="T12" fmla="*/ 100 w 185"/>
              <a:gd name="T13" fmla="*/ 0 h 190"/>
              <a:gd name="T14" fmla="*/ 88 w 185"/>
              <a:gd name="T15" fmla="*/ 0 h 190"/>
              <a:gd name="T16" fmla="*/ 88 w 185"/>
              <a:gd name="T17" fmla="*/ 20 h 190"/>
              <a:gd name="T18" fmla="*/ 100 w 185"/>
              <a:gd name="T19" fmla="*/ 20 h 190"/>
              <a:gd name="T20" fmla="*/ 100 w 185"/>
              <a:gd name="T21" fmla="*/ 0 h 190"/>
              <a:gd name="T22" fmla="*/ 100 w 185"/>
              <a:gd name="T23" fmla="*/ 168 h 190"/>
              <a:gd name="T24" fmla="*/ 100 w 185"/>
              <a:gd name="T25" fmla="*/ 116 h 190"/>
              <a:gd name="T26" fmla="*/ 88 w 185"/>
              <a:gd name="T27" fmla="*/ 116 h 190"/>
              <a:gd name="T28" fmla="*/ 88 w 185"/>
              <a:gd name="T29" fmla="*/ 168 h 190"/>
              <a:gd name="T30" fmla="*/ 100 w 185"/>
              <a:gd name="T31" fmla="*/ 168 h 190"/>
              <a:gd name="T32" fmla="*/ 121 w 185"/>
              <a:gd name="T33" fmla="*/ 132 h 190"/>
              <a:gd name="T34" fmla="*/ 120 w 185"/>
              <a:gd name="T35" fmla="*/ 143 h 190"/>
              <a:gd name="T36" fmla="*/ 160 w 185"/>
              <a:gd name="T37" fmla="*/ 160 h 190"/>
              <a:gd name="T38" fmla="*/ 92 w 185"/>
              <a:gd name="T39" fmla="*/ 180 h 190"/>
              <a:gd name="T40" fmla="*/ 24 w 185"/>
              <a:gd name="T41" fmla="*/ 160 h 190"/>
              <a:gd name="T42" fmla="*/ 64 w 185"/>
              <a:gd name="T43" fmla="*/ 143 h 190"/>
              <a:gd name="T44" fmla="*/ 63 w 185"/>
              <a:gd name="T45" fmla="*/ 132 h 190"/>
              <a:gd name="T46" fmla="*/ 0 w 185"/>
              <a:gd name="T47" fmla="*/ 160 h 190"/>
              <a:gd name="T48" fmla="*/ 92 w 185"/>
              <a:gd name="T49" fmla="*/ 190 h 190"/>
              <a:gd name="T50" fmla="*/ 185 w 185"/>
              <a:gd name="T51" fmla="*/ 160 h 190"/>
              <a:gd name="T52" fmla="*/ 121 w 185"/>
              <a:gd name="T53" fmla="*/ 132 h 190"/>
              <a:gd name="T54" fmla="*/ 160 w 185"/>
              <a:gd name="T55" fmla="*/ 92 h 190"/>
              <a:gd name="T56" fmla="*/ 128 w 185"/>
              <a:gd name="T57" fmla="*/ 72 h 190"/>
              <a:gd name="T58" fmla="*/ 48 w 185"/>
              <a:gd name="T59" fmla="*/ 72 h 190"/>
              <a:gd name="T60" fmla="*/ 48 w 185"/>
              <a:gd name="T61" fmla="*/ 112 h 190"/>
              <a:gd name="T62" fmla="*/ 128 w 185"/>
              <a:gd name="T63" fmla="*/ 112 h 190"/>
              <a:gd name="T64" fmla="*/ 160 w 185"/>
              <a:gd name="T65" fmla="*/ 9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5" h="190">
                <a:moveTo>
                  <a:pt x="160" y="64"/>
                </a:moveTo>
                <a:cubicBezTo>
                  <a:pt x="160" y="24"/>
                  <a:pt x="160" y="24"/>
                  <a:pt x="160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7" y="44"/>
                  <a:pt x="7" y="44"/>
                  <a:pt x="7" y="44"/>
                </a:cubicBezTo>
                <a:cubicBezTo>
                  <a:pt x="39" y="64"/>
                  <a:pt x="39" y="64"/>
                  <a:pt x="39" y="64"/>
                </a:cubicBezTo>
                <a:lnTo>
                  <a:pt x="160" y="64"/>
                </a:lnTo>
                <a:close/>
                <a:moveTo>
                  <a:pt x="100" y="0"/>
                </a:moveTo>
                <a:cubicBezTo>
                  <a:pt x="88" y="0"/>
                  <a:pt x="88" y="0"/>
                  <a:pt x="88" y="0"/>
                </a:cubicBezTo>
                <a:cubicBezTo>
                  <a:pt x="88" y="20"/>
                  <a:pt x="88" y="20"/>
                  <a:pt x="88" y="20"/>
                </a:cubicBezTo>
                <a:cubicBezTo>
                  <a:pt x="100" y="20"/>
                  <a:pt x="100" y="20"/>
                  <a:pt x="100" y="20"/>
                </a:cubicBezTo>
                <a:lnTo>
                  <a:pt x="100" y="0"/>
                </a:lnTo>
                <a:close/>
                <a:moveTo>
                  <a:pt x="100" y="168"/>
                </a:moveTo>
                <a:cubicBezTo>
                  <a:pt x="100" y="116"/>
                  <a:pt x="100" y="116"/>
                  <a:pt x="100" y="116"/>
                </a:cubicBezTo>
                <a:cubicBezTo>
                  <a:pt x="88" y="116"/>
                  <a:pt x="88" y="116"/>
                  <a:pt x="88" y="116"/>
                </a:cubicBezTo>
                <a:cubicBezTo>
                  <a:pt x="88" y="168"/>
                  <a:pt x="88" y="168"/>
                  <a:pt x="88" y="168"/>
                </a:cubicBezTo>
                <a:lnTo>
                  <a:pt x="100" y="168"/>
                </a:lnTo>
                <a:close/>
                <a:moveTo>
                  <a:pt x="121" y="132"/>
                </a:moveTo>
                <a:cubicBezTo>
                  <a:pt x="120" y="143"/>
                  <a:pt x="120" y="143"/>
                  <a:pt x="120" y="143"/>
                </a:cubicBezTo>
                <a:cubicBezTo>
                  <a:pt x="142" y="146"/>
                  <a:pt x="160" y="153"/>
                  <a:pt x="160" y="160"/>
                </a:cubicBezTo>
                <a:cubicBezTo>
                  <a:pt x="160" y="171"/>
                  <a:pt x="126" y="180"/>
                  <a:pt x="92" y="180"/>
                </a:cubicBezTo>
                <a:cubicBezTo>
                  <a:pt x="59" y="180"/>
                  <a:pt x="24" y="171"/>
                  <a:pt x="24" y="160"/>
                </a:cubicBezTo>
                <a:cubicBezTo>
                  <a:pt x="24" y="153"/>
                  <a:pt x="42" y="146"/>
                  <a:pt x="64" y="143"/>
                </a:cubicBezTo>
                <a:cubicBezTo>
                  <a:pt x="63" y="132"/>
                  <a:pt x="63" y="132"/>
                  <a:pt x="63" y="132"/>
                </a:cubicBezTo>
                <a:cubicBezTo>
                  <a:pt x="26" y="136"/>
                  <a:pt x="0" y="147"/>
                  <a:pt x="0" y="160"/>
                </a:cubicBezTo>
                <a:cubicBezTo>
                  <a:pt x="0" y="177"/>
                  <a:pt x="41" y="190"/>
                  <a:pt x="92" y="190"/>
                </a:cubicBezTo>
                <a:cubicBezTo>
                  <a:pt x="143" y="190"/>
                  <a:pt x="185" y="177"/>
                  <a:pt x="185" y="160"/>
                </a:cubicBezTo>
                <a:cubicBezTo>
                  <a:pt x="185" y="147"/>
                  <a:pt x="158" y="136"/>
                  <a:pt x="121" y="132"/>
                </a:cubicBezTo>
                <a:close/>
                <a:moveTo>
                  <a:pt x="160" y="92"/>
                </a:moveTo>
                <a:cubicBezTo>
                  <a:pt x="128" y="72"/>
                  <a:pt x="128" y="72"/>
                  <a:pt x="128" y="72"/>
                </a:cubicBezTo>
                <a:cubicBezTo>
                  <a:pt x="48" y="72"/>
                  <a:pt x="48" y="72"/>
                  <a:pt x="48" y="72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128" y="112"/>
                  <a:pt x="128" y="112"/>
                  <a:pt x="128" y="112"/>
                </a:cubicBezTo>
                <a:lnTo>
                  <a:pt x="160" y="92"/>
                </a:lnTo>
                <a:close/>
              </a:path>
            </a:pathLst>
          </a:custGeom>
          <a:solidFill>
            <a:srgbClr val="6C7A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340864" y="3240589"/>
            <a:ext cx="1603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汽车 </a:t>
            </a:r>
            <a:r>
              <a:rPr lang="en-US" altLang="zh-CN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81.3%</a:t>
            </a:r>
            <a:endParaRPr lang="zh-CN" altLang="en-US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40864" y="4250566"/>
            <a:ext cx="150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火车 </a:t>
            </a:r>
            <a:r>
              <a:rPr lang="en-US" altLang="zh-CN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7.7%</a:t>
            </a:r>
            <a:endParaRPr lang="zh-CN" altLang="en-US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40864" y="5219599"/>
            <a:ext cx="150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 </a:t>
            </a:r>
            <a:r>
              <a:rPr lang="en-US" altLang="zh-CN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11.0%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849624" y="3141239"/>
            <a:ext cx="743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河源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35.5%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深圳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23.2%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，广州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17.5%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，东莞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6.8%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惠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州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5.8%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，其余各地市共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11.2%</a:t>
            </a:r>
            <a:endParaRPr lang="zh-CN" altLang="en-US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849624" y="4174667"/>
            <a:ext cx="743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河源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40.3%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，深圳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18.7%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，广州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17.7%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东莞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6.9%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惠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州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5.0%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，其余各地市共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11.4%</a:t>
            </a:r>
            <a:endParaRPr lang="zh-CN" altLang="en-US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9624" y="5158020"/>
            <a:ext cx="743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河源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44.7%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，广州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17.6%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深圳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15.5%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东莞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5.3%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，佛山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，其余各地市共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13.8%</a:t>
            </a:r>
            <a:endParaRPr lang="zh-CN" altLang="en-US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184595"/>
            <a:ext cx="646938" cy="7480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3272" y="297031"/>
            <a:ext cx="10991088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省内游客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特征分析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00048" y="3052352"/>
            <a:ext cx="2786136" cy="2696339"/>
            <a:chOff x="3609204" y="3734797"/>
            <a:chExt cx="2624407" cy="2572190"/>
          </a:xfrm>
          <a:solidFill>
            <a:srgbClr val="B2B2B2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3609204" y="3734797"/>
              <a:ext cx="2624407" cy="2572190"/>
              <a:chOff x="3609204" y="3734797"/>
              <a:chExt cx="2624407" cy="2572190"/>
            </a:xfrm>
            <a:grpFill/>
          </p:grpSpPr>
          <p:sp>
            <p:nvSpPr>
              <p:cNvPr id="8" name="椭圆 7"/>
              <p:cNvSpPr/>
              <p:nvPr/>
            </p:nvSpPr>
            <p:spPr>
              <a:xfrm>
                <a:off x="3609204" y="3734797"/>
                <a:ext cx="2624407" cy="257219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" name="Picture 3" descr="C:\Users\shizhen.xie\Desktop\2013012110560638_easyicon_cn_128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4744587" y="4130040"/>
                <a:ext cx="1261076" cy="11640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Picture 4" descr="C:\Users\shizhen.xie\Desktop\20130121105611342_easyicon_cn_128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0374" y="4082331"/>
                <a:ext cx="1148668" cy="12117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4098668" y="5262666"/>
                <a:ext cx="1027756" cy="440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35% </a:t>
                </a:r>
                <a:endParaRPr lang="zh-CN" altLang="en-US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5205855" y="5262666"/>
              <a:ext cx="1027756" cy="440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65% </a:t>
              </a:r>
              <a:endPara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内容占位符 4"/>
          <p:cNvSpPr txBox="1"/>
          <p:nvPr/>
        </p:nvSpPr>
        <p:spPr>
          <a:xfrm>
            <a:off x="947831" y="1091585"/>
            <a:ext cx="10515600" cy="1454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省内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河源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游客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65%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为男性、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35%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为女性；游客年龄分布特征是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:14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岁及以下的少年占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2.3%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15-24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岁青年占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23.2%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25-44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岁的壮盛年占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54.5%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45-64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岁的中年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.6%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65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岁及以上的老年占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3.5%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；游客以壮盛年为主。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2673771054"/>
              </p:ext>
            </p:extLst>
          </p:nvPr>
        </p:nvGraphicFramePr>
        <p:xfrm>
          <a:off x="6126480" y="2545735"/>
          <a:ext cx="4235704" cy="3498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184595"/>
            <a:ext cx="646938" cy="7480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3272" y="297031"/>
            <a:ext cx="10991088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省内游客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停留天数分析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33272" y="2093976"/>
            <a:ext cx="43982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河源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省内游客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停留天数总体分布情况是：停留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天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39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.5%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，停留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天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33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.9%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，停留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天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.0%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，停留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4-6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天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8.3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，停留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7-15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天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.9%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天以上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.4%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。游客以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1-3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天的短期旅游为主，共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81.4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315635467"/>
              </p:ext>
            </p:extLst>
          </p:nvPr>
        </p:nvGraphicFramePr>
        <p:xfrm>
          <a:off x="6528816" y="1932372"/>
          <a:ext cx="4192016" cy="346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184595"/>
            <a:ext cx="646938" cy="7480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3272" y="297031"/>
            <a:ext cx="10991088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省内游客游览景点数量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33272" y="2093976"/>
            <a:ext cx="4398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各主要景点接待省内游客人数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共计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80.0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万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人次，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包括巴伐利亚庄园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52.8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万人次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万绿湖风景区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27.2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万人次。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801653190"/>
              </p:ext>
            </p:extLst>
          </p:nvPr>
        </p:nvGraphicFramePr>
        <p:xfrm>
          <a:off x="5696712" y="1709928"/>
          <a:ext cx="5928868" cy="3708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3"/>
          <p:cNvSpPr/>
          <p:nvPr/>
        </p:nvSpPr>
        <p:spPr>
          <a:xfrm>
            <a:off x="7095744" y="1757976"/>
            <a:ext cx="4320000" cy="672000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rgbClr val="B5C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112" tIns="66556" rIns="133112" bIns="66556" rtlCol="0" anchor="ctr"/>
          <a:lstStyle/>
          <a:p>
            <a:pPr algn="ctr"/>
            <a:r>
              <a:rPr lang="zh-CN" altLang="en-US" sz="2270" b="1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游客总体分析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095744" y="3075021"/>
            <a:ext cx="4320000" cy="672000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rgbClr val="B5C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112" tIns="66556" rIns="133112" bIns="66556" rtlCol="0" anchor="ctr"/>
          <a:lstStyle/>
          <a:p>
            <a:pPr algn="ctr"/>
            <a:r>
              <a:rPr lang="zh-CN" altLang="en-US" sz="2270" b="1" dirty="0" smtClean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</a:t>
            </a:r>
            <a:r>
              <a:rPr lang="zh-CN" altLang="en-US" sz="2270" b="1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内游客</a:t>
            </a:r>
            <a:r>
              <a:rPr lang="zh-CN" altLang="en-US" sz="2270" b="1" dirty="0" smtClean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270" b="1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3"/>
          <p:cNvSpPr/>
          <p:nvPr/>
        </p:nvSpPr>
        <p:spPr>
          <a:xfrm>
            <a:off x="7095744" y="4305588"/>
            <a:ext cx="4320000" cy="672000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rgbClr val="B5C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112" tIns="66556" rIns="133112" bIns="66556"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省外游客分析</a:t>
            </a:r>
          </a:p>
        </p:txBody>
      </p:sp>
      <p:sp>
        <p:nvSpPr>
          <p:cNvPr id="10" name="矩形 9"/>
          <p:cNvSpPr/>
          <p:nvPr/>
        </p:nvSpPr>
        <p:spPr>
          <a:xfrm>
            <a:off x="333835" y="371005"/>
            <a:ext cx="496880" cy="4968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578646" y="637426"/>
            <a:ext cx="331253" cy="3312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TextBox 36"/>
          <p:cNvSpPr txBox="1"/>
          <p:nvPr/>
        </p:nvSpPr>
        <p:spPr>
          <a:xfrm>
            <a:off x="1005909" y="408613"/>
            <a:ext cx="2112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5" y="1134305"/>
            <a:ext cx="4984891" cy="5348792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5715000" y="1819656"/>
            <a:ext cx="1225296" cy="5486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15000" y="3136701"/>
            <a:ext cx="1225296" cy="5486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715000" y="4367268"/>
            <a:ext cx="1225296" cy="5486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184595"/>
            <a:ext cx="646938" cy="7480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3272" y="297031"/>
            <a:ext cx="10991088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来源地市分布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60336" y="1700784"/>
            <a:ext cx="4096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2018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河源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省外游客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主要来自以下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省份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共占游客总数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76.6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，各城市游客占比分布如下：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726680" y="3567642"/>
            <a:ext cx="2075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上海</a:t>
            </a:r>
            <a:r>
              <a:rPr lang="zh-CN" altLang="en-US" dirty="0"/>
              <a:t>	</a:t>
            </a:r>
            <a:r>
              <a:rPr lang="en-US" altLang="zh-CN" dirty="0" smtClean="0"/>
              <a:t>16.0</a:t>
            </a:r>
            <a:r>
              <a:rPr lang="en-US" altLang="zh-CN" dirty="0" smtClean="0"/>
              <a:t>%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湖南</a:t>
            </a:r>
            <a:r>
              <a:rPr lang="zh-CN" altLang="en-US" dirty="0"/>
              <a:t>	</a:t>
            </a:r>
            <a:r>
              <a:rPr lang="en-US" altLang="zh-CN" dirty="0" smtClean="0"/>
              <a:t>13.2%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江苏</a:t>
            </a:r>
            <a:r>
              <a:rPr lang="zh-CN" altLang="en-US" dirty="0"/>
              <a:t>	</a:t>
            </a:r>
            <a:r>
              <a:rPr lang="en-US" altLang="zh-CN" dirty="0" smtClean="0"/>
              <a:t>9</a:t>
            </a:r>
            <a:r>
              <a:rPr lang="en-US" altLang="zh-CN" dirty="0" smtClean="0"/>
              <a:t>.1%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河南</a:t>
            </a:r>
            <a:r>
              <a:rPr lang="zh-CN" altLang="en-US" dirty="0"/>
              <a:t>	</a:t>
            </a:r>
            <a:r>
              <a:rPr lang="en-US" altLang="zh-CN" dirty="0" smtClean="0"/>
              <a:t>7</a:t>
            </a:r>
            <a:r>
              <a:rPr lang="en-US" altLang="zh-CN" dirty="0" smtClean="0"/>
              <a:t>.4%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/>
              <a:t>江西</a:t>
            </a:r>
            <a:r>
              <a:rPr lang="zh-CN" altLang="en-US" dirty="0"/>
              <a:t>	</a:t>
            </a:r>
            <a:r>
              <a:rPr lang="en-US" altLang="zh-CN" dirty="0" smtClean="0"/>
              <a:t>7</a:t>
            </a:r>
            <a:r>
              <a:rPr lang="en-US" altLang="zh-CN" dirty="0" smtClean="0"/>
              <a:t>.0%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湖北</a:t>
            </a:r>
            <a:r>
              <a:rPr lang="zh-CN" altLang="en-US" dirty="0"/>
              <a:t>	</a:t>
            </a:r>
            <a:r>
              <a:rPr lang="en-US" altLang="zh-CN" dirty="0" smtClean="0"/>
              <a:t>6</a:t>
            </a:r>
            <a:r>
              <a:rPr lang="en-US" altLang="zh-CN" dirty="0" smtClean="0"/>
              <a:t>.3%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/>
              <a:t>广西</a:t>
            </a:r>
            <a:r>
              <a:rPr lang="zh-CN" altLang="en-US" dirty="0"/>
              <a:t>	</a:t>
            </a:r>
            <a:r>
              <a:rPr lang="en-US" altLang="zh-CN" dirty="0" smtClean="0"/>
              <a:t>5</a:t>
            </a:r>
            <a:r>
              <a:rPr lang="en-US" altLang="zh-CN" dirty="0" smtClean="0"/>
              <a:t>.6%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zh-CN" altLang="en-US" dirty="0"/>
              <a:t>北京</a:t>
            </a:r>
            <a:r>
              <a:rPr lang="zh-CN" altLang="en-US" dirty="0"/>
              <a:t>	</a:t>
            </a:r>
            <a:r>
              <a:rPr lang="en-US" altLang="zh-CN" dirty="0" smtClean="0"/>
              <a:t>4.4%</a:t>
            </a:r>
            <a:endParaRPr lang="en-US" altLang="zh-CN" dirty="0" smtClean="0"/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 四川</a:t>
            </a:r>
            <a:r>
              <a:rPr lang="zh-CN" altLang="en-US" dirty="0"/>
              <a:t>	</a:t>
            </a:r>
            <a:r>
              <a:rPr lang="en-US" altLang="zh-CN" dirty="0" smtClean="0"/>
              <a:t>4</a:t>
            </a:r>
            <a:r>
              <a:rPr lang="en-US" altLang="zh-CN" dirty="0" smtClean="0"/>
              <a:t>.2%</a:t>
            </a:r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zh-CN" altLang="en-US" dirty="0"/>
              <a:t>福建</a:t>
            </a:r>
            <a:r>
              <a:rPr lang="zh-CN" altLang="en-US" dirty="0"/>
              <a:t>	</a:t>
            </a:r>
            <a:r>
              <a:rPr lang="en-US" altLang="zh-CN" dirty="0" smtClean="0"/>
              <a:t>3</a:t>
            </a:r>
            <a:r>
              <a:rPr lang="en-US" altLang="zh-CN" dirty="0" smtClean="0"/>
              <a:t>.4%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10" y="1776248"/>
            <a:ext cx="6303566" cy="448791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184595"/>
            <a:ext cx="646938" cy="7480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3272" y="297031"/>
            <a:ext cx="10991088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省外游客交通工具分析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5024" y="1353312"/>
            <a:ext cx="9610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河源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省外游客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使用交通工具中汽车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80.9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、火车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7.4%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、其它方式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11.7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；汽车仍是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河源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主要交通工具，做好各大汽车站的乘车路线安排、乘车指引与服务仍然十分重要。</a:t>
            </a:r>
          </a:p>
          <a:p>
            <a:endParaRPr lang="zh-CN" altLang="en-US" dirty="0"/>
          </a:p>
        </p:txBody>
      </p:sp>
      <p:sp>
        <p:nvSpPr>
          <p:cNvPr id="7" name="Freeform 32"/>
          <p:cNvSpPr>
            <a:spLocks noEditPoints="1"/>
          </p:cNvSpPr>
          <p:nvPr/>
        </p:nvSpPr>
        <p:spPr bwMode="auto">
          <a:xfrm>
            <a:off x="1335024" y="3046996"/>
            <a:ext cx="825558" cy="825558"/>
          </a:xfrm>
          <a:custGeom>
            <a:avLst/>
            <a:gdLst>
              <a:gd name="T0" fmla="*/ 81 w 200"/>
              <a:gd name="T1" fmla="*/ 52 h 200"/>
              <a:gd name="T2" fmla="*/ 124 w 200"/>
              <a:gd name="T3" fmla="*/ 52 h 200"/>
              <a:gd name="T4" fmla="*/ 124 w 200"/>
              <a:gd name="T5" fmla="*/ 48 h 200"/>
              <a:gd name="T6" fmla="*/ 81 w 200"/>
              <a:gd name="T7" fmla="*/ 48 h 200"/>
              <a:gd name="T8" fmla="*/ 81 w 200"/>
              <a:gd name="T9" fmla="*/ 52 h 200"/>
              <a:gd name="T10" fmla="*/ 64 w 200"/>
              <a:gd name="T11" fmla="*/ 100 h 200"/>
              <a:gd name="T12" fmla="*/ 141 w 200"/>
              <a:gd name="T13" fmla="*/ 100 h 200"/>
              <a:gd name="T14" fmla="*/ 145 w 200"/>
              <a:gd name="T15" fmla="*/ 94 h 200"/>
              <a:gd name="T16" fmla="*/ 141 w 200"/>
              <a:gd name="T17" fmla="*/ 66 h 200"/>
              <a:gd name="T18" fmla="*/ 135 w 200"/>
              <a:gd name="T19" fmla="*/ 60 h 200"/>
              <a:gd name="T20" fmla="*/ 70 w 200"/>
              <a:gd name="T21" fmla="*/ 60 h 200"/>
              <a:gd name="T22" fmla="*/ 64 w 200"/>
              <a:gd name="T23" fmla="*/ 66 h 200"/>
              <a:gd name="T24" fmla="*/ 60 w 200"/>
              <a:gd name="T25" fmla="*/ 94 h 200"/>
              <a:gd name="T26" fmla="*/ 64 w 200"/>
              <a:gd name="T27" fmla="*/ 100 h 200"/>
              <a:gd name="T28" fmla="*/ 100 w 200"/>
              <a:gd name="T29" fmla="*/ 0 h 200"/>
              <a:gd name="T30" fmla="*/ 0 w 200"/>
              <a:gd name="T31" fmla="*/ 100 h 200"/>
              <a:gd name="T32" fmla="*/ 100 w 200"/>
              <a:gd name="T33" fmla="*/ 200 h 200"/>
              <a:gd name="T34" fmla="*/ 200 w 200"/>
              <a:gd name="T35" fmla="*/ 100 h 200"/>
              <a:gd name="T36" fmla="*/ 100 w 200"/>
              <a:gd name="T37" fmla="*/ 0 h 200"/>
              <a:gd name="T38" fmla="*/ 103 w 200"/>
              <a:gd name="T39" fmla="*/ 38 h 200"/>
              <a:gd name="T40" fmla="*/ 102 w 200"/>
              <a:gd name="T41" fmla="*/ 38 h 200"/>
              <a:gd name="T42" fmla="*/ 102 w 200"/>
              <a:gd name="T43" fmla="*/ 38 h 200"/>
              <a:gd name="T44" fmla="*/ 103 w 200"/>
              <a:gd name="T45" fmla="*/ 38 h 200"/>
              <a:gd name="T46" fmla="*/ 156 w 200"/>
              <a:gd name="T47" fmla="*/ 148 h 200"/>
              <a:gd name="T48" fmla="*/ 146 w 200"/>
              <a:gd name="T49" fmla="*/ 148 h 200"/>
              <a:gd name="T50" fmla="*/ 146 w 200"/>
              <a:gd name="T51" fmla="*/ 157 h 200"/>
              <a:gd name="T52" fmla="*/ 131 w 200"/>
              <a:gd name="T53" fmla="*/ 157 h 200"/>
              <a:gd name="T54" fmla="*/ 131 w 200"/>
              <a:gd name="T55" fmla="*/ 148 h 200"/>
              <a:gd name="T56" fmla="*/ 74 w 200"/>
              <a:gd name="T57" fmla="*/ 148 h 200"/>
              <a:gd name="T58" fmla="*/ 74 w 200"/>
              <a:gd name="T59" fmla="*/ 157 h 200"/>
              <a:gd name="T60" fmla="*/ 59 w 200"/>
              <a:gd name="T61" fmla="*/ 157 h 200"/>
              <a:gd name="T62" fmla="*/ 59 w 200"/>
              <a:gd name="T63" fmla="*/ 148 h 200"/>
              <a:gd name="T64" fmla="*/ 48 w 200"/>
              <a:gd name="T65" fmla="*/ 148 h 200"/>
              <a:gd name="T66" fmla="*/ 48 w 200"/>
              <a:gd name="T67" fmla="*/ 95 h 200"/>
              <a:gd name="T68" fmla="*/ 54 w 200"/>
              <a:gd name="T69" fmla="*/ 57 h 200"/>
              <a:gd name="T70" fmla="*/ 68 w 200"/>
              <a:gd name="T71" fmla="*/ 44 h 200"/>
              <a:gd name="T72" fmla="*/ 102 w 200"/>
              <a:gd name="T73" fmla="*/ 38 h 200"/>
              <a:gd name="T74" fmla="*/ 137 w 200"/>
              <a:gd name="T75" fmla="*/ 44 h 200"/>
              <a:gd name="T76" fmla="*/ 151 w 200"/>
              <a:gd name="T77" fmla="*/ 57 h 200"/>
              <a:gd name="T78" fmla="*/ 156 w 200"/>
              <a:gd name="T79" fmla="*/ 95 h 200"/>
              <a:gd name="T80" fmla="*/ 156 w 200"/>
              <a:gd name="T81" fmla="*/ 148 h 200"/>
              <a:gd name="T82" fmla="*/ 73 w 200"/>
              <a:gd name="T83" fmla="*/ 120 h 200"/>
              <a:gd name="T84" fmla="*/ 61 w 200"/>
              <a:gd name="T85" fmla="*/ 120 h 200"/>
              <a:gd name="T86" fmla="*/ 56 w 200"/>
              <a:gd name="T87" fmla="*/ 123 h 200"/>
              <a:gd name="T88" fmla="*/ 56 w 200"/>
              <a:gd name="T89" fmla="*/ 129 h 200"/>
              <a:gd name="T90" fmla="*/ 61 w 200"/>
              <a:gd name="T91" fmla="*/ 132 h 200"/>
              <a:gd name="T92" fmla="*/ 73 w 200"/>
              <a:gd name="T93" fmla="*/ 132 h 200"/>
              <a:gd name="T94" fmla="*/ 76 w 200"/>
              <a:gd name="T95" fmla="*/ 129 h 200"/>
              <a:gd name="T96" fmla="*/ 76 w 200"/>
              <a:gd name="T97" fmla="*/ 123 h 200"/>
              <a:gd name="T98" fmla="*/ 73 w 200"/>
              <a:gd name="T99" fmla="*/ 120 h 200"/>
              <a:gd name="T100" fmla="*/ 144 w 200"/>
              <a:gd name="T101" fmla="*/ 120 h 200"/>
              <a:gd name="T102" fmla="*/ 132 w 200"/>
              <a:gd name="T103" fmla="*/ 120 h 200"/>
              <a:gd name="T104" fmla="*/ 128 w 200"/>
              <a:gd name="T105" fmla="*/ 123 h 200"/>
              <a:gd name="T106" fmla="*/ 128 w 200"/>
              <a:gd name="T107" fmla="*/ 129 h 200"/>
              <a:gd name="T108" fmla="*/ 132 w 200"/>
              <a:gd name="T109" fmla="*/ 132 h 200"/>
              <a:gd name="T110" fmla="*/ 144 w 200"/>
              <a:gd name="T111" fmla="*/ 132 h 200"/>
              <a:gd name="T112" fmla="*/ 148 w 200"/>
              <a:gd name="T113" fmla="*/ 129 h 200"/>
              <a:gd name="T114" fmla="*/ 148 w 200"/>
              <a:gd name="T115" fmla="*/ 123 h 200"/>
              <a:gd name="T116" fmla="*/ 144 w 200"/>
              <a:gd name="T117" fmla="*/ 12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0" h="200">
                <a:moveTo>
                  <a:pt x="81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8" y="52"/>
                  <a:pt x="128" y="48"/>
                  <a:pt x="124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77" y="48"/>
                  <a:pt x="77" y="52"/>
                  <a:pt x="81" y="52"/>
                </a:cubicBezTo>
                <a:close/>
                <a:moveTo>
                  <a:pt x="64" y="100"/>
                </a:moveTo>
                <a:cubicBezTo>
                  <a:pt x="141" y="100"/>
                  <a:pt x="141" y="100"/>
                  <a:pt x="141" y="100"/>
                </a:cubicBezTo>
                <a:cubicBezTo>
                  <a:pt x="145" y="100"/>
                  <a:pt x="145" y="97"/>
                  <a:pt x="145" y="94"/>
                </a:cubicBezTo>
                <a:cubicBezTo>
                  <a:pt x="141" y="66"/>
                  <a:pt x="141" y="66"/>
                  <a:pt x="141" y="66"/>
                </a:cubicBezTo>
                <a:cubicBezTo>
                  <a:pt x="141" y="62"/>
                  <a:pt x="139" y="60"/>
                  <a:pt x="135" y="60"/>
                </a:cubicBezTo>
                <a:cubicBezTo>
                  <a:pt x="70" y="60"/>
                  <a:pt x="70" y="60"/>
                  <a:pt x="70" y="60"/>
                </a:cubicBezTo>
                <a:cubicBezTo>
                  <a:pt x="65" y="60"/>
                  <a:pt x="64" y="62"/>
                  <a:pt x="64" y="66"/>
                </a:cubicBezTo>
                <a:cubicBezTo>
                  <a:pt x="60" y="94"/>
                  <a:pt x="60" y="94"/>
                  <a:pt x="60" y="94"/>
                </a:cubicBezTo>
                <a:cubicBezTo>
                  <a:pt x="59" y="97"/>
                  <a:pt x="60" y="100"/>
                  <a:pt x="64" y="100"/>
                </a:cubicBezTo>
                <a:close/>
                <a:moveTo>
                  <a:pt x="100" y="0"/>
                </a:moveTo>
                <a:cubicBezTo>
                  <a:pt x="45" y="0"/>
                  <a:pt x="0" y="45"/>
                  <a:pt x="0" y="100"/>
                </a:cubicBezTo>
                <a:cubicBezTo>
                  <a:pt x="0" y="155"/>
                  <a:pt x="45" y="200"/>
                  <a:pt x="100" y="200"/>
                </a:cubicBezTo>
                <a:cubicBezTo>
                  <a:pt x="155" y="200"/>
                  <a:pt x="200" y="155"/>
                  <a:pt x="200" y="100"/>
                </a:cubicBezTo>
                <a:cubicBezTo>
                  <a:pt x="200" y="45"/>
                  <a:pt x="155" y="0"/>
                  <a:pt x="100" y="0"/>
                </a:cubicBezTo>
                <a:close/>
                <a:moveTo>
                  <a:pt x="103" y="38"/>
                </a:moveTo>
                <a:cubicBezTo>
                  <a:pt x="103" y="38"/>
                  <a:pt x="103" y="38"/>
                  <a:pt x="102" y="38"/>
                </a:cubicBezTo>
                <a:cubicBezTo>
                  <a:pt x="102" y="38"/>
                  <a:pt x="102" y="38"/>
                  <a:pt x="102" y="38"/>
                </a:cubicBezTo>
                <a:lnTo>
                  <a:pt x="103" y="38"/>
                </a:lnTo>
                <a:close/>
                <a:moveTo>
                  <a:pt x="156" y="148"/>
                </a:moveTo>
                <a:cubicBezTo>
                  <a:pt x="146" y="148"/>
                  <a:pt x="146" y="148"/>
                  <a:pt x="146" y="148"/>
                </a:cubicBezTo>
                <a:cubicBezTo>
                  <a:pt x="146" y="157"/>
                  <a:pt x="146" y="157"/>
                  <a:pt x="146" y="157"/>
                </a:cubicBezTo>
                <a:cubicBezTo>
                  <a:pt x="146" y="167"/>
                  <a:pt x="131" y="167"/>
                  <a:pt x="131" y="157"/>
                </a:cubicBezTo>
                <a:cubicBezTo>
                  <a:pt x="131" y="148"/>
                  <a:pt x="131" y="148"/>
                  <a:pt x="131" y="148"/>
                </a:cubicBezTo>
                <a:cubicBezTo>
                  <a:pt x="74" y="148"/>
                  <a:pt x="74" y="148"/>
                  <a:pt x="74" y="148"/>
                </a:cubicBezTo>
                <a:cubicBezTo>
                  <a:pt x="74" y="157"/>
                  <a:pt x="74" y="157"/>
                  <a:pt x="74" y="157"/>
                </a:cubicBezTo>
                <a:cubicBezTo>
                  <a:pt x="74" y="167"/>
                  <a:pt x="59" y="167"/>
                  <a:pt x="59" y="157"/>
                </a:cubicBezTo>
                <a:cubicBezTo>
                  <a:pt x="59" y="148"/>
                  <a:pt x="59" y="148"/>
                  <a:pt x="59" y="148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48" y="95"/>
                  <a:pt x="48" y="95"/>
                  <a:pt x="48" y="95"/>
                </a:cubicBezTo>
                <a:cubicBezTo>
                  <a:pt x="54" y="57"/>
                  <a:pt x="54" y="57"/>
                  <a:pt x="54" y="57"/>
                </a:cubicBezTo>
                <a:cubicBezTo>
                  <a:pt x="55" y="49"/>
                  <a:pt x="61" y="47"/>
                  <a:pt x="68" y="44"/>
                </a:cubicBezTo>
                <a:cubicBezTo>
                  <a:pt x="75" y="41"/>
                  <a:pt x="91" y="38"/>
                  <a:pt x="102" y="38"/>
                </a:cubicBezTo>
                <a:cubicBezTo>
                  <a:pt x="114" y="38"/>
                  <a:pt x="130" y="41"/>
                  <a:pt x="137" y="44"/>
                </a:cubicBezTo>
                <a:cubicBezTo>
                  <a:pt x="143" y="47"/>
                  <a:pt x="150" y="49"/>
                  <a:pt x="151" y="57"/>
                </a:cubicBezTo>
                <a:cubicBezTo>
                  <a:pt x="156" y="95"/>
                  <a:pt x="156" y="95"/>
                  <a:pt x="156" y="95"/>
                </a:cubicBezTo>
                <a:lnTo>
                  <a:pt x="156" y="148"/>
                </a:lnTo>
                <a:close/>
                <a:moveTo>
                  <a:pt x="73" y="120"/>
                </a:moveTo>
                <a:cubicBezTo>
                  <a:pt x="61" y="120"/>
                  <a:pt x="61" y="120"/>
                  <a:pt x="61" y="120"/>
                </a:cubicBezTo>
                <a:cubicBezTo>
                  <a:pt x="59" y="120"/>
                  <a:pt x="56" y="121"/>
                  <a:pt x="56" y="123"/>
                </a:cubicBezTo>
                <a:cubicBezTo>
                  <a:pt x="56" y="129"/>
                  <a:pt x="56" y="129"/>
                  <a:pt x="56" y="129"/>
                </a:cubicBezTo>
                <a:cubicBezTo>
                  <a:pt x="56" y="131"/>
                  <a:pt x="59" y="132"/>
                  <a:pt x="61" y="132"/>
                </a:cubicBezTo>
                <a:cubicBezTo>
                  <a:pt x="73" y="132"/>
                  <a:pt x="73" y="132"/>
                  <a:pt x="73" y="132"/>
                </a:cubicBezTo>
                <a:cubicBezTo>
                  <a:pt x="74" y="132"/>
                  <a:pt x="76" y="131"/>
                  <a:pt x="76" y="129"/>
                </a:cubicBezTo>
                <a:cubicBezTo>
                  <a:pt x="76" y="123"/>
                  <a:pt x="76" y="123"/>
                  <a:pt x="76" y="123"/>
                </a:cubicBezTo>
                <a:cubicBezTo>
                  <a:pt x="76" y="121"/>
                  <a:pt x="74" y="120"/>
                  <a:pt x="73" y="120"/>
                </a:cubicBezTo>
                <a:close/>
                <a:moveTo>
                  <a:pt x="144" y="120"/>
                </a:moveTo>
                <a:cubicBezTo>
                  <a:pt x="132" y="120"/>
                  <a:pt x="132" y="120"/>
                  <a:pt x="132" y="120"/>
                </a:cubicBezTo>
                <a:cubicBezTo>
                  <a:pt x="131" y="120"/>
                  <a:pt x="128" y="121"/>
                  <a:pt x="128" y="123"/>
                </a:cubicBezTo>
                <a:cubicBezTo>
                  <a:pt x="128" y="129"/>
                  <a:pt x="128" y="129"/>
                  <a:pt x="128" y="129"/>
                </a:cubicBezTo>
                <a:cubicBezTo>
                  <a:pt x="128" y="131"/>
                  <a:pt x="131" y="132"/>
                  <a:pt x="132" y="132"/>
                </a:cubicBezTo>
                <a:cubicBezTo>
                  <a:pt x="144" y="132"/>
                  <a:pt x="144" y="132"/>
                  <a:pt x="144" y="132"/>
                </a:cubicBezTo>
                <a:cubicBezTo>
                  <a:pt x="146" y="132"/>
                  <a:pt x="148" y="131"/>
                  <a:pt x="148" y="129"/>
                </a:cubicBezTo>
                <a:cubicBezTo>
                  <a:pt x="148" y="123"/>
                  <a:pt x="148" y="123"/>
                  <a:pt x="148" y="123"/>
                </a:cubicBezTo>
                <a:cubicBezTo>
                  <a:pt x="148" y="121"/>
                  <a:pt x="146" y="120"/>
                  <a:pt x="144" y="120"/>
                </a:cubicBezTo>
                <a:close/>
              </a:path>
            </a:pathLst>
          </a:custGeom>
          <a:solidFill>
            <a:srgbClr val="6C7A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30"/>
          <p:cNvSpPr>
            <a:spLocks noEditPoints="1"/>
          </p:cNvSpPr>
          <p:nvPr/>
        </p:nvSpPr>
        <p:spPr bwMode="auto">
          <a:xfrm>
            <a:off x="1335024" y="4039756"/>
            <a:ext cx="820454" cy="821730"/>
          </a:xfrm>
          <a:custGeom>
            <a:avLst/>
            <a:gdLst>
              <a:gd name="T0" fmla="*/ 86 w 199"/>
              <a:gd name="T1" fmla="*/ 44 h 199"/>
              <a:gd name="T2" fmla="*/ 112 w 199"/>
              <a:gd name="T3" fmla="*/ 44 h 199"/>
              <a:gd name="T4" fmla="*/ 116 w 199"/>
              <a:gd name="T5" fmla="*/ 41 h 199"/>
              <a:gd name="T6" fmla="*/ 116 w 199"/>
              <a:gd name="T7" fmla="*/ 39 h 199"/>
              <a:gd name="T8" fmla="*/ 112 w 199"/>
              <a:gd name="T9" fmla="*/ 36 h 199"/>
              <a:gd name="T10" fmla="*/ 86 w 199"/>
              <a:gd name="T11" fmla="*/ 36 h 199"/>
              <a:gd name="T12" fmla="*/ 82 w 199"/>
              <a:gd name="T13" fmla="*/ 36 h 199"/>
              <a:gd name="T14" fmla="*/ 82 w 199"/>
              <a:gd name="T15" fmla="*/ 41 h 199"/>
              <a:gd name="T16" fmla="*/ 86 w 199"/>
              <a:gd name="T17" fmla="*/ 44 h 199"/>
              <a:gd name="T18" fmla="*/ 71 w 199"/>
              <a:gd name="T19" fmla="*/ 122 h 199"/>
              <a:gd name="T20" fmla="*/ 61 w 199"/>
              <a:gd name="T21" fmla="*/ 132 h 199"/>
              <a:gd name="T22" fmla="*/ 71 w 199"/>
              <a:gd name="T23" fmla="*/ 142 h 199"/>
              <a:gd name="T24" fmla="*/ 81 w 199"/>
              <a:gd name="T25" fmla="*/ 132 h 199"/>
              <a:gd name="T26" fmla="*/ 71 w 199"/>
              <a:gd name="T27" fmla="*/ 122 h 199"/>
              <a:gd name="T28" fmla="*/ 99 w 199"/>
              <a:gd name="T29" fmla="*/ 0 h 199"/>
              <a:gd name="T30" fmla="*/ 0 w 199"/>
              <a:gd name="T31" fmla="*/ 100 h 199"/>
              <a:gd name="T32" fmla="*/ 99 w 199"/>
              <a:gd name="T33" fmla="*/ 199 h 199"/>
              <a:gd name="T34" fmla="*/ 199 w 199"/>
              <a:gd name="T35" fmla="*/ 100 h 199"/>
              <a:gd name="T36" fmla="*/ 99 w 199"/>
              <a:gd name="T37" fmla="*/ 0 h 199"/>
              <a:gd name="T38" fmla="*/ 108 w 199"/>
              <a:gd name="T39" fmla="*/ 12 h 199"/>
              <a:gd name="T40" fmla="*/ 115 w 199"/>
              <a:gd name="T41" fmla="*/ 19 h 199"/>
              <a:gd name="T42" fmla="*/ 108 w 199"/>
              <a:gd name="T43" fmla="*/ 26 h 199"/>
              <a:gd name="T44" fmla="*/ 101 w 199"/>
              <a:gd name="T45" fmla="*/ 19 h 199"/>
              <a:gd name="T46" fmla="*/ 108 w 199"/>
              <a:gd name="T47" fmla="*/ 12 h 199"/>
              <a:gd name="T48" fmla="*/ 90 w 199"/>
              <a:gd name="T49" fmla="*/ 12 h 199"/>
              <a:gd name="T50" fmla="*/ 97 w 199"/>
              <a:gd name="T51" fmla="*/ 19 h 199"/>
              <a:gd name="T52" fmla="*/ 90 w 199"/>
              <a:gd name="T53" fmla="*/ 26 h 199"/>
              <a:gd name="T54" fmla="*/ 83 w 199"/>
              <a:gd name="T55" fmla="*/ 19 h 199"/>
              <a:gd name="T56" fmla="*/ 90 w 199"/>
              <a:gd name="T57" fmla="*/ 12 h 199"/>
              <a:gd name="T58" fmla="*/ 151 w 199"/>
              <a:gd name="T59" fmla="*/ 132 h 199"/>
              <a:gd name="T60" fmla="*/ 132 w 199"/>
              <a:gd name="T61" fmla="*/ 154 h 199"/>
              <a:gd name="T62" fmla="*/ 149 w 199"/>
              <a:gd name="T63" fmla="*/ 176 h 199"/>
              <a:gd name="T64" fmla="*/ 134 w 199"/>
              <a:gd name="T65" fmla="*/ 176 h 199"/>
              <a:gd name="T66" fmla="*/ 125 w 199"/>
              <a:gd name="T67" fmla="*/ 164 h 199"/>
              <a:gd name="T68" fmla="*/ 73 w 199"/>
              <a:gd name="T69" fmla="*/ 164 h 199"/>
              <a:gd name="T70" fmla="*/ 64 w 199"/>
              <a:gd name="T71" fmla="*/ 176 h 199"/>
              <a:gd name="T72" fmla="*/ 49 w 199"/>
              <a:gd name="T73" fmla="*/ 176 h 199"/>
              <a:gd name="T74" fmla="*/ 66 w 199"/>
              <a:gd name="T75" fmla="*/ 154 h 199"/>
              <a:gd name="T76" fmla="*/ 47 w 199"/>
              <a:gd name="T77" fmla="*/ 132 h 199"/>
              <a:gd name="T78" fmla="*/ 47 w 199"/>
              <a:gd name="T79" fmla="*/ 50 h 199"/>
              <a:gd name="T80" fmla="*/ 71 w 199"/>
              <a:gd name="T81" fmla="*/ 27 h 199"/>
              <a:gd name="T82" fmla="*/ 99 w 199"/>
              <a:gd name="T83" fmla="*/ 27 h 199"/>
              <a:gd name="T84" fmla="*/ 127 w 199"/>
              <a:gd name="T85" fmla="*/ 27 h 199"/>
              <a:gd name="T86" fmla="*/ 151 w 199"/>
              <a:gd name="T87" fmla="*/ 50 h 199"/>
              <a:gd name="T88" fmla="*/ 151 w 199"/>
              <a:gd name="T89" fmla="*/ 132 h 199"/>
              <a:gd name="T90" fmla="*/ 126 w 199"/>
              <a:gd name="T91" fmla="*/ 52 h 199"/>
              <a:gd name="T92" fmla="*/ 72 w 199"/>
              <a:gd name="T93" fmla="*/ 52 h 199"/>
              <a:gd name="T94" fmla="*/ 59 w 199"/>
              <a:gd name="T95" fmla="*/ 64 h 199"/>
              <a:gd name="T96" fmla="*/ 59 w 199"/>
              <a:gd name="T97" fmla="*/ 78 h 199"/>
              <a:gd name="T98" fmla="*/ 72 w 199"/>
              <a:gd name="T99" fmla="*/ 88 h 199"/>
              <a:gd name="T100" fmla="*/ 126 w 199"/>
              <a:gd name="T101" fmla="*/ 88 h 199"/>
              <a:gd name="T102" fmla="*/ 139 w 199"/>
              <a:gd name="T103" fmla="*/ 78 h 199"/>
              <a:gd name="T104" fmla="*/ 139 w 199"/>
              <a:gd name="T105" fmla="*/ 64 h 199"/>
              <a:gd name="T106" fmla="*/ 126 w 199"/>
              <a:gd name="T107" fmla="*/ 52 h 199"/>
              <a:gd name="T108" fmla="*/ 126 w 199"/>
              <a:gd name="T109" fmla="*/ 122 h 199"/>
              <a:gd name="T110" fmla="*/ 116 w 199"/>
              <a:gd name="T111" fmla="*/ 132 h 199"/>
              <a:gd name="T112" fmla="*/ 126 w 199"/>
              <a:gd name="T113" fmla="*/ 142 h 199"/>
              <a:gd name="T114" fmla="*/ 136 w 199"/>
              <a:gd name="T115" fmla="*/ 132 h 199"/>
              <a:gd name="T116" fmla="*/ 126 w 199"/>
              <a:gd name="T117" fmla="*/ 122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9" h="199">
                <a:moveTo>
                  <a:pt x="86" y="44"/>
                </a:moveTo>
                <a:cubicBezTo>
                  <a:pt x="112" y="44"/>
                  <a:pt x="112" y="44"/>
                  <a:pt x="112" y="44"/>
                </a:cubicBezTo>
                <a:cubicBezTo>
                  <a:pt x="114" y="44"/>
                  <a:pt x="116" y="43"/>
                  <a:pt x="116" y="41"/>
                </a:cubicBezTo>
                <a:cubicBezTo>
                  <a:pt x="116" y="39"/>
                  <a:pt x="116" y="39"/>
                  <a:pt x="116" y="39"/>
                </a:cubicBezTo>
                <a:cubicBezTo>
                  <a:pt x="116" y="37"/>
                  <a:pt x="114" y="36"/>
                  <a:pt x="112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4" y="36"/>
                  <a:pt x="82" y="34"/>
                  <a:pt x="82" y="36"/>
                </a:cubicBezTo>
                <a:cubicBezTo>
                  <a:pt x="82" y="41"/>
                  <a:pt x="82" y="41"/>
                  <a:pt x="82" y="41"/>
                </a:cubicBezTo>
                <a:cubicBezTo>
                  <a:pt x="82" y="43"/>
                  <a:pt x="84" y="44"/>
                  <a:pt x="86" y="44"/>
                </a:cubicBezTo>
                <a:close/>
                <a:moveTo>
                  <a:pt x="71" y="122"/>
                </a:moveTo>
                <a:cubicBezTo>
                  <a:pt x="66" y="122"/>
                  <a:pt x="61" y="126"/>
                  <a:pt x="61" y="132"/>
                </a:cubicBezTo>
                <a:cubicBezTo>
                  <a:pt x="61" y="137"/>
                  <a:pt x="66" y="142"/>
                  <a:pt x="71" y="142"/>
                </a:cubicBezTo>
                <a:cubicBezTo>
                  <a:pt x="77" y="142"/>
                  <a:pt x="81" y="137"/>
                  <a:pt x="81" y="132"/>
                </a:cubicBezTo>
                <a:cubicBezTo>
                  <a:pt x="81" y="126"/>
                  <a:pt x="77" y="122"/>
                  <a:pt x="71" y="122"/>
                </a:cubicBezTo>
                <a:close/>
                <a:moveTo>
                  <a:pt x="99" y="0"/>
                </a:moveTo>
                <a:cubicBezTo>
                  <a:pt x="44" y="0"/>
                  <a:pt x="0" y="45"/>
                  <a:pt x="0" y="100"/>
                </a:cubicBezTo>
                <a:cubicBezTo>
                  <a:pt x="0" y="155"/>
                  <a:pt x="44" y="199"/>
                  <a:pt x="99" y="199"/>
                </a:cubicBezTo>
                <a:cubicBezTo>
                  <a:pt x="154" y="199"/>
                  <a:pt x="199" y="155"/>
                  <a:pt x="199" y="100"/>
                </a:cubicBezTo>
                <a:cubicBezTo>
                  <a:pt x="199" y="45"/>
                  <a:pt x="154" y="0"/>
                  <a:pt x="99" y="0"/>
                </a:cubicBezTo>
                <a:close/>
                <a:moveTo>
                  <a:pt x="108" y="12"/>
                </a:moveTo>
                <a:cubicBezTo>
                  <a:pt x="112" y="12"/>
                  <a:pt x="115" y="15"/>
                  <a:pt x="115" y="19"/>
                </a:cubicBezTo>
                <a:cubicBezTo>
                  <a:pt x="115" y="23"/>
                  <a:pt x="112" y="26"/>
                  <a:pt x="108" y="26"/>
                </a:cubicBezTo>
                <a:cubicBezTo>
                  <a:pt x="104" y="26"/>
                  <a:pt x="101" y="23"/>
                  <a:pt x="101" y="19"/>
                </a:cubicBezTo>
                <a:cubicBezTo>
                  <a:pt x="101" y="15"/>
                  <a:pt x="104" y="12"/>
                  <a:pt x="108" y="12"/>
                </a:cubicBezTo>
                <a:close/>
                <a:moveTo>
                  <a:pt x="90" y="12"/>
                </a:moveTo>
                <a:cubicBezTo>
                  <a:pt x="94" y="12"/>
                  <a:pt x="97" y="15"/>
                  <a:pt x="97" y="19"/>
                </a:cubicBezTo>
                <a:cubicBezTo>
                  <a:pt x="97" y="23"/>
                  <a:pt x="94" y="26"/>
                  <a:pt x="90" y="26"/>
                </a:cubicBezTo>
                <a:cubicBezTo>
                  <a:pt x="86" y="26"/>
                  <a:pt x="83" y="23"/>
                  <a:pt x="83" y="19"/>
                </a:cubicBezTo>
                <a:cubicBezTo>
                  <a:pt x="83" y="15"/>
                  <a:pt x="86" y="12"/>
                  <a:pt x="90" y="12"/>
                </a:cubicBezTo>
                <a:close/>
                <a:moveTo>
                  <a:pt x="151" y="132"/>
                </a:moveTo>
                <a:cubicBezTo>
                  <a:pt x="151" y="143"/>
                  <a:pt x="141" y="152"/>
                  <a:pt x="132" y="154"/>
                </a:cubicBezTo>
                <a:cubicBezTo>
                  <a:pt x="149" y="176"/>
                  <a:pt x="149" y="176"/>
                  <a:pt x="149" y="176"/>
                </a:cubicBezTo>
                <a:cubicBezTo>
                  <a:pt x="134" y="176"/>
                  <a:pt x="134" y="176"/>
                  <a:pt x="134" y="176"/>
                </a:cubicBezTo>
                <a:cubicBezTo>
                  <a:pt x="125" y="164"/>
                  <a:pt x="125" y="164"/>
                  <a:pt x="125" y="164"/>
                </a:cubicBezTo>
                <a:cubicBezTo>
                  <a:pt x="73" y="164"/>
                  <a:pt x="73" y="164"/>
                  <a:pt x="73" y="164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49" y="176"/>
                  <a:pt x="49" y="176"/>
                  <a:pt x="49" y="176"/>
                </a:cubicBezTo>
                <a:cubicBezTo>
                  <a:pt x="66" y="154"/>
                  <a:pt x="66" y="154"/>
                  <a:pt x="66" y="154"/>
                </a:cubicBezTo>
                <a:cubicBezTo>
                  <a:pt x="57" y="152"/>
                  <a:pt x="47" y="143"/>
                  <a:pt x="47" y="132"/>
                </a:cubicBezTo>
                <a:cubicBezTo>
                  <a:pt x="47" y="50"/>
                  <a:pt x="47" y="50"/>
                  <a:pt x="47" y="50"/>
                </a:cubicBezTo>
                <a:cubicBezTo>
                  <a:pt x="47" y="39"/>
                  <a:pt x="58" y="27"/>
                  <a:pt x="71" y="27"/>
                </a:cubicBezTo>
                <a:cubicBezTo>
                  <a:pt x="99" y="27"/>
                  <a:pt x="99" y="27"/>
                  <a:pt x="99" y="27"/>
                </a:cubicBezTo>
                <a:cubicBezTo>
                  <a:pt x="127" y="27"/>
                  <a:pt x="127" y="27"/>
                  <a:pt x="127" y="27"/>
                </a:cubicBezTo>
                <a:cubicBezTo>
                  <a:pt x="140" y="27"/>
                  <a:pt x="151" y="39"/>
                  <a:pt x="151" y="50"/>
                </a:cubicBezTo>
                <a:lnTo>
                  <a:pt x="151" y="132"/>
                </a:lnTo>
                <a:close/>
                <a:moveTo>
                  <a:pt x="126" y="52"/>
                </a:moveTo>
                <a:cubicBezTo>
                  <a:pt x="72" y="52"/>
                  <a:pt x="72" y="52"/>
                  <a:pt x="72" y="52"/>
                </a:cubicBezTo>
                <a:cubicBezTo>
                  <a:pt x="65" y="52"/>
                  <a:pt x="59" y="58"/>
                  <a:pt x="59" y="64"/>
                </a:cubicBezTo>
                <a:cubicBezTo>
                  <a:pt x="59" y="78"/>
                  <a:pt x="59" y="78"/>
                  <a:pt x="59" y="78"/>
                </a:cubicBezTo>
                <a:cubicBezTo>
                  <a:pt x="59" y="85"/>
                  <a:pt x="66" y="88"/>
                  <a:pt x="72" y="88"/>
                </a:cubicBezTo>
                <a:cubicBezTo>
                  <a:pt x="126" y="88"/>
                  <a:pt x="126" y="88"/>
                  <a:pt x="126" y="88"/>
                </a:cubicBezTo>
                <a:cubicBezTo>
                  <a:pt x="132" y="88"/>
                  <a:pt x="139" y="85"/>
                  <a:pt x="139" y="78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39" y="58"/>
                  <a:pt x="133" y="52"/>
                  <a:pt x="126" y="52"/>
                </a:cubicBezTo>
                <a:close/>
                <a:moveTo>
                  <a:pt x="126" y="122"/>
                </a:moveTo>
                <a:cubicBezTo>
                  <a:pt x="121" y="122"/>
                  <a:pt x="116" y="126"/>
                  <a:pt x="116" y="132"/>
                </a:cubicBezTo>
                <a:cubicBezTo>
                  <a:pt x="116" y="137"/>
                  <a:pt x="121" y="142"/>
                  <a:pt x="126" y="142"/>
                </a:cubicBezTo>
                <a:cubicBezTo>
                  <a:pt x="132" y="142"/>
                  <a:pt x="136" y="137"/>
                  <a:pt x="136" y="132"/>
                </a:cubicBezTo>
                <a:cubicBezTo>
                  <a:pt x="136" y="126"/>
                  <a:pt x="132" y="122"/>
                  <a:pt x="126" y="122"/>
                </a:cubicBezTo>
                <a:close/>
              </a:path>
            </a:pathLst>
          </a:custGeom>
          <a:solidFill>
            <a:srgbClr val="6C7A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7"/>
          <p:cNvSpPr>
            <a:spLocks noEditPoints="1"/>
          </p:cNvSpPr>
          <p:nvPr/>
        </p:nvSpPr>
        <p:spPr bwMode="auto">
          <a:xfrm>
            <a:off x="1335024" y="5027291"/>
            <a:ext cx="820454" cy="784727"/>
          </a:xfrm>
          <a:custGeom>
            <a:avLst/>
            <a:gdLst>
              <a:gd name="T0" fmla="*/ 160 w 185"/>
              <a:gd name="T1" fmla="*/ 64 h 190"/>
              <a:gd name="T2" fmla="*/ 160 w 185"/>
              <a:gd name="T3" fmla="*/ 24 h 190"/>
              <a:gd name="T4" fmla="*/ 38 w 185"/>
              <a:gd name="T5" fmla="*/ 24 h 190"/>
              <a:gd name="T6" fmla="*/ 7 w 185"/>
              <a:gd name="T7" fmla="*/ 44 h 190"/>
              <a:gd name="T8" fmla="*/ 39 w 185"/>
              <a:gd name="T9" fmla="*/ 64 h 190"/>
              <a:gd name="T10" fmla="*/ 160 w 185"/>
              <a:gd name="T11" fmla="*/ 64 h 190"/>
              <a:gd name="T12" fmla="*/ 100 w 185"/>
              <a:gd name="T13" fmla="*/ 0 h 190"/>
              <a:gd name="T14" fmla="*/ 88 w 185"/>
              <a:gd name="T15" fmla="*/ 0 h 190"/>
              <a:gd name="T16" fmla="*/ 88 w 185"/>
              <a:gd name="T17" fmla="*/ 20 h 190"/>
              <a:gd name="T18" fmla="*/ 100 w 185"/>
              <a:gd name="T19" fmla="*/ 20 h 190"/>
              <a:gd name="T20" fmla="*/ 100 w 185"/>
              <a:gd name="T21" fmla="*/ 0 h 190"/>
              <a:gd name="T22" fmla="*/ 100 w 185"/>
              <a:gd name="T23" fmla="*/ 168 h 190"/>
              <a:gd name="T24" fmla="*/ 100 w 185"/>
              <a:gd name="T25" fmla="*/ 116 h 190"/>
              <a:gd name="T26" fmla="*/ 88 w 185"/>
              <a:gd name="T27" fmla="*/ 116 h 190"/>
              <a:gd name="T28" fmla="*/ 88 w 185"/>
              <a:gd name="T29" fmla="*/ 168 h 190"/>
              <a:gd name="T30" fmla="*/ 100 w 185"/>
              <a:gd name="T31" fmla="*/ 168 h 190"/>
              <a:gd name="T32" fmla="*/ 121 w 185"/>
              <a:gd name="T33" fmla="*/ 132 h 190"/>
              <a:gd name="T34" fmla="*/ 120 w 185"/>
              <a:gd name="T35" fmla="*/ 143 h 190"/>
              <a:gd name="T36" fmla="*/ 160 w 185"/>
              <a:gd name="T37" fmla="*/ 160 h 190"/>
              <a:gd name="T38" fmla="*/ 92 w 185"/>
              <a:gd name="T39" fmla="*/ 180 h 190"/>
              <a:gd name="T40" fmla="*/ 24 w 185"/>
              <a:gd name="T41" fmla="*/ 160 h 190"/>
              <a:gd name="T42" fmla="*/ 64 w 185"/>
              <a:gd name="T43" fmla="*/ 143 h 190"/>
              <a:gd name="T44" fmla="*/ 63 w 185"/>
              <a:gd name="T45" fmla="*/ 132 h 190"/>
              <a:gd name="T46" fmla="*/ 0 w 185"/>
              <a:gd name="T47" fmla="*/ 160 h 190"/>
              <a:gd name="T48" fmla="*/ 92 w 185"/>
              <a:gd name="T49" fmla="*/ 190 h 190"/>
              <a:gd name="T50" fmla="*/ 185 w 185"/>
              <a:gd name="T51" fmla="*/ 160 h 190"/>
              <a:gd name="T52" fmla="*/ 121 w 185"/>
              <a:gd name="T53" fmla="*/ 132 h 190"/>
              <a:gd name="T54" fmla="*/ 160 w 185"/>
              <a:gd name="T55" fmla="*/ 92 h 190"/>
              <a:gd name="T56" fmla="*/ 128 w 185"/>
              <a:gd name="T57" fmla="*/ 72 h 190"/>
              <a:gd name="T58" fmla="*/ 48 w 185"/>
              <a:gd name="T59" fmla="*/ 72 h 190"/>
              <a:gd name="T60" fmla="*/ 48 w 185"/>
              <a:gd name="T61" fmla="*/ 112 h 190"/>
              <a:gd name="T62" fmla="*/ 128 w 185"/>
              <a:gd name="T63" fmla="*/ 112 h 190"/>
              <a:gd name="T64" fmla="*/ 160 w 185"/>
              <a:gd name="T65" fmla="*/ 9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5" h="190">
                <a:moveTo>
                  <a:pt x="160" y="64"/>
                </a:moveTo>
                <a:cubicBezTo>
                  <a:pt x="160" y="24"/>
                  <a:pt x="160" y="24"/>
                  <a:pt x="160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7" y="44"/>
                  <a:pt x="7" y="44"/>
                  <a:pt x="7" y="44"/>
                </a:cubicBezTo>
                <a:cubicBezTo>
                  <a:pt x="39" y="64"/>
                  <a:pt x="39" y="64"/>
                  <a:pt x="39" y="64"/>
                </a:cubicBezTo>
                <a:lnTo>
                  <a:pt x="160" y="64"/>
                </a:lnTo>
                <a:close/>
                <a:moveTo>
                  <a:pt x="100" y="0"/>
                </a:moveTo>
                <a:cubicBezTo>
                  <a:pt x="88" y="0"/>
                  <a:pt x="88" y="0"/>
                  <a:pt x="88" y="0"/>
                </a:cubicBezTo>
                <a:cubicBezTo>
                  <a:pt x="88" y="20"/>
                  <a:pt x="88" y="20"/>
                  <a:pt x="88" y="20"/>
                </a:cubicBezTo>
                <a:cubicBezTo>
                  <a:pt x="100" y="20"/>
                  <a:pt x="100" y="20"/>
                  <a:pt x="100" y="20"/>
                </a:cubicBezTo>
                <a:lnTo>
                  <a:pt x="100" y="0"/>
                </a:lnTo>
                <a:close/>
                <a:moveTo>
                  <a:pt x="100" y="168"/>
                </a:moveTo>
                <a:cubicBezTo>
                  <a:pt x="100" y="116"/>
                  <a:pt x="100" y="116"/>
                  <a:pt x="100" y="116"/>
                </a:cubicBezTo>
                <a:cubicBezTo>
                  <a:pt x="88" y="116"/>
                  <a:pt x="88" y="116"/>
                  <a:pt x="88" y="116"/>
                </a:cubicBezTo>
                <a:cubicBezTo>
                  <a:pt x="88" y="168"/>
                  <a:pt x="88" y="168"/>
                  <a:pt x="88" y="168"/>
                </a:cubicBezTo>
                <a:lnTo>
                  <a:pt x="100" y="168"/>
                </a:lnTo>
                <a:close/>
                <a:moveTo>
                  <a:pt x="121" y="132"/>
                </a:moveTo>
                <a:cubicBezTo>
                  <a:pt x="120" y="143"/>
                  <a:pt x="120" y="143"/>
                  <a:pt x="120" y="143"/>
                </a:cubicBezTo>
                <a:cubicBezTo>
                  <a:pt x="142" y="146"/>
                  <a:pt x="160" y="153"/>
                  <a:pt x="160" y="160"/>
                </a:cubicBezTo>
                <a:cubicBezTo>
                  <a:pt x="160" y="171"/>
                  <a:pt x="126" y="180"/>
                  <a:pt x="92" y="180"/>
                </a:cubicBezTo>
                <a:cubicBezTo>
                  <a:pt x="59" y="180"/>
                  <a:pt x="24" y="171"/>
                  <a:pt x="24" y="160"/>
                </a:cubicBezTo>
                <a:cubicBezTo>
                  <a:pt x="24" y="153"/>
                  <a:pt x="42" y="146"/>
                  <a:pt x="64" y="143"/>
                </a:cubicBezTo>
                <a:cubicBezTo>
                  <a:pt x="63" y="132"/>
                  <a:pt x="63" y="132"/>
                  <a:pt x="63" y="132"/>
                </a:cubicBezTo>
                <a:cubicBezTo>
                  <a:pt x="26" y="136"/>
                  <a:pt x="0" y="147"/>
                  <a:pt x="0" y="160"/>
                </a:cubicBezTo>
                <a:cubicBezTo>
                  <a:pt x="0" y="177"/>
                  <a:pt x="41" y="190"/>
                  <a:pt x="92" y="190"/>
                </a:cubicBezTo>
                <a:cubicBezTo>
                  <a:pt x="143" y="190"/>
                  <a:pt x="185" y="177"/>
                  <a:pt x="185" y="160"/>
                </a:cubicBezTo>
                <a:cubicBezTo>
                  <a:pt x="185" y="147"/>
                  <a:pt x="158" y="136"/>
                  <a:pt x="121" y="132"/>
                </a:cubicBezTo>
                <a:close/>
                <a:moveTo>
                  <a:pt x="160" y="92"/>
                </a:moveTo>
                <a:cubicBezTo>
                  <a:pt x="128" y="72"/>
                  <a:pt x="128" y="72"/>
                  <a:pt x="128" y="72"/>
                </a:cubicBezTo>
                <a:cubicBezTo>
                  <a:pt x="48" y="72"/>
                  <a:pt x="48" y="72"/>
                  <a:pt x="48" y="72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128" y="112"/>
                  <a:pt x="128" y="112"/>
                  <a:pt x="128" y="112"/>
                </a:cubicBezTo>
                <a:lnTo>
                  <a:pt x="160" y="92"/>
                </a:lnTo>
                <a:close/>
              </a:path>
            </a:pathLst>
          </a:custGeom>
          <a:solidFill>
            <a:srgbClr val="6C7A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340864" y="3240589"/>
            <a:ext cx="1603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汽车 </a:t>
            </a:r>
            <a:r>
              <a:rPr lang="en-US" altLang="zh-CN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80.9</a:t>
            </a:r>
            <a:r>
              <a:rPr lang="en-US" altLang="zh-CN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40864" y="4250566"/>
            <a:ext cx="150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火车 </a:t>
            </a:r>
            <a:r>
              <a:rPr lang="en-US" altLang="zh-CN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7.4%</a:t>
            </a:r>
            <a:endParaRPr lang="zh-CN" altLang="en-US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40864" y="5219599"/>
            <a:ext cx="150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</a:t>
            </a:r>
            <a:r>
              <a:rPr lang="en-US" altLang="zh-CN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11.7%</a:t>
            </a:r>
            <a:endParaRPr lang="en-US" altLang="zh-CN" sz="20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49624" y="3141239"/>
            <a:ext cx="743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上海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15.8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湖南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.7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江苏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.4%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河南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.5%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湖北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.5%,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江西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.2%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，其余各省份共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41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.9%</a:t>
            </a:r>
            <a:endParaRPr lang="zh-CN" altLang="en-US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9624" y="4174667"/>
            <a:ext cx="743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上海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湖南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12.5%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江苏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.4%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河南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.6%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北京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5.9%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，其余各省份共占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41.5%</a:t>
            </a:r>
            <a:endParaRPr lang="zh-CN" altLang="en-US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9624" y="5158020"/>
            <a:ext cx="743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上海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15.5%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，江西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12.9%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江苏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11.6%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湖南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.8%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河南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.1%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，其余各省份共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42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endParaRPr lang="zh-CN" altLang="en-US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184595"/>
            <a:ext cx="646938" cy="7480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3272" y="297031"/>
            <a:ext cx="10991088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省外游客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停留天数分析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33272" y="2093976"/>
            <a:ext cx="43982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河源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省外游客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停留天数总体分布情况是：停留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天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37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.1%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，停留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天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33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.6%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，停留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天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9.5%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，停留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4-6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天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8.7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，停留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7-15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天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7.7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天以上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.5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。游客以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1-3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天的短期旅游为主，共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80.2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endParaRPr lang="zh-CN" altLang="en-US" dirty="0"/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694598192"/>
              </p:ext>
            </p:extLst>
          </p:nvPr>
        </p:nvGraphicFramePr>
        <p:xfrm>
          <a:off x="6711696" y="2093976"/>
          <a:ext cx="3822192" cy="3393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184595"/>
            <a:ext cx="646938" cy="7480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3272" y="297031"/>
            <a:ext cx="10991088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省外游客游览景点数量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33272" y="2093976"/>
            <a:ext cx="4398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各主要景点接待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省外游客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人数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共计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18.3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万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人次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包括巴伐利亚庄园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12.9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万人次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万绿湖风景区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万人次。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490282576"/>
              </p:ext>
            </p:extLst>
          </p:nvPr>
        </p:nvGraphicFramePr>
        <p:xfrm>
          <a:off x="5781040" y="1544475"/>
          <a:ext cx="5760720" cy="3677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7680" y="2702560"/>
            <a:ext cx="3545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accent6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谢谢观看</a:t>
            </a:r>
            <a:endParaRPr lang="zh-CN" altLang="en-US" sz="6600" dirty="0">
              <a:solidFill>
                <a:schemeClr val="accent6">
                  <a:lumMod val="7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3"/>
          <p:cNvSpPr/>
          <p:nvPr/>
        </p:nvSpPr>
        <p:spPr>
          <a:xfrm>
            <a:off x="7095744" y="1757976"/>
            <a:ext cx="4320000" cy="672000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rgbClr val="B5C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112" tIns="66556" rIns="133112" bIns="66556"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游客总体分析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095744" y="3075021"/>
            <a:ext cx="4320000" cy="672000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rgbClr val="B5C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112" tIns="66556" rIns="133112" bIns="66556" rtlCol="0" anchor="ctr"/>
          <a:lstStyle/>
          <a:p>
            <a:pPr algn="ctr"/>
            <a:r>
              <a:rPr lang="zh-CN" altLang="en-US" sz="2265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</a:t>
            </a:r>
            <a:r>
              <a:rPr lang="zh-CN" altLang="en-US" sz="2265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内游客</a:t>
            </a:r>
            <a:r>
              <a:rPr lang="zh-CN" altLang="en-US" sz="2265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265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3"/>
          <p:cNvSpPr/>
          <p:nvPr/>
        </p:nvSpPr>
        <p:spPr>
          <a:xfrm>
            <a:off x="7095744" y="4305588"/>
            <a:ext cx="4320000" cy="672000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rgbClr val="B5C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112" tIns="66556" rIns="133112" bIns="66556" rtlCol="0" anchor="ctr"/>
          <a:lstStyle/>
          <a:p>
            <a:pPr algn="ctr"/>
            <a:r>
              <a:rPr lang="zh-CN" altLang="en-US" sz="2265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省外游客分析</a:t>
            </a:r>
          </a:p>
        </p:txBody>
      </p:sp>
      <p:sp>
        <p:nvSpPr>
          <p:cNvPr id="10" name="矩形 9"/>
          <p:cNvSpPr/>
          <p:nvPr/>
        </p:nvSpPr>
        <p:spPr>
          <a:xfrm>
            <a:off x="333835" y="371005"/>
            <a:ext cx="496880" cy="4968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578646" y="637426"/>
            <a:ext cx="331253" cy="3312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TextBox 36"/>
          <p:cNvSpPr txBox="1"/>
          <p:nvPr/>
        </p:nvSpPr>
        <p:spPr>
          <a:xfrm>
            <a:off x="1005909" y="408613"/>
            <a:ext cx="2112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5" y="1134305"/>
            <a:ext cx="4984891" cy="5348792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5715000" y="1819656"/>
            <a:ext cx="1225296" cy="5486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15000" y="3136701"/>
            <a:ext cx="1225296" cy="5486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715000" y="4367268"/>
            <a:ext cx="1225296" cy="5486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10" grpId="0" animBg="1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184595"/>
            <a:ext cx="646938" cy="7480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3272" y="297031"/>
            <a:ext cx="10991088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每日游客数量及走势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4904" y="1984248"/>
            <a:ext cx="4434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2018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月来河源旅游的游客共计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98.3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万人，每天接待游客人次如右图所示，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周末期间来客较多（例如</a:t>
            </a:r>
            <a:r>
              <a:rPr lang="en-US" altLang="zh-CN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日）。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建议周末在主要交通枢纽布置相关餐饮、交通、住宿指引。</a:t>
            </a:r>
          </a:p>
          <a:p>
            <a:endParaRPr lang="zh-CN" altLang="en-US" dirty="0"/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301521776"/>
              </p:ext>
            </p:extLst>
          </p:nvPr>
        </p:nvGraphicFramePr>
        <p:xfrm>
          <a:off x="4626864" y="1640882"/>
          <a:ext cx="6995160" cy="3824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184595"/>
            <a:ext cx="646938" cy="7480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3272" y="297031"/>
            <a:ext cx="10991088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河源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游客交通工具分析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5024" y="1353312"/>
            <a:ext cx="9610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河源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游客使用交通工具中汽车占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81.4%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、火车占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7.4%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、其它方式占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11.2%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；汽车仍是来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河源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的主要交通工具，做好各大汽车站的乘车路线安排、乘车指引与服务仍然十分重要。</a:t>
            </a:r>
          </a:p>
          <a:p>
            <a:endParaRPr lang="zh-CN" altLang="en-US" dirty="0"/>
          </a:p>
        </p:txBody>
      </p:sp>
      <p:sp>
        <p:nvSpPr>
          <p:cNvPr id="7" name="Freeform 32"/>
          <p:cNvSpPr>
            <a:spLocks noEditPoints="1"/>
          </p:cNvSpPr>
          <p:nvPr/>
        </p:nvSpPr>
        <p:spPr bwMode="auto">
          <a:xfrm>
            <a:off x="1335024" y="3046996"/>
            <a:ext cx="825558" cy="825558"/>
          </a:xfrm>
          <a:custGeom>
            <a:avLst/>
            <a:gdLst>
              <a:gd name="T0" fmla="*/ 81 w 200"/>
              <a:gd name="T1" fmla="*/ 52 h 200"/>
              <a:gd name="T2" fmla="*/ 124 w 200"/>
              <a:gd name="T3" fmla="*/ 52 h 200"/>
              <a:gd name="T4" fmla="*/ 124 w 200"/>
              <a:gd name="T5" fmla="*/ 48 h 200"/>
              <a:gd name="T6" fmla="*/ 81 w 200"/>
              <a:gd name="T7" fmla="*/ 48 h 200"/>
              <a:gd name="T8" fmla="*/ 81 w 200"/>
              <a:gd name="T9" fmla="*/ 52 h 200"/>
              <a:gd name="T10" fmla="*/ 64 w 200"/>
              <a:gd name="T11" fmla="*/ 100 h 200"/>
              <a:gd name="T12" fmla="*/ 141 w 200"/>
              <a:gd name="T13" fmla="*/ 100 h 200"/>
              <a:gd name="T14" fmla="*/ 145 w 200"/>
              <a:gd name="T15" fmla="*/ 94 h 200"/>
              <a:gd name="T16" fmla="*/ 141 w 200"/>
              <a:gd name="T17" fmla="*/ 66 h 200"/>
              <a:gd name="T18" fmla="*/ 135 w 200"/>
              <a:gd name="T19" fmla="*/ 60 h 200"/>
              <a:gd name="T20" fmla="*/ 70 w 200"/>
              <a:gd name="T21" fmla="*/ 60 h 200"/>
              <a:gd name="T22" fmla="*/ 64 w 200"/>
              <a:gd name="T23" fmla="*/ 66 h 200"/>
              <a:gd name="T24" fmla="*/ 60 w 200"/>
              <a:gd name="T25" fmla="*/ 94 h 200"/>
              <a:gd name="T26" fmla="*/ 64 w 200"/>
              <a:gd name="T27" fmla="*/ 100 h 200"/>
              <a:gd name="T28" fmla="*/ 100 w 200"/>
              <a:gd name="T29" fmla="*/ 0 h 200"/>
              <a:gd name="T30" fmla="*/ 0 w 200"/>
              <a:gd name="T31" fmla="*/ 100 h 200"/>
              <a:gd name="T32" fmla="*/ 100 w 200"/>
              <a:gd name="T33" fmla="*/ 200 h 200"/>
              <a:gd name="T34" fmla="*/ 200 w 200"/>
              <a:gd name="T35" fmla="*/ 100 h 200"/>
              <a:gd name="T36" fmla="*/ 100 w 200"/>
              <a:gd name="T37" fmla="*/ 0 h 200"/>
              <a:gd name="T38" fmla="*/ 103 w 200"/>
              <a:gd name="T39" fmla="*/ 38 h 200"/>
              <a:gd name="T40" fmla="*/ 102 w 200"/>
              <a:gd name="T41" fmla="*/ 38 h 200"/>
              <a:gd name="T42" fmla="*/ 102 w 200"/>
              <a:gd name="T43" fmla="*/ 38 h 200"/>
              <a:gd name="T44" fmla="*/ 103 w 200"/>
              <a:gd name="T45" fmla="*/ 38 h 200"/>
              <a:gd name="T46" fmla="*/ 156 w 200"/>
              <a:gd name="T47" fmla="*/ 148 h 200"/>
              <a:gd name="T48" fmla="*/ 146 w 200"/>
              <a:gd name="T49" fmla="*/ 148 h 200"/>
              <a:gd name="T50" fmla="*/ 146 w 200"/>
              <a:gd name="T51" fmla="*/ 157 h 200"/>
              <a:gd name="T52" fmla="*/ 131 w 200"/>
              <a:gd name="T53" fmla="*/ 157 h 200"/>
              <a:gd name="T54" fmla="*/ 131 w 200"/>
              <a:gd name="T55" fmla="*/ 148 h 200"/>
              <a:gd name="T56" fmla="*/ 74 w 200"/>
              <a:gd name="T57" fmla="*/ 148 h 200"/>
              <a:gd name="T58" fmla="*/ 74 w 200"/>
              <a:gd name="T59" fmla="*/ 157 h 200"/>
              <a:gd name="T60" fmla="*/ 59 w 200"/>
              <a:gd name="T61" fmla="*/ 157 h 200"/>
              <a:gd name="T62" fmla="*/ 59 w 200"/>
              <a:gd name="T63" fmla="*/ 148 h 200"/>
              <a:gd name="T64" fmla="*/ 48 w 200"/>
              <a:gd name="T65" fmla="*/ 148 h 200"/>
              <a:gd name="T66" fmla="*/ 48 w 200"/>
              <a:gd name="T67" fmla="*/ 95 h 200"/>
              <a:gd name="T68" fmla="*/ 54 w 200"/>
              <a:gd name="T69" fmla="*/ 57 h 200"/>
              <a:gd name="T70" fmla="*/ 68 w 200"/>
              <a:gd name="T71" fmla="*/ 44 h 200"/>
              <a:gd name="T72" fmla="*/ 102 w 200"/>
              <a:gd name="T73" fmla="*/ 38 h 200"/>
              <a:gd name="T74" fmla="*/ 137 w 200"/>
              <a:gd name="T75" fmla="*/ 44 h 200"/>
              <a:gd name="T76" fmla="*/ 151 w 200"/>
              <a:gd name="T77" fmla="*/ 57 h 200"/>
              <a:gd name="T78" fmla="*/ 156 w 200"/>
              <a:gd name="T79" fmla="*/ 95 h 200"/>
              <a:gd name="T80" fmla="*/ 156 w 200"/>
              <a:gd name="T81" fmla="*/ 148 h 200"/>
              <a:gd name="T82" fmla="*/ 73 w 200"/>
              <a:gd name="T83" fmla="*/ 120 h 200"/>
              <a:gd name="T84" fmla="*/ 61 w 200"/>
              <a:gd name="T85" fmla="*/ 120 h 200"/>
              <a:gd name="T86" fmla="*/ 56 w 200"/>
              <a:gd name="T87" fmla="*/ 123 h 200"/>
              <a:gd name="T88" fmla="*/ 56 w 200"/>
              <a:gd name="T89" fmla="*/ 129 h 200"/>
              <a:gd name="T90" fmla="*/ 61 w 200"/>
              <a:gd name="T91" fmla="*/ 132 h 200"/>
              <a:gd name="T92" fmla="*/ 73 w 200"/>
              <a:gd name="T93" fmla="*/ 132 h 200"/>
              <a:gd name="T94" fmla="*/ 76 w 200"/>
              <a:gd name="T95" fmla="*/ 129 h 200"/>
              <a:gd name="T96" fmla="*/ 76 w 200"/>
              <a:gd name="T97" fmla="*/ 123 h 200"/>
              <a:gd name="T98" fmla="*/ 73 w 200"/>
              <a:gd name="T99" fmla="*/ 120 h 200"/>
              <a:gd name="T100" fmla="*/ 144 w 200"/>
              <a:gd name="T101" fmla="*/ 120 h 200"/>
              <a:gd name="T102" fmla="*/ 132 w 200"/>
              <a:gd name="T103" fmla="*/ 120 h 200"/>
              <a:gd name="T104" fmla="*/ 128 w 200"/>
              <a:gd name="T105" fmla="*/ 123 h 200"/>
              <a:gd name="T106" fmla="*/ 128 w 200"/>
              <a:gd name="T107" fmla="*/ 129 h 200"/>
              <a:gd name="T108" fmla="*/ 132 w 200"/>
              <a:gd name="T109" fmla="*/ 132 h 200"/>
              <a:gd name="T110" fmla="*/ 144 w 200"/>
              <a:gd name="T111" fmla="*/ 132 h 200"/>
              <a:gd name="T112" fmla="*/ 148 w 200"/>
              <a:gd name="T113" fmla="*/ 129 h 200"/>
              <a:gd name="T114" fmla="*/ 148 w 200"/>
              <a:gd name="T115" fmla="*/ 123 h 200"/>
              <a:gd name="T116" fmla="*/ 144 w 200"/>
              <a:gd name="T117" fmla="*/ 12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0" h="200">
                <a:moveTo>
                  <a:pt x="81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8" y="52"/>
                  <a:pt x="128" y="48"/>
                  <a:pt x="124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77" y="48"/>
                  <a:pt x="77" y="52"/>
                  <a:pt x="81" y="52"/>
                </a:cubicBezTo>
                <a:close/>
                <a:moveTo>
                  <a:pt x="64" y="100"/>
                </a:moveTo>
                <a:cubicBezTo>
                  <a:pt x="141" y="100"/>
                  <a:pt x="141" y="100"/>
                  <a:pt x="141" y="100"/>
                </a:cubicBezTo>
                <a:cubicBezTo>
                  <a:pt x="145" y="100"/>
                  <a:pt x="145" y="97"/>
                  <a:pt x="145" y="94"/>
                </a:cubicBezTo>
                <a:cubicBezTo>
                  <a:pt x="141" y="66"/>
                  <a:pt x="141" y="66"/>
                  <a:pt x="141" y="66"/>
                </a:cubicBezTo>
                <a:cubicBezTo>
                  <a:pt x="141" y="62"/>
                  <a:pt x="139" y="60"/>
                  <a:pt x="135" y="60"/>
                </a:cubicBezTo>
                <a:cubicBezTo>
                  <a:pt x="70" y="60"/>
                  <a:pt x="70" y="60"/>
                  <a:pt x="70" y="60"/>
                </a:cubicBezTo>
                <a:cubicBezTo>
                  <a:pt x="65" y="60"/>
                  <a:pt x="64" y="62"/>
                  <a:pt x="64" y="66"/>
                </a:cubicBezTo>
                <a:cubicBezTo>
                  <a:pt x="60" y="94"/>
                  <a:pt x="60" y="94"/>
                  <a:pt x="60" y="94"/>
                </a:cubicBezTo>
                <a:cubicBezTo>
                  <a:pt x="59" y="97"/>
                  <a:pt x="60" y="100"/>
                  <a:pt x="64" y="100"/>
                </a:cubicBezTo>
                <a:close/>
                <a:moveTo>
                  <a:pt x="100" y="0"/>
                </a:moveTo>
                <a:cubicBezTo>
                  <a:pt x="45" y="0"/>
                  <a:pt x="0" y="45"/>
                  <a:pt x="0" y="100"/>
                </a:cubicBezTo>
                <a:cubicBezTo>
                  <a:pt x="0" y="155"/>
                  <a:pt x="45" y="200"/>
                  <a:pt x="100" y="200"/>
                </a:cubicBezTo>
                <a:cubicBezTo>
                  <a:pt x="155" y="200"/>
                  <a:pt x="200" y="155"/>
                  <a:pt x="200" y="100"/>
                </a:cubicBezTo>
                <a:cubicBezTo>
                  <a:pt x="200" y="45"/>
                  <a:pt x="155" y="0"/>
                  <a:pt x="100" y="0"/>
                </a:cubicBezTo>
                <a:close/>
                <a:moveTo>
                  <a:pt x="103" y="38"/>
                </a:moveTo>
                <a:cubicBezTo>
                  <a:pt x="103" y="38"/>
                  <a:pt x="103" y="38"/>
                  <a:pt x="102" y="38"/>
                </a:cubicBezTo>
                <a:cubicBezTo>
                  <a:pt x="102" y="38"/>
                  <a:pt x="102" y="38"/>
                  <a:pt x="102" y="38"/>
                </a:cubicBezTo>
                <a:lnTo>
                  <a:pt x="103" y="38"/>
                </a:lnTo>
                <a:close/>
                <a:moveTo>
                  <a:pt x="156" y="148"/>
                </a:moveTo>
                <a:cubicBezTo>
                  <a:pt x="146" y="148"/>
                  <a:pt x="146" y="148"/>
                  <a:pt x="146" y="148"/>
                </a:cubicBezTo>
                <a:cubicBezTo>
                  <a:pt x="146" y="157"/>
                  <a:pt x="146" y="157"/>
                  <a:pt x="146" y="157"/>
                </a:cubicBezTo>
                <a:cubicBezTo>
                  <a:pt x="146" y="167"/>
                  <a:pt x="131" y="167"/>
                  <a:pt x="131" y="157"/>
                </a:cubicBezTo>
                <a:cubicBezTo>
                  <a:pt x="131" y="148"/>
                  <a:pt x="131" y="148"/>
                  <a:pt x="131" y="148"/>
                </a:cubicBezTo>
                <a:cubicBezTo>
                  <a:pt x="74" y="148"/>
                  <a:pt x="74" y="148"/>
                  <a:pt x="74" y="148"/>
                </a:cubicBezTo>
                <a:cubicBezTo>
                  <a:pt x="74" y="157"/>
                  <a:pt x="74" y="157"/>
                  <a:pt x="74" y="157"/>
                </a:cubicBezTo>
                <a:cubicBezTo>
                  <a:pt x="74" y="167"/>
                  <a:pt x="59" y="167"/>
                  <a:pt x="59" y="157"/>
                </a:cubicBezTo>
                <a:cubicBezTo>
                  <a:pt x="59" y="148"/>
                  <a:pt x="59" y="148"/>
                  <a:pt x="59" y="148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48" y="95"/>
                  <a:pt x="48" y="95"/>
                  <a:pt x="48" y="95"/>
                </a:cubicBezTo>
                <a:cubicBezTo>
                  <a:pt x="54" y="57"/>
                  <a:pt x="54" y="57"/>
                  <a:pt x="54" y="57"/>
                </a:cubicBezTo>
                <a:cubicBezTo>
                  <a:pt x="55" y="49"/>
                  <a:pt x="61" y="47"/>
                  <a:pt x="68" y="44"/>
                </a:cubicBezTo>
                <a:cubicBezTo>
                  <a:pt x="75" y="41"/>
                  <a:pt x="91" y="38"/>
                  <a:pt x="102" y="38"/>
                </a:cubicBezTo>
                <a:cubicBezTo>
                  <a:pt x="114" y="38"/>
                  <a:pt x="130" y="41"/>
                  <a:pt x="137" y="44"/>
                </a:cubicBezTo>
                <a:cubicBezTo>
                  <a:pt x="143" y="47"/>
                  <a:pt x="150" y="49"/>
                  <a:pt x="151" y="57"/>
                </a:cubicBezTo>
                <a:cubicBezTo>
                  <a:pt x="156" y="95"/>
                  <a:pt x="156" y="95"/>
                  <a:pt x="156" y="95"/>
                </a:cubicBezTo>
                <a:lnTo>
                  <a:pt x="156" y="148"/>
                </a:lnTo>
                <a:close/>
                <a:moveTo>
                  <a:pt x="73" y="120"/>
                </a:moveTo>
                <a:cubicBezTo>
                  <a:pt x="61" y="120"/>
                  <a:pt x="61" y="120"/>
                  <a:pt x="61" y="120"/>
                </a:cubicBezTo>
                <a:cubicBezTo>
                  <a:pt x="59" y="120"/>
                  <a:pt x="56" y="121"/>
                  <a:pt x="56" y="123"/>
                </a:cubicBezTo>
                <a:cubicBezTo>
                  <a:pt x="56" y="129"/>
                  <a:pt x="56" y="129"/>
                  <a:pt x="56" y="129"/>
                </a:cubicBezTo>
                <a:cubicBezTo>
                  <a:pt x="56" y="131"/>
                  <a:pt x="59" y="132"/>
                  <a:pt x="61" y="132"/>
                </a:cubicBezTo>
                <a:cubicBezTo>
                  <a:pt x="73" y="132"/>
                  <a:pt x="73" y="132"/>
                  <a:pt x="73" y="132"/>
                </a:cubicBezTo>
                <a:cubicBezTo>
                  <a:pt x="74" y="132"/>
                  <a:pt x="76" y="131"/>
                  <a:pt x="76" y="129"/>
                </a:cubicBezTo>
                <a:cubicBezTo>
                  <a:pt x="76" y="123"/>
                  <a:pt x="76" y="123"/>
                  <a:pt x="76" y="123"/>
                </a:cubicBezTo>
                <a:cubicBezTo>
                  <a:pt x="76" y="121"/>
                  <a:pt x="74" y="120"/>
                  <a:pt x="73" y="120"/>
                </a:cubicBezTo>
                <a:close/>
                <a:moveTo>
                  <a:pt x="144" y="120"/>
                </a:moveTo>
                <a:cubicBezTo>
                  <a:pt x="132" y="120"/>
                  <a:pt x="132" y="120"/>
                  <a:pt x="132" y="120"/>
                </a:cubicBezTo>
                <a:cubicBezTo>
                  <a:pt x="131" y="120"/>
                  <a:pt x="128" y="121"/>
                  <a:pt x="128" y="123"/>
                </a:cubicBezTo>
                <a:cubicBezTo>
                  <a:pt x="128" y="129"/>
                  <a:pt x="128" y="129"/>
                  <a:pt x="128" y="129"/>
                </a:cubicBezTo>
                <a:cubicBezTo>
                  <a:pt x="128" y="131"/>
                  <a:pt x="131" y="132"/>
                  <a:pt x="132" y="132"/>
                </a:cubicBezTo>
                <a:cubicBezTo>
                  <a:pt x="144" y="132"/>
                  <a:pt x="144" y="132"/>
                  <a:pt x="144" y="132"/>
                </a:cubicBezTo>
                <a:cubicBezTo>
                  <a:pt x="146" y="132"/>
                  <a:pt x="148" y="131"/>
                  <a:pt x="148" y="129"/>
                </a:cubicBezTo>
                <a:cubicBezTo>
                  <a:pt x="148" y="123"/>
                  <a:pt x="148" y="123"/>
                  <a:pt x="148" y="123"/>
                </a:cubicBezTo>
                <a:cubicBezTo>
                  <a:pt x="148" y="121"/>
                  <a:pt x="146" y="120"/>
                  <a:pt x="144" y="120"/>
                </a:cubicBezTo>
                <a:close/>
              </a:path>
            </a:pathLst>
          </a:custGeom>
          <a:solidFill>
            <a:srgbClr val="6C7A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30"/>
          <p:cNvSpPr>
            <a:spLocks noEditPoints="1"/>
          </p:cNvSpPr>
          <p:nvPr/>
        </p:nvSpPr>
        <p:spPr bwMode="auto">
          <a:xfrm>
            <a:off x="1335024" y="4039756"/>
            <a:ext cx="820454" cy="821730"/>
          </a:xfrm>
          <a:custGeom>
            <a:avLst/>
            <a:gdLst>
              <a:gd name="T0" fmla="*/ 86 w 199"/>
              <a:gd name="T1" fmla="*/ 44 h 199"/>
              <a:gd name="T2" fmla="*/ 112 w 199"/>
              <a:gd name="T3" fmla="*/ 44 h 199"/>
              <a:gd name="T4" fmla="*/ 116 w 199"/>
              <a:gd name="T5" fmla="*/ 41 h 199"/>
              <a:gd name="T6" fmla="*/ 116 w 199"/>
              <a:gd name="T7" fmla="*/ 39 h 199"/>
              <a:gd name="T8" fmla="*/ 112 w 199"/>
              <a:gd name="T9" fmla="*/ 36 h 199"/>
              <a:gd name="T10" fmla="*/ 86 w 199"/>
              <a:gd name="T11" fmla="*/ 36 h 199"/>
              <a:gd name="T12" fmla="*/ 82 w 199"/>
              <a:gd name="T13" fmla="*/ 36 h 199"/>
              <a:gd name="T14" fmla="*/ 82 w 199"/>
              <a:gd name="T15" fmla="*/ 41 h 199"/>
              <a:gd name="T16" fmla="*/ 86 w 199"/>
              <a:gd name="T17" fmla="*/ 44 h 199"/>
              <a:gd name="T18" fmla="*/ 71 w 199"/>
              <a:gd name="T19" fmla="*/ 122 h 199"/>
              <a:gd name="T20" fmla="*/ 61 w 199"/>
              <a:gd name="T21" fmla="*/ 132 h 199"/>
              <a:gd name="T22" fmla="*/ 71 w 199"/>
              <a:gd name="T23" fmla="*/ 142 h 199"/>
              <a:gd name="T24" fmla="*/ 81 w 199"/>
              <a:gd name="T25" fmla="*/ 132 h 199"/>
              <a:gd name="T26" fmla="*/ 71 w 199"/>
              <a:gd name="T27" fmla="*/ 122 h 199"/>
              <a:gd name="T28" fmla="*/ 99 w 199"/>
              <a:gd name="T29" fmla="*/ 0 h 199"/>
              <a:gd name="T30" fmla="*/ 0 w 199"/>
              <a:gd name="T31" fmla="*/ 100 h 199"/>
              <a:gd name="T32" fmla="*/ 99 w 199"/>
              <a:gd name="T33" fmla="*/ 199 h 199"/>
              <a:gd name="T34" fmla="*/ 199 w 199"/>
              <a:gd name="T35" fmla="*/ 100 h 199"/>
              <a:gd name="T36" fmla="*/ 99 w 199"/>
              <a:gd name="T37" fmla="*/ 0 h 199"/>
              <a:gd name="T38" fmla="*/ 108 w 199"/>
              <a:gd name="T39" fmla="*/ 12 h 199"/>
              <a:gd name="T40" fmla="*/ 115 w 199"/>
              <a:gd name="T41" fmla="*/ 19 h 199"/>
              <a:gd name="T42" fmla="*/ 108 w 199"/>
              <a:gd name="T43" fmla="*/ 26 h 199"/>
              <a:gd name="T44" fmla="*/ 101 w 199"/>
              <a:gd name="T45" fmla="*/ 19 h 199"/>
              <a:gd name="T46" fmla="*/ 108 w 199"/>
              <a:gd name="T47" fmla="*/ 12 h 199"/>
              <a:gd name="T48" fmla="*/ 90 w 199"/>
              <a:gd name="T49" fmla="*/ 12 h 199"/>
              <a:gd name="T50" fmla="*/ 97 w 199"/>
              <a:gd name="T51" fmla="*/ 19 h 199"/>
              <a:gd name="T52" fmla="*/ 90 w 199"/>
              <a:gd name="T53" fmla="*/ 26 h 199"/>
              <a:gd name="T54" fmla="*/ 83 w 199"/>
              <a:gd name="T55" fmla="*/ 19 h 199"/>
              <a:gd name="T56" fmla="*/ 90 w 199"/>
              <a:gd name="T57" fmla="*/ 12 h 199"/>
              <a:gd name="T58" fmla="*/ 151 w 199"/>
              <a:gd name="T59" fmla="*/ 132 h 199"/>
              <a:gd name="T60" fmla="*/ 132 w 199"/>
              <a:gd name="T61" fmla="*/ 154 h 199"/>
              <a:gd name="T62" fmla="*/ 149 w 199"/>
              <a:gd name="T63" fmla="*/ 176 h 199"/>
              <a:gd name="T64" fmla="*/ 134 w 199"/>
              <a:gd name="T65" fmla="*/ 176 h 199"/>
              <a:gd name="T66" fmla="*/ 125 w 199"/>
              <a:gd name="T67" fmla="*/ 164 h 199"/>
              <a:gd name="T68" fmla="*/ 73 w 199"/>
              <a:gd name="T69" fmla="*/ 164 h 199"/>
              <a:gd name="T70" fmla="*/ 64 w 199"/>
              <a:gd name="T71" fmla="*/ 176 h 199"/>
              <a:gd name="T72" fmla="*/ 49 w 199"/>
              <a:gd name="T73" fmla="*/ 176 h 199"/>
              <a:gd name="T74" fmla="*/ 66 w 199"/>
              <a:gd name="T75" fmla="*/ 154 h 199"/>
              <a:gd name="T76" fmla="*/ 47 w 199"/>
              <a:gd name="T77" fmla="*/ 132 h 199"/>
              <a:gd name="T78" fmla="*/ 47 w 199"/>
              <a:gd name="T79" fmla="*/ 50 h 199"/>
              <a:gd name="T80" fmla="*/ 71 w 199"/>
              <a:gd name="T81" fmla="*/ 27 h 199"/>
              <a:gd name="T82" fmla="*/ 99 w 199"/>
              <a:gd name="T83" fmla="*/ 27 h 199"/>
              <a:gd name="T84" fmla="*/ 127 w 199"/>
              <a:gd name="T85" fmla="*/ 27 h 199"/>
              <a:gd name="T86" fmla="*/ 151 w 199"/>
              <a:gd name="T87" fmla="*/ 50 h 199"/>
              <a:gd name="T88" fmla="*/ 151 w 199"/>
              <a:gd name="T89" fmla="*/ 132 h 199"/>
              <a:gd name="T90" fmla="*/ 126 w 199"/>
              <a:gd name="T91" fmla="*/ 52 h 199"/>
              <a:gd name="T92" fmla="*/ 72 w 199"/>
              <a:gd name="T93" fmla="*/ 52 h 199"/>
              <a:gd name="T94" fmla="*/ 59 w 199"/>
              <a:gd name="T95" fmla="*/ 64 h 199"/>
              <a:gd name="T96" fmla="*/ 59 w 199"/>
              <a:gd name="T97" fmla="*/ 78 h 199"/>
              <a:gd name="T98" fmla="*/ 72 w 199"/>
              <a:gd name="T99" fmla="*/ 88 h 199"/>
              <a:gd name="T100" fmla="*/ 126 w 199"/>
              <a:gd name="T101" fmla="*/ 88 h 199"/>
              <a:gd name="T102" fmla="*/ 139 w 199"/>
              <a:gd name="T103" fmla="*/ 78 h 199"/>
              <a:gd name="T104" fmla="*/ 139 w 199"/>
              <a:gd name="T105" fmla="*/ 64 h 199"/>
              <a:gd name="T106" fmla="*/ 126 w 199"/>
              <a:gd name="T107" fmla="*/ 52 h 199"/>
              <a:gd name="T108" fmla="*/ 126 w 199"/>
              <a:gd name="T109" fmla="*/ 122 h 199"/>
              <a:gd name="T110" fmla="*/ 116 w 199"/>
              <a:gd name="T111" fmla="*/ 132 h 199"/>
              <a:gd name="T112" fmla="*/ 126 w 199"/>
              <a:gd name="T113" fmla="*/ 142 h 199"/>
              <a:gd name="T114" fmla="*/ 136 w 199"/>
              <a:gd name="T115" fmla="*/ 132 h 199"/>
              <a:gd name="T116" fmla="*/ 126 w 199"/>
              <a:gd name="T117" fmla="*/ 122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9" h="199">
                <a:moveTo>
                  <a:pt x="86" y="44"/>
                </a:moveTo>
                <a:cubicBezTo>
                  <a:pt x="112" y="44"/>
                  <a:pt x="112" y="44"/>
                  <a:pt x="112" y="44"/>
                </a:cubicBezTo>
                <a:cubicBezTo>
                  <a:pt x="114" y="44"/>
                  <a:pt x="116" y="43"/>
                  <a:pt x="116" y="41"/>
                </a:cubicBezTo>
                <a:cubicBezTo>
                  <a:pt x="116" y="39"/>
                  <a:pt x="116" y="39"/>
                  <a:pt x="116" y="39"/>
                </a:cubicBezTo>
                <a:cubicBezTo>
                  <a:pt x="116" y="37"/>
                  <a:pt x="114" y="36"/>
                  <a:pt x="112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4" y="36"/>
                  <a:pt x="82" y="34"/>
                  <a:pt x="82" y="36"/>
                </a:cubicBezTo>
                <a:cubicBezTo>
                  <a:pt x="82" y="41"/>
                  <a:pt x="82" y="41"/>
                  <a:pt x="82" y="41"/>
                </a:cubicBezTo>
                <a:cubicBezTo>
                  <a:pt x="82" y="43"/>
                  <a:pt x="84" y="44"/>
                  <a:pt x="86" y="44"/>
                </a:cubicBezTo>
                <a:close/>
                <a:moveTo>
                  <a:pt x="71" y="122"/>
                </a:moveTo>
                <a:cubicBezTo>
                  <a:pt x="66" y="122"/>
                  <a:pt x="61" y="126"/>
                  <a:pt x="61" y="132"/>
                </a:cubicBezTo>
                <a:cubicBezTo>
                  <a:pt x="61" y="137"/>
                  <a:pt x="66" y="142"/>
                  <a:pt x="71" y="142"/>
                </a:cubicBezTo>
                <a:cubicBezTo>
                  <a:pt x="77" y="142"/>
                  <a:pt x="81" y="137"/>
                  <a:pt x="81" y="132"/>
                </a:cubicBezTo>
                <a:cubicBezTo>
                  <a:pt x="81" y="126"/>
                  <a:pt x="77" y="122"/>
                  <a:pt x="71" y="122"/>
                </a:cubicBezTo>
                <a:close/>
                <a:moveTo>
                  <a:pt x="99" y="0"/>
                </a:moveTo>
                <a:cubicBezTo>
                  <a:pt x="44" y="0"/>
                  <a:pt x="0" y="45"/>
                  <a:pt x="0" y="100"/>
                </a:cubicBezTo>
                <a:cubicBezTo>
                  <a:pt x="0" y="155"/>
                  <a:pt x="44" y="199"/>
                  <a:pt x="99" y="199"/>
                </a:cubicBezTo>
                <a:cubicBezTo>
                  <a:pt x="154" y="199"/>
                  <a:pt x="199" y="155"/>
                  <a:pt x="199" y="100"/>
                </a:cubicBezTo>
                <a:cubicBezTo>
                  <a:pt x="199" y="45"/>
                  <a:pt x="154" y="0"/>
                  <a:pt x="99" y="0"/>
                </a:cubicBezTo>
                <a:close/>
                <a:moveTo>
                  <a:pt x="108" y="12"/>
                </a:moveTo>
                <a:cubicBezTo>
                  <a:pt x="112" y="12"/>
                  <a:pt x="115" y="15"/>
                  <a:pt x="115" y="19"/>
                </a:cubicBezTo>
                <a:cubicBezTo>
                  <a:pt x="115" y="23"/>
                  <a:pt x="112" y="26"/>
                  <a:pt x="108" y="26"/>
                </a:cubicBezTo>
                <a:cubicBezTo>
                  <a:pt x="104" y="26"/>
                  <a:pt x="101" y="23"/>
                  <a:pt x="101" y="19"/>
                </a:cubicBezTo>
                <a:cubicBezTo>
                  <a:pt x="101" y="15"/>
                  <a:pt x="104" y="12"/>
                  <a:pt x="108" y="12"/>
                </a:cubicBezTo>
                <a:close/>
                <a:moveTo>
                  <a:pt x="90" y="12"/>
                </a:moveTo>
                <a:cubicBezTo>
                  <a:pt x="94" y="12"/>
                  <a:pt x="97" y="15"/>
                  <a:pt x="97" y="19"/>
                </a:cubicBezTo>
                <a:cubicBezTo>
                  <a:pt x="97" y="23"/>
                  <a:pt x="94" y="26"/>
                  <a:pt x="90" y="26"/>
                </a:cubicBezTo>
                <a:cubicBezTo>
                  <a:pt x="86" y="26"/>
                  <a:pt x="83" y="23"/>
                  <a:pt x="83" y="19"/>
                </a:cubicBezTo>
                <a:cubicBezTo>
                  <a:pt x="83" y="15"/>
                  <a:pt x="86" y="12"/>
                  <a:pt x="90" y="12"/>
                </a:cubicBezTo>
                <a:close/>
                <a:moveTo>
                  <a:pt x="151" y="132"/>
                </a:moveTo>
                <a:cubicBezTo>
                  <a:pt x="151" y="143"/>
                  <a:pt x="141" y="152"/>
                  <a:pt x="132" y="154"/>
                </a:cubicBezTo>
                <a:cubicBezTo>
                  <a:pt x="149" y="176"/>
                  <a:pt x="149" y="176"/>
                  <a:pt x="149" y="176"/>
                </a:cubicBezTo>
                <a:cubicBezTo>
                  <a:pt x="134" y="176"/>
                  <a:pt x="134" y="176"/>
                  <a:pt x="134" y="176"/>
                </a:cubicBezTo>
                <a:cubicBezTo>
                  <a:pt x="125" y="164"/>
                  <a:pt x="125" y="164"/>
                  <a:pt x="125" y="164"/>
                </a:cubicBezTo>
                <a:cubicBezTo>
                  <a:pt x="73" y="164"/>
                  <a:pt x="73" y="164"/>
                  <a:pt x="73" y="164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49" y="176"/>
                  <a:pt x="49" y="176"/>
                  <a:pt x="49" y="176"/>
                </a:cubicBezTo>
                <a:cubicBezTo>
                  <a:pt x="66" y="154"/>
                  <a:pt x="66" y="154"/>
                  <a:pt x="66" y="154"/>
                </a:cubicBezTo>
                <a:cubicBezTo>
                  <a:pt x="57" y="152"/>
                  <a:pt x="47" y="143"/>
                  <a:pt x="47" y="132"/>
                </a:cubicBezTo>
                <a:cubicBezTo>
                  <a:pt x="47" y="50"/>
                  <a:pt x="47" y="50"/>
                  <a:pt x="47" y="50"/>
                </a:cubicBezTo>
                <a:cubicBezTo>
                  <a:pt x="47" y="39"/>
                  <a:pt x="58" y="27"/>
                  <a:pt x="71" y="27"/>
                </a:cubicBezTo>
                <a:cubicBezTo>
                  <a:pt x="99" y="27"/>
                  <a:pt x="99" y="27"/>
                  <a:pt x="99" y="27"/>
                </a:cubicBezTo>
                <a:cubicBezTo>
                  <a:pt x="127" y="27"/>
                  <a:pt x="127" y="27"/>
                  <a:pt x="127" y="27"/>
                </a:cubicBezTo>
                <a:cubicBezTo>
                  <a:pt x="140" y="27"/>
                  <a:pt x="151" y="39"/>
                  <a:pt x="151" y="50"/>
                </a:cubicBezTo>
                <a:lnTo>
                  <a:pt x="151" y="132"/>
                </a:lnTo>
                <a:close/>
                <a:moveTo>
                  <a:pt x="126" y="52"/>
                </a:moveTo>
                <a:cubicBezTo>
                  <a:pt x="72" y="52"/>
                  <a:pt x="72" y="52"/>
                  <a:pt x="72" y="52"/>
                </a:cubicBezTo>
                <a:cubicBezTo>
                  <a:pt x="65" y="52"/>
                  <a:pt x="59" y="58"/>
                  <a:pt x="59" y="64"/>
                </a:cubicBezTo>
                <a:cubicBezTo>
                  <a:pt x="59" y="78"/>
                  <a:pt x="59" y="78"/>
                  <a:pt x="59" y="78"/>
                </a:cubicBezTo>
                <a:cubicBezTo>
                  <a:pt x="59" y="85"/>
                  <a:pt x="66" y="88"/>
                  <a:pt x="72" y="88"/>
                </a:cubicBezTo>
                <a:cubicBezTo>
                  <a:pt x="126" y="88"/>
                  <a:pt x="126" y="88"/>
                  <a:pt x="126" y="88"/>
                </a:cubicBezTo>
                <a:cubicBezTo>
                  <a:pt x="132" y="88"/>
                  <a:pt x="139" y="85"/>
                  <a:pt x="139" y="78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39" y="58"/>
                  <a:pt x="133" y="52"/>
                  <a:pt x="126" y="52"/>
                </a:cubicBezTo>
                <a:close/>
                <a:moveTo>
                  <a:pt x="126" y="122"/>
                </a:moveTo>
                <a:cubicBezTo>
                  <a:pt x="121" y="122"/>
                  <a:pt x="116" y="126"/>
                  <a:pt x="116" y="132"/>
                </a:cubicBezTo>
                <a:cubicBezTo>
                  <a:pt x="116" y="137"/>
                  <a:pt x="121" y="142"/>
                  <a:pt x="126" y="142"/>
                </a:cubicBezTo>
                <a:cubicBezTo>
                  <a:pt x="132" y="142"/>
                  <a:pt x="136" y="137"/>
                  <a:pt x="136" y="132"/>
                </a:cubicBezTo>
                <a:cubicBezTo>
                  <a:pt x="136" y="126"/>
                  <a:pt x="132" y="122"/>
                  <a:pt x="126" y="122"/>
                </a:cubicBezTo>
                <a:close/>
              </a:path>
            </a:pathLst>
          </a:custGeom>
          <a:solidFill>
            <a:srgbClr val="6C7A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7"/>
          <p:cNvSpPr>
            <a:spLocks noEditPoints="1"/>
          </p:cNvSpPr>
          <p:nvPr/>
        </p:nvSpPr>
        <p:spPr bwMode="auto">
          <a:xfrm>
            <a:off x="1335024" y="5027291"/>
            <a:ext cx="820454" cy="784727"/>
          </a:xfrm>
          <a:custGeom>
            <a:avLst/>
            <a:gdLst>
              <a:gd name="T0" fmla="*/ 160 w 185"/>
              <a:gd name="T1" fmla="*/ 64 h 190"/>
              <a:gd name="T2" fmla="*/ 160 w 185"/>
              <a:gd name="T3" fmla="*/ 24 h 190"/>
              <a:gd name="T4" fmla="*/ 38 w 185"/>
              <a:gd name="T5" fmla="*/ 24 h 190"/>
              <a:gd name="T6" fmla="*/ 7 w 185"/>
              <a:gd name="T7" fmla="*/ 44 h 190"/>
              <a:gd name="T8" fmla="*/ 39 w 185"/>
              <a:gd name="T9" fmla="*/ 64 h 190"/>
              <a:gd name="T10" fmla="*/ 160 w 185"/>
              <a:gd name="T11" fmla="*/ 64 h 190"/>
              <a:gd name="T12" fmla="*/ 100 w 185"/>
              <a:gd name="T13" fmla="*/ 0 h 190"/>
              <a:gd name="T14" fmla="*/ 88 w 185"/>
              <a:gd name="T15" fmla="*/ 0 h 190"/>
              <a:gd name="T16" fmla="*/ 88 w 185"/>
              <a:gd name="T17" fmla="*/ 20 h 190"/>
              <a:gd name="T18" fmla="*/ 100 w 185"/>
              <a:gd name="T19" fmla="*/ 20 h 190"/>
              <a:gd name="T20" fmla="*/ 100 w 185"/>
              <a:gd name="T21" fmla="*/ 0 h 190"/>
              <a:gd name="T22" fmla="*/ 100 w 185"/>
              <a:gd name="T23" fmla="*/ 168 h 190"/>
              <a:gd name="T24" fmla="*/ 100 w 185"/>
              <a:gd name="T25" fmla="*/ 116 h 190"/>
              <a:gd name="T26" fmla="*/ 88 w 185"/>
              <a:gd name="T27" fmla="*/ 116 h 190"/>
              <a:gd name="T28" fmla="*/ 88 w 185"/>
              <a:gd name="T29" fmla="*/ 168 h 190"/>
              <a:gd name="T30" fmla="*/ 100 w 185"/>
              <a:gd name="T31" fmla="*/ 168 h 190"/>
              <a:gd name="T32" fmla="*/ 121 w 185"/>
              <a:gd name="T33" fmla="*/ 132 h 190"/>
              <a:gd name="T34" fmla="*/ 120 w 185"/>
              <a:gd name="T35" fmla="*/ 143 h 190"/>
              <a:gd name="T36" fmla="*/ 160 w 185"/>
              <a:gd name="T37" fmla="*/ 160 h 190"/>
              <a:gd name="T38" fmla="*/ 92 w 185"/>
              <a:gd name="T39" fmla="*/ 180 h 190"/>
              <a:gd name="T40" fmla="*/ 24 w 185"/>
              <a:gd name="T41" fmla="*/ 160 h 190"/>
              <a:gd name="T42" fmla="*/ 64 w 185"/>
              <a:gd name="T43" fmla="*/ 143 h 190"/>
              <a:gd name="T44" fmla="*/ 63 w 185"/>
              <a:gd name="T45" fmla="*/ 132 h 190"/>
              <a:gd name="T46" fmla="*/ 0 w 185"/>
              <a:gd name="T47" fmla="*/ 160 h 190"/>
              <a:gd name="T48" fmla="*/ 92 w 185"/>
              <a:gd name="T49" fmla="*/ 190 h 190"/>
              <a:gd name="T50" fmla="*/ 185 w 185"/>
              <a:gd name="T51" fmla="*/ 160 h 190"/>
              <a:gd name="T52" fmla="*/ 121 w 185"/>
              <a:gd name="T53" fmla="*/ 132 h 190"/>
              <a:gd name="T54" fmla="*/ 160 w 185"/>
              <a:gd name="T55" fmla="*/ 92 h 190"/>
              <a:gd name="T56" fmla="*/ 128 w 185"/>
              <a:gd name="T57" fmla="*/ 72 h 190"/>
              <a:gd name="T58" fmla="*/ 48 w 185"/>
              <a:gd name="T59" fmla="*/ 72 h 190"/>
              <a:gd name="T60" fmla="*/ 48 w 185"/>
              <a:gd name="T61" fmla="*/ 112 h 190"/>
              <a:gd name="T62" fmla="*/ 128 w 185"/>
              <a:gd name="T63" fmla="*/ 112 h 190"/>
              <a:gd name="T64" fmla="*/ 160 w 185"/>
              <a:gd name="T65" fmla="*/ 9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5" h="190">
                <a:moveTo>
                  <a:pt x="160" y="64"/>
                </a:moveTo>
                <a:cubicBezTo>
                  <a:pt x="160" y="24"/>
                  <a:pt x="160" y="24"/>
                  <a:pt x="160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7" y="44"/>
                  <a:pt x="7" y="44"/>
                  <a:pt x="7" y="44"/>
                </a:cubicBezTo>
                <a:cubicBezTo>
                  <a:pt x="39" y="64"/>
                  <a:pt x="39" y="64"/>
                  <a:pt x="39" y="64"/>
                </a:cubicBezTo>
                <a:lnTo>
                  <a:pt x="160" y="64"/>
                </a:lnTo>
                <a:close/>
                <a:moveTo>
                  <a:pt x="100" y="0"/>
                </a:moveTo>
                <a:cubicBezTo>
                  <a:pt x="88" y="0"/>
                  <a:pt x="88" y="0"/>
                  <a:pt x="88" y="0"/>
                </a:cubicBezTo>
                <a:cubicBezTo>
                  <a:pt x="88" y="20"/>
                  <a:pt x="88" y="20"/>
                  <a:pt x="88" y="20"/>
                </a:cubicBezTo>
                <a:cubicBezTo>
                  <a:pt x="100" y="20"/>
                  <a:pt x="100" y="20"/>
                  <a:pt x="100" y="20"/>
                </a:cubicBezTo>
                <a:lnTo>
                  <a:pt x="100" y="0"/>
                </a:lnTo>
                <a:close/>
                <a:moveTo>
                  <a:pt x="100" y="168"/>
                </a:moveTo>
                <a:cubicBezTo>
                  <a:pt x="100" y="116"/>
                  <a:pt x="100" y="116"/>
                  <a:pt x="100" y="116"/>
                </a:cubicBezTo>
                <a:cubicBezTo>
                  <a:pt x="88" y="116"/>
                  <a:pt x="88" y="116"/>
                  <a:pt x="88" y="116"/>
                </a:cubicBezTo>
                <a:cubicBezTo>
                  <a:pt x="88" y="168"/>
                  <a:pt x="88" y="168"/>
                  <a:pt x="88" y="168"/>
                </a:cubicBezTo>
                <a:lnTo>
                  <a:pt x="100" y="168"/>
                </a:lnTo>
                <a:close/>
                <a:moveTo>
                  <a:pt x="121" y="132"/>
                </a:moveTo>
                <a:cubicBezTo>
                  <a:pt x="120" y="143"/>
                  <a:pt x="120" y="143"/>
                  <a:pt x="120" y="143"/>
                </a:cubicBezTo>
                <a:cubicBezTo>
                  <a:pt x="142" y="146"/>
                  <a:pt x="160" y="153"/>
                  <a:pt x="160" y="160"/>
                </a:cubicBezTo>
                <a:cubicBezTo>
                  <a:pt x="160" y="171"/>
                  <a:pt x="126" y="180"/>
                  <a:pt x="92" y="180"/>
                </a:cubicBezTo>
                <a:cubicBezTo>
                  <a:pt x="59" y="180"/>
                  <a:pt x="24" y="171"/>
                  <a:pt x="24" y="160"/>
                </a:cubicBezTo>
                <a:cubicBezTo>
                  <a:pt x="24" y="153"/>
                  <a:pt x="42" y="146"/>
                  <a:pt x="64" y="143"/>
                </a:cubicBezTo>
                <a:cubicBezTo>
                  <a:pt x="63" y="132"/>
                  <a:pt x="63" y="132"/>
                  <a:pt x="63" y="132"/>
                </a:cubicBezTo>
                <a:cubicBezTo>
                  <a:pt x="26" y="136"/>
                  <a:pt x="0" y="147"/>
                  <a:pt x="0" y="160"/>
                </a:cubicBezTo>
                <a:cubicBezTo>
                  <a:pt x="0" y="177"/>
                  <a:pt x="41" y="190"/>
                  <a:pt x="92" y="190"/>
                </a:cubicBezTo>
                <a:cubicBezTo>
                  <a:pt x="143" y="190"/>
                  <a:pt x="185" y="177"/>
                  <a:pt x="185" y="160"/>
                </a:cubicBezTo>
                <a:cubicBezTo>
                  <a:pt x="185" y="147"/>
                  <a:pt x="158" y="136"/>
                  <a:pt x="121" y="132"/>
                </a:cubicBezTo>
                <a:close/>
                <a:moveTo>
                  <a:pt x="160" y="92"/>
                </a:moveTo>
                <a:cubicBezTo>
                  <a:pt x="128" y="72"/>
                  <a:pt x="128" y="72"/>
                  <a:pt x="128" y="72"/>
                </a:cubicBezTo>
                <a:cubicBezTo>
                  <a:pt x="48" y="72"/>
                  <a:pt x="48" y="72"/>
                  <a:pt x="48" y="72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128" y="112"/>
                  <a:pt x="128" y="112"/>
                  <a:pt x="128" y="112"/>
                </a:cubicBezTo>
                <a:lnTo>
                  <a:pt x="160" y="92"/>
                </a:lnTo>
                <a:close/>
              </a:path>
            </a:pathLst>
          </a:custGeom>
          <a:solidFill>
            <a:srgbClr val="6C7A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340864" y="3240589"/>
            <a:ext cx="1603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汽车 </a:t>
            </a:r>
            <a:r>
              <a:rPr lang="en-US" altLang="zh-CN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81.4%</a:t>
            </a:r>
            <a:endParaRPr lang="zh-CN" altLang="en-US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40864" y="4250566"/>
            <a:ext cx="150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火车 </a:t>
            </a:r>
            <a:r>
              <a:rPr lang="en-US" altLang="zh-CN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7.4%</a:t>
            </a:r>
            <a:endParaRPr lang="zh-CN" altLang="en-US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40864" y="5219599"/>
            <a:ext cx="150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 </a:t>
            </a:r>
            <a:r>
              <a:rPr lang="en-US" altLang="zh-CN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11.2%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849624" y="3141239"/>
            <a:ext cx="743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广东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81.4%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，上海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2.9%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，湖南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，江苏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1.5%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，河南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1.4%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，其余各省份共占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10.3%</a:t>
            </a:r>
            <a:endParaRPr lang="zh-CN" altLang="en-US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849624" y="4174667"/>
            <a:ext cx="743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广东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82.1%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，上海</a:t>
            </a: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.6%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湖南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2.2%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江苏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，河南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1.4%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，其余各省份共占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8.6%</a:t>
            </a:r>
            <a:endParaRPr lang="zh-CN" altLang="en-US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849624" y="5158020"/>
            <a:ext cx="743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广东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81.2%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，上海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，江西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2.6%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，江苏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2.2%</a:t>
            </a:r>
            <a:r>
              <a:rPr lang="zh-CN" altLang="en-US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，其余各省份共占</a:t>
            </a:r>
            <a:r>
              <a:rPr lang="en-US" altLang="zh-CN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10.9%</a:t>
            </a:r>
            <a:endParaRPr lang="zh-CN" altLang="en-US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184595"/>
            <a:ext cx="646938" cy="7480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3272" y="297031"/>
            <a:ext cx="10991088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河源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游客特征分析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86968" y="3116360"/>
            <a:ext cx="2786136" cy="2696339"/>
            <a:chOff x="3609204" y="3734797"/>
            <a:chExt cx="2624407" cy="2572190"/>
          </a:xfrm>
          <a:solidFill>
            <a:srgbClr val="B2B2B2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3609204" y="3734797"/>
              <a:ext cx="2624407" cy="2572190"/>
              <a:chOff x="3609204" y="3734797"/>
              <a:chExt cx="2624407" cy="2572190"/>
            </a:xfrm>
            <a:grpFill/>
          </p:grpSpPr>
          <p:sp>
            <p:nvSpPr>
              <p:cNvPr id="8" name="椭圆 7"/>
              <p:cNvSpPr/>
              <p:nvPr/>
            </p:nvSpPr>
            <p:spPr>
              <a:xfrm>
                <a:off x="3609204" y="3734797"/>
                <a:ext cx="2624407" cy="257219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" name="Picture 3" descr="C:\Users\shizhen.xie\Desktop\2013012110560638_easyicon_cn_128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4744587" y="4130040"/>
                <a:ext cx="1261076" cy="11640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Picture 4" descr="C:\Users\shizhen.xie\Desktop\20130121105611342_easyicon_cn_128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0374" y="4082331"/>
                <a:ext cx="1148668" cy="12117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4098668" y="5262666"/>
                <a:ext cx="1027756" cy="440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38% </a:t>
                </a:r>
                <a:endParaRPr lang="zh-CN" altLang="en-US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5205855" y="5262666"/>
              <a:ext cx="1027756" cy="440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62% </a:t>
              </a:r>
              <a:endPara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内容占位符 4"/>
          <p:cNvSpPr txBox="1"/>
          <p:nvPr/>
        </p:nvSpPr>
        <p:spPr>
          <a:xfrm>
            <a:off x="947831" y="1091585"/>
            <a:ext cx="10515600" cy="1454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河源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游客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62%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为男性、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38%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为女性；游客年龄分布特征是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:14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岁及以下的少年占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5.6%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15-24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岁青年占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22.7%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25-44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岁的壮盛年占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47.7%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45-64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岁的中年占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17.4%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65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岁及以上的老年占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6.6%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；游客以壮盛年为主。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1495785826"/>
              </p:ext>
            </p:extLst>
          </p:nvPr>
        </p:nvGraphicFramePr>
        <p:xfrm>
          <a:off x="6291072" y="2404873"/>
          <a:ext cx="4087368" cy="3776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184595"/>
            <a:ext cx="646938" cy="7480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3272" y="297031"/>
            <a:ext cx="10991088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河源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停留天数分析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33272" y="2093976"/>
            <a:ext cx="43982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河源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游客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停留天数总体分布情况是：停留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天占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38.8%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，停留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天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33.3%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，停留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天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8.3%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，停留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4-6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天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8.7%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，停留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7-15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天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7.3%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天以上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。游客以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1-3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天的短期旅游为主，共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80.4%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endParaRPr lang="zh-CN" altLang="en-US" dirty="0"/>
          </a:p>
        </p:txBody>
      </p:sp>
      <p:graphicFrame>
        <p:nvGraphicFramePr>
          <p:cNvPr id="26" name="图表 25"/>
          <p:cNvGraphicFramePr/>
          <p:nvPr>
            <p:extLst>
              <p:ext uri="{D42A27DB-BD31-4B8C-83A1-F6EECF244321}">
                <p14:modId xmlns:p14="http://schemas.microsoft.com/office/powerpoint/2010/main" val="3598452374"/>
              </p:ext>
            </p:extLst>
          </p:nvPr>
        </p:nvGraphicFramePr>
        <p:xfrm>
          <a:off x="6400800" y="1615380"/>
          <a:ext cx="4612640" cy="4096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184595"/>
            <a:ext cx="646938" cy="7480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3272" y="297031"/>
            <a:ext cx="10991088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河源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景点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游客数量分析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33272" y="2093976"/>
            <a:ext cx="4398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各主要景点来客人数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共计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98.3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万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人次，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包括巴伐利亚庄园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65.7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万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人次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；万绿湖风景区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32.6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万人次。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899070140"/>
              </p:ext>
            </p:extLst>
          </p:nvPr>
        </p:nvGraphicFramePr>
        <p:xfrm>
          <a:off x="5537200" y="1858589"/>
          <a:ext cx="5974080" cy="3794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3"/>
          <p:cNvSpPr/>
          <p:nvPr/>
        </p:nvSpPr>
        <p:spPr>
          <a:xfrm>
            <a:off x="7095744" y="1757976"/>
            <a:ext cx="4320000" cy="672000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rgbClr val="B5C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112" tIns="66556" rIns="133112" bIns="66556" rtlCol="0" anchor="ctr"/>
          <a:lstStyle/>
          <a:p>
            <a:pPr algn="ctr"/>
            <a:r>
              <a:rPr lang="zh-CN" altLang="en-US" sz="2270" b="1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游客总体分析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095744" y="3075021"/>
            <a:ext cx="4320000" cy="672000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rgbClr val="B5C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112" tIns="66556" rIns="133112" bIns="66556" rtlCol="0" anchor="ctr"/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内游客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3"/>
          <p:cNvSpPr/>
          <p:nvPr/>
        </p:nvSpPr>
        <p:spPr>
          <a:xfrm>
            <a:off x="7095744" y="4305588"/>
            <a:ext cx="4320000" cy="672000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rgbClr val="B5C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112" tIns="66556" rIns="133112" bIns="66556" rtlCol="0" anchor="ctr"/>
          <a:lstStyle/>
          <a:p>
            <a:pPr algn="ctr"/>
            <a:r>
              <a:rPr lang="zh-CN" altLang="en-US" sz="2265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省外游客分析</a:t>
            </a:r>
          </a:p>
        </p:txBody>
      </p:sp>
      <p:sp>
        <p:nvSpPr>
          <p:cNvPr id="10" name="矩形 9"/>
          <p:cNvSpPr/>
          <p:nvPr/>
        </p:nvSpPr>
        <p:spPr>
          <a:xfrm>
            <a:off x="333835" y="371005"/>
            <a:ext cx="496880" cy="4968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578646" y="637426"/>
            <a:ext cx="331253" cy="3312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TextBox 36"/>
          <p:cNvSpPr txBox="1"/>
          <p:nvPr/>
        </p:nvSpPr>
        <p:spPr>
          <a:xfrm>
            <a:off x="1005909" y="408613"/>
            <a:ext cx="2112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5" y="1134305"/>
            <a:ext cx="4984891" cy="5348792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5715000" y="1819656"/>
            <a:ext cx="1225296" cy="5486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15000" y="3136701"/>
            <a:ext cx="1225296" cy="5486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715000" y="4367268"/>
            <a:ext cx="1225296" cy="5486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10" grpId="0" animBg="1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184595"/>
            <a:ext cx="646938" cy="7480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3272" y="297031"/>
            <a:ext cx="10991088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省内游客来源地市分布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60336" y="1700784"/>
            <a:ext cx="4096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2018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河源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省内游客主要来自以下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个城市，共占游客总数的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95.8%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，各城市游客占比分布如下：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726680" y="3567642"/>
            <a:ext cx="2075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河源	</a:t>
            </a:r>
            <a:r>
              <a:rPr lang="en-US" altLang="zh-CN" dirty="0" smtClean="0"/>
              <a:t>36.9%</a:t>
            </a:r>
          </a:p>
          <a:p>
            <a:r>
              <a:rPr lang="en-US" altLang="zh-CN" dirty="0" smtClean="0"/>
              <a:t>2.</a:t>
            </a:r>
            <a:r>
              <a:rPr lang="zh-CN" altLang="en-US" dirty="0"/>
              <a:t>深圳	</a:t>
            </a:r>
            <a:r>
              <a:rPr lang="en-US" altLang="zh-CN" dirty="0" smtClean="0"/>
              <a:t>22.0%</a:t>
            </a:r>
          </a:p>
          <a:p>
            <a:r>
              <a:rPr lang="en-US" altLang="zh-CN" dirty="0" smtClean="0"/>
              <a:t>3.</a:t>
            </a:r>
            <a:r>
              <a:rPr lang="zh-CN" altLang="en-US" dirty="0"/>
              <a:t>广州	</a:t>
            </a:r>
            <a:r>
              <a:rPr lang="en-US" altLang="zh-CN" dirty="0" smtClean="0"/>
              <a:t>17.5%</a:t>
            </a:r>
          </a:p>
          <a:p>
            <a:r>
              <a:rPr lang="en-US" altLang="zh-CN" dirty="0" smtClean="0"/>
              <a:t>4.</a:t>
            </a:r>
            <a:r>
              <a:rPr lang="zh-CN" altLang="en-US" dirty="0"/>
              <a:t>东莞	</a:t>
            </a:r>
            <a:r>
              <a:rPr lang="en-US" altLang="zh-CN" dirty="0" smtClean="0"/>
              <a:t>6.6%</a:t>
            </a:r>
          </a:p>
          <a:p>
            <a:r>
              <a:rPr lang="en-US" altLang="zh-CN" dirty="0" smtClean="0"/>
              <a:t>5.</a:t>
            </a:r>
            <a:r>
              <a:rPr lang="zh-CN" altLang="en-US" dirty="0"/>
              <a:t>惠州	</a:t>
            </a:r>
            <a:r>
              <a:rPr lang="en-US" altLang="zh-CN" dirty="0" smtClean="0"/>
              <a:t>5.5%</a:t>
            </a:r>
          </a:p>
          <a:p>
            <a:r>
              <a:rPr lang="en-US" altLang="zh-CN" dirty="0" smtClean="0"/>
              <a:t>6.</a:t>
            </a:r>
            <a:r>
              <a:rPr lang="zh-CN" altLang="en-US" dirty="0"/>
              <a:t>佛山	</a:t>
            </a:r>
            <a:r>
              <a:rPr lang="en-US" altLang="zh-CN" dirty="0" smtClean="0"/>
              <a:t>3.4%</a:t>
            </a:r>
          </a:p>
          <a:p>
            <a:r>
              <a:rPr lang="en-US" altLang="zh-CN" dirty="0" smtClean="0"/>
              <a:t>7.</a:t>
            </a:r>
            <a:r>
              <a:rPr lang="zh-CN" altLang="en-US" dirty="0"/>
              <a:t>汕头	</a:t>
            </a:r>
            <a:r>
              <a:rPr lang="en-US" altLang="zh-CN" dirty="0" smtClean="0"/>
              <a:t>1.2%</a:t>
            </a:r>
          </a:p>
          <a:p>
            <a:r>
              <a:rPr lang="en-US" altLang="zh-CN" dirty="0" smtClean="0"/>
              <a:t>8.</a:t>
            </a:r>
            <a:r>
              <a:rPr lang="zh-CN" altLang="en-US" dirty="0"/>
              <a:t>珠海	</a:t>
            </a:r>
            <a:r>
              <a:rPr lang="en-US" altLang="zh-CN" dirty="0" smtClean="0"/>
              <a:t>1.0%</a:t>
            </a:r>
          </a:p>
          <a:p>
            <a:r>
              <a:rPr lang="en-US" altLang="zh-CN" dirty="0" smtClean="0"/>
              <a:t>9.</a:t>
            </a:r>
            <a:r>
              <a:rPr lang="zh-CN" altLang="en-US" dirty="0"/>
              <a:t>中山	</a:t>
            </a:r>
            <a:r>
              <a:rPr lang="en-US" altLang="zh-CN" dirty="0" smtClean="0"/>
              <a:t>0.9%</a:t>
            </a:r>
          </a:p>
          <a:p>
            <a:r>
              <a:rPr lang="en-US" altLang="zh-CN" dirty="0" smtClean="0"/>
              <a:t>10.</a:t>
            </a:r>
            <a:r>
              <a:rPr lang="zh-CN" altLang="en-US" dirty="0"/>
              <a:t>梅州	</a:t>
            </a:r>
            <a:r>
              <a:rPr lang="en-US" altLang="zh-CN" dirty="0" smtClean="0"/>
              <a:t>0.8%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64" y="1700784"/>
            <a:ext cx="6629400" cy="4293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1198</Words>
  <Application>Microsoft Office PowerPoint</Application>
  <PresentationFormat>宽屏</PresentationFormat>
  <Paragraphs>113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黑体</vt:lpstr>
      <vt:lpstr>华文琥珀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lzy</dc:creator>
  <cp:lastModifiedBy>lzy</cp:lastModifiedBy>
  <cp:revision>82</cp:revision>
  <dcterms:created xsi:type="dcterms:W3CDTF">2018-09-04T03:44:00Z</dcterms:created>
  <dcterms:modified xsi:type="dcterms:W3CDTF">2018-09-28T11:12:17Z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