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310" r:id="rId3"/>
    <p:sldId id="311" r:id="rId4"/>
    <p:sldId id="312" r:id="rId5"/>
    <p:sldId id="314" r:id="rId6"/>
    <p:sldId id="326" r:id="rId7"/>
    <p:sldId id="327" r:id="rId8"/>
    <p:sldId id="328" r:id="rId9"/>
    <p:sldId id="315" r:id="rId10"/>
    <p:sldId id="329" r:id="rId11"/>
    <p:sldId id="331" r:id="rId12"/>
    <p:sldId id="332" r:id="rId13"/>
    <p:sldId id="333" r:id="rId14"/>
    <p:sldId id="341" r:id="rId15"/>
    <p:sldId id="336" r:id="rId16"/>
    <p:sldId id="337" r:id="rId17"/>
    <p:sldId id="33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AED"/>
          </a:solidFill>
        </a:fill>
      </a:tcStyle>
    </a:wholeTbl>
    <a:band1H>
      <a:tcStyle>
        <a:tcBdr/>
        <a:fill>
          <a:solidFill>
            <a:srgbClr val="CCD2D8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CD2D8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156082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156082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156082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15608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87" d="100"/>
          <a:sy n="87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Nathanael" userId="ae3117dc0c4ff18a" providerId="LiveId" clId="{1EA1FFA4-CB3E-4163-8B52-CD9C68BCB93A}"/>
    <pc:docChg chg="delSld modSld">
      <pc:chgData name="Tom Nathanael" userId="ae3117dc0c4ff18a" providerId="LiveId" clId="{1EA1FFA4-CB3E-4163-8B52-CD9C68BCB93A}" dt="2025-09-15T18:31:16.826" v="3" actId="47"/>
      <pc:docMkLst>
        <pc:docMk/>
      </pc:docMkLst>
      <pc:sldChg chg="modSp mod">
        <pc:chgData name="Tom Nathanael" userId="ae3117dc0c4ff18a" providerId="LiveId" clId="{1EA1FFA4-CB3E-4163-8B52-CD9C68BCB93A}" dt="2025-09-15T18:31:09.610" v="2" actId="20577"/>
        <pc:sldMkLst>
          <pc:docMk/>
          <pc:sldMk cId="0" sldId="268"/>
        </pc:sldMkLst>
        <pc:spChg chg="mod">
          <ac:chgData name="Tom Nathanael" userId="ae3117dc0c4ff18a" providerId="LiveId" clId="{1EA1FFA4-CB3E-4163-8B52-CD9C68BCB93A}" dt="2025-09-15T18:31:09.610" v="2" actId="20577"/>
          <ac:spMkLst>
            <pc:docMk/>
            <pc:sldMk cId="0" sldId="268"/>
            <ac:spMk id="4" creationId="{F33F5DD9-D359-F4C6-E3BE-059F92785524}"/>
          </ac:spMkLst>
        </pc:spChg>
      </pc:sldChg>
      <pc:sldChg chg="del">
        <pc:chgData name="Tom Nathanael" userId="ae3117dc0c4ff18a" providerId="LiveId" clId="{1EA1FFA4-CB3E-4163-8B52-CD9C68BCB93A}" dt="2025-09-15T18:31:16.826" v="3" actId="47"/>
        <pc:sldMkLst>
          <pc:docMk/>
          <pc:sldMk cId="0" sldId="339"/>
        </pc:sldMkLst>
      </pc:sldChg>
    </pc:docChg>
  </pc:docChgLst>
  <pc:docChgLst>
    <pc:chgData name="Tom Nathanael" userId="ae3117dc0c4ff18a" providerId="LiveId" clId="{E068AB7B-142C-4578-8616-4C00B94F5038}"/>
    <pc:docChg chg="modSld sldOrd">
      <pc:chgData name="Tom Nathanael" userId="ae3117dc0c4ff18a" providerId="LiveId" clId="{E068AB7B-142C-4578-8616-4C00B94F5038}" dt="2025-05-07T10:19:06.888" v="17"/>
      <pc:docMkLst>
        <pc:docMk/>
      </pc:docMkLst>
      <pc:sldChg chg="modSp mod">
        <pc:chgData name="Tom Nathanael" userId="ae3117dc0c4ff18a" providerId="LiveId" clId="{E068AB7B-142C-4578-8616-4C00B94F5038}" dt="2025-05-07T09:10:12.406" v="13" actId="20577"/>
        <pc:sldMkLst>
          <pc:docMk/>
          <pc:sldMk cId="0" sldId="312"/>
        </pc:sldMkLst>
      </pc:sldChg>
      <pc:sldChg chg="modSp mod">
        <pc:chgData name="Tom Nathanael" userId="ae3117dc0c4ff18a" providerId="LiveId" clId="{E068AB7B-142C-4578-8616-4C00B94F5038}" dt="2025-05-07T09:08:27.859" v="1" actId="20577"/>
        <pc:sldMkLst>
          <pc:docMk/>
          <pc:sldMk cId="0" sldId="315"/>
        </pc:sldMkLst>
      </pc:sldChg>
      <pc:sldChg chg="ord">
        <pc:chgData name="Tom Nathanael" userId="ae3117dc0c4ff18a" providerId="LiveId" clId="{E068AB7B-142C-4578-8616-4C00B94F5038}" dt="2025-05-07T10:19:06.888" v="17"/>
        <pc:sldMkLst>
          <pc:docMk/>
          <pc:sldMk cId="0" sldId="33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D7EDB075-185A-CE08-F94B-A318E635A879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AEC6775-817F-1596-4527-E6B25BC40A2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DAAF9A4-B42C-6EEB-75DE-7351DD49153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00050" y="4645152"/>
            <a:ext cx="10058400" cy="1143000"/>
          </a:xfrm>
        </p:spPr>
        <p:txBody>
          <a:bodyPr lIns="91440" rIns="91440"/>
          <a:lstStyle>
            <a:lvl1pPr marL="0" indent="0">
              <a:buNone/>
              <a:defRPr sz="2400" cap="all" spc="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64E2561C-BA66-CD74-3937-96EF5FAF8D66}"/>
              </a:ext>
            </a:extLst>
          </p:cNvPr>
          <p:cNvCxnSpPr/>
          <p:nvPr/>
        </p:nvCxnSpPr>
        <p:spPr>
          <a:xfrm>
            <a:off x="1207657" y="4474744"/>
            <a:ext cx="987552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</p:cxn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444F09E-BD00-19A2-C729-4F66EE6ACED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C6890F-3637-264A-9148-0E23D29B830E}" type="datetime1">
              <a:rPr lang="en-US"/>
              <a:pPr lvl="0"/>
              <a:t>9/15/2025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EA72492-B609-301E-C622-68B1CA7591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76A9E3F-96F5-AD42-A118-26E1D1B0CB4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AF67E9-C4AD-4B4A-A952-05E215C6A5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3415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AC32-D7C8-75DE-232C-C6F505C8B19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72922-72C6-A817-E307-C9FD0275061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05FBCB61-5414-F546-9A55-C9465EA36E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455FC1-2897-3840-B9EB-E7901ED35534}" type="datetime1">
              <a:rPr lang="en-US"/>
              <a:pPr lvl="0"/>
              <a:t>9/15/2025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DD13602-3D36-A829-14F1-2BB09053ED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1AF6EBC-C594-387C-04C1-D383435C3B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CFAA69-55E9-3B4B-8264-76BBF7A364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085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EFD108EB-1B0E-997D-DB48-7E889B98352A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CAB736-501C-ADA8-D6B9-8150B7FF7A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8E1A16D-09D8-2BBE-E00D-AA22CF1F57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/>
          <a:lstStyle>
            <a:lvl1pPr marL="0" indent="0">
              <a:buNone/>
              <a:defRPr sz="2400" cap="all" spc="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5D69986C-7883-352D-EE51-827839AF4E09}"/>
              </a:ext>
            </a:extLst>
          </p:cNvPr>
          <p:cNvCxnSpPr/>
          <p:nvPr/>
        </p:nvCxnSpPr>
        <p:spPr>
          <a:xfrm>
            <a:off x="1207657" y="4485132"/>
            <a:ext cx="987552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</p:cxn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A3BE7535-0800-8E3D-250F-7077DBDD2D5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EBC774-3595-D04E-A8BD-C63C62E00A08}" type="datetime1">
              <a:rPr lang="en-US"/>
              <a:pPr lvl="0"/>
              <a:t>9/15/2025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6CEDD49-6C07-7F41-DC36-F43DB46C1C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5237ABD5-1A6C-E18B-AEFC-949E2838389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11E21D-54E3-014E-AD2B-90A920B70C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497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82C3EF7E-25F3-09DA-5466-182A4B0B4D5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74ECD-BA0E-0374-A854-EA50788E2B8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7280" y="2120895"/>
            <a:ext cx="4639738" cy="37481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78794-5242-47D5-37FA-3982DBD6D38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515941" y="2120895"/>
            <a:ext cx="4639738" cy="37481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0B1D5C50-CE27-F337-A4B7-D01691AD3FC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CE1057-6164-C941-9DF6-F17F1A97326B}" type="datetime1">
              <a:rPr lang="en-US"/>
              <a:pPr lvl="0"/>
              <a:t>9/15/2025</a:t>
            </a:fld>
            <a:endParaRPr lang="en-US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78A41ED2-0E4F-E53D-CD54-6B2F5D3B225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B4939AEC-D9B5-2DF1-A1E4-563B4A179A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100546-82D1-C440-B9C1-858978B90A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5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7AE104DA-7FF2-2335-9446-1C1207BABB8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31B4C-EBD2-DFC1-DA3A-E464296273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8" cy="736284"/>
          </a:xfrm>
        </p:spPr>
        <p:txBody>
          <a:bodyPr lIns="91440" rIns="91440" anchor="ctr"/>
          <a:lstStyle>
            <a:lvl1pPr marL="0" indent="0">
              <a:buNone/>
              <a:defRPr sz="2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D4F27-E01E-535B-D79E-B3E911AE8AD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097280" y="2958276"/>
            <a:ext cx="4639738" cy="29108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51D82-1BE7-C0E2-0C92-90A6D59958D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515941" y="2057400"/>
            <a:ext cx="4639738" cy="736284"/>
          </a:xfrm>
        </p:spPr>
        <p:txBody>
          <a:bodyPr lIns="91440" rIns="91440" anchor="ctr"/>
          <a:lstStyle>
            <a:lvl1pPr marL="0" indent="0">
              <a:buNone/>
              <a:defRPr sz="2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CCC01-FC43-6ACF-4955-9D2C99C4435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515941" y="2958276"/>
            <a:ext cx="4639738" cy="29108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8A41927C-179E-7C1D-524B-EB82A0CFBB5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D7428D-4EDD-DE4C-B9E4-6BF41E48A6CD}" type="datetime1">
              <a:rPr lang="en-US"/>
              <a:pPr lvl="0"/>
              <a:t>9/15/2025</a:t>
            </a:fld>
            <a:endParaRPr lang="en-US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2835CB58-299B-B77C-08B9-ABAFFE6CD78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11">
            <a:extLst>
              <a:ext uri="{FF2B5EF4-FFF2-40B4-BE49-F238E27FC236}">
                <a16:creationId xmlns:a16="http://schemas.microsoft.com/office/drawing/2014/main" id="{719B1092-774E-8581-0E90-F6E39A962A2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C4CED4-AFCA-1242-97C4-894B9AFCD8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9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9CCC-F7EA-307F-883E-947D9BFF759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924C125C-8CC3-4BB0-56D0-7A61A9A4C6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25BAEA-FEE5-D443-93C1-6CEBA53807FB}" type="datetime1">
              <a:rPr lang="en-US"/>
              <a:pPr lvl="0"/>
              <a:t>9/15/2025</a:t>
            </a:fld>
            <a:endParaRPr lang="en-US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D293F1A4-A038-4554-45CF-109B24260A2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33CC2F8D-B887-289F-1547-D60B0AC326F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97537F-5DA4-EC45-8867-2237493982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03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F8FCC90D-BF84-0F53-0AD7-7806C6EE003D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9265C433-F200-2E9F-B682-707D2348A2C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9555E7-5226-F34B-B9E5-EB30B6F67E01}" type="datetime1">
              <a:rPr lang="en-US"/>
              <a:pPr lvl="0"/>
              <a:t>9/15/2025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33518360-419F-5C52-D814-2DB3D43477B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AD5F634-51FC-9996-FEAB-AABB0A9C998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376313-EDB9-1140-83EE-0E21EB2F5C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5137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1A818F38-3558-8F09-407F-B47B3DF8832B}"/>
              </a:ext>
            </a:extLst>
          </p:cNvPr>
          <p:cNvSpPr/>
          <p:nvPr/>
        </p:nvSpPr>
        <p:spPr>
          <a:xfrm>
            <a:off x="18" y="0"/>
            <a:ext cx="4654296" cy="68580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05DC4A7-B647-83DC-F29C-49E536BD47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63" y="786384"/>
            <a:ext cx="3517568" cy="2093976"/>
          </a:xfr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F39EB7-5200-16BD-5E87-4B2201F13BE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58986" y="812801"/>
            <a:ext cx="5928347" cy="529476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5FA0468-99AA-6AF1-E3E5-CDA87C2D5DE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43463" y="3043050"/>
            <a:ext cx="3517568" cy="3064501"/>
          </a:xfrm>
        </p:spPr>
        <p:txBody>
          <a:bodyPr lIns="91440" rIns="91440"/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32DDFF4A-8174-A108-D694-1ECD48A4AB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643463" y="6446520"/>
            <a:ext cx="3517568" cy="365129"/>
          </a:xfrm>
        </p:spPr>
        <p:txBody>
          <a:bodyPr/>
          <a:lstStyle>
            <a:lvl1pPr algn="l">
              <a:defRPr/>
            </a:lvl1pPr>
          </a:lstStyle>
          <a:p>
            <a:pPr lvl="0"/>
            <a:fld id="{0480D73F-2441-F34A-9188-71869A68884C}" type="datetime1">
              <a:rPr lang="en-US"/>
              <a:pPr lvl="0"/>
              <a:t>9/15/2025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D10D083-20C2-166A-B85D-C6D56D5CD78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458986" y="6446520"/>
            <a:ext cx="5334015" cy="365129"/>
          </a:xfrm>
        </p:spPr>
        <p:txBody>
          <a:bodyPr/>
          <a:lstStyle>
            <a:lvl1pPr>
              <a:defRPr>
                <a:solidFill>
                  <a:srgbClr val="39302A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4A3B3E6-7AC2-16D2-30D8-F51DAD39F19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39302A"/>
                </a:solidFill>
              </a:defRPr>
            </a:lvl1pPr>
          </a:lstStyle>
          <a:p>
            <a:pPr lvl="0"/>
            <a:fld id="{D03518B3-4532-F842-A7BA-BA904A6D01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247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DDA295AB-C6E0-AB01-87B7-ED71AD37392A}"/>
              </a:ext>
            </a:extLst>
          </p:cNvPr>
          <p:cNvSpPr/>
          <p:nvPr/>
        </p:nvSpPr>
        <p:spPr>
          <a:xfrm>
            <a:off x="0" y="4578345"/>
            <a:ext cx="12188823" cy="2279654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4C267-C434-815F-CA7C-B574A162015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18" y="0"/>
            <a:ext cx="12191987" cy="4578345"/>
          </a:xfrm>
          <a:solidFill>
            <a:srgbClr val="D9D9D9"/>
          </a:solidFill>
        </p:spPr>
        <p:txBody>
          <a:bodyPr lIns="457200" tIns="457200"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5434BA-2C9A-5E88-3EF4-F5768F0D80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4799365"/>
            <a:ext cx="10113648" cy="743681"/>
          </a:xfrm>
        </p:spPr>
        <p:txBody>
          <a:bodyPr tIns="0" bIns="0">
            <a:no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B4B7C2F-A469-7258-9BFF-538ABF63B85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97280" y="5715000"/>
            <a:ext cx="10113264" cy="609603"/>
          </a:xfrm>
        </p:spPr>
        <p:txBody>
          <a:bodyPr lIns="91440" tIns="0" rIns="9144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16BA0768-A915-6624-5322-00522982650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B947E0-06F6-E043-BE10-E840A31ADFEB}" type="datetime1">
              <a:rPr lang="en-US"/>
              <a:pPr lvl="0"/>
              <a:t>9/15/2025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F58814B-8C77-401B-0547-0D563314606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A99F117-229B-497D-1A2D-CB9EFBBAFB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2978F4-587D-434D-8B0D-D7F3AEE3EE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52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A014C835-832E-ED75-8780-7AFAFF2E76B8}"/>
              </a:ext>
            </a:extLst>
          </p:cNvPr>
          <p:cNvSpPr/>
          <p:nvPr/>
        </p:nvSpPr>
        <p:spPr>
          <a:xfrm>
            <a:off x="3172" y="6400800"/>
            <a:ext cx="12188823" cy="457200"/>
          </a:xfrm>
          <a:prstGeom prst="rect">
            <a:avLst/>
          </a:pr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887C53E-24F8-3268-4B92-BCA4E02E4C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0"/>
            <a:ext cx="10058400" cy="1450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B2D6987-4551-0BD7-37EA-E9F713EFB9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2108204"/>
            <a:ext cx="10058400" cy="37608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A8564ED-5975-E8D8-56D5-80396027CAC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218426" y="6446840"/>
            <a:ext cx="258485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defRPr>
            </a:lvl1pPr>
          </a:lstStyle>
          <a:p>
            <a:pPr lvl="0"/>
            <a:fld id="{7540A0D8-52E4-454B-8D49-E15C3276575E}" type="datetime1">
              <a:rPr lang="en-US"/>
              <a:pPr lvl="0"/>
              <a:t>9/15/2025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5B35D3A-C29C-C5B3-56EA-F1B76C72550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097280" y="6446840"/>
            <a:ext cx="681826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00" b="0" i="0" u="none" strike="noStrike" kern="1200" cap="all" spc="0" baseline="0">
                <a:solidFill>
                  <a:srgbClr val="FFFFFF"/>
                </a:solidFill>
                <a:uFillTx/>
                <a:latin typeface="Franklin Gothic Book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E86385-B685-0467-F864-EBE8BE89F83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993584" y="6446840"/>
            <a:ext cx="78001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800" b="0" i="0" u="none" strike="noStrike" kern="1200" cap="none" spc="0" baseline="0">
                <a:solidFill>
                  <a:srgbClr val="FFFFFF"/>
                </a:solidFill>
                <a:uFillTx/>
                <a:latin typeface="Franklin Gothic Book"/>
              </a:defRPr>
            </a:lvl1pPr>
          </a:lstStyle>
          <a:p>
            <a:pPr lvl="0"/>
            <a:fld id="{4BE3D1FB-7312-6540-88E4-1E00E41A3954}" type="slidenum">
              <a:t>‹#›</a:t>
            </a:fld>
            <a:endParaRPr lang="en-US"/>
          </a:p>
        </p:txBody>
      </p: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DF6F7262-F782-A6B8-36F2-0B257AF91FD8}"/>
              </a:ext>
            </a:extLst>
          </p:cNvPr>
          <p:cNvCxnSpPr/>
          <p:nvPr/>
        </p:nvCxnSpPr>
        <p:spPr>
          <a:xfrm>
            <a:off x="1193529" y="1897380"/>
            <a:ext cx="9966960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700" b="0" i="0" u="none" strike="noStrike" kern="1200" cap="none" spc="-50" baseline="0">
          <a:solidFill>
            <a:srgbClr val="404040"/>
          </a:solidFill>
          <a:uFillTx/>
          <a:latin typeface="Bookman Old Style"/>
        </a:defRPr>
      </a:lvl1pPr>
    </p:titleStyle>
    <p:bodyStyle>
      <a:lvl1pPr marL="91440" marR="0" lvl="0" indent="-91440" algn="l" defTabSz="914400" rtl="0" fontAlgn="auto" hangingPunct="1">
        <a:lnSpc>
          <a:spcPct val="110000"/>
        </a:lnSpc>
        <a:spcBef>
          <a:spcPts val="1200"/>
        </a:spcBef>
        <a:spcAft>
          <a:spcPts val="200"/>
        </a:spcAft>
        <a:buClr>
          <a:srgbClr val="EC7016"/>
        </a:buClr>
        <a:buSzPct val="100000"/>
        <a:buFont typeface="Calibri" pitchFamily="34"/>
        <a:buChar char=" "/>
        <a:tabLst/>
        <a:defRPr lang="en-US" sz="19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1pPr>
      <a:lvl2pPr marL="384048" marR="0" lvl="1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7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2pPr>
      <a:lvl3pPr marL="566928" marR="0" lvl="2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3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3pPr>
      <a:lvl4pPr marL="749808" marR="0" lvl="3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3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4pPr>
      <a:lvl5pPr marL="932688" marR="0" lvl="4" indent="-182880" algn="l" defTabSz="914400" rtl="0" fontAlgn="auto" hangingPunct="1">
        <a:lnSpc>
          <a:spcPct val="100000"/>
        </a:lnSpc>
        <a:spcBef>
          <a:spcPts val="200"/>
        </a:spcBef>
        <a:spcAft>
          <a:spcPts val="400"/>
        </a:spcAft>
        <a:buSzPct val="100000"/>
        <a:buFont typeface="Calibri" pitchFamily="34"/>
        <a:buChar char="◦"/>
        <a:tabLst/>
        <a:defRPr lang="en-US" sz="1300" b="0" i="0" u="none" strike="noStrike" kern="1200" cap="none" spc="0" baseline="0">
          <a:solidFill>
            <a:srgbClr val="404040"/>
          </a:solidFill>
          <a:uFillTx/>
          <a:latin typeface="Franklin Gothic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>
            <a:extLst>
              <a:ext uri="{FF2B5EF4-FFF2-40B4-BE49-F238E27FC236}">
                <a16:creationId xmlns:a16="http://schemas.microsoft.com/office/drawing/2014/main" id="{BCFE45A0-B370-7F81-78D8-1B350426A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Franklin Gothic Book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10F4609-EFBF-DEC4-026D-28C22EC4213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44175" y="687628"/>
            <a:ext cx="6158072" cy="3637483"/>
          </a:xfrm>
        </p:spPr>
        <p:txBody>
          <a:bodyPr/>
          <a:lstStyle/>
          <a:p>
            <a:pPr lvl="0"/>
            <a:r>
              <a:rPr lang="en-IE" sz="5000" b="1">
                <a:effectLst>
                  <a:outerShdw dist="38096" dir="2700000">
                    <a:srgbClr val="000000"/>
                  </a:outerShdw>
                </a:effectLst>
                <a:latin typeface="Aptos" pitchFamily="34"/>
                <a:cs typeface="Times New Roman" pitchFamily="18"/>
              </a:rPr>
              <a:t>Dining</a:t>
            </a:r>
            <a:br>
              <a:rPr lang="en-IE" sz="5000" b="1">
                <a:effectLst>
                  <a:outerShdw dist="38096" dir="2700000">
                    <a:srgbClr val="000000"/>
                  </a:outerShdw>
                </a:effectLst>
                <a:latin typeface="Aptos" pitchFamily="34"/>
                <a:cs typeface="Times New Roman" pitchFamily="18"/>
              </a:rPr>
            </a:br>
            <a:r>
              <a:rPr lang="en-IE" sz="5000" b="1">
                <a:effectLst>
                  <a:outerShdw dist="38096" dir="2700000">
                    <a:srgbClr val="000000"/>
                  </a:outerShdw>
                </a:effectLst>
                <a:latin typeface="Aptos" pitchFamily="34"/>
                <a:cs typeface="Times New Roman" pitchFamily="18"/>
              </a:rPr>
              <a:t>Philosophers’ Problem Part 2</a:t>
            </a:r>
            <a:br>
              <a:rPr lang="en-IE" sz="4000">
                <a:latin typeface="Aptos" pitchFamily="34"/>
                <a:cs typeface="Times New Roman" pitchFamily="18"/>
              </a:rPr>
            </a:br>
            <a:endParaRPr lang="en-US" sz="400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33F5DD9-D359-F4C6-E3BE-059F9278552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32901" y="4672739"/>
            <a:ext cx="6269345" cy="1021494"/>
          </a:xfrm>
        </p:spPr>
        <p:txBody>
          <a:bodyPr/>
          <a:lstStyle/>
          <a:p>
            <a:pPr lvl="0"/>
            <a:r>
              <a:rPr lang="en-US" sz="2200" dirty="0">
                <a:solidFill>
                  <a:srgbClr val="262626"/>
                </a:solidFill>
              </a:rPr>
              <a:t>Authors: tom Antoniraj</a:t>
            </a:r>
          </a:p>
        </p:txBody>
      </p:sp>
      <p:cxnSp>
        <p:nvCxnSpPr>
          <p:cNvPr id="5" name="Straight Connector 28">
            <a:extLst>
              <a:ext uri="{FF2B5EF4-FFF2-40B4-BE49-F238E27FC236}">
                <a16:creationId xmlns:a16="http://schemas.microsoft.com/office/drawing/2014/main" id="{6D18B687-CAAB-6FA3-168D-E09B466DC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Move="1" noResize="1"/>
          </p:cNvCxnSpPr>
          <p:nvPr/>
        </p:nvCxnSpPr>
        <p:spPr>
          <a:xfrm>
            <a:off x="744175" y="4498921"/>
            <a:ext cx="5636115" cy="0"/>
          </a:xfrm>
          <a:prstGeom prst="straightConnector1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1649BA1-3C2D-9569-4AFA-54E3B832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556683" y="0"/>
            <a:ext cx="4635313" cy="68580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A04C-95AF-C4D9-F922-06F21493573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Four Chair Solution</a:t>
            </a:r>
          </a:p>
        </p:txBody>
      </p:sp>
      <p:pic>
        <p:nvPicPr>
          <p:cNvPr id="3" name="Content Placeholder 6" descr="A diagram of a circle with arrows and a symbol&#10;&#10;Description automatically generated">
            <a:extLst>
              <a:ext uri="{FF2B5EF4-FFF2-40B4-BE49-F238E27FC236}">
                <a16:creationId xmlns:a16="http://schemas.microsoft.com/office/drawing/2014/main" id="{61C76FFF-0C70-60BB-E639-CD4BF53F5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9972" y="793150"/>
            <a:ext cx="5570479" cy="518819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C0FF6-F685-00D4-0710-90FF86AABF90}"/>
              </a:ext>
            </a:extLst>
          </p:cNvPr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Symbol" pitchFamily="2"/>
              <a:buChar char=""/>
            </a:pPr>
            <a:r>
              <a:rPr lang="en-IE">
                <a:latin typeface="Aptos" pitchFamily="34"/>
                <a:cs typeface="Times New Roman" pitchFamily="18"/>
              </a:rPr>
              <a:t>Idea: 5 philosophers at table instead of 4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itchFamily="2"/>
              <a:buChar char=""/>
            </a:pPr>
            <a:r>
              <a:rPr lang="en-IE">
                <a:latin typeface="Aptos" pitchFamily="34"/>
                <a:cs typeface="Times New Roman" pitchFamily="18"/>
              </a:rPr>
              <a:t>Solution: semaphore is added, initialised to 4.</a:t>
            </a:r>
          </a:p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IE">
                <a:latin typeface="Aptos" pitchFamily="34"/>
                <a:cs typeface="Times New Roman" pitchFamily="18"/>
              </a:rPr>
              <a:t> </a:t>
            </a:r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875F67E9-E140-AA42-6C92-0BCABE04B15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US"/>
              <a:t>Four Chair Solution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F9F99B29-E469-6ADB-9901-DB650D7D911C}"/>
              </a:ext>
            </a:extLst>
          </p:cNvPr>
          <p:cNvSpPr txBox="1"/>
          <p:nvPr/>
        </p:nvSpPr>
        <p:spPr>
          <a:xfrm>
            <a:off x="892097" y="2680280"/>
            <a:ext cx="10706307" cy="23442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2000" b="0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Times New Roman" pitchFamily="18"/>
              </a:rPr>
              <a:t>How it works: </a:t>
            </a:r>
          </a:p>
          <a:p>
            <a:pPr marL="342900" marR="0" lvl="0" indent="-342900" algn="l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ymbol" pitchFamily="2"/>
              <a:buChar char="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2000" b="0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Times New Roman" pitchFamily="18"/>
              </a:rPr>
              <a:t>Before attempting to grab a chopstick, a philosopher must sit at the table by waiting</a:t>
            </a:r>
          </a:p>
          <a:p>
            <a:pPr marL="342900" marR="0" lvl="0" indent="-342900" algn="l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ymbol" pitchFamily="2"/>
              <a:buChar char="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2000" b="0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Times New Roman" pitchFamily="18"/>
              </a:rPr>
              <a:t>4 philosophers at table, semaphore is 4</a:t>
            </a:r>
          </a:p>
          <a:p>
            <a:pPr marL="342900" marR="0" lvl="0" indent="-342900" algn="l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ymbol" pitchFamily="2"/>
              <a:buChar char="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2000" b="0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Times New Roman" pitchFamily="18"/>
              </a:rPr>
              <a:t>Once 4 are sat, the 5</a:t>
            </a:r>
            <a:r>
              <a:rPr lang="en-IE" sz="2000" b="0" i="0" u="none" strike="noStrike" kern="1200" cap="none" spc="0" baseline="3000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Times New Roman" pitchFamily="18"/>
              </a:rPr>
              <a:t>th</a:t>
            </a:r>
            <a:r>
              <a:rPr lang="en-IE" sz="2000" b="0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Times New Roman" pitchFamily="18"/>
              </a:rPr>
              <a:t> must wait</a:t>
            </a:r>
          </a:p>
          <a:p>
            <a:pPr marL="342900" marR="0" lvl="0" indent="-342900" algn="l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Symbol" pitchFamily="2"/>
              <a:buChar char="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2000" b="0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Times New Roman" pitchFamily="18"/>
              </a:rPr>
              <a:t>Once a philosopher finishes eating, they release their chair for the waiting philosopher.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654E4DE5-C5D9-6C20-224F-9E6748359835}"/>
              </a:ext>
            </a:extLst>
          </p:cNvPr>
          <p:cNvSpPr txBox="1"/>
          <p:nvPr/>
        </p:nvSpPr>
        <p:spPr>
          <a:xfrm>
            <a:off x="289928" y="245324"/>
            <a:ext cx="9402007" cy="62760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Times New Roman" pitchFamily="18"/>
              </a:rPr>
              <a:t>Deadlock:</a:t>
            </a:r>
          </a:p>
          <a:p>
            <a:pPr marL="342900" marR="0" lvl="0" indent="-342900" algn="l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ymbol" pitchFamily="2"/>
              <a:buChar char="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Times New Roman" pitchFamily="18"/>
              </a:rPr>
              <a:t>Deadlock is eliminated.</a:t>
            </a:r>
          </a:p>
          <a:p>
            <a:pPr marL="342900" marR="0" lvl="0" indent="-342900" algn="l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Symbol" pitchFamily="2"/>
              <a:buChar char="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Times New Roman" pitchFamily="18"/>
              </a:rPr>
              <a:t>Why, 5 philosophers can’t all grab one chopstick and wait forever.</a:t>
            </a:r>
          </a:p>
          <a:p>
            <a:pPr marL="342900" marR="0" lvl="0" indent="-342900" algn="l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Symbol" pitchFamily="2"/>
              <a:buChar char="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800" b="0" i="0" u="none" strike="noStrike" kern="1200" cap="none" spc="0" baseline="0">
              <a:solidFill>
                <a:srgbClr val="000000"/>
              </a:solidFill>
              <a:uFillTx/>
              <a:latin typeface="Aptos" pitchFamily="34"/>
              <a:ea typeface="Aptos" pitchFamily="34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Times New Roman" pitchFamily="18"/>
              </a:rPr>
              <a:t>Starvation:</a:t>
            </a:r>
          </a:p>
          <a:p>
            <a:pPr marL="342900" marR="0" lvl="0" indent="-342900" algn="l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Symbol" pitchFamily="2"/>
              <a:buChar char="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Times New Roman" pitchFamily="18"/>
              </a:rPr>
              <a:t>If unlucky, a philosopher could continuously get skipped. If others are faster etc;</a:t>
            </a:r>
          </a:p>
          <a:p>
            <a:pPr marL="0" marR="0" lvl="0" indent="0" algn="l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Times New Roman" pitchFamily="18"/>
              </a:rPr>
              <a:t> </a:t>
            </a:r>
          </a:p>
          <a:p>
            <a:pPr marL="0" marR="0" lvl="0" indent="0" algn="l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Times New Roman" pitchFamily="18"/>
              </a:rPr>
              <a:t>Fairness:</a:t>
            </a:r>
          </a:p>
          <a:p>
            <a:pPr marL="342900" marR="0" lvl="0" indent="-342900" algn="l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ymbol" pitchFamily="2"/>
              <a:buChar char="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Times New Roman" pitchFamily="18"/>
              </a:rPr>
              <a:t>Still unfair.</a:t>
            </a:r>
          </a:p>
          <a:p>
            <a:pPr marL="342900" marR="0" lvl="0" indent="-342900" algn="l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ymbol" pitchFamily="2"/>
              <a:buChar char="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Times New Roman" pitchFamily="18"/>
              </a:rPr>
              <a:t>OS timing and  thread scheduling chooses which to run.</a:t>
            </a:r>
          </a:p>
          <a:p>
            <a:pPr marL="342900" marR="0" lvl="0" indent="-342900" algn="l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Symbol" pitchFamily="2"/>
              <a:buChar char="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Times New Roman" pitchFamily="18"/>
              </a:rPr>
              <a:t>Causing some philosophers to eat much more often than others.</a:t>
            </a:r>
          </a:p>
          <a:p>
            <a:pPr marL="0" marR="0" lvl="0" indent="0" algn="l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Times New Roman" pitchFamily="18"/>
              </a:rPr>
              <a:t> </a:t>
            </a:r>
          </a:p>
          <a:p>
            <a:pPr marL="0" marR="0" lvl="0" indent="0" algn="l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Times New Roman" pitchFamily="18"/>
              </a:rPr>
              <a:t>Efficiency:</a:t>
            </a:r>
          </a:p>
          <a:p>
            <a:pPr marL="342900" marR="0" lvl="0" indent="-342900" algn="l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ymbol" pitchFamily="2"/>
              <a:buChar char="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Times New Roman" pitchFamily="18"/>
              </a:rPr>
              <a:t>Not efficient</a:t>
            </a:r>
          </a:p>
          <a:p>
            <a:pPr marL="342900" marR="0" lvl="0" indent="-342900" algn="l" defTabSz="914400" rtl="0" fontAlgn="auto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Symbol" pitchFamily="2"/>
              <a:buChar char="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Aptos" pitchFamily="34"/>
                <a:ea typeface="Aptos" pitchFamily="34"/>
                <a:cs typeface="Times New Roman" pitchFamily="18"/>
              </a:rPr>
              <a:t>Having to block philosophers, means CPU cycles are being wasted.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C0013906-70F2-AE0E-CB48-4392ED96931F}"/>
              </a:ext>
            </a:extLst>
          </p:cNvPr>
          <p:cNvSpPr txBox="1"/>
          <p:nvPr/>
        </p:nvSpPr>
        <p:spPr>
          <a:xfrm>
            <a:off x="8207297" y="3412275"/>
            <a:ext cx="2765502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sng" strike="noStrike" kern="1200" cap="none" spc="0" baseline="0">
                <a:solidFill>
                  <a:srgbClr val="000000"/>
                </a:solidFill>
                <a:highlight>
                  <a:srgbClr val="00FF00"/>
                </a:highlight>
                <a:uFillTx/>
                <a:latin typeface="Aptos"/>
              </a:rPr>
              <a:t>Pros &amp; Cons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E492-3A83-5EC7-0BD5-A92718D2AD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63" y="786384"/>
            <a:ext cx="3517568" cy="1064718"/>
          </a:xfrm>
        </p:spPr>
        <p:txBody>
          <a:bodyPr/>
          <a:lstStyle/>
          <a:p>
            <a:pPr lvl="0"/>
            <a:r>
              <a:rPr lang="en-US" sz="3200"/>
              <a:t>Four Chair Solution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7919CF9A-56BD-07DF-8AB6-65D38C5B4C7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43463" y="2112574"/>
            <a:ext cx="3517568" cy="3994967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en-US"/>
              <a:t>What's happening?</a:t>
            </a:r>
          </a:p>
          <a:p>
            <a:pPr lvl="0">
              <a:lnSpc>
                <a:spcPct val="90000"/>
              </a:lnSpc>
            </a:pPr>
            <a:r>
              <a:rPr lang="en-US" sz="1600"/>
              <a:t>1. </a:t>
            </a:r>
            <a:r>
              <a:rPr lang="en-IE" sz="1600">
                <a:latin typeface="Aptos" pitchFamily="34"/>
                <a:cs typeface="Times New Roman" pitchFamily="18"/>
              </a:rPr>
              <a:t>Philosopher asks to sit (Semaphore Wait)</a:t>
            </a:r>
          </a:p>
          <a:p>
            <a:pPr lvl="0">
              <a:lnSpc>
                <a:spcPct val="90000"/>
              </a:lnSpc>
            </a:pPr>
            <a:r>
              <a:rPr lang="en-IE" sz="1600">
                <a:latin typeface="Aptos" pitchFamily="34"/>
                <a:cs typeface="Times New Roman" pitchFamily="18"/>
              </a:rPr>
              <a:t>2. If seat is free philosopher sits.</a:t>
            </a:r>
          </a:p>
          <a:p>
            <a:pPr lvl="0">
              <a:lnSpc>
                <a:spcPct val="90000"/>
              </a:lnSpc>
            </a:pPr>
            <a:r>
              <a:rPr lang="en-IE" sz="1600">
                <a:latin typeface="Aptos" pitchFamily="34"/>
                <a:cs typeface="Times New Roman" pitchFamily="18"/>
              </a:rPr>
              <a:t>3. Philosopher picks right and left chopstick (Mutex Lock).</a:t>
            </a:r>
          </a:p>
          <a:p>
            <a:pPr lvl="0">
              <a:lnSpc>
                <a:spcPct val="90000"/>
              </a:lnSpc>
            </a:pPr>
            <a:r>
              <a:rPr lang="en-IE" sz="1600">
                <a:latin typeface="Aptos" pitchFamily="34"/>
                <a:cs typeface="Times New Roman" pitchFamily="18"/>
              </a:rPr>
              <a:t>4. Philosopher eats (Semaphore Eat).</a:t>
            </a:r>
          </a:p>
          <a:p>
            <a:pPr lvl="0">
              <a:lnSpc>
                <a:spcPct val="90000"/>
              </a:lnSpc>
            </a:pPr>
            <a:r>
              <a:rPr lang="en-IE" sz="1600">
                <a:latin typeface="Aptos" pitchFamily="34"/>
                <a:cs typeface="Times New Roman" pitchFamily="18"/>
              </a:rPr>
              <a:t>5. Philosopher finishes with chopsticks (Mutex Unlock).</a:t>
            </a:r>
            <a:r>
              <a:rPr lang="en-IE" sz="1600"/>
              <a:t> </a:t>
            </a:r>
          </a:p>
          <a:p>
            <a:pPr lvl="0">
              <a:lnSpc>
                <a:spcPct val="90000"/>
              </a:lnSpc>
            </a:pPr>
            <a:r>
              <a:rPr lang="en-IE" sz="1600">
                <a:latin typeface="Aptos" pitchFamily="34"/>
                <a:cs typeface="Times New Roman" pitchFamily="18"/>
              </a:rPr>
              <a:t>6. Philosopher gets up from seat(Semaphore Signal)</a:t>
            </a:r>
          </a:p>
          <a:p>
            <a:pPr lvl="0">
              <a:lnSpc>
                <a:spcPct val="90000"/>
              </a:lnSpc>
            </a:pPr>
            <a:r>
              <a:rPr lang="en-IE" sz="1300"/>
              <a:t> </a:t>
            </a:r>
            <a:endParaRPr lang="en-US" sz="1300"/>
          </a:p>
        </p:txBody>
      </p:sp>
      <p:pic>
        <p:nvPicPr>
          <p:cNvPr id="4" name="Content Placeholder 26" descr="A screenshot of a computer&#10;&#10;Description automatically generated">
            <a:extLst>
              <a:ext uri="{FF2B5EF4-FFF2-40B4-BE49-F238E27FC236}">
                <a16:creationId xmlns:a16="http://schemas.microsoft.com/office/drawing/2014/main" id="{5BFAE26A-EED9-0A12-F2B2-3798E527F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4788" y="904643"/>
            <a:ext cx="6512631" cy="2415872"/>
          </a:xfrm>
        </p:spPr>
      </p:pic>
      <p:pic>
        <p:nvPicPr>
          <p:cNvPr id="5" name="Picture 28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6181164D-2BB2-536E-CC45-3FC4F0771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3" y="3821551"/>
            <a:ext cx="4419596" cy="22860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CA5F-7BE5-22E8-2CE4-ABB41FC9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Four chair Solution Code</a:t>
            </a:r>
          </a:p>
        </p:txBody>
      </p:sp>
      <p:pic>
        <p:nvPicPr>
          <p:cNvPr id="8" name="Picture 7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D87C941F-DE95-1B67-180E-1D44A2DBC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872" y="1972610"/>
            <a:ext cx="6892256" cy="434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3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469E-72F2-E70E-68A7-2E41BB66AE7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US"/>
              <a:t>Hierarchy Comparison</a:t>
            </a:r>
          </a:p>
        </p:txBody>
      </p:sp>
      <p:pic>
        <p:nvPicPr>
          <p:cNvPr id="3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6CF665C-8F80-9F91-EA86-9564F9148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566" y="3933511"/>
            <a:ext cx="5630043" cy="22348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7076B3D1-B5D1-C4DB-722C-2D5B36EFC826}"/>
              </a:ext>
            </a:extLst>
          </p:cNvPr>
          <p:cNvSpPr txBox="1"/>
          <p:nvPr/>
        </p:nvSpPr>
        <p:spPr>
          <a:xfrm>
            <a:off x="5956566" y="2681075"/>
            <a:ext cx="216793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Lefty righty Solution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9B51B356-0838-D1EA-93BD-04EF617E9752}"/>
              </a:ext>
            </a:extLst>
          </p:cNvPr>
          <p:cNvSpPr txBox="1"/>
          <p:nvPr/>
        </p:nvSpPr>
        <p:spPr>
          <a:xfrm>
            <a:off x="3941374" y="4866290"/>
            <a:ext cx="180777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4 Chair Solution</a:t>
            </a:r>
          </a:p>
        </p:txBody>
      </p:sp>
      <p:pic>
        <p:nvPicPr>
          <p:cNvPr id="6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20F427DF-F23C-BCDC-E7A0-DEAA7DEF1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21" y="2075788"/>
            <a:ext cx="4923440" cy="219495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88BD9784-017E-29C8-3E17-E37EF34FE56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IE"/>
              <a:t>Conclusion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3D51B48-D35A-0D10-C343-96F9838408F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66803" y="1904996"/>
            <a:ext cx="10058400" cy="1732275"/>
          </a:xfrm>
        </p:spPr>
        <p:txBody>
          <a:bodyPr/>
          <a:lstStyle/>
          <a:p>
            <a:pPr lvl="0">
              <a:buFont typeface="Arial" pitchFamily="34"/>
              <a:buChar char="•"/>
            </a:pPr>
            <a:r>
              <a:rPr lang="en-IE"/>
              <a:t> Lefty Righty:</a:t>
            </a:r>
          </a:p>
          <a:p>
            <a:pPr lvl="1">
              <a:buFont typeface="Arial" pitchFamily="34"/>
              <a:buChar char="•"/>
            </a:pPr>
            <a:r>
              <a:rPr lang="en-IE"/>
              <a:t>Looked into the pros and cons of the solution</a:t>
            </a:r>
          </a:p>
          <a:p>
            <a:pPr lvl="1">
              <a:buFont typeface="Arial" pitchFamily="34"/>
              <a:buChar char="•"/>
            </a:pPr>
            <a:r>
              <a:rPr lang="en-IE"/>
              <a:t>We looked into the mutexes and what their purpose was within the lefty and righty solution. different methods in each mutex make them act the way they’re supposed to.</a:t>
            </a:r>
          </a:p>
          <a:p>
            <a:pPr lvl="1">
              <a:buFont typeface="Arial" pitchFamily="34"/>
              <a:buChar char="•"/>
            </a:pPr>
            <a:endParaRPr lang="en-IE"/>
          </a:p>
          <a:p>
            <a:pPr marL="201168" lvl="1" indent="0">
              <a:buNone/>
            </a:pP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25BD7-4A5C-BCA9-EB9F-24819A96BA7E}"/>
              </a:ext>
            </a:extLst>
          </p:cNvPr>
          <p:cNvSpPr txBox="1"/>
          <p:nvPr/>
        </p:nvSpPr>
        <p:spPr>
          <a:xfrm>
            <a:off x="1097280" y="3147483"/>
            <a:ext cx="10058400" cy="17322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marL="91440" marR="0" lvl="0" indent="-91440" algn="l" defTabSz="914400" rtl="0" fontAlgn="auto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EC7016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900" b="0" i="0" u="none" strike="noStrike" kern="1200" cap="none" spc="0" baseline="0">
                <a:solidFill>
                  <a:srgbClr val="404040"/>
                </a:solidFill>
                <a:uFillTx/>
                <a:latin typeface="Franklin Gothic Book"/>
              </a:rPr>
              <a:t> Four Chairs:</a:t>
            </a:r>
          </a:p>
          <a:p>
            <a:pPr marL="384048" marR="0" lvl="1" indent="-182880" algn="l" defTabSz="914400" rtl="0" fontAlgn="auto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700" b="0" i="0" u="none" strike="noStrike" kern="1200" cap="none" spc="0" baseline="0">
                <a:solidFill>
                  <a:srgbClr val="404040"/>
                </a:solidFill>
                <a:uFillTx/>
                <a:latin typeface="Franklin Gothic Book"/>
              </a:rPr>
              <a:t>We went over the basics and there is 4 philosophers sitting at the table, and one is out, whereas the lefty and righty solutions include all five.</a:t>
            </a:r>
          </a:p>
          <a:p>
            <a:pPr marL="384048" marR="0" lvl="1" indent="-182880" algn="l" defTabSz="914400" rtl="0" fontAlgn="auto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700" b="0" i="0" u="none" strike="noStrike" kern="1200" cap="none" spc="0" baseline="0">
                <a:solidFill>
                  <a:srgbClr val="404040"/>
                </a:solidFill>
                <a:uFillTx/>
                <a:latin typeface="Franklin Gothic Book"/>
              </a:rPr>
              <a:t>We looked at the pros &amp; cons. The problems that occur with the four chairs and there are three semaphores which are not in the lefty and righty</a:t>
            </a:r>
          </a:p>
          <a:p>
            <a:pPr marL="201168" marR="0" lvl="1" indent="0" algn="l" defTabSz="914400" rtl="0" fontAlgn="auto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700" b="0" i="0" u="none" strike="noStrike" kern="1200" cap="none" spc="0" baseline="0">
              <a:solidFill>
                <a:srgbClr val="404040"/>
              </a:solidFill>
              <a:uFillTx/>
              <a:latin typeface="Franklin Gothic Book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FD1ABB9-A0F5-C57A-FD78-3356902E255D}"/>
              </a:ext>
            </a:extLst>
          </p:cNvPr>
          <p:cNvSpPr txBox="1"/>
          <p:nvPr/>
        </p:nvSpPr>
        <p:spPr>
          <a:xfrm>
            <a:off x="1066803" y="4690780"/>
            <a:ext cx="10058400" cy="15240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marL="91440" marR="0" lvl="0" indent="-91440" algn="l" defTabSz="914400" rtl="0" fontAlgn="auto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EC7016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900" b="0" i="0" u="none" strike="noStrike" kern="1200" cap="none" spc="0" baseline="0">
                <a:solidFill>
                  <a:srgbClr val="404040"/>
                </a:solidFill>
                <a:uFillTx/>
                <a:latin typeface="Franklin Gothic Book"/>
              </a:rPr>
              <a:t> Results:</a:t>
            </a:r>
          </a:p>
          <a:p>
            <a:pPr marL="384048" marR="0" lvl="1" indent="-182880" algn="l" defTabSz="914400" rtl="0" fontAlgn="auto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700" b="0" i="0" u="none" strike="noStrike" kern="1200" cap="none" spc="0" baseline="0">
                <a:solidFill>
                  <a:srgbClr val="404040"/>
                </a:solidFill>
                <a:uFillTx/>
                <a:latin typeface="Franklin Gothic Book"/>
              </a:rPr>
              <a:t>There are different pros &amp; cons</a:t>
            </a:r>
          </a:p>
          <a:p>
            <a:pPr marL="384048" marR="0" lvl="1" indent="-182880" algn="l" defTabSz="914400" rtl="0" fontAlgn="auto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700" b="0" i="0" u="none" strike="noStrike" kern="1200" cap="none" spc="0" baseline="0">
                <a:solidFill>
                  <a:srgbClr val="404040"/>
                </a:solidFill>
                <a:uFillTx/>
                <a:latin typeface="Franklin Gothic Book"/>
              </a:rPr>
              <a:t>Lefty and Righty only have mutexes, whereas Four Chairs has semaphores and mutexes.</a:t>
            </a:r>
          </a:p>
          <a:p>
            <a:pPr marL="384048" marR="0" lvl="1" indent="-182880" algn="l" defTabSz="914400" rtl="0" fontAlgn="auto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700" b="0" i="0" u="none" strike="noStrike" kern="1200" cap="none" spc="0" baseline="0">
                <a:solidFill>
                  <a:srgbClr val="404040"/>
                </a:solidFill>
                <a:uFillTx/>
                <a:latin typeface="Franklin Gothic Book"/>
              </a:rPr>
              <a:t>For the hierarchy, we tested that the Four Chairs philosophers get terminated eventually.</a:t>
            </a:r>
          </a:p>
          <a:p>
            <a:pPr marL="201168" marR="0" lvl="1" indent="0" algn="l" defTabSz="914400" rtl="0" fontAlgn="auto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E" sz="1700" b="0" i="0" u="none" strike="noStrike" kern="1200" cap="none" spc="0" baseline="0">
              <a:solidFill>
                <a:srgbClr val="404040"/>
              </a:solidFill>
              <a:uFillTx/>
              <a:latin typeface="Franklin Gothic Boo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4BBE2-81EE-03C3-724E-EE11D88595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/>
              <a:t>Gantt Chart</a:t>
            </a:r>
          </a:p>
        </p:txBody>
      </p:sp>
      <p:pic>
        <p:nvPicPr>
          <p:cNvPr id="3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7464AE4-82B3-765F-9AED-DF1C77995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59" y="2283960"/>
            <a:ext cx="10058400" cy="372913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3842-0A6E-1D6A-6D51-9FB98DA8174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Declaration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98377BA-2AF6-B047-0662-EE15C178825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36826"/>
              </a:buClr>
            </a:pPr>
            <a:r>
              <a:rPr lang="en-US" sz="1800">
                <a:latin typeface="Arial" pitchFamily="34"/>
              </a:rPr>
              <a:t>We are aware of the University policy on plagiarism in assignments and examinations</a:t>
            </a:r>
            <a:br>
              <a:rPr lang="en-US" sz="1800"/>
            </a:br>
            <a:r>
              <a:rPr lang="en-US" sz="1800">
                <a:latin typeface="Arial" pitchFamily="34"/>
              </a:rPr>
              <a:t>(3AS08)</a:t>
            </a:r>
            <a:br>
              <a:rPr lang="en-US" sz="1800"/>
            </a:br>
            <a:r>
              <a:rPr lang="en-US" sz="1800">
                <a:latin typeface="Arial" pitchFamily="34"/>
              </a:rPr>
              <a:t>We understand that plagiarism, collusion, and copying are grave and serious offences in</a:t>
            </a:r>
            <a:br>
              <a:rPr lang="en-US" sz="1800"/>
            </a:br>
            <a:r>
              <a:rPr lang="en-US" sz="1800">
                <a:latin typeface="Arial" pitchFamily="34"/>
              </a:rPr>
              <a:t>the Institute and We will accept the penalties that could be imposed if we engage in any</a:t>
            </a:r>
            <a:br>
              <a:rPr lang="en-US" sz="1800"/>
            </a:br>
            <a:r>
              <a:rPr lang="en-US" sz="1800">
                <a:latin typeface="Arial" pitchFamily="34"/>
              </a:rPr>
              <a:t>such activity.</a:t>
            </a:r>
            <a:br>
              <a:rPr lang="en-US" sz="1800"/>
            </a:br>
            <a:r>
              <a:rPr lang="en-US" sz="1800">
                <a:latin typeface="Arial" pitchFamily="34"/>
              </a:rPr>
              <a:t>This assignment, or any part of it, has not been previously submitted by me or any other</a:t>
            </a:r>
            <a:br>
              <a:rPr lang="en-US" sz="1800"/>
            </a:br>
            <a:r>
              <a:rPr lang="en-US" sz="1800">
                <a:latin typeface="Arial" pitchFamily="34"/>
              </a:rPr>
              <a:t>person for assessment on this or any other course of study.</a:t>
            </a:r>
            <a:br>
              <a:rPr lang="en-US" sz="1800"/>
            </a:br>
            <a:r>
              <a:rPr lang="en-US" sz="1800">
                <a:latin typeface="Arial" pitchFamily="34"/>
              </a:rPr>
              <a:t>We declare that this material, which We now submit for assessment, is entirely of my own</a:t>
            </a:r>
            <a:br>
              <a:rPr lang="en-US" sz="1800"/>
            </a:br>
            <a:r>
              <a:rPr lang="en-US" sz="1800">
                <a:latin typeface="Arial" pitchFamily="34"/>
              </a:rPr>
              <a:t>work and has not been taken from the work of others, save and to the extent that such</a:t>
            </a:r>
            <a:br>
              <a:rPr lang="en-US" sz="1800"/>
            </a:br>
            <a:r>
              <a:rPr lang="en-US" sz="1800">
                <a:latin typeface="Arial" pitchFamily="34"/>
              </a:rPr>
              <a:t>work has been cited and acknowledged within the text of my work.</a:t>
            </a:r>
            <a:endParaRPr lang="en-I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B97D-39A0-37F2-F93C-FAB837B895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46304"/>
            <a:ext cx="10058400" cy="4081881"/>
          </a:xfrm>
        </p:spPr>
        <p:txBody>
          <a:bodyPr/>
          <a:lstStyle/>
          <a:p>
            <a:pPr lvl="0"/>
            <a:r>
              <a:rPr lang="en-IE" sz="3600">
                <a:highlight>
                  <a:srgbClr val="00FF00"/>
                </a:highlight>
              </a:rPr>
              <a:t>Introduction:</a:t>
            </a:r>
            <a:br>
              <a:rPr lang="en-IE" sz="3600"/>
            </a:br>
            <a:br>
              <a:rPr lang="en-IE" sz="3600"/>
            </a:br>
            <a:r>
              <a:rPr lang="en-IE" sz="1800"/>
              <a:t>Lefty and Righty: Philosopher take chopsticks from their right side. Their way of </a:t>
            </a:r>
            <a:br>
              <a:rPr lang="en-IE" sz="1800"/>
            </a:br>
            <a:r>
              <a:rPr lang="en-IE" sz="1800"/>
              <a:t>Different faults it may have are Deadlock and Starvation. Along with the Pros and Cons.</a:t>
            </a:r>
            <a:br>
              <a:rPr lang="en-IE" sz="1800"/>
            </a:br>
            <a:br>
              <a:rPr lang="en-IE" sz="1800"/>
            </a:br>
            <a:br>
              <a:rPr lang="en-IE" sz="1800"/>
            </a:br>
            <a:r>
              <a:rPr lang="en-IE" sz="1800"/>
              <a:t>Other Solution: 4-Chairs, Principles it has along with the comparison with Lefty and Righty and the different problems it has.</a:t>
            </a:r>
            <a:br>
              <a:rPr lang="en-IE" sz="1800"/>
            </a:br>
            <a:br>
              <a:rPr lang="en-IE" sz="1800"/>
            </a:br>
            <a:r>
              <a:rPr lang="en-IE" sz="1800"/>
              <a:t>Mutexes: Looking into the different mutexes ML, MU, MW. What purpose do they have with the two solutions.</a:t>
            </a:r>
            <a:br>
              <a:rPr lang="en-IE" sz="1800"/>
            </a:br>
            <a:br>
              <a:rPr lang="en-IE" sz="1800"/>
            </a:br>
            <a:r>
              <a:rPr lang="en-IE" sz="1800"/>
              <a:t>Final Analysis: To compare the two and to see the different problems they have or see if they have any similarities.</a:t>
            </a:r>
            <a:endParaRPr lang="en-IE" sz="72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246C7-692B-27F3-0705-083ECDCB2A8B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E"/>
              <a:t>The Dining Philosophers Problem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EF51-EFF2-59B1-1221-B7802A9218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63" y="504191"/>
            <a:ext cx="3517568" cy="617220"/>
          </a:xfrm>
        </p:spPr>
        <p:txBody>
          <a:bodyPr/>
          <a:lstStyle/>
          <a:p>
            <a:pPr lvl="0"/>
            <a:r>
              <a:rPr lang="en-IE"/>
              <a:t>Pros &amp; Cons: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71981B7-7DA4-3AEA-B941-7854F80C49F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0" y="1508988"/>
            <a:ext cx="4640580" cy="3840022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IE" sz="2000" dirty="0"/>
              <a:t>How Deadlock Works: It is avoided, however a philosopher has a chopstick and must wait for another.</a:t>
            </a:r>
          </a:p>
          <a:p>
            <a:pPr lvl="0">
              <a:lnSpc>
                <a:spcPct val="100000"/>
              </a:lnSpc>
            </a:pPr>
            <a:r>
              <a:rPr lang="en-IE" sz="2000" dirty="0"/>
              <a:t>Starvation: Some are stuck and a few continue or all are stuck, making none able to eat.</a:t>
            </a:r>
          </a:p>
          <a:p>
            <a:pPr lvl="0">
              <a:lnSpc>
                <a:spcPct val="100000"/>
              </a:lnSpc>
            </a:pPr>
            <a:r>
              <a:rPr lang="en-IE" sz="2000" dirty="0"/>
              <a:t>Fairness: Not </a:t>
            </a:r>
            <a:r>
              <a:rPr lang="en-US" sz="2000" dirty="0"/>
              <a:t>guaranteed. Some may eat more compared to others.</a:t>
            </a:r>
          </a:p>
          <a:p>
            <a:pPr lvl="0">
              <a:lnSpc>
                <a:spcPct val="100000"/>
              </a:lnSpc>
            </a:pPr>
            <a:r>
              <a:rPr lang="en-IE" sz="2000" dirty="0"/>
              <a:t>Efficiency: Good for a small number of philosophers. Not For a large amount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ED0BA939-FE03-40F9-305A-EBADA9490C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22976" y="1392073"/>
          <a:ext cx="5893426" cy="479657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929563">
                  <a:extLst>
                    <a:ext uri="{9D8B030D-6E8A-4147-A177-3AD203B41FA5}">
                      <a16:colId xmlns:a16="http://schemas.microsoft.com/office/drawing/2014/main" val="2963122593"/>
                    </a:ext>
                  </a:extLst>
                </a:gridCol>
                <a:gridCol w="2963863">
                  <a:extLst>
                    <a:ext uri="{9D8B030D-6E8A-4147-A177-3AD203B41FA5}">
                      <a16:colId xmlns:a16="http://schemas.microsoft.com/office/drawing/2014/main" val="4134946017"/>
                    </a:ext>
                  </a:extLst>
                </a:gridCol>
              </a:tblGrid>
              <a:tr h="1042260">
                <a:tc>
                  <a:txBody>
                    <a:bodyPr/>
                    <a:lstStyle/>
                    <a:p>
                      <a:pPr lvl="0"/>
                      <a:r>
                        <a:rPr lang="en-IE" b="1"/>
                        <a:t>Mutual Exclusion</a:t>
                      </a:r>
                      <a:endParaRPr lang="en-I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A chopstick can be held by only one philosopher at a time.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7922105"/>
                  </a:ext>
                </a:extLst>
              </a:tr>
              <a:tr h="1064087">
                <a:tc>
                  <a:txBody>
                    <a:bodyPr/>
                    <a:lstStyle/>
                    <a:p>
                      <a:pPr lvl="0"/>
                      <a:r>
                        <a:rPr lang="en-IE" b="1"/>
                        <a:t>Hold and Wait</a:t>
                      </a:r>
                      <a:endParaRPr lang="en-I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A philosopher holding one chopstick waits for the second.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545679"/>
                  </a:ext>
                </a:extLst>
              </a:tr>
              <a:tr h="1042260">
                <a:tc>
                  <a:txBody>
                    <a:bodyPr/>
                    <a:lstStyle/>
                    <a:p>
                      <a:pPr lvl="0"/>
                      <a:r>
                        <a:rPr lang="en-IE" b="1"/>
                        <a:t>No Preemption</a:t>
                      </a:r>
                      <a:endParaRPr lang="en-I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A philosopher can’t force another to give up a chopstick.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280287"/>
                  </a:ext>
                </a:extLst>
              </a:tr>
              <a:tr h="1042260">
                <a:tc>
                  <a:txBody>
                    <a:bodyPr/>
                    <a:lstStyle/>
                    <a:p>
                      <a:pPr lvl="0"/>
                      <a:r>
                        <a:rPr lang="en-IE" b="1"/>
                        <a:t>Circular Wait</a:t>
                      </a:r>
                      <a:endParaRPr lang="en-I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Philosopher A waits for B, B waits for C,C waits for E, E waits for 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580834"/>
                  </a:ext>
                </a:extLst>
              </a:tr>
              <a:tr h="605707">
                <a:tc>
                  <a:txBody>
                    <a:bodyPr/>
                    <a:lstStyle/>
                    <a:p>
                      <a:pPr lvl="0"/>
                      <a:endParaRPr lang="en-IE" sz="2000"/>
                    </a:p>
                  </a:txBody>
                  <a:tcPr marL="53885" marR="53885" marT="26947" marB="26947" anchor="ctr"/>
                </a:tc>
                <a:tc>
                  <a:txBody>
                    <a:bodyPr/>
                    <a:lstStyle/>
                    <a:p>
                      <a:pPr lvl="0"/>
                      <a:endParaRPr lang="en-US" sz="2000"/>
                    </a:p>
                  </a:txBody>
                  <a:tcPr marL="53885" marR="53885" marT="26947" marB="26947" anchor="ctr"/>
                </a:tc>
                <a:extLst>
                  <a:ext uri="{0D108BD9-81ED-4DB2-BD59-A6C34878D82A}">
                    <a16:rowId xmlns:a16="http://schemas.microsoft.com/office/drawing/2014/main" val="12048626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B303605-913F-674D-178C-9C556260EBC7}"/>
              </a:ext>
            </a:extLst>
          </p:cNvPr>
          <p:cNvSpPr txBox="1">
            <a:spLocks noGrp="1"/>
          </p:cNvSpPr>
          <p:nvPr>
            <p:ph type="pic" idx="1"/>
          </p:nvPr>
        </p:nvSpPr>
        <p:spPr/>
        <p:txBody>
          <a:bodyPr/>
          <a:lstStyle/>
          <a:p>
            <a:pPr marL="457200" lvl="0" indent="-457200">
              <a:lnSpc>
                <a:spcPct val="90000"/>
              </a:lnSpc>
              <a:buChar char="-"/>
            </a:pPr>
            <a:r>
              <a:rPr lang="en-IE" sz="2500">
                <a:latin typeface="Franklin Gothic Book" pitchFamily="34"/>
              </a:rPr>
              <a:t>Mutex Lock: (chopstick) if it is free it is required immediately. If locked already, the philosopher is put to sleep and added to a mutex queue. </a:t>
            </a:r>
          </a:p>
          <a:p>
            <a:pPr marL="457200" lvl="0" indent="-457200">
              <a:lnSpc>
                <a:spcPct val="90000"/>
              </a:lnSpc>
              <a:buChar char="-"/>
            </a:pPr>
            <a:r>
              <a:rPr lang="en-IE" sz="2500">
                <a:latin typeface="Franklin Gothic Book" pitchFamily="34"/>
              </a:rPr>
              <a:t>A spinlock before sleeping makes the philosopher to briefly wait trying to acquire the lock.</a:t>
            </a:r>
          </a:p>
          <a:p>
            <a:pPr marL="457200" lvl="0" indent="-457200">
              <a:lnSpc>
                <a:spcPct val="90000"/>
              </a:lnSpc>
              <a:buChar char="-"/>
            </a:pPr>
            <a:r>
              <a:rPr lang="en-IE" sz="2500">
                <a:latin typeface="Franklin Gothic Book" pitchFamily="34"/>
              </a:rPr>
              <a:t>Recursive Locking allows for a philosopher to acquire a lock multiple times.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20FCBB-E8A2-5F8A-E2F4-F922D5C792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9179" y="4774832"/>
            <a:ext cx="10113648" cy="743681"/>
          </a:xfrm>
        </p:spPr>
        <p:txBody>
          <a:bodyPr/>
          <a:lstStyle/>
          <a:p>
            <a:pPr lvl="0"/>
            <a:r>
              <a:rPr lang="en-IE">
                <a:highlight>
                  <a:srgbClr val="00FF00"/>
                </a:highlight>
              </a:rPr>
              <a:t>In-Depth Mutexes.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E272F-567D-2592-CA3E-7D934A760C84}"/>
              </a:ext>
            </a:extLst>
          </p:cNvPr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IE"/>
              <a:t>Dining Philosopher</a:t>
            </a:r>
          </a:p>
          <a:p>
            <a:pPr lvl="0"/>
            <a:endParaRPr lang="en-IE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95AE1409-2E2F-BBCD-6053-19E4EC58A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66" y="2622142"/>
            <a:ext cx="9697806" cy="52395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A66E1B59-DAAC-5B8D-1247-3EE59C55E230}"/>
              </a:ext>
            </a:extLst>
          </p:cNvPr>
          <p:cNvSpPr txBox="1"/>
          <p:nvPr/>
        </p:nvSpPr>
        <p:spPr>
          <a:xfrm>
            <a:off x="924366" y="3244336"/>
            <a:ext cx="935732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Trying to acquire two chopsticks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7C2E2A8-A23D-C7FF-1889-876C3FA4DDDB}"/>
              </a:ext>
            </a:extLst>
          </p:cNvPr>
          <p:cNvSpPr txBox="1">
            <a:spLocks noGrp="1"/>
          </p:cNvSpPr>
          <p:nvPr>
            <p:ph type="pic" idx="1"/>
          </p:nvPr>
        </p:nvSpPr>
        <p:spPr/>
        <p:txBody>
          <a:bodyPr/>
          <a:lstStyle/>
          <a:p>
            <a:pPr marL="457200" lvl="0" indent="-457200">
              <a:lnSpc>
                <a:spcPct val="90000"/>
              </a:lnSpc>
              <a:buChar char="-"/>
            </a:pPr>
            <a:r>
              <a:rPr lang="en-IE" sz="2500">
                <a:latin typeface="Franklin Gothic Book" pitchFamily="34"/>
              </a:rPr>
              <a:t>Mutex Unlock: If no mutex is waiting, it is free allowing the philosopher to wake up to claim and be in use.</a:t>
            </a:r>
          </a:p>
          <a:p>
            <a:pPr marL="457200" lvl="0" indent="-457200">
              <a:lnSpc>
                <a:spcPct val="90000"/>
              </a:lnSpc>
              <a:buChar char="-"/>
            </a:pPr>
            <a:r>
              <a:rPr lang="en-IE" sz="2500">
                <a:latin typeface="Franklin Gothic Book" pitchFamily="34"/>
              </a:rPr>
              <a:t>When the philosopher is awake the system for fairness may do first in, first out in order, which tries to keep the system fair.</a:t>
            </a:r>
          </a:p>
          <a:p>
            <a:pPr marL="457200" lvl="0" indent="-457200">
              <a:lnSpc>
                <a:spcPct val="90000"/>
              </a:lnSpc>
              <a:buChar char="-"/>
            </a:pPr>
            <a:r>
              <a:rPr lang="en-IE" sz="2500">
                <a:latin typeface="Franklin Gothic Book" pitchFamily="34"/>
              </a:rPr>
              <a:t>Unlocking a mutex doesn’t guarantee that the next philosopher immediately runs, it only makes the mutex acquirable.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711962-4B85-3B59-764D-3BBB2B5EE1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9179" y="4774832"/>
            <a:ext cx="10113648" cy="743681"/>
          </a:xfrm>
        </p:spPr>
        <p:txBody>
          <a:bodyPr/>
          <a:lstStyle/>
          <a:p>
            <a:pPr lvl="0"/>
            <a:r>
              <a:rPr lang="en-IE">
                <a:highlight>
                  <a:srgbClr val="00FF00"/>
                </a:highlight>
              </a:rPr>
              <a:t>In-Depth Mutexes.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DD1C0-09D9-6728-215C-AB00958D81D1}"/>
              </a:ext>
            </a:extLst>
          </p:cNvPr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IE"/>
              <a:t>Dining Philosopher</a:t>
            </a:r>
          </a:p>
          <a:p>
            <a:pPr lvl="0"/>
            <a:endParaRPr lang="en-IE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771C70BF-5C06-615F-DBFA-1A662FAF3A55}"/>
              </a:ext>
            </a:extLst>
          </p:cNvPr>
          <p:cNvSpPr txBox="1"/>
          <p:nvPr/>
        </p:nvSpPr>
        <p:spPr>
          <a:xfrm>
            <a:off x="924366" y="3837169"/>
            <a:ext cx="935732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Making the chopsticks after use be unlocked for another thread to use</a:t>
            </a:r>
          </a:p>
        </p:txBody>
      </p:sp>
      <p:pic>
        <p:nvPicPr>
          <p:cNvPr id="6" name="Ink 10">
            <a:extLst>
              <a:ext uri="{FF2B5EF4-FFF2-40B4-BE49-F238E27FC236}">
                <a16:creationId xmlns:a16="http://schemas.microsoft.com/office/drawing/2014/main" id="{9C831BCC-C710-6DC2-EB77-F63FD9530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382" y="3423312"/>
            <a:ext cx="356" cy="35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CA9F2680-2C18-BE5C-8F1C-709C2A1FF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66" y="3225390"/>
            <a:ext cx="8510119" cy="29094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5EEEA32-721E-DD38-26BD-FED4C7B99733}"/>
              </a:ext>
            </a:extLst>
          </p:cNvPr>
          <p:cNvSpPr txBox="1">
            <a:spLocks noGrp="1"/>
          </p:cNvSpPr>
          <p:nvPr>
            <p:ph type="pic" idx="1"/>
          </p:nvPr>
        </p:nvSpPr>
        <p:spPr/>
        <p:txBody>
          <a:bodyPr/>
          <a:lstStyle/>
          <a:p>
            <a:pPr marL="457200" lvl="0" indent="-457200">
              <a:lnSpc>
                <a:spcPct val="90000"/>
              </a:lnSpc>
              <a:buChar char="-"/>
            </a:pPr>
            <a:r>
              <a:rPr lang="en-IE" sz="2500">
                <a:latin typeface="Franklin Gothic Book" pitchFamily="34"/>
              </a:rPr>
              <a:t>Mutex Wait: It blocks or (waits), which is efficient by not making the philosopher go back to sleep. </a:t>
            </a:r>
          </a:p>
          <a:p>
            <a:pPr marL="457200" lvl="0" indent="-457200">
              <a:lnSpc>
                <a:spcPct val="90000"/>
              </a:lnSpc>
              <a:buChar char="-"/>
            </a:pPr>
            <a:r>
              <a:rPr lang="en-IE" sz="2500">
                <a:latin typeface="Franklin Gothic Book" pitchFamily="34"/>
              </a:rPr>
              <a:t>Spurious Wakeups: The system can wake up sleeping philosophers waiting even if the chopsticks aren’t available. (to do with the code)</a:t>
            </a:r>
          </a:p>
          <a:p>
            <a:pPr marL="457200" lvl="0" indent="-457200">
              <a:lnSpc>
                <a:spcPct val="90000"/>
              </a:lnSpc>
              <a:buChar char="-"/>
            </a:pPr>
            <a:r>
              <a:rPr lang="en-IE" sz="2500">
                <a:latin typeface="Franklin Gothic Book" pitchFamily="34"/>
              </a:rPr>
              <a:t>Timeouts: Some systems allow lock_with_timeout(), where a thread tries to lock but only waits a limited times before giving up.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77894B-EB39-37CF-E0CA-4E0CF1F33A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9179" y="4774832"/>
            <a:ext cx="10113648" cy="743681"/>
          </a:xfrm>
        </p:spPr>
        <p:txBody>
          <a:bodyPr/>
          <a:lstStyle/>
          <a:p>
            <a:pPr lvl="0"/>
            <a:r>
              <a:rPr lang="en-IE">
                <a:highlight>
                  <a:srgbClr val="00FF00"/>
                </a:highlight>
              </a:rPr>
              <a:t>In-Depth Mutexes.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D83B9-F8B1-8F19-F8D9-FFDD94EC0655}"/>
              </a:ext>
            </a:extLst>
          </p:cNvPr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IE"/>
              <a:t>Dining Philosopher</a:t>
            </a:r>
          </a:p>
          <a:p>
            <a:pPr lvl="0"/>
            <a:endParaRPr lang="en-IE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AB865A0A-5B0D-5FF9-2C78-DA88F5E6B03A}"/>
              </a:ext>
            </a:extLst>
          </p:cNvPr>
          <p:cNvSpPr txBox="1"/>
          <p:nvPr/>
        </p:nvSpPr>
        <p:spPr>
          <a:xfrm>
            <a:off x="924366" y="3768086"/>
            <a:ext cx="935732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E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Chopstick is locked, therefore making other threads wait for it to finish</a:t>
            </a: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54F32762-B86A-EBB4-4299-7D21639F7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66" y="3165223"/>
            <a:ext cx="6496958" cy="32389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89B-39C3-C39B-B0E2-2879AD1AE1D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/>
              <a:t>Diagram of the Mutex in Action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1921C7C-25F9-0AE8-E5FE-778FD3B5A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29" y="2448177"/>
            <a:ext cx="11236147" cy="267246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9A69-EA94-4565-2944-BC61EA82E2E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/>
              <a:t>Running on Konsole for the Mutex</a:t>
            </a:r>
          </a:p>
        </p:txBody>
      </p:sp>
      <p:pic>
        <p:nvPicPr>
          <p:cNvPr id="3" name="Content Placeholder 5" descr="A computer screen shot of a black background&#10;&#10;AI-generated content may be incorrect.">
            <a:extLst>
              <a:ext uri="{FF2B5EF4-FFF2-40B4-BE49-F238E27FC236}">
                <a16:creationId xmlns:a16="http://schemas.microsoft.com/office/drawing/2014/main" id="{5A16A29C-1F8C-8A3D-730D-B423E0E46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0750" y="0"/>
            <a:ext cx="4960620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49507-CA5E-2FE8-F953-8FF5EF8F2022}"/>
              </a:ext>
            </a:extLst>
          </p:cNvPr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IE" dirty="0"/>
              <a:t>----------------------------------------------------------</a:t>
            </a:r>
          </a:p>
          <a:p>
            <a:pPr lvl="0"/>
            <a:r>
              <a:rPr lang="en-IE" dirty="0"/>
              <a:t>The intervals of each philosopher. </a:t>
            </a:r>
          </a:p>
          <a:p>
            <a:pPr lvl="0"/>
            <a:r>
              <a:rPr lang="en-IE" dirty="0"/>
              <a:t>Some are eating more regular compared to some others.</a:t>
            </a:r>
          </a:p>
          <a:p>
            <a:pPr lvl="0"/>
            <a:r>
              <a:rPr lang="en-IE" dirty="0"/>
              <a:t>It is efficient due to the number presented.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%7bF1480DAD-ACE0-43F0-8D3D-97D1E82F4D88%7dtf33845126_win32</Template>
  <TotalTime>5444</TotalTime>
  <Words>1086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Arial</vt:lpstr>
      <vt:lpstr>Bookman Old Style</vt:lpstr>
      <vt:lpstr>Calibri</vt:lpstr>
      <vt:lpstr>Franklin Gothic Book</vt:lpstr>
      <vt:lpstr>Symbol</vt:lpstr>
      <vt:lpstr>1_RetrospectVTI</vt:lpstr>
      <vt:lpstr>Dining Philosophers’ Problem Part 2 </vt:lpstr>
      <vt:lpstr>Declaration</vt:lpstr>
      <vt:lpstr>Introduction:  Lefty and Righty: Philosopher take chopsticks from their right side. Their way of  Different faults it may have are Deadlock and Starvation. Along with the Pros and Cons.   Other Solution: 4-Chairs, Principles it has along with the comparison with Lefty and Righty and the different problems it has.  Mutexes: Looking into the different mutexes ML, MU, MW. What purpose do they have with the two solutions.  Final Analysis: To compare the two and to see the different problems they have or see if they have any similarities.</vt:lpstr>
      <vt:lpstr>Pros &amp; Cons:</vt:lpstr>
      <vt:lpstr>In-Depth Mutexes.</vt:lpstr>
      <vt:lpstr>In-Depth Mutexes.</vt:lpstr>
      <vt:lpstr>In-Depth Mutexes.</vt:lpstr>
      <vt:lpstr>Diagram of the Mutex in Action</vt:lpstr>
      <vt:lpstr>Running on Konsole for the Mutex</vt:lpstr>
      <vt:lpstr>Four Chair Solution</vt:lpstr>
      <vt:lpstr>Four Chair Solution</vt:lpstr>
      <vt:lpstr>PowerPoint Presentation</vt:lpstr>
      <vt:lpstr>Four Chair Solution</vt:lpstr>
      <vt:lpstr>Four chair Solution Code</vt:lpstr>
      <vt:lpstr>Hierarchy Comparison</vt:lpstr>
      <vt:lpstr>Conclusion</vt:lpstr>
      <vt:lpstr>Gantt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Nathanael</dc:creator>
  <cp:lastModifiedBy>Tom Nathanael</cp:lastModifiedBy>
  <cp:revision>35</cp:revision>
  <dcterms:created xsi:type="dcterms:W3CDTF">2025-03-30T15:38:48Z</dcterms:created>
  <dcterms:modified xsi:type="dcterms:W3CDTF">2025-09-15T18:31:22Z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