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39" r:id="rId2"/>
    <p:sldId id="262" r:id="rId3"/>
    <p:sldId id="260" r:id="rId4"/>
    <p:sldId id="484" r:id="rId5"/>
    <p:sldId id="485" r:id="rId6"/>
    <p:sldId id="446" r:id="rId7"/>
    <p:sldId id="445" r:id="rId8"/>
    <p:sldId id="483" r:id="rId9"/>
    <p:sldId id="449" r:id="rId10"/>
    <p:sldId id="447" r:id="rId11"/>
    <p:sldId id="448" r:id="rId12"/>
    <p:sldId id="451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305DC-8503-4150-86E8-CBEA82A867EA}" v="40" dt="2024-09-24T13:52:39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23" autoAdjust="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Hellings" userId="8Uqpuy+dNeRSlHBe4MUAvaQU+bfgpeU7pQmCjENLG6Q=" providerId="None" clId="Web-{341305DC-8503-4150-86E8-CBEA82A867EA}"/>
    <pc:docChg chg="modSld">
      <pc:chgData name="Josh Hellings" userId="8Uqpuy+dNeRSlHBe4MUAvaQU+bfgpeU7pQmCjENLG6Q=" providerId="None" clId="Web-{341305DC-8503-4150-86E8-CBEA82A867EA}" dt="2024-09-24T13:52:34.761" v="36" actId="20577"/>
      <pc:docMkLst>
        <pc:docMk/>
      </pc:docMkLst>
      <pc:sldChg chg="modSp">
        <pc:chgData name="Josh Hellings" userId="8Uqpuy+dNeRSlHBe4MUAvaQU+bfgpeU7pQmCjENLG6Q=" providerId="None" clId="Web-{341305DC-8503-4150-86E8-CBEA82A867EA}" dt="2024-09-24T13:51:55.057" v="31" actId="20577"/>
        <pc:sldMkLst>
          <pc:docMk/>
          <pc:sldMk cId="2503547247" sldId="260"/>
        </pc:sldMkLst>
        <pc:spChg chg="mod">
          <ac:chgData name="Josh Hellings" userId="8Uqpuy+dNeRSlHBe4MUAvaQU+bfgpeU7pQmCjENLG6Q=" providerId="None" clId="Web-{341305DC-8503-4150-86E8-CBEA82A867EA}" dt="2024-09-24T13:51:55.057" v="31" actId="20577"/>
          <ac:spMkLst>
            <pc:docMk/>
            <pc:sldMk cId="2503547247" sldId="260"/>
            <ac:spMk id="3" creationId="{0C9B5234-01FB-4BC1-8F08-B28C710CCE0E}"/>
          </ac:spMkLst>
        </pc:spChg>
      </pc:sldChg>
      <pc:sldChg chg="modSp">
        <pc:chgData name="Josh Hellings" userId="8Uqpuy+dNeRSlHBe4MUAvaQU+bfgpeU7pQmCjENLG6Q=" providerId="None" clId="Web-{341305DC-8503-4150-86E8-CBEA82A867EA}" dt="2024-09-24T13:52:34.761" v="36" actId="20577"/>
        <pc:sldMkLst>
          <pc:docMk/>
          <pc:sldMk cId="3754116588" sldId="445"/>
        </pc:sldMkLst>
        <pc:spChg chg="mod">
          <ac:chgData name="Josh Hellings" userId="8Uqpuy+dNeRSlHBe4MUAvaQU+bfgpeU7pQmCjENLG6Q=" providerId="None" clId="Web-{341305DC-8503-4150-86E8-CBEA82A867EA}" dt="2024-09-24T13:52:26.183" v="34" actId="20577"/>
          <ac:spMkLst>
            <pc:docMk/>
            <pc:sldMk cId="3754116588" sldId="445"/>
            <ac:spMk id="2" creationId="{0FEE2FE8-D24E-41DE-AA78-81A6ECA35759}"/>
          </ac:spMkLst>
        </pc:spChg>
        <pc:spChg chg="mod">
          <ac:chgData name="Josh Hellings" userId="8Uqpuy+dNeRSlHBe4MUAvaQU+bfgpeU7pQmCjENLG6Q=" providerId="None" clId="Web-{341305DC-8503-4150-86E8-CBEA82A867EA}" dt="2024-09-24T13:52:34.761" v="36" actId="20577"/>
          <ac:spMkLst>
            <pc:docMk/>
            <pc:sldMk cId="3754116588" sldId="445"/>
            <ac:spMk id="3" creationId="{0C9B5234-01FB-4BC1-8F08-B28C710CCE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0z74by2id731mcwssykon/portfolioTasks2024.pdf?rlkey=02z0jw8jxr9rh94qlgi4ywwd3&amp;st=wz8tgdd5&amp;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LkAxdFIolQU7MfsUCGJdt4nqktMkjXjupdtGLlrlFIs/edit#gid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charts.io/datascience20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out a question you are interested in and answer it using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 ideas: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Bitcoin really digital gold?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How does the return, volatility of BTC compare to precious metals?</a:t>
            </a:r>
          </a:p>
          <a:p>
            <a:pPr marL="914400" lvl="1" indent="-457200">
              <a:lnSpc>
                <a:spcPct val="150000"/>
              </a:lnSpc>
              <a:buAutoNum type="arabicPeriod" startAt="2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GDP lead to gold medals?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GDP per capita and Olympic success, over time.</a:t>
            </a:r>
          </a:p>
          <a:p>
            <a:pPr marL="914400" lvl="1" indent="-457200">
              <a:lnSpc>
                <a:spcPct val="150000"/>
              </a:lnSpc>
              <a:buAutoNum type="arabicPeriod" startAt="3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inflation miss-measured?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official price data with reports from scrapers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Covid and the housing market.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areas saw the biggest changes in prices?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5.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Wages and productivity – a local approach.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local productivity drive changes in wages?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24BF8-BE35-BB08-B992-5A584474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6.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Gun control and education outcomes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Is there a relationship between gun control legislation and school outcomes in the US?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7.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Gambling and the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gamble more during a recession?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8.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Female literacy rates in emerging markets over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have female literacy rates in emerging markets evolved over time, under different political regimes?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9.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Pollution and mental health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living in a polluted area have a causal impact on people’s mental wellbeing?</a:t>
            </a:r>
          </a:p>
          <a:p>
            <a:pPr marL="800100" lvl="1" indent="-342900">
              <a:lnSpc>
                <a:spcPct val="150000"/>
              </a:lnSpc>
              <a:buAutoNum type="arabicPeriod" startAt="10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The rise of far-right populism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labour market trends with vote share/support for far-right political parties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DD82E-FF4E-CF71-7884-9BB6A750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Even 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11.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Sustainable energy transition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Which countries are leading the transition to renewables?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12.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Climate change and natural disasters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Have natural disasters become more frequent across the globe in the past two centuries?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13.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Electric vehicle adoption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Where and which are the most popular electric vehicles?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14.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Jevon’s Paradox in transportation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drive more as their cars get more efficient? How about when they go electric?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15.	Gaming live-streamers and company sponsorship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Who are the most popular live streamers? Does this translate to more income to the game companies?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16.	Crypto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Altcoins: do listings on an exchange, ICOs/IEOs work? What is the effect on the token price?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279058-FB31-4617-DBBE-14AEE9A7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projects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more ideas.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6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47" y="1393501"/>
            <a:ext cx="11712575" cy="57361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Today: 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Scoping out projects</a:t>
            </a:r>
          </a:p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Questions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</a:t>
            </a: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answer: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the question I want to answer?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(Think of two or three)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data exist?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(Can you find an API, or a website displaying the information you can scrape?)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would my data plan be?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(How often would you access the data? A set number of times? Every day?)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analysis will I use?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(Are you looking for correlations? Causation? How things change over time?)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my project: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Interesting?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Novel?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Realistic?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GB" sz="16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20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672313-A577-1EBA-7FB8-CCD14CB1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89" y="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 scoping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before you decide on your project</a:t>
            </a: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Seminar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3" y="1509884"/>
            <a:ext cx="1144594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/>
                <a:cs typeface="Circular Std Book" panose="020B0604020101020102" pitchFamily="34" charset="0"/>
              </a:rPr>
              <a:t>Reminder: Office hours</a:t>
            </a:r>
            <a:r>
              <a:rPr lang="en-GB" dirty="0">
                <a:solidFill>
                  <a:srgbClr val="36B7B4"/>
                </a:solidFill>
                <a:latin typeface="Circular Std Book"/>
                <a:cs typeface="Circular Std Book" panose="020B0604020101020102" pitchFamily="34" charset="0"/>
              </a:rPr>
              <a:t>.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RD: 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Tues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, 14:00-15:00 (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TBC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)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DC: Thu, 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TBC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 (online)</a:t>
            </a: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FM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: 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Wed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, 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14:30-15:30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 (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TBC</a:t>
            </a:r>
            <a:r>
              <a:rPr lang="en-GB" b="0" i="0" dirty="0">
                <a:solidFill>
                  <a:srgbClr val="EBE5E5"/>
                </a:solidFill>
                <a:effectLst/>
                <a:latin typeface="Circular Std Book"/>
                <a:cs typeface="Circular Std Book" panose="020B0604020101020102" pitchFamily="34" charset="0"/>
              </a:rPr>
              <a:t>)</a:t>
            </a:r>
          </a:p>
          <a:p>
            <a:pPr marL="895350" indent="-266700"/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JH: Thu, 10:00-11:00 (online)</a:t>
            </a:r>
          </a:p>
          <a:p>
            <a:pPr marL="895350" indent="-266700"/>
            <a:endParaRPr lang="en-GB" b="0" i="0" dirty="0">
              <a:solidFill>
                <a:srgbClr val="EBE5E5"/>
              </a:solidFill>
              <a:effectLst/>
              <a:latin typeface="Circular Std Book"/>
              <a:cs typeface="Circular Std Book" panose="020B0604020101020102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6B7B4"/>
                </a:solidFill>
                <a:latin typeface="Circular Std Book"/>
                <a:cs typeface="Circular Std Book" panose="020B0604020101020102" pitchFamily="34" charset="0"/>
              </a:rPr>
              <a:t>Reminder: Portfolio tasks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These are set each week and make up 20% of your grade. They can be found in the course </a:t>
            </a:r>
            <a:r>
              <a:rPr lang="en-GB" dirty="0" err="1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DropBox</a:t>
            </a:r>
            <a:r>
              <a:rPr lang="en-GB" dirty="0">
                <a:solidFill>
                  <a:srgbClr val="EBE5E5"/>
                </a:solidFill>
                <a:latin typeface="Circular Std Book"/>
                <a:cs typeface="Circular Std Book" panose="020B0604020101020102" pitchFamily="34" charset="0"/>
              </a:rPr>
              <a:t>. The file is </a:t>
            </a:r>
            <a:r>
              <a:rPr lang="en-GB" b="1" dirty="0">
                <a:solidFill>
                  <a:srgbClr val="36B7B4"/>
                </a:solidFill>
                <a:latin typeface="Circular Std Book"/>
                <a:cs typeface="Circular Std Book" panose="020B0604020101020102" pitchFamily="34" charset="0"/>
                <a:hlinkClick r:id="rId2"/>
              </a:rPr>
              <a:t>here</a:t>
            </a:r>
            <a:endParaRPr lang="en-GB" dirty="0">
              <a:solidFill>
                <a:schemeClr val="bg1"/>
              </a:solidFill>
              <a:latin typeface="Circular Std Book"/>
              <a:cs typeface="Circular Std Book" panose="020B0604020101020102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Reminders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3" y="1509884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Class Google Sheet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895350" indent="-266700" algn="l">
              <a:buFont typeface="Arial" panose="020B0604020202020204" pitchFamily="34" charset="0"/>
              <a:buChar char="•"/>
            </a:pP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Please add your name, student ID, GitHub account details to the class spreadsheet. This is </a:t>
            </a:r>
            <a:r>
              <a:rPr lang="nn-NO" b="0" i="0" dirty="0">
                <a:solidFill>
                  <a:srgbClr val="EBE5E5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2"/>
              </a:rPr>
              <a:t>here</a:t>
            </a:r>
            <a:endParaRPr lang="nn-NO" dirty="0">
              <a:solidFill>
                <a:srgbClr val="EBE5E5"/>
              </a:solidFill>
              <a:latin typeface="Circular Std Book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C718B-BDE2-4404-590E-1F67EB32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7" y="3528866"/>
            <a:ext cx="6065306" cy="27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Skills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CSS basics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/>
                <a:cs typeface="Circular Std Book" panose="020B0604020101020102" pitchFamily="34" charset="0"/>
              </a:rPr>
              <a:t>Assessment</a:t>
            </a:r>
            <a:r>
              <a:rPr lang="en-GB" dirty="0">
                <a:solidFill>
                  <a:srgbClr val="0063AF"/>
                </a:solidFill>
                <a:latin typeface="Circular Std Book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"/>
                <a:cs typeface="Circular Std Book" panose="020B0604020101020102" pitchFamily="34" charset="0"/>
              </a:rPr>
              <a:t>{Deadline: 6</a:t>
            </a:r>
            <a:r>
              <a:rPr lang="en-GB" baseline="30000" dirty="0">
                <a:solidFill>
                  <a:srgbClr val="F4C245"/>
                </a:solidFill>
                <a:latin typeface="Circular Std Book"/>
                <a:cs typeface="Circular Std Book" panose="020B0604020101020102" pitchFamily="34" charset="0"/>
              </a:rPr>
              <a:t>th</a:t>
            </a:r>
            <a:r>
              <a:rPr lang="en-GB" dirty="0">
                <a:solidFill>
                  <a:srgbClr val="F4C245"/>
                </a:solidFill>
                <a:latin typeface="Circular Std Book"/>
                <a:cs typeface="Circular Std Book" panose="020B0604020101020102" pitchFamily="34" charset="0"/>
              </a:rPr>
              <a:t> Dec 11am}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2767"/>
            <a:ext cx="11445948" cy="499515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Coursework.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The coursework consists of two parts. 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/>
                <a:cs typeface="Circular Std Book" panose="020B0604020101020102" pitchFamily="34" charset="0"/>
              </a:rPr>
              <a:t>DS Portfolio (20%). </a:t>
            </a:r>
            <a:r>
              <a:rPr lang="en-GB" dirty="0">
                <a:solidFill>
                  <a:schemeClr val="bg1"/>
                </a:solidFill>
                <a:latin typeface="Circular Std Book"/>
                <a:cs typeface="Circular Std Book" panose="020B0604020101020102" pitchFamily="34" charset="0"/>
              </a:rPr>
              <a:t>In each of the first 10 weeks you learn the steps to produce charts, tables or visualisations. These are worth 20% of your grade. Each week is graded equally, i.e. 2%. These should be completed during the week. Note that the portfolio is </a:t>
            </a:r>
            <a:r>
              <a:rPr lang="en-GB" dirty="0">
                <a:solidFill>
                  <a:srgbClr val="FF0000"/>
                </a:solidFill>
                <a:latin typeface="Circular Std Book"/>
                <a:cs typeface="Circular Std Book" panose="020B0604020101020102" pitchFamily="34" charset="0"/>
              </a:rPr>
              <a:t>NOT</a:t>
            </a:r>
            <a:r>
              <a:rPr lang="en-GB" dirty="0">
                <a:solidFill>
                  <a:schemeClr val="bg1"/>
                </a:solidFill>
                <a:latin typeface="Circular Std Book"/>
                <a:cs typeface="Circular Std Book" panose="020B0604020101020102" pitchFamily="34" charset="0"/>
              </a:rPr>
              <a:t> the same as for 2022.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DS Project (80%). 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Between 3 and 8 charts. </a:t>
            </a: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E</a:t>
            </a: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mbedded in your site, hosted by GitHub pages.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An accompanying write-up (also embedded on your page) discussing: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aims of your project;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data you used, how you accessed it, including notes on automation/replication;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challenges in data cleaning and/or analysis, and the tools you used to overcome them;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your conclusions.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Each section must not exceed 200 words.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From the archive</a:t>
            </a:r>
            <a:r>
              <a:rPr lang="en-GB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best projects from previous cohorts</a:t>
            </a:r>
            <a:endParaRPr lang="en-GB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FC99A-6570-CDAE-4DA9-79FCDB07DBE8}"/>
              </a:ext>
            </a:extLst>
          </p:cNvPr>
          <p:cNvSpPr txBox="1"/>
          <p:nvPr/>
        </p:nvSpPr>
        <p:spPr>
          <a:xfrm>
            <a:off x="584127" y="1973654"/>
            <a:ext cx="8676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 from last year can be found here:  </a:t>
            </a:r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https://rapidcharts.io/datascience2022</a:t>
            </a:r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endParaRPr lang="en-GB" dirty="0">
              <a:solidFill>
                <a:srgbClr val="00B0F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GB" dirty="0">
                <a:solidFill>
                  <a:srgbClr val="00B0F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Lets discuss them….</a:t>
            </a:r>
          </a:p>
        </p:txBody>
      </p:sp>
    </p:spTree>
    <p:extLst>
      <p:ext uri="{BB962C8B-B14F-4D97-AF65-F5344CB8AC3E}">
        <p14:creationId xmlns:p14="http://schemas.microsoft.com/office/powerpoint/2010/main" val="33382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Marking criteria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007596"/>
            <a:ext cx="11445948" cy="57361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Accessibility.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Hosted on a GitHub page – open data approach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Clear link to data and notes in code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Mobile first: site should be clear on a smartphone screen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question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Choice of data sets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Empirical approach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of APIs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Replicability of project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Impact.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takeaways from the project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 of the data	</a:t>
            </a:r>
            <a:endParaRPr lang="en-GB" sz="14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Description.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write up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Logical steps from data to conclusions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the project stimulate further work?</a:t>
            </a:r>
          </a:p>
          <a:p>
            <a:pPr lvl="1">
              <a:lnSpc>
                <a:spcPct val="100000"/>
              </a:lnSpc>
            </a:pPr>
            <a:endParaRPr lang="en-GB" sz="14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924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Data Science.  Week 1. Seminar </vt:lpstr>
      <vt:lpstr>Week 1. Reminders</vt:lpstr>
      <vt:lpstr>Week 1. Reminders</vt:lpstr>
      <vt:lpstr>DS Skills. Some CSS basics</vt:lpstr>
      <vt:lpstr>Data Science  projects.</vt:lpstr>
      <vt:lpstr>Assessment. {Deadline: 6th Dec 11am}</vt:lpstr>
      <vt:lpstr>From the archive. Some of the best projects from previous cohorts</vt:lpstr>
      <vt:lpstr>Marking criteria. </vt:lpstr>
      <vt:lpstr>DS projects. Some more ideas.</vt:lpstr>
      <vt:lpstr>DS projects. Some more ideas.</vt:lpstr>
      <vt:lpstr>DS projects. Some more ideas.</vt:lpstr>
      <vt:lpstr>Project scoping. Questions to ask before you decide on your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Richard Davies</cp:lastModifiedBy>
  <cp:revision>89</cp:revision>
  <dcterms:created xsi:type="dcterms:W3CDTF">2021-07-20T09:12:48Z</dcterms:created>
  <dcterms:modified xsi:type="dcterms:W3CDTF">2024-09-24T13:52:44Z</dcterms:modified>
</cp:coreProperties>
</file>