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9"/>
  </p:notesMasterIdLst>
  <p:sldIdLst>
    <p:sldId id="439" r:id="rId4"/>
    <p:sldId id="262" r:id="rId5"/>
    <p:sldId id="472" r:id="rId6"/>
    <p:sldId id="484" r:id="rId7"/>
    <p:sldId id="499" r:id="rId8"/>
    <p:sldId id="502" r:id="rId9"/>
    <p:sldId id="497" r:id="rId10"/>
    <p:sldId id="1108" r:id="rId11"/>
    <p:sldId id="1117" r:id="rId12"/>
    <p:sldId id="1118" r:id="rId13"/>
    <p:sldId id="1119" r:id="rId14"/>
    <p:sldId id="1172" r:id="rId15"/>
    <p:sldId id="558" r:id="rId16"/>
    <p:sldId id="529" r:id="rId17"/>
    <p:sldId id="553" r:id="rId18"/>
    <p:sldId id="535" r:id="rId19"/>
    <p:sldId id="554" r:id="rId20"/>
    <p:sldId id="537" r:id="rId21"/>
    <p:sldId id="538" r:id="rId22"/>
    <p:sldId id="532" r:id="rId23"/>
    <p:sldId id="561" r:id="rId24"/>
    <p:sldId id="562" r:id="rId25"/>
    <p:sldId id="557" r:id="rId26"/>
    <p:sldId id="556" r:id="rId27"/>
    <p:sldId id="542" r:id="rId28"/>
    <p:sldId id="543" r:id="rId29"/>
    <p:sldId id="544" r:id="rId30"/>
    <p:sldId id="545" r:id="rId31"/>
    <p:sldId id="534" r:id="rId32"/>
    <p:sldId id="540" r:id="rId33"/>
    <p:sldId id="555" r:id="rId34"/>
    <p:sldId id="560" r:id="rId35"/>
    <p:sldId id="541" r:id="rId36"/>
    <p:sldId id="530" r:id="rId37"/>
    <p:sldId id="531" r:id="rId38"/>
    <p:sldId id="559" r:id="rId39"/>
    <p:sldId id="539" r:id="rId40"/>
    <p:sldId id="546" r:id="rId41"/>
    <p:sldId id="550" r:id="rId42"/>
    <p:sldId id="547" r:id="rId43"/>
    <p:sldId id="548" r:id="rId44"/>
    <p:sldId id="549" r:id="rId45"/>
    <p:sldId id="563" r:id="rId46"/>
    <p:sldId id="564" r:id="rId47"/>
    <p:sldId id="56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20CDB8"/>
    <a:srgbClr val="42D130"/>
    <a:srgbClr val="0085FF"/>
    <a:srgbClr val="36B7B4"/>
    <a:srgbClr val="122B39"/>
    <a:srgbClr val="D4D4D4"/>
    <a:srgbClr val="0063AF"/>
    <a:srgbClr val="EB5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BC155-0581-4D8A-9A91-DFE64C6D5954}" v="9" dt="2024-10-29T15:28:06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050" autoAdjust="0"/>
  </p:normalViewPr>
  <p:slideViewPr>
    <p:cSldViewPr snapToGrid="0">
      <p:cViewPr varScale="1">
        <p:scale>
          <a:sx n="77" d="100"/>
          <a:sy n="77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 CSALA" userId="f3f680a857a6f265" providerId="LiveId" clId="{AEBBC155-0581-4D8A-9A91-DFE64C6D5954}"/>
    <pc:docChg chg="undo custSel addSld delSld modSld">
      <pc:chgData name="Dénes CSALA" userId="f3f680a857a6f265" providerId="LiveId" clId="{AEBBC155-0581-4D8A-9A91-DFE64C6D5954}" dt="2024-10-29T15:28:06.907" v="30"/>
      <pc:docMkLst>
        <pc:docMk/>
      </pc:docMkLst>
      <pc:sldChg chg="del">
        <pc:chgData name="Dénes CSALA" userId="f3f680a857a6f265" providerId="LiveId" clId="{AEBBC155-0581-4D8A-9A91-DFE64C6D5954}" dt="2024-10-29T15:19:08.140" v="2" actId="47"/>
        <pc:sldMkLst>
          <pc:docMk/>
          <pc:sldMk cId="2503547247" sldId="260"/>
        </pc:sldMkLst>
      </pc:sldChg>
      <pc:sldChg chg="modSp mod">
        <pc:chgData name="Dénes CSALA" userId="f3f680a857a6f265" providerId="LiveId" clId="{AEBBC155-0581-4D8A-9A91-DFE64C6D5954}" dt="2024-10-29T15:19:02.633" v="1" actId="20577"/>
        <pc:sldMkLst>
          <pc:docMk/>
          <pc:sldMk cId="1641007123" sldId="262"/>
        </pc:sldMkLst>
        <pc:spChg chg="mod">
          <ac:chgData name="Dénes CSALA" userId="f3f680a857a6f265" providerId="LiveId" clId="{AEBBC155-0581-4D8A-9A91-DFE64C6D5954}" dt="2024-10-29T15:19:02.633" v="1" actId="20577"/>
          <ac:spMkLst>
            <pc:docMk/>
            <pc:sldMk cId="1641007123" sldId="262"/>
            <ac:spMk id="2" creationId="{FC4383FA-EEB7-47D9-935D-7234D206AD1E}"/>
          </ac:spMkLst>
        </pc:spChg>
      </pc:sldChg>
      <pc:sldChg chg="modSp mod">
        <pc:chgData name="Dénes CSALA" userId="f3f680a857a6f265" providerId="LiveId" clId="{AEBBC155-0581-4D8A-9A91-DFE64C6D5954}" dt="2024-10-29T15:19:40.062" v="3" actId="6549"/>
        <pc:sldMkLst>
          <pc:docMk/>
          <pc:sldMk cId="1366609173" sldId="484"/>
        </pc:sldMkLst>
        <pc:spChg chg="mod">
          <ac:chgData name="Dénes CSALA" userId="f3f680a857a6f265" providerId="LiveId" clId="{AEBBC155-0581-4D8A-9A91-DFE64C6D5954}" dt="2024-10-29T15:19:40.062" v="3" actId="6549"/>
          <ac:spMkLst>
            <pc:docMk/>
            <pc:sldMk cId="1366609173" sldId="484"/>
            <ac:spMk id="3" creationId="{0C9B5234-01FB-4BC1-8F08-B28C710CCE0E}"/>
          </ac:spMkLst>
        </pc:spChg>
      </pc:sldChg>
      <pc:sldChg chg="del">
        <pc:chgData name="Dénes CSALA" userId="f3f680a857a6f265" providerId="LiveId" clId="{AEBBC155-0581-4D8A-9A91-DFE64C6D5954}" dt="2024-10-29T15:20:37.029" v="5" actId="47"/>
        <pc:sldMkLst>
          <pc:docMk/>
          <pc:sldMk cId="1243077702" sldId="498"/>
        </pc:sldMkLst>
      </pc:sldChg>
      <pc:sldChg chg="modSp mod">
        <pc:chgData name="Dénes CSALA" userId="f3f680a857a6f265" providerId="LiveId" clId="{AEBBC155-0581-4D8A-9A91-DFE64C6D5954}" dt="2024-10-29T15:20:44.502" v="8" actId="20577"/>
        <pc:sldMkLst>
          <pc:docMk/>
          <pc:sldMk cId="310771278" sldId="499"/>
        </pc:sldMkLst>
        <pc:spChg chg="mod">
          <ac:chgData name="Dénes CSALA" userId="f3f680a857a6f265" providerId="LiveId" clId="{AEBBC155-0581-4D8A-9A91-DFE64C6D5954}" dt="2024-10-29T15:20:44.502" v="8" actId="20577"/>
          <ac:spMkLst>
            <pc:docMk/>
            <pc:sldMk cId="310771278" sldId="499"/>
            <ac:spMk id="2" creationId="{0FEE2FE8-D24E-41DE-AA78-81A6ECA35759}"/>
          </ac:spMkLst>
        </pc:spChg>
      </pc:sldChg>
      <pc:sldChg chg="del">
        <pc:chgData name="Dénes CSALA" userId="f3f680a857a6f265" providerId="LiveId" clId="{AEBBC155-0581-4D8A-9A91-DFE64C6D5954}" dt="2024-10-29T15:20:52.421" v="9" actId="47"/>
        <pc:sldMkLst>
          <pc:docMk/>
          <pc:sldMk cId="3133894532" sldId="501"/>
        </pc:sldMkLst>
      </pc:sldChg>
      <pc:sldChg chg="mod modShow">
        <pc:chgData name="Dénes CSALA" userId="f3f680a857a6f265" providerId="LiveId" clId="{AEBBC155-0581-4D8A-9A91-DFE64C6D5954}" dt="2024-10-29T15:20:26.176" v="4" actId="729"/>
        <pc:sldMkLst>
          <pc:docMk/>
          <pc:sldMk cId="2746988400" sldId="502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2015789903" sldId="529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2244888389" sldId="530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3391237832" sldId="531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584280639" sldId="532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2894779402" sldId="534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1040875762" sldId="535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1194133328" sldId="537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2200687883" sldId="538"/>
        </pc:sldMkLst>
      </pc:sldChg>
      <pc:sldChg chg="add del setBg">
        <pc:chgData name="Dénes CSALA" userId="f3f680a857a6f265" providerId="LiveId" clId="{AEBBC155-0581-4D8A-9A91-DFE64C6D5954}" dt="2024-10-29T15:28:06.907" v="30"/>
        <pc:sldMkLst>
          <pc:docMk/>
          <pc:sldMk cId="674182362" sldId="539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2031287000" sldId="540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319986046" sldId="541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912152195" sldId="542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809455462" sldId="543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4286561978" sldId="544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2992402151" sldId="545"/>
        </pc:sldMkLst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3479913411" sldId="546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3479913411" sldId="546"/>
            <ac:spMk id="2" creationId="{FC4383FA-EEB7-47D9-935D-7234D206AD1E}"/>
          </ac:spMkLst>
        </pc:spChg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646541603" sldId="547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646541603" sldId="547"/>
            <ac:spMk id="2" creationId="{FC4383FA-EEB7-47D9-935D-7234D206AD1E}"/>
          </ac:spMkLst>
        </pc:spChg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3811068638" sldId="548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3811068638" sldId="548"/>
            <ac:spMk id="2" creationId="{FC4383FA-EEB7-47D9-935D-7234D206AD1E}"/>
          </ac:spMkLst>
        </pc:spChg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1315468881" sldId="549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1315468881" sldId="549"/>
            <ac:spMk id="2" creationId="{FC4383FA-EEB7-47D9-935D-7234D206AD1E}"/>
          </ac:spMkLst>
        </pc:spChg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546178986" sldId="550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546178986" sldId="550"/>
            <ac:spMk id="2" creationId="{FC4383FA-EEB7-47D9-935D-7234D206AD1E}"/>
          </ac:spMkLst>
        </pc:spChg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2220175225" sldId="553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769459795" sldId="554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428829106" sldId="555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114301959" sldId="556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3833249246" sldId="557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3719659140" sldId="558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3850520625" sldId="559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62589951" sldId="560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3227771505" sldId="561"/>
        </pc:sldMkLst>
      </pc:sldChg>
      <pc:sldChg chg="add del setBg">
        <pc:chgData name="Dénes CSALA" userId="f3f680a857a6f265" providerId="LiveId" clId="{AEBBC155-0581-4D8A-9A91-DFE64C6D5954}" dt="2024-10-29T15:26:58.582" v="18"/>
        <pc:sldMkLst>
          <pc:docMk/>
          <pc:sldMk cId="466370481" sldId="562"/>
        </pc:sldMkLst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1420493020" sldId="563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1420493020" sldId="563"/>
            <ac:spMk id="2" creationId="{FC4383FA-EEB7-47D9-935D-7234D206AD1E}"/>
          </ac:spMkLst>
        </pc:spChg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2305325210" sldId="564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2305325210" sldId="564"/>
            <ac:spMk id="2" creationId="{FC4383FA-EEB7-47D9-935D-7234D206AD1E}"/>
          </ac:spMkLst>
        </pc:spChg>
      </pc:sldChg>
      <pc:sldChg chg="modSp add del mod setBg">
        <pc:chgData name="Dénes CSALA" userId="f3f680a857a6f265" providerId="LiveId" clId="{AEBBC155-0581-4D8A-9A91-DFE64C6D5954}" dt="2024-10-29T15:28:06.907" v="30"/>
        <pc:sldMkLst>
          <pc:docMk/>
          <pc:sldMk cId="2424135554" sldId="565"/>
        </pc:sldMkLst>
        <pc:spChg chg="mod">
          <ac:chgData name="Dénes CSALA" userId="f3f680a857a6f265" providerId="LiveId" clId="{AEBBC155-0581-4D8A-9A91-DFE64C6D5954}" dt="2024-10-29T15:28:06.870" v="29"/>
          <ac:spMkLst>
            <pc:docMk/>
            <pc:sldMk cId="2424135554" sldId="565"/>
            <ac:spMk id="2" creationId="{FC4383FA-EEB7-47D9-935D-7234D206AD1E}"/>
          </ac:spMkLst>
        </pc:spChg>
      </pc:sldChg>
      <pc:sldChg chg="add del setBg">
        <pc:chgData name="Dénes CSALA" userId="f3f680a857a6f265" providerId="LiveId" clId="{AEBBC155-0581-4D8A-9A91-DFE64C6D5954}" dt="2024-10-29T15:26:12.870" v="14"/>
        <pc:sldMkLst>
          <pc:docMk/>
          <pc:sldMk cId="1591741807" sldId="1108"/>
        </pc:sldMkLst>
      </pc:sldChg>
      <pc:sldChg chg="add del setBg">
        <pc:chgData name="Dénes CSALA" userId="f3f680a857a6f265" providerId="LiveId" clId="{AEBBC155-0581-4D8A-9A91-DFE64C6D5954}" dt="2024-10-29T15:26:12.870" v="14"/>
        <pc:sldMkLst>
          <pc:docMk/>
          <pc:sldMk cId="2205411468" sldId="1117"/>
        </pc:sldMkLst>
      </pc:sldChg>
      <pc:sldChg chg="add del setBg">
        <pc:chgData name="Dénes CSALA" userId="f3f680a857a6f265" providerId="LiveId" clId="{AEBBC155-0581-4D8A-9A91-DFE64C6D5954}" dt="2024-10-29T15:26:12.870" v="14"/>
        <pc:sldMkLst>
          <pc:docMk/>
          <pc:sldMk cId="1724445994" sldId="1118"/>
        </pc:sldMkLst>
      </pc:sldChg>
      <pc:sldChg chg="add del setBg">
        <pc:chgData name="Dénes CSALA" userId="f3f680a857a6f265" providerId="LiveId" clId="{AEBBC155-0581-4D8A-9A91-DFE64C6D5954}" dt="2024-10-29T15:26:12.870" v="14"/>
        <pc:sldMkLst>
          <pc:docMk/>
          <pc:sldMk cId="1570236622" sldId="1119"/>
        </pc:sldMkLst>
      </pc:sldChg>
      <pc:sldChg chg="modSp add del mod setBg">
        <pc:chgData name="Dénes CSALA" userId="f3f680a857a6f265" providerId="LiveId" clId="{AEBBC155-0581-4D8A-9A91-DFE64C6D5954}" dt="2024-10-29T15:26:12.980" v="15" actId="27636"/>
        <pc:sldMkLst>
          <pc:docMk/>
          <pc:sldMk cId="1763959339" sldId="1172"/>
        </pc:sldMkLst>
        <pc:spChg chg="mod">
          <ac:chgData name="Dénes CSALA" userId="f3f680a857a6f265" providerId="LiveId" clId="{AEBBC155-0581-4D8A-9A91-DFE64C6D5954}" dt="2024-10-29T15:26:12.980" v="15" actId="27636"/>
          <ac:spMkLst>
            <pc:docMk/>
            <pc:sldMk cId="1763959339" sldId="1172"/>
            <ac:spMk id="10" creationId="{954199AD-AAA9-2081-A91D-967F82ADB8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overload of information.</a:t>
            </a:r>
          </a:p>
          <a:p>
            <a:r>
              <a:rPr lang="en-US" dirty="0"/>
              <a:t>We need a way to figure out what is important and what is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6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53C7C-5205-3FDC-6032-62FD4E3BE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943E-25C8-3278-0B59-06A4D9FE0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6DF32-7869-C014-6F16-980A1A8AE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D7AF-4B1C-D131-082A-AB0F3229D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1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686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24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131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330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64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6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844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036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41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://homes.cs.washington.edu/~jheer//files/zoo/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52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902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192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891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020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765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36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207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891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64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25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895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269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331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372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52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5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6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https://jaxenter.com/data-scraping-cases-165385.html</a:t>
            </a:r>
          </a:p>
          <a:p>
            <a:r>
              <a:rPr lang="en-GB" dirty="0"/>
              <a:t>https://www.bloomberglaw.com/public/desktop/document/HIQ_Labs_Inc_v_LinkedIn_Corp_No_1716783_2019_BL_336537_9th_Cir_Se?1636358098</a:t>
            </a:r>
          </a:p>
          <a:p>
            <a:r>
              <a:rPr lang="en-GB" dirty="0"/>
              <a:t>https://www.bloomberglaw.com/public/desktop/document/LinkedInCorporationPetitionervshiQLabsIncDocketNo191116USMar12202?1624546490</a:t>
            </a:r>
          </a:p>
          <a:p>
            <a:r>
              <a:rPr lang="en-GB" dirty="0"/>
              <a:t>https://news.bloomberglaw.com/us-law-week/supreme-court-scraps-linkedin-data-scraping-decision</a:t>
            </a:r>
          </a:p>
          <a:p>
            <a:r>
              <a:rPr lang="en-GB" dirty="0" err="1"/>
              <a:t>BeautifulSoup</a:t>
            </a:r>
            <a:endParaRPr lang="en-GB" dirty="0"/>
          </a:p>
          <a:p>
            <a:r>
              <a:rPr lang="en-GB" dirty="0"/>
              <a:t>Selenium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0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04E3-AE8A-5BE5-569F-391525B6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99A00-934A-4B54-3C31-B5E05C95F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D0719-D15E-AB15-015C-CC7371AB9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F5EC-86B1-51C4-7AA3-577A960A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5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910BE-B94A-8B5A-D716-CDC82B960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321DEA-96A4-F12C-A075-F78F9179E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1455F-7D0D-8DBA-4185-C8E40F661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www.unixtimestamp.com</a:t>
            </a:r>
            <a:r>
              <a:rPr lang="en-GB" dirty="0"/>
              <a:t>/</a:t>
            </a:r>
          </a:p>
          <a:p>
            <a:endParaRPr lang="en-GB" dirty="0"/>
          </a:p>
          <a:p>
            <a:r>
              <a:rPr lang="en-GB" dirty="0"/>
              <a:t>UTC: </a:t>
            </a:r>
            <a:r>
              <a:rPr lang="en-GB" b="0" i="0" dirty="0">
                <a:solidFill>
                  <a:srgbClr val="1B1B1B"/>
                </a:solidFill>
                <a:effectLst/>
                <a:latin typeface="Inter"/>
              </a:rPr>
              <a:t>Coordinated Universal Time (UTC)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5B2C-388F-0ECD-C3AB-07C917390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5966-8EEC-A306-CD08-9BEEAF91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71CB4-820C-3F90-0873-31C16F21F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A5BDD-929D-F6B1-67E6-77E9E926C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4F6D-9332-0B18-1003-EE76AD55C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8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53C7C-5205-3FDC-6032-62FD4E3BE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943E-25C8-3278-0B59-06A4D9FE0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6DF32-7869-C014-6F16-980A1A8AE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D7AF-4B1C-D131-082A-AB0F3229D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0A1-C454-4BBE-AF11-D875966F51C1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2FE-5193-4A73-8514-118C93B6F513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E03-EC60-4C56-975F-6624B369FA3B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6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1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818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1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3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81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5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8B-9203-4BCE-AA68-B9ADE650094E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56350"/>
            <a:ext cx="2648243" cy="365125"/>
          </a:xfrm>
        </p:spPr>
        <p:txBody>
          <a:bodyPr/>
          <a:lstStyle>
            <a:lvl1pPr>
              <a:defRPr>
                <a:solidFill>
                  <a:srgbClr val="0063AF"/>
                </a:solidFill>
              </a:defRPr>
            </a:lvl1pPr>
          </a:lstStyle>
          <a:p>
            <a:fld id="{BD90FCAE-95D1-470F-BBF3-A7303B6FB2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1" indent="0">
              <a:buNone/>
              <a:defRPr sz="2300"/>
            </a:lvl3pPr>
            <a:lvl4pPr marL="1371467" indent="0">
              <a:buNone/>
              <a:defRPr sz="2000"/>
            </a:lvl4pPr>
            <a:lvl5pPr marL="1828622" indent="0">
              <a:buNone/>
              <a:defRPr sz="2000"/>
            </a:lvl5pPr>
            <a:lvl6pPr marL="2285777" indent="0">
              <a:buNone/>
              <a:defRPr sz="2000"/>
            </a:lvl6pPr>
            <a:lvl7pPr marL="2742933" indent="0">
              <a:buNone/>
              <a:defRPr sz="2000"/>
            </a:lvl7pPr>
            <a:lvl8pPr marL="3200088" indent="0">
              <a:buNone/>
              <a:defRPr sz="2000"/>
            </a:lvl8pPr>
            <a:lvl9pPr marL="365724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2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36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0"/>
            <a:ext cx="27431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049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21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08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0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742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21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68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6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7052-27D5-4EAF-A15B-98425D473279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6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25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54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6DAA-8F82-4847-A2E5-613990929D89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A4C-9FC8-476F-B819-BE2A2E43E1B8}" type="datetime1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6F9-1273-4E44-A954-954B56D9E341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16FF-9AD7-48A3-A5B2-E12A3B33DFE4}" type="datetime1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678-6319-46B6-BA0B-E7A77DF683BE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1F7-6515-49E4-9C14-A057DD44F2C2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F1B5-2631-4A09-8C72-7C1C818787CE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1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04AF-371E-45A8-85BB-86F3B0F6B3A3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799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7" indent="-342867" algn="l" defTabSz="9143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7" indent="-285722" algn="l" defTabSz="9143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9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4" indent="-228578" algn="l" defTabSz="9143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9" indent="-228578" algn="l" defTabSz="9143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5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1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66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2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1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2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3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8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4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2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3js.org/d3-time-forma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d3-forma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RDeconomist/RDeconomist.github.io/blob/main/charts/library/chartLine10.js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RDeconomist/RDeconomist.github.io/blob/main/charts/library/chartLine11.js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RDeconomist/RDeconomist.github.io/blob/main/charts/covid/chartH1.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dropbox.com/sh/fwbwd7hkt4qzowb/AADRC2MJphRqFaIcLSy9PwYla?dl=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dropbox.com/sh/fwbwd7hkt4qzowb/AADRC2MJphRqFaIcLSy9PwYla?dl=0" TargetMode="Externa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RDeconomist/RDeconomist.github.io/blob/main/charts/covidGlobal/euDailyMAExample.json" TargetMode="Externa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RDeconomist/RDeconomist.github.io/blob/main/charts/ONSinflation/chartINF22.js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RDeconomist/RDeconomist.github.io/blob/main/charts/library/chartScatter5.jso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RDeconomist/RDeconomist.github.io/blob/main/charts/usa/chartUS12.js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gicseaweed.com/Porthcawl-Rest-Bay-Surf-Report/1449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economist/RDeconomist.github.io/blob/main/data/waves/waveHeights_today.csv" TargetMode="External"/><Relationship Id="rId2" Type="http://schemas.openxmlformats.org/officeDocument/2006/relationships/hyperlink" Target="https://github.com/RDeconomist/RDeconomist.github.io/blob/main/data/waves/waveScraper.do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rapidcharts.io/surf" TargetMode="External"/><Relationship Id="rId5" Type="http://schemas.openxmlformats.org/officeDocument/2006/relationships/hyperlink" Target="https://github.com/RDeconomist/RDeconomist.github.io/blob/main/surf.html" TargetMode="External"/><Relationship Id="rId4" Type="http://schemas.openxmlformats.org/officeDocument/2006/relationships/hyperlink" Target="https://github.com/RDeconomist/RDeconomist.github.io/tree/main/charts/sur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charts.io/updateMe" TargetMode="External"/><Relationship Id="rId7" Type="http://schemas.openxmlformats.org/officeDocument/2006/relationships/hyperlink" Target="https://github.com/RDeconomist/RDeconomist.github.io/blob/main/js/getMyWeather.js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github.com/RDeconomist/RDeconomist.github.io/blob/main/js/getMyNews.js" TargetMode="External"/><Relationship Id="rId5" Type="http://schemas.openxmlformats.org/officeDocument/2006/relationships/hyperlink" Target="https://github.com/RDeconomist/RDeconomist.github.io/blob/main/js/getMyData.js" TargetMode="External"/><Relationship Id="rId4" Type="http://schemas.openxmlformats.org/officeDocument/2006/relationships/hyperlink" Target="https://github.com/RDeconomist/RDeconomist.github.io/blob/main/updateM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-lite/docs/sor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ga.github.io/vega/docs/expressions/" TargetMode="External"/><Relationship Id="rId5" Type="http://schemas.openxmlformats.org/officeDocument/2006/relationships/hyperlink" Target="https://vega.github.io/vega-lite/docs/transform.html" TargetMode="External"/><Relationship Id="rId4" Type="http://schemas.openxmlformats.org/officeDocument/2006/relationships/hyperlink" Target="https://vega.github.io/vega-lite/docs/lay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query?function=INFLATION_EXPECTATION&amp;apikey=OPI4CDQ0WDUIWS9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arethemarket.com/car-insurance/content/global-supercar-index/" TargetMode="External"/><Relationship Id="rId5" Type="http://schemas.openxmlformats.org/officeDocument/2006/relationships/hyperlink" Target="https://api.worldbank.org/v2/country/GBR/indicator/SP.POP.TOTL?format=json" TargetMode="External"/><Relationship Id="rId4" Type="http://schemas.openxmlformats.org/officeDocument/2006/relationships/hyperlink" Target="https://services3.arcgis.com/ivmBBrHfQfDnDf8Q/arcgis/rest/services/Indices_of_Multiple_Deprivation_(IMD)_2019/FeatureServer/0/query?where=lsoa11cd%20%3D%20%27E01000001%27%20OR%20lsoa11cd%20%3D%20%27E01000005%27%20OR%20lsoa11cd%20%3D%20%27E01014485%27%20OR%20lsoa11cd%20%3D%20%27E01029554%27&amp;outFields=lsoa11cd,lsoa11nm,lsoa11nmw,IMD_Rank,IMD_Decile,IncRank,IncDec,EmpRank,EmpDec,EduRank,EduDec,LSOA01NM&amp;outSR=4326&amp;f=js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" b="6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0A1C-50DD-4064-99B7-EAC8B8C7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77FF7-3852-4E6F-E85F-CE56CFCF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EA96F-31F4-A3F7-3EAF-D4B9917B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2EDD56-03CE-2048-F959-16D39F17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30" y="1665642"/>
            <a:ext cx="6011376" cy="475158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Often, we want to parse our dates, i.e. change the way they’re stored and displayed.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Vega-Lite: utilises 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  <a:hlinkClick r:id="rId3"/>
              </a:rPr>
              <a:t>D3 time format pattern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 Formatting in D3: 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Specifiers: Tokens that represent components of dates and times.</a:t>
            </a:r>
          </a:p>
          <a:p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Useful specifiers: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%Y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Four-digit year (2024)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%m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Two-digit month (01–12)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%b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Three-letter month abbreviation (Jan-Dec)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%d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Two-digit day of the month (01–31)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%H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Hour in 24-hour format (00–23)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%M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Minute (00–59)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%S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Second (00–59)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18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F4C245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74898D-0D8F-F432-ED5B-9ED4A493C976}"/>
              </a:ext>
            </a:extLst>
          </p:cNvPr>
          <p:cNvSpPr txBox="1">
            <a:spLocks/>
          </p:cNvSpPr>
          <p:nvPr/>
        </p:nvSpPr>
        <p:spPr>
          <a:xfrm>
            <a:off x="390829" y="178130"/>
            <a:ext cx="694303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Dates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.</a:t>
            </a:r>
            <a:b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Formatting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77"/>
            </a:endParaRPr>
          </a:p>
        </p:txBody>
      </p:sp>
      <p:pic>
        <p:nvPicPr>
          <p:cNvPr id="3" name="Picture 2" descr="A close up of numbers&#10;&#10;Description automatically generated">
            <a:extLst>
              <a:ext uri="{FF2B5EF4-FFF2-40B4-BE49-F238E27FC236}">
                <a16:creationId xmlns:a16="http://schemas.microsoft.com/office/drawing/2014/main" id="{244FBCEA-EFA3-4766-F675-B2CA9345B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90" r="30366" b="11176"/>
          <a:stretch/>
        </p:blipFill>
        <p:spPr>
          <a:xfrm>
            <a:off x="8438422" y="1100970"/>
            <a:ext cx="2900680" cy="5719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F98866-344C-B701-6626-2312247BD6DB}"/>
              </a:ext>
            </a:extLst>
          </p:cNvPr>
          <p:cNvSpPr txBox="1">
            <a:spLocks/>
          </p:cNvSpPr>
          <p:nvPr/>
        </p:nvSpPr>
        <p:spPr>
          <a:xfrm>
            <a:off x="8142008" y="319088"/>
            <a:ext cx="3885869" cy="91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In Vega-Lite: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"axis"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{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"format"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"%m-%Y"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</p:txBody>
      </p:sp>
      <p:pic>
        <p:nvPicPr>
          <p:cNvPr id="13" name="Picture 12" descr="A black and white text&#10;&#10;Description automatically generated">
            <a:extLst>
              <a:ext uri="{FF2B5EF4-FFF2-40B4-BE49-F238E27FC236}">
                <a16:creationId xmlns:a16="http://schemas.microsoft.com/office/drawing/2014/main" id="{9B854AF4-1D85-7EFA-5B15-82F199714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67" t="15682" r="32024" b="13812"/>
          <a:stretch/>
        </p:blipFill>
        <p:spPr>
          <a:xfrm>
            <a:off x="8434087" y="2196314"/>
            <a:ext cx="2905015" cy="49642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052A9A8-C92A-49A8-419D-BA2C5DE8477D}"/>
              </a:ext>
            </a:extLst>
          </p:cNvPr>
          <p:cNvSpPr txBox="1">
            <a:spLocks/>
          </p:cNvSpPr>
          <p:nvPr/>
        </p:nvSpPr>
        <p:spPr>
          <a:xfrm>
            <a:off x="8142007" y="1939686"/>
            <a:ext cx="3885869" cy="44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"axis"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{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"format"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"%b %y"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CDE7A85-5B78-5CF2-4ADD-AC5B9B9D166F}"/>
              </a:ext>
            </a:extLst>
          </p:cNvPr>
          <p:cNvSpPr txBox="1">
            <a:spLocks/>
          </p:cNvSpPr>
          <p:nvPr/>
        </p:nvSpPr>
        <p:spPr>
          <a:xfrm>
            <a:off x="8142005" y="3072377"/>
            <a:ext cx="3885871" cy="237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In Python: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Use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pd.to_datetime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()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 to parse columns into the preferred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yyyy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-mm-dd.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DA19BD-F34F-F4B6-DC64-DA78F8F24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/>
          <a:stretch/>
        </p:blipFill>
        <p:spPr>
          <a:xfrm>
            <a:off x="7628020" y="4301331"/>
            <a:ext cx="3065617" cy="1168400"/>
          </a:xfrm>
          <a:prstGeom prst="rect">
            <a:avLst/>
          </a:prstGeom>
        </p:spPr>
      </p:pic>
      <p:pic>
        <p:nvPicPr>
          <p:cNvPr id="21" name="Picture 20" descr="A group of letters on a black background&#10;&#10;Description automatically generated">
            <a:extLst>
              <a:ext uri="{FF2B5EF4-FFF2-40B4-BE49-F238E27FC236}">
                <a16:creationId xmlns:a16="http://schemas.microsoft.com/office/drawing/2014/main" id="{6E86855C-A5C1-C264-6C2D-DA720391D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8020" y="5568950"/>
            <a:ext cx="4254500" cy="787400"/>
          </a:xfrm>
          <a:prstGeom prst="rect">
            <a:avLst/>
          </a:prstGeom>
        </p:spPr>
      </p:pic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2811A8E4-943F-3A49-B90E-337608988C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653" y="4292727"/>
            <a:ext cx="1168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1A917-2C3D-65FF-B2C0-1D408B32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57047-247F-14D1-69CF-8878203E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4199AD-AAA9-2081-A91D-967F82AD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2"/>
            <a:ext cx="7659703" cy="475158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We can also format quantitative data.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Vega-Lite: utilises 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  <a:hlinkClick r:id="rId3"/>
              </a:rPr>
              <a:t>D3 number format pattern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formatting in D3: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“~”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trims trailing zeros across all format types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“.”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decimal - the decimal point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“,”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thousands - the group separator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”$”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currency – adds currency prefix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”f”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fixed-point notation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“r”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decimal notation, rounded to significant digits.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“s”</a:t>
            </a: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applies SI prefixes (e.g. kilo, mega, giga)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18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F4C245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418D74-3371-1037-1813-7D25064B3F9E}"/>
              </a:ext>
            </a:extLst>
          </p:cNvPr>
          <p:cNvSpPr txBox="1">
            <a:spLocks/>
          </p:cNvSpPr>
          <p:nvPr/>
        </p:nvSpPr>
        <p:spPr>
          <a:xfrm>
            <a:off x="390829" y="178130"/>
            <a:ext cx="694303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Numbers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.</a:t>
            </a:r>
            <a:b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Formatting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95EED-E1C8-2628-DD70-D7B544217754}"/>
              </a:ext>
            </a:extLst>
          </p:cNvPr>
          <p:cNvSpPr txBox="1"/>
          <p:nvPr/>
        </p:nvSpPr>
        <p:spPr>
          <a:xfrm>
            <a:off x="8718884" y="573076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Note: the order matters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FFFC34F-95AC-46C7-7CDD-EAF555797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0767" y="2587913"/>
            <a:ext cx="37465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8F8C05-C5B3-26DB-5E3C-32A362B6691E}"/>
              </a:ext>
            </a:extLst>
          </p:cNvPr>
          <p:cNvSpPr txBox="1"/>
          <p:nvPr/>
        </p:nvSpPr>
        <p:spPr>
          <a:xfrm>
            <a:off x="8430767" y="214699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Vega-Lite format property</a:t>
            </a:r>
          </a:p>
        </p:txBody>
      </p:sp>
    </p:spTree>
    <p:extLst>
      <p:ext uri="{BB962C8B-B14F-4D97-AF65-F5344CB8AC3E}">
        <p14:creationId xmlns:p14="http://schemas.microsoft.com/office/powerpoint/2010/main" val="157023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1A917-2C3D-65FF-B2C0-1D408B32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57047-247F-14D1-69CF-8878203E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4199AD-AAA9-2081-A91D-967F82AD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29" y="2249842"/>
            <a:ext cx="7659703" cy="475158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Most datasets will have some missing values.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Some will have 0 values.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There are two different things.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Take care: Excel (for example) will sometimes treat a missing value as a zero.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418D74-3371-1037-1813-7D25064B3F9E}"/>
              </a:ext>
            </a:extLst>
          </p:cNvPr>
          <p:cNvSpPr txBox="1">
            <a:spLocks/>
          </p:cNvSpPr>
          <p:nvPr/>
        </p:nvSpPr>
        <p:spPr>
          <a:xfrm>
            <a:off x="390829" y="178130"/>
            <a:ext cx="694303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Zeroes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.</a:t>
            </a:r>
            <a:b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Is it really a 0?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395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Three l</a:t>
            </a:r>
            <a:r>
              <a:rPr kumimoji="0" lang="en-GB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evels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of analysis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Pros, cons and trade-offs.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B57E8-5FE8-4637-BB9A-BACE6CDA441A}"/>
              </a:ext>
            </a:extLst>
          </p:cNvPr>
          <p:cNvSpPr txBox="1"/>
          <p:nvPr/>
        </p:nvSpPr>
        <p:spPr>
          <a:xfrm>
            <a:off x="560522" y="1616874"/>
            <a:ext cx="96485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2D130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Basic analysis.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Line, Bar, Area, Pie.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Pros: simple, easy to understand. Work well in 2D.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Cons: hard to draw out relationships.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Advanced analysis.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Scatter, bubble, distributions, de-trended (including univariate regression) shock analysis, Diff-in-Diff.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Pros: allow us to move towards causation, establish relationships. 3D is possible in 2D image by using bubble sizes etc.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Cons: harder to explain.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EB5C2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Complex analysis: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Multivariate Regression, Principal Component Analysis, ML techniques.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Pros: fully interrogate data and establish significant patterns. </a:t>
            </a:r>
          </a:p>
          <a:p>
            <a:pPr marL="742950" marR="0" lvl="1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Cons: a ‘black box’ - often impossible to chart / visualise.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65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Advanced charts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When to use them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B57E8-5FE8-4637-BB9A-BACE6CDA441A}"/>
              </a:ext>
            </a:extLst>
          </p:cNvPr>
          <p:cNvSpPr txBox="1"/>
          <p:nvPr/>
        </p:nvSpPr>
        <p:spPr>
          <a:xfrm>
            <a:off x="542414" y="1721517"/>
            <a:ext cx="96485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Why might we want to go beyond the bar chart, line chart?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0CDB8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Accuracy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 Removing noise / volatility. 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0CDB8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Comparability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 Making series comparable. 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0CDB8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Causality.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Establishing impact. </a:t>
            </a: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0CDB8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Communication.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Helping the reader: drawing attention to key findings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78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10944336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Rebasing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EB5C2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Problem: sometimes the same data series takes very different values across units of observation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EB5C2E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7BF71-1919-48F0-9044-249796FC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1709057"/>
            <a:ext cx="4346555" cy="4659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A52DD-6867-412B-BD3F-EEAA936D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16" y="1709057"/>
            <a:ext cx="4425817" cy="46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7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10944336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Rebasing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Solution: rebase so that the data start at the same point (often = 100). 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Alternatively, rebase to a point that has some context as an anchor (2008, say).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842D2-78D6-4CC5-98C1-E95778B5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3" y="1935136"/>
            <a:ext cx="4308726" cy="4594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10A72-6574-461D-8B66-28CDFCF4BF6F}"/>
              </a:ext>
            </a:extLst>
          </p:cNvPr>
          <p:cNvSpPr txBox="1"/>
          <p:nvPr/>
        </p:nvSpPr>
        <p:spPr>
          <a:xfrm>
            <a:off x="5134447" y="6160718"/>
            <a:ext cx="13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Vega code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087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10944336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Rebasing - alternative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There is often no single correct way to visualise data. Here, a Trellis chart does a similar thing…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B500-C122-4F8E-9292-F523849D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" y="1616364"/>
            <a:ext cx="4696518" cy="498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1491F-333D-4604-87A6-FF73C87F1ECA}"/>
              </a:ext>
            </a:extLst>
          </p:cNvPr>
          <p:cNvSpPr txBox="1"/>
          <p:nvPr/>
        </p:nvSpPr>
        <p:spPr>
          <a:xfrm>
            <a:off x="5535406" y="6268670"/>
            <a:ext cx="13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Vega code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945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Trellis 1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Using a trellis to compare data series. The same y axis.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5BC40-609C-40CB-B333-D6209BBCD5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592466"/>
            <a:ext cx="6962827" cy="5065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13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Trellis 2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Comparing data series with independent y axes.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70612-E6AC-469C-9C94-24DB3562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16363"/>
            <a:ext cx="4301678" cy="494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2BDD2-4D35-4BD2-8617-EAF0965A6A24}"/>
              </a:ext>
            </a:extLst>
          </p:cNvPr>
          <p:cNvSpPr txBox="1"/>
          <p:nvPr/>
        </p:nvSpPr>
        <p:spPr>
          <a:xfrm>
            <a:off x="5143500" y="6191488"/>
            <a:ext cx="13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Vega code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06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728" y="324954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Science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7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University of Bristol</a:t>
            </a:r>
            <a:b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Autumn 202</a:t>
            </a:r>
            <a:r>
              <a:rPr lang="hu-HU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4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57" y="0"/>
            <a:ext cx="3396543" cy="53953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E3D7-84FF-41B7-AE28-23BE1E56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Removing a time trend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Comparing volatility, or business cycles across countries.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56CED-5804-49BB-BF72-C8471011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6" y="1702923"/>
            <a:ext cx="4656486" cy="45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8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Removing a time trend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Using a simple OLS regression.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727960-7A95-DA69-E33E-5CC2AD67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3" y="1840372"/>
            <a:ext cx="11191719" cy="31772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E6857-EDC8-90D3-417E-51A3763F1036}"/>
              </a:ext>
            </a:extLst>
          </p:cNvPr>
          <p:cNvSpPr txBox="1"/>
          <p:nvPr/>
        </p:nvSpPr>
        <p:spPr>
          <a:xfrm>
            <a:off x="474234" y="5652880"/>
            <a:ext cx="313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CDB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for this Stata Do file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77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Removing a time trend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Using a simple OLS regression.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1EF5-5229-47CB-ADD1-2616429C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5" y="1636248"/>
            <a:ext cx="4770045" cy="444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56CED-5804-49BB-BF72-C8471011C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46" y="1702923"/>
            <a:ext cx="4656486" cy="45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7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Removing a time trend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Comparing the deviations from an underlying trend.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8E31D-3236-4D59-B3BA-F55EE974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96" y="1711406"/>
            <a:ext cx="4211522" cy="4535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6FD2B-BE9C-4A6C-9708-FE97F8020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1" y="1711406"/>
            <a:ext cx="4148680" cy="4535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21E16-A08B-71F6-2877-B3BD49A0401D}"/>
              </a:ext>
            </a:extLst>
          </p:cNvPr>
          <p:cNvSpPr txBox="1"/>
          <p:nvPr/>
        </p:nvSpPr>
        <p:spPr>
          <a:xfrm>
            <a:off x="312490" y="63839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CDB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for these Vega charts: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4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Filtering and smoothing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Using a moving average (MA)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51F0B-F905-4007-B519-5BFEAB5D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56" y="1764823"/>
            <a:ext cx="4175548" cy="433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BAA9F-153E-4F50-BAF6-289FE38A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96" y="1764823"/>
            <a:ext cx="4229648" cy="4344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78BA8-939E-4810-AC40-A77424C47FC9}"/>
              </a:ext>
            </a:extLst>
          </p:cNvPr>
          <p:cNvSpPr txBox="1"/>
          <p:nvPr/>
        </p:nvSpPr>
        <p:spPr>
          <a:xfrm>
            <a:off x="685045" y="6268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Vega code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Distributions 1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Simple histogram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291AD-7EB7-44D9-A4BA-AE15C010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9" y="623206"/>
            <a:ext cx="5600700" cy="60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2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Distributions 2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Comparing distributions with a trellis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44653-F654-4AFE-AF1B-A09E0431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11" y="301302"/>
            <a:ext cx="7034689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5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Distributions 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Estimating a distribution and comparing on the same chart.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E5F6F-0C8C-415B-96EF-F63FE69A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6" y="1703448"/>
            <a:ext cx="4655684" cy="503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E540D-C4AA-49C1-9B40-9F10D9E7A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77" y="1703448"/>
            <a:ext cx="4556387" cy="49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6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Distributions 4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Joint distributions – using a heat map.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4C6CA-D628-4162-9037-7300269B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401"/>
            <a:ext cx="5852432" cy="6203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23D46F-0230-4A21-A07E-4CC49F32D5EA}"/>
              </a:ext>
            </a:extLst>
          </p:cNvPr>
          <p:cNvSpPr txBox="1"/>
          <p:nvPr/>
        </p:nvSpPr>
        <p:spPr>
          <a:xfrm>
            <a:off x="327170" y="61840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402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Distributions 5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Distributions over time, using a swathe or area chart.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5B881-EA42-4D0B-A7D4-6CE001BE0B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8" y="1672217"/>
            <a:ext cx="6584406" cy="478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7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reference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584126" y="6210142"/>
            <a:ext cx="1104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Jeffrey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2018. Adapted from UW CSE442.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E8E1F-A217-44AC-BF3A-5FDF343D2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4" b="17964"/>
          <a:stretch/>
        </p:blipFill>
        <p:spPr bwMode="auto">
          <a:xfrm>
            <a:off x="584126" y="1969477"/>
            <a:ext cx="10926338" cy="34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8F8514-5C6D-4974-93EF-030F0801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2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Correlation 1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Isn’t causation. But it is instructive.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87783-1115-4CA3-AA67-FB70F58F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4" y="1616363"/>
            <a:ext cx="4577826" cy="47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8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Correlation 2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Isn’t causation. But it is instructive.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CCF31-C042-40B3-82DB-FDF31C741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" y="1616363"/>
            <a:ext cx="8603704" cy="4686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29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Correlation 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Bubbl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e charts.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18641-96B6-4516-A00B-08AC8503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4" y="1779604"/>
            <a:ext cx="3035846" cy="4480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82171-93B7-3C0E-5CAE-52B02B7E5D29}"/>
              </a:ext>
            </a:extLst>
          </p:cNvPr>
          <p:cNvSpPr txBox="1"/>
          <p:nvPr/>
        </p:nvSpPr>
        <p:spPr>
          <a:xfrm>
            <a:off x="4172336" y="59244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89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Regression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Adding lines of best fit to charts.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4091D-4DA4-4117-9B7D-48F47E60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03" y="992486"/>
            <a:ext cx="5227864" cy="5577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2C3B-FB9C-2959-6FA1-4E7295557344}"/>
              </a:ext>
            </a:extLst>
          </p:cNvPr>
          <p:cNvSpPr txBox="1"/>
          <p:nvPr/>
        </p:nvSpPr>
        <p:spPr>
          <a:xfrm>
            <a:off x="474234" y="608400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86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Event studies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Creating an window around an event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C0B37-4A92-4627-8B96-8205BC150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73" y="1737360"/>
            <a:ext cx="6332647" cy="460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888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Diff-in-Diff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Charts motivated by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techniques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A8AA5-17DE-4B51-B100-AF526264D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18" y="1763394"/>
            <a:ext cx="6136194" cy="4465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237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4" y="404664"/>
            <a:ext cx="8063374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Diff-in-Diff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Charts motivated by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DiD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 techniques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j-ea"/>
              <a:cs typeface="Circular Std Book" panose="020B0604020101020102" pitchFamily="34" charset="0"/>
            </a:endParaRPr>
          </a:p>
        </p:txBody>
      </p:sp>
      <p:pic>
        <p:nvPicPr>
          <p:cNvPr id="2" name="Picture 1" descr="Graphical user interface, chart, application, histogram&#10;&#10;Description automatically generated">
            <a:extLst>
              <a:ext uri="{FF2B5EF4-FFF2-40B4-BE49-F238E27FC236}">
                <a16:creationId xmlns:a16="http://schemas.microsoft.com/office/drawing/2014/main" id="{179AC5B7-4B0C-921F-2810-81B4F397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6" y="1705236"/>
            <a:ext cx="6203950" cy="4507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3C3C6-F794-D0DB-24ED-B73E0A9E77CD}"/>
              </a:ext>
            </a:extLst>
          </p:cNvPr>
          <p:cNvSpPr txBox="1"/>
          <p:nvPr/>
        </p:nvSpPr>
        <p:spPr>
          <a:xfrm>
            <a:off x="7283656" y="1680182"/>
            <a:ext cx="31186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" panose="02020603050405020304" pitchFamily="18" charset="0"/>
                <a:cs typeface="Arial" panose="020B0604020202020204" pitchFamily="34" charset="0"/>
              </a:rPr>
              <a:t>Notes:  Figures show the proportion of prices, analysed at the firm-good-region level, which are rising or falling compared to their previous monthly value. Consumer items are split by EU exposure with low (0-40%), medium (40%-60%), high (60%-80%) and very high (80%+) groupings. Vertical lines are drawn for May 2021.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20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96" y="2045194"/>
            <a:ext cx="10670608" cy="2387600"/>
          </a:xfrm>
        </p:spPr>
        <p:txBody>
          <a:bodyPr/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Practical session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it all together. 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2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problem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clunky and advert-heavy website that I want to browse multiple pages of every day.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5A830-8895-435A-B0C2-67D20355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685583"/>
            <a:ext cx="7738110" cy="388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819D5-894D-4350-989F-6893D7AF9503}"/>
              </a:ext>
            </a:extLst>
          </p:cNvPr>
          <p:cNvSpPr txBox="1"/>
          <p:nvPr/>
        </p:nvSpPr>
        <p:spPr>
          <a:xfrm>
            <a:off x="674370" y="6050625"/>
            <a:ext cx="662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https://magicseaweed.com/Porthcawl-Rest-Bay-Surf-Report/1449/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91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solution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All the data I want, on one simple clean page.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08482-631B-4BC4-AE42-E70E9D9D1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" y="1381125"/>
            <a:ext cx="7581975" cy="52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7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2005012"/>
            <a:ext cx="11445948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Code-along: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Deeper dive into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Transforms. Layers.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Manipulating data with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pandas.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Getting data from the (semantic)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web.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9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plan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Sketching out the steps I want to take.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C39D9-31B1-4722-AEB5-8115700761BE}"/>
              </a:ext>
            </a:extLst>
          </p:cNvPr>
          <p:cNvSpPr txBox="1"/>
          <p:nvPr/>
        </p:nvSpPr>
        <p:spPr>
          <a:xfrm>
            <a:off x="566838" y="1950779"/>
            <a:ext cx="66689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Open the page, find the data, scrape and save it.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Do the same thing for multiple pages that I am interested 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Tidy up this data.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Save it to my local computer, and then push it to GitHub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Create a dashboard that runs from this daily scrape.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Save the historical data for longer-run analysis.</a:t>
            </a:r>
          </a:p>
        </p:txBody>
      </p:sp>
    </p:spTree>
    <p:extLst>
      <p:ext uri="{BB962C8B-B14F-4D97-AF65-F5344CB8AC3E}">
        <p14:creationId xmlns:p14="http://schemas.microsoft.com/office/powerpoint/2010/main" val="646541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tools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Thinking about the tools and steps that I will need. Problems I may encounter.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C39D9-31B1-4722-AEB5-8115700761BE}"/>
              </a:ext>
            </a:extLst>
          </p:cNvPr>
          <p:cNvSpPr txBox="1"/>
          <p:nvPr/>
        </p:nvSpPr>
        <p:spPr>
          <a:xfrm>
            <a:off x="566838" y="1802189"/>
            <a:ext cx="74455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Open the page, find the data, scrape and save it.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Beautiful Soup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Do the same thing for multiple pages that I am interested in.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Looping over an array of 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urls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Tidy up this data.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Data cleaning: Pandas or STATA?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Save it to my local computer, and then push it to GitHub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Python and GitHub integration: can I save myself some clicks?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Create a dashboard that runs from this daily scrape.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HTML, JavaScript, CSS and Vega Lite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Save the historical data for longer-run analysis.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How can I build up my database over time?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68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code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All the elements for my Wave Scraper project in one place.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C39D9-31B1-4722-AEB5-8115700761BE}"/>
              </a:ext>
            </a:extLst>
          </p:cNvPr>
          <p:cNvSpPr txBox="1"/>
          <p:nvPr/>
        </p:nvSpPr>
        <p:spPr>
          <a:xfrm>
            <a:off x="566838" y="1802189"/>
            <a:ext cx="10668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Scraper (Python and STATA):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https://github.com/RDeconomist/RDeconomist.github.io/blob/main/data/waves/waveScraper.do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Data (CSV):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https://github.com/RDeconomist/RDeconomist.github.io/blob/main/data/waves/waveHeights_today.csv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Chart specifications (JSON):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https://github.com/RDeconomist/RDeconomist.github.io/tree/main/charts/surf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Dashboard code (HTML, CSS, JavaScript):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https://github.com/RDeconomist/RDeconomist.github.io/blob/main/surf.html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Live web page:</a:t>
            </a:r>
          </a:p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https://rapidcharts.io/surf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68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problem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Attention economy – spend too much time clicking across sites.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EEF65-40C7-996D-CF8C-65ED0C95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6" y="1559129"/>
            <a:ext cx="3125850" cy="2607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5CF20C-EC48-75CD-8FE3-0927884C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91" y="1559129"/>
            <a:ext cx="3105911" cy="2601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A3410C-7FE5-E9B1-A654-F0097605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7" y="4518411"/>
            <a:ext cx="3105911" cy="1560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7059C-53D2-419C-E695-76931C88E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732" y="126255"/>
            <a:ext cx="2669930" cy="3503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C7795E-EFCD-DD42-2976-F1CB6EBB4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876" y="4046955"/>
            <a:ext cx="4069473" cy="2601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952C4-BE01-3ABC-86D9-5A46E2642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152" y="4307673"/>
            <a:ext cx="3125850" cy="23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3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plan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Sketching out the steps I want to take.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C39D9-31B1-4722-AEB5-8115700761BE}"/>
              </a:ext>
            </a:extLst>
          </p:cNvPr>
          <p:cNvSpPr txBox="1"/>
          <p:nvPr/>
        </p:nvSpPr>
        <p:spPr>
          <a:xfrm>
            <a:off x="566838" y="1950779"/>
            <a:ext cx="6581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Make a single button that will do all this for me.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Ask JavaScript to open all my pages, and grab what I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Then show this on a single, simple page.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Some of it as text, some as charts.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25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38" y="419100"/>
            <a:ext cx="10848773" cy="96202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solution</a:t>
            </a:r>
            <a: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closed loop. Scraping done on the page, at the click of a button.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6D30A-0C14-A1C3-1C65-4E09A20B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0" y="1848684"/>
            <a:ext cx="5248275" cy="20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509B0-2124-895E-4073-A954F5C6B050}"/>
              </a:ext>
            </a:extLst>
          </p:cNvPr>
          <p:cNvSpPr txBox="1"/>
          <p:nvPr/>
        </p:nvSpPr>
        <p:spPr>
          <a:xfrm>
            <a:off x="549213" y="4141062"/>
            <a:ext cx="105317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https://rapidcharts.io/updateMe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https://github.com/RDeconomist/RDeconomist.github.io/blob/main/updateMe.html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 1: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https://github.com/RDeconomist/RDeconomist.github.io/blob/main/js/getMyData.js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 2: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https://github.com/RDeconomist/RDeconomist.github.io/blob/main/js/getMyNews.js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 3: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https://github.com/RDeconomist/RDeconomist.github.io/blob/main/js/getMyWeather.js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1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wranglin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0656970" cy="48274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sorting in Vega-lite.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https://vega.github.io/vega-lite/docs/sort.html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Layers.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https://vega.github.io/vega-lite/docs/layer.html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5"/>
              </a:rPr>
              <a:t>https://vega.github.io/vega-lite/docs/transform.html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Expression.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6"/>
              </a:rPr>
              <a:t>https://vega.github.io/vega/docs/expressions/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Nested data returned by an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Double/multiple nesting –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only.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7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wrangling questions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0656970" cy="48274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AlphaVantage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ArcGIS</a:t>
            </a:r>
            <a:endParaRPr lang="en-US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5"/>
              </a:rPr>
              <a:t>WorldBank</a:t>
            </a:r>
            <a:endParaRPr lang="en-US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6"/>
              </a:rPr>
              <a:t>Supercar Index</a:t>
            </a:r>
            <a:endParaRPr lang="en-US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8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0656970" cy="44341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Not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everyone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likes it. But it’s (mostly)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legal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 the HTML source.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Easy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Automated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 static HTML pages.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bit more </a:t>
            </a: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difficult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Can be automated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CAPTCHA. Impersonating a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human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user. Zombie browser.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Scraping HTML pages generated on-the-fly with JavaScript.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Hard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Only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zombie browser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works, and only in some cases.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 panose="020F0502020204030204"/>
              </a:rPr>
              <a:t>hiQ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labs vs. LinkedIn, 2019, US Court of Appeals for the Ninth Circuit, 17-16783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 vs. </a:t>
            </a:r>
            <a:r>
              <a:rPr lang="en-US" sz="1400" dirty="0" err="1">
                <a:solidFill>
                  <a:prstClr val="white"/>
                </a:solidFill>
                <a:latin typeface="Calibri" panose="020F0502020204030204"/>
              </a:rPr>
              <a:t>hiQ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labs, 2021, US Supreme Court, 19-1116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06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F6A14-40DF-B157-ABFD-42672BEB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C1369-F69C-36FA-C3DE-EE276114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4264F5-A089-A73C-5FC5-5C47161C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2"/>
            <a:ext cx="11445948" cy="4751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Data sources use a wide variety of date formats.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dirty="0">
                <a:solidFill>
                  <a:srgbClr val="36B7B4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24</a:t>
            </a:r>
            <a:r>
              <a:rPr lang="en-GB" sz="2000" baseline="30000" dirty="0">
                <a:solidFill>
                  <a:srgbClr val="36B7B4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th </a:t>
            </a:r>
            <a:r>
              <a:rPr lang="en-GB" sz="2000" dirty="0">
                <a:solidFill>
                  <a:srgbClr val="36B7B4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October 2024: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 24/10/2024, 10/24/24, 24-10-24, 24 oct 2024, October 24 2024 etc…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The gold standard 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(ISO 8601):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dirty="0">
                <a:solidFill>
                  <a:srgbClr val="36B7B4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Format: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 YYYY-MM-DD (e.g., 2024-10-21)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2000" dirty="0">
                <a:solidFill>
                  <a:srgbClr val="36B7B4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Time: </a:t>
            </a:r>
            <a:r>
              <a:rPr lang="en-GB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YYYY-MM-DDThh:mm:ss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 (e.g., 2024-10-21T14:30:00)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Sortable: Lexicographically sorted dates match chronological order.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Vega-Lite will recognise this and convert it to </a:t>
            </a:r>
            <a:r>
              <a:rPr lang="en-GB" sz="2000" dirty="0">
                <a:solidFill>
                  <a:srgbClr val="F4C245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UNIX timestamps.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>
              <a:solidFill>
                <a:srgbClr val="F4C245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AF01CA-BB4D-656B-07B4-B929E673EEC9}"/>
              </a:ext>
            </a:extLst>
          </p:cNvPr>
          <p:cNvSpPr txBox="1">
            <a:spLocks/>
          </p:cNvSpPr>
          <p:nvPr/>
        </p:nvSpPr>
        <p:spPr>
          <a:xfrm>
            <a:off x="390829" y="17813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Dates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.</a:t>
            </a:r>
            <a:b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Working with temporal data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7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CE2443D-9A85-31A7-D8A3-145DC7915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B56B0-CAEC-5668-CC56-E372B990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40" y="4549696"/>
            <a:ext cx="3287027" cy="150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9D732-27B5-2CB6-34AE-AE1F9B5E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940" y="2787551"/>
            <a:ext cx="3287027" cy="1584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337BFE-7396-5BF6-A2ED-E74A690E0F9C}"/>
              </a:ext>
            </a:extLst>
          </p:cNvPr>
          <p:cNvSpPr txBox="1"/>
          <p:nvPr/>
        </p:nvSpPr>
        <p:spPr>
          <a:xfrm>
            <a:off x="10602692" y="4549696"/>
            <a:ext cx="12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EB5C2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FRED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D567F-42F6-4C1C-42F4-5F03A2FB8D3E}"/>
              </a:ext>
            </a:extLst>
          </p:cNvPr>
          <p:cNvSpPr txBox="1"/>
          <p:nvPr/>
        </p:nvSpPr>
        <p:spPr>
          <a:xfrm>
            <a:off x="10645534" y="2835274"/>
            <a:ext cx="11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EB5C2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ONS API</a:t>
            </a:r>
          </a:p>
        </p:txBody>
      </p:sp>
    </p:spTree>
    <p:extLst>
      <p:ext uri="{BB962C8B-B14F-4D97-AF65-F5344CB8AC3E}">
        <p14:creationId xmlns:p14="http://schemas.microsoft.com/office/powerpoint/2010/main" val="15917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4AF02-8E5D-2FCE-BAC9-E8127D12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01D5B-3C83-8770-BA93-088FBE4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76EC35-980F-6B09-0B85-FEA09B8A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1665642"/>
            <a:ext cx="6768189" cy="475158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UNIX Timestamps: </a:t>
            </a:r>
            <a:r>
              <a:rPr lang="en-GB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Represents the number of seconds (or milliseconds) since the January 1, 1970, 00:00:00 UTC (Unix Epoch).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Negative timestamps count backwards from January 1, 1970.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Why machines use Unix: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1800" dirty="0">
                <a:solidFill>
                  <a:srgbClr val="36B7B4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Consistency</a:t>
            </a:r>
            <a:r>
              <a:rPr lang="en-GB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: UNIX timestamps are time zone–agnostic.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1800" dirty="0">
                <a:solidFill>
                  <a:srgbClr val="36B7B4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Efficiency</a:t>
            </a:r>
            <a:r>
              <a:rPr lang="en-GB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0"/>
              </a:rPr>
              <a:t>: Representing dates as numbers allows for faster and more efficient computation.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18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F4C245"/>
              </a:solidFill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1A4EA5-07B0-9AF1-EC48-AFB4D4E76A8B}"/>
              </a:ext>
            </a:extLst>
          </p:cNvPr>
          <p:cNvSpPr txBox="1">
            <a:spLocks/>
          </p:cNvSpPr>
          <p:nvPr/>
        </p:nvSpPr>
        <p:spPr>
          <a:xfrm>
            <a:off x="390829" y="17813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Dates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.</a:t>
            </a:r>
            <a:b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ircular Std Book Italic" panose="020B0604020101020102" pitchFamily="34" charset="77"/>
              </a:rPr>
              <a:t>UNIX timestamps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ircular Std Book Italic" panose="020B0604020101020102" pitchFamily="34" charset="77"/>
            </a:endParaRPr>
          </a:p>
        </p:txBody>
      </p:sp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C7DE7FB8-386B-56E0-088F-A00346C6F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1771" y="1584673"/>
            <a:ext cx="3035300" cy="1935169"/>
          </a:xfrm>
          <a:prstGeom prst="rect">
            <a:avLst/>
          </a:prstGeom>
        </p:spPr>
      </p:pic>
      <p:pic>
        <p:nvPicPr>
          <p:cNvPr id="7" name="Picture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24CFF5E6-96B3-EDC1-0739-66935CB75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1771" y="3804920"/>
            <a:ext cx="30353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0D372-2A07-CB0E-5479-CDB960EA72E4}"/>
              </a:ext>
            </a:extLst>
          </p:cNvPr>
          <p:cNvSpPr txBox="1"/>
          <p:nvPr/>
        </p:nvSpPr>
        <p:spPr>
          <a:xfrm>
            <a:off x="7350119" y="43296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1948-01-01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846E9-B61A-8629-A85E-F1CA964B191A}"/>
              </a:ext>
            </a:extLst>
          </p:cNvPr>
          <p:cNvSpPr txBox="1"/>
          <p:nvPr/>
        </p:nvSpPr>
        <p:spPr>
          <a:xfrm>
            <a:off x="7350119" y="217813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2023-01-01</a:t>
            </a:r>
          </a:p>
        </p:txBody>
      </p:sp>
    </p:spTree>
    <p:extLst>
      <p:ext uri="{BB962C8B-B14F-4D97-AF65-F5344CB8AC3E}">
        <p14:creationId xmlns:p14="http://schemas.microsoft.com/office/powerpoint/2010/main" val="220541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6B7B4"/>
      </a:hlink>
      <a:folHlink>
        <a:srgbClr val="36B7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2054</Words>
  <Application>Microsoft Office PowerPoint</Application>
  <PresentationFormat>Widescreen</PresentationFormat>
  <Paragraphs>308</Paragraphs>
  <Slides>45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Circular Std Book</vt:lpstr>
      <vt:lpstr>Inter</vt:lpstr>
      <vt:lpstr>Menlo</vt:lpstr>
      <vt:lpstr>Roboto</vt:lpstr>
      <vt:lpstr>Office Theme</vt:lpstr>
      <vt:lpstr>2_Office Theme</vt:lpstr>
      <vt:lpstr>1_Office Theme</vt:lpstr>
      <vt:lpstr>PowerPoint Presentation</vt:lpstr>
      <vt:lpstr>Data Science.  Week 7. University of Bristol Autumn 2024 </vt:lpstr>
      <vt:lpstr>visualisation reference model</vt:lpstr>
      <vt:lpstr>Week 7.</vt:lpstr>
      <vt:lpstr>Data wrangling.</vt:lpstr>
      <vt:lpstr>Data wrangling questions.</vt:lpstr>
      <vt:lpstr>Scraping.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session. Putting it all together. </vt:lpstr>
      <vt:lpstr>The problem. A clunky and advert-heavy website that I want to browse multiple pages of every day.</vt:lpstr>
      <vt:lpstr>The solution. All the data I want, on one simple clean page.</vt:lpstr>
      <vt:lpstr>The plan.  Sketching out the steps I want to take.</vt:lpstr>
      <vt:lpstr>The tools. Thinking about the tools and steps that I will need. Problems I may encounter.</vt:lpstr>
      <vt:lpstr>The code. All the elements for my Wave Scraper project in one place.</vt:lpstr>
      <vt:lpstr>The problem. Attention economy – spend too much time clicking across sites.</vt:lpstr>
      <vt:lpstr>The plan.  Sketching out the steps I want to take.</vt:lpstr>
      <vt:lpstr>The solution. A closed loop. Scraping done on the page, at the click of a button.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 CSALA</cp:lastModifiedBy>
  <cp:revision>173</cp:revision>
  <dcterms:created xsi:type="dcterms:W3CDTF">2021-07-20T09:12:48Z</dcterms:created>
  <dcterms:modified xsi:type="dcterms:W3CDTF">2024-10-29T15:28:08Z</dcterms:modified>
</cp:coreProperties>
</file>