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entury Gothic" panose="020B0502020202020204" pitchFamily="34" charset="0"/>
      <p:regular r:id="rId18"/>
      <p:bold r:id="rId19"/>
      <p:italic r:id="rId20"/>
      <p:boldItalic r:id="rId21"/>
    </p:embeddedFont>
    <p:embeddedFont>
      <p:font typeface="Merriweather"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Lst>
  <p:custDataLst>
    <p:tags r:id="rId3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5EB315-D0E2-4A1E-B918-92821B4A741B}">
  <a:tblStyle styleId="{5D5EB315-D0E2-4A1E-B918-92821B4A74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47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ags" Target="tags/tag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mcguirt4\Desktop\Professional%20Documents\Assignments\MBC638%20Project\MBC638%20Project%20Data%20Gathering.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mcguirt4\Desktop\Professional%20Documents\Assignments\MBC638%20Project\MBC638%20Project%20Data%20Gathering.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'Master Data Sheet'!$D$2:$D$15</cx:f>
        <cx:lvl ptCount="14">
          <cx:pt idx="0">18.0</cx:pt>
          <cx:pt idx="1">39.0</cx:pt>
          <cx:pt idx="2">22.0</cx:pt>
          <cx:pt idx="3">28.0</cx:pt>
          <cx:pt idx="4">25.0</cx:pt>
          <cx:pt idx="5">30.0</cx:pt>
          <cx:pt idx="6">23.0</cx:pt>
          <cx:pt idx="7">24.1</cx:pt>
          <cx:pt idx="8">18.0</cx:pt>
          <cx:pt idx="9">29.0</cx:pt>
          <cx:pt idx="10">22.0</cx:pt>
          <cx:pt idx="11">15.8</cx:pt>
          <cx:pt idx="12">26.8</cx:pt>
          <cx:pt idx="13">19.9</cx:pt>
        </cx:lvl>
      </cx:strDim>
      <cx:numDim type="val">
        <cx:f>'Master Data Sheet'!$H$2:$H$15</cx:f>
        <cx:lvl ptCount="14" formatCode="0.0">
          <cx:pt idx="0">5</cx:pt>
          <cx:pt idx="1">3</cx:pt>
          <cx:pt idx="2">2.1000000000000001</cx:pt>
          <cx:pt idx="3">5.5</cx:pt>
          <cx:pt idx="4">4</cx:pt>
          <cx:pt idx="5">6.5</cx:pt>
          <cx:pt idx="6">6</cx:pt>
          <cx:pt idx="7">4.7000000000000002</cx:pt>
          <cx:pt idx="8">5.2999999999999998</cx:pt>
          <cx:pt idx="9">4.7000000000000002</cx:pt>
          <cx:pt idx="10">5.2999999999999998</cx:pt>
          <cx:pt idx="11">3</cx:pt>
          <cx:pt idx="12">5.4000000000000004</cx:pt>
          <cx:pt idx="13">5.2000000000000002</cx:pt>
        </cx:lvl>
      </cx:numDim>
    </cx:data>
  </cx:chartData>
  <cx:chart>
    <cx:title pos="t" align="ctr" overlay="0">
      <cx:tx>
        <cx:rich>
          <a:bodyPr spcFirstLastPara="1" vertOverflow="ellipsis" wrap="square" lIns="0" tIns="0" rIns="0" bIns="0" anchor="ctr" anchorCtr="1"/>
          <a:lstStyle/>
          <a:p>
            <a:pPr algn="ctr">
              <a:defRPr/>
            </a:pPr>
            <a:r>
              <a:rPr lang="en-US"/>
              <a:t>Initial Histogram of Coffee Rating</a:t>
            </a:r>
          </a:p>
        </cx:rich>
      </cx:tx>
    </cx:title>
    <cx:plotArea>
      <cx:plotAreaRegion>
        <cx:series layoutId="clusteredColumn" uniqueId="{C6F83EDB-C0E1-4C10-B669-051420DE50B7}">
          <cx:tx>
            <cx:txData>
              <cx:f>'Master Data Sheet'!$H$1</cx:f>
              <cx:v>Coffee Rating</cx:v>
            </cx:txData>
          </cx:tx>
          <cx:dataId val="0"/>
          <cx:layoutPr>
            <cx:binning intervalClosed="r">
              <cx:binSize val="0.5"/>
            </cx:binning>
          </cx:layoutPr>
        </cx:series>
      </cx:plotAreaRegion>
      <cx:axis id="0">
        <cx:catScaling gapWidth="0"/>
        <cx:title>
          <cx:tx>
            <cx:rich>
              <a:bodyPr spcFirstLastPara="1" vertOverflow="ellipsis" wrap="square" lIns="0" tIns="0" rIns="0" bIns="0" anchor="ctr" anchorCtr="1"/>
              <a:lstStyle/>
              <a:p>
                <a:pPr algn="ctr">
                  <a:defRPr/>
                </a:pPr>
                <a:r>
                  <a:rPr lang="en-US"/>
                  <a:t>Coffee Rating</a:t>
                </a:r>
              </a:p>
            </cx:rich>
          </cx:tx>
        </cx:title>
        <cx:tickLabels/>
        <cx:numFmt formatCode="#,##0.0" sourceLinked="0"/>
      </cx:axis>
      <cx:axis id="1">
        <cx:valScaling/>
        <cx:title>
          <cx:tx>
            <cx:rich>
              <a:bodyPr spcFirstLastPara="1" vertOverflow="ellipsis" wrap="square" lIns="0" tIns="0" rIns="0" bIns="0" anchor="ctr" anchorCtr="1"/>
              <a:lstStyle/>
              <a:p>
                <a:pPr algn="ctr">
                  <a:defRPr/>
                </a:pPr>
                <a:r>
                  <a:rPr lang="en-US"/>
                  <a:t>Number of Cups of Coffee</a:t>
                </a:r>
              </a:p>
            </cx:rich>
          </cx:tx>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'Master Data Sheet'!$H$16:$H$28</cx:f>
        <cx:lvl ptCount="13" formatCode="0.0">
          <cx:pt idx="0">7</cx:pt>
          <cx:pt idx="1">7.2000000000000002</cx:pt>
          <cx:pt idx="2">7.5</cx:pt>
          <cx:pt idx="3">7.7000000000000002</cx:pt>
          <cx:pt idx="4">6.5</cx:pt>
          <cx:pt idx="5">5.9000000000000004</cx:pt>
          <cx:pt idx="6">5.7999999999999998</cx:pt>
          <cx:pt idx="7">6.7999999999999998</cx:pt>
          <cx:pt idx="8">6.9000000000000004</cx:pt>
          <cx:pt idx="9">6.7000000000000002</cx:pt>
          <cx:pt idx="10">6</cx:pt>
          <cx:pt idx="11">7</cx:pt>
          <cx:pt idx="12">7.0999999999999996</cx:pt>
        </cx:lvl>
      </cx:numDim>
    </cx:data>
  </cx:chartData>
  <cx:chart>
    <cx:title pos="t" align="ctr" overlay="0">
      <cx:tx>
        <cx:rich>
          <a:bodyPr spcFirstLastPara="1" vertOverflow="ellipsis" wrap="square" lIns="0" tIns="0" rIns="0" bIns="0" anchor="ctr" anchorCtr="1"/>
          <a:lstStyle/>
          <a:p>
            <a:pPr algn="ctr">
              <a:defRPr/>
            </a:pPr>
            <a:r>
              <a:rPr lang="en-US"/>
              <a:t>Improved Histogram of Coffee Rating</a:t>
            </a:r>
          </a:p>
        </cx:rich>
      </cx:tx>
    </cx:title>
    <cx:plotArea>
      <cx:plotAreaRegion>
        <cx:series layoutId="clusteredColumn" uniqueId="{93B8BF9D-58F4-4F77-AB44-41CB6EC6E6A3}">
          <cx:dataId val="0"/>
          <cx:layoutPr>
            <cx:binning intervalClosed="r"/>
          </cx:layoutPr>
        </cx:series>
      </cx:plotAreaRegion>
      <cx:axis id="0">
        <cx:catScaling gapWidth="0"/>
        <cx:title>
          <cx:tx>
            <cx:rich>
              <a:bodyPr spcFirstLastPara="1" vertOverflow="ellipsis" wrap="square" lIns="0" tIns="0" rIns="0" bIns="0" anchor="ctr" anchorCtr="1"/>
              <a:lstStyle/>
              <a:p>
                <a:pPr algn="ctr">
                  <a:defRPr/>
                </a:pPr>
                <a:r>
                  <a:rPr lang="en-US"/>
                  <a:t>Coffee Rating</a:t>
                </a:r>
              </a:p>
            </cx:rich>
          </cx:tx>
        </cx:title>
        <cx:tickLabels/>
      </cx:axis>
      <cx:axis id="1">
        <cx:valScaling/>
        <cx:title>
          <cx:tx>
            <cx:rich>
              <a:bodyPr spcFirstLastPara="1" vertOverflow="ellipsis" wrap="square" lIns="0" tIns="0" rIns="0" bIns="0" anchor="ctr" anchorCtr="1"/>
              <a:lstStyle/>
              <a:p>
                <a:pPr algn="ctr">
                  <a:defRPr/>
                </a:pPr>
                <a:r>
                  <a:rPr lang="en-US"/>
                  <a:t>Number of Cups of Coffee</a:t>
                </a:r>
              </a:p>
            </cx:rich>
          </cx:tx>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8fac7ead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8fac7ead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fac7eadd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fac7ead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fac7eadd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fac7eadd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fac7eadd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fac7eadd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fac7eadd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fac7eadd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fac7eadd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fac7eadd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98e5086ab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98e5086ab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93b0f9da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93b0f9da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93b0f9da4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93b0f9da4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95daac4c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95daac4c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fac7eadd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fac7eadd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fac7eadd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fac7eadd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3b0f9da4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3b0f9da4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fac7eadd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fac7eadd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9.png"/><Relationship Id="rId5" Type="http://schemas.microsoft.com/office/2014/relationships/chartEx" Target="../charts/chartEx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idx="4294967295"/>
          </p:nvPr>
        </p:nvSpPr>
        <p:spPr>
          <a:xfrm>
            <a:off x="112275" y="0"/>
            <a:ext cx="8520600" cy="333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Process Improvement Project - Tasty Coffee</a:t>
            </a:r>
            <a:endParaRPr dirty="0"/>
          </a:p>
        </p:txBody>
      </p:sp>
      <p:sp>
        <p:nvSpPr>
          <p:cNvPr id="65" name="Google Shape;65;p13"/>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66" name="Google Shape;66;p13"/>
          <p:cNvSpPr txBox="1"/>
          <p:nvPr/>
        </p:nvSpPr>
        <p:spPr>
          <a:xfrm>
            <a:off x="254948" y="546918"/>
            <a:ext cx="8799300" cy="23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t>Key Dates: </a:t>
            </a:r>
            <a:r>
              <a:rPr lang="en" dirty="0"/>
              <a:t>Define: 07/20/20  Measure: 07/22/20  Analyze: 08/17/20  Improve: 08/31/20  Control: 09/09/20</a:t>
            </a:r>
            <a:endParaRPr dirty="0"/>
          </a:p>
        </p:txBody>
      </p:sp>
      <p:sp>
        <p:nvSpPr>
          <p:cNvPr id="67" name="Google Shape;67;p13"/>
          <p:cNvSpPr txBox="1"/>
          <p:nvPr/>
        </p:nvSpPr>
        <p:spPr>
          <a:xfrm>
            <a:off x="175550" y="844150"/>
            <a:ext cx="1135800" cy="23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t>DEFINE</a:t>
            </a:r>
            <a:endParaRPr b="1" u="sng" dirty="0"/>
          </a:p>
        </p:txBody>
      </p:sp>
      <p:sp>
        <p:nvSpPr>
          <p:cNvPr id="68" name="Google Shape;68;p13"/>
          <p:cNvSpPr txBox="1"/>
          <p:nvPr/>
        </p:nvSpPr>
        <p:spPr>
          <a:xfrm>
            <a:off x="1796375" y="844150"/>
            <a:ext cx="1383300" cy="23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t>MEASURE</a:t>
            </a:r>
            <a:endParaRPr b="1" u="sng" dirty="0"/>
          </a:p>
        </p:txBody>
      </p:sp>
      <p:sp>
        <p:nvSpPr>
          <p:cNvPr id="69" name="Google Shape;69;p13"/>
          <p:cNvSpPr txBox="1"/>
          <p:nvPr/>
        </p:nvSpPr>
        <p:spPr>
          <a:xfrm>
            <a:off x="3807600" y="844150"/>
            <a:ext cx="1528800" cy="23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t>ANALYZE</a:t>
            </a:r>
            <a:endParaRPr b="1" u="sng" dirty="0"/>
          </a:p>
        </p:txBody>
      </p:sp>
      <p:sp>
        <p:nvSpPr>
          <p:cNvPr id="70" name="Google Shape;70;p13"/>
          <p:cNvSpPr txBox="1"/>
          <p:nvPr/>
        </p:nvSpPr>
        <p:spPr>
          <a:xfrm>
            <a:off x="5694200" y="844150"/>
            <a:ext cx="1659900" cy="23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t>IMPROVE</a:t>
            </a:r>
            <a:endParaRPr b="1" u="sng" dirty="0"/>
          </a:p>
        </p:txBody>
      </p:sp>
      <p:sp>
        <p:nvSpPr>
          <p:cNvPr id="71" name="Google Shape;71;p13"/>
          <p:cNvSpPr txBox="1"/>
          <p:nvPr/>
        </p:nvSpPr>
        <p:spPr>
          <a:xfrm>
            <a:off x="7606600" y="858821"/>
            <a:ext cx="1383300" cy="1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t>CONTROL</a:t>
            </a:r>
            <a:endParaRPr b="1" u="sng" dirty="0"/>
          </a:p>
        </p:txBody>
      </p:sp>
      <p:pic>
        <p:nvPicPr>
          <p:cNvPr id="72" name="Google Shape;72;p13"/>
          <p:cNvPicPr preferRelativeResize="0"/>
          <p:nvPr/>
        </p:nvPicPr>
        <p:blipFill>
          <a:blip r:embed="rId3">
            <a:alphaModFix/>
          </a:blip>
          <a:stretch>
            <a:fillRect/>
          </a:stretch>
        </p:blipFill>
        <p:spPr>
          <a:xfrm>
            <a:off x="112275" y="82353"/>
            <a:ext cx="655637" cy="535372"/>
          </a:xfrm>
          <a:prstGeom prst="rect">
            <a:avLst/>
          </a:prstGeom>
          <a:noFill/>
          <a:ln>
            <a:noFill/>
          </a:ln>
        </p:spPr>
      </p:pic>
      <p:sp>
        <p:nvSpPr>
          <p:cNvPr id="73" name="Google Shape;73;p13"/>
          <p:cNvSpPr txBox="1"/>
          <p:nvPr/>
        </p:nvSpPr>
        <p:spPr>
          <a:xfrm>
            <a:off x="-97900" y="1183825"/>
            <a:ext cx="1452000" cy="1129800"/>
          </a:xfrm>
          <a:prstGeom prst="rect">
            <a:avLst/>
          </a:prstGeom>
          <a:noFill/>
          <a:ln>
            <a:noFill/>
          </a:ln>
        </p:spPr>
        <p:txBody>
          <a:bodyPr spcFirstLastPara="1" wrap="square" lIns="91425" tIns="91425" rIns="91425" bIns="91425" anchor="t" anchorCtr="0">
            <a:noAutofit/>
          </a:bodyPr>
          <a:lstStyle/>
          <a:p>
            <a:pPr marL="457200" lvl="0" indent="-279400" algn="l" rtl="0">
              <a:spcBef>
                <a:spcPts val="0"/>
              </a:spcBef>
              <a:spcAft>
                <a:spcPts val="0"/>
              </a:spcAft>
              <a:buSzPts val="800"/>
              <a:buChar char="➢"/>
            </a:pPr>
            <a:r>
              <a:rPr lang="en" sz="800" dirty="0"/>
              <a:t>Going to a coffee house is expensive. </a:t>
            </a:r>
            <a:endParaRPr sz="800" dirty="0"/>
          </a:p>
          <a:p>
            <a:pPr marL="457200" lvl="0" indent="0" algn="l" rtl="0">
              <a:spcBef>
                <a:spcPts val="0"/>
              </a:spcBef>
              <a:spcAft>
                <a:spcPts val="0"/>
              </a:spcAft>
              <a:buNone/>
            </a:pPr>
            <a:endParaRPr sz="800" dirty="0"/>
          </a:p>
          <a:p>
            <a:pPr marL="457200" lvl="0" indent="-279400" algn="l" rtl="0">
              <a:spcBef>
                <a:spcPts val="0"/>
              </a:spcBef>
              <a:spcAft>
                <a:spcPts val="0"/>
              </a:spcAft>
              <a:buSzPts val="800"/>
              <a:buChar char="➢"/>
            </a:pPr>
            <a:r>
              <a:rPr lang="en" sz="800" dirty="0"/>
              <a:t>It </a:t>
            </a:r>
            <a:r>
              <a:rPr lang="en" sz="800" dirty="0" smtClean="0"/>
              <a:t>is much cheaper if </a:t>
            </a:r>
            <a:r>
              <a:rPr lang="en" sz="800" dirty="0"/>
              <a:t>I make </a:t>
            </a:r>
            <a:r>
              <a:rPr lang="en" sz="800" dirty="0" smtClean="0"/>
              <a:t>coffee </a:t>
            </a:r>
            <a:r>
              <a:rPr lang="en" sz="800" dirty="0"/>
              <a:t>at home.</a:t>
            </a:r>
            <a:endParaRPr sz="800" dirty="0"/>
          </a:p>
          <a:p>
            <a:pPr marL="457200" lvl="0" indent="0" algn="l" rtl="0">
              <a:spcBef>
                <a:spcPts val="0"/>
              </a:spcBef>
              <a:spcAft>
                <a:spcPts val="0"/>
              </a:spcAft>
              <a:buNone/>
            </a:pPr>
            <a:endParaRPr sz="800" dirty="0"/>
          </a:p>
          <a:p>
            <a:pPr marL="457200" lvl="0" indent="-279400" algn="l" rtl="0">
              <a:spcBef>
                <a:spcPts val="0"/>
              </a:spcBef>
              <a:spcAft>
                <a:spcPts val="0"/>
              </a:spcAft>
              <a:buSzPts val="800"/>
              <a:buChar char="➢"/>
            </a:pPr>
            <a:r>
              <a:rPr lang="en" sz="800" dirty="0" smtClean="0"/>
              <a:t>The coffee I make is not very good tasting.</a:t>
            </a:r>
            <a:r>
              <a:rPr lang="en" sz="800" dirty="0" smtClean="0"/>
              <a:t> </a:t>
            </a:r>
            <a:endParaRPr sz="800" dirty="0"/>
          </a:p>
          <a:p>
            <a:pPr marL="457200" lvl="0" indent="0" algn="l" rtl="0">
              <a:spcBef>
                <a:spcPts val="0"/>
              </a:spcBef>
              <a:spcAft>
                <a:spcPts val="0"/>
              </a:spcAft>
              <a:buNone/>
            </a:pPr>
            <a:endParaRPr sz="800" dirty="0"/>
          </a:p>
          <a:p>
            <a:pPr marL="457200" lvl="0" indent="-279400" algn="l" rtl="0">
              <a:spcBef>
                <a:spcPts val="0"/>
              </a:spcBef>
              <a:spcAft>
                <a:spcPts val="0"/>
              </a:spcAft>
              <a:buSzPts val="800"/>
              <a:buChar char="➢"/>
            </a:pPr>
            <a:r>
              <a:rPr lang="en" sz="800" dirty="0" smtClean="0"/>
              <a:t>To </a:t>
            </a:r>
            <a:r>
              <a:rPr lang="en" sz="800" dirty="0"/>
              <a:t>save myself money and to enjoy my mornings more, I need to make better </a:t>
            </a:r>
            <a:r>
              <a:rPr lang="en" sz="800" dirty="0" smtClean="0"/>
              <a:t>coffee.</a:t>
            </a:r>
            <a:endParaRPr sz="800" dirty="0"/>
          </a:p>
        </p:txBody>
      </p:sp>
      <p:pic>
        <p:nvPicPr>
          <p:cNvPr id="74" name="Google Shape;74;p13"/>
          <p:cNvPicPr preferRelativeResize="0"/>
          <p:nvPr/>
        </p:nvPicPr>
        <p:blipFill>
          <a:blip r:embed="rId4">
            <a:alphaModFix/>
          </a:blip>
          <a:stretch>
            <a:fillRect/>
          </a:stretch>
        </p:blipFill>
        <p:spPr>
          <a:xfrm>
            <a:off x="1304625" y="1249983"/>
            <a:ext cx="2032125" cy="1301343"/>
          </a:xfrm>
          <a:prstGeom prst="rect">
            <a:avLst/>
          </a:prstGeom>
          <a:noFill/>
          <a:ln>
            <a:noFill/>
          </a:ln>
        </p:spPr>
      </p:pic>
      <p:sp>
        <p:nvSpPr>
          <p:cNvPr id="75" name="Google Shape;75;p13"/>
          <p:cNvSpPr txBox="1"/>
          <p:nvPr/>
        </p:nvSpPr>
        <p:spPr>
          <a:xfrm>
            <a:off x="1304625" y="2530838"/>
            <a:ext cx="37404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The taste of my coffee was all over</a:t>
            </a:r>
            <a:endParaRPr sz="1000" dirty="0"/>
          </a:p>
          <a:p>
            <a:pPr marL="0" lvl="0" indent="0" algn="l" rtl="0">
              <a:spcBef>
                <a:spcPts val="0"/>
              </a:spcBef>
              <a:spcAft>
                <a:spcPts val="0"/>
              </a:spcAft>
              <a:buNone/>
            </a:pPr>
            <a:r>
              <a:rPr lang="en" sz="1000"/>
              <a:t> the place.</a:t>
            </a:r>
            <a:endParaRPr sz="1000" dirty="0"/>
          </a:p>
        </p:txBody>
      </p:sp>
      <p:pic>
        <p:nvPicPr>
          <p:cNvPr id="76" name="Google Shape;76;p13"/>
          <p:cNvPicPr preferRelativeResize="0"/>
          <p:nvPr/>
        </p:nvPicPr>
        <p:blipFill>
          <a:blip r:embed="rId5">
            <a:alphaModFix/>
          </a:blip>
          <a:stretch>
            <a:fillRect/>
          </a:stretch>
        </p:blipFill>
        <p:spPr>
          <a:xfrm>
            <a:off x="3476800" y="1576600"/>
            <a:ext cx="1849550" cy="1632000"/>
          </a:xfrm>
          <a:prstGeom prst="rect">
            <a:avLst/>
          </a:prstGeom>
          <a:noFill/>
          <a:ln>
            <a:noFill/>
          </a:ln>
        </p:spPr>
      </p:pic>
      <p:sp>
        <p:nvSpPr>
          <p:cNvPr id="77" name="Google Shape;77;p13"/>
          <p:cNvSpPr txBox="1"/>
          <p:nvPr/>
        </p:nvSpPr>
        <p:spPr>
          <a:xfrm>
            <a:off x="3677125" y="3150450"/>
            <a:ext cx="4041900" cy="4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000">
                <a:solidFill>
                  <a:schemeClr val="dk2"/>
                </a:solidFill>
              </a:rPr>
              <a:t>RSquare: 0.445977</a:t>
            </a:r>
            <a:endParaRPr sz="1000" dirty="0"/>
          </a:p>
        </p:txBody>
      </p:sp>
      <p:sp>
        <p:nvSpPr>
          <p:cNvPr id="78" name="Google Shape;78;p13"/>
          <p:cNvSpPr txBox="1"/>
          <p:nvPr/>
        </p:nvSpPr>
        <p:spPr>
          <a:xfrm>
            <a:off x="3639975" y="1147988"/>
            <a:ext cx="1570500" cy="37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Linear Regression helps identify the best ratio!</a:t>
            </a:r>
            <a:endParaRPr sz="1000" dirty="0"/>
          </a:p>
        </p:txBody>
      </p:sp>
      <p:sp>
        <p:nvSpPr>
          <p:cNvPr id="79" name="Google Shape;79;p13"/>
          <p:cNvSpPr txBox="1"/>
          <p:nvPr/>
        </p:nvSpPr>
        <p:spPr>
          <a:xfrm>
            <a:off x="7010525" y="4424525"/>
            <a:ext cx="2133600" cy="4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Saving almost $500 a year.</a:t>
            </a:r>
            <a:endParaRPr sz="1200" dirty="0">
              <a:solidFill>
                <a:srgbClr val="FFFFFF"/>
              </a:solidFill>
            </a:endParaRPr>
          </a:p>
          <a:p>
            <a:pPr marL="0" lvl="0" indent="0" algn="l" rtl="0">
              <a:spcBef>
                <a:spcPts val="0"/>
              </a:spcBef>
              <a:spcAft>
                <a:spcPts val="0"/>
              </a:spcAft>
              <a:buNone/>
            </a:pPr>
            <a:r>
              <a:rPr lang="en" sz="1200">
                <a:solidFill>
                  <a:srgbClr val="FFFFFF"/>
                </a:solidFill>
              </a:rPr>
              <a:t>Can still improve taste with different coffee beans.</a:t>
            </a:r>
            <a:endParaRPr sz="1200" dirty="0">
              <a:solidFill>
                <a:srgbClr val="FFFFFF"/>
              </a:solidFill>
            </a:endParaRPr>
          </a:p>
        </p:txBody>
      </p:sp>
      <p:sp>
        <p:nvSpPr>
          <p:cNvPr id="80" name="Google Shape;80;p13"/>
          <p:cNvSpPr txBox="1"/>
          <p:nvPr/>
        </p:nvSpPr>
        <p:spPr>
          <a:xfrm>
            <a:off x="7010525" y="1115976"/>
            <a:ext cx="38778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My process has definitely improved!</a:t>
            </a:r>
            <a:endParaRPr sz="1000" dirty="0"/>
          </a:p>
        </p:txBody>
      </p:sp>
      <p:sp>
        <p:nvSpPr>
          <p:cNvPr id="81" name="Google Shape;81;p13"/>
          <p:cNvSpPr/>
          <p:nvPr/>
        </p:nvSpPr>
        <p:spPr>
          <a:xfrm>
            <a:off x="249001" y="3593596"/>
            <a:ext cx="905100" cy="2385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SQL = </a:t>
            </a:r>
            <a:r>
              <a:rPr lang="en" sz="1200" dirty="0" smtClean="0"/>
              <a:t>1.1</a:t>
            </a:r>
            <a:endParaRPr sz="1200" dirty="0"/>
          </a:p>
        </p:txBody>
      </p:sp>
      <p:graphicFrame>
        <p:nvGraphicFramePr>
          <p:cNvPr id="82" name="Google Shape;82;p13"/>
          <p:cNvGraphicFramePr/>
          <p:nvPr/>
        </p:nvGraphicFramePr>
        <p:xfrm>
          <a:off x="5210463" y="1342547"/>
          <a:ext cx="1971300" cy="1158120"/>
        </p:xfrm>
        <a:graphic>
          <a:graphicData uri="http://schemas.openxmlformats.org/drawingml/2006/table">
            <a:tbl>
              <a:tblPr>
                <a:noFill/>
                <a:tableStyleId>{5D5EB315-D0E2-4A1E-B918-92821B4A741B}</a:tableStyleId>
              </a:tblPr>
              <a:tblGrid>
                <a:gridCol w="657100">
                  <a:extLst>
                    <a:ext uri="{9D8B030D-6E8A-4147-A177-3AD203B41FA5}">
                      <a16:colId xmlns:a16="http://schemas.microsoft.com/office/drawing/2014/main" val="20000"/>
                    </a:ext>
                  </a:extLst>
                </a:gridCol>
                <a:gridCol w="657100">
                  <a:extLst>
                    <a:ext uri="{9D8B030D-6E8A-4147-A177-3AD203B41FA5}">
                      <a16:colId xmlns:a16="http://schemas.microsoft.com/office/drawing/2014/main" val="20001"/>
                    </a:ext>
                  </a:extLst>
                </a:gridCol>
                <a:gridCol w="657100">
                  <a:extLst>
                    <a:ext uri="{9D8B030D-6E8A-4147-A177-3AD203B41FA5}">
                      <a16:colId xmlns:a16="http://schemas.microsoft.com/office/drawing/2014/main" val="20002"/>
                    </a:ext>
                  </a:extLst>
                </a:gridCol>
              </a:tblGrid>
              <a:tr h="214050">
                <a:tc>
                  <a:txBody>
                    <a:bodyPr/>
                    <a:lstStyle/>
                    <a:p>
                      <a:pPr marL="0" lvl="0" indent="0" algn="ctr" rtl="0">
                        <a:spcBef>
                          <a:spcPts val="0"/>
                        </a:spcBef>
                        <a:spcAft>
                          <a:spcPts val="0"/>
                        </a:spcAft>
                        <a:buNone/>
                      </a:pPr>
                      <a:endParaRPr sz="700" dirty="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700"/>
                        <a:t>Before</a:t>
                      </a:r>
                      <a:endParaRPr sz="700" dirty="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700"/>
                        <a:t>After</a:t>
                      </a:r>
                      <a:endParaRPr sz="700" dirty="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214050">
                <a:tc>
                  <a:txBody>
                    <a:bodyPr/>
                    <a:lstStyle/>
                    <a:p>
                      <a:pPr marL="0" lvl="0" indent="0" algn="ctr" rtl="0">
                        <a:spcBef>
                          <a:spcPts val="0"/>
                        </a:spcBef>
                        <a:spcAft>
                          <a:spcPts val="0"/>
                        </a:spcAft>
                        <a:buNone/>
                      </a:pPr>
                      <a:r>
                        <a:rPr lang="en" sz="700"/>
                        <a:t>Mean</a:t>
                      </a:r>
                      <a:endParaRPr sz="700" dirty="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700"/>
                        <a:t>4.7</a:t>
                      </a:r>
                      <a:endParaRPr sz="700" dirty="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700"/>
                        <a:t>6.8</a:t>
                      </a:r>
                      <a:endParaRPr sz="700" dirty="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214050">
                <a:tc>
                  <a:txBody>
                    <a:bodyPr/>
                    <a:lstStyle/>
                    <a:p>
                      <a:pPr marL="0" lvl="0" indent="0" algn="ctr" rtl="0">
                        <a:spcBef>
                          <a:spcPts val="0"/>
                        </a:spcBef>
                        <a:spcAft>
                          <a:spcPts val="0"/>
                        </a:spcAft>
                        <a:buNone/>
                      </a:pPr>
                      <a:r>
                        <a:rPr lang="en" sz="700"/>
                        <a:t>Median</a:t>
                      </a:r>
                      <a:endParaRPr sz="700" dirty="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700"/>
                        <a:t>5.1</a:t>
                      </a:r>
                      <a:endParaRPr sz="700" dirty="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700"/>
                        <a:t>6.9</a:t>
                      </a:r>
                      <a:endParaRPr sz="700" dirty="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214050">
                <a:tc>
                  <a:txBody>
                    <a:bodyPr/>
                    <a:lstStyle/>
                    <a:p>
                      <a:pPr marL="0" lvl="0" indent="0" algn="ctr" rtl="0">
                        <a:spcBef>
                          <a:spcPts val="0"/>
                        </a:spcBef>
                        <a:spcAft>
                          <a:spcPts val="0"/>
                        </a:spcAft>
                        <a:buNone/>
                      </a:pPr>
                      <a:r>
                        <a:rPr lang="en" sz="700"/>
                        <a:t>Mode</a:t>
                      </a:r>
                      <a:endParaRPr sz="700" dirty="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700"/>
                        <a:t>3</a:t>
                      </a:r>
                      <a:endParaRPr sz="700" dirty="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700"/>
                        <a:t>7</a:t>
                      </a:r>
                      <a:endParaRPr sz="700" dirty="0"/>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83" name="Google Shape;83;p13"/>
          <p:cNvSpPr txBox="1"/>
          <p:nvPr/>
        </p:nvSpPr>
        <p:spPr>
          <a:xfrm>
            <a:off x="5574400" y="3389250"/>
            <a:ext cx="1311000" cy="8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Keeping in mind the good ratios, it seems like my coffee is tasting better!</a:t>
            </a:r>
            <a:endParaRPr sz="1200" dirty="0">
              <a:latin typeface="Roboto"/>
              <a:ea typeface="Roboto"/>
              <a:cs typeface="Roboto"/>
              <a:sym typeface="Roboto"/>
            </a:endParaRPr>
          </a:p>
        </p:txBody>
      </p:sp>
      <p:sp>
        <p:nvSpPr>
          <p:cNvPr id="84" name="Google Shape;84;p13"/>
          <p:cNvSpPr txBox="1"/>
          <p:nvPr/>
        </p:nvSpPr>
        <p:spPr>
          <a:xfrm>
            <a:off x="3476800" y="3361138"/>
            <a:ext cx="40419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Roboto"/>
                <a:ea typeface="Roboto"/>
                <a:cs typeface="Roboto"/>
                <a:sym typeface="Roboto"/>
              </a:rPr>
              <a:t>By closely measuring the various</a:t>
            </a:r>
            <a:endParaRPr sz="1000" dirty="0">
              <a:latin typeface="Roboto"/>
              <a:ea typeface="Roboto"/>
              <a:cs typeface="Roboto"/>
              <a:sym typeface="Roboto"/>
            </a:endParaRPr>
          </a:p>
          <a:p>
            <a:pPr marL="0" lvl="0" indent="0" algn="l" rtl="0">
              <a:spcBef>
                <a:spcPts val="0"/>
              </a:spcBef>
              <a:spcAft>
                <a:spcPts val="0"/>
              </a:spcAft>
              <a:buNone/>
            </a:pPr>
            <a:r>
              <a:rPr lang="en" sz="1000">
                <a:latin typeface="Roboto"/>
                <a:ea typeface="Roboto"/>
                <a:cs typeface="Roboto"/>
                <a:sym typeface="Roboto"/>
              </a:rPr>
              <a:t>Inputs like the coffee to water ratio, </a:t>
            </a:r>
            <a:endParaRPr sz="1000" dirty="0">
              <a:latin typeface="Roboto"/>
              <a:ea typeface="Roboto"/>
              <a:cs typeface="Roboto"/>
              <a:sym typeface="Roboto"/>
            </a:endParaRPr>
          </a:p>
          <a:p>
            <a:pPr marL="0" lvl="0" indent="0" algn="l" rtl="0">
              <a:spcBef>
                <a:spcPts val="0"/>
              </a:spcBef>
              <a:spcAft>
                <a:spcPts val="0"/>
              </a:spcAft>
              <a:buNone/>
            </a:pPr>
            <a:r>
              <a:rPr lang="en" sz="1000">
                <a:latin typeface="Roboto"/>
                <a:ea typeface="Roboto"/>
                <a:cs typeface="Roboto"/>
                <a:sym typeface="Roboto"/>
              </a:rPr>
              <a:t>I can produce better tasting</a:t>
            </a:r>
            <a:endParaRPr sz="1000" dirty="0">
              <a:latin typeface="Roboto"/>
              <a:ea typeface="Roboto"/>
              <a:cs typeface="Roboto"/>
              <a:sym typeface="Roboto"/>
            </a:endParaRPr>
          </a:p>
          <a:p>
            <a:pPr marL="0" lvl="0" indent="0" algn="l" rtl="0">
              <a:spcBef>
                <a:spcPts val="0"/>
              </a:spcBef>
              <a:spcAft>
                <a:spcPts val="0"/>
              </a:spcAft>
              <a:buNone/>
            </a:pPr>
            <a:r>
              <a:rPr lang="en" sz="1000">
                <a:latin typeface="Roboto"/>
                <a:ea typeface="Roboto"/>
                <a:cs typeface="Roboto"/>
                <a:sym typeface="Roboto"/>
              </a:rPr>
              <a:t>coffee.</a:t>
            </a:r>
            <a:endParaRPr sz="1000" dirty="0">
              <a:latin typeface="Roboto"/>
              <a:ea typeface="Roboto"/>
              <a:cs typeface="Roboto"/>
              <a:sym typeface="Roboto"/>
            </a:endParaRPr>
          </a:p>
        </p:txBody>
      </p:sp>
      <p:sp>
        <p:nvSpPr>
          <p:cNvPr id="85" name="Google Shape;85;p13"/>
          <p:cNvSpPr/>
          <p:nvPr/>
        </p:nvSpPr>
        <p:spPr>
          <a:xfrm>
            <a:off x="5910725" y="2804063"/>
            <a:ext cx="322800" cy="378900"/>
          </a:xfrm>
          <a:prstGeom prst="downArrow">
            <a:avLst>
              <a:gd name="adj1" fmla="val 50000"/>
              <a:gd name="adj2" fmla="val 50000"/>
            </a:avLst>
          </a:prstGeom>
          <a:solidFill>
            <a:schemeClr val="accent5"/>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3"/>
          <p:cNvSpPr/>
          <p:nvPr/>
        </p:nvSpPr>
        <p:spPr>
          <a:xfrm>
            <a:off x="5619563" y="2530850"/>
            <a:ext cx="905100" cy="238500"/>
          </a:xfrm>
          <a:prstGeom prst="roundRect">
            <a:avLst>
              <a:gd name="adj" fmla="val 16667"/>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SQL = </a:t>
            </a:r>
            <a:r>
              <a:rPr lang="en" sz="1200" dirty="0" smtClean="0"/>
              <a:t>1.1</a:t>
            </a:r>
            <a:endParaRPr sz="1200" dirty="0"/>
          </a:p>
        </p:txBody>
      </p:sp>
      <p:sp>
        <p:nvSpPr>
          <p:cNvPr id="87" name="Google Shape;87;p13"/>
          <p:cNvSpPr/>
          <p:nvPr/>
        </p:nvSpPr>
        <p:spPr>
          <a:xfrm>
            <a:off x="5619575" y="3217700"/>
            <a:ext cx="905100" cy="240312"/>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SQL = 2.1 </a:t>
            </a:r>
            <a:endParaRPr sz="1200" dirty="0"/>
          </a:p>
        </p:txBody>
      </p:sp>
      <p:sp>
        <p:nvSpPr>
          <p:cNvPr id="88" name="Google Shape;88;p13"/>
          <p:cNvSpPr/>
          <p:nvPr/>
        </p:nvSpPr>
        <p:spPr>
          <a:xfrm>
            <a:off x="7050988" y="2754855"/>
            <a:ext cx="2052431" cy="238500"/>
          </a:xfrm>
          <a:prstGeom prst="rect">
            <a:avLst/>
          </a:prstGeom>
        </p:spPr>
        <p:txBody>
          <a:bodyPr>
            <a:prstTxWarp prst="textPlain">
              <a:avLst/>
            </a:prstTxWarp>
          </a:bodyPr>
          <a:lstStyle/>
          <a:p>
            <a:pPr lvl="0" algn="ctr"/>
            <a:r>
              <a:rPr b="0" i="0" dirty="0">
                <a:ln w="9525" cap="flat" cmpd="sng">
                  <a:solidFill>
                    <a:schemeClr val="dk2"/>
                  </a:solidFill>
                  <a:prstDash val="solid"/>
                  <a:round/>
                  <a:headEnd type="none" w="sm" len="sm"/>
                  <a:tailEnd type="none" w="sm" len="sm"/>
                </a:ln>
                <a:solidFill>
                  <a:srgbClr val="A2C4C9"/>
                </a:solidFill>
                <a:latin typeface="Arial"/>
              </a:rPr>
              <a:t>Better Coffee!</a:t>
            </a:r>
          </a:p>
        </p:txBody>
      </p:sp>
      <p:cxnSp>
        <p:nvCxnSpPr>
          <p:cNvPr id="89" name="Google Shape;89;p13"/>
          <p:cNvCxnSpPr/>
          <p:nvPr/>
        </p:nvCxnSpPr>
        <p:spPr>
          <a:xfrm flipH="1" flipV="1">
            <a:off x="1792624" y="2438899"/>
            <a:ext cx="389676" cy="655626"/>
          </a:xfrm>
          <a:prstGeom prst="straightConnector1">
            <a:avLst/>
          </a:prstGeom>
          <a:noFill/>
          <a:ln w="9525" cap="flat" cmpd="sng">
            <a:solidFill>
              <a:schemeClr val="dk2"/>
            </a:solidFill>
            <a:prstDash val="solid"/>
            <a:round/>
            <a:headEnd type="none" w="med" len="med"/>
            <a:tailEnd type="triangle" w="med" len="med"/>
          </a:ln>
        </p:spPr>
      </p:cxnSp>
      <p:sp>
        <p:nvSpPr>
          <p:cNvPr id="90" name="Google Shape;90;p13"/>
          <p:cNvSpPr/>
          <p:nvPr/>
        </p:nvSpPr>
        <p:spPr>
          <a:xfrm>
            <a:off x="1821789" y="3122638"/>
            <a:ext cx="1246274" cy="238500"/>
          </a:xfrm>
          <a:prstGeom prst="rect">
            <a:avLst/>
          </a:prstGeom>
        </p:spPr>
        <p:txBody>
          <a:bodyPr>
            <a:prstTxWarp prst="textPlain">
              <a:avLst/>
            </a:prstTxWarp>
          </a:bodyPr>
          <a:lstStyle/>
          <a:p>
            <a:pPr lvl="0" algn="ctr"/>
            <a:r>
              <a:rPr b="0" i="0" dirty="0">
                <a:ln w="9525" cap="flat" cmpd="sng">
                  <a:solidFill>
                    <a:schemeClr val="dk2"/>
                  </a:solidFill>
                  <a:prstDash val="solid"/>
                  <a:round/>
                  <a:headEnd type="none" w="sm" len="sm"/>
                  <a:tailEnd type="none" w="sm" len="sm"/>
                </a:ln>
                <a:solidFill>
                  <a:srgbClr val="CC0000"/>
                </a:solidFill>
                <a:latin typeface="Arial"/>
              </a:rPr>
              <a:t>Bad Coffee!</a:t>
            </a:r>
          </a:p>
        </p:txBody>
      </p:sp>
      <p:pic>
        <p:nvPicPr>
          <p:cNvPr id="91" name="Google Shape;91;p13"/>
          <p:cNvPicPr preferRelativeResize="0"/>
          <p:nvPr/>
        </p:nvPicPr>
        <p:blipFill>
          <a:blip r:embed="rId6">
            <a:alphaModFix/>
          </a:blip>
          <a:stretch>
            <a:fillRect/>
          </a:stretch>
        </p:blipFill>
        <p:spPr>
          <a:xfrm>
            <a:off x="1664075" y="3337856"/>
            <a:ext cx="1452000" cy="1156459"/>
          </a:xfrm>
          <a:prstGeom prst="rect">
            <a:avLst/>
          </a:prstGeom>
          <a:noFill/>
          <a:ln>
            <a:noFill/>
          </a:ln>
        </p:spPr>
      </p:pic>
      <p:sp>
        <p:nvSpPr>
          <p:cNvPr id="92" name="Google Shape;92;p13"/>
          <p:cNvSpPr/>
          <p:nvPr/>
        </p:nvSpPr>
        <p:spPr>
          <a:xfrm>
            <a:off x="6350425" y="1749450"/>
            <a:ext cx="377700" cy="1146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3"/>
          <p:cNvSpPr/>
          <p:nvPr/>
        </p:nvSpPr>
        <p:spPr>
          <a:xfrm>
            <a:off x="6350275" y="2011025"/>
            <a:ext cx="377700" cy="117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13"/>
          <p:cNvSpPr/>
          <p:nvPr/>
        </p:nvSpPr>
        <p:spPr>
          <a:xfrm>
            <a:off x="6350425" y="2278438"/>
            <a:ext cx="377700" cy="102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95" name="Google Shape;95;p13"/>
          <p:cNvPicPr preferRelativeResize="0"/>
          <p:nvPr/>
        </p:nvPicPr>
        <p:blipFill>
          <a:blip r:embed="rId7">
            <a:alphaModFix/>
          </a:blip>
          <a:stretch>
            <a:fillRect/>
          </a:stretch>
        </p:blipFill>
        <p:spPr>
          <a:xfrm>
            <a:off x="3564299" y="4055625"/>
            <a:ext cx="1895253" cy="898200"/>
          </a:xfrm>
          <a:prstGeom prst="rect">
            <a:avLst/>
          </a:prstGeom>
          <a:noFill/>
          <a:ln>
            <a:noFill/>
          </a:ln>
        </p:spPr>
      </p:pic>
      <p:pic>
        <p:nvPicPr>
          <p:cNvPr id="96" name="Google Shape;96;p13"/>
          <p:cNvPicPr preferRelativeResize="0"/>
          <p:nvPr/>
        </p:nvPicPr>
        <p:blipFill>
          <a:blip r:embed="rId8">
            <a:alphaModFix/>
          </a:blip>
          <a:stretch>
            <a:fillRect/>
          </a:stretch>
        </p:blipFill>
        <p:spPr>
          <a:xfrm>
            <a:off x="7051000" y="3040661"/>
            <a:ext cx="2052425" cy="1235735"/>
          </a:xfrm>
          <a:prstGeom prst="rect">
            <a:avLst/>
          </a:prstGeom>
          <a:noFill/>
          <a:ln>
            <a:noFill/>
          </a:ln>
        </p:spPr>
      </p:pic>
      <p:pic>
        <p:nvPicPr>
          <p:cNvPr id="97" name="Google Shape;97;p13"/>
          <p:cNvPicPr preferRelativeResize="0"/>
          <p:nvPr/>
        </p:nvPicPr>
        <p:blipFill>
          <a:blip r:embed="rId9">
            <a:alphaModFix/>
          </a:blip>
          <a:stretch>
            <a:fillRect/>
          </a:stretch>
        </p:blipFill>
        <p:spPr>
          <a:xfrm>
            <a:off x="7010526" y="1346750"/>
            <a:ext cx="2092918" cy="1325726"/>
          </a:xfrm>
          <a:prstGeom prst="rect">
            <a:avLst/>
          </a:prstGeom>
          <a:noFill/>
          <a:ln>
            <a:noFill/>
          </a:ln>
        </p:spPr>
      </p:pic>
      <p:sp>
        <p:nvSpPr>
          <p:cNvPr id="2" name="Right Arrow 1"/>
          <p:cNvSpPr/>
          <p:nvPr/>
        </p:nvSpPr>
        <p:spPr>
          <a:xfrm>
            <a:off x="1080638" y="992221"/>
            <a:ext cx="645361" cy="685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p:cNvSpPr/>
          <p:nvPr/>
        </p:nvSpPr>
        <p:spPr>
          <a:xfrm>
            <a:off x="3021889" y="1008321"/>
            <a:ext cx="645361" cy="685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ight Arrow 37"/>
          <p:cNvSpPr/>
          <p:nvPr/>
        </p:nvSpPr>
        <p:spPr>
          <a:xfrm>
            <a:off x="4887782" y="1019257"/>
            <a:ext cx="645361" cy="685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ight Arrow 38"/>
          <p:cNvSpPr/>
          <p:nvPr/>
        </p:nvSpPr>
        <p:spPr>
          <a:xfrm>
            <a:off x="6885400" y="1033561"/>
            <a:ext cx="645361" cy="685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own Arrow 2"/>
          <p:cNvSpPr/>
          <p:nvPr/>
        </p:nvSpPr>
        <p:spPr>
          <a:xfrm>
            <a:off x="8760816" y="2081463"/>
            <a:ext cx="203312" cy="576103"/>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 name="Up Arrow 3"/>
          <p:cNvSpPr/>
          <p:nvPr/>
        </p:nvSpPr>
        <p:spPr>
          <a:xfrm>
            <a:off x="8732140" y="3084753"/>
            <a:ext cx="191419" cy="573775"/>
          </a:xfrm>
          <a:prstGeom prst="upArrow">
            <a:avLst/>
          </a:prstGeom>
          <a:ln>
            <a:solidFill>
              <a:schemeClr val="accent5">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5" name="TextBox 4"/>
          <p:cNvSpPr txBox="1"/>
          <p:nvPr/>
        </p:nvSpPr>
        <p:spPr>
          <a:xfrm>
            <a:off x="7530761" y="460442"/>
            <a:ext cx="1523487" cy="246221"/>
          </a:xfrm>
          <a:prstGeom prst="rect">
            <a:avLst/>
          </a:prstGeom>
          <a:noFill/>
        </p:spPr>
        <p:txBody>
          <a:bodyPr wrap="square" rtlCol="0">
            <a:spAutoFit/>
          </a:bodyPr>
          <a:lstStyle/>
          <a:p>
            <a:r>
              <a:rPr lang="en-US" sz="1000" dirty="0" smtClean="0">
                <a:latin typeface="Century Gothic" panose="020B0502020202020204" pitchFamily="34" charset="0"/>
              </a:rPr>
              <a:t>By Thomas P McGuire</a:t>
            </a:r>
            <a:endParaRPr lang="en-US" sz="1000" dirty="0">
              <a:latin typeface="Century Gothic" panose="020B0502020202020204" pitchFamily="34" charset="0"/>
            </a:endParaRPr>
          </a:p>
        </p:txBody>
      </p:sp>
      <p:sp>
        <p:nvSpPr>
          <p:cNvPr id="7" name="TextBox 6"/>
          <p:cNvSpPr txBox="1"/>
          <p:nvPr/>
        </p:nvSpPr>
        <p:spPr>
          <a:xfrm>
            <a:off x="1657325" y="1249170"/>
            <a:ext cx="365806" cy="184666"/>
          </a:xfrm>
          <a:prstGeom prst="rect">
            <a:avLst/>
          </a:prstGeom>
          <a:noFill/>
        </p:spPr>
        <p:txBody>
          <a:bodyPr wrap="none" rtlCol="0">
            <a:spAutoFit/>
          </a:bodyPr>
          <a:lstStyle/>
          <a:p>
            <a:r>
              <a:rPr lang="en-US" sz="600" dirty="0" smtClean="0">
                <a:solidFill>
                  <a:schemeClr val="bg2">
                    <a:lumMod val="60000"/>
                    <a:lumOff val="40000"/>
                  </a:schemeClr>
                </a:solidFill>
              </a:rPr>
              <a:t>Initial</a:t>
            </a:r>
            <a:endParaRPr lang="en-US" sz="600" dirty="0">
              <a:solidFill>
                <a:schemeClr val="bg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Linear Regression</a:t>
            </a:r>
            <a:endParaRPr dirty="0"/>
          </a:p>
        </p:txBody>
      </p:sp>
      <p:sp>
        <p:nvSpPr>
          <p:cNvPr id="163" name="Google Shape;163;p2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 decided to do Simple Linear Regression </a:t>
            </a:r>
            <a:r>
              <a:rPr lang="en" dirty="0" smtClean="0"/>
              <a:t>of the amounts of </a:t>
            </a:r>
            <a:r>
              <a:rPr lang="en" dirty="0"/>
              <a:t>c</a:t>
            </a:r>
            <a:r>
              <a:rPr lang="en" dirty="0" smtClean="0"/>
              <a:t>offee </a:t>
            </a:r>
            <a:r>
              <a:rPr lang="en" dirty="0"/>
              <a:t>to water ratio against the coffee rating, using an alpha of 0.1.</a:t>
            </a:r>
            <a:endParaRPr dirty="0"/>
          </a:p>
          <a:p>
            <a:pPr marL="0" lvl="0" indent="0" algn="l" rtl="0">
              <a:spcBef>
                <a:spcPts val="1600"/>
              </a:spcBef>
              <a:spcAft>
                <a:spcPts val="0"/>
              </a:spcAft>
              <a:buNone/>
            </a:pPr>
            <a:r>
              <a:rPr lang="en" dirty="0"/>
              <a:t>RSquare: 0.445977</a:t>
            </a:r>
            <a:endParaRPr dirty="0"/>
          </a:p>
          <a:p>
            <a:pPr marL="0" lvl="0" indent="0" algn="l" rtl="0">
              <a:spcBef>
                <a:spcPts val="1600"/>
              </a:spcBef>
              <a:spcAft>
                <a:spcPts val="0"/>
              </a:spcAft>
              <a:buNone/>
            </a:pPr>
            <a:r>
              <a:rPr lang="en" dirty="0"/>
              <a:t>Coffee Rating = 2.5941479 + 0.2677686*Coffee to Water Ratio</a:t>
            </a:r>
            <a:endParaRPr dirty="0"/>
          </a:p>
          <a:p>
            <a:pPr marL="0" lvl="0" indent="0" algn="l" rtl="0">
              <a:spcBef>
                <a:spcPts val="1600"/>
              </a:spcBef>
              <a:spcAft>
                <a:spcPts val="1600"/>
              </a:spcAft>
              <a:buNone/>
            </a:pPr>
            <a:r>
              <a:rPr lang="en" dirty="0"/>
              <a:t>This is a good starting point as this is a critical relationship to what makes a better cup of coffee.</a:t>
            </a:r>
            <a:endParaRPr dirty="0"/>
          </a:p>
        </p:txBody>
      </p:sp>
      <p:pic>
        <p:nvPicPr>
          <p:cNvPr id="164" name="Google Shape;164;p22"/>
          <p:cNvPicPr preferRelativeResize="0"/>
          <p:nvPr/>
        </p:nvPicPr>
        <p:blipFill>
          <a:blip r:embed="rId3">
            <a:alphaModFix/>
          </a:blip>
          <a:stretch>
            <a:fillRect/>
          </a:stretch>
        </p:blipFill>
        <p:spPr>
          <a:xfrm>
            <a:off x="317125" y="1701075"/>
            <a:ext cx="3695700" cy="2781300"/>
          </a:xfrm>
          <a:prstGeom prst="rect">
            <a:avLst/>
          </a:prstGeom>
          <a:noFill/>
          <a:ln>
            <a:noFill/>
          </a:ln>
        </p:spPr>
      </p:pic>
      <p:pic>
        <p:nvPicPr>
          <p:cNvPr id="165" name="Google Shape;165;p22"/>
          <p:cNvPicPr preferRelativeResize="0"/>
          <p:nvPr/>
        </p:nvPicPr>
        <p:blipFill>
          <a:blip r:embed="rId4">
            <a:alphaModFix/>
          </a:blip>
          <a:stretch>
            <a:fillRect/>
          </a:stretch>
        </p:blipFill>
        <p:spPr>
          <a:xfrm>
            <a:off x="6750397" y="3974975"/>
            <a:ext cx="2351500" cy="1114425"/>
          </a:xfrm>
          <a:prstGeom prst="rect">
            <a:avLst/>
          </a:prstGeom>
          <a:noFill/>
          <a:ln>
            <a:noFill/>
          </a:ln>
        </p:spPr>
      </p:pic>
      <p:pic>
        <p:nvPicPr>
          <p:cNvPr id="166" name="Google Shape;166;p22"/>
          <p:cNvPicPr preferRelativeResize="0"/>
          <p:nvPr/>
        </p:nvPicPr>
        <p:blipFill>
          <a:blip r:embed="rId5">
            <a:alphaModFix/>
          </a:blip>
          <a:stretch>
            <a:fillRect/>
          </a:stretch>
        </p:blipFill>
        <p:spPr>
          <a:xfrm>
            <a:off x="4317050" y="3203450"/>
            <a:ext cx="2875425" cy="77152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Mean, Median and Mode of Final Coffee Rating</a:t>
            </a:r>
            <a:endParaRPr dirty="0"/>
          </a:p>
        </p:txBody>
      </p:sp>
      <p:graphicFrame>
        <p:nvGraphicFramePr>
          <p:cNvPr id="172" name="Google Shape;172;p23"/>
          <p:cNvGraphicFramePr/>
          <p:nvPr/>
        </p:nvGraphicFramePr>
        <p:xfrm>
          <a:off x="952525" y="1457975"/>
          <a:ext cx="7239000" cy="1584840"/>
        </p:xfrm>
        <a:graphic>
          <a:graphicData uri="http://schemas.openxmlformats.org/drawingml/2006/table">
            <a:tbl>
              <a:tblPr>
                <a:noFill/>
                <a:tableStyleId>{5D5EB315-D0E2-4A1E-B918-92821B4A741B}</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
                        <a:t>Before</a:t>
                      </a:r>
                      <a:endParaRPr dirty="0"/>
                    </a:p>
                  </a:txBody>
                  <a:tcPr marL="91425" marR="91425" marT="91425" marB="91425"/>
                </a:tc>
                <a:tc>
                  <a:txBody>
                    <a:bodyPr/>
                    <a:lstStyle/>
                    <a:p>
                      <a:pPr marL="0" lvl="0" indent="0" algn="l" rtl="0">
                        <a:spcBef>
                          <a:spcPts val="0"/>
                        </a:spcBef>
                        <a:spcAft>
                          <a:spcPts val="0"/>
                        </a:spcAft>
                        <a:buNone/>
                      </a:pPr>
                      <a:r>
                        <a:rPr lang="en"/>
                        <a:t>After</a:t>
                      </a:r>
                      <a:endParaRPr dirty="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Mean</a:t>
                      </a:r>
                      <a:endParaRPr dirty="0"/>
                    </a:p>
                  </a:txBody>
                  <a:tcPr marL="91425" marR="91425" marT="91425" marB="91425"/>
                </a:tc>
                <a:tc>
                  <a:txBody>
                    <a:bodyPr/>
                    <a:lstStyle/>
                    <a:p>
                      <a:pPr marL="0" lvl="0" indent="0" algn="l" rtl="0">
                        <a:spcBef>
                          <a:spcPts val="0"/>
                        </a:spcBef>
                        <a:spcAft>
                          <a:spcPts val="0"/>
                        </a:spcAft>
                        <a:buNone/>
                      </a:pPr>
                      <a:r>
                        <a:rPr lang="en"/>
                        <a:t>4.7</a:t>
                      </a:r>
                      <a:endParaRPr dirty="0"/>
                    </a:p>
                  </a:txBody>
                  <a:tcPr marL="91425" marR="91425" marT="91425" marB="91425"/>
                </a:tc>
                <a:tc>
                  <a:txBody>
                    <a:bodyPr/>
                    <a:lstStyle/>
                    <a:p>
                      <a:pPr marL="0" lvl="0" indent="0" algn="l" rtl="0">
                        <a:spcBef>
                          <a:spcPts val="0"/>
                        </a:spcBef>
                        <a:spcAft>
                          <a:spcPts val="0"/>
                        </a:spcAft>
                        <a:buNone/>
                      </a:pPr>
                      <a:r>
                        <a:rPr lang="en"/>
                        <a:t>6.8</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Median</a:t>
                      </a:r>
                      <a:endParaRPr dirty="0"/>
                    </a:p>
                  </a:txBody>
                  <a:tcPr marL="91425" marR="91425" marT="91425" marB="91425"/>
                </a:tc>
                <a:tc>
                  <a:txBody>
                    <a:bodyPr/>
                    <a:lstStyle/>
                    <a:p>
                      <a:pPr marL="0" lvl="0" indent="0" algn="l" rtl="0">
                        <a:spcBef>
                          <a:spcPts val="0"/>
                        </a:spcBef>
                        <a:spcAft>
                          <a:spcPts val="0"/>
                        </a:spcAft>
                        <a:buNone/>
                      </a:pPr>
                      <a:r>
                        <a:rPr lang="en"/>
                        <a:t>5.1</a:t>
                      </a:r>
                      <a:endParaRPr dirty="0"/>
                    </a:p>
                  </a:txBody>
                  <a:tcPr marL="91425" marR="91425" marT="91425" marB="91425"/>
                </a:tc>
                <a:tc>
                  <a:txBody>
                    <a:bodyPr/>
                    <a:lstStyle/>
                    <a:p>
                      <a:pPr marL="0" lvl="0" indent="0" algn="l" rtl="0">
                        <a:spcBef>
                          <a:spcPts val="0"/>
                        </a:spcBef>
                        <a:spcAft>
                          <a:spcPts val="0"/>
                        </a:spcAft>
                        <a:buNone/>
                      </a:pPr>
                      <a:r>
                        <a:rPr lang="en"/>
                        <a:t>6.9</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Mode</a:t>
                      </a:r>
                      <a:endParaRPr dirty="0"/>
                    </a:p>
                  </a:txBody>
                  <a:tcPr marL="91425" marR="91425" marT="91425" marB="91425"/>
                </a:tc>
                <a:tc>
                  <a:txBody>
                    <a:bodyPr/>
                    <a:lstStyle/>
                    <a:p>
                      <a:pPr marL="0" lvl="0" indent="0" algn="l" rtl="0">
                        <a:spcBef>
                          <a:spcPts val="0"/>
                        </a:spcBef>
                        <a:spcAft>
                          <a:spcPts val="0"/>
                        </a:spcAft>
                        <a:buNone/>
                      </a:pPr>
                      <a:r>
                        <a:rPr lang="en"/>
                        <a:t>3</a:t>
                      </a:r>
                      <a:endParaRPr dirty="0"/>
                    </a:p>
                  </a:txBody>
                  <a:tcPr marL="91425" marR="91425" marT="91425" marB="91425"/>
                </a:tc>
                <a:tc>
                  <a:txBody>
                    <a:bodyPr/>
                    <a:lstStyle/>
                    <a:p>
                      <a:pPr marL="0" lvl="0" indent="0" algn="l" rtl="0">
                        <a:spcBef>
                          <a:spcPts val="0"/>
                        </a:spcBef>
                        <a:spcAft>
                          <a:spcPts val="0"/>
                        </a:spcAft>
                        <a:buNone/>
                      </a:pPr>
                      <a:r>
                        <a:rPr lang="en"/>
                        <a:t>7</a:t>
                      </a:r>
                      <a:endParaRPr dirty="0"/>
                    </a:p>
                  </a:txBody>
                  <a:tcPr marL="91425" marR="91425" marT="91425" marB="91425"/>
                </a:tc>
                <a:extLst>
                  <a:ext uri="{0D108BD9-81ED-4DB2-BD59-A6C34878D82A}">
                    <a16:rowId xmlns:a16="http://schemas.microsoft.com/office/drawing/2014/main" val="10003"/>
                  </a:ext>
                </a:extLst>
              </a:tr>
            </a:tbl>
          </a:graphicData>
        </a:graphic>
      </p:graphicFrame>
      <p:sp>
        <p:nvSpPr>
          <p:cNvPr id="173" name="Google Shape;173;p23"/>
          <p:cNvSpPr txBox="1"/>
          <p:nvPr/>
        </p:nvSpPr>
        <p:spPr>
          <a:xfrm>
            <a:off x="575400" y="3031375"/>
            <a:ext cx="8256900" cy="147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I wanted to know what the Measures of Central Tendency would say about my final coffee rating. As shown, I am averaging almost 1.5 lower than what I consider a defect </a:t>
            </a:r>
            <a:r>
              <a:rPr lang="en" dirty="0" smtClean="0">
                <a:solidFill>
                  <a:schemeClr val="tx1"/>
                </a:solidFill>
              </a:rPr>
              <a:t>in before my process improvement! </a:t>
            </a:r>
            <a:r>
              <a:rPr lang="en" dirty="0">
                <a:solidFill>
                  <a:schemeClr val="tx1"/>
                </a:solidFill>
              </a:rPr>
              <a:t>The center of all my data points before the data improvement was almost a full point lower as well. After my process improvement, the center of my data and the average are almost a full point higher my defect limit</a:t>
            </a:r>
            <a:r>
              <a:rPr lang="en" dirty="0" smtClean="0">
                <a:solidFill>
                  <a:schemeClr val="tx1"/>
                </a:solidFill>
              </a:rPr>
              <a:t>. </a:t>
            </a:r>
            <a:r>
              <a:rPr lang="en" dirty="0" smtClean="0">
                <a:solidFill>
                  <a:schemeClr val="tx1"/>
                </a:solidFill>
              </a:rPr>
              <a:t>A higher final coffee rating means that my coffee tastes better.</a:t>
            </a:r>
            <a:endParaRPr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Testing</a:t>
            </a:r>
            <a:endParaRPr dirty="0"/>
          </a:p>
        </p:txBody>
      </p:sp>
      <p:sp>
        <p:nvSpPr>
          <p:cNvPr id="179" name="Google Shape;179;p24"/>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Null Hypothesis: The taste of my coffee has not improved.</a:t>
            </a:r>
            <a:endParaRPr dirty="0"/>
          </a:p>
          <a:p>
            <a:pPr marL="0" lvl="0" indent="0" algn="l" rtl="0">
              <a:spcBef>
                <a:spcPts val="1600"/>
              </a:spcBef>
              <a:spcAft>
                <a:spcPts val="1600"/>
              </a:spcAft>
              <a:buNone/>
            </a:pPr>
            <a:endParaRPr dirty="0"/>
          </a:p>
        </p:txBody>
      </p:sp>
      <p:graphicFrame>
        <p:nvGraphicFramePr>
          <p:cNvPr id="180" name="Google Shape;180;p24"/>
          <p:cNvGraphicFramePr/>
          <p:nvPr/>
        </p:nvGraphicFramePr>
        <p:xfrm>
          <a:off x="952500" y="2451450"/>
          <a:ext cx="7239000" cy="1584840"/>
        </p:xfrm>
        <a:graphic>
          <a:graphicData uri="http://schemas.openxmlformats.org/drawingml/2006/table">
            <a:tbl>
              <a:tblPr>
                <a:noFill/>
                <a:tableStyleId>{5D5EB315-D0E2-4A1E-B918-92821B4A741B}</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
                        <a:t>Before</a:t>
                      </a:r>
                      <a:endParaRPr dirty="0"/>
                    </a:p>
                  </a:txBody>
                  <a:tcPr marL="91425" marR="91425" marT="91425" marB="91425"/>
                </a:tc>
                <a:tc>
                  <a:txBody>
                    <a:bodyPr/>
                    <a:lstStyle/>
                    <a:p>
                      <a:pPr marL="0" lvl="0" indent="0" algn="l" rtl="0">
                        <a:spcBef>
                          <a:spcPts val="0"/>
                        </a:spcBef>
                        <a:spcAft>
                          <a:spcPts val="0"/>
                        </a:spcAft>
                        <a:buNone/>
                      </a:pPr>
                      <a:r>
                        <a:rPr lang="en"/>
                        <a:t>After</a:t>
                      </a:r>
                      <a:endParaRPr dirty="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Xbar</a:t>
                      </a:r>
                      <a:endParaRPr dirty="0"/>
                    </a:p>
                  </a:txBody>
                  <a:tcPr marL="91425" marR="91425" marT="91425" marB="91425"/>
                </a:tc>
                <a:tc>
                  <a:txBody>
                    <a:bodyPr/>
                    <a:lstStyle/>
                    <a:p>
                      <a:pPr marL="0" lvl="0" indent="0" algn="l" rtl="0">
                        <a:spcBef>
                          <a:spcPts val="0"/>
                        </a:spcBef>
                        <a:spcAft>
                          <a:spcPts val="0"/>
                        </a:spcAft>
                        <a:buNone/>
                      </a:pPr>
                      <a:r>
                        <a:rPr lang="en"/>
                        <a:t>4.7</a:t>
                      </a:r>
                      <a:endParaRPr dirty="0"/>
                    </a:p>
                  </a:txBody>
                  <a:tcPr marL="91425" marR="91425" marT="91425" marB="91425"/>
                </a:tc>
                <a:tc>
                  <a:txBody>
                    <a:bodyPr/>
                    <a:lstStyle/>
                    <a:p>
                      <a:pPr marL="0" lvl="0" indent="0" algn="l" rtl="0">
                        <a:spcBef>
                          <a:spcPts val="0"/>
                        </a:spcBef>
                        <a:spcAft>
                          <a:spcPts val="0"/>
                        </a:spcAft>
                        <a:buNone/>
                      </a:pPr>
                      <a:r>
                        <a:rPr lang="en"/>
                        <a:t>6.8</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s</a:t>
                      </a:r>
                      <a:endParaRPr dirty="0"/>
                    </a:p>
                  </a:txBody>
                  <a:tcPr marL="91425" marR="91425" marT="91425" marB="91425"/>
                </a:tc>
                <a:tc>
                  <a:txBody>
                    <a:bodyPr/>
                    <a:lstStyle/>
                    <a:p>
                      <a:pPr marL="0" lvl="0" indent="0" algn="l" rtl="0">
                        <a:spcBef>
                          <a:spcPts val="0"/>
                        </a:spcBef>
                        <a:spcAft>
                          <a:spcPts val="0"/>
                        </a:spcAft>
                        <a:buNone/>
                      </a:pPr>
                      <a:r>
                        <a:rPr lang="en"/>
                        <a:t>1.244968</a:t>
                      </a:r>
                      <a:endParaRPr dirty="0"/>
                    </a:p>
                  </a:txBody>
                  <a:tcPr marL="91425" marR="91425" marT="91425" marB="91425"/>
                </a:tc>
                <a:tc>
                  <a:txBody>
                    <a:bodyPr/>
                    <a:lstStyle/>
                    <a:p>
                      <a:pPr marL="0" lvl="0" indent="0" algn="l" rtl="0">
                        <a:spcBef>
                          <a:spcPts val="0"/>
                        </a:spcBef>
                        <a:spcAft>
                          <a:spcPts val="0"/>
                        </a:spcAft>
                        <a:buNone/>
                      </a:pPr>
                      <a:r>
                        <a:rPr lang="en"/>
                        <a:t>0.590415</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n</a:t>
                      </a:r>
                      <a:endParaRPr dirty="0"/>
                    </a:p>
                  </a:txBody>
                  <a:tcPr marL="91425" marR="91425" marT="91425" marB="91425"/>
                </a:tc>
                <a:tc>
                  <a:txBody>
                    <a:bodyPr/>
                    <a:lstStyle/>
                    <a:p>
                      <a:pPr marL="0" lvl="0" indent="0" algn="l" rtl="0">
                        <a:spcBef>
                          <a:spcPts val="0"/>
                        </a:spcBef>
                        <a:spcAft>
                          <a:spcPts val="0"/>
                        </a:spcAft>
                        <a:buNone/>
                      </a:pPr>
                      <a:r>
                        <a:rPr lang="en"/>
                        <a:t>14</a:t>
                      </a:r>
                      <a:endParaRPr dirty="0"/>
                    </a:p>
                  </a:txBody>
                  <a:tcPr marL="91425" marR="91425" marT="91425" marB="91425"/>
                </a:tc>
                <a:tc>
                  <a:txBody>
                    <a:bodyPr/>
                    <a:lstStyle/>
                    <a:p>
                      <a:pPr marL="0" lvl="0" indent="0" algn="l" rtl="0">
                        <a:spcBef>
                          <a:spcPts val="0"/>
                        </a:spcBef>
                        <a:spcAft>
                          <a:spcPts val="0"/>
                        </a:spcAft>
                        <a:buNone/>
                      </a:pPr>
                      <a:r>
                        <a:rPr lang="en"/>
                        <a:t>13</a:t>
                      </a:r>
                      <a:endParaRPr dirty="0"/>
                    </a:p>
                  </a:txBody>
                  <a:tcPr marL="91425" marR="91425" marT="91425" marB="91425"/>
                </a:tc>
                <a:extLst>
                  <a:ext uri="{0D108BD9-81ED-4DB2-BD59-A6C34878D82A}">
                    <a16:rowId xmlns:a16="http://schemas.microsoft.com/office/drawing/2014/main" val="10003"/>
                  </a:ext>
                </a:extLst>
              </a:tr>
            </a:tbl>
          </a:graphicData>
        </a:graphic>
      </p:graphicFrame>
      <p:sp>
        <p:nvSpPr>
          <p:cNvPr id="181" name="Google Shape;181;p24"/>
          <p:cNvSpPr txBox="1"/>
          <p:nvPr/>
        </p:nvSpPr>
        <p:spPr>
          <a:xfrm>
            <a:off x="495900" y="4193550"/>
            <a:ext cx="83364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 used an alpha of 0.1 Using </a:t>
            </a:r>
            <a:r>
              <a:rPr lang="en" dirty="0"/>
              <a:t>the green chart, lower / left tail, I got a z value of -5.68. Using the chart from our book, that value </a:t>
            </a:r>
            <a:r>
              <a:rPr lang="en" dirty="0" smtClean="0"/>
              <a:t>is not there and therefore, p is very close to zero. 0.1 &gt; 0 so</a:t>
            </a:r>
            <a:r>
              <a:rPr lang="en" dirty="0" smtClean="0"/>
              <a:t>, </a:t>
            </a:r>
            <a:r>
              <a:rPr lang="en" dirty="0"/>
              <a:t>p is low and Ho must go! </a:t>
            </a:r>
            <a:r>
              <a:rPr lang="en" dirty="0" smtClean="0"/>
              <a:t>Thus, there </a:t>
            </a:r>
            <a:r>
              <a:rPr lang="en" dirty="0"/>
              <a:t>was an improvement the taste of my coffee.</a:t>
            </a:r>
            <a:endParaRPr dirty="0"/>
          </a:p>
        </p:txBody>
      </p:sp>
      <p:sp>
        <p:nvSpPr>
          <p:cNvPr id="182" name="Google Shape;182;p24"/>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 Alternate Hypothesis: The taste of my coffee has improved.</a:t>
            </a:r>
            <a:endParaRPr dirty="0">
              <a:solidFill>
                <a:srgbClr val="0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311700" y="402700"/>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Moving Range Chart</a:t>
            </a:r>
            <a:endParaRPr dirty="0"/>
          </a:p>
        </p:txBody>
      </p:sp>
      <p:sp>
        <p:nvSpPr>
          <p:cNvPr id="188" name="Google Shape;188;p25"/>
          <p:cNvSpPr txBox="1"/>
          <p:nvPr/>
        </p:nvSpPr>
        <p:spPr>
          <a:xfrm>
            <a:off x="572250" y="3794200"/>
            <a:ext cx="79995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Both before and after my process improvement, my process is in control. Where there is a steep line, that is where I started my process changes. The process limits became much tighter and there was much less difference between the final ratings. Thankfully, my processes did not appear to have any patterns</a:t>
            </a:r>
            <a:r>
              <a:rPr lang="en" dirty="0" smtClean="0"/>
              <a:t>. The average of my coffee rating is higher, which indicates it is better tasting coffee. There is less change between cups which means it is more consistent.</a:t>
            </a:r>
            <a:endParaRPr dirty="0"/>
          </a:p>
        </p:txBody>
      </p:sp>
      <p:pic>
        <p:nvPicPr>
          <p:cNvPr id="189" name="Google Shape;189;p25"/>
          <p:cNvPicPr preferRelativeResize="0"/>
          <p:nvPr/>
        </p:nvPicPr>
        <p:blipFill>
          <a:blip r:embed="rId3">
            <a:alphaModFix/>
          </a:blip>
          <a:stretch>
            <a:fillRect/>
          </a:stretch>
        </p:blipFill>
        <p:spPr>
          <a:xfrm>
            <a:off x="0" y="936175"/>
            <a:ext cx="4572000" cy="2743200"/>
          </a:xfrm>
          <a:prstGeom prst="rect">
            <a:avLst/>
          </a:prstGeom>
          <a:noFill/>
          <a:ln>
            <a:noFill/>
          </a:ln>
        </p:spPr>
      </p:pic>
      <p:pic>
        <p:nvPicPr>
          <p:cNvPr id="190" name="Google Shape;190;p25"/>
          <p:cNvPicPr preferRelativeResize="0"/>
          <p:nvPr/>
        </p:nvPicPr>
        <p:blipFill>
          <a:blip r:embed="rId4">
            <a:alphaModFix/>
          </a:blip>
          <a:stretch>
            <a:fillRect/>
          </a:stretch>
        </p:blipFill>
        <p:spPr>
          <a:xfrm>
            <a:off x="4572000" y="936175"/>
            <a:ext cx="4572000" cy="27432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dirty="0"/>
          </a:p>
        </p:txBody>
      </p:sp>
      <p:sp>
        <p:nvSpPr>
          <p:cNvPr id="196" name="Google Shape;196;p26"/>
          <p:cNvSpPr txBox="1">
            <a:spLocks noGrp="1"/>
          </p:cNvSpPr>
          <p:nvPr>
            <p:ph type="body" idx="1"/>
          </p:nvPr>
        </p:nvSpPr>
        <p:spPr>
          <a:xfrm>
            <a:off x="4644675" y="500925"/>
            <a:ext cx="4166400" cy="409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 to my several tools used, </a:t>
            </a:r>
            <a:r>
              <a:rPr lang="en" dirty="0" smtClean="0"/>
              <a:t>there has been an improvement in </a:t>
            </a:r>
            <a:r>
              <a:rPr lang="en" dirty="0"/>
              <a:t>my morning coffee routine. My old process was very haphazard and it resulted in my coffee being wildly inconsistent. My new process is much more stable yet still has room for improvement as I did not get above my initial goal. I achieved the consistency I was looking for but not quite the rating.</a:t>
            </a:r>
            <a:endParaRPr dirty="0"/>
          </a:p>
          <a:p>
            <a:pPr marL="0" lvl="0" indent="0" algn="ctr" rtl="0">
              <a:spcBef>
                <a:spcPts val="1600"/>
              </a:spcBef>
              <a:spcAft>
                <a:spcPts val="0"/>
              </a:spcAft>
              <a:buNone/>
            </a:pPr>
            <a:r>
              <a:rPr lang="en" dirty="0"/>
              <a:t>My Sigma Quality Level currently is 2.1. This </a:t>
            </a:r>
            <a:r>
              <a:rPr lang="en" dirty="0" smtClean="0"/>
              <a:t>is </a:t>
            </a:r>
            <a:r>
              <a:rPr lang="en" dirty="0"/>
              <a:t>a full level above where I </a:t>
            </a:r>
            <a:r>
              <a:rPr lang="en" dirty="0" smtClean="0"/>
              <a:t>started. </a:t>
            </a:r>
            <a:r>
              <a:rPr lang="en" dirty="0"/>
              <a:t>My number of defects per week has dropped from 5 down to 2</a:t>
            </a:r>
            <a:r>
              <a:rPr lang="en" dirty="0" smtClean="0"/>
              <a:t>.</a:t>
            </a:r>
            <a:endParaRPr lang="en" dirty="0"/>
          </a:p>
          <a:p>
            <a:pPr marL="0" lvl="0" indent="0" algn="ctr" rtl="0">
              <a:spcBef>
                <a:spcPts val="1600"/>
              </a:spcBef>
              <a:spcAft>
                <a:spcPts val="0"/>
              </a:spcAft>
              <a:buNone/>
            </a:pPr>
            <a:r>
              <a:rPr lang="en" dirty="0" smtClean="0"/>
              <a:t>Between the SQL and not getting the rating I was looking for, there are still improvements to be made!</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a:t>
            </a:r>
            <a:endParaRPr dirty="0"/>
          </a:p>
        </p:txBody>
      </p:sp>
      <p:sp>
        <p:nvSpPr>
          <p:cNvPr id="202" name="Google Shape;202;p27"/>
          <p:cNvSpPr txBox="1">
            <a:spLocks noGrp="1"/>
          </p:cNvSpPr>
          <p:nvPr>
            <p:ph type="body" idx="1"/>
          </p:nvPr>
        </p:nvSpPr>
        <p:spPr>
          <a:xfrm>
            <a:off x="4644675" y="500925"/>
            <a:ext cx="4166400" cy="409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Some </a:t>
            </a:r>
            <a:r>
              <a:rPr lang="en" dirty="0"/>
              <a:t>of the factors I chose ended up not being too impactful on the final rating.</a:t>
            </a:r>
            <a:endParaRPr dirty="0"/>
          </a:p>
          <a:p>
            <a:pPr marL="0" lvl="0" indent="0" algn="ctr" rtl="0">
              <a:spcBef>
                <a:spcPts val="1600"/>
              </a:spcBef>
              <a:spcAft>
                <a:spcPts val="0"/>
              </a:spcAft>
              <a:buNone/>
            </a:pPr>
            <a:r>
              <a:rPr lang="en" dirty="0"/>
              <a:t>There were a variety of other factors that I had not considered and did not account for that I would like to monitor in the future. </a:t>
            </a:r>
            <a:endParaRPr dirty="0"/>
          </a:p>
          <a:p>
            <a:pPr marL="0" lvl="0" indent="0" algn="ctr" rtl="0">
              <a:spcBef>
                <a:spcPts val="1600"/>
              </a:spcBef>
              <a:spcAft>
                <a:spcPts val="1600"/>
              </a:spcAft>
              <a:buNone/>
            </a:pPr>
            <a:r>
              <a:rPr lang="en" dirty="0"/>
              <a:t>Some of the new factors I will be watching will be when the bean was ground to when it was used to make </a:t>
            </a:r>
            <a:r>
              <a:rPr lang="en" dirty="0" smtClean="0"/>
              <a:t>the</a:t>
            </a:r>
            <a:r>
              <a:rPr lang="en" dirty="0" smtClean="0"/>
              <a:t> </a:t>
            </a:r>
            <a:r>
              <a:rPr lang="en" dirty="0"/>
              <a:t>coffee, when it was roasted or where the coffee bean </a:t>
            </a:r>
            <a:r>
              <a:rPr lang="en" dirty="0" smtClean="0"/>
              <a:t>was </a:t>
            </a:r>
            <a:r>
              <a:rPr lang="en" dirty="0"/>
              <a:t>from.</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Coffee Improvement Process</a:t>
            </a:r>
            <a:endParaRPr dirty="0"/>
          </a:p>
        </p:txBody>
      </p:sp>
      <p:sp>
        <p:nvSpPr>
          <p:cNvPr id="103" name="Google Shape;103;p14"/>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Thomas P. McGuire</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dirty="0"/>
          </a:p>
        </p:txBody>
      </p:sp>
      <p:sp>
        <p:nvSpPr>
          <p:cNvPr id="109" name="Google Shape;109;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dirty="0" smtClean="0"/>
          </a:p>
          <a:p>
            <a:pPr marL="0" lvl="0" indent="0" algn="ctr" rtl="0">
              <a:spcBef>
                <a:spcPts val="0"/>
              </a:spcBef>
              <a:spcAft>
                <a:spcPts val="0"/>
              </a:spcAft>
              <a:buNone/>
            </a:pPr>
            <a:endParaRPr lang="en" dirty="0"/>
          </a:p>
          <a:p>
            <a:pPr marL="0" lvl="0" indent="0" algn="ctr" rtl="0">
              <a:spcBef>
                <a:spcPts val="0"/>
              </a:spcBef>
              <a:spcAft>
                <a:spcPts val="0"/>
              </a:spcAft>
              <a:buNone/>
            </a:pPr>
            <a:r>
              <a:rPr lang="en" dirty="0" smtClean="0"/>
              <a:t>I </a:t>
            </a:r>
            <a:r>
              <a:rPr lang="en" dirty="0"/>
              <a:t>am a certified caffeine </a:t>
            </a:r>
            <a:r>
              <a:rPr lang="en" dirty="0" smtClean="0"/>
              <a:t>addict. Buying </a:t>
            </a:r>
            <a:r>
              <a:rPr lang="en" dirty="0"/>
              <a:t>coffee from my favorite local coffee house or Starbucks is quite expensive, </a:t>
            </a:r>
            <a:r>
              <a:rPr lang="en" dirty="0" smtClean="0"/>
              <a:t>so I want to make my own coffee.</a:t>
            </a:r>
          </a:p>
          <a:p>
            <a:pPr marL="0" lvl="0" indent="0" algn="ctr" rtl="0">
              <a:spcBef>
                <a:spcPts val="0"/>
              </a:spcBef>
              <a:spcAft>
                <a:spcPts val="0"/>
              </a:spcAft>
              <a:buNone/>
            </a:pPr>
            <a:endParaRPr lang="en" dirty="0" smtClean="0"/>
          </a:p>
          <a:p>
            <a:pPr marL="0" lvl="0" indent="0" algn="ctr" rtl="0">
              <a:spcBef>
                <a:spcPts val="0"/>
              </a:spcBef>
              <a:spcAft>
                <a:spcPts val="0"/>
              </a:spcAft>
              <a:buNone/>
            </a:pPr>
            <a:r>
              <a:rPr lang="en" dirty="0" smtClean="0"/>
              <a:t>However</a:t>
            </a:r>
            <a:r>
              <a:rPr lang="en" dirty="0"/>
              <a:t>, my current process is not very good!</a:t>
            </a:r>
            <a:endParaRPr dirty="0"/>
          </a:p>
          <a:p>
            <a:pPr marL="0" lvl="0" indent="0" algn="ctr" rtl="0">
              <a:spcBef>
                <a:spcPts val="1600"/>
              </a:spcBef>
              <a:spcAft>
                <a:spcPts val="1600"/>
              </a:spcAft>
              <a:buNone/>
            </a:pPr>
            <a:r>
              <a:rPr lang="en" dirty="0"/>
              <a:t>When I make coffee myself, it often turns out too bitter so I mask the bitterness with milk, sugar or spices. The coffee beans themselves have a great variety of flavors and by adding milk, sugar or other spices, it hides the natural flavors of the coffee bean.</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Goals</a:t>
            </a:r>
            <a:endParaRPr dirty="0"/>
          </a:p>
        </p:txBody>
      </p:sp>
      <p:sp>
        <p:nvSpPr>
          <p:cNvPr id="115" name="Google Shape;115;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My goal for this process improvement is simple. </a:t>
            </a:r>
            <a:endParaRPr dirty="0"/>
          </a:p>
          <a:p>
            <a:pPr marL="0" lvl="0" indent="0" algn="ctr" rtl="0">
              <a:spcBef>
                <a:spcPts val="1600"/>
              </a:spcBef>
              <a:spcAft>
                <a:spcPts val="0"/>
              </a:spcAft>
              <a:buNone/>
            </a:pPr>
            <a:r>
              <a:rPr lang="en" dirty="0"/>
              <a:t>Make </a:t>
            </a:r>
            <a:r>
              <a:rPr lang="en" dirty="0" smtClean="0"/>
              <a:t>better and more consistent tasting coffee.</a:t>
            </a:r>
            <a:endParaRPr dirty="0"/>
          </a:p>
          <a:p>
            <a:pPr marL="0" lvl="0" indent="0" algn="ctr" rtl="0">
              <a:spcBef>
                <a:spcPts val="1600"/>
              </a:spcBef>
              <a:spcAft>
                <a:spcPts val="0"/>
              </a:spcAft>
              <a:buNone/>
            </a:pPr>
            <a:r>
              <a:rPr lang="en" dirty="0"/>
              <a:t>I will grade my coffee out of 10.0.</a:t>
            </a:r>
            <a:endParaRPr dirty="0"/>
          </a:p>
          <a:p>
            <a:pPr marL="0" lvl="0" indent="0" algn="ctr" rtl="0">
              <a:spcBef>
                <a:spcPts val="1600"/>
              </a:spcBef>
              <a:spcAft>
                <a:spcPts val="1600"/>
              </a:spcAft>
              <a:buNone/>
            </a:pPr>
            <a:r>
              <a:rPr lang="en" dirty="0"/>
              <a:t>If I can consistently grade my coffee as 7.5 or higher, than it is successful.</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Details about the data</a:t>
            </a:r>
            <a:endParaRPr dirty="0"/>
          </a:p>
        </p:txBody>
      </p:sp>
      <p:sp>
        <p:nvSpPr>
          <p:cNvPr id="121" name="Google Shape;121;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 measured the amount of coffee, temperature of the water, amount of water and ice added, amount of time for the coffee to “bloom”, and the grind size. Most of my data was continuous </a:t>
            </a:r>
            <a:r>
              <a:rPr lang="en" dirty="0" smtClean="0"/>
              <a:t>including final coffee rating with </a:t>
            </a:r>
            <a:r>
              <a:rPr lang="en" dirty="0"/>
              <a:t>the exception of grind size, which was discrete. I then calculated the coffee to water ratio and after my first sip, I gave my coffee a rating. All data was measured at the time of brewing and kept in an Excel workbook.</a:t>
            </a:r>
            <a:endParaRPr dirty="0"/>
          </a:p>
          <a:p>
            <a:pPr marL="0" lvl="0" indent="0" algn="l" rtl="0">
              <a:spcBef>
                <a:spcPts val="1600"/>
              </a:spcBef>
              <a:spcAft>
                <a:spcPts val="1600"/>
              </a:spcAft>
              <a:buNone/>
            </a:pPr>
            <a:r>
              <a:rPr lang="en" dirty="0"/>
              <a:t>Measurement error: There were several places that measurement error came into </a:t>
            </a:r>
            <a:r>
              <a:rPr lang="en" dirty="0" smtClean="0"/>
              <a:t>play, such as in </a:t>
            </a:r>
            <a:r>
              <a:rPr lang="en" dirty="0"/>
              <a:t>my coffee to water ratio </a:t>
            </a:r>
            <a:r>
              <a:rPr lang="en" dirty="0" smtClean="0"/>
              <a:t>calculation. </a:t>
            </a:r>
            <a:r>
              <a:rPr lang="en" dirty="0"/>
              <a:t>There is some </a:t>
            </a:r>
            <a:r>
              <a:rPr lang="en" dirty="0" smtClean="0"/>
              <a:t>variability </a:t>
            </a:r>
            <a:r>
              <a:rPr lang="en" dirty="0"/>
              <a:t>in the thermometer. There is uncertainty in the scale used to measure the amounts of coffee and water. I attempted to minimize my error by </a:t>
            </a:r>
            <a:r>
              <a:rPr lang="en" dirty="0" smtClean="0"/>
              <a:t>waiting to r</a:t>
            </a:r>
            <a:r>
              <a:rPr lang="en" dirty="0" smtClean="0"/>
              <a:t>ound </a:t>
            </a:r>
            <a:r>
              <a:rPr lang="en" dirty="0"/>
              <a:t>til the end of the calculation. I used two different thermometers occasionally.</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Sigma</a:t>
            </a:r>
            <a:endParaRPr dirty="0"/>
          </a:p>
          <a:p>
            <a:pPr marL="0" lvl="0" indent="0" algn="l" rtl="0">
              <a:spcBef>
                <a:spcPts val="0"/>
              </a:spcBef>
              <a:spcAft>
                <a:spcPts val="0"/>
              </a:spcAft>
              <a:buNone/>
            </a:pPr>
            <a:r>
              <a:rPr lang="en"/>
              <a:t>Quality</a:t>
            </a:r>
            <a:endParaRPr dirty="0"/>
          </a:p>
          <a:p>
            <a:pPr marL="0" lvl="0" indent="0" algn="l" rtl="0">
              <a:spcBef>
                <a:spcPts val="0"/>
              </a:spcBef>
              <a:spcAft>
                <a:spcPts val="0"/>
              </a:spcAft>
              <a:buNone/>
            </a:pPr>
            <a:r>
              <a:rPr lang="en"/>
              <a:t>Level</a:t>
            </a:r>
            <a:endParaRPr dirty="0"/>
          </a:p>
        </p:txBody>
      </p:sp>
      <p:sp>
        <p:nvSpPr>
          <p:cNvPr id="127" name="Google Shape;127;p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 define a defect in my process as being 6.0 or lower.</a:t>
            </a:r>
            <a:endParaRPr dirty="0"/>
          </a:p>
          <a:p>
            <a:pPr marL="0" lvl="0" indent="0" algn="l" rtl="0">
              <a:spcBef>
                <a:spcPts val="1600"/>
              </a:spcBef>
              <a:spcAft>
                <a:spcPts val="0"/>
              </a:spcAft>
              <a:buNone/>
            </a:pPr>
            <a:r>
              <a:rPr lang="en" dirty="0"/>
              <a:t>Defects per Cup of Coffee: </a:t>
            </a:r>
            <a:r>
              <a:rPr lang="en" dirty="0" smtClean="0"/>
              <a:t>1</a:t>
            </a:r>
            <a:endParaRPr dirty="0"/>
          </a:p>
          <a:p>
            <a:pPr marL="0" lvl="0" indent="0" algn="l" rtl="0">
              <a:spcBef>
                <a:spcPts val="1600"/>
              </a:spcBef>
              <a:spcAft>
                <a:spcPts val="0"/>
              </a:spcAft>
              <a:buNone/>
            </a:pPr>
            <a:r>
              <a:rPr lang="en" dirty="0" smtClean="0"/>
              <a:t>Cups of Coffee </a:t>
            </a:r>
            <a:r>
              <a:rPr lang="en" dirty="0"/>
              <a:t>per week: 8</a:t>
            </a:r>
            <a:endParaRPr dirty="0"/>
          </a:p>
          <a:p>
            <a:pPr marL="0" lvl="0" indent="0" algn="l" rtl="0">
              <a:spcBef>
                <a:spcPts val="1600"/>
              </a:spcBef>
              <a:spcAft>
                <a:spcPts val="0"/>
              </a:spcAft>
              <a:buNone/>
            </a:pPr>
            <a:r>
              <a:rPr lang="en" dirty="0"/>
              <a:t>Total Possible Defects per week: 8</a:t>
            </a:r>
            <a:endParaRPr dirty="0"/>
          </a:p>
          <a:p>
            <a:pPr marL="0" lvl="0" indent="0" algn="l" rtl="0">
              <a:spcBef>
                <a:spcPts val="1600"/>
              </a:spcBef>
              <a:spcAft>
                <a:spcPts val="0"/>
              </a:spcAft>
              <a:buNone/>
            </a:pPr>
            <a:r>
              <a:rPr lang="en" dirty="0"/>
              <a:t>Actual Defects per week: 5</a:t>
            </a:r>
            <a:endParaRPr dirty="0"/>
          </a:p>
          <a:p>
            <a:pPr marL="0" lvl="0" indent="0" algn="l" rtl="0">
              <a:spcBef>
                <a:spcPts val="1600"/>
              </a:spcBef>
              <a:spcAft>
                <a:spcPts val="0"/>
              </a:spcAft>
              <a:buNone/>
            </a:pPr>
            <a:r>
              <a:rPr lang="en" dirty="0"/>
              <a:t>Defects / Defect Opportunity Rate: 5 / 8</a:t>
            </a:r>
            <a:endParaRPr dirty="0"/>
          </a:p>
          <a:p>
            <a:pPr marL="0" lvl="0" indent="0" algn="l" rtl="0">
              <a:spcBef>
                <a:spcPts val="1600"/>
              </a:spcBef>
              <a:spcAft>
                <a:spcPts val="0"/>
              </a:spcAft>
              <a:buNone/>
            </a:pPr>
            <a:r>
              <a:rPr lang="en" dirty="0"/>
              <a:t>Defects per Million Opportunities: 5 / 8 * </a:t>
            </a:r>
            <a:r>
              <a:rPr lang="en" dirty="0" smtClean="0"/>
              <a:t>1,000,000</a:t>
            </a:r>
          </a:p>
          <a:p>
            <a:pPr marL="0" lvl="0" indent="0" algn="l" rtl="0">
              <a:spcBef>
                <a:spcPts val="1600"/>
              </a:spcBef>
              <a:spcAft>
                <a:spcPts val="0"/>
              </a:spcAft>
              <a:buNone/>
            </a:pPr>
            <a:r>
              <a:rPr lang="en" dirty="0" smtClean="0"/>
              <a:t>M</a:t>
            </a:r>
            <a:r>
              <a:rPr lang="en" dirty="0" smtClean="0"/>
              <a:t>y </a:t>
            </a:r>
            <a:r>
              <a:rPr lang="en" dirty="0"/>
              <a:t>current method of brewing </a:t>
            </a:r>
            <a:r>
              <a:rPr lang="en" dirty="0" smtClean="0"/>
              <a:t>coffee: </a:t>
            </a:r>
            <a:r>
              <a:rPr lang="en" b="1" dirty="0"/>
              <a:t>my SQL is </a:t>
            </a:r>
            <a:r>
              <a:rPr lang="en" b="1" dirty="0" smtClean="0"/>
              <a:t>1.1.</a:t>
            </a:r>
            <a:endParaRPr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318750" y="472850"/>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Sample Size</a:t>
            </a:r>
            <a:endParaRPr dirty="0"/>
          </a:p>
        </p:txBody>
      </p:sp>
      <p:sp>
        <p:nvSpPr>
          <p:cNvPr id="133" name="Google Shape;133;p19"/>
          <p:cNvSpPr txBox="1">
            <a:spLocks noGrp="1"/>
          </p:cNvSpPr>
          <p:nvPr>
            <p:ph type="body" idx="1"/>
          </p:nvPr>
        </p:nvSpPr>
        <p:spPr>
          <a:xfrm>
            <a:off x="4609600" y="366950"/>
            <a:ext cx="4166400" cy="26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a:p>
            <a:pPr marL="0" lvl="0" indent="0" algn="ctr" rtl="0">
              <a:spcBef>
                <a:spcPts val="1600"/>
              </a:spcBef>
              <a:spcAft>
                <a:spcPts val="1600"/>
              </a:spcAft>
              <a:buNone/>
            </a:pPr>
            <a:r>
              <a:rPr lang="en"/>
              <a:t>Using the sample size calculation, I need to have 13 samples for before and after my process change. Since I have a relatively small population, the standard deviation can be calculated for the population. As I am the only one affected by this process improvement, I was willing to have larger error in my final error.</a:t>
            </a:r>
            <a:endParaRPr dirty="0"/>
          </a:p>
        </p:txBody>
      </p:sp>
      <p:sp>
        <p:nvSpPr>
          <p:cNvPr id="134" name="Google Shape;134;p19"/>
          <p:cNvSpPr txBox="1"/>
          <p:nvPr/>
        </p:nvSpPr>
        <p:spPr>
          <a:xfrm>
            <a:off x="4410575" y="2463213"/>
            <a:ext cx="2617500" cy="6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Sample Size formula:</a:t>
            </a:r>
            <a:endParaRPr dirty="0">
              <a:latin typeface="Roboto"/>
              <a:ea typeface="Roboto"/>
              <a:cs typeface="Roboto"/>
              <a:sym typeface="Roboto"/>
            </a:endParaRPr>
          </a:p>
        </p:txBody>
      </p:sp>
      <p:sp>
        <p:nvSpPr>
          <p:cNvPr id="135" name="Google Shape;135;p19"/>
          <p:cNvSpPr/>
          <p:nvPr/>
        </p:nvSpPr>
        <p:spPr>
          <a:xfrm>
            <a:off x="4714550" y="3107405"/>
            <a:ext cx="2452576" cy="385851"/>
          </a:xfrm>
          <a:prstGeom prst="rect">
            <a:avLst/>
          </a:prstGeom>
        </p:spPr>
        <p:txBody>
          <a:bodyPr>
            <a:prstTxWarp prst="textPlain">
              <a:avLst/>
            </a:prstTxWarp>
          </a:bodyPr>
          <a:lstStyle/>
          <a:p>
            <a:pPr lvl="0" algn="ctr"/>
            <a:r>
              <a:rPr b="0" i="0" dirty="0">
                <a:ln w="9525" cap="flat" cmpd="sng">
                  <a:solidFill>
                    <a:schemeClr val="accent1"/>
                  </a:solidFill>
                  <a:prstDash val="solid"/>
                  <a:round/>
                  <a:headEnd type="none" w="sm" len="sm"/>
                  <a:tailEnd type="none" w="sm" len="sm"/>
                </a:ln>
                <a:solidFill>
                  <a:schemeClr val="accent5"/>
                </a:solidFill>
                <a:latin typeface="Arial"/>
              </a:rPr>
              <a:t>Z* x Sigma</a:t>
            </a:r>
          </a:p>
        </p:txBody>
      </p:sp>
      <p:sp>
        <p:nvSpPr>
          <p:cNvPr id="136" name="Google Shape;136;p19"/>
          <p:cNvSpPr/>
          <p:nvPr/>
        </p:nvSpPr>
        <p:spPr>
          <a:xfrm>
            <a:off x="5785491" y="3579154"/>
            <a:ext cx="310675" cy="385851"/>
          </a:xfrm>
          <a:prstGeom prst="rect">
            <a:avLst/>
          </a:prstGeom>
        </p:spPr>
        <p:txBody>
          <a:bodyPr>
            <a:prstTxWarp prst="textPlain">
              <a:avLst/>
            </a:prstTxWarp>
          </a:bodyPr>
          <a:lstStyle/>
          <a:p>
            <a:pPr lvl="0" algn="ctr"/>
            <a:r>
              <a:rPr b="0" i="0" dirty="0">
                <a:ln w="9525" cap="flat" cmpd="sng">
                  <a:solidFill>
                    <a:schemeClr val="accent1"/>
                  </a:solidFill>
                  <a:prstDash val="solid"/>
                  <a:round/>
                  <a:headEnd type="none" w="sm" len="sm"/>
                  <a:tailEnd type="none" w="sm" len="sm"/>
                </a:ln>
                <a:solidFill>
                  <a:schemeClr val="accent5"/>
                </a:solidFill>
                <a:latin typeface="Arial"/>
              </a:rPr>
              <a:t>E</a:t>
            </a:r>
          </a:p>
        </p:txBody>
      </p:sp>
      <p:sp>
        <p:nvSpPr>
          <p:cNvPr id="137" name="Google Shape;137;p19"/>
          <p:cNvSpPr/>
          <p:nvPr/>
        </p:nvSpPr>
        <p:spPr>
          <a:xfrm>
            <a:off x="4403859" y="3055675"/>
            <a:ext cx="310675" cy="992024"/>
          </a:xfrm>
          <a:prstGeom prst="rect">
            <a:avLst/>
          </a:prstGeom>
        </p:spPr>
        <p:txBody>
          <a:bodyPr>
            <a:prstTxWarp prst="textPlain">
              <a:avLst/>
            </a:prstTxWarp>
          </a:bodyPr>
          <a:lstStyle/>
          <a:p>
            <a:pPr lvl="0" algn="ctr"/>
            <a:r>
              <a:rPr b="0" i="0" dirty="0">
                <a:ln w="9525" cap="flat" cmpd="sng">
                  <a:solidFill>
                    <a:schemeClr val="accent1"/>
                  </a:solidFill>
                  <a:prstDash val="solid"/>
                  <a:round/>
                  <a:headEnd type="none" w="sm" len="sm"/>
                  <a:tailEnd type="none" w="sm" len="sm"/>
                </a:ln>
                <a:solidFill>
                  <a:schemeClr val="accent5"/>
                </a:solidFill>
                <a:latin typeface="Arial"/>
              </a:rPr>
              <a:t>(</a:t>
            </a:r>
          </a:p>
        </p:txBody>
      </p:sp>
      <p:sp>
        <p:nvSpPr>
          <p:cNvPr id="138" name="Google Shape;138;p19"/>
          <p:cNvSpPr/>
          <p:nvPr/>
        </p:nvSpPr>
        <p:spPr>
          <a:xfrm>
            <a:off x="7220708" y="3055687"/>
            <a:ext cx="310675" cy="1048651"/>
          </a:xfrm>
          <a:prstGeom prst="rect">
            <a:avLst/>
          </a:prstGeom>
        </p:spPr>
        <p:txBody>
          <a:bodyPr>
            <a:prstTxWarp prst="textPlain">
              <a:avLst/>
            </a:prstTxWarp>
          </a:bodyPr>
          <a:lstStyle/>
          <a:p>
            <a:pPr lvl="0" algn="ctr"/>
            <a:r>
              <a:rPr b="0" i="0" dirty="0">
                <a:ln w="9525" cap="flat" cmpd="sng">
                  <a:solidFill>
                    <a:schemeClr val="accent1"/>
                  </a:solidFill>
                  <a:prstDash val="solid"/>
                  <a:round/>
                  <a:headEnd type="none" w="sm" len="sm"/>
                  <a:tailEnd type="none" w="sm" len="sm"/>
                </a:ln>
                <a:solidFill>
                  <a:schemeClr val="accent5"/>
                </a:solidFill>
                <a:latin typeface="Arial"/>
              </a:rPr>
              <a:t>)</a:t>
            </a:r>
          </a:p>
        </p:txBody>
      </p:sp>
      <p:cxnSp>
        <p:nvCxnSpPr>
          <p:cNvPr id="139" name="Google Shape;139;p19"/>
          <p:cNvCxnSpPr/>
          <p:nvPr/>
        </p:nvCxnSpPr>
        <p:spPr>
          <a:xfrm>
            <a:off x="4522571" y="3529888"/>
            <a:ext cx="2873100" cy="12600"/>
          </a:xfrm>
          <a:prstGeom prst="straightConnector1">
            <a:avLst/>
          </a:prstGeom>
          <a:noFill/>
          <a:ln w="9525" cap="flat" cmpd="sng">
            <a:solidFill>
              <a:schemeClr val="accent1"/>
            </a:solidFill>
            <a:prstDash val="solid"/>
            <a:round/>
            <a:headEnd type="none" w="med" len="med"/>
            <a:tailEnd type="none" w="med" len="med"/>
          </a:ln>
        </p:spPr>
      </p:cxnSp>
      <p:sp>
        <p:nvSpPr>
          <p:cNvPr id="140" name="Google Shape;140;p19"/>
          <p:cNvSpPr/>
          <p:nvPr/>
        </p:nvSpPr>
        <p:spPr>
          <a:xfrm>
            <a:off x="7413671" y="2981750"/>
            <a:ext cx="155525" cy="188099"/>
          </a:xfrm>
          <a:prstGeom prst="rect">
            <a:avLst/>
          </a:prstGeom>
        </p:spPr>
        <p:txBody>
          <a:bodyPr>
            <a:prstTxWarp prst="textPlain">
              <a:avLst/>
            </a:prstTxWarp>
          </a:bodyPr>
          <a:lstStyle/>
          <a:p>
            <a:pPr lvl="0" algn="ctr"/>
            <a:r>
              <a:rPr b="0" i="0" dirty="0">
                <a:ln w="9525" cap="flat" cmpd="sng">
                  <a:solidFill>
                    <a:schemeClr val="accent1"/>
                  </a:solidFill>
                  <a:prstDash val="solid"/>
                  <a:round/>
                  <a:headEnd type="none" w="sm" len="sm"/>
                  <a:tailEnd type="none" w="sm" len="sm"/>
                </a:ln>
                <a:solidFill>
                  <a:schemeClr val="accent5"/>
                </a:solidFill>
                <a:latin typeface="Arial"/>
              </a:rPr>
              <a:t>2</a:t>
            </a:r>
          </a:p>
        </p:txBody>
      </p:sp>
      <p:sp>
        <p:nvSpPr>
          <p:cNvPr id="141" name="Google Shape;141;p19"/>
          <p:cNvSpPr/>
          <p:nvPr/>
        </p:nvSpPr>
        <p:spPr>
          <a:xfrm>
            <a:off x="7689222" y="3399152"/>
            <a:ext cx="1454778" cy="296600"/>
          </a:xfrm>
          <a:prstGeom prst="rect">
            <a:avLst/>
          </a:prstGeom>
        </p:spPr>
        <p:txBody>
          <a:bodyPr>
            <a:prstTxWarp prst="textPlain">
              <a:avLst/>
            </a:prstTxWarp>
          </a:bodyPr>
          <a:lstStyle/>
          <a:p>
            <a:pPr lvl="0" algn="ctr"/>
            <a:r>
              <a:rPr b="0" i="0" dirty="0">
                <a:ln w="9525" cap="flat" cmpd="sng">
                  <a:solidFill>
                    <a:schemeClr val="accent1"/>
                  </a:solidFill>
                  <a:prstDash val="solid"/>
                  <a:round/>
                  <a:headEnd type="none" w="sm" len="sm"/>
                  <a:tailEnd type="none" w="sm" len="sm"/>
                </a:ln>
                <a:solidFill>
                  <a:schemeClr val="accent5"/>
                </a:solidFill>
                <a:latin typeface="Arial"/>
              </a:rPr>
              <a:t>= n = 13</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Stratification Tree</a:t>
            </a:r>
            <a:endParaRPr dirty="0"/>
          </a:p>
        </p:txBody>
      </p:sp>
      <p:graphicFrame>
        <p:nvGraphicFramePr>
          <p:cNvPr id="147" name="Google Shape;147;p20"/>
          <p:cNvGraphicFramePr/>
          <p:nvPr>
            <p:extLst>
              <p:ext uri="{D42A27DB-BD31-4B8C-83A1-F6EECF244321}">
                <p14:modId xmlns:p14="http://schemas.microsoft.com/office/powerpoint/2010/main" val="3014515910"/>
              </p:ext>
            </p:extLst>
          </p:nvPr>
        </p:nvGraphicFramePr>
        <p:xfrm>
          <a:off x="172275" y="1287944"/>
          <a:ext cx="8799500" cy="3269675"/>
        </p:xfrm>
        <a:graphic>
          <a:graphicData uri="http://schemas.openxmlformats.org/drawingml/2006/table">
            <a:tbl>
              <a:tblPr>
                <a:noFill/>
                <a:tableStyleId>{5D5EB315-D0E2-4A1E-B918-92821B4A741B}</a:tableStyleId>
              </a:tblPr>
              <a:tblGrid>
                <a:gridCol w="2199875">
                  <a:extLst>
                    <a:ext uri="{9D8B030D-6E8A-4147-A177-3AD203B41FA5}">
                      <a16:colId xmlns:a16="http://schemas.microsoft.com/office/drawing/2014/main" val="20000"/>
                    </a:ext>
                  </a:extLst>
                </a:gridCol>
                <a:gridCol w="2199875">
                  <a:extLst>
                    <a:ext uri="{9D8B030D-6E8A-4147-A177-3AD203B41FA5}">
                      <a16:colId xmlns:a16="http://schemas.microsoft.com/office/drawing/2014/main" val="20001"/>
                    </a:ext>
                  </a:extLst>
                </a:gridCol>
                <a:gridCol w="2199875">
                  <a:extLst>
                    <a:ext uri="{9D8B030D-6E8A-4147-A177-3AD203B41FA5}">
                      <a16:colId xmlns:a16="http://schemas.microsoft.com/office/drawing/2014/main" val="20002"/>
                    </a:ext>
                  </a:extLst>
                </a:gridCol>
                <a:gridCol w="2199875">
                  <a:extLst>
                    <a:ext uri="{9D8B030D-6E8A-4147-A177-3AD203B41FA5}">
                      <a16:colId xmlns:a16="http://schemas.microsoft.com/office/drawing/2014/main" val="20003"/>
                    </a:ext>
                  </a:extLst>
                </a:gridCol>
              </a:tblGrid>
              <a:tr h="491700">
                <a:tc>
                  <a:txBody>
                    <a:bodyPr/>
                    <a:lstStyle/>
                    <a:p>
                      <a:pPr marL="0" lvl="0" indent="0" algn="l" rtl="0">
                        <a:spcBef>
                          <a:spcPts val="0"/>
                        </a:spcBef>
                        <a:spcAft>
                          <a:spcPts val="0"/>
                        </a:spcAft>
                        <a:buNone/>
                      </a:pPr>
                      <a:r>
                        <a:rPr lang="en" sz="1000"/>
                        <a:t>Questions about the Process</a:t>
                      </a:r>
                      <a:endParaRPr sz="1000" dirty="0"/>
                    </a:p>
                  </a:txBody>
                  <a:tcPr marL="91425" marR="91425" marT="91425" marB="91425"/>
                </a:tc>
                <a:tc>
                  <a:txBody>
                    <a:bodyPr/>
                    <a:lstStyle/>
                    <a:p>
                      <a:pPr marL="0" lvl="0" indent="0" algn="l" rtl="0">
                        <a:spcBef>
                          <a:spcPts val="0"/>
                        </a:spcBef>
                        <a:spcAft>
                          <a:spcPts val="0"/>
                        </a:spcAft>
                        <a:buNone/>
                      </a:pPr>
                      <a:r>
                        <a:rPr lang="en" sz="1000" dirty="0"/>
                        <a:t>Output</a:t>
                      </a:r>
                      <a:endParaRPr sz="1000" dirty="0"/>
                    </a:p>
                  </a:txBody>
                  <a:tcPr marL="91425" marR="91425" marT="91425" marB="91425"/>
                </a:tc>
                <a:tc>
                  <a:txBody>
                    <a:bodyPr/>
                    <a:lstStyle/>
                    <a:p>
                      <a:pPr marL="0" lvl="0" indent="0" algn="l" rtl="0">
                        <a:spcBef>
                          <a:spcPts val="0"/>
                        </a:spcBef>
                        <a:spcAft>
                          <a:spcPts val="0"/>
                        </a:spcAft>
                        <a:buNone/>
                      </a:pPr>
                      <a:r>
                        <a:rPr lang="en" sz="1000"/>
                        <a:t>Stratification (x)</a:t>
                      </a:r>
                      <a:endParaRPr sz="1000" dirty="0"/>
                    </a:p>
                  </a:txBody>
                  <a:tcPr marL="91425" marR="91425" marT="91425" marB="91425"/>
                </a:tc>
                <a:tc>
                  <a:txBody>
                    <a:bodyPr/>
                    <a:lstStyle/>
                    <a:p>
                      <a:pPr marL="0" lvl="0" indent="0" algn="l" rtl="0">
                        <a:spcBef>
                          <a:spcPts val="0"/>
                        </a:spcBef>
                        <a:spcAft>
                          <a:spcPts val="0"/>
                        </a:spcAft>
                        <a:buNone/>
                      </a:pPr>
                      <a:r>
                        <a:rPr lang="en" sz="1000"/>
                        <a:t>Measurements</a:t>
                      </a:r>
                      <a:endParaRPr sz="1000" dirty="0"/>
                    </a:p>
                  </a:txBody>
                  <a:tcPr marL="91425" marR="91425" marT="91425" marB="91425"/>
                </a:tc>
                <a:extLst>
                  <a:ext uri="{0D108BD9-81ED-4DB2-BD59-A6C34878D82A}">
                    <a16:rowId xmlns:a16="http://schemas.microsoft.com/office/drawing/2014/main" val="10000"/>
                  </a:ext>
                </a:extLst>
              </a:tr>
              <a:tr h="491700">
                <a:tc>
                  <a:txBody>
                    <a:bodyPr/>
                    <a:lstStyle/>
                    <a:p>
                      <a:pPr marL="0" lvl="0" indent="0" algn="l" rtl="0">
                        <a:spcBef>
                          <a:spcPts val="0"/>
                        </a:spcBef>
                        <a:spcAft>
                          <a:spcPts val="0"/>
                        </a:spcAft>
                        <a:buNone/>
                      </a:pPr>
                      <a:r>
                        <a:rPr lang="en" sz="1000"/>
                        <a:t>Is y affected by grind size?</a:t>
                      </a:r>
                      <a:endParaRPr sz="1000" dirty="0"/>
                    </a:p>
                  </a:txBody>
                  <a:tcPr marL="91425" marR="91425" marT="91425" marB="91425"/>
                </a:tc>
                <a:tc rowSpan="5">
                  <a:txBody>
                    <a:bodyPr/>
                    <a:lstStyle/>
                    <a:p>
                      <a:pPr marL="0" lvl="0" indent="0" algn="ctr" rtl="0">
                        <a:spcBef>
                          <a:spcPts val="0"/>
                        </a:spcBef>
                        <a:spcAft>
                          <a:spcPts val="0"/>
                        </a:spcAft>
                        <a:buNone/>
                      </a:pPr>
                      <a:r>
                        <a:rPr lang="en" sz="1200" b="1"/>
                        <a:t> Y =</a:t>
                      </a:r>
                      <a:endParaRPr sz="1200" b="1" dirty="0"/>
                    </a:p>
                    <a:p>
                      <a:pPr marL="0" lvl="0" indent="0" algn="ctr" rtl="0">
                        <a:spcBef>
                          <a:spcPts val="0"/>
                        </a:spcBef>
                        <a:spcAft>
                          <a:spcPts val="0"/>
                        </a:spcAft>
                        <a:buNone/>
                      </a:pPr>
                      <a:r>
                        <a:rPr lang="en" sz="1200" b="1"/>
                        <a:t> Final Rating of Coffee = </a:t>
                      </a:r>
                      <a:endParaRPr sz="1200" b="1" dirty="0"/>
                    </a:p>
                    <a:p>
                      <a:pPr marL="0" lvl="0" indent="0" algn="ctr" rtl="0">
                        <a:spcBef>
                          <a:spcPts val="0"/>
                        </a:spcBef>
                        <a:spcAft>
                          <a:spcPts val="0"/>
                        </a:spcAft>
                        <a:buNone/>
                      </a:pPr>
                      <a:r>
                        <a:rPr lang="en" sz="1200" b="1"/>
                        <a:t>f ( x )</a:t>
                      </a:r>
                      <a:endParaRPr sz="1200" b="1" dirty="0"/>
                    </a:p>
                  </a:txBody>
                  <a:tcPr marL="91425" marR="91425" marT="91425" marB="91425" anchor="ctr"/>
                </a:tc>
                <a:tc>
                  <a:txBody>
                    <a:bodyPr/>
                    <a:lstStyle/>
                    <a:p>
                      <a:pPr marL="0" lvl="0" indent="0" algn="l" rtl="0">
                        <a:spcBef>
                          <a:spcPts val="0"/>
                        </a:spcBef>
                        <a:spcAft>
                          <a:spcPts val="0"/>
                        </a:spcAft>
                        <a:buNone/>
                      </a:pPr>
                      <a:r>
                        <a:rPr lang="en" sz="1000"/>
                        <a:t>X1 = Grind Size</a:t>
                      </a:r>
                      <a:endParaRPr sz="1000" dirty="0"/>
                    </a:p>
                  </a:txBody>
                  <a:tcPr marL="91425" marR="91425" marT="91425" marB="91425"/>
                </a:tc>
                <a:tc>
                  <a:txBody>
                    <a:bodyPr/>
                    <a:lstStyle/>
                    <a:p>
                      <a:pPr marL="0" lvl="0" indent="0" algn="l" rtl="0">
                        <a:spcBef>
                          <a:spcPts val="0"/>
                        </a:spcBef>
                        <a:spcAft>
                          <a:spcPts val="0"/>
                        </a:spcAft>
                        <a:buNone/>
                      </a:pPr>
                      <a:r>
                        <a:rPr lang="en" sz="1000"/>
                        <a:t>Grind Size as determined by my electric burr grinder.</a:t>
                      </a:r>
                      <a:endParaRPr sz="1000" dirty="0"/>
                    </a:p>
                  </a:txBody>
                  <a:tcPr marL="91425" marR="91425" marT="91425" marB="91425"/>
                </a:tc>
                <a:extLst>
                  <a:ext uri="{0D108BD9-81ED-4DB2-BD59-A6C34878D82A}">
                    <a16:rowId xmlns:a16="http://schemas.microsoft.com/office/drawing/2014/main" val="10001"/>
                  </a:ext>
                </a:extLst>
              </a:tr>
              <a:tr h="491700">
                <a:tc>
                  <a:txBody>
                    <a:bodyPr/>
                    <a:lstStyle/>
                    <a:p>
                      <a:pPr marL="0" lvl="0" indent="0" algn="l" rtl="0">
                        <a:spcBef>
                          <a:spcPts val="0"/>
                        </a:spcBef>
                        <a:spcAft>
                          <a:spcPts val="0"/>
                        </a:spcAft>
                        <a:buNone/>
                      </a:pPr>
                      <a:r>
                        <a:rPr lang="en" sz="1000"/>
                        <a:t>Is y affected by the water temperature?</a:t>
                      </a:r>
                      <a:endParaRPr sz="1000" dirty="0"/>
                    </a:p>
                  </a:txBody>
                  <a:tcPr marL="91425" marR="91425" marT="91425" marB="91425"/>
                </a:tc>
                <a:tc vMerge="1">
                  <a:txBody>
                    <a:bodyPr/>
                    <a:lstStyle/>
                    <a:p>
                      <a:endParaRPr lang="en-US"/>
                    </a:p>
                  </a:txBody>
                  <a:tcPr/>
                </a:tc>
                <a:tc>
                  <a:txBody>
                    <a:bodyPr/>
                    <a:lstStyle/>
                    <a:p>
                      <a:pPr marL="0" lvl="0" indent="0" algn="l" rtl="0">
                        <a:spcBef>
                          <a:spcPts val="0"/>
                        </a:spcBef>
                        <a:spcAft>
                          <a:spcPts val="0"/>
                        </a:spcAft>
                        <a:buNone/>
                      </a:pPr>
                      <a:r>
                        <a:rPr lang="en" sz="1000"/>
                        <a:t>X2 = Water Temp</a:t>
                      </a:r>
                      <a:endParaRPr sz="1000" dirty="0"/>
                    </a:p>
                  </a:txBody>
                  <a:tcPr marL="91425" marR="91425" marT="91425" marB="91425"/>
                </a:tc>
                <a:tc>
                  <a:txBody>
                    <a:bodyPr/>
                    <a:lstStyle/>
                    <a:p>
                      <a:pPr marL="0" lvl="0" indent="0" algn="l" rtl="0">
                        <a:spcBef>
                          <a:spcPts val="0"/>
                        </a:spcBef>
                        <a:spcAft>
                          <a:spcPts val="0"/>
                        </a:spcAft>
                        <a:buNone/>
                      </a:pPr>
                      <a:r>
                        <a:rPr lang="en" sz="1000"/>
                        <a:t>Temperature of Water in degrees C as measured by a thermometer right before pouring.</a:t>
                      </a:r>
                      <a:endParaRPr sz="1000" dirty="0"/>
                    </a:p>
                  </a:txBody>
                  <a:tcPr marL="91425" marR="91425" marT="91425" marB="91425"/>
                </a:tc>
                <a:extLst>
                  <a:ext uri="{0D108BD9-81ED-4DB2-BD59-A6C34878D82A}">
                    <a16:rowId xmlns:a16="http://schemas.microsoft.com/office/drawing/2014/main" val="10002"/>
                  </a:ext>
                </a:extLst>
              </a:tr>
              <a:tr h="662825">
                <a:tc>
                  <a:txBody>
                    <a:bodyPr/>
                    <a:lstStyle/>
                    <a:p>
                      <a:pPr marL="0" lvl="0" indent="0" algn="l" rtl="0">
                        <a:spcBef>
                          <a:spcPts val="0"/>
                        </a:spcBef>
                        <a:spcAft>
                          <a:spcPts val="0"/>
                        </a:spcAft>
                        <a:buNone/>
                      </a:pPr>
                      <a:r>
                        <a:rPr lang="en" sz="1000"/>
                        <a:t>Is y affected by the amount of time the coffee is bloomed?</a:t>
                      </a:r>
                      <a:endParaRPr sz="1000" dirty="0"/>
                    </a:p>
                  </a:txBody>
                  <a:tcPr marL="91425" marR="91425" marT="91425" marB="91425"/>
                </a:tc>
                <a:tc vMerge="1">
                  <a:txBody>
                    <a:bodyPr/>
                    <a:lstStyle/>
                    <a:p>
                      <a:endParaRPr lang="en-US"/>
                    </a:p>
                  </a:txBody>
                  <a:tcPr/>
                </a:tc>
                <a:tc>
                  <a:txBody>
                    <a:bodyPr/>
                    <a:lstStyle/>
                    <a:p>
                      <a:pPr marL="0" lvl="0" indent="0" algn="l" rtl="0">
                        <a:spcBef>
                          <a:spcPts val="0"/>
                        </a:spcBef>
                        <a:spcAft>
                          <a:spcPts val="0"/>
                        </a:spcAft>
                        <a:buNone/>
                      </a:pPr>
                      <a:r>
                        <a:rPr lang="en" sz="1000"/>
                        <a:t>X3 = Coffee Bloom Time</a:t>
                      </a:r>
                      <a:endParaRPr sz="1000" dirty="0"/>
                    </a:p>
                  </a:txBody>
                  <a:tcPr marL="91425" marR="91425" marT="91425" marB="91425"/>
                </a:tc>
                <a:tc>
                  <a:txBody>
                    <a:bodyPr/>
                    <a:lstStyle/>
                    <a:p>
                      <a:pPr marL="0" lvl="0" indent="0" algn="l" rtl="0">
                        <a:spcBef>
                          <a:spcPts val="0"/>
                        </a:spcBef>
                        <a:spcAft>
                          <a:spcPts val="0"/>
                        </a:spcAft>
                        <a:buNone/>
                      </a:pPr>
                      <a:r>
                        <a:rPr lang="en" sz="1000"/>
                        <a:t>Time coffee is bloomed in seconds using the clock on my microwave</a:t>
                      </a:r>
                      <a:endParaRPr sz="1000" dirty="0"/>
                    </a:p>
                  </a:txBody>
                  <a:tcPr marL="91425" marR="91425" marT="91425" marB="91425"/>
                </a:tc>
                <a:extLst>
                  <a:ext uri="{0D108BD9-81ED-4DB2-BD59-A6C34878D82A}">
                    <a16:rowId xmlns:a16="http://schemas.microsoft.com/office/drawing/2014/main" val="10003"/>
                  </a:ext>
                </a:extLst>
              </a:tr>
              <a:tr h="491700">
                <a:tc>
                  <a:txBody>
                    <a:bodyPr/>
                    <a:lstStyle/>
                    <a:p>
                      <a:pPr marL="0" lvl="0" indent="0" algn="l" rtl="0">
                        <a:spcBef>
                          <a:spcPts val="0"/>
                        </a:spcBef>
                        <a:spcAft>
                          <a:spcPts val="0"/>
                        </a:spcAft>
                        <a:buNone/>
                      </a:pPr>
                      <a:r>
                        <a:rPr lang="en" sz="1000"/>
                        <a:t>Is y affected by coffee to water ratio?</a:t>
                      </a:r>
                      <a:endParaRPr sz="1000" dirty="0"/>
                    </a:p>
                  </a:txBody>
                  <a:tcPr marL="91425" marR="91425" marT="91425" marB="91425"/>
                </a:tc>
                <a:tc vMerge="1">
                  <a:txBody>
                    <a:bodyPr/>
                    <a:lstStyle/>
                    <a:p>
                      <a:endParaRPr lang="en-US"/>
                    </a:p>
                  </a:txBody>
                  <a:tcPr/>
                </a:tc>
                <a:tc>
                  <a:txBody>
                    <a:bodyPr/>
                    <a:lstStyle/>
                    <a:p>
                      <a:pPr marL="0" lvl="0" indent="0" algn="l" rtl="0">
                        <a:spcBef>
                          <a:spcPts val="0"/>
                        </a:spcBef>
                        <a:spcAft>
                          <a:spcPts val="0"/>
                        </a:spcAft>
                        <a:buNone/>
                      </a:pPr>
                      <a:r>
                        <a:rPr lang="en" sz="1000"/>
                        <a:t>X4 = Coffee to water ratio</a:t>
                      </a:r>
                      <a:endParaRPr sz="1000" dirty="0"/>
                    </a:p>
                  </a:txBody>
                  <a:tcPr marL="91425" marR="91425" marT="91425" marB="91425"/>
                </a:tc>
                <a:tc>
                  <a:txBody>
                    <a:bodyPr/>
                    <a:lstStyle/>
                    <a:p>
                      <a:pPr marL="0" lvl="0" indent="0" algn="l" rtl="0">
                        <a:spcBef>
                          <a:spcPts val="0"/>
                        </a:spcBef>
                        <a:spcAft>
                          <a:spcPts val="0"/>
                        </a:spcAft>
                        <a:buNone/>
                      </a:pPr>
                      <a:r>
                        <a:rPr lang="en" sz="1000"/>
                        <a:t>Coffee to water ratio calculated by myself using a calculator</a:t>
                      </a:r>
                      <a:endParaRPr sz="1000" dirty="0"/>
                    </a:p>
                  </a:txBody>
                  <a:tcPr marL="91425" marR="91425" marT="91425" marB="91425"/>
                </a:tc>
                <a:extLst>
                  <a:ext uri="{0D108BD9-81ED-4DB2-BD59-A6C34878D82A}">
                    <a16:rowId xmlns:a16="http://schemas.microsoft.com/office/drawing/2014/main" val="10004"/>
                  </a:ext>
                </a:extLst>
              </a:tr>
              <a:tr h="491700">
                <a:tc>
                  <a:txBody>
                    <a:bodyPr/>
                    <a:lstStyle/>
                    <a:p>
                      <a:pPr marL="0" lvl="0" indent="0" algn="l" rtl="0">
                        <a:spcBef>
                          <a:spcPts val="0"/>
                        </a:spcBef>
                        <a:spcAft>
                          <a:spcPts val="0"/>
                        </a:spcAft>
                        <a:buNone/>
                      </a:pPr>
                      <a:r>
                        <a:rPr lang="en" sz="1000"/>
                        <a:t>Is y affected by the amount of coffee?</a:t>
                      </a:r>
                      <a:endParaRPr sz="1000" dirty="0"/>
                    </a:p>
                  </a:txBody>
                  <a:tcPr marL="91425" marR="91425" marT="91425" marB="91425"/>
                </a:tc>
                <a:tc vMerge="1">
                  <a:txBody>
                    <a:bodyPr/>
                    <a:lstStyle/>
                    <a:p>
                      <a:endParaRPr lang="en-US"/>
                    </a:p>
                  </a:txBody>
                  <a:tcPr/>
                </a:tc>
                <a:tc>
                  <a:txBody>
                    <a:bodyPr/>
                    <a:lstStyle/>
                    <a:p>
                      <a:pPr marL="0" lvl="0" indent="0" algn="l" rtl="0">
                        <a:spcBef>
                          <a:spcPts val="0"/>
                        </a:spcBef>
                        <a:spcAft>
                          <a:spcPts val="0"/>
                        </a:spcAft>
                        <a:buNone/>
                      </a:pPr>
                      <a:r>
                        <a:rPr lang="en" sz="1000"/>
                        <a:t>X5 = Amount of coffee</a:t>
                      </a:r>
                      <a:endParaRPr sz="1000" dirty="0"/>
                    </a:p>
                  </a:txBody>
                  <a:tcPr marL="91425" marR="91425" marT="91425" marB="91425"/>
                </a:tc>
                <a:tc>
                  <a:txBody>
                    <a:bodyPr/>
                    <a:lstStyle/>
                    <a:p>
                      <a:pPr marL="0" lvl="0" indent="0" algn="l" rtl="0">
                        <a:spcBef>
                          <a:spcPts val="0"/>
                        </a:spcBef>
                        <a:spcAft>
                          <a:spcPts val="0"/>
                        </a:spcAft>
                        <a:buNone/>
                      </a:pPr>
                      <a:r>
                        <a:rPr lang="en" sz="1000" dirty="0"/>
                        <a:t>Coffee amount in grams using a kitchen scale</a:t>
                      </a:r>
                      <a:endParaRPr sz="1000" dirty="0"/>
                    </a:p>
                  </a:txBody>
                  <a:tcPr marL="91425" marR="91425" marT="91425" marB="91425"/>
                </a:tc>
                <a:extLst>
                  <a:ext uri="{0D108BD9-81ED-4DB2-BD59-A6C34878D82A}">
                    <a16:rowId xmlns:a16="http://schemas.microsoft.com/office/drawing/2014/main" val="10005"/>
                  </a:ext>
                </a:extLst>
              </a:tr>
            </a:tbl>
          </a:graphicData>
        </a:graphic>
      </p:graphicFrame>
      <p:sp>
        <p:nvSpPr>
          <p:cNvPr id="148" name="Google Shape;148;p20"/>
          <p:cNvSpPr txBox="1"/>
          <p:nvPr/>
        </p:nvSpPr>
        <p:spPr>
          <a:xfrm>
            <a:off x="1597750" y="4623225"/>
            <a:ext cx="6446100" cy="43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Y = f(X1 + X2 + X3 + X4 + X5)</a:t>
            </a:r>
            <a:endParaRPr dirty="0"/>
          </a:p>
          <a:p>
            <a:pPr marL="0" lvl="0" indent="0" algn="ctr" rtl="0">
              <a:spcBef>
                <a:spcPts val="0"/>
              </a:spcBef>
              <a:spcAft>
                <a:spcPts val="0"/>
              </a:spcAft>
              <a:buNone/>
            </a:pPr>
            <a:r>
              <a:rPr lang="en"/>
              <a:t>All data collected by me!</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Histogram Of Coffee Rating</a:t>
            </a:r>
            <a:endParaRPr dirty="0"/>
          </a:p>
        </p:txBody>
      </p:sp>
      <p:sp>
        <p:nvSpPr>
          <p:cNvPr id="154" name="Google Shape;154;p21"/>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157" name="Google Shape;157;p21"/>
          <p:cNvSpPr txBox="1"/>
          <p:nvPr/>
        </p:nvSpPr>
        <p:spPr>
          <a:xfrm>
            <a:off x="311700" y="3767375"/>
            <a:ext cx="8438700" cy="11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My initial process is on the left and my improved process is on the right. I counted all the cups of coffee I drank for both histograms. There is some tailing in the original process, with values in a very wide </a:t>
            </a:r>
            <a:r>
              <a:rPr lang="en" dirty="0" smtClean="0"/>
              <a:t>range. In the improved process, </a:t>
            </a:r>
            <a:r>
              <a:rPr lang="en" dirty="0"/>
              <a:t>there is a tighter normal </a:t>
            </a:r>
            <a:r>
              <a:rPr lang="en" dirty="0" smtClean="0"/>
              <a:t>distribution which shows more consistent taste.</a:t>
            </a:r>
            <a:endParaRPr dirty="0"/>
          </a:p>
        </p:txBody>
      </p:sp>
      <mc:AlternateContent xmlns:mc="http://schemas.openxmlformats.org/markup-compatibility/2006">
        <mc:Choice xmlns:cx1="http://schemas.microsoft.com/office/drawing/2015/9/8/chartex" Requires="cx1">
          <p:graphicFrame>
            <p:nvGraphicFramePr>
              <p:cNvPr id="9" name="Chart 8"/>
              <p:cNvGraphicFramePr/>
              <p:nvPr>
                <p:extLst>
                  <p:ext uri="{D42A27DB-BD31-4B8C-83A1-F6EECF244321}">
                    <p14:modId xmlns:p14="http://schemas.microsoft.com/office/powerpoint/2010/main" val="3706843170"/>
                  </p:ext>
                </p:extLst>
              </p:nvPr>
            </p:nvGraphicFramePr>
            <p:xfrm>
              <a:off x="0" y="1315162"/>
              <a:ext cx="4806950" cy="2261675"/>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9" name="Chart 8"/>
              <p:cNvPicPr>
                <a:picLocks noGrp="1" noRot="1" noChangeAspect="1" noMove="1" noResize="1" noEditPoints="1" noAdjustHandles="1" noChangeArrowheads="1" noChangeShapeType="1"/>
              </p:cNvPicPr>
              <p:nvPr/>
            </p:nvPicPr>
            <p:blipFill>
              <a:blip r:embed="rId4"/>
              <a:stretch>
                <a:fillRect/>
              </a:stretch>
            </p:blipFill>
            <p:spPr>
              <a:xfrm>
                <a:off x="0" y="1315162"/>
                <a:ext cx="4806950" cy="2261675"/>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0" name="Chart 9"/>
              <p:cNvGraphicFramePr/>
              <p:nvPr>
                <p:extLst>
                  <p:ext uri="{D42A27DB-BD31-4B8C-83A1-F6EECF244321}">
                    <p14:modId xmlns:p14="http://schemas.microsoft.com/office/powerpoint/2010/main" val="2863935883"/>
                  </p:ext>
                </p:extLst>
              </p:nvPr>
            </p:nvGraphicFramePr>
            <p:xfrm>
              <a:off x="4806950" y="1297225"/>
              <a:ext cx="4319863" cy="2470150"/>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10" name="Chart 9"/>
              <p:cNvPicPr>
                <a:picLocks noGrp="1" noRot="1" noChangeAspect="1" noMove="1" noResize="1" noEditPoints="1" noAdjustHandles="1" noChangeArrowheads="1" noChangeShapeType="1"/>
              </p:cNvPicPr>
              <p:nvPr/>
            </p:nvPicPr>
            <p:blipFill>
              <a:blip r:embed="rId6"/>
              <a:stretch>
                <a:fillRect/>
              </a:stretch>
            </p:blipFill>
            <p:spPr>
              <a:xfrm>
                <a:off x="4806950" y="1297225"/>
                <a:ext cx="4319863" cy="2470150"/>
              </a:xfrm>
              <a:prstGeom prst="rect">
                <a:avLst/>
              </a:prstGeom>
            </p:spPr>
          </p:pic>
        </mc:Fallback>
      </mc:AlternateContent>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PPTCOMPATIBLE4" val="RXP"/>
  <p:tag name="VARPPTLANG" val="RXPEnglish"/>
  <p:tag name="VARSAVEMESSAGETIMESTAMP" val="RXP9/11/2020"/>
</p:tagLst>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1479</Words>
  <Application>Microsoft Office PowerPoint</Application>
  <PresentationFormat>On-screen Show (16:9)</PresentationFormat>
  <Paragraphs>159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Gothic</vt:lpstr>
      <vt:lpstr>Merriweather</vt:lpstr>
      <vt:lpstr>Arial</vt:lpstr>
      <vt:lpstr>Roboto</vt:lpstr>
      <vt:lpstr>Paradigm</vt:lpstr>
      <vt:lpstr>Process Improvement Project - Tasty Coffee</vt:lpstr>
      <vt:lpstr>Coffee Improvement Process</vt:lpstr>
      <vt:lpstr>Problem Statement</vt:lpstr>
      <vt:lpstr>Goals</vt:lpstr>
      <vt:lpstr>Details about the data</vt:lpstr>
      <vt:lpstr>Sigma Quality Level</vt:lpstr>
      <vt:lpstr>Sample Size</vt:lpstr>
      <vt:lpstr>Data Stratification Tree</vt:lpstr>
      <vt:lpstr>Histogram Of Coffee Rating</vt:lpstr>
      <vt:lpstr>Simple Linear Regression</vt:lpstr>
      <vt:lpstr>Mean, Median and Mode of Final Coffee Rating</vt:lpstr>
      <vt:lpstr>Hypothesis Testing</vt:lpstr>
      <vt:lpstr>Moving Range Chart</vt:lpstr>
      <vt:lpstr>Conclusion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Improvement Project - Tasty Coffee</dc:title>
  <dc:creator>McGuire, Thomas {DOGB~Branchburg}</dc:creator>
  <cp:lastModifiedBy>McGuire, Thomas {DOGB~Branchburg}</cp:lastModifiedBy>
  <cp:revision>62</cp:revision>
  <dcterms:modified xsi:type="dcterms:W3CDTF">2020-09-12T00:45:21Z</dcterms:modified>
</cp:coreProperties>
</file>