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Slab-bold.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hfa.gov/DataTools/Downloads/Pages/House-Price-Index.aspx#:~:text=The%20FHFA%20HPI%20is%20a,refinancings%20on%20the%20same%20propertie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f6947f53f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f6947f53f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to submit on LMS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f6e1e3ad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f6e1e3ad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Population 2000, 2010 and 2020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f6e1e3ad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f6e1e3ad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 Change in State Population, 2000-2010, 2010-2020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ec4515ed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ec4515ed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Bar Chart of Population Density by state, 2019. Used in linear model and machine learning model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f6e1e3ad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f6e1e3ad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Population Density and Median State Income, 2019</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f6e1e3ad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f6e1e3ad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Median Income, 2000, 2010, 2020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ec4515ed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ec4515ed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Bar Chart of Median Income by state, 2019. Used in linear model and machine learning model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861f492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861f492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Total Crime per Capita, 2000, 2010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ec4515ed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ec4515ed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Bar Chart of Total Crime by state, 2017. Used in linear model and machine learning model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03ba6dd4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03ba6dd4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ec4515ed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ec4515e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model: Using Population Density (2019) and Median Income (2019) to predict average HPI for 2019. Crime was taken out of the model because it wasnt significant and made the model even worse than it already is, which is pretty bad.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03ba6dd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03ba6dd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f1de0ba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f1de0ba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ec4515ed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ec4515ed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KSVM prediction versus actual average hpi in states for 2019, where each case is a unique state.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ec4515ed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ec4515ed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Ggplot of actual average hpi v. predicted average hpi from test states (sample of 16 random states). Model uses crime, medInc, and density. Darker dots have smaller error. Model does a much poorer job predicting at higher values of Average HPI than it does for lower values. -Jake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03b6022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03b6022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Accidently used the training data set for the prediction instead of the test data set.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03b6022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03b6022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correctly predicted 16 out of 20 states that were below average HPI, but only 4 of 13 states that were above HPI. </a:t>
            </a:r>
            <a:r>
              <a:rPr lang="en">
                <a:solidFill>
                  <a:schemeClr val="dk1"/>
                </a:solidFill>
              </a:rPr>
              <a:t>Each case is a state, so we’re limited by the amount of states. 50 states is a small sample set and the model is sensative outliers because the training data set is only 16 states.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03ba6dd4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03ba6dd4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03ba6dd4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03ba6dd4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ec4515e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ec4515e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Federal Housing Financing Agency (FHFA): </a:t>
            </a:r>
            <a:r>
              <a:rPr lang="en" u="sng">
                <a:solidFill>
                  <a:schemeClr val="hlink"/>
                </a:solidFill>
                <a:hlinkClick r:id="rId2"/>
              </a:rPr>
              <a:t>https://www.fhfa.gov/DataTools/Downloads/Pages/House-Price-Index.aspx#:~:text=The%20FHFA%20HPI%20is%20a,refinancings%20on%20the%20same%20properties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ec4515e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ec4515e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f6e1e3a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f6e1e3a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f6e1e3ad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f6e1e3ad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ec4515ed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ec4515ed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03ba6dd4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03ba6dd4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idx="1" type="body"/>
          </p:nvPr>
        </p:nvSpPr>
        <p:spPr>
          <a:xfrm>
            <a:off x="444300" y="332200"/>
            <a:ext cx="8255400" cy="3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u="sng">
                <a:latin typeface="Roboto Slab"/>
                <a:ea typeface="Roboto Slab"/>
                <a:cs typeface="Roboto Slab"/>
                <a:sym typeface="Roboto Slab"/>
              </a:rPr>
              <a:t>Housing Price Index (HPI) Analysis, 2000 to 2019</a:t>
            </a:r>
            <a:endParaRPr b="1" sz="2400" u="sng"/>
          </a:p>
          <a:p>
            <a:pPr indent="0" lvl="0" marL="0" rtl="0" algn="l">
              <a:spcBef>
                <a:spcPts val="1600"/>
              </a:spcBef>
              <a:spcAft>
                <a:spcPts val="0"/>
              </a:spcAft>
              <a:buNone/>
            </a:pPr>
            <a:r>
              <a:t/>
            </a:r>
            <a:endParaRPr/>
          </a:p>
          <a:p>
            <a:pPr indent="0" lvl="0" marL="0" rtl="0" algn="l">
              <a:spcBef>
                <a:spcPts val="1600"/>
              </a:spcBef>
              <a:spcAft>
                <a:spcPts val="0"/>
              </a:spcAft>
              <a:buNone/>
            </a:pPr>
            <a:r>
              <a:rPr lang="en"/>
              <a:t>Thomas McGuire, Jake Kaczynski, Anousha Zafaripour, Ryan Geary</a:t>
            </a:r>
            <a:endParaRPr/>
          </a:p>
          <a:p>
            <a:pPr indent="0" lvl="0" marL="0" rtl="0" algn="l">
              <a:spcBef>
                <a:spcPts val="1600"/>
              </a:spcBef>
              <a:spcAft>
                <a:spcPts val="1600"/>
              </a:spcAft>
              <a:buNone/>
            </a:pPr>
            <a:r>
              <a:rPr lang="en"/>
              <a:t>IST 687 Final Project; Fall 2020</a:t>
            </a:r>
            <a:endParaRPr/>
          </a:p>
        </p:txBody>
      </p:sp>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260550" y="173762"/>
            <a:ext cx="4311450" cy="2404813"/>
          </a:xfrm>
          <a:prstGeom prst="rect">
            <a:avLst/>
          </a:prstGeom>
          <a:noFill/>
          <a:ln>
            <a:noFill/>
          </a:ln>
        </p:spPr>
      </p:pic>
      <p:pic>
        <p:nvPicPr>
          <p:cNvPr id="130" name="Google Shape;130;p22"/>
          <p:cNvPicPr preferRelativeResize="0"/>
          <p:nvPr/>
        </p:nvPicPr>
        <p:blipFill>
          <a:blip r:embed="rId4">
            <a:alphaModFix/>
          </a:blip>
          <a:stretch>
            <a:fillRect/>
          </a:stretch>
        </p:blipFill>
        <p:spPr>
          <a:xfrm>
            <a:off x="4651025" y="180575"/>
            <a:ext cx="4352062" cy="2391175"/>
          </a:xfrm>
          <a:prstGeom prst="rect">
            <a:avLst/>
          </a:prstGeom>
          <a:noFill/>
          <a:ln>
            <a:noFill/>
          </a:ln>
        </p:spPr>
      </p:pic>
      <p:pic>
        <p:nvPicPr>
          <p:cNvPr id="131" name="Google Shape;131;p22"/>
          <p:cNvPicPr preferRelativeResize="0"/>
          <p:nvPr/>
        </p:nvPicPr>
        <p:blipFill>
          <a:blip r:embed="rId5">
            <a:alphaModFix/>
          </a:blip>
          <a:stretch>
            <a:fillRect/>
          </a:stretch>
        </p:blipFill>
        <p:spPr>
          <a:xfrm>
            <a:off x="2296800" y="2683650"/>
            <a:ext cx="4311454" cy="2391175"/>
          </a:xfrm>
          <a:prstGeom prst="rect">
            <a:avLst/>
          </a:prstGeom>
          <a:noFill/>
          <a:ln>
            <a:noFill/>
          </a:ln>
        </p:spPr>
      </p:pic>
      <p:sp>
        <p:nvSpPr>
          <p:cNvPr id="132" name="Google Shape;13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87900" y="458025"/>
            <a:ext cx="53550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Population Percent Change</a:t>
            </a:r>
            <a:endParaRPr/>
          </a:p>
        </p:txBody>
      </p:sp>
      <p:pic>
        <p:nvPicPr>
          <p:cNvPr id="138" name="Google Shape;138;p23"/>
          <p:cNvPicPr preferRelativeResize="0"/>
          <p:nvPr/>
        </p:nvPicPr>
        <p:blipFill>
          <a:blip r:embed="rId3">
            <a:alphaModFix/>
          </a:blip>
          <a:stretch>
            <a:fillRect/>
          </a:stretch>
        </p:blipFill>
        <p:spPr>
          <a:xfrm>
            <a:off x="54100" y="2180950"/>
            <a:ext cx="4209750" cy="2420025"/>
          </a:xfrm>
          <a:prstGeom prst="rect">
            <a:avLst/>
          </a:prstGeom>
          <a:noFill/>
          <a:ln>
            <a:noFill/>
          </a:ln>
        </p:spPr>
      </p:pic>
      <p:pic>
        <p:nvPicPr>
          <p:cNvPr id="139" name="Google Shape;139;p23"/>
          <p:cNvPicPr preferRelativeResize="0"/>
          <p:nvPr/>
        </p:nvPicPr>
        <p:blipFill>
          <a:blip r:embed="rId4">
            <a:alphaModFix/>
          </a:blip>
          <a:stretch>
            <a:fillRect/>
          </a:stretch>
        </p:blipFill>
        <p:spPr>
          <a:xfrm>
            <a:off x="4358257" y="2194125"/>
            <a:ext cx="4698594" cy="2393675"/>
          </a:xfrm>
          <a:prstGeom prst="rect">
            <a:avLst/>
          </a:prstGeom>
          <a:noFill/>
          <a:ln>
            <a:noFill/>
          </a:ln>
        </p:spPr>
      </p:pic>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1020750" y="241625"/>
            <a:ext cx="7102500" cy="5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Population Density by State (2019)</a:t>
            </a:r>
            <a:endParaRPr sz="2800"/>
          </a:p>
        </p:txBody>
      </p:sp>
      <p:pic>
        <p:nvPicPr>
          <p:cNvPr id="146" name="Google Shape;146;p24"/>
          <p:cNvPicPr preferRelativeResize="0"/>
          <p:nvPr/>
        </p:nvPicPr>
        <p:blipFill>
          <a:blip r:embed="rId3">
            <a:alphaModFix/>
          </a:blip>
          <a:stretch>
            <a:fillRect/>
          </a:stretch>
        </p:blipFill>
        <p:spPr>
          <a:xfrm>
            <a:off x="3345775" y="1364375"/>
            <a:ext cx="5508927" cy="3144550"/>
          </a:xfrm>
          <a:prstGeom prst="rect">
            <a:avLst/>
          </a:prstGeom>
          <a:noFill/>
          <a:ln>
            <a:noFill/>
          </a:ln>
        </p:spPr>
      </p:pic>
      <p:sp>
        <p:nvSpPr>
          <p:cNvPr id="147" name="Google Shape;14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4"/>
          <p:cNvSpPr txBox="1"/>
          <p:nvPr/>
        </p:nvSpPr>
        <p:spPr>
          <a:xfrm>
            <a:off x="183100" y="1364375"/>
            <a:ext cx="2415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Min</a:t>
            </a:r>
            <a:r>
              <a:rPr lang="en">
                <a:solidFill>
                  <a:srgbClr val="FFFFFF"/>
                </a:solidFill>
                <a:latin typeface="Roboto"/>
                <a:ea typeface="Roboto"/>
                <a:cs typeface="Roboto"/>
                <a:sym typeface="Roboto"/>
              </a:rPr>
              <a:t>. : 	1.099</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1st Qu.</a:t>
            </a:r>
            <a:r>
              <a:rPr lang="en">
                <a:solidFill>
                  <a:srgbClr val="FFFFFF"/>
                </a:solidFill>
                <a:latin typeface="Roboto"/>
                <a:ea typeface="Roboto"/>
                <a:cs typeface="Roboto"/>
                <a:sym typeface="Roboto"/>
              </a:rPr>
              <a:t> :  	41.653</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Median</a:t>
            </a:r>
            <a:r>
              <a:rPr lang="en">
                <a:solidFill>
                  <a:srgbClr val="FFFFFF"/>
                </a:solidFill>
                <a:latin typeface="Roboto"/>
                <a:ea typeface="Roboto"/>
                <a:cs typeface="Roboto"/>
                <a:sym typeface="Roboto"/>
              </a:rPr>
              <a:t>:   	88.826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Mean</a:t>
            </a:r>
            <a:r>
              <a:rPr lang="en">
                <a:solidFill>
                  <a:srgbClr val="FFFFFF"/>
                </a:solidFill>
                <a:latin typeface="Roboto"/>
                <a:ea typeface="Roboto"/>
                <a:cs typeface="Roboto"/>
                <a:sym typeface="Roboto"/>
              </a:rPr>
              <a:t>:  	160.671</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3rd Qu</a:t>
            </a:r>
            <a:r>
              <a:rPr lang="en">
                <a:solidFill>
                  <a:srgbClr val="FFFFFF"/>
                </a:solidFill>
                <a:latin typeface="Roboto"/>
                <a:ea typeface="Roboto"/>
                <a:cs typeface="Roboto"/>
                <a:sym typeface="Roboto"/>
              </a:rPr>
              <a:t>. :   	196.044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Max</a:t>
            </a:r>
            <a:r>
              <a:rPr lang="en">
                <a:solidFill>
                  <a:srgbClr val="FFFFFF"/>
                </a:solidFill>
                <a:latin typeface="Roboto"/>
                <a:ea typeface="Roboto"/>
                <a:cs typeface="Roboto"/>
                <a:sym typeface="Roboto"/>
              </a:rPr>
              <a:t>.: 	1018.250</a:t>
            </a:r>
            <a:endParaRPr>
              <a:solidFill>
                <a:srgbClr val="FFFFFF"/>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Average Population Density &amp; Average Income by State</a:t>
            </a:r>
            <a:endParaRPr sz="2200"/>
          </a:p>
        </p:txBody>
      </p:sp>
      <p:pic>
        <p:nvPicPr>
          <p:cNvPr id="154" name="Google Shape;154;p25"/>
          <p:cNvPicPr preferRelativeResize="0"/>
          <p:nvPr/>
        </p:nvPicPr>
        <p:blipFill>
          <a:blip r:embed="rId3">
            <a:alphaModFix/>
          </a:blip>
          <a:stretch>
            <a:fillRect/>
          </a:stretch>
        </p:blipFill>
        <p:spPr>
          <a:xfrm>
            <a:off x="134600" y="1546700"/>
            <a:ext cx="4347825" cy="2779750"/>
          </a:xfrm>
          <a:prstGeom prst="rect">
            <a:avLst/>
          </a:prstGeom>
          <a:noFill/>
          <a:ln>
            <a:noFill/>
          </a:ln>
        </p:spPr>
      </p:pic>
      <p:pic>
        <p:nvPicPr>
          <p:cNvPr id="155" name="Google Shape;155;p25"/>
          <p:cNvPicPr preferRelativeResize="0"/>
          <p:nvPr/>
        </p:nvPicPr>
        <p:blipFill>
          <a:blip r:embed="rId4">
            <a:alphaModFix/>
          </a:blip>
          <a:stretch>
            <a:fillRect/>
          </a:stretch>
        </p:blipFill>
        <p:spPr>
          <a:xfrm>
            <a:off x="4572000" y="1579800"/>
            <a:ext cx="4441349" cy="2713554"/>
          </a:xfrm>
          <a:prstGeom prst="rect">
            <a:avLst/>
          </a:prstGeom>
          <a:noFill/>
          <a:ln>
            <a:noFill/>
          </a:ln>
        </p:spPr>
      </p:pic>
      <p:sp>
        <p:nvSpPr>
          <p:cNvPr id="156" name="Google Shape;15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6"/>
          <p:cNvPicPr preferRelativeResize="0"/>
          <p:nvPr/>
        </p:nvPicPr>
        <p:blipFill>
          <a:blip r:embed="rId3">
            <a:alphaModFix/>
          </a:blip>
          <a:stretch>
            <a:fillRect/>
          </a:stretch>
        </p:blipFill>
        <p:spPr>
          <a:xfrm>
            <a:off x="264125" y="134425"/>
            <a:ext cx="4307875" cy="2380350"/>
          </a:xfrm>
          <a:prstGeom prst="rect">
            <a:avLst/>
          </a:prstGeom>
          <a:noFill/>
          <a:ln>
            <a:noFill/>
          </a:ln>
        </p:spPr>
      </p:pic>
      <p:pic>
        <p:nvPicPr>
          <p:cNvPr id="162" name="Google Shape;162;p26"/>
          <p:cNvPicPr preferRelativeResize="0"/>
          <p:nvPr/>
        </p:nvPicPr>
        <p:blipFill>
          <a:blip r:embed="rId4">
            <a:alphaModFix/>
          </a:blip>
          <a:stretch>
            <a:fillRect/>
          </a:stretch>
        </p:blipFill>
        <p:spPr>
          <a:xfrm>
            <a:off x="4769521" y="134425"/>
            <a:ext cx="3919155" cy="2380350"/>
          </a:xfrm>
          <a:prstGeom prst="rect">
            <a:avLst/>
          </a:prstGeom>
          <a:noFill/>
          <a:ln>
            <a:noFill/>
          </a:ln>
        </p:spPr>
      </p:pic>
      <p:pic>
        <p:nvPicPr>
          <p:cNvPr id="163" name="Google Shape;163;p26"/>
          <p:cNvPicPr preferRelativeResize="0"/>
          <p:nvPr/>
        </p:nvPicPr>
        <p:blipFill>
          <a:blip r:embed="rId5">
            <a:alphaModFix/>
          </a:blip>
          <a:stretch>
            <a:fillRect/>
          </a:stretch>
        </p:blipFill>
        <p:spPr>
          <a:xfrm>
            <a:off x="2450200" y="2610325"/>
            <a:ext cx="4112750" cy="2492450"/>
          </a:xfrm>
          <a:prstGeom prst="rect">
            <a:avLst/>
          </a:prstGeom>
          <a:noFill/>
          <a:ln>
            <a:noFill/>
          </a:ln>
        </p:spPr>
      </p:pic>
      <p:sp>
        <p:nvSpPr>
          <p:cNvPr id="164" name="Google Shape;16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1509000" y="175050"/>
            <a:ext cx="61260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Median Income by State (2019)</a:t>
            </a:r>
            <a:endParaRPr/>
          </a:p>
        </p:txBody>
      </p:sp>
      <p:pic>
        <p:nvPicPr>
          <p:cNvPr id="170" name="Google Shape;170;p27"/>
          <p:cNvPicPr preferRelativeResize="0"/>
          <p:nvPr/>
        </p:nvPicPr>
        <p:blipFill>
          <a:blip r:embed="rId3">
            <a:alphaModFix/>
          </a:blip>
          <a:stretch>
            <a:fillRect/>
          </a:stretch>
        </p:blipFill>
        <p:spPr>
          <a:xfrm>
            <a:off x="2936565" y="1244700"/>
            <a:ext cx="5959508" cy="3418536"/>
          </a:xfrm>
          <a:prstGeom prst="rect">
            <a:avLst/>
          </a:prstGeom>
          <a:noFill/>
          <a:ln>
            <a:noFill/>
          </a:ln>
        </p:spPr>
      </p:pic>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7"/>
          <p:cNvSpPr txBox="1"/>
          <p:nvPr/>
        </p:nvSpPr>
        <p:spPr>
          <a:xfrm>
            <a:off x="162050" y="1605675"/>
            <a:ext cx="2900700" cy="23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Min:  </a:t>
            </a:r>
            <a:r>
              <a:rPr lang="en">
                <a:solidFill>
                  <a:schemeClr val="dk1"/>
                </a:solidFill>
                <a:latin typeface="Roboto"/>
                <a:ea typeface="Roboto"/>
                <a:cs typeface="Roboto"/>
                <a:sym typeface="Roboto"/>
              </a:rPr>
              <a:t> 	$44,787 (Mississippi)</a:t>
            </a:r>
            <a:endParaRPr>
              <a:solidFill>
                <a:schemeClr val="dk1"/>
              </a:solidFill>
              <a:latin typeface="Roboto"/>
              <a:ea typeface="Roboto"/>
              <a:cs typeface="Roboto"/>
              <a:sym typeface="Roboto"/>
            </a:endParaRPr>
          </a:p>
          <a:p>
            <a:pPr indent="0" lvl="0" marL="0" rtl="0" algn="l">
              <a:spcBef>
                <a:spcPts val="0"/>
              </a:spcBef>
              <a:spcAft>
                <a:spcPts val="0"/>
              </a:spcAft>
              <a:buNone/>
            </a:pPr>
            <a:r>
              <a:rPr b="1" lang="en">
                <a:solidFill>
                  <a:schemeClr val="dk1"/>
                </a:solidFill>
                <a:latin typeface="Roboto"/>
                <a:ea typeface="Roboto"/>
                <a:cs typeface="Roboto"/>
                <a:sym typeface="Roboto"/>
              </a:rPr>
              <a:t>1st Qu: </a:t>
            </a:r>
            <a:r>
              <a:rPr lang="en">
                <a:solidFill>
                  <a:schemeClr val="dk1"/>
                </a:solidFill>
                <a:latin typeface="Roboto"/>
                <a:ea typeface="Roboto"/>
                <a:cs typeface="Roboto"/>
                <a:sym typeface="Roboto"/>
              </a:rPr>
              <a:t>  	$60,496</a:t>
            </a:r>
            <a:endParaRPr>
              <a:solidFill>
                <a:schemeClr val="dk1"/>
              </a:solidFill>
              <a:latin typeface="Roboto"/>
              <a:ea typeface="Roboto"/>
              <a:cs typeface="Roboto"/>
              <a:sym typeface="Roboto"/>
            </a:endParaRPr>
          </a:p>
          <a:p>
            <a:pPr indent="0" lvl="0" marL="0" rtl="0" algn="l">
              <a:spcBef>
                <a:spcPts val="0"/>
              </a:spcBef>
              <a:spcAft>
                <a:spcPts val="0"/>
              </a:spcAft>
              <a:buNone/>
            </a:pPr>
            <a:r>
              <a:rPr b="1" lang="en">
                <a:solidFill>
                  <a:schemeClr val="dk1"/>
                </a:solidFill>
                <a:latin typeface="Roboto"/>
                <a:ea typeface="Roboto"/>
                <a:cs typeface="Roboto"/>
                <a:sym typeface="Roboto"/>
              </a:rPr>
              <a:t>Median: </a:t>
            </a:r>
            <a:r>
              <a:rPr lang="en">
                <a:solidFill>
                  <a:schemeClr val="dk1"/>
                </a:solidFill>
                <a:latin typeface="Roboto"/>
                <a:ea typeface="Roboto"/>
                <a:cs typeface="Roboto"/>
                <a:sym typeface="Roboto"/>
              </a:rPr>
              <a:t>	$68,738</a:t>
            </a:r>
            <a:endParaRPr>
              <a:solidFill>
                <a:schemeClr val="dk1"/>
              </a:solidFill>
              <a:latin typeface="Roboto"/>
              <a:ea typeface="Roboto"/>
              <a:cs typeface="Roboto"/>
              <a:sym typeface="Roboto"/>
            </a:endParaRPr>
          </a:p>
          <a:p>
            <a:pPr indent="0" lvl="0" marL="0" rtl="0" algn="l">
              <a:spcBef>
                <a:spcPts val="0"/>
              </a:spcBef>
              <a:spcAft>
                <a:spcPts val="0"/>
              </a:spcAft>
              <a:buNone/>
            </a:pPr>
            <a:r>
              <a:rPr b="1" lang="en">
                <a:solidFill>
                  <a:schemeClr val="dk1"/>
                </a:solidFill>
                <a:latin typeface="Roboto"/>
                <a:ea typeface="Roboto"/>
                <a:cs typeface="Roboto"/>
                <a:sym typeface="Roboto"/>
              </a:rPr>
              <a:t>Mean:  </a:t>
            </a:r>
            <a:r>
              <a:rPr lang="en">
                <a:solidFill>
                  <a:schemeClr val="dk1"/>
                </a:solidFill>
                <a:latin typeface="Roboto"/>
                <a:ea typeface="Roboto"/>
                <a:cs typeface="Roboto"/>
                <a:sym typeface="Roboto"/>
              </a:rPr>
              <a:t>	$68,930</a:t>
            </a:r>
            <a:endParaRPr>
              <a:solidFill>
                <a:schemeClr val="dk1"/>
              </a:solidFill>
              <a:latin typeface="Roboto"/>
              <a:ea typeface="Roboto"/>
              <a:cs typeface="Roboto"/>
              <a:sym typeface="Roboto"/>
            </a:endParaRPr>
          </a:p>
          <a:p>
            <a:pPr indent="0" lvl="0" marL="0" rtl="0" algn="l">
              <a:spcBef>
                <a:spcPts val="0"/>
              </a:spcBef>
              <a:spcAft>
                <a:spcPts val="0"/>
              </a:spcAft>
              <a:buNone/>
            </a:pPr>
            <a:r>
              <a:rPr b="1" lang="en">
                <a:solidFill>
                  <a:schemeClr val="dk1"/>
                </a:solidFill>
                <a:latin typeface="Roboto"/>
                <a:ea typeface="Roboto"/>
                <a:cs typeface="Roboto"/>
                <a:sym typeface="Roboto"/>
              </a:rPr>
              <a:t>3rd Qu.: </a:t>
            </a:r>
            <a:r>
              <a:rPr lang="en">
                <a:solidFill>
                  <a:schemeClr val="dk1"/>
                </a:solidFill>
                <a:latin typeface="Roboto"/>
                <a:ea typeface="Roboto"/>
                <a:cs typeface="Roboto"/>
                <a:sym typeface="Roboto"/>
              </a:rPr>
              <a:t>	$74,402</a:t>
            </a:r>
            <a:endParaRPr>
              <a:solidFill>
                <a:schemeClr val="dk1"/>
              </a:solidFill>
              <a:latin typeface="Roboto"/>
              <a:ea typeface="Roboto"/>
              <a:cs typeface="Roboto"/>
              <a:sym typeface="Roboto"/>
            </a:endParaRPr>
          </a:p>
          <a:p>
            <a:pPr indent="0" lvl="0" marL="0" rtl="0" algn="l">
              <a:spcBef>
                <a:spcPts val="0"/>
              </a:spcBef>
              <a:spcAft>
                <a:spcPts val="0"/>
              </a:spcAft>
              <a:buNone/>
            </a:pPr>
            <a:r>
              <a:rPr b="1" lang="en">
                <a:solidFill>
                  <a:schemeClr val="dk1"/>
                </a:solidFill>
                <a:latin typeface="Roboto"/>
                <a:ea typeface="Roboto"/>
                <a:cs typeface="Roboto"/>
                <a:sym typeface="Roboto"/>
              </a:rPr>
              <a:t>Max: 	</a:t>
            </a:r>
            <a:r>
              <a:rPr lang="en">
                <a:solidFill>
                  <a:schemeClr val="dk1"/>
                </a:solidFill>
                <a:latin typeface="Roboto"/>
                <a:ea typeface="Roboto"/>
                <a:cs typeface="Roboto"/>
                <a:sym typeface="Roboto"/>
              </a:rPr>
              <a:t>	$95,572(Maryland)</a:t>
            </a:r>
            <a:endParaRPr>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Crime Map 2000 vs Crime 2010</a:t>
            </a:r>
            <a:endParaRPr/>
          </a:p>
        </p:txBody>
      </p:sp>
      <p:pic>
        <p:nvPicPr>
          <p:cNvPr id="178" name="Google Shape;178;p28"/>
          <p:cNvPicPr preferRelativeResize="0"/>
          <p:nvPr/>
        </p:nvPicPr>
        <p:blipFill>
          <a:blip r:embed="rId3">
            <a:alphaModFix/>
          </a:blip>
          <a:stretch>
            <a:fillRect/>
          </a:stretch>
        </p:blipFill>
        <p:spPr>
          <a:xfrm>
            <a:off x="279125" y="1437475"/>
            <a:ext cx="3998299" cy="2814400"/>
          </a:xfrm>
          <a:prstGeom prst="rect">
            <a:avLst/>
          </a:prstGeom>
          <a:noFill/>
          <a:ln>
            <a:noFill/>
          </a:ln>
        </p:spPr>
      </p:pic>
      <p:pic>
        <p:nvPicPr>
          <p:cNvPr id="179" name="Google Shape;179;p28"/>
          <p:cNvPicPr preferRelativeResize="0"/>
          <p:nvPr/>
        </p:nvPicPr>
        <p:blipFill>
          <a:blip r:embed="rId4">
            <a:alphaModFix/>
          </a:blip>
          <a:stretch>
            <a:fillRect/>
          </a:stretch>
        </p:blipFill>
        <p:spPr>
          <a:xfrm>
            <a:off x="4480975" y="1437475"/>
            <a:ext cx="4377575" cy="2814400"/>
          </a:xfrm>
          <a:prstGeom prst="rect">
            <a:avLst/>
          </a:prstGeom>
          <a:noFill/>
          <a:ln>
            <a:noFill/>
          </a:ln>
        </p:spPr>
      </p:pic>
      <p:sp>
        <p:nvSpPr>
          <p:cNvPr id="180" name="Google Shape;18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Total Crimes by State (2017)</a:t>
            </a:r>
            <a:endParaRPr/>
          </a:p>
        </p:txBody>
      </p:sp>
      <p:pic>
        <p:nvPicPr>
          <p:cNvPr id="186" name="Google Shape;186;p29"/>
          <p:cNvPicPr preferRelativeResize="0"/>
          <p:nvPr/>
        </p:nvPicPr>
        <p:blipFill>
          <a:blip r:embed="rId3">
            <a:alphaModFix/>
          </a:blip>
          <a:stretch>
            <a:fillRect/>
          </a:stretch>
        </p:blipFill>
        <p:spPr>
          <a:xfrm>
            <a:off x="3131100" y="1379725"/>
            <a:ext cx="5625002" cy="3203733"/>
          </a:xfrm>
          <a:prstGeom prst="rect">
            <a:avLst/>
          </a:prstGeom>
          <a:noFill/>
          <a:ln>
            <a:noFill/>
          </a:ln>
        </p:spPr>
      </p:pic>
      <p:sp>
        <p:nvSpPr>
          <p:cNvPr id="187" name="Google Shape;18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29"/>
          <p:cNvSpPr txBox="1"/>
          <p:nvPr/>
        </p:nvSpPr>
        <p:spPr>
          <a:xfrm>
            <a:off x="172250" y="1715850"/>
            <a:ext cx="2825700" cy="23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Min</a:t>
            </a:r>
            <a:r>
              <a:rPr lang="en">
                <a:solidFill>
                  <a:srgbClr val="FFFFFF"/>
                </a:solidFill>
                <a:latin typeface="Roboto"/>
                <a:ea typeface="Roboto"/>
                <a:cs typeface="Roboto"/>
                <a:sym typeface="Roboto"/>
              </a:rPr>
              <a:t>: </a:t>
            </a:r>
            <a:r>
              <a:rPr lang="en">
                <a:solidFill>
                  <a:srgbClr val="FFFFFF"/>
                </a:solidFill>
                <a:latin typeface="Roboto"/>
                <a:ea typeface="Roboto"/>
                <a:cs typeface="Roboto"/>
                <a:sym typeface="Roboto"/>
              </a:rPr>
              <a:t>  	19,988   (Vermont)</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1st Qu</a:t>
            </a:r>
            <a:r>
              <a:rPr lang="en">
                <a:solidFill>
                  <a:srgbClr val="FFFFFF"/>
                </a:solidFill>
                <a:latin typeface="Roboto"/>
                <a:ea typeface="Roboto"/>
                <a:cs typeface="Roboto"/>
                <a:sym typeface="Roboto"/>
              </a:rPr>
              <a:t>:  </a:t>
            </a:r>
            <a:r>
              <a:rPr lang="en">
                <a:solidFill>
                  <a:srgbClr val="FFFFFF"/>
                </a:solidFill>
                <a:latin typeface="Roboto"/>
                <a:ea typeface="Roboto"/>
                <a:cs typeface="Roboto"/>
                <a:sym typeface="Roboto"/>
              </a:rPr>
              <a:t> 	85,952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Median</a:t>
            </a:r>
            <a:r>
              <a:rPr lang="en">
                <a:solidFill>
                  <a:srgbClr val="FFFFFF"/>
                </a:solidFill>
                <a:latin typeface="Roboto"/>
                <a:ea typeface="Roboto"/>
                <a:cs typeface="Roboto"/>
                <a:sym typeface="Roboto"/>
              </a:rPr>
              <a:t>: 	</a:t>
            </a:r>
            <a:r>
              <a:rPr lang="en">
                <a:solidFill>
                  <a:srgbClr val="FFFFFF"/>
                </a:solidFill>
                <a:latin typeface="Roboto"/>
                <a:ea typeface="Roboto"/>
                <a:cs typeface="Roboto"/>
                <a:sym typeface="Roboto"/>
              </a:rPr>
              <a:t>254,341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Mean</a:t>
            </a:r>
            <a:r>
              <a:rPr lang="en">
                <a:solidFill>
                  <a:srgbClr val="FFFFFF"/>
                </a:solidFill>
                <a:latin typeface="Roboto"/>
                <a:ea typeface="Roboto"/>
                <a:cs typeface="Roboto"/>
                <a:sym typeface="Roboto"/>
              </a:rPr>
              <a:t>:  	</a:t>
            </a:r>
            <a:r>
              <a:rPr lang="en">
                <a:solidFill>
                  <a:srgbClr val="FFFFFF"/>
                </a:solidFill>
                <a:latin typeface="Roboto"/>
                <a:ea typeface="Roboto"/>
                <a:cs typeface="Roboto"/>
                <a:sym typeface="Roboto"/>
              </a:rPr>
              <a:t>361,716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3rd Qu</a:t>
            </a:r>
            <a:r>
              <a:rPr lang="en">
                <a:solidFill>
                  <a:srgbClr val="FFFFFF"/>
                </a:solidFill>
                <a:latin typeface="Roboto"/>
                <a:ea typeface="Roboto"/>
                <a:cs typeface="Roboto"/>
                <a:sym typeface="Roboto"/>
              </a:rPr>
              <a:t>.: 	</a:t>
            </a:r>
            <a:r>
              <a:rPr lang="en">
                <a:solidFill>
                  <a:srgbClr val="FFFFFF"/>
                </a:solidFill>
                <a:latin typeface="Roboto"/>
                <a:ea typeface="Roboto"/>
                <a:cs typeface="Roboto"/>
                <a:sym typeface="Roboto"/>
              </a:rPr>
              <a:t>456,296 </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Max</a:t>
            </a:r>
            <a:r>
              <a:rPr lang="en">
                <a:solidFill>
                  <a:srgbClr val="FFFFFF"/>
                </a:solidFill>
                <a:latin typeface="Roboto"/>
                <a:ea typeface="Roboto"/>
                <a:cs typeface="Roboto"/>
                <a:sym typeface="Roboto"/>
              </a:rPr>
              <a:t>: 		2,329,482 (California)</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b="1" lang="en" sz="2400" u="sng"/>
              <a:t>Housing Price Index (HPI) Analysis, 2000 to 2019</a:t>
            </a:r>
            <a:endParaRPr/>
          </a:p>
        </p:txBody>
      </p:sp>
      <p:sp>
        <p:nvSpPr>
          <p:cNvPr id="194" name="Google Shape;194;p30"/>
          <p:cNvSpPr txBox="1"/>
          <p:nvPr>
            <p:ph idx="1" type="body"/>
          </p:nvPr>
        </p:nvSpPr>
        <p:spPr>
          <a:xfrm>
            <a:off x="193950" y="1473175"/>
            <a:ext cx="8756100" cy="30789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999999"/>
              </a:buClr>
              <a:buSzPts val="2000"/>
              <a:buAutoNum type="romanUcPeriod"/>
            </a:pPr>
            <a:r>
              <a:rPr lang="en" sz="2000">
                <a:solidFill>
                  <a:srgbClr val="999999"/>
                </a:solidFill>
              </a:rPr>
              <a:t>Defining and Visualizing Housing Price Index</a:t>
            </a:r>
            <a:endParaRPr sz="2000">
              <a:solidFill>
                <a:srgbClr val="999999"/>
              </a:solidFill>
            </a:endParaRPr>
          </a:p>
          <a:p>
            <a:pPr indent="-355600" lvl="0" marL="457200" rtl="0" algn="l">
              <a:lnSpc>
                <a:spcPct val="150000"/>
              </a:lnSpc>
              <a:spcBef>
                <a:spcPts val="0"/>
              </a:spcBef>
              <a:spcAft>
                <a:spcPts val="0"/>
              </a:spcAft>
              <a:buClr>
                <a:srgbClr val="999999"/>
              </a:buClr>
              <a:buSzPts val="2000"/>
              <a:buAutoNum type="romanUcPeriod"/>
            </a:pPr>
            <a:r>
              <a:rPr lang="en" sz="2000">
                <a:solidFill>
                  <a:srgbClr val="999999"/>
                </a:solidFill>
              </a:rPr>
              <a:t>Analyzing Input Variables: Population Density, Median Income &amp; Crime</a:t>
            </a:r>
            <a:endParaRPr sz="2000">
              <a:solidFill>
                <a:srgbClr val="999999"/>
              </a:solidFill>
            </a:endParaRPr>
          </a:p>
          <a:p>
            <a:pPr indent="-355600" lvl="0" marL="457200" rtl="0" algn="l">
              <a:lnSpc>
                <a:spcPct val="150000"/>
              </a:lnSpc>
              <a:spcBef>
                <a:spcPts val="0"/>
              </a:spcBef>
              <a:spcAft>
                <a:spcPts val="0"/>
              </a:spcAft>
              <a:buSzPts val="2000"/>
              <a:buAutoNum type="romanUcPeriod"/>
            </a:pPr>
            <a:r>
              <a:rPr b="1" lang="en" sz="2000"/>
              <a:t>Modeling HPI using Linear Regression and Machine Learning (KSVM)</a:t>
            </a:r>
            <a:endParaRPr b="1" sz="2000"/>
          </a:p>
        </p:txBody>
      </p:sp>
      <p:sp>
        <p:nvSpPr>
          <p:cNvPr id="195" name="Google Shape;19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Model</a:t>
            </a:r>
            <a:endParaRPr/>
          </a:p>
        </p:txBody>
      </p:sp>
      <p:sp>
        <p:nvSpPr>
          <p:cNvPr id="201" name="Google Shape;201;p31"/>
          <p:cNvSpPr txBox="1"/>
          <p:nvPr/>
        </p:nvSpPr>
        <p:spPr>
          <a:xfrm>
            <a:off x="5361050" y="2320213"/>
            <a:ext cx="3235500" cy="26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AverageHPI = </a:t>
            </a:r>
            <a:r>
              <a:rPr lang="en">
                <a:solidFill>
                  <a:srgbClr val="FFFFFF"/>
                </a:solidFill>
              </a:rPr>
              <a:t>- 0.175*den2019 + 2841*medInc2019 + 111</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b="1" lang="en">
                <a:solidFill>
                  <a:srgbClr val="FFFFFF"/>
                </a:solidFill>
              </a:rPr>
              <a:t>F-stat p-value</a:t>
            </a:r>
            <a:r>
              <a:rPr lang="en">
                <a:solidFill>
                  <a:srgbClr val="FFFFFF"/>
                </a:solidFill>
              </a:rPr>
              <a:t>: 0.001</a:t>
            </a:r>
            <a:endParaRPr>
              <a:solidFill>
                <a:srgbClr val="FFFFFF"/>
              </a:solidFill>
            </a:endParaRPr>
          </a:p>
          <a:p>
            <a:pPr indent="-317500" lvl="0" marL="457200" rtl="0" algn="l">
              <a:spcBef>
                <a:spcPts val="0"/>
              </a:spcBef>
              <a:spcAft>
                <a:spcPts val="0"/>
              </a:spcAft>
              <a:buClr>
                <a:srgbClr val="FFFFFF"/>
              </a:buClr>
              <a:buSzPts val="1400"/>
              <a:buChar char="-"/>
            </a:pPr>
            <a:r>
              <a:rPr b="1" lang="en">
                <a:solidFill>
                  <a:srgbClr val="FFFFFF"/>
                </a:solidFill>
              </a:rPr>
              <a:t>Both variables significant</a:t>
            </a:r>
            <a:endParaRPr b="1">
              <a:solidFill>
                <a:srgbClr val="FFFFFF"/>
              </a:solidFill>
            </a:endParaRPr>
          </a:p>
          <a:p>
            <a:pPr indent="-317500" lvl="0" marL="457200" rtl="0" algn="l">
              <a:spcBef>
                <a:spcPts val="0"/>
              </a:spcBef>
              <a:spcAft>
                <a:spcPts val="0"/>
              </a:spcAft>
              <a:buClr>
                <a:srgbClr val="FFFFFF"/>
              </a:buClr>
              <a:buSzPts val="1400"/>
              <a:buChar char="-"/>
            </a:pPr>
            <a:r>
              <a:rPr b="1" lang="en">
                <a:solidFill>
                  <a:srgbClr val="FFFFFF"/>
                </a:solidFill>
              </a:rPr>
              <a:t>R-Squared is bad (26%)</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317500" lvl="0" marL="457200" rtl="0" algn="l">
              <a:spcBef>
                <a:spcPts val="0"/>
              </a:spcBef>
              <a:spcAft>
                <a:spcPts val="0"/>
              </a:spcAft>
              <a:buClr>
                <a:srgbClr val="FFFFFF"/>
              </a:buClr>
              <a:buSzPts val="1400"/>
              <a:buChar char="●"/>
            </a:pPr>
            <a:r>
              <a:rPr b="1" lang="en">
                <a:solidFill>
                  <a:srgbClr val="FFFFFF"/>
                </a:solidFill>
              </a:rPr>
              <a:t>Took Crime out because the coefficient was insignificant and it made the model worse.</a:t>
            </a:r>
            <a:endParaRPr b="1">
              <a:solidFill>
                <a:srgbClr val="FFFFFF"/>
              </a:solidFill>
            </a:endParaRPr>
          </a:p>
        </p:txBody>
      </p:sp>
      <p:sp>
        <p:nvSpPr>
          <p:cNvPr id="202" name="Google Shape;20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31"/>
          <p:cNvPicPr preferRelativeResize="0"/>
          <p:nvPr/>
        </p:nvPicPr>
        <p:blipFill>
          <a:blip r:embed="rId3">
            <a:alphaModFix/>
          </a:blip>
          <a:stretch>
            <a:fillRect/>
          </a:stretch>
        </p:blipFill>
        <p:spPr>
          <a:xfrm>
            <a:off x="387900" y="2214575"/>
            <a:ext cx="4225549" cy="2768150"/>
          </a:xfrm>
          <a:prstGeom prst="rect">
            <a:avLst/>
          </a:prstGeom>
          <a:noFill/>
          <a:ln>
            <a:noFill/>
          </a:ln>
        </p:spPr>
      </p:pic>
      <p:pic>
        <p:nvPicPr>
          <p:cNvPr id="204" name="Google Shape;204;p31"/>
          <p:cNvPicPr preferRelativeResize="0"/>
          <p:nvPr/>
        </p:nvPicPr>
        <p:blipFill>
          <a:blip r:embed="rId4">
            <a:alphaModFix/>
          </a:blip>
          <a:stretch>
            <a:fillRect/>
          </a:stretch>
        </p:blipFill>
        <p:spPr>
          <a:xfrm>
            <a:off x="152400" y="1296525"/>
            <a:ext cx="8839200" cy="6046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b="1" lang="en" sz="2400" u="sng"/>
              <a:t>Housing Price Index (HPI) Analysis, 2000 to 2019</a:t>
            </a:r>
            <a:endParaRPr b="1" sz="2400" u="sng">
              <a:latin typeface="Roboto"/>
              <a:ea typeface="Roboto"/>
              <a:cs typeface="Roboto"/>
              <a:sym typeface="Roboto"/>
            </a:endParaRPr>
          </a:p>
        </p:txBody>
      </p:sp>
      <p:sp>
        <p:nvSpPr>
          <p:cNvPr id="70" name="Google Shape;70;p14"/>
          <p:cNvSpPr txBox="1"/>
          <p:nvPr>
            <p:ph idx="1" type="body"/>
          </p:nvPr>
        </p:nvSpPr>
        <p:spPr>
          <a:xfrm>
            <a:off x="193950" y="1473175"/>
            <a:ext cx="8756100" cy="30789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AutoNum type="romanUcPeriod"/>
            </a:pPr>
            <a:r>
              <a:rPr b="1" lang="en" sz="2000"/>
              <a:t>Defining and Visualizing Housing Price Index</a:t>
            </a:r>
            <a:endParaRPr b="1" sz="2000"/>
          </a:p>
          <a:p>
            <a:pPr indent="-355600" lvl="0" marL="457200" rtl="0" algn="l">
              <a:lnSpc>
                <a:spcPct val="150000"/>
              </a:lnSpc>
              <a:spcBef>
                <a:spcPts val="0"/>
              </a:spcBef>
              <a:spcAft>
                <a:spcPts val="0"/>
              </a:spcAft>
              <a:buSzPts val="2000"/>
              <a:buAutoNum type="romanUcPeriod"/>
            </a:pPr>
            <a:r>
              <a:rPr b="1" lang="en" sz="2000"/>
              <a:t>Analyzing Input Variables: Population Density, Median Income &amp; Crime</a:t>
            </a:r>
            <a:endParaRPr b="1" sz="2000"/>
          </a:p>
          <a:p>
            <a:pPr indent="-355600" lvl="0" marL="457200" rtl="0" algn="l">
              <a:lnSpc>
                <a:spcPct val="150000"/>
              </a:lnSpc>
              <a:spcBef>
                <a:spcPts val="0"/>
              </a:spcBef>
              <a:spcAft>
                <a:spcPts val="0"/>
              </a:spcAft>
              <a:buSzPts val="2000"/>
              <a:buAutoNum type="romanUcPeriod"/>
            </a:pPr>
            <a:r>
              <a:rPr b="1" lang="en" sz="2000"/>
              <a:t>Modeling HPI using Linear Regression and Machine Learning (KSVM)</a:t>
            </a:r>
            <a:endParaRPr b="1" sz="2000"/>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nvSpPr>
        <p:spPr>
          <a:xfrm>
            <a:off x="152400" y="152400"/>
            <a:ext cx="8804400" cy="7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Slab"/>
                <a:ea typeface="Roboto Slab"/>
                <a:cs typeface="Roboto Slab"/>
                <a:sym typeface="Roboto Slab"/>
              </a:rPr>
              <a:t>Machine Learning </a:t>
            </a:r>
            <a:r>
              <a:rPr i="1" lang="en" sz="2000">
                <a:solidFill>
                  <a:schemeClr val="dk1"/>
                </a:solidFill>
                <a:latin typeface="Roboto Slab"/>
                <a:ea typeface="Roboto Slab"/>
                <a:cs typeface="Roboto Slab"/>
                <a:sym typeface="Roboto Slab"/>
              </a:rPr>
              <a:t>(using KSVM to predict HPI)</a:t>
            </a:r>
            <a:endParaRPr i="1" sz="400"/>
          </a:p>
        </p:txBody>
      </p:sp>
      <p:sp>
        <p:nvSpPr>
          <p:cNvPr id="210" name="Google Shape;21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1" name="Google Shape;211;p32"/>
          <p:cNvPicPr preferRelativeResize="0"/>
          <p:nvPr/>
        </p:nvPicPr>
        <p:blipFill>
          <a:blip r:embed="rId3">
            <a:alphaModFix/>
          </a:blip>
          <a:stretch>
            <a:fillRect/>
          </a:stretch>
        </p:blipFill>
        <p:spPr>
          <a:xfrm>
            <a:off x="135000" y="1532100"/>
            <a:ext cx="8839203" cy="340454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nvSpPr>
        <p:spPr>
          <a:xfrm>
            <a:off x="152400" y="152400"/>
            <a:ext cx="8804400" cy="7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Slab"/>
                <a:ea typeface="Roboto Slab"/>
                <a:cs typeface="Roboto Slab"/>
                <a:sym typeface="Roboto Slab"/>
              </a:rPr>
              <a:t>Machine Learning </a:t>
            </a:r>
            <a:r>
              <a:rPr i="1" lang="en" sz="2000">
                <a:solidFill>
                  <a:schemeClr val="dk1"/>
                </a:solidFill>
                <a:latin typeface="Roboto Slab"/>
                <a:ea typeface="Roboto Slab"/>
                <a:cs typeface="Roboto Slab"/>
                <a:sym typeface="Roboto Slab"/>
              </a:rPr>
              <a:t>(using KSVM to predict HPI)</a:t>
            </a:r>
            <a:endParaRPr i="1" sz="400"/>
          </a:p>
        </p:txBody>
      </p:sp>
      <p:sp>
        <p:nvSpPr>
          <p:cNvPr id="217" name="Google Shape;21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8" name="Google Shape;218;p33"/>
          <p:cNvPicPr preferRelativeResize="0"/>
          <p:nvPr/>
        </p:nvPicPr>
        <p:blipFill>
          <a:blip r:embed="rId3">
            <a:alphaModFix/>
          </a:blip>
          <a:stretch>
            <a:fillRect/>
          </a:stretch>
        </p:blipFill>
        <p:spPr>
          <a:xfrm>
            <a:off x="3695975" y="1179450"/>
            <a:ext cx="4776468" cy="3877375"/>
          </a:xfrm>
          <a:prstGeom prst="rect">
            <a:avLst/>
          </a:prstGeom>
          <a:noFill/>
          <a:ln>
            <a:noFill/>
          </a:ln>
        </p:spPr>
      </p:pic>
      <p:pic>
        <p:nvPicPr>
          <p:cNvPr id="219" name="Google Shape;219;p33"/>
          <p:cNvPicPr preferRelativeResize="0"/>
          <p:nvPr/>
        </p:nvPicPr>
        <p:blipFill>
          <a:blip r:embed="rId4">
            <a:alphaModFix/>
          </a:blip>
          <a:stretch>
            <a:fillRect/>
          </a:stretch>
        </p:blipFill>
        <p:spPr>
          <a:xfrm>
            <a:off x="152400" y="1130638"/>
            <a:ext cx="3167955" cy="3975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nvSpPr>
        <p:spPr>
          <a:xfrm>
            <a:off x="152400" y="152400"/>
            <a:ext cx="8804400" cy="7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Slab"/>
                <a:ea typeface="Roboto Slab"/>
                <a:cs typeface="Roboto Slab"/>
                <a:sym typeface="Roboto Slab"/>
              </a:rPr>
              <a:t>GGplot of Avg. HPI Vs. Predicted HPI </a:t>
            </a:r>
            <a:endParaRPr i="1" sz="400"/>
          </a:p>
        </p:txBody>
      </p:sp>
      <p:sp>
        <p:nvSpPr>
          <p:cNvPr id="225" name="Google Shape;22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6" name="Google Shape;226;p34"/>
          <p:cNvPicPr preferRelativeResize="0"/>
          <p:nvPr/>
        </p:nvPicPr>
        <p:blipFill>
          <a:blip r:embed="rId3">
            <a:alphaModFix/>
          </a:blip>
          <a:stretch>
            <a:fillRect/>
          </a:stretch>
        </p:blipFill>
        <p:spPr>
          <a:xfrm>
            <a:off x="701075" y="1360200"/>
            <a:ext cx="6852428" cy="36034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 </a:t>
            </a:r>
            <a:r>
              <a:rPr i="1" lang="en" sz="1900"/>
              <a:t>(Second Try using Random Forest)</a:t>
            </a:r>
            <a:endParaRPr i="1" sz="1900"/>
          </a:p>
        </p:txBody>
      </p:sp>
      <p:sp>
        <p:nvSpPr>
          <p:cNvPr id="232" name="Google Shape;232;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3" name="Google Shape;233;p35"/>
          <p:cNvPicPr preferRelativeResize="0"/>
          <p:nvPr/>
        </p:nvPicPr>
        <p:blipFill>
          <a:blip r:embed="rId3">
            <a:alphaModFix/>
          </a:blip>
          <a:stretch>
            <a:fillRect/>
          </a:stretch>
        </p:blipFill>
        <p:spPr>
          <a:xfrm>
            <a:off x="457250" y="1448925"/>
            <a:ext cx="8229500" cy="321429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9" name="Google Shape;239;p36"/>
          <p:cNvPicPr preferRelativeResize="0"/>
          <p:nvPr/>
        </p:nvPicPr>
        <p:blipFill>
          <a:blip r:embed="rId3">
            <a:alphaModFix/>
          </a:blip>
          <a:stretch>
            <a:fillRect/>
          </a:stretch>
        </p:blipFill>
        <p:spPr>
          <a:xfrm>
            <a:off x="219000" y="352125"/>
            <a:ext cx="6722226" cy="3686850"/>
          </a:xfrm>
          <a:prstGeom prst="rect">
            <a:avLst/>
          </a:prstGeom>
          <a:noFill/>
          <a:ln>
            <a:noFill/>
          </a:ln>
        </p:spPr>
      </p:pic>
      <p:pic>
        <p:nvPicPr>
          <p:cNvPr id="240" name="Google Shape;240;p36"/>
          <p:cNvPicPr preferRelativeResize="0"/>
          <p:nvPr/>
        </p:nvPicPr>
        <p:blipFill>
          <a:blip r:embed="rId4">
            <a:alphaModFix/>
          </a:blip>
          <a:stretch>
            <a:fillRect/>
          </a:stretch>
        </p:blipFill>
        <p:spPr>
          <a:xfrm>
            <a:off x="4322301" y="2654627"/>
            <a:ext cx="4405551" cy="24021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idx="1" type="body"/>
          </p:nvPr>
        </p:nvSpPr>
        <p:spPr>
          <a:xfrm>
            <a:off x="444300" y="332200"/>
            <a:ext cx="8255400" cy="3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u="sng">
                <a:latin typeface="Roboto Slab"/>
                <a:ea typeface="Roboto Slab"/>
                <a:cs typeface="Roboto Slab"/>
                <a:sym typeface="Roboto Slab"/>
              </a:rPr>
              <a:t>Housing Price Index (HPI) Analysis, 2000 to 2019</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Thomas McGuire, Jake Kaczynski, Anousha Zafaripour, Ryan Geary</a:t>
            </a:r>
            <a:endParaRPr/>
          </a:p>
          <a:p>
            <a:pPr indent="0" lvl="0" marL="0" rtl="0" algn="l">
              <a:spcBef>
                <a:spcPts val="1600"/>
              </a:spcBef>
              <a:spcAft>
                <a:spcPts val="1600"/>
              </a:spcAft>
              <a:buNone/>
            </a:pPr>
            <a:r>
              <a:rPr lang="en"/>
              <a:t>IST 687 Final Project; Fall 2020</a:t>
            </a:r>
            <a:endParaRPr/>
          </a:p>
        </p:txBody>
      </p:sp>
      <p:sp>
        <p:nvSpPr>
          <p:cNvPr id="246" name="Google Shape;246;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b="1" lang="en" sz="2400" u="sng"/>
              <a:t>Housing Price Index (HPI) Analysis, 2000 to 2019</a:t>
            </a:r>
            <a:endParaRPr b="1" sz="2400" u="sng">
              <a:latin typeface="Roboto"/>
              <a:ea typeface="Roboto"/>
              <a:cs typeface="Roboto"/>
              <a:sym typeface="Roboto"/>
            </a:endParaRPr>
          </a:p>
        </p:txBody>
      </p:sp>
      <p:sp>
        <p:nvSpPr>
          <p:cNvPr id="77" name="Google Shape;77;p15"/>
          <p:cNvSpPr txBox="1"/>
          <p:nvPr>
            <p:ph idx="1" type="body"/>
          </p:nvPr>
        </p:nvSpPr>
        <p:spPr>
          <a:xfrm>
            <a:off x="193950" y="1473175"/>
            <a:ext cx="8756100" cy="30789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AutoNum type="romanUcPeriod"/>
            </a:pPr>
            <a:r>
              <a:rPr b="1" lang="en" sz="2000"/>
              <a:t>Defining and Visualizing Housing Price Index</a:t>
            </a:r>
            <a:endParaRPr b="1" sz="2000"/>
          </a:p>
          <a:p>
            <a:pPr indent="-355600" lvl="0" marL="457200" rtl="0" algn="l">
              <a:lnSpc>
                <a:spcPct val="150000"/>
              </a:lnSpc>
              <a:spcBef>
                <a:spcPts val="0"/>
              </a:spcBef>
              <a:spcAft>
                <a:spcPts val="0"/>
              </a:spcAft>
              <a:buClr>
                <a:srgbClr val="B7B7B7"/>
              </a:buClr>
              <a:buSzPts val="2000"/>
              <a:buAutoNum type="romanUcPeriod"/>
            </a:pPr>
            <a:r>
              <a:rPr lang="en" sz="2000">
                <a:solidFill>
                  <a:srgbClr val="B7B7B7"/>
                </a:solidFill>
              </a:rPr>
              <a:t>Analyzing Input Variables: Population Density, Median Income &amp; Crime</a:t>
            </a:r>
            <a:endParaRPr sz="2000">
              <a:solidFill>
                <a:srgbClr val="B7B7B7"/>
              </a:solidFill>
            </a:endParaRPr>
          </a:p>
          <a:p>
            <a:pPr indent="-355600" lvl="0" marL="457200" rtl="0" algn="l">
              <a:lnSpc>
                <a:spcPct val="150000"/>
              </a:lnSpc>
              <a:spcBef>
                <a:spcPts val="0"/>
              </a:spcBef>
              <a:spcAft>
                <a:spcPts val="0"/>
              </a:spcAft>
              <a:buClr>
                <a:srgbClr val="B7B7B7"/>
              </a:buClr>
              <a:buSzPts val="2000"/>
              <a:buAutoNum type="romanUcPeriod"/>
            </a:pPr>
            <a:r>
              <a:rPr lang="en" sz="2000">
                <a:solidFill>
                  <a:srgbClr val="B7B7B7"/>
                </a:solidFill>
              </a:rPr>
              <a:t>Modeling HPI using Linear Regression and Machine Learning (KSVM)</a:t>
            </a:r>
            <a:endParaRPr sz="2000">
              <a:solidFill>
                <a:srgbClr val="B7B7B7"/>
              </a:solidFill>
            </a:endParaRPr>
          </a:p>
        </p:txBody>
      </p:sp>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5463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Housing Price Indices</a:t>
            </a:r>
            <a:endParaRPr/>
          </a:p>
          <a:p>
            <a:pPr indent="0" lvl="0" marL="0" rtl="0" algn="l">
              <a:spcBef>
                <a:spcPts val="0"/>
              </a:spcBef>
              <a:spcAft>
                <a:spcPts val="0"/>
              </a:spcAft>
              <a:buNone/>
            </a:pPr>
            <a:r>
              <a:t/>
            </a:r>
            <a:endParaRPr/>
          </a:p>
        </p:txBody>
      </p:sp>
      <p:sp>
        <p:nvSpPr>
          <p:cNvPr id="84" name="Google Shape;84;p16"/>
          <p:cNvSpPr txBox="1"/>
          <p:nvPr>
            <p:ph idx="1" type="body"/>
          </p:nvPr>
        </p:nvSpPr>
        <p:spPr>
          <a:xfrm>
            <a:off x="499375" y="768325"/>
            <a:ext cx="825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700"/>
              <a:t>What is it? What does it measure?</a:t>
            </a:r>
            <a:endParaRPr i="1" sz="1700"/>
          </a:p>
          <a:p>
            <a:pPr indent="0" lvl="0" marL="0" rtl="0" algn="l">
              <a:spcBef>
                <a:spcPts val="1600"/>
              </a:spcBef>
              <a:spcAft>
                <a:spcPts val="0"/>
              </a:spcAft>
              <a:buNone/>
            </a:pPr>
            <a:r>
              <a:rPr b="1" lang="en"/>
              <a:t>Housing Price Index</a:t>
            </a:r>
            <a:r>
              <a:rPr lang="en"/>
              <a:t> measures average price changes in repeat sales or refinancings on the same single-family house prices over time. The way to read the HPI number is as a percent change extending from when tracking began in the mid-1970s</a:t>
            </a:r>
            <a:r>
              <a:rPr baseline="30000" lang="en"/>
              <a:t>1</a:t>
            </a:r>
            <a:r>
              <a:rPr lang="en"/>
              <a:t>.</a:t>
            </a:r>
            <a:endParaRPr/>
          </a:p>
          <a:p>
            <a:pPr indent="-342900" lvl="0" marL="457200" rtl="0" algn="l">
              <a:spcBef>
                <a:spcPts val="1600"/>
              </a:spcBef>
              <a:spcAft>
                <a:spcPts val="0"/>
              </a:spcAft>
              <a:buSzPts val="1800"/>
              <a:buAutoNum type="arabicPeriod"/>
            </a:pPr>
            <a:r>
              <a:rPr lang="en"/>
              <a:t>Define other input variables and descriptive stats on those variables</a:t>
            </a:r>
            <a:endParaRPr/>
          </a:p>
          <a:p>
            <a:pPr indent="-317500" lvl="1" marL="914400" rtl="0" algn="l">
              <a:spcBef>
                <a:spcPts val="0"/>
              </a:spcBef>
              <a:spcAft>
                <a:spcPts val="0"/>
              </a:spcAft>
              <a:buSzPts val="1400"/>
              <a:buAutoNum type="alphaLcPeriod"/>
            </a:pPr>
            <a:r>
              <a:rPr lang="en"/>
              <a:t>State Population, Total Area (Pop Density), Median Income, Violent Crimes,</a:t>
            </a:r>
            <a:endParaRPr/>
          </a:p>
          <a:p>
            <a:pPr indent="-317500" lvl="1" marL="914400" rtl="0" algn="l">
              <a:spcBef>
                <a:spcPts val="0"/>
              </a:spcBef>
              <a:spcAft>
                <a:spcPts val="0"/>
              </a:spcAft>
              <a:buSzPts val="1400"/>
              <a:buAutoNum type="alphaLcPeriod"/>
            </a:pPr>
            <a:r>
              <a:rPr lang="en"/>
              <a:t>Visualizations of these by state, over time?</a:t>
            </a:r>
            <a:endParaRPr/>
          </a:p>
          <a:p>
            <a:pPr indent="-342900" lvl="0" marL="457200" rtl="0" algn="l">
              <a:spcBef>
                <a:spcPts val="0"/>
              </a:spcBef>
              <a:spcAft>
                <a:spcPts val="0"/>
              </a:spcAft>
              <a:buSzPts val="1800"/>
              <a:buAutoNum type="arabicPeriod"/>
            </a:pPr>
            <a:r>
              <a:rPr lang="en"/>
              <a:t>Build linear regression model to see if the above variables influence HPI with statistical significance</a:t>
            </a:r>
            <a:endParaRPr/>
          </a:p>
          <a:p>
            <a:pPr indent="-342900" lvl="0" marL="457200" rtl="0" algn="l">
              <a:spcBef>
                <a:spcPts val="0"/>
              </a:spcBef>
              <a:spcAft>
                <a:spcPts val="0"/>
              </a:spcAft>
              <a:buSzPts val="1800"/>
              <a:buAutoNum type="arabicPeriod"/>
            </a:pPr>
            <a:r>
              <a:rPr lang="en"/>
              <a:t>Build a ML model to predict HPI given the above variables.</a:t>
            </a:r>
            <a:endParaRPr/>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Average HPI by State &amp; by Year</a:t>
            </a:r>
            <a:endParaRPr/>
          </a:p>
        </p:txBody>
      </p:sp>
      <p:pic>
        <p:nvPicPr>
          <p:cNvPr id="91" name="Google Shape;91;p17"/>
          <p:cNvPicPr preferRelativeResize="0"/>
          <p:nvPr/>
        </p:nvPicPr>
        <p:blipFill>
          <a:blip r:embed="rId3">
            <a:alphaModFix/>
          </a:blip>
          <a:stretch>
            <a:fillRect/>
          </a:stretch>
        </p:blipFill>
        <p:spPr>
          <a:xfrm>
            <a:off x="6531725" y="81425"/>
            <a:ext cx="2224375" cy="2141950"/>
          </a:xfrm>
          <a:prstGeom prst="rect">
            <a:avLst/>
          </a:prstGeom>
          <a:noFill/>
          <a:ln>
            <a:noFill/>
          </a:ln>
        </p:spPr>
      </p:pic>
      <p:pic>
        <p:nvPicPr>
          <p:cNvPr id="92" name="Google Shape;92;p17"/>
          <p:cNvPicPr preferRelativeResize="0"/>
          <p:nvPr/>
        </p:nvPicPr>
        <p:blipFill>
          <a:blip r:embed="rId4">
            <a:alphaModFix/>
          </a:blip>
          <a:stretch>
            <a:fillRect/>
          </a:stretch>
        </p:blipFill>
        <p:spPr>
          <a:xfrm>
            <a:off x="5325412" y="2438550"/>
            <a:ext cx="3623213" cy="2668925"/>
          </a:xfrm>
          <a:prstGeom prst="rect">
            <a:avLst/>
          </a:prstGeom>
          <a:noFill/>
          <a:ln>
            <a:noFill/>
          </a:ln>
        </p:spPr>
      </p:pic>
      <p:pic>
        <p:nvPicPr>
          <p:cNvPr id="93" name="Google Shape;93;p17"/>
          <p:cNvPicPr preferRelativeResize="0"/>
          <p:nvPr/>
        </p:nvPicPr>
        <p:blipFill>
          <a:blip r:embed="rId5">
            <a:alphaModFix/>
          </a:blip>
          <a:stretch>
            <a:fillRect/>
          </a:stretch>
        </p:blipFill>
        <p:spPr>
          <a:xfrm>
            <a:off x="195450" y="2438538"/>
            <a:ext cx="4932688" cy="2668950"/>
          </a:xfrm>
          <a:prstGeom prst="rect">
            <a:avLst/>
          </a:prstGeom>
          <a:noFill/>
          <a:ln>
            <a:noFill/>
          </a:ln>
        </p:spPr>
      </p:pic>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2353924" y="2571753"/>
            <a:ext cx="4436151" cy="2474971"/>
          </a:xfrm>
          <a:prstGeom prst="rect">
            <a:avLst/>
          </a:prstGeom>
          <a:noFill/>
          <a:ln>
            <a:noFill/>
          </a:ln>
        </p:spPr>
      </p:pic>
      <p:pic>
        <p:nvPicPr>
          <p:cNvPr id="100" name="Google Shape;100;p18"/>
          <p:cNvPicPr preferRelativeResize="0"/>
          <p:nvPr/>
        </p:nvPicPr>
        <p:blipFill>
          <a:blip r:embed="rId4">
            <a:alphaModFix/>
          </a:blip>
          <a:stretch>
            <a:fillRect/>
          </a:stretch>
        </p:blipFill>
        <p:spPr>
          <a:xfrm>
            <a:off x="4672934" y="167025"/>
            <a:ext cx="4055141" cy="2266950"/>
          </a:xfrm>
          <a:prstGeom prst="rect">
            <a:avLst/>
          </a:prstGeom>
          <a:noFill/>
          <a:ln>
            <a:noFill/>
          </a:ln>
        </p:spPr>
      </p:pic>
      <p:pic>
        <p:nvPicPr>
          <p:cNvPr id="101" name="Google Shape;101;p18"/>
          <p:cNvPicPr preferRelativeResize="0"/>
          <p:nvPr/>
        </p:nvPicPr>
        <p:blipFill>
          <a:blip r:embed="rId5">
            <a:alphaModFix/>
          </a:blip>
          <a:stretch>
            <a:fillRect/>
          </a:stretch>
        </p:blipFill>
        <p:spPr>
          <a:xfrm>
            <a:off x="415925" y="167025"/>
            <a:ext cx="4156082" cy="2266954"/>
          </a:xfrm>
          <a:prstGeom prst="rect">
            <a:avLst/>
          </a:prstGeom>
          <a:noFill/>
          <a:ln>
            <a:noFill/>
          </a:ln>
        </p:spPr>
      </p:pic>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4693875" y="1495900"/>
            <a:ext cx="4381524" cy="2452887"/>
          </a:xfrm>
          <a:prstGeom prst="rect">
            <a:avLst/>
          </a:prstGeom>
          <a:noFill/>
          <a:ln>
            <a:noFill/>
          </a:ln>
        </p:spPr>
      </p:pic>
      <p:pic>
        <p:nvPicPr>
          <p:cNvPr id="108" name="Google Shape;108;p19"/>
          <p:cNvPicPr preferRelativeResize="0"/>
          <p:nvPr/>
        </p:nvPicPr>
        <p:blipFill>
          <a:blip r:embed="rId4">
            <a:alphaModFix/>
          </a:blip>
          <a:stretch>
            <a:fillRect/>
          </a:stretch>
        </p:blipFill>
        <p:spPr>
          <a:xfrm>
            <a:off x="91000" y="1494200"/>
            <a:ext cx="4557189" cy="2452875"/>
          </a:xfrm>
          <a:prstGeom prst="rect">
            <a:avLst/>
          </a:prstGeom>
          <a:noFill/>
          <a:ln>
            <a:noFill/>
          </a:ln>
        </p:spPr>
      </p:pic>
      <p:sp>
        <p:nvSpPr>
          <p:cNvPr id="109" name="Google Shape;10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Percent Change in Avg. by State</a:t>
            </a:r>
            <a:endParaRPr/>
          </a:p>
        </p:txBody>
      </p:sp>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Average HPI by State</a:t>
            </a:r>
            <a:endParaRPr/>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20"/>
          <p:cNvPicPr preferRelativeResize="0"/>
          <p:nvPr/>
        </p:nvPicPr>
        <p:blipFill>
          <a:blip r:embed="rId3">
            <a:alphaModFix/>
          </a:blip>
          <a:stretch>
            <a:fillRect/>
          </a:stretch>
        </p:blipFill>
        <p:spPr>
          <a:xfrm>
            <a:off x="153500" y="1021975"/>
            <a:ext cx="8702499" cy="4034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b="1" lang="en" sz="2400" u="sng"/>
              <a:t>Housing Price Index (HPI) Analysis, 2000 to 2019</a:t>
            </a:r>
            <a:endParaRPr b="1" sz="2400" u="sng">
              <a:latin typeface="Roboto"/>
              <a:ea typeface="Roboto"/>
              <a:cs typeface="Roboto"/>
              <a:sym typeface="Roboto"/>
            </a:endParaRPr>
          </a:p>
        </p:txBody>
      </p:sp>
      <p:sp>
        <p:nvSpPr>
          <p:cNvPr id="123" name="Google Shape;123;p21"/>
          <p:cNvSpPr txBox="1"/>
          <p:nvPr>
            <p:ph idx="1" type="body"/>
          </p:nvPr>
        </p:nvSpPr>
        <p:spPr>
          <a:xfrm>
            <a:off x="193950" y="1473175"/>
            <a:ext cx="8756100" cy="30789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999999"/>
              </a:buClr>
              <a:buSzPts val="2000"/>
              <a:buAutoNum type="romanUcPeriod"/>
            </a:pPr>
            <a:r>
              <a:rPr lang="en" sz="2000">
                <a:solidFill>
                  <a:srgbClr val="999999"/>
                </a:solidFill>
              </a:rPr>
              <a:t>Defining and Visualizing Housing Price Index</a:t>
            </a:r>
            <a:endParaRPr sz="2000">
              <a:solidFill>
                <a:srgbClr val="999999"/>
              </a:solidFill>
            </a:endParaRPr>
          </a:p>
          <a:p>
            <a:pPr indent="-355600" lvl="0" marL="457200" rtl="0" algn="l">
              <a:lnSpc>
                <a:spcPct val="150000"/>
              </a:lnSpc>
              <a:spcBef>
                <a:spcPts val="0"/>
              </a:spcBef>
              <a:spcAft>
                <a:spcPts val="0"/>
              </a:spcAft>
              <a:buSzPts val="2000"/>
              <a:buAutoNum type="romanUcPeriod"/>
            </a:pPr>
            <a:r>
              <a:rPr b="1" lang="en" sz="2000"/>
              <a:t>Analyzing Input Variables: Population, Density, Median Income &amp; Crime</a:t>
            </a:r>
            <a:endParaRPr b="1" sz="2000"/>
          </a:p>
          <a:p>
            <a:pPr indent="-355600" lvl="0" marL="457200" rtl="0" algn="l">
              <a:lnSpc>
                <a:spcPct val="150000"/>
              </a:lnSpc>
              <a:spcBef>
                <a:spcPts val="0"/>
              </a:spcBef>
              <a:spcAft>
                <a:spcPts val="0"/>
              </a:spcAft>
              <a:buClr>
                <a:srgbClr val="999999"/>
              </a:buClr>
              <a:buSzPts val="2000"/>
              <a:buAutoNum type="romanUcPeriod"/>
            </a:pPr>
            <a:r>
              <a:rPr lang="en" sz="2000">
                <a:solidFill>
                  <a:srgbClr val="999999"/>
                </a:solidFill>
              </a:rPr>
              <a:t>Modeling HPI using Linear Regression and Machine Learning (KSVM)</a:t>
            </a:r>
            <a:endParaRPr sz="2000">
              <a:solidFill>
                <a:srgbClr val="999999"/>
              </a:solidFill>
            </a:endParaRPr>
          </a:p>
        </p:txBody>
      </p:sp>
      <p:sp>
        <p:nvSpPr>
          <p:cNvPr id="124" name="Google Shape;12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