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 id="267" r:id="rId9"/>
    <p:sldId id="268" r:id="rId10"/>
    <p:sldId id="269" r:id="rId11"/>
    <p:sldId id="270" r:id="rId12"/>
    <p:sldId id="271" r:id="rId13"/>
    <p:sldId id="266"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6DD6E1-5708-47A8-B95F-429EDEB37DAC}" type="datetimeFigureOut">
              <a:rPr lang="en-US" smtClean="0"/>
              <a:pPr/>
              <a:t>4/5/2017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6DD6E1-5708-47A8-B95F-429EDEB37DAC}" type="datetimeFigureOut">
              <a:rPr lang="en-US" smtClean="0"/>
              <a:pPr/>
              <a:t>4/5/2017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6DD6E1-5708-47A8-B95F-429EDEB37DAC}" type="datetimeFigureOut">
              <a:rPr lang="en-US" smtClean="0"/>
              <a:pPr/>
              <a:t>4/5/2017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6DD6E1-5708-47A8-B95F-429EDEB37DAC}" type="datetimeFigureOut">
              <a:rPr lang="en-US" smtClean="0"/>
              <a:pPr/>
              <a:t>4/5/2017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DD6E1-5708-47A8-B95F-429EDEB37DAC}" type="datetimeFigureOut">
              <a:rPr lang="en-US" smtClean="0"/>
              <a:pPr/>
              <a:t>4/5/2017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6DD6E1-5708-47A8-B95F-429EDEB37DAC}" type="datetimeFigureOut">
              <a:rPr lang="en-US" smtClean="0"/>
              <a:pPr/>
              <a:t>4/5/2017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6DD6E1-5708-47A8-B95F-429EDEB37DAC}" type="datetimeFigureOut">
              <a:rPr lang="en-US" smtClean="0"/>
              <a:pPr/>
              <a:t>4/5/2017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6DD6E1-5708-47A8-B95F-429EDEB37DAC}" type="datetimeFigureOut">
              <a:rPr lang="en-US" smtClean="0"/>
              <a:pPr/>
              <a:t>4/5/2017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D6E1-5708-47A8-B95F-429EDEB37DAC}" type="datetimeFigureOut">
              <a:rPr lang="en-US" smtClean="0"/>
              <a:pPr/>
              <a:t>4/5/2017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D6E1-5708-47A8-B95F-429EDEB37DAC}" type="datetimeFigureOut">
              <a:rPr lang="en-US" smtClean="0"/>
              <a:pPr/>
              <a:t>4/5/2017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D6E1-5708-47A8-B95F-429EDEB37DAC}" type="datetimeFigureOut">
              <a:rPr lang="en-US" smtClean="0"/>
              <a:pPr/>
              <a:t>4/5/2017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5B9A90-07EB-4B8E-BE1D-62EE1F7F106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D6E1-5708-47A8-B95F-429EDEB37DAC}" type="datetimeFigureOut">
              <a:rPr lang="en-US" smtClean="0"/>
              <a:pPr/>
              <a:t>4/5/2017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B9A90-07EB-4B8E-BE1D-62EE1F7F106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3143240" cy="357190"/>
          </a:xfrm>
        </p:spPr>
        <p:txBody>
          <a:bodyPr>
            <a:normAutofit fontScale="90000"/>
          </a:bodyPr>
          <a:lstStyle/>
          <a:p>
            <a:r>
              <a:rPr lang="en-GB" sz="2000" dirty="0" smtClean="0">
                <a:latin typeface="Arial" pitchFamily="34" charset="0"/>
                <a:cs typeface="Arial" pitchFamily="34" charset="0"/>
              </a:rPr>
              <a:t>UNIVERSITY OF BOLTON</a:t>
            </a:r>
            <a:endParaRPr lang="en-GB" sz="2000" dirty="0">
              <a:latin typeface="Arial" pitchFamily="34" charset="0"/>
              <a:cs typeface="Arial" pitchFamily="34" charset="0"/>
            </a:endParaRPr>
          </a:p>
        </p:txBody>
      </p:sp>
      <p:grpSp>
        <p:nvGrpSpPr>
          <p:cNvPr id="4" name="Group 5"/>
          <p:cNvGrpSpPr>
            <a:grpSpLocks/>
          </p:cNvGrpSpPr>
          <p:nvPr/>
        </p:nvGrpSpPr>
        <p:grpSpPr bwMode="auto">
          <a:xfrm>
            <a:off x="0" y="836613"/>
            <a:ext cx="9144000" cy="533400"/>
            <a:chOff x="0" y="527"/>
            <a:chExt cx="5760" cy="336"/>
          </a:xfrm>
        </p:grpSpPr>
        <p:sp>
          <p:nvSpPr>
            <p:cNvPr id="5" name="AutoShape 6"/>
            <p:cNvSpPr>
              <a:spLocks noChangeAspect="1" noChangeArrowheads="1" noTextEdit="1"/>
            </p:cNvSpPr>
            <p:nvPr/>
          </p:nvSpPr>
          <p:spPr bwMode="auto">
            <a:xfrm>
              <a:off x="0" y="527"/>
              <a:ext cx="5760" cy="335"/>
            </a:xfrm>
            <a:prstGeom prst="rect">
              <a:avLst/>
            </a:prstGeom>
            <a:noFill/>
            <a:ln w="9525">
              <a:noFill/>
              <a:miter lim="800000"/>
              <a:headEnd/>
              <a:tailEnd/>
            </a:ln>
          </p:spPr>
          <p:txBody>
            <a:bodyPr/>
            <a:lstStyle/>
            <a:p>
              <a:endParaRPr lang="en-GB"/>
            </a:p>
          </p:txBody>
        </p:sp>
        <p:sp>
          <p:nvSpPr>
            <p:cNvPr id="6" name="Rectangle 7"/>
            <p:cNvSpPr>
              <a:spLocks noChangeArrowheads="1"/>
            </p:cNvSpPr>
            <p:nvPr/>
          </p:nvSpPr>
          <p:spPr bwMode="auto">
            <a:xfrm>
              <a:off x="0" y="571"/>
              <a:ext cx="4907" cy="292"/>
            </a:xfrm>
            <a:prstGeom prst="rect">
              <a:avLst/>
            </a:prstGeom>
            <a:solidFill>
              <a:srgbClr val="FF9124"/>
            </a:solidFill>
            <a:ln w="9525">
              <a:noFill/>
              <a:miter lim="800000"/>
              <a:headEnd/>
              <a:tailEnd/>
            </a:ln>
          </p:spPr>
          <p:txBody>
            <a:bodyPr/>
            <a:lstStyle/>
            <a:p>
              <a:endParaRPr lang="en-GB"/>
            </a:p>
          </p:txBody>
        </p:sp>
        <p:grpSp>
          <p:nvGrpSpPr>
            <p:cNvPr id="7" name="Group 8"/>
            <p:cNvGrpSpPr>
              <a:grpSpLocks/>
            </p:cNvGrpSpPr>
            <p:nvPr/>
          </p:nvGrpSpPr>
          <p:grpSpPr bwMode="auto">
            <a:xfrm>
              <a:off x="4888" y="527"/>
              <a:ext cx="872" cy="336"/>
              <a:chOff x="4888" y="527"/>
              <a:chExt cx="872" cy="336"/>
            </a:xfrm>
          </p:grpSpPr>
          <p:sp>
            <p:nvSpPr>
              <p:cNvPr id="8" name="Rectangle 9"/>
              <p:cNvSpPr>
                <a:spLocks noChangeArrowheads="1"/>
              </p:cNvSpPr>
              <p:nvPr/>
            </p:nvSpPr>
            <p:spPr bwMode="auto">
              <a:xfrm>
                <a:off x="5468" y="571"/>
                <a:ext cx="292" cy="292"/>
              </a:xfrm>
              <a:prstGeom prst="rect">
                <a:avLst/>
              </a:prstGeom>
              <a:solidFill>
                <a:srgbClr val="008CCC"/>
              </a:solidFill>
              <a:ln w="9525">
                <a:noFill/>
                <a:miter lim="800000"/>
                <a:headEnd/>
                <a:tailEnd/>
              </a:ln>
            </p:spPr>
            <p:txBody>
              <a:bodyPr/>
              <a:lstStyle/>
              <a:p>
                <a:endParaRPr lang="en-GB"/>
              </a:p>
            </p:txBody>
          </p:sp>
          <p:sp>
            <p:nvSpPr>
              <p:cNvPr id="9" name="Rectangle 10"/>
              <p:cNvSpPr>
                <a:spLocks noChangeArrowheads="1"/>
              </p:cNvSpPr>
              <p:nvPr/>
            </p:nvSpPr>
            <p:spPr bwMode="auto">
              <a:xfrm>
                <a:off x="4888" y="571"/>
                <a:ext cx="583" cy="292"/>
              </a:xfrm>
              <a:prstGeom prst="rect">
                <a:avLst/>
              </a:prstGeom>
              <a:solidFill>
                <a:srgbClr val="00247D"/>
              </a:solidFill>
              <a:ln w="9525">
                <a:noFill/>
                <a:miter lim="800000"/>
                <a:headEnd/>
                <a:tailEnd/>
              </a:ln>
            </p:spPr>
            <p:txBody>
              <a:bodyPr/>
              <a:lstStyle/>
              <a:p>
                <a:endParaRPr lang="en-GB"/>
              </a:p>
            </p:txBody>
          </p:sp>
          <p:sp>
            <p:nvSpPr>
              <p:cNvPr id="10" name="Freeform 11"/>
              <p:cNvSpPr>
                <a:spLocks noEditPoints="1"/>
              </p:cNvSpPr>
              <p:nvPr/>
            </p:nvSpPr>
            <p:spPr bwMode="auto">
              <a:xfrm>
                <a:off x="4923" y="760"/>
                <a:ext cx="55" cy="58"/>
              </a:xfrm>
              <a:custGeom>
                <a:avLst/>
                <a:gdLst/>
                <a:ahLst/>
                <a:cxnLst>
                  <a:cxn ang="0">
                    <a:pos x="44" y="114"/>
                  </a:cxn>
                  <a:cxn ang="0">
                    <a:pos x="29" y="109"/>
                  </a:cxn>
                  <a:cxn ang="0">
                    <a:pos x="19" y="102"/>
                  </a:cxn>
                  <a:cxn ang="0">
                    <a:pos x="12" y="94"/>
                  </a:cxn>
                  <a:cxn ang="0">
                    <a:pos x="5" y="85"/>
                  </a:cxn>
                  <a:cxn ang="0">
                    <a:pos x="0" y="70"/>
                  </a:cxn>
                  <a:cxn ang="0">
                    <a:pos x="0" y="58"/>
                  </a:cxn>
                  <a:cxn ang="0">
                    <a:pos x="3" y="36"/>
                  </a:cxn>
                  <a:cxn ang="0">
                    <a:pos x="8" y="25"/>
                  </a:cxn>
                  <a:cxn ang="0">
                    <a:pos x="24" y="10"/>
                  </a:cxn>
                  <a:cxn ang="0">
                    <a:pos x="39" y="3"/>
                  </a:cxn>
                  <a:cxn ang="0">
                    <a:pos x="49" y="0"/>
                  </a:cxn>
                  <a:cxn ang="0">
                    <a:pos x="66" y="1"/>
                  </a:cxn>
                  <a:cxn ang="0">
                    <a:pos x="82" y="6"/>
                  </a:cxn>
                  <a:cxn ang="0">
                    <a:pos x="92" y="13"/>
                  </a:cxn>
                  <a:cxn ang="0">
                    <a:pos x="99" y="20"/>
                  </a:cxn>
                  <a:cxn ang="0">
                    <a:pos x="106" y="30"/>
                  </a:cxn>
                  <a:cxn ang="0">
                    <a:pos x="111" y="46"/>
                  </a:cxn>
                  <a:cxn ang="0">
                    <a:pos x="111" y="58"/>
                  </a:cxn>
                  <a:cxn ang="0">
                    <a:pos x="107" y="80"/>
                  </a:cxn>
                  <a:cxn ang="0">
                    <a:pos x="102" y="90"/>
                  </a:cxn>
                  <a:cxn ang="0">
                    <a:pos x="87" y="106"/>
                  </a:cxn>
                  <a:cxn ang="0">
                    <a:pos x="77" y="111"/>
                  </a:cxn>
                  <a:cxn ang="0">
                    <a:pos x="66" y="114"/>
                  </a:cxn>
                  <a:cxn ang="0">
                    <a:pos x="56" y="114"/>
                  </a:cxn>
                  <a:cxn ang="0">
                    <a:pos x="46" y="12"/>
                  </a:cxn>
                  <a:cxn ang="0">
                    <a:pos x="37" y="15"/>
                  </a:cxn>
                  <a:cxn ang="0">
                    <a:pos x="24" y="25"/>
                  </a:cxn>
                  <a:cxn ang="0">
                    <a:pos x="15" y="39"/>
                  </a:cxn>
                  <a:cxn ang="0">
                    <a:pos x="12" y="58"/>
                  </a:cxn>
                  <a:cxn ang="0">
                    <a:pos x="15" y="77"/>
                  </a:cxn>
                  <a:cxn ang="0">
                    <a:pos x="24" y="90"/>
                  </a:cxn>
                  <a:cxn ang="0">
                    <a:pos x="34" y="99"/>
                  </a:cxn>
                  <a:cxn ang="0">
                    <a:pos x="46" y="102"/>
                  </a:cxn>
                  <a:cxn ang="0">
                    <a:pos x="65" y="102"/>
                  </a:cxn>
                  <a:cxn ang="0">
                    <a:pos x="72" y="100"/>
                  </a:cxn>
                  <a:cxn ang="0">
                    <a:pos x="87" y="90"/>
                  </a:cxn>
                  <a:cxn ang="0">
                    <a:pos x="95" y="75"/>
                  </a:cxn>
                  <a:cxn ang="0">
                    <a:pos x="99" y="58"/>
                  </a:cxn>
                  <a:cxn ang="0">
                    <a:pos x="95" y="39"/>
                  </a:cxn>
                  <a:cxn ang="0">
                    <a:pos x="92" y="32"/>
                  </a:cxn>
                  <a:cxn ang="0">
                    <a:pos x="80" y="18"/>
                  </a:cxn>
                  <a:cxn ang="0">
                    <a:pos x="65" y="12"/>
                  </a:cxn>
                </a:cxnLst>
                <a:rect l="0" t="0" r="r" b="b"/>
                <a:pathLst>
                  <a:path w="111" h="114">
                    <a:moveTo>
                      <a:pt x="56" y="114"/>
                    </a:moveTo>
                    <a:lnTo>
                      <a:pt x="44" y="114"/>
                    </a:lnTo>
                    <a:lnTo>
                      <a:pt x="32" y="111"/>
                    </a:lnTo>
                    <a:lnTo>
                      <a:pt x="29" y="109"/>
                    </a:lnTo>
                    <a:lnTo>
                      <a:pt x="24" y="106"/>
                    </a:lnTo>
                    <a:lnTo>
                      <a:pt x="19" y="102"/>
                    </a:lnTo>
                    <a:lnTo>
                      <a:pt x="15" y="99"/>
                    </a:lnTo>
                    <a:lnTo>
                      <a:pt x="12" y="94"/>
                    </a:lnTo>
                    <a:lnTo>
                      <a:pt x="8" y="90"/>
                    </a:lnTo>
                    <a:lnTo>
                      <a:pt x="5" y="85"/>
                    </a:lnTo>
                    <a:lnTo>
                      <a:pt x="3" y="80"/>
                    </a:lnTo>
                    <a:lnTo>
                      <a:pt x="0" y="70"/>
                    </a:lnTo>
                    <a:lnTo>
                      <a:pt x="0" y="63"/>
                    </a:lnTo>
                    <a:lnTo>
                      <a:pt x="0" y="58"/>
                    </a:lnTo>
                    <a:lnTo>
                      <a:pt x="0" y="46"/>
                    </a:lnTo>
                    <a:lnTo>
                      <a:pt x="3" y="36"/>
                    </a:lnTo>
                    <a:lnTo>
                      <a:pt x="5" y="30"/>
                    </a:lnTo>
                    <a:lnTo>
                      <a:pt x="8" y="25"/>
                    </a:lnTo>
                    <a:lnTo>
                      <a:pt x="15" y="17"/>
                    </a:lnTo>
                    <a:lnTo>
                      <a:pt x="24" y="10"/>
                    </a:lnTo>
                    <a:lnTo>
                      <a:pt x="32" y="5"/>
                    </a:lnTo>
                    <a:lnTo>
                      <a:pt x="39" y="3"/>
                    </a:lnTo>
                    <a:lnTo>
                      <a:pt x="44" y="1"/>
                    </a:lnTo>
                    <a:lnTo>
                      <a:pt x="49" y="0"/>
                    </a:lnTo>
                    <a:lnTo>
                      <a:pt x="56" y="0"/>
                    </a:lnTo>
                    <a:lnTo>
                      <a:pt x="66" y="1"/>
                    </a:lnTo>
                    <a:lnTo>
                      <a:pt x="78" y="5"/>
                    </a:lnTo>
                    <a:lnTo>
                      <a:pt x="82" y="6"/>
                    </a:lnTo>
                    <a:lnTo>
                      <a:pt x="87" y="10"/>
                    </a:lnTo>
                    <a:lnTo>
                      <a:pt x="92" y="13"/>
                    </a:lnTo>
                    <a:lnTo>
                      <a:pt x="95" y="17"/>
                    </a:lnTo>
                    <a:lnTo>
                      <a:pt x="99" y="20"/>
                    </a:lnTo>
                    <a:lnTo>
                      <a:pt x="102" y="25"/>
                    </a:lnTo>
                    <a:lnTo>
                      <a:pt x="106" y="30"/>
                    </a:lnTo>
                    <a:lnTo>
                      <a:pt x="107" y="36"/>
                    </a:lnTo>
                    <a:lnTo>
                      <a:pt x="111" y="46"/>
                    </a:lnTo>
                    <a:lnTo>
                      <a:pt x="111" y="51"/>
                    </a:lnTo>
                    <a:lnTo>
                      <a:pt x="111" y="58"/>
                    </a:lnTo>
                    <a:lnTo>
                      <a:pt x="111" y="70"/>
                    </a:lnTo>
                    <a:lnTo>
                      <a:pt x="107" y="80"/>
                    </a:lnTo>
                    <a:lnTo>
                      <a:pt x="106" y="85"/>
                    </a:lnTo>
                    <a:lnTo>
                      <a:pt x="102" y="90"/>
                    </a:lnTo>
                    <a:lnTo>
                      <a:pt x="95" y="99"/>
                    </a:lnTo>
                    <a:lnTo>
                      <a:pt x="87" y="106"/>
                    </a:lnTo>
                    <a:lnTo>
                      <a:pt x="82" y="109"/>
                    </a:lnTo>
                    <a:lnTo>
                      <a:pt x="77" y="111"/>
                    </a:lnTo>
                    <a:lnTo>
                      <a:pt x="72" y="112"/>
                    </a:lnTo>
                    <a:lnTo>
                      <a:pt x="66" y="114"/>
                    </a:lnTo>
                    <a:lnTo>
                      <a:pt x="61" y="114"/>
                    </a:lnTo>
                    <a:lnTo>
                      <a:pt x="56" y="114"/>
                    </a:lnTo>
                    <a:close/>
                    <a:moveTo>
                      <a:pt x="56" y="12"/>
                    </a:moveTo>
                    <a:lnTo>
                      <a:pt x="46" y="12"/>
                    </a:lnTo>
                    <a:lnTo>
                      <a:pt x="42" y="13"/>
                    </a:lnTo>
                    <a:lnTo>
                      <a:pt x="37" y="15"/>
                    </a:lnTo>
                    <a:lnTo>
                      <a:pt x="30" y="18"/>
                    </a:lnTo>
                    <a:lnTo>
                      <a:pt x="24" y="25"/>
                    </a:lnTo>
                    <a:lnTo>
                      <a:pt x="19" y="32"/>
                    </a:lnTo>
                    <a:lnTo>
                      <a:pt x="15" y="39"/>
                    </a:lnTo>
                    <a:lnTo>
                      <a:pt x="12" y="47"/>
                    </a:lnTo>
                    <a:lnTo>
                      <a:pt x="12" y="58"/>
                    </a:lnTo>
                    <a:lnTo>
                      <a:pt x="12" y="66"/>
                    </a:lnTo>
                    <a:lnTo>
                      <a:pt x="15" y="77"/>
                    </a:lnTo>
                    <a:lnTo>
                      <a:pt x="19" y="83"/>
                    </a:lnTo>
                    <a:lnTo>
                      <a:pt x="24" y="90"/>
                    </a:lnTo>
                    <a:lnTo>
                      <a:pt x="30" y="95"/>
                    </a:lnTo>
                    <a:lnTo>
                      <a:pt x="34" y="99"/>
                    </a:lnTo>
                    <a:lnTo>
                      <a:pt x="37" y="100"/>
                    </a:lnTo>
                    <a:lnTo>
                      <a:pt x="46" y="102"/>
                    </a:lnTo>
                    <a:lnTo>
                      <a:pt x="56" y="104"/>
                    </a:lnTo>
                    <a:lnTo>
                      <a:pt x="65" y="102"/>
                    </a:lnTo>
                    <a:lnTo>
                      <a:pt x="68" y="102"/>
                    </a:lnTo>
                    <a:lnTo>
                      <a:pt x="72" y="100"/>
                    </a:lnTo>
                    <a:lnTo>
                      <a:pt x="80" y="95"/>
                    </a:lnTo>
                    <a:lnTo>
                      <a:pt x="87" y="90"/>
                    </a:lnTo>
                    <a:lnTo>
                      <a:pt x="92" y="83"/>
                    </a:lnTo>
                    <a:lnTo>
                      <a:pt x="95" y="75"/>
                    </a:lnTo>
                    <a:lnTo>
                      <a:pt x="99" y="66"/>
                    </a:lnTo>
                    <a:lnTo>
                      <a:pt x="99" y="58"/>
                    </a:lnTo>
                    <a:lnTo>
                      <a:pt x="99" y="47"/>
                    </a:lnTo>
                    <a:lnTo>
                      <a:pt x="95" y="39"/>
                    </a:lnTo>
                    <a:lnTo>
                      <a:pt x="94" y="36"/>
                    </a:lnTo>
                    <a:lnTo>
                      <a:pt x="92" y="32"/>
                    </a:lnTo>
                    <a:lnTo>
                      <a:pt x="87" y="25"/>
                    </a:lnTo>
                    <a:lnTo>
                      <a:pt x="80" y="18"/>
                    </a:lnTo>
                    <a:lnTo>
                      <a:pt x="73" y="15"/>
                    </a:lnTo>
                    <a:lnTo>
                      <a:pt x="65" y="12"/>
                    </a:lnTo>
                    <a:lnTo>
                      <a:pt x="56" y="12"/>
                    </a:lnTo>
                    <a:close/>
                  </a:path>
                </a:pathLst>
              </a:custGeom>
              <a:solidFill>
                <a:srgbClr val="FFFFFF"/>
              </a:solidFill>
              <a:ln w="9525">
                <a:noFill/>
                <a:round/>
                <a:headEnd/>
                <a:tailEnd/>
              </a:ln>
            </p:spPr>
            <p:txBody>
              <a:bodyPr/>
              <a:lstStyle/>
              <a:p>
                <a:endParaRPr lang="en-GB"/>
              </a:p>
            </p:txBody>
          </p:sp>
          <p:sp>
            <p:nvSpPr>
              <p:cNvPr id="11" name="Freeform 12"/>
              <p:cNvSpPr>
                <a:spLocks/>
              </p:cNvSpPr>
              <p:nvPr/>
            </p:nvSpPr>
            <p:spPr bwMode="auto">
              <a:xfrm>
                <a:off x="4985" y="732"/>
                <a:ext cx="40" cy="85"/>
              </a:xfrm>
              <a:custGeom>
                <a:avLst/>
                <a:gdLst/>
                <a:ahLst/>
                <a:cxnLst>
                  <a:cxn ang="0">
                    <a:pos x="78" y="16"/>
                  </a:cxn>
                  <a:cxn ang="0">
                    <a:pos x="68" y="12"/>
                  </a:cxn>
                  <a:cxn ang="0">
                    <a:pos x="63" y="12"/>
                  </a:cxn>
                  <a:cxn ang="0">
                    <a:pos x="59" y="10"/>
                  </a:cxn>
                  <a:cxn ang="0">
                    <a:pos x="53" y="12"/>
                  </a:cxn>
                  <a:cxn ang="0">
                    <a:pos x="47" y="14"/>
                  </a:cxn>
                  <a:cxn ang="0">
                    <a:pos x="42" y="16"/>
                  </a:cxn>
                  <a:cxn ang="0">
                    <a:pos x="39" y="19"/>
                  </a:cxn>
                  <a:cxn ang="0">
                    <a:pos x="35" y="24"/>
                  </a:cxn>
                  <a:cxn ang="0">
                    <a:pos x="34" y="31"/>
                  </a:cxn>
                  <a:cxn ang="0">
                    <a:pos x="32" y="38"/>
                  </a:cxn>
                  <a:cxn ang="0">
                    <a:pos x="32" y="45"/>
                  </a:cxn>
                  <a:cxn ang="0">
                    <a:pos x="32" y="60"/>
                  </a:cxn>
                  <a:cxn ang="0">
                    <a:pos x="54" y="60"/>
                  </a:cxn>
                  <a:cxn ang="0">
                    <a:pos x="54" y="69"/>
                  </a:cxn>
                  <a:cxn ang="0">
                    <a:pos x="32" y="69"/>
                  </a:cxn>
                  <a:cxn ang="0">
                    <a:pos x="32" y="169"/>
                  </a:cxn>
                  <a:cxn ang="0">
                    <a:pos x="20" y="169"/>
                  </a:cxn>
                  <a:cxn ang="0">
                    <a:pos x="20" y="69"/>
                  </a:cxn>
                  <a:cxn ang="0">
                    <a:pos x="0" y="69"/>
                  </a:cxn>
                  <a:cxn ang="0">
                    <a:pos x="0" y="60"/>
                  </a:cxn>
                  <a:cxn ang="0">
                    <a:pos x="20" y="60"/>
                  </a:cxn>
                  <a:cxn ang="0">
                    <a:pos x="20" y="41"/>
                  </a:cxn>
                  <a:cxn ang="0">
                    <a:pos x="22" y="31"/>
                  </a:cxn>
                  <a:cxn ang="0">
                    <a:pos x="23" y="24"/>
                  </a:cxn>
                  <a:cxn ang="0">
                    <a:pos x="27" y="16"/>
                  </a:cxn>
                  <a:cxn ang="0">
                    <a:pos x="29" y="14"/>
                  </a:cxn>
                  <a:cxn ang="0">
                    <a:pos x="32" y="10"/>
                  </a:cxn>
                  <a:cxn ang="0">
                    <a:pos x="37" y="5"/>
                  </a:cxn>
                  <a:cxn ang="0">
                    <a:pos x="44" y="2"/>
                  </a:cxn>
                  <a:cxn ang="0">
                    <a:pos x="51" y="0"/>
                  </a:cxn>
                  <a:cxn ang="0">
                    <a:pos x="59" y="0"/>
                  </a:cxn>
                  <a:cxn ang="0">
                    <a:pos x="68" y="0"/>
                  </a:cxn>
                  <a:cxn ang="0">
                    <a:pos x="78" y="4"/>
                  </a:cxn>
                  <a:cxn ang="0">
                    <a:pos x="78" y="16"/>
                  </a:cxn>
                </a:cxnLst>
                <a:rect l="0" t="0" r="r" b="b"/>
                <a:pathLst>
                  <a:path w="78" h="169">
                    <a:moveTo>
                      <a:pt x="78" y="16"/>
                    </a:moveTo>
                    <a:lnTo>
                      <a:pt x="68" y="12"/>
                    </a:lnTo>
                    <a:lnTo>
                      <a:pt x="63" y="12"/>
                    </a:lnTo>
                    <a:lnTo>
                      <a:pt x="59" y="10"/>
                    </a:lnTo>
                    <a:lnTo>
                      <a:pt x="53" y="12"/>
                    </a:lnTo>
                    <a:lnTo>
                      <a:pt x="47" y="14"/>
                    </a:lnTo>
                    <a:lnTo>
                      <a:pt x="42" y="16"/>
                    </a:lnTo>
                    <a:lnTo>
                      <a:pt x="39" y="19"/>
                    </a:lnTo>
                    <a:lnTo>
                      <a:pt x="35" y="24"/>
                    </a:lnTo>
                    <a:lnTo>
                      <a:pt x="34" y="31"/>
                    </a:lnTo>
                    <a:lnTo>
                      <a:pt x="32" y="38"/>
                    </a:lnTo>
                    <a:lnTo>
                      <a:pt x="32" y="45"/>
                    </a:lnTo>
                    <a:lnTo>
                      <a:pt x="32" y="60"/>
                    </a:lnTo>
                    <a:lnTo>
                      <a:pt x="54" y="60"/>
                    </a:lnTo>
                    <a:lnTo>
                      <a:pt x="54" y="69"/>
                    </a:lnTo>
                    <a:lnTo>
                      <a:pt x="32" y="69"/>
                    </a:lnTo>
                    <a:lnTo>
                      <a:pt x="32" y="169"/>
                    </a:lnTo>
                    <a:lnTo>
                      <a:pt x="20" y="169"/>
                    </a:lnTo>
                    <a:lnTo>
                      <a:pt x="20" y="69"/>
                    </a:lnTo>
                    <a:lnTo>
                      <a:pt x="0" y="69"/>
                    </a:lnTo>
                    <a:lnTo>
                      <a:pt x="0" y="60"/>
                    </a:lnTo>
                    <a:lnTo>
                      <a:pt x="20" y="60"/>
                    </a:lnTo>
                    <a:lnTo>
                      <a:pt x="20" y="41"/>
                    </a:lnTo>
                    <a:lnTo>
                      <a:pt x="22" y="31"/>
                    </a:lnTo>
                    <a:lnTo>
                      <a:pt x="23" y="24"/>
                    </a:lnTo>
                    <a:lnTo>
                      <a:pt x="27" y="16"/>
                    </a:lnTo>
                    <a:lnTo>
                      <a:pt x="29" y="14"/>
                    </a:lnTo>
                    <a:lnTo>
                      <a:pt x="32" y="10"/>
                    </a:lnTo>
                    <a:lnTo>
                      <a:pt x="37" y="5"/>
                    </a:lnTo>
                    <a:lnTo>
                      <a:pt x="44" y="2"/>
                    </a:lnTo>
                    <a:lnTo>
                      <a:pt x="51" y="0"/>
                    </a:lnTo>
                    <a:lnTo>
                      <a:pt x="59" y="0"/>
                    </a:lnTo>
                    <a:lnTo>
                      <a:pt x="68" y="0"/>
                    </a:lnTo>
                    <a:lnTo>
                      <a:pt x="78" y="4"/>
                    </a:lnTo>
                    <a:lnTo>
                      <a:pt x="78" y="16"/>
                    </a:lnTo>
                    <a:close/>
                  </a:path>
                </a:pathLst>
              </a:custGeom>
              <a:solidFill>
                <a:srgbClr val="FFFFFF"/>
              </a:solidFill>
              <a:ln w="9525">
                <a:noFill/>
                <a:round/>
                <a:headEnd/>
                <a:tailEnd/>
              </a:ln>
            </p:spPr>
            <p:txBody>
              <a:bodyPr/>
              <a:lstStyle/>
              <a:p>
                <a:endParaRPr lang="en-GB"/>
              </a:p>
            </p:txBody>
          </p:sp>
          <p:sp>
            <p:nvSpPr>
              <p:cNvPr id="12" name="Freeform 13"/>
              <p:cNvSpPr>
                <a:spLocks noEditPoints="1"/>
              </p:cNvSpPr>
              <p:nvPr/>
            </p:nvSpPr>
            <p:spPr bwMode="auto">
              <a:xfrm>
                <a:off x="5067" y="733"/>
                <a:ext cx="58" cy="84"/>
              </a:xfrm>
              <a:custGeom>
                <a:avLst/>
                <a:gdLst/>
                <a:ahLst/>
                <a:cxnLst>
                  <a:cxn ang="0">
                    <a:pos x="48" y="0"/>
                  </a:cxn>
                  <a:cxn ang="0">
                    <a:pos x="65" y="2"/>
                  </a:cxn>
                  <a:cxn ang="0">
                    <a:pos x="75" y="5"/>
                  </a:cxn>
                  <a:cxn ang="0">
                    <a:pos x="87" y="12"/>
                  </a:cxn>
                  <a:cxn ang="0">
                    <a:pos x="97" y="26"/>
                  </a:cxn>
                  <a:cxn ang="0">
                    <a:pos x="99" y="43"/>
                  </a:cxn>
                  <a:cxn ang="0">
                    <a:pos x="97" y="55"/>
                  </a:cxn>
                  <a:cxn ang="0">
                    <a:pos x="94" y="65"/>
                  </a:cxn>
                  <a:cxn ang="0">
                    <a:pos x="85" y="72"/>
                  </a:cxn>
                  <a:cxn ang="0">
                    <a:pos x="73" y="79"/>
                  </a:cxn>
                  <a:cxn ang="0">
                    <a:pos x="90" y="84"/>
                  </a:cxn>
                  <a:cxn ang="0">
                    <a:pos x="104" y="94"/>
                  </a:cxn>
                  <a:cxn ang="0">
                    <a:pos x="111" y="108"/>
                  </a:cxn>
                  <a:cxn ang="0">
                    <a:pos x="114" y="123"/>
                  </a:cxn>
                  <a:cxn ang="0">
                    <a:pos x="113" y="135"/>
                  </a:cxn>
                  <a:cxn ang="0">
                    <a:pos x="106" y="147"/>
                  </a:cxn>
                  <a:cxn ang="0">
                    <a:pos x="92" y="161"/>
                  </a:cxn>
                  <a:cxn ang="0">
                    <a:pos x="77" y="166"/>
                  </a:cxn>
                  <a:cxn ang="0">
                    <a:pos x="56" y="167"/>
                  </a:cxn>
                  <a:cxn ang="0">
                    <a:pos x="0" y="0"/>
                  </a:cxn>
                  <a:cxn ang="0">
                    <a:pos x="39" y="72"/>
                  </a:cxn>
                  <a:cxn ang="0">
                    <a:pos x="54" y="70"/>
                  </a:cxn>
                  <a:cxn ang="0">
                    <a:pos x="66" y="65"/>
                  </a:cxn>
                  <a:cxn ang="0">
                    <a:pos x="72" y="60"/>
                  </a:cxn>
                  <a:cxn ang="0">
                    <a:pos x="75" y="51"/>
                  </a:cxn>
                  <a:cxn ang="0">
                    <a:pos x="75" y="39"/>
                  </a:cxn>
                  <a:cxn ang="0">
                    <a:pos x="72" y="31"/>
                  </a:cxn>
                  <a:cxn ang="0">
                    <a:pos x="65" y="26"/>
                  </a:cxn>
                  <a:cxn ang="0">
                    <a:pos x="53" y="22"/>
                  </a:cxn>
                  <a:cxn ang="0">
                    <a:pos x="24" y="22"/>
                  </a:cxn>
                  <a:cxn ang="0">
                    <a:pos x="24" y="145"/>
                  </a:cxn>
                  <a:cxn ang="0">
                    <a:pos x="63" y="145"/>
                  </a:cxn>
                  <a:cxn ang="0">
                    <a:pos x="77" y="142"/>
                  </a:cxn>
                  <a:cxn ang="0">
                    <a:pos x="85" y="135"/>
                  </a:cxn>
                  <a:cxn ang="0">
                    <a:pos x="89" y="125"/>
                  </a:cxn>
                  <a:cxn ang="0">
                    <a:pos x="89" y="114"/>
                  </a:cxn>
                  <a:cxn ang="0">
                    <a:pos x="84" y="104"/>
                  </a:cxn>
                  <a:cxn ang="0">
                    <a:pos x="75" y="97"/>
                  </a:cxn>
                  <a:cxn ang="0">
                    <a:pos x="61" y="94"/>
                  </a:cxn>
                  <a:cxn ang="0">
                    <a:pos x="24" y="94"/>
                  </a:cxn>
                </a:cxnLst>
                <a:rect l="0" t="0" r="r" b="b"/>
                <a:pathLst>
                  <a:path w="114" h="167">
                    <a:moveTo>
                      <a:pt x="0" y="0"/>
                    </a:moveTo>
                    <a:lnTo>
                      <a:pt x="48" y="0"/>
                    </a:lnTo>
                    <a:lnTo>
                      <a:pt x="60" y="0"/>
                    </a:lnTo>
                    <a:lnTo>
                      <a:pt x="65" y="2"/>
                    </a:lnTo>
                    <a:lnTo>
                      <a:pt x="70" y="3"/>
                    </a:lnTo>
                    <a:lnTo>
                      <a:pt x="75" y="5"/>
                    </a:lnTo>
                    <a:lnTo>
                      <a:pt x="80" y="7"/>
                    </a:lnTo>
                    <a:lnTo>
                      <a:pt x="87" y="12"/>
                    </a:lnTo>
                    <a:lnTo>
                      <a:pt x="92" y="19"/>
                    </a:lnTo>
                    <a:lnTo>
                      <a:pt x="97" y="26"/>
                    </a:lnTo>
                    <a:lnTo>
                      <a:pt x="99" y="34"/>
                    </a:lnTo>
                    <a:lnTo>
                      <a:pt x="99" y="43"/>
                    </a:lnTo>
                    <a:lnTo>
                      <a:pt x="99" y="49"/>
                    </a:lnTo>
                    <a:lnTo>
                      <a:pt x="97" y="55"/>
                    </a:lnTo>
                    <a:lnTo>
                      <a:pt x="95" y="60"/>
                    </a:lnTo>
                    <a:lnTo>
                      <a:pt x="94" y="65"/>
                    </a:lnTo>
                    <a:lnTo>
                      <a:pt x="90" y="68"/>
                    </a:lnTo>
                    <a:lnTo>
                      <a:pt x="85" y="72"/>
                    </a:lnTo>
                    <a:lnTo>
                      <a:pt x="80" y="75"/>
                    </a:lnTo>
                    <a:lnTo>
                      <a:pt x="73" y="79"/>
                    </a:lnTo>
                    <a:lnTo>
                      <a:pt x="84" y="80"/>
                    </a:lnTo>
                    <a:lnTo>
                      <a:pt x="90" y="84"/>
                    </a:lnTo>
                    <a:lnTo>
                      <a:pt x="97" y="89"/>
                    </a:lnTo>
                    <a:lnTo>
                      <a:pt x="104" y="94"/>
                    </a:lnTo>
                    <a:lnTo>
                      <a:pt x="109" y="101"/>
                    </a:lnTo>
                    <a:lnTo>
                      <a:pt x="111" y="108"/>
                    </a:lnTo>
                    <a:lnTo>
                      <a:pt x="114" y="114"/>
                    </a:lnTo>
                    <a:lnTo>
                      <a:pt x="114" y="123"/>
                    </a:lnTo>
                    <a:lnTo>
                      <a:pt x="114" y="132"/>
                    </a:lnTo>
                    <a:lnTo>
                      <a:pt x="113" y="135"/>
                    </a:lnTo>
                    <a:lnTo>
                      <a:pt x="111" y="140"/>
                    </a:lnTo>
                    <a:lnTo>
                      <a:pt x="106" y="147"/>
                    </a:lnTo>
                    <a:lnTo>
                      <a:pt x="101" y="154"/>
                    </a:lnTo>
                    <a:lnTo>
                      <a:pt x="92" y="161"/>
                    </a:lnTo>
                    <a:lnTo>
                      <a:pt x="82" y="164"/>
                    </a:lnTo>
                    <a:lnTo>
                      <a:pt x="77" y="166"/>
                    </a:lnTo>
                    <a:lnTo>
                      <a:pt x="70" y="167"/>
                    </a:lnTo>
                    <a:lnTo>
                      <a:pt x="56" y="167"/>
                    </a:lnTo>
                    <a:lnTo>
                      <a:pt x="0" y="167"/>
                    </a:lnTo>
                    <a:lnTo>
                      <a:pt x="0" y="0"/>
                    </a:lnTo>
                    <a:close/>
                    <a:moveTo>
                      <a:pt x="24" y="72"/>
                    </a:moveTo>
                    <a:lnTo>
                      <a:pt x="39" y="72"/>
                    </a:lnTo>
                    <a:lnTo>
                      <a:pt x="48" y="72"/>
                    </a:lnTo>
                    <a:lnTo>
                      <a:pt x="54" y="70"/>
                    </a:lnTo>
                    <a:lnTo>
                      <a:pt x="61" y="68"/>
                    </a:lnTo>
                    <a:lnTo>
                      <a:pt x="66" y="65"/>
                    </a:lnTo>
                    <a:lnTo>
                      <a:pt x="70" y="61"/>
                    </a:lnTo>
                    <a:lnTo>
                      <a:pt x="72" y="60"/>
                    </a:lnTo>
                    <a:lnTo>
                      <a:pt x="73" y="56"/>
                    </a:lnTo>
                    <a:lnTo>
                      <a:pt x="75" y="51"/>
                    </a:lnTo>
                    <a:lnTo>
                      <a:pt x="75" y="44"/>
                    </a:lnTo>
                    <a:lnTo>
                      <a:pt x="75" y="39"/>
                    </a:lnTo>
                    <a:lnTo>
                      <a:pt x="73" y="36"/>
                    </a:lnTo>
                    <a:lnTo>
                      <a:pt x="72" y="31"/>
                    </a:lnTo>
                    <a:lnTo>
                      <a:pt x="68" y="27"/>
                    </a:lnTo>
                    <a:lnTo>
                      <a:pt x="65" y="26"/>
                    </a:lnTo>
                    <a:lnTo>
                      <a:pt x="60" y="24"/>
                    </a:lnTo>
                    <a:lnTo>
                      <a:pt x="53" y="22"/>
                    </a:lnTo>
                    <a:lnTo>
                      <a:pt x="46" y="22"/>
                    </a:lnTo>
                    <a:lnTo>
                      <a:pt x="24" y="22"/>
                    </a:lnTo>
                    <a:lnTo>
                      <a:pt x="24" y="72"/>
                    </a:lnTo>
                    <a:close/>
                    <a:moveTo>
                      <a:pt x="24" y="145"/>
                    </a:moveTo>
                    <a:lnTo>
                      <a:pt x="53" y="145"/>
                    </a:lnTo>
                    <a:lnTo>
                      <a:pt x="63" y="145"/>
                    </a:lnTo>
                    <a:lnTo>
                      <a:pt x="70" y="143"/>
                    </a:lnTo>
                    <a:lnTo>
                      <a:pt x="77" y="142"/>
                    </a:lnTo>
                    <a:lnTo>
                      <a:pt x="82" y="138"/>
                    </a:lnTo>
                    <a:lnTo>
                      <a:pt x="85" y="135"/>
                    </a:lnTo>
                    <a:lnTo>
                      <a:pt x="87" y="130"/>
                    </a:lnTo>
                    <a:lnTo>
                      <a:pt x="89" y="125"/>
                    </a:lnTo>
                    <a:lnTo>
                      <a:pt x="90" y="120"/>
                    </a:lnTo>
                    <a:lnTo>
                      <a:pt x="89" y="114"/>
                    </a:lnTo>
                    <a:lnTo>
                      <a:pt x="87" y="109"/>
                    </a:lnTo>
                    <a:lnTo>
                      <a:pt x="84" y="104"/>
                    </a:lnTo>
                    <a:lnTo>
                      <a:pt x="80" y="101"/>
                    </a:lnTo>
                    <a:lnTo>
                      <a:pt x="75" y="97"/>
                    </a:lnTo>
                    <a:lnTo>
                      <a:pt x="68" y="96"/>
                    </a:lnTo>
                    <a:lnTo>
                      <a:pt x="61" y="94"/>
                    </a:lnTo>
                    <a:lnTo>
                      <a:pt x="53" y="94"/>
                    </a:lnTo>
                    <a:lnTo>
                      <a:pt x="24" y="94"/>
                    </a:lnTo>
                    <a:lnTo>
                      <a:pt x="24" y="145"/>
                    </a:lnTo>
                    <a:close/>
                  </a:path>
                </a:pathLst>
              </a:custGeom>
              <a:solidFill>
                <a:srgbClr val="FFFFFF"/>
              </a:solidFill>
              <a:ln w="9525">
                <a:noFill/>
                <a:round/>
                <a:headEnd/>
                <a:tailEnd/>
              </a:ln>
            </p:spPr>
            <p:txBody>
              <a:bodyPr/>
              <a:lstStyle/>
              <a:p>
                <a:endParaRPr lang="en-GB"/>
              </a:p>
            </p:txBody>
          </p:sp>
          <p:sp>
            <p:nvSpPr>
              <p:cNvPr id="13" name="Freeform 14"/>
              <p:cNvSpPr>
                <a:spLocks noEditPoints="1"/>
              </p:cNvSpPr>
              <p:nvPr/>
            </p:nvSpPr>
            <p:spPr bwMode="auto">
              <a:xfrm>
                <a:off x="5132" y="760"/>
                <a:ext cx="60" cy="58"/>
              </a:xfrm>
              <a:custGeom>
                <a:avLst/>
                <a:gdLst/>
                <a:ahLst/>
                <a:cxnLst>
                  <a:cxn ang="0">
                    <a:pos x="118" y="68"/>
                  </a:cxn>
                  <a:cxn ang="0">
                    <a:pos x="113" y="85"/>
                  </a:cxn>
                  <a:cxn ang="0">
                    <a:pos x="106" y="94"/>
                  </a:cxn>
                  <a:cxn ang="0">
                    <a:pos x="97" y="102"/>
                  </a:cxn>
                  <a:cxn ang="0">
                    <a:pos x="89" y="109"/>
                  </a:cxn>
                  <a:cxn ang="0">
                    <a:pos x="78" y="112"/>
                  </a:cxn>
                  <a:cxn ang="0">
                    <a:pos x="65" y="114"/>
                  </a:cxn>
                  <a:cxn ang="0">
                    <a:pos x="46" y="114"/>
                  </a:cxn>
                  <a:cxn ang="0">
                    <a:pos x="30" y="109"/>
                  </a:cxn>
                  <a:cxn ang="0">
                    <a:pos x="17" y="99"/>
                  </a:cxn>
                  <a:cxn ang="0">
                    <a:pos x="10" y="90"/>
                  </a:cxn>
                  <a:cxn ang="0">
                    <a:pos x="5" y="80"/>
                  </a:cxn>
                  <a:cxn ang="0">
                    <a:pos x="1" y="68"/>
                  </a:cxn>
                  <a:cxn ang="0">
                    <a:pos x="0" y="56"/>
                  </a:cxn>
                  <a:cxn ang="0">
                    <a:pos x="5" y="34"/>
                  </a:cxn>
                  <a:cxn ang="0">
                    <a:pos x="7" y="29"/>
                  </a:cxn>
                  <a:cxn ang="0">
                    <a:pos x="17" y="17"/>
                  </a:cxn>
                  <a:cxn ang="0">
                    <a:pos x="25" y="10"/>
                  </a:cxn>
                  <a:cxn ang="0">
                    <a:pos x="36" y="5"/>
                  </a:cxn>
                  <a:cxn ang="0">
                    <a:pos x="48" y="1"/>
                  </a:cxn>
                  <a:cxn ang="0">
                    <a:pos x="60" y="0"/>
                  </a:cxn>
                  <a:cxn ang="0">
                    <a:pos x="84" y="5"/>
                  </a:cxn>
                  <a:cxn ang="0">
                    <a:pos x="97" y="12"/>
                  </a:cxn>
                  <a:cxn ang="0">
                    <a:pos x="106" y="20"/>
                  </a:cxn>
                  <a:cxn ang="0">
                    <a:pos x="114" y="34"/>
                  </a:cxn>
                  <a:cxn ang="0">
                    <a:pos x="118" y="44"/>
                  </a:cxn>
                  <a:cxn ang="0">
                    <a:pos x="119" y="56"/>
                  </a:cxn>
                  <a:cxn ang="0">
                    <a:pos x="24" y="65"/>
                  </a:cxn>
                  <a:cxn ang="0">
                    <a:pos x="29" y="78"/>
                  </a:cxn>
                  <a:cxn ang="0">
                    <a:pos x="37" y="88"/>
                  </a:cxn>
                  <a:cxn ang="0">
                    <a:pos x="51" y="95"/>
                  </a:cxn>
                  <a:cxn ang="0">
                    <a:pos x="66" y="95"/>
                  </a:cxn>
                  <a:cxn ang="0">
                    <a:pos x="80" y="90"/>
                  </a:cxn>
                  <a:cxn ang="0">
                    <a:pos x="90" y="80"/>
                  </a:cxn>
                  <a:cxn ang="0">
                    <a:pos x="95" y="65"/>
                  </a:cxn>
                  <a:cxn ang="0">
                    <a:pos x="95" y="49"/>
                  </a:cxn>
                  <a:cxn ang="0">
                    <a:pos x="90" y="36"/>
                  </a:cxn>
                  <a:cxn ang="0">
                    <a:pos x="80" y="25"/>
                  </a:cxn>
                  <a:cxn ang="0">
                    <a:pos x="66" y="20"/>
                  </a:cxn>
                  <a:cxn ang="0">
                    <a:pos x="51" y="20"/>
                  </a:cxn>
                  <a:cxn ang="0">
                    <a:pos x="39" y="25"/>
                  </a:cxn>
                  <a:cxn ang="0">
                    <a:pos x="29" y="36"/>
                  </a:cxn>
                  <a:cxn ang="0">
                    <a:pos x="24" y="49"/>
                  </a:cxn>
                </a:cxnLst>
                <a:rect l="0" t="0" r="r" b="b"/>
                <a:pathLst>
                  <a:path w="119" h="114">
                    <a:moveTo>
                      <a:pt x="119" y="56"/>
                    </a:moveTo>
                    <a:lnTo>
                      <a:pt x="118" y="68"/>
                    </a:lnTo>
                    <a:lnTo>
                      <a:pt x="114" y="80"/>
                    </a:lnTo>
                    <a:lnTo>
                      <a:pt x="113" y="85"/>
                    </a:lnTo>
                    <a:lnTo>
                      <a:pt x="109" y="90"/>
                    </a:lnTo>
                    <a:lnTo>
                      <a:pt x="106" y="94"/>
                    </a:lnTo>
                    <a:lnTo>
                      <a:pt x="102" y="99"/>
                    </a:lnTo>
                    <a:lnTo>
                      <a:pt x="97" y="102"/>
                    </a:lnTo>
                    <a:lnTo>
                      <a:pt x="94" y="106"/>
                    </a:lnTo>
                    <a:lnTo>
                      <a:pt x="89" y="109"/>
                    </a:lnTo>
                    <a:lnTo>
                      <a:pt x="84" y="111"/>
                    </a:lnTo>
                    <a:lnTo>
                      <a:pt x="78" y="112"/>
                    </a:lnTo>
                    <a:lnTo>
                      <a:pt x="72" y="114"/>
                    </a:lnTo>
                    <a:lnTo>
                      <a:pt x="65" y="114"/>
                    </a:lnTo>
                    <a:lnTo>
                      <a:pt x="60" y="114"/>
                    </a:lnTo>
                    <a:lnTo>
                      <a:pt x="46" y="114"/>
                    </a:lnTo>
                    <a:lnTo>
                      <a:pt x="36" y="111"/>
                    </a:lnTo>
                    <a:lnTo>
                      <a:pt x="30" y="109"/>
                    </a:lnTo>
                    <a:lnTo>
                      <a:pt x="25" y="106"/>
                    </a:lnTo>
                    <a:lnTo>
                      <a:pt x="17" y="99"/>
                    </a:lnTo>
                    <a:lnTo>
                      <a:pt x="13" y="94"/>
                    </a:lnTo>
                    <a:lnTo>
                      <a:pt x="10" y="90"/>
                    </a:lnTo>
                    <a:lnTo>
                      <a:pt x="7" y="85"/>
                    </a:lnTo>
                    <a:lnTo>
                      <a:pt x="5" y="80"/>
                    </a:lnTo>
                    <a:lnTo>
                      <a:pt x="3" y="75"/>
                    </a:lnTo>
                    <a:lnTo>
                      <a:pt x="1" y="68"/>
                    </a:lnTo>
                    <a:lnTo>
                      <a:pt x="1" y="63"/>
                    </a:lnTo>
                    <a:lnTo>
                      <a:pt x="0" y="56"/>
                    </a:lnTo>
                    <a:lnTo>
                      <a:pt x="1" y="44"/>
                    </a:lnTo>
                    <a:lnTo>
                      <a:pt x="5" y="34"/>
                    </a:lnTo>
                    <a:lnTo>
                      <a:pt x="7" y="32"/>
                    </a:lnTo>
                    <a:lnTo>
                      <a:pt x="7" y="29"/>
                    </a:lnTo>
                    <a:lnTo>
                      <a:pt x="10" y="25"/>
                    </a:lnTo>
                    <a:lnTo>
                      <a:pt x="17" y="17"/>
                    </a:lnTo>
                    <a:lnTo>
                      <a:pt x="22" y="12"/>
                    </a:lnTo>
                    <a:lnTo>
                      <a:pt x="25" y="10"/>
                    </a:lnTo>
                    <a:lnTo>
                      <a:pt x="30" y="6"/>
                    </a:lnTo>
                    <a:lnTo>
                      <a:pt x="36" y="5"/>
                    </a:lnTo>
                    <a:lnTo>
                      <a:pt x="41" y="3"/>
                    </a:lnTo>
                    <a:lnTo>
                      <a:pt x="48" y="1"/>
                    </a:lnTo>
                    <a:lnTo>
                      <a:pt x="53" y="0"/>
                    </a:lnTo>
                    <a:lnTo>
                      <a:pt x="60" y="0"/>
                    </a:lnTo>
                    <a:lnTo>
                      <a:pt x="72" y="1"/>
                    </a:lnTo>
                    <a:lnTo>
                      <a:pt x="84" y="5"/>
                    </a:lnTo>
                    <a:lnTo>
                      <a:pt x="92" y="8"/>
                    </a:lnTo>
                    <a:lnTo>
                      <a:pt x="97" y="12"/>
                    </a:lnTo>
                    <a:lnTo>
                      <a:pt x="102" y="15"/>
                    </a:lnTo>
                    <a:lnTo>
                      <a:pt x="106" y="20"/>
                    </a:lnTo>
                    <a:lnTo>
                      <a:pt x="109" y="24"/>
                    </a:lnTo>
                    <a:lnTo>
                      <a:pt x="114" y="34"/>
                    </a:lnTo>
                    <a:lnTo>
                      <a:pt x="116" y="39"/>
                    </a:lnTo>
                    <a:lnTo>
                      <a:pt x="118" y="44"/>
                    </a:lnTo>
                    <a:lnTo>
                      <a:pt x="118" y="51"/>
                    </a:lnTo>
                    <a:lnTo>
                      <a:pt x="119" y="56"/>
                    </a:lnTo>
                    <a:close/>
                    <a:moveTo>
                      <a:pt x="24" y="56"/>
                    </a:moveTo>
                    <a:lnTo>
                      <a:pt x="24" y="65"/>
                    </a:lnTo>
                    <a:lnTo>
                      <a:pt x="25" y="73"/>
                    </a:lnTo>
                    <a:lnTo>
                      <a:pt x="29" y="78"/>
                    </a:lnTo>
                    <a:lnTo>
                      <a:pt x="32" y="85"/>
                    </a:lnTo>
                    <a:lnTo>
                      <a:pt x="37" y="88"/>
                    </a:lnTo>
                    <a:lnTo>
                      <a:pt x="44" y="92"/>
                    </a:lnTo>
                    <a:lnTo>
                      <a:pt x="51" y="95"/>
                    </a:lnTo>
                    <a:lnTo>
                      <a:pt x="58" y="95"/>
                    </a:lnTo>
                    <a:lnTo>
                      <a:pt x="66" y="95"/>
                    </a:lnTo>
                    <a:lnTo>
                      <a:pt x="75" y="92"/>
                    </a:lnTo>
                    <a:lnTo>
                      <a:pt x="80" y="90"/>
                    </a:lnTo>
                    <a:lnTo>
                      <a:pt x="87" y="85"/>
                    </a:lnTo>
                    <a:lnTo>
                      <a:pt x="90" y="80"/>
                    </a:lnTo>
                    <a:lnTo>
                      <a:pt x="94" y="73"/>
                    </a:lnTo>
                    <a:lnTo>
                      <a:pt x="95" y="65"/>
                    </a:lnTo>
                    <a:lnTo>
                      <a:pt x="95" y="56"/>
                    </a:lnTo>
                    <a:lnTo>
                      <a:pt x="95" y="49"/>
                    </a:lnTo>
                    <a:lnTo>
                      <a:pt x="94" y="42"/>
                    </a:lnTo>
                    <a:lnTo>
                      <a:pt x="90" y="36"/>
                    </a:lnTo>
                    <a:lnTo>
                      <a:pt x="85" y="30"/>
                    </a:lnTo>
                    <a:lnTo>
                      <a:pt x="80" y="25"/>
                    </a:lnTo>
                    <a:lnTo>
                      <a:pt x="73" y="22"/>
                    </a:lnTo>
                    <a:lnTo>
                      <a:pt x="66" y="20"/>
                    </a:lnTo>
                    <a:lnTo>
                      <a:pt x="58" y="20"/>
                    </a:lnTo>
                    <a:lnTo>
                      <a:pt x="51" y="20"/>
                    </a:lnTo>
                    <a:lnTo>
                      <a:pt x="44" y="22"/>
                    </a:lnTo>
                    <a:lnTo>
                      <a:pt x="39" y="25"/>
                    </a:lnTo>
                    <a:lnTo>
                      <a:pt x="32" y="30"/>
                    </a:lnTo>
                    <a:lnTo>
                      <a:pt x="29" y="36"/>
                    </a:lnTo>
                    <a:lnTo>
                      <a:pt x="25" y="42"/>
                    </a:lnTo>
                    <a:lnTo>
                      <a:pt x="24" y="49"/>
                    </a:lnTo>
                    <a:lnTo>
                      <a:pt x="24" y="56"/>
                    </a:lnTo>
                    <a:close/>
                  </a:path>
                </a:pathLst>
              </a:custGeom>
              <a:solidFill>
                <a:srgbClr val="FFFFFF"/>
              </a:solidFill>
              <a:ln w="9525">
                <a:noFill/>
                <a:round/>
                <a:headEnd/>
                <a:tailEnd/>
              </a:ln>
            </p:spPr>
            <p:txBody>
              <a:bodyPr/>
              <a:lstStyle/>
              <a:p>
                <a:endParaRPr lang="en-GB"/>
              </a:p>
            </p:txBody>
          </p:sp>
          <p:sp>
            <p:nvSpPr>
              <p:cNvPr id="14" name="Rectangle 15"/>
              <p:cNvSpPr>
                <a:spLocks noChangeArrowheads="1"/>
              </p:cNvSpPr>
              <p:nvPr/>
            </p:nvSpPr>
            <p:spPr bwMode="auto">
              <a:xfrm>
                <a:off x="5205" y="733"/>
                <a:ext cx="11" cy="84"/>
              </a:xfrm>
              <a:prstGeom prst="rect">
                <a:avLst/>
              </a:prstGeom>
              <a:solidFill>
                <a:srgbClr val="FFFFFF"/>
              </a:solidFill>
              <a:ln w="9525">
                <a:noFill/>
                <a:miter lim="800000"/>
                <a:headEnd/>
                <a:tailEnd/>
              </a:ln>
            </p:spPr>
            <p:txBody>
              <a:bodyPr/>
              <a:lstStyle/>
              <a:p>
                <a:endParaRPr lang="en-GB"/>
              </a:p>
            </p:txBody>
          </p:sp>
          <p:sp>
            <p:nvSpPr>
              <p:cNvPr id="15" name="Freeform 16"/>
              <p:cNvSpPr>
                <a:spLocks/>
              </p:cNvSpPr>
              <p:nvPr/>
            </p:nvSpPr>
            <p:spPr bwMode="auto">
              <a:xfrm>
                <a:off x="5226" y="750"/>
                <a:ext cx="41" cy="68"/>
              </a:xfrm>
              <a:custGeom>
                <a:avLst/>
                <a:gdLst/>
                <a:ahLst/>
                <a:cxnLst>
                  <a:cxn ang="0">
                    <a:pos x="41" y="24"/>
                  </a:cxn>
                  <a:cxn ang="0">
                    <a:pos x="77" y="24"/>
                  </a:cxn>
                  <a:cxn ang="0">
                    <a:pos x="77" y="43"/>
                  </a:cxn>
                  <a:cxn ang="0">
                    <a:pos x="41" y="43"/>
                  </a:cxn>
                  <a:cxn ang="0">
                    <a:pos x="41" y="99"/>
                  </a:cxn>
                  <a:cxn ang="0">
                    <a:pos x="41" y="104"/>
                  </a:cxn>
                  <a:cxn ang="0">
                    <a:pos x="43" y="108"/>
                  </a:cxn>
                  <a:cxn ang="0">
                    <a:pos x="46" y="113"/>
                  </a:cxn>
                  <a:cxn ang="0">
                    <a:pos x="51" y="115"/>
                  </a:cxn>
                  <a:cxn ang="0">
                    <a:pos x="55" y="116"/>
                  </a:cxn>
                  <a:cxn ang="0">
                    <a:pos x="57" y="116"/>
                  </a:cxn>
                  <a:cxn ang="0">
                    <a:pos x="63" y="116"/>
                  </a:cxn>
                  <a:cxn ang="0">
                    <a:pos x="69" y="115"/>
                  </a:cxn>
                  <a:cxn ang="0">
                    <a:pos x="75" y="111"/>
                  </a:cxn>
                  <a:cxn ang="0">
                    <a:pos x="82" y="108"/>
                  </a:cxn>
                  <a:cxn ang="0">
                    <a:pos x="82" y="128"/>
                  </a:cxn>
                  <a:cxn ang="0">
                    <a:pos x="75" y="132"/>
                  </a:cxn>
                  <a:cxn ang="0">
                    <a:pos x="69" y="133"/>
                  </a:cxn>
                  <a:cxn ang="0">
                    <a:pos x="62" y="135"/>
                  </a:cxn>
                  <a:cxn ang="0">
                    <a:pos x="55" y="135"/>
                  </a:cxn>
                  <a:cxn ang="0">
                    <a:pos x="48" y="135"/>
                  </a:cxn>
                  <a:cxn ang="0">
                    <a:pos x="41" y="133"/>
                  </a:cxn>
                  <a:cxn ang="0">
                    <a:pos x="34" y="130"/>
                  </a:cxn>
                  <a:cxn ang="0">
                    <a:pos x="29" y="127"/>
                  </a:cxn>
                  <a:cxn ang="0">
                    <a:pos x="24" y="121"/>
                  </a:cxn>
                  <a:cxn ang="0">
                    <a:pos x="22" y="115"/>
                  </a:cxn>
                  <a:cxn ang="0">
                    <a:pos x="21" y="108"/>
                  </a:cxn>
                  <a:cxn ang="0">
                    <a:pos x="19" y="101"/>
                  </a:cxn>
                  <a:cxn ang="0">
                    <a:pos x="19"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1" y="104"/>
                    </a:lnTo>
                    <a:lnTo>
                      <a:pt x="43" y="108"/>
                    </a:lnTo>
                    <a:lnTo>
                      <a:pt x="46" y="113"/>
                    </a:lnTo>
                    <a:lnTo>
                      <a:pt x="51" y="115"/>
                    </a:lnTo>
                    <a:lnTo>
                      <a:pt x="55" y="116"/>
                    </a:lnTo>
                    <a:lnTo>
                      <a:pt x="57" y="116"/>
                    </a:lnTo>
                    <a:lnTo>
                      <a:pt x="63" y="116"/>
                    </a:lnTo>
                    <a:lnTo>
                      <a:pt x="69" y="115"/>
                    </a:lnTo>
                    <a:lnTo>
                      <a:pt x="75" y="111"/>
                    </a:lnTo>
                    <a:lnTo>
                      <a:pt x="82" y="108"/>
                    </a:lnTo>
                    <a:lnTo>
                      <a:pt x="82" y="128"/>
                    </a:lnTo>
                    <a:lnTo>
                      <a:pt x="75" y="132"/>
                    </a:lnTo>
                    <a:lnTo>
                      <a:pt x="69" y="133"/>
                    </a:lnTo>
                    <a:lnTo>
                      <a:pt x="62" y="135"/>
                    </a:lnTo>
                    <a:lnTo>
                      <a:pt x="55" y="135"/>
                    </a:lnTo>
                    <a:lnTo>
                      <a:pt x="48" y="135"/>
                    </a:lnTo>
                    <a:lnTo>
                      <a:pt x="41" y="133"/>
                    </a:lnTo>
                    <a:lnTo>
                      <a:pt x="34" y="130"/>
                    </a:lnTo>
                    <a:lnTo>
                      <a:pt x="29" y="127"/>
                    </a:lnTo>
                    <a:lnTo>
                      <a:pt x="24" y="121"/>
                    </a:lnTo>
                    <a:lnTo>
                      <a:pt x="22" y="115"/>
                    </a:lnTo>
                    <a:lnTo>
                      <a:pt x="21" y="108"/>
                    </a:lnTo>
                    <a:lnTo>
                      <a:pt x="19" y="101"/>
                    </a:lnTo>
                    <a:lnTo>
                      <a:pt x="19"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16" name="Freeform 17"/>
              <p:cNvSpPr>
                <a:spLocks noEditPoints="1"/>
              </p:cNvSpPr>
              <p:nvPr/>
            </p:nvSpPr>
            <p:spPr bwMode="auto">
              <a:xfrm>
                <a:off x="5273" y="760"/>
                <a:ext cx="59" cy="58"/>
              </a:xfrm>
              <a:custGeom>
                <a:avLst/>
                <a:gdLst/>
                <a:ahLst/>
                <a:cxnLst>
                  <a:cxn ang="0">
                    <a:pos x="116" y="68"/>
                  </a:cxn>
                  <a:cxn ang="0">
                    <a:pos x="111" y="85"/>
                  </a:cxn>
                  <a:cxn ang="0">
                    <a:pos x="106" y="94"/>
                  </a:cxn>
                  <a:cxn ang="0">
                    <a:pos x="98" y="102"/>
                  </a:cxn>
                  <a:cxn ang="0">
                    <a:pos x="87" y="109"/>
                  </a:cxn>
                  <a:cxn ang="0">
                    <a:pos x="77" y="112"/>
                  </a:cxn>
                  <a:cxn ang="0">
                    <a:pos x="65" y="114"/>
                  </a:cxn>
                  <a:cxn ang="0">
                    <a:pos x="46" y="114"/>
                  </a:cxn>
                  <a:cxn ang="0">
                    <a:pos x="29" y="109"/>
                  </a:cxn>
                  <a:cxn ang="0">
                    <a:pos x="16" y="99"/>
                  </a:cxn>
                  <a:cxn ang="0">
                    <a:pos x="9" y="90"/>
                  </a:cxn>
                  <a:cxn ang="0">
                    <a:pos x="4" y="80"/>
                  </a:cxn>
                  <a:cxn ang="0">
                    <a:pos x="0" y="68"/>
                  </a:cxn>
                  <a:cxn ang="0">
                    <a:pos x="0" y="56"/>
                  </a:cxn>
                  <a:cxn ang="0">
                    <a:pos x="4" y="34"/>
                  </a:cxn>
                  <a:cxn ang="0">
                    <a:pos x="7" y="29"/>
                  </a:cxn>
                  <a:cxn ang="0">
                    <a:pos x="17" y="17"/>
                  </a:cxn>
                  <a:cxn ang="0">
                    <a:pos x="26" y="10"/>
                  </a:cxn>
                  <a:cxn ang="0">
                    <a:pos x="36" y="5"/>
                  </a:cxn>
                  <a:cxn ang="0">
                    <a:pos x="46" y="1"/>
                  </a:cxn>
                  <a:cxn ang="0">
                    <a:pos x="58" y="0"/>
                  </a:cxn>
                  <a:cxn ang="0">
                    <a:pos x="82" y="5"/>
                  </a:cxn>
                  <a:cxn ang="0">
                    <a:pos x="98" y="12"/>
                  </a:cxn>
                  <a:cxn ang="0">
                    <a:pos x="105" y="20"/>
                  </a:cxn>
                  <a:cxn ang="0">
                    <a:pos x="113" y="34"/>
                  </a:cxn>
                  <a:cxn ang="0">
                    <a:pos x="116" y="44"/>
                  </a:cxn>
                  <a:cxn ang="0">
                    <a:pos x="118" y="56"/>
                  </a:cxn>
                  <a:cxn ang="0">
                    <a:pos x="22" y="65"/>
                  </a:cxn>
                  <a:cxn ang="0">
                    <a:pos x="28" y="78"/>
                  </a:cxn>
                  <a:cxn ang="0">
                    <a:pos x="38" y="88"/>
                  </a:cxn>
                  <a:cxn ang="0">
                    <a:pos x="50" y="95"/>
                  </a:cxn>
                  <a:cxn ang="0">
                    <a:pos x="67" y="95"/>
                  </a:cxn>
                  <a:cxn ang="0">
                    <a:pos x="81" y="90"/>
                  </a:cxn>
                  <a:cxn ang="0">
                    <a:pos x="89" y="80"/>
                  </a:cxn>
                  <a:cxn ang="0">
                    <a:pos x="94" y="65"/>
                  </a:cxn>
                  <a:cxn ang="0">
                    <a:pos x="94" y="49"/>
                  </a:cxn>
                  <a:cxn ang="0">
                    <a:pos x="89" y="36"/>
                  </a:cxn>
                  <a:cxn ang="0">
                    <a:pos x="79" y="25"/>
                  </a:cxn>
                  <a:cxn ang="0">
                    <a:pos x="65" y="20"/>
                  </a:cxn>
                  <a:cxn ang="0">
                    <a:pos x="50" y="20"/>
                  </a:cxn>
                  <a:cxn ang="0">
                    <a:pos x="38" y="25"/>
                  </a:cxn>
                  <a:cxn ang="0">
                    <a:pos x="28" y="36"/>
                  </a:cxn>
                  <a:cxn ang="0">
                    <a:pos x="22" y="49"/>
                  </a:cxn>
                </a:cxnLst>
                <a:rect l="0" t="0" r="r" b="b"/>
                <a:pathLst>
                  <a:path w="118" h="114">
                    <a:moveTo>
                      <a:pt x="118" y="56"/>
                    </a:moveTo>
                    <a:lnTo>
                      <a:pt x="116" y="68"/>
                    </a:lnTo>
                    <a:lnTo>
                      <a:pt x="115" y="80"/>
                    </a:lnTo>
                    <a:lnTo>
                      <a:pt x="111" y="85"/>
                    </a:lnTo>
                    <a:lnTo>
                      <a:pt x="108" y="90"/>
                    </a:lnTo>
                    <a:lnTo>
                      <a:pt x="106" y="94"/>
                    </a:lnTo>
                    <a:lnTo>
                      <a:pt x="101" y="99"/>
                    </a:lnTo>
                    <a:lnTo>
                      <a:pt x="98" y="102"/>
                    </a:lnTo>
                    <a:lnTo>
                      <a:pt x="93" y="106"/>
                    </a:lnTo>
                    <a:lnTo>
                      <a:pt x="87" y="109"/>
                    </a:lnTo>
                    <a:lnTo>
                      <a:pt x="82" y="111"/>
                    </a:lnTo>
                    <a:lnTo>
                      <a:pt x="77" y="112"/>
                    </a:lnTo>
                    <a:lnTo>
                      <a:pt x="70" y="114"/>
                    </a:lnTo>
                    <a:lnTo>
                      <a:pt x="65" y="114"/>
                    </a:lnTo>
                    <a:lnTo>
                      <a:pt x="58" y="114"/>
                    </a:lnTo>
                    <a:lnTo>
                      <a:pt x="46" y="114"/>
                    </a:lnTo>
                    <a:lnTo>
                      <a:pt x="34" y="111"/>
                    </a:lnTo>
                    <a:lnTo>
                      <a:pt x="29" y="109"/>
                    </a:lnTo>
                    <a:lnTo>
                      <a:pt x="26" y="106"/>
                    </a:lnTo>
                    <a:lnTo>
                      <a:pt x="16" y="99"/>
                    </a:lnTo>
                    <a:lnTo>
                      <a:pt x="12" y="94"/>
                    </a:lnTo>
                    <a:lnTo>
                      <a:pt x="9" y="90"/>
                    </a:lnTo>
                    <a:lnTo>
                      <a:pt x="7" y="85"/>
                    </a:lnTo>
                    <a:lnTo>
                      <a:pt x="4" y="80"/>
                    </a:lnTo>
                    <a:lnTo>
                      <a:pt x="2" y="75"/>
                    </a:lnTo>
                    <a:lnTo>
                      <a:pt x="0" y="68"/>
                    </a:lnTo>
                    <a:lnTo>
                      <a:pt x="0" y="63"/>
                    </a:lnTo>
                    <a:lnTo>
                      <a:pt x="0" y="56"/>
                    </a:lnTo>
                    <a:lnTo>
                      <a:pt x="0" y="44"/>
                    </a:lnTo>
                    <a:lnTo>
                      <a:pt x="4" y="34"/>
                    </a:lnTo>
                    <a:lnTo>
                      <a:pt x="5" y="32"/>
                    </a:lnTo>
                    <a:lnTo>
                      <a:pt x="7" y="29"/>
                    </a:lnTo>
                    <a:lnTo>
                      <a:pt x="9" y="25"/>
                    </a:lnTo>
                    <a:lnTo>
                      <a:pt x="17" y="17"/>
                    </a:lnTo>
                    <a:lnTo>
                      <a:pt x="21" y="12"/>
                    </a:lnTo>
                    <a:lnTo>
                      <a:pt x="26" y="10"/>
                    </a:lnTo>
                    <a:lnTo>
                      <a:pt x="31" y="6"/>
                    </a:lnTo>
                    <a:lnTo>
                      <a:pt x="36" y="5"/>
                    </a:lnTo>
                    <a:lnTo>
                      <a:pt x="41" y="3"/>
                    </a:lnTo>
                    <a:lnTo>
                      <a:pt x="46" y="1"/>
                    </a:lnTo>
                    <a:lnTo>
                      <a:pt x="51" y="0"/>
                    </a:lnTo>
                    <a:lnTo>
                      <a:pt x="58" y="0"/>
                    </a:lnTo>
                    <a:lnTo>
                      <a:pt x="70" y="1"/>
                    </a:lnTo>
                    <a:lnTo>
                      <a:pt x="82" y="5"/>
                    </a:lnTo>
                    <a:lnTo>
                      <a:pt x="93" y="8"/>
                    </a:lnTo>
                    <a:lnTo>
                      <a:pt x="98" y="12"/>
                    </a:lnTo>
                    <a:lnTo>
                      <a:pt x="101" y="15"/>
                    </a:lnTo>
                    <a:lnTo>
                      <a:pt x="105" y="20"/>
                    </a:lnTo>
                    <a:lnTo>
                      <a:pt x="108" y="24"/>
                    </a:lnTo>
                    <a:lnTo>
                      <a:pt x="113" y="34"/>
                    </a:lnTo>
                    <a:lnTo>
                      <a:pt x="116" y="39"/>
                    </a:lnTo>
                    <a:lnTo>
                      <a:pt x="116" y="44"/>
                    </a:lnTo>
                    <a:lnTo>
                      <a:pt x="118" y="51"/>
                    </a:lnTo>
                    <a:lnTo>
                      <a:pt x="118" y="56"/>
                    </a:lnTo>
                    <a:close/>
                    <a:moveTo>
                      <a:pt x="22" y="56"/>
                    </a:moveTo>
                    <a:lnTo>
                      <a:pt x="22" y="65"/>
                    </a:lnTo>
                    <a:lnTo>
                      <a:pt x="24" y="73"/>
                    </a:lnTo>
                    <a:lnTo>
                      <a:pt x="28" y="78"/>
                    </a:lnTo>
                    <a:lnTo>
                      <a:pt x="33" y="85"/>
                    </a:lnTo>
                    <a:lnTo>
                      <a:pt x="38" y="88"/>
                    </a:lnTo>
                    <a:lnTo>
                      <a:pt x="43" y="92"/>
                    </a:lnTo>
                    <a:lnTo>
                      <a:pt x="50" y="95"/>
                    </a:lnTo>
                    <a:lnTo>
                      <a:pt x="58" y="95"/>
                    </a:lnTo>
                    <a:lnTo>
                      <a:pt x="67" y="95"/>
                    </a:lnTo>
                    <a:lnTo>
                      <a:pt x="74" y="92"/>
                    </a:lnTo>
                    <a:lnTo>
                      <a:pt x="81" y="90"/>
                    </a:lnTo>
                    <a:lnTo>
                      <a:pt x="86" y="85"/>
                    </a:lnTo>
                    <a:lnTo>
                      <a:pt x="89" y="80"/>
                    </a:lnTo>
                    <a:lnTo>
                      <a:pt x="93" y="73"/>
                    </a:lnTo>
                    <a:lnTo>
                      <a:pt x="94" y="65"/>
                    </a:lnTo>
                    <a:lnTo>
                      <a:pt x="96" y="56"/>
                    </a:lnTo>
                    <a:lnTo>
                      <a:pt x="94" y="49"/>
                    </a:lnTo>
                    <a:lnTo>
                      <a:pt x="93" y="42"/>
                    </a:lnTo>
                    <a:lnTo>
                      <a:pt x="89" y="36"/>
                    </a:lnTo>
                    <a:lnTo>
                      <a:pt x="86" y="30"/>
                    </a:lnTo>
                    <a:lnTo>
                      <a:pt x="79" y="25"/>
                    </a:lnTo>
                    <a:lnTo>
                      <a:pt x="74" y="22"/>
                    </a:lnTo>
                    <a:lnTo>
                      <a:pt x="65" y="20"/>
                    </a:lnTo>
                    <a:lnTo>
                      <a:pt x="58" y="20"/>
                    </a:lnTo>
                    <a:lnTo>
                      <a:pt x="50" y="20"/>
                    </a:lnTo>
                    <a:lnTo>
                      <a:pt x="45" y="22"/>
                    </a:lnTo>
                    <a:lnTo>
                      <a:pt x="38" y="25"/>
                    </a:lnTo>
                    <a:lnTo>
                      <a:pt x="33" y="30"/>
                    </a:lnTo>
                    <a:lnTo>
                      <a:pt x="28" y="36"/>
                    </a:lnTo>
                    <a:lnTo>
                      <a:pt x="24" y="42"/>
                    </a:lnTo>
                    <a:lnTo>
                      <a:pt x="22" y="49"/>
                    </a:lnTo>
                    <a:lnTo>
                      <a:pt x="22" y="56"/>
                    </a:lnTo>
                    <a:close/>
                  </a:path>
                </a:pathLst>
              </a:custGeom>
              <a:solidFill>
                <a:srgbClr val="FFFFFF"/>
              </a:solidFill>
              <a:ln w="9525">
                <a:noFill/>
                <a:round/>
                <a:headEnd/>
                <a:tailEnd/>
              </a:ln>
            </p:spPr>
            <p:txBody>
              <a:bodyPr/>
              <a:lstStyle/>
              <a:p>
                <a:endParaRPr lang="en-GB"/>
              </a:p>
            </p:txBody>
          </p:sp>
          <p:sp>
            <p:nvSpPr>
              <p:cNvPr id="17" name="Freeform 18"/>
              <p:cNvSpPr>
                <a:spLocks/>
              </p:cNvSpPr>
              <p:nvPr/>
            </p:nvSpPr>
            <p:spPr bwMode="auto">
              <a:xfrm>
                <a:off x="5344" y="760"/>
                <a:ext cx="47" cy="57"/>
              </a:xfrm>
              <a:custGeom>
                <a:avLst/>
                <a:gdLst/>
                <a:ahLst/>
                <a:cxnLst>
                  <a:cxn ang="0">
                    <a:pos x="22" y="17"/>
                  </a:cxn>
                  <a:cxn ang="0">
                    <a:pos x="25" y="13"/>
                  </a:cxn>
                  <a:cxn ang="0">
                    <a:pos x="29" y="10"/>
                  </a:cxn>
                  <a:cxn ang="0">
                    <a:pos x="34" y="6"/>
                  </a:cxn>
                  <a:cxn ang="0">
                    <a:pos x="37" y="5"/>
                  </a:cxn>
                  <a:cxn ang="0">
                    <a:pos x="41" y="3"/>
                  </a:cxn>
                  <a:cxn ang="0">
                    <a:pos x="46" y="1"/>
                  </a:cxn>
                  <a:cxn ang="0">
                    <a:pos x="51" y="0"/>
                  </a:cxn>
                  <a:cxn ang="0">
                    <a:pos x="56" y="0"/>
                  </a:cxn>
                  <a:cxn ang="0">
                    <a:pos x="63" y="1"/>
                  </a:cxn>
                  <a:cxn ang="0">
                    <a:pos x="70" y="3"/>
                  </a:cxn>
                  <a:cxn ang="0">
                    <a:pos x="77" y="6"/>
                  </a:cxn>
                  <a:cxn ang="0">
                    <a:pos x="80" y="8"/>
                  </a:cxn>
                  <a:cxn ang="0">
                    <a:pos x="82" y="12"/>
                  </a:cxn>
                  <a:cxn ang="0">
                    <a:pos x="85" y="15"/>
                  </a:cxn>
                  <a:cxn ang="0">
                    <a:pos x="87" y="18"/>
                  </a:cxn>
                  <a:cxn ang="0">
                    <a:pos x="90" y="25"/>
                  </a:cxn>
                  <a:cxn ang="0">
                    <a:pos x="92" y="34"/>
                  </a:cxn>
                  <a:cxn ang="0">
                    <a:pos x="94" y="44"/>
                  </a:cxn>
                  <a:cxn ang="0">
                    <a:pos x="94" y="112"/>
                  </a:cxn>
                  <a:cxn ang="0">
                    <a:pos x="72" y="112"/>
                  </a:cxn>
                  <a:cxn ang="0">
                    <a:pos x="72" y="44"/>
                  </a:cxn>
                  <a:cxn ang="0">
                    <a:pos x="72" y="39"/>
                  </a:cxn>
                  <a:cxn ang="0">
                    <a:pos x="70" y="34"/>
                  </a:cxn>
                  <a:cxn ang="0">
                    <a:pos x="68" y="29"/>
                  </a:cxn>
                  <a:cxn ang="0">
                    <a:pos x="65" y="25"/>
                  </a:cxn>
                  <a:cxn ang="0">
                    <a:pos x="63" y="22"/>
                  </a:cxn>
                  <a:cxn ang="0">
                    <a:pos x="58" y="18"/>
                  </a:cxn>
                  <a:cxn ang="0">
                    <a:pos x="55" y="18"/>
                  </a:cxn>
                  <a:cxn ang="0">
                    <a:pos x="49" y="17"/>
                  </a:cxn>
                  <a:cxn ang="0">
                    <a:pos x="43" y="18"/>
                  </a:cxn>
                  <a:cxn ang="0">
                    <a:pos x="36" y="20"/>
                  </a:cxn>
                  <a:cxn ang="0">
                    <a:pos x="29" y="25"/>
                  </a:cxn>
                  <a:cxn ang="0">
                    <a:pos x="22" y="34"/>
                  </a:cxn>
                  <a:cxn ang="0">
                    <a:pos x="22" y="112"/>
                  </a:cxn>
                  <a:cxn ang="0">
                    <a:pos x="0" y="112"/>
                  </a:cxn>
                  <a:cxn ang="0">
                    <a:pos x="0" y="3"/>
                  </a:cxn>
                  <a:cxn ang="0">
                    <a:pos x="22" y="3"/>
                  </a:cxn>
                  <a:cxn ang="0">
                    <a:pos x="22" y="17"/>
                  </a:cxn>
                </a:cxnLst>
                <a:rect l="0" t="0" r="r" b="b"/>
                <a:pathLst>
                  <a:path w="94" h="112">
                    <a:moveTo>
                      <a:pt x="22" y="17"/>
                    </a:moveTo>
                    <a:lnTo>
                      <a:pt x="25" y="13"/>
                    </a:lnTo>
                    <a:lnTo>
                      <a:pt x="29" y="10"/>
                    </a:lnTo>
                    <a:lnTo>
                      <a:pt x="34" y="6"/>
                    </a:lnTo>
                    <a:lnTo>
                      <a:pt x="37" y="5"/>
                    </a:lnTo>
                    <a:lnTo>
                      <a:pt x="41" y="3"/>
                    </a:lnTo>
                    <a:lnTo>
                      <a:pt x="46" y="1"/>
                    </a:lnTo>
                    <a:lnTo>
                      <a:pt x="51" y="0"/>
                    </a:lnTo>
                    <a:lnTo>
                      <a:pt x="56" y="0"/>
                    </a:lnTo>
                    <a:lnTo>
                      <a:pt x="63" y="1"/>
                    </a:lnTo>
                    <a:lnTo>
                      <a:pt x="70" y="3"/>
                    </a:lnTo>
                    <a:lnTo>
                      <a:pt x="77" y="6"/>
                    </a:lnTo>
                    <a:lnTo>
                      <a:pt x="80" y="8"/>
                    </a:lnTo>
                    <a:lnTo>
                      <a:pt x="82" y="12"/>
                    </a:lnTo>
                    <a:lnTo>
                      <a:pt x="85" y="15"/>
                    </a:lnTo>
                    <a:lnTo>
                      <a:pt x="87" y="18"/>
                    </a:lnTo>
                    <a:lnTo>
                      <a:pt x="90" y="25"/>
                    </a:lnTo>
                    <a:lnTo>
                      <a:pt x="92" y="34"/>
                    </a:lnTo>
                    <a:lnTo>
                      <a:pt x="94" y="44"/>
                    </a:lnTo>
                    <a:lnTo>
                      <a:pt x="94" y="112"/>
                    </a:lnTo>
                    <a:lnTo>
                      <a:pt x="72" y="112"/>
                    </a:lnTo>
                    <a:lnTo>
                      <a:pt x="72" y="44"/>
                    </a:lnTo>
                    <a:lnTo>
                      <a:pt x="72" y="39"/>
                    </a:lnTo>
                    <a:lnTo>
                      <a:pt x="70" y="34"/>
                    </a:lnTo>
                    <a:lnTo>
                      <a:pt x="68" y="29"/>
                    </a:lnTo>
                    <a:lnTo>
                      <a:pt x="65" y="25"/>
                    </a:lnTo>
                    <a:lnTo>
                      <a:pt x="63" y="22"/>
                    </a:lnTo>
                    <a:lnTo>
                      <a:pt x="58" y="18"/>
                    </a:lnTo>
                    <a:lnTo>
                      <a:pt x="55" y="18"/>
                    </a:lnTo>
                    <a:lnTo>
                      <a:pt x="49" y="17"/>
                    </a:lnTo>
                    <a:lnTo>
                      <a:pt x="43" y="18"/>
                    </a:lnTo>
                    <a:lnTo>
                      <a:pt x="36" y="20"/>
                    </a:lnTo>
                    <a:lnTo>
                      <a:pt x="29" y="25"/>
                    </a:lnTo>
                    <a:lnTo>
                      <a:pt x="22" y="34"/>
                    </a:lnTo>
                    <a:lnTo>
                      <a:pt x="22" y="112"/>
                    </a:lnTo>
                    <a:lnTo>
                      <a:pt x="0" y="112"/>
                    </a:lnTo>
                    <a:lnTo>
                      <a:pt x="0" y="3"/>
                    </a:lnTo>
                    <a:lnTo>
                      <a:pt x="22" y="3"/>
                    </a:lnTo>
                    <a:lnTo>
                      <a:pt x="22" y="17"/>
                    </a:lnTo>
                    <a:close/>
                  </a:path>
                </a:pathLst>
              </a:custGeom>
              <a:solidFill>
                <a:srgbClr val="FFFFFF"/>
              </a:solidFill>
              <a:ln w="9525">
                <a:noFill/>
                <a:round/>
                <a:headEnd/>
                <a:tailEnd/>
              </a:ln>
            </p:spPr>
            <p:txBody>
              <a:bodyPr/>
              <a:lstStyle/>
              <a:p>
                <a:endParaRPr lang="en-GB"/>
              </a:p>
            </p:txBody>
          </p:sp>
          <p:sp>
            <p:nvSpPr>
              <p:cNvPr id="18" name="Freeform 19"/>
              <p:cNvSpPr>
                <a:spLocks/>
              </p:cNvSpPr>
              <p:nvPr/>
            </p:nvSpPr>
            <p:spPr bwMode="auto">
              <a:xfrm>
                <a:off x="4925" y="610"/>
                <a:ext cx="72" cy="85"/>
              </a:xfrm>
              <a:custGeom>
                <a:avLst/>
                <a:gdLst/>
                <a:ahLst/>
                <a:cxnLst>
                  <a:cxn ang="0">
                    <a:pos x="145" y="102"/>
                  </a:cxn>
                  <a:cxn ang="0">
                    <a:pos x="145" y="109"/>
                  </a:cxn>
                  <a:cxn ang="0">
                    <a:pos x="144" y="116"/>
                  </a:cxn>
                  <a:cxn ang="0">
                    <a:pos x="140" y="130"/>
                  </a:cxn>
                  <a:cxn ang="0">
                    <a:pos x="137" y="137"/>
                  </a:cxn>
                  <a:cxn ang="0">
                    <a:pos x="135" y="142"/>
                  </a:cxn>
                  <a:cxn ang="0">
                    <a:pos x="127" y="152"/>
                  </a:cxn>
                  <a:cxn ang="0">
                    <a:pos x="122" y="155"/>
                  </a:cxn>
                  <a:cxn ang="0">
                    <a:pos x="116" y="159"/>
                  </a:cxn>
                  <a:cxn ang="0">
                    <a:pos x="110" y="162"/>
                  </a:cxn>
                  <a:cxn ang="0">
                    <a:pos x="103" y="166"/>
                  </a:cxn>
                  <a:cxn ang="0">
                    <a:pos x="96" y="167"/>
                  </a:cxn>
                  <a:cxn ang="0">
                    <a:pos x="87" y="169"/>
                  </a:cxn>
                  <a:cxn ang="0">
                    <a:pos x="70" y="169"/>
                  </a:cxn>
                  <a:cxn ang="0">
                    <a:pos x="57" y="169"/>
                  </a:cxn>
                  <a:cxn ang="0">
                    <a:pos x="43" y="166"/>
                  </a:cxn>
                  <a:cxn ang="0">
                    <a:pos x="38" y="164"/>
                  </a:cxn>
                  <a:cxn ang="0">
                    <a:pos x="31" y="160"/>
                  </a:cxn>
                  <a:cxn ang="0">
                    <a:pos x="21" y="154"/>
                  </a:cxn>
                  <a:cxn ang="0">
                    <a:pos x="16" y="148"/>
                  </a:cxn>
                  <a:cxn ang="0">
                    <a:pos x="12" y="143"/>
                  </a:cxn>
                  <a:cxn ang="0">
                    <a:pos x="9" y="138"/>
                  </a:cxn>
                  <a:cxn ang="0">
                    <a:pos x="5" y="133"/>
                  </a:cxn>
                  <a:cxn ang="0">
                    <a:pos x="4" y="126"/>
                  </a:cxn>
                  <a:cxn ang="0">
                    <a:pos x="2" y="119"/>
                  </a:cxn>
                  <a:cxn ang="0">
                    <a:pos x="0" y="113"/>
                  </a:cxn>
                  <a:cxn ang="0">
                    <a:pos x="0" y="104"/>
                  </a:cxn>
                  <a:cxn ang="0">
                    <a:pos x="0" y="0"/>
                  </a:cxn>
                  <a:cxn ang="0">
                    <a:pos x="24" y="0"/>
                  </a:cxn>
                  <a:cxn ang="0">
                    <a:pos x="24" y="99"/>
                  </a:cxn>
                  <a:cxn ang="0">
                    <a:pos x="26" y="111"/>
                  </a:cxn>
                  <a:cxn ang="0">
                    <a:pos x="27" y="121"/>
                  </a:cxn>
                  <a:cxn ang="0">
                    <a:pos x="31" y="128"/>
                  </a:cxn>
                  <a:cxn ang="0">
                    <a:pos x="39" y="138"/>
                  </a:cxn>
                  <a:cxn ang="0">
                    <a:pos x="45" y="142"/>
                  </a:cxn>
                  <a:cxn ang="0">
                    <a:pos x="51" y="145"/>
                  </a:cxn>
                  <a:cxn ang="0">
                    <a:pos x="60" y="147"/>
                  </a:cxn>
                  <a:cxn ang="0">
                    <a:pos x="70" y="147"/>
                  </a:cxn>
                  <a:cxn ang="0">
                    <a:pos x="84" y="147"/>
                  </a:cxn>
                  <a:cxn ang="0">
                    <a:pos x="89" y="145"/>
                  </a:cxn>
                  <a:cxn ang="0">
                    <a:pos x="94" y="143"/>
                  </a:cxn>
                  <a:cxn ang="0">
                    <a:pos x="103" y="140"/>
                  </a:cxn>
                  <a:cxn ang="0">
                    <a:pos x="110" y="135"/>
                  </a:cxn>
                  <a:cxn ang="0">
                    <a:pos x="113" y="131"/>
                  </a:cxn>
                  <a:cxn ang="0">
                    <a:pos x="115" y="128"/>
                  </a:cxn>
                  <a:cxn ang="0">
                    <a:pos x="118" y="119"/>
                  </a:cxn>
                  <a:cxn ang="0">
                    <a:pos x="120" y="109"/>
                  </a:cxn>
                  <a:cxn ang="0">
                    <a:pos x="122" y="97"/>
                  </a:cxn>
                  <a:cxn ang="0">
                    <a:pos x="122" y="0"/>
                  </a:cxn>
                  <a:cxn ang="0">
                    <a:pos x="145" y="0"/>
                  </a:cxn>
                  <a:cxn ang="0">
                    <a:pos x="145" y="102"/>
                  </a:cxn>
                </a:cxnLst>
                <a:rect l="0" t="0" r="r" b="b"/>
                <a:pathLst>
                  <a:path w="145" h="169">
                    <a:moveTo>
                      <a:pt x="145" y="102"/>
                    </a:moveTo>
                    <a:lnTo>
                      <a:pt x="145" y="109"/>
                    </a:lnTo>
                    <a:lnTo>
                      <a:pt x="144" y="116"/>
                    </a:lnTo>
                    <a:lnTo>
                      <a:pt x="140" y="130"/>
                    </a:lnTo>
                    <a:lnTo>
                      <a:pt x="137" y="137"/>
                    </a:lnTo>
                    <a:lnTo>
                      <a:pt x="135" y="142"/>
                    </a:lnTo>
                    <a:lnTo>
                      <a:pt x="127" y="152"/>
                    </a:lnTo>
                    <a:lnTo>
                      <a:pt x="122" y="155"/>
                    </a:lnTo>
                    <a:lnTo>
                      <a:pt x="116" y="159"/>
                    </a:lnTo>
                    <a:lnTo>
                      <a:pt x="110" y="162"/>
                    </a:lnTo>
                    <a:lnTo>
                      <a:pt x="103" y="166"/>
                    </a:lnTo>
                    <a:lnTo>
                      <a:pt x="96" y="167"/>
                    </a:lnTo>
                    <a:lnTo>
                      <a:pt x="87" y="169"/>
                    </a:lnTo>
                    <a:lnTo>
                      <a:pt x="70" y="169"/>
                    </a:lnTo>
                    <a:lnTo>
                      <a:pt x="57" y="169"/>
                    </a:lnTo>
                    <a:lnTo>
                      <a:pt x="43" y="166"/>
                    </a:lnTo>
                    <a:lnTo>
                      <a:pt x="38" y="164"/>
                    </a:lnTo>
                    <a:lnTo>
                      <a:pt x="31" y="160"/>
                    </a:lnTo>
                    <a:lnTo>
                      <a:pt x="21" y="154"/>
                    </a:lnTo>
                    <a:lnTo>
                      <a:pt x="16" y="148"/>
                    </a:lnTo>
                    <a:lnTo>
                      <a:pt x="12" y="143"/>
                    </a:lnTo>
                    <a:lnTo>
                      <a:pt x="9" y="138"/>
                    </a:lnTo>
                    <a:lnTo>
                      <a:pt x="5" y="133"/>
                    </a:lnTo>
                    <a:lnTo>
                      <a:pt x="4" y="126"/>
                    </a:lnTo>
                    <a:lnTo>
                      <a:pt x="2" y="119"/>
                    </a:lnTo>
                    <a:lnTo>
                      <a:pt x="0" y="113"/>
                    </a:lnTo>
                    <a:lnTo>
                      <a:pt x="0" y="104"/>
                    </a:lnTo>
                    <a:lnTo>
                      <a:pt x="0" y="0"/>
                    </a:lnTo>
                    <a:lnTo>
                      <a:pt x="24" y="0"/>
                    </a:lnTo>
                    <a:lnTo>
                      <a:pt x="24" y="99"/>
                    </a:lnTo>
                    <a:lnTo>
                      <a:pt x="26" y="111"/>
                    </a:lnTo>
                    <a:lnTo>
                      <a:pt x="27" y="121"/>
                    </a:lnTo>
                    <a:lnTo>
                      <a:pt x="31" y="128"/>
                    </a:lnTo>
                    <a:lnTo>
                      <a:pt x="39" y="138"/>
                    </a:lnTo>
                    <a:lnTo>
                      <a:pt x="45" y="142"/>
                    </a:lnTo>
                    <a:lnTo>
                      <a:pt x="51" y="145"/>
                    </a:lnTo>
                    <a:lnTo>
                      <a:pt x="60" y="147"/>
                    </a:lnTo>
                    <a:lnTo>
                      <a:pt x="70" y="147"/>
                    </a:lnTo>
                    <a:lnTo>
                      <a:pt x="84" y="147"/>
                    </a:lnTo>
                    <a:lnTo>
                      <a:pt x="89" y="145"/>
                    </a:lnTo>
                    <a:lnTo>
                      <a:pt x="94" y="143"/>
                    </a:lnTo>
                    <a:lnTo>
                      <a:pt x="103" y="140"/>
                    </a:lnTo>
                    <a:lnTo>
                      <a:pt x="110" y="135"/>
                    </a:lnTo>
                    <a:lnTo>
                      <a:pt x="113" y="131"/>
                    </a:lnTo>
                    <a:lnTo>
                      <a:pt x="115" y="128"/>
                    </a:lnTo>
                    <a:lnTo>
                      <a:pt x="118" y="119"/>
                    </a:lnTo>
                    <a:lnTo>
                      <a:pt x="120" y="109"/>
                    </a:lnTo>
                    <a:lnTo>
                      <a:pt x="122" y="97"/>
                    </a:lnTo>
                    <a:lnTo>
                      <a:pt x="122" y="0"/>
                    </a:lnTo>
                    <a:lnTo>
                      <a:pt x="145" y="0"/>
                    </a:lnTo>
                    <a:lnTo>
                      <a:pt x="145" y="102"/>
                    </a:lnTo>
                    <a:close/>
                  </a:path>
                </a:pathLst>
              </a:custGeom>
              <a:solidFill>
                <a:srgbClr val="FFFFFF"/>
              </a:solidFill>
              <a:ln w="9525">
                <a:noFill/>
                <a:round/>
                <a:headEnd/>
                <a:tailEnd/>
              </a:ln>
            </p:spPr>
            <p:txBody>
              <a:bodyPr/>
              <a:lstStyle/>
              <a:p>
                <a:endParaRPr lang="en-GB"/>
              </a:p>
            </p:txBody>
          </p:sp>
          <p:sp>
            <p:nvSpPr>
              <p:cNvPr id="19" name="Freeform 20"/>
              <p:cNvSpPr>
                <a:spLocks/>
              </p:cNvSpPr>
              <p:nvPr/>
            </p:nvSpPr>
            <p:spPr bwMode="auto">
              <a:xfrm>
                <a:off x="5013" y="637"/>
                <a:ext cx="47" cy="57"/>
              </a:xfrm>
              <a:custGeom>
                <a:avLst/>
                <a:gdLst/>
                <a:ahLst/>
                <a:cxnLst>
                  <a:cxn ang="0">
                    <a:pos x="21" y="18"/>
                  </a:cxn>
                  <a:cxn ang="0">
                    <a:pos x="26" y="14"/>
                  </a:cxn>
                  <a:cxn ang="0">
                    <a:pos x="29" y="11"/>
                  </a:cxn>
                  <a:cxn ang="0">
                    <a:pos x="32" y="7"/>
                  </a:cxn>
                  <a:cxn ang="0">
                    <a:pos x="36" y="6"/>
                  </a:cxn>
                  <a:cxn ang="0">
                    <a:pos x="41" y="4"/>
                  </a:cxn>
                  <a:cxn ang="0">
                    <a:pos x="46" y="2"/>
                  </a:cxn>
                  <a:cxn ang="0">
                    <a:pos x="50" y="0"/>
                  </a:cxn>
                  <a:cxn ang="0">
                    <a:pos x="55" y="0"/>
                  </a:cxn>
                  <a:cxn ang="0">
                    <a:pos x="63" y="2"/>
                  </a:cxn>
                  <a:cxn ang="0">
                    <a:pos x="70" y="4"/>
                  </a:cxn>
                  <a:cxn ang="0">
                    <a:pos x="77" y="7"/>
                  </a:cxn>
                  <a:cxn ang="0">
                    <a:pos x="79" y="9"/>
                  </a:cxn>
                  <a:cxn ang="0">
                    <a:pos x="82" y="12"/>
                  </a:cxn>
                  <a:cxn ang="0">
                    <a:pos x="84" y="16"/>
                  </a:cxn>
                  <a:cxn ang="0">
                    <a:pos x="87" y="19"/>
                  </a:cxn>
                  <a:cxn ang="0">
                    <a:pos x="89" y="26"/>
                  </a:cxn>
                  <a:cxn ang="0">
                    <a:pos x="92" y="35"/>
                  </a:cxn>
                  <a:cxn ang="0">
                    <a:pos x="92" y="45"/>
                  </a:cxn>
                  <a:cxn ang="0">
                    <a:pos x="92" y="113"/>
                  </a:cxn>
                  <a:cxn ang="0">
                    <a:pos x="70" y="113"/>
                  </a:cxn>
                  <a:cxn ang="0">
                    <a:pos x="70" y="45"/>
                  </a:cxn>
                  <a:cxn ang="0">
                    <a:pos x="70" y="40"/>
                  </a:cxn>
                  <a:cxn ang="0">
                    <a:pos x="68" y="35"/>
                  </a:cxn>
                  <a:cxn ang="0">
                    <a:pos x="67" y="30"/>
                  </a:cxn>
                  <a:cxn ang="0">
                    <a:pos x="65" y="26"/>
                  </a:cxn>
                  <a:cxn ang="0">
                    <a:pos x="62" y="23"/>
                  </a:cxn>
                  <a:cxn ang="0">
                    <a:pos x="58" y="19"/>
                  </a:cxn>
                  <a:cxn ang="0">
                    <a:pos x="53" y="19"/>
                  </a:cxn>
                  <a:cxn ang="0">
                    <a:pos x="50" y="18"/>
                  </a:cxn>
                  <a:cxn ang="0">
                    <a:pos x="41" y="19"/>
                  </a:cxn>
                  <a:cxn ang="0">
                    <a:pos x="36" y="21"/>
                  </a:cxn>
                  <a:cxn ang="0">
                    <a:pos x="29" y="26"/>
                  </a:cxn>
                  <a:cxn ang="0">
                    <a:pos x="21" y="35"/>
                  </a:cxn>
                  <a:cxn ang="0">
                    <a:pos x="21" y="113"/>
                  </a:cxn>
                  <a:cxn ang="0">
                    <a:pos x="0" y="113"/>
                  </a:cxn>
                  <a:cxn ang="0">
                    <a:pos x="0" y="4"/>
                  </a:cxn>
                  <a:cxn ang="0">
                    <a:pos x="21" y="4"/>
                  </a:cxn>
                  <a:cxn ang="0">
                    <a:pos x="21" y="18"/>
                  </a:cxn>
                </a:cxnLst>
                <a:rect l="0" t="0" r="r" b="b"/>
                <a:pathLst>
                  <a:path w="92" h="113">
                    <a:moveTo>
                      <a:pt x="21" y="18"/>
                    </a:moveTo>
                    <a:lnTo>
                      <a:pt x="26" y="14"/>
                    </a:lnTo>
                    <a:lnTo>
                      <a:pt x="29" y="11"/>
                    </a:lnTo>
                    <a:lnTo>
                      <a:pt x="32" y="7"/>
                    </a:lnTo>
                    <a:lnTo>
                      <a:pt x="36" y="6"/>
                    </a:lnTo>
                    <a:lnTo>
                      <a:pt x="41" y="4"/>
                    </a:lnTo>
                    <a:lnTo>
                      <a:pt x="46" y="2"/>
                    </a:lnTo>
                    <a:lnTo>
                      <a:pt x="50" y="0"/>
                    </a:lnTo>
                    <a:lnTo>
                      <a:pt x="55" y="0"/>
                    </a:lnTo>
                    <a:lnTo>
                      <a:pt x="63" y="2"/>
                    </a:lnTo>
                    <a:lnTo>
                      <a:pt x="70" y="4"/>
                    </a:lnTo>
                    <a:lnTo>
                      <a:pt x="77" y="7"/>
                    </a:lnTo>
                    <a:lnTo>
                      <a:pt x="79" y="9"/>
                    </a:lnTo>
                    <a:lnTo>
                      <a:pt x="82" y="12"/>
                    </a:lnTo>
                    <a:lnTo>
                      <a:pt x="84" y="16"/>
                    </a:lnTo>
                    <a:lnTo>
                      <a:pt x="87" y="19"/>
                    </a:lnTo>
                    <a:lnTo>
                      <a:pt x="89" y="26"/>
                    </a:lnTo>
                    <a:lnTo>
                      <a:pt x="92" y="35"/>
                    </a:lnTo>
                    <a:lnTo>
                      <a:pt x="92" y="45"/>
                    </a:lnTo>
                    <a:lnTo>
                      <a:pt x="92" y="113"/>
                    </a:lnTo>
                    <a:lnTo>
                      <a:pt x="70" y="113"/>
                    </a:lnTo>
                    <a:lnTo>
                      <a:pt x="70" y="45"/>
                    </a:lnTo>
                    <a:lnTo>
                      <a:pt x="70" y="40"/>
                    </a:lnTo>
                    <a:lnTo>
                      <a:pt x="68" y="35"/>
                    </a:lnTo>
                    <a:lnTo>
                      <a:pt x="67" y="30"/>
                    </a:lnTo>
                    <a:lnTo>
                      <a:pt x="65" y="26"/>
                    </a:lnTo>
                    <a:lnTo>
                      <a:pt x="62" y="23"/>
                    </a:lnTo>
                    <a:lnTo>
                      <a:pt x="58" y="19"/>
                    </a:lnTo>
                    <a:lnTo>
                      <a:pt x="53" y="19"/>
                    </a:lnTo>
                    <a:lnTo>
                      <a:pt x="50" y="18"/>
                    </a:lnTo>
                    <a:lnTo>
                      <a:pt x="41" y="19"/>
                    </a:lnTo>
                    <a:lnTo>
                      <a:pt x="36" y="21"/>
                    </a:lnTo>
                    <a:lnTo>
                      <a:pt x="29" y="26"/>
                    </a:lnTo>
                    <a:lnTo>
                      <a:pt x="21" y="35"/>
                    </a:lnTo>
                    <a:lnTo>
                      <a:pt x="21" y="113"/>
                    </a:lnTo>
                    <a:lnTo>
                      <a:pt x="0" y="113"/>
                    </a:lnTo>
                    <a:lnTo>
                      <a:pt x="0" y="4"/>
                    </a:lnTo>
                    <a:lnTo>
                      <a:pt x="21" y="4"/>
                    </a:lnTo>
                    <a:lnTo>
                      <a:pt x="21" y="18"/>
                    </a:lnTo>
                    <a:close/>
                  </a:path>
                </a:pathLst>
              </a:custGeom>
              <a:solidFill>
                <a:srgbClr val="FFFFFF"/>
              </a:solidFill>
              <a:ln w="9525">
                <a:noFill/>
                <a:round/>
                <a:headEnd/>
                <a:tailEnd/>
              </a:ln>
            </p:spPr>
            <p:txBody>
              <a:bodyPr/>
              <a:lstStyle/>
              <a:p>
                <a:endParaRPr lang="en-GB"/>
              </a:p>
            </p:txBody>
          </p:sp>
          <p:sp>
            <p:nvSpPr>
              <p:cNvPr id="20" name="Freeform 21"/>
              <p:cNvSpPr>
                <a:spLocks noEditPoints="1"/>
              </p:cNvSpPr>
              <p:nvPr/>
            </p:nvSpPr>
            <p:spPr bwMode="auto">
              <a:xfrm>
                <a:off x="5075" y="615"/>
                <a:ext cx="14" cy="79"/>
              </a:xfrm>
              <a:custGeom>
                <a:avLst/>
                <a:gdLst/>
                <a:ahLst/>
                <a:cxnLst>
                  <a:cxn ang="0">
                    <a:pos x="24" y="157"/>
                  </a:cxn>
                  <a:cxn ang="0">
                    <a:pos x="2" y="157"/>
                  </a:cxn>
                  <a:cxn ang="0">
                    <a:pos x="2"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2" y="5"/>
                  </a:cxn>
                  <a:cxn ang="0">
                    <a:pos x="26" y="9"/>
                  </a:cxn>
                  <a:cxn ang="0">
                    <a:pos x="27" y="14"/>
                  </a:cxn>
                  <a:cxn ang="0">
                    <a:pos x="26" y="19"/>
                  </a:cxn>
                  <a:cxn ang="0">
                    <a:pos x="24" y="21"/>
                  </a:cxn>
                  <a:cxn ang="0">
                    <a:pos x="22" y="22"/>
                  </a:cxn>
                  <a:cxn ang="0">
                    <a:pos x="19" y="26"/>
                  </a:cxn>
                  <a:cxn ang="0">
                    <a:pos x="14" y="27"/>
                  </a:cxn>
                </a:cxnLst>
                <a:rect l="0" t="0" r="r" b="b"/>
                <a:pathLst>
                  <a:path w="27" h="157">
                    <a:moveTo>
                      <a:pt x="24" y="157"/>
                    </a:moveTo>
                    <a:lnTo>
                      <a:pt x="2" y="157"/>
                    </a:lnTo>
                    <a:lnTo>
                      <a:pt x="2"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2" y="5"/>
                    </a:lnTo>
                    <a:lnTo>
                      <a:pt x="26" y="9"/>
                    </a:lnTo>
                    <a:lnTo>
                      <a:pt x="27" y="14"/>
                    </a:lnTo>
                    <a:lnTo>
                      <a:pt x="26" y="19"/>
                    </a:lnTo>
                    <a:lnTo>
                      <a:pt x="24" y="21"/>
                    </a:lnTo>
                    <a:lnTo>
                      <a:pt x="22" y="22"/>
                    </a:lnTo>
                    <a:lnTo>
                      <a:pt x="19" y="26"/>
                    </a:lnTo>
                    <a:lnTo>
                      <a:pt x="14" y="27"/>
                    </a:lnTo>
                    <a:close/>
                  </a:path>
                </a:pathLst>
              </a:custGeom>
              <a:solidFill>
                <a:srgbClr val="FFFFFF"/>
              </a:solidFill>
              <a:ln w="9525">
                <a:noFill/>
                <a:round/>
                <a:headEnd/>
                <a:tailEnd/>
              </a:ln>
            </p:spPr>
            <p:txBody>
              <a:bodyPr/>
              <a:lstStyle/>
              <a:p>
                <a:endParaRPr lang="en-GB"/>
              </a:p>
            </p:txBody>
          </p:sp>
          <p:sp>
            <p:nvSpPr>
              <p:cNvPr id="21" name="Freeform 22"/>
              <p:cNvSpPr>
                <a:spLocks/>
              </p:cNvSpPr>
              <p:nvPr/>
            </p:nvSpPr>
            <p:spPr bwMode="auto">
              <a:xfrm>
                <a:off x="5097" y="638"/>
                <a:ext cx="53" cy="57"/>
              </a:xfrm>
              <a:custGeom>
                <a:avLst/>
                <a:gdLst/>
                <a:ahLst/>
                <a:cxnLst>
                  <a:cxn ang="0">
                    <a:pos x="0" y="0"/>
                  </a:cxn>
                  <a:cxn ang="0">
                    <a:pos x="24" y="0"/>
                  </a:cxn>
                  <a:cxn ang="0">
                    <a:pos x="53" y="69"/>
                  </a:cxn>
                  <a:cxn ang="0">
                    <a:pos x="82" y="0"/>
                  </a:cxn>
                  <a:cxn ang="0">
                    <a:pos x="106" y="0"/>
                  </a:cxn>
                  <a:cxn ang="0">
                    <a:pos x="56" y="113"/>
                  </a:cxn>
                  <a:cxn ang="0">
                    <a:pos x="49" y="113"/>
                  </a:cxn>
                  <a:cxn ang="0">
                    <a:pos x="0" y="0"/>
                  </a:cxn>
                </a:cxnLst>
                <a:rect l="0" t="0" r="r" b="b"/>
                <a:pathLst>
                  <a:path w="106" h="113">
                    <a:moveTo>
                      <a:pt x="0" y="0"/>
                    </a:moveTo>
                    <a:lnTo>
                      <a:pt x="24" y="0"/>
                    </a:lnTo>
                    <a:lnTo>
                      <a:pt x="53" y="69"/>
                    </a:lnTo>
                    <a:lnTo>
                      <a:pt x="82" y="0"/>
                    </a:lnTo>
                    <a:lnTo>
                      <a:pt x="106" y="0"/>
                    </a:lnTo>
                    <a:lnTo>
                      <a:pt x="56" y="113"/>
                    </a:lnTo>
                    <a:lnTo>
                      <a:pt x="49" y="113"/>
                    </a:lnTo>
                    <a:lnTo>
                      <a:pt x="0" y="0"/>
                    </a:lnTo>
                    <a:close/>
                  </a:path>
                </a:pathLst>
              </a:custGeom>
              <a:solidFill>
                <a:srgbClr val="FFFFFF"/>
              </a:solidFill>
              <a:ln w="9525">
                <a:noFill/>
                <a:round/>
                <a:headEnd/>
                <a:tailEnd/>
              </a:ln>
            </p:spPr>
            <p:txBody>
              <a:bodyPr/>
              <a:lstStyle/>
              <a:p>
                <a:endParaRPr lang="en-GB"/>
              </a:p>
            </p:txBody>
          </p:sp>
          <p:sp>
            <p:nvSpPr>
              <p:cNvPr id="22" name="Freeform 23"/>
              <p:cNvSpPr>
                <a:spLocks noEditPoints="1"/>
              </p:cNvSpPr>
              <p:nvPr/>
            </p:nvSpPr>
            <p:spPr bwMode="auto">
              <a:xfrm>
                <a:off x="5155" y="637"/>
                <a:ext cx="49" cy="58"/>
              </a:xfrm>
              <a:custGeom>
                <a:avLst/>
                <a:gdLst/>
                <a:ahLst/>
                <a:cxnLst>
                  <a:cxn ang="0">
                    <a:pos x="87" y="108"/>
                  </a:cxn>
                  <a:cxn ang="0">
                    <a:pos x="67" y="115"/>
                  </a:cxn>
                  <a:cxn ang="0">
                    <a:pos x="48" y="115"/>
                  </a:cxn>
                  <a:cxn ang="0">
                    <a:pos x="36" y="113"/>
                  </a:cxn>
                  <a:cxn ang="0">
                    <a:pos x="26" y="108"/>
                  </a:cxn>
                  <a:cxn ang="0">
                    <a:pos x="17" y="103"/>
                  </a:cxn>
                  <a:cxn ang="0">
                    <a:pos x="7" y="89"/>
                  </a:cxn>
                  <a:cxn ang="0">
                    <a:pos x="0" y="69"/>
                  </a:cxn>
                  <a:cxn ang="0">
                    <a:pos x="0" y="45"/>
                  </a:cxn>
                  <a:cxn ang="0">
                    <a:pos x="4" y="35"/>
                  </a:cxn>
                  <a:cxn ang="0">
                    <a:pos x="14" y="16"/>
                  </a:cxn>
                  <a:cxn ang="0">
                    <a:pos x="26" y="7"/>
                  </a:cxn>
                  <a:cxn ang="0">
                    <a:pos x="40" y="2"/>
                  </a:cxn>
                  <a:cxn ang="0">
                    <a:pos x="51" y="0"/>
                  </a:cxn>
                  <a:cxn ang="0">
                    <a:pos x="67" y="2"/>
                  </a:cxn>
                  <a:cxn ang="0">
                    <a:pos x="79" y="9"/>
                  </a:cxn>
                  <a:cxn ang="0">
                    <a:pos x="87" y="16"/>
                  </a:cxn>
                  <a:cxn ang="0">
                    <a:pos x="94" y="30"/>
                  </a:cxn>
                  <a:cxn ang="0">
                    <a:pos x="99" y="48"/>
                  </a:cxn>
                  <a:cxn ang="0">
                    <a:pos x="22" y="62"/>
                  </a:cxn>
                  <a:cxn ang="0">
                    <a:pos x="26" y="76"/>
                  </a:cxn>
                  <a:cxn ang="0">
                    <a:pos x="33" y="86"/>
                  </a:cxn>
                  <a:cxn ang="0">
                    <a:pos x="45" y="93"/>
                  </a:cxn>
                  <a:cxn ang="0">
                    <a:pos x="58" y="94"/>
                  </a:cxn>
                  <a:cxn ang="0">
                    <a:pos x="77" y="91"/>
                  </a:cxn>
                  <a:cxn ang="0">
                    <a:pos x="98" y="81"/>
                  </a:cxn>
                  <a:cxn ang="0">
                    <a:pos x="77" y="47"/>
                  </a:cxn>
                  <a:cxn ang="0">
                    <a:pos x="75" y="36"/>
                  </a:cxn>
                  <a:cxn ang="0">
                    <a:pos x="72" y="30"/>
                  </a:cxn>
                  <a:cxn ang="0">
                    <a:pos x="67" y="24"/>
                  </a:cxn>
                  <a:cxn ang="0">
                    <a:pos x="57" y="21"/>
                  </a:cxn>
                  <a:cxn ang="0">
                    <a:pos x="46" y="21"/>
                  </a:cxn>
                  <a:cxn ang="0">
                    <a:pos x="36" y="24"/>
                  </a:cxn>
                  <a:cxn ang="0">
                    <a:pos x="29" y="31"/>
                  </a:cxn>
                  <a:cxn ang="0">
                    <a:pos x="24" y="42"/>
                  </a:cxn>
                  <a:cxn ang="0">
                    <a:pos x="77" y="47"/>
                  </a:cxn>
                </a:cxnLst>
                <a:rect l="0" t="0" r="r" b="b"/>
                <a:pathLst>
                  <a:path w="99" h="115">
                    <a:moveTo>
                      <a:pt x="98" y="103"/>
                    </a:moveTo>
                    <a:lnTo>
                      <a:pt x="87" y="108"/>
                    </a:lnTo>
                    <a:lnTo>
                      <a:pt x="77" y="113"/>
                    </a:lnTo>
                    <a:lnTo>
                      <a:pt x="67" y="115"/>
                    </a:lnTo>
                    <a:lnTo>
                      <a:pt x="53" y="115"/>
                    </a:lnTo>
                    <a:lnTo>
                      <a:pt x="48" y="115"/>
                    </a:lnTo>
                    <a:lnTo>
                      <a:pt x="41" y="115"/>
                    </a:lnTo>
                    <a:lnTo>
                      <a:pt x="36" y="113"/>
                    </a:lnTo>
                    <a:lnTo>
                      <a:pt x="31" y="112"/>
                    </a:lnTo>
                    <a:lnTo>
                      <a:pt x="26" y="108"/>
                    </a:lnTo>
                    <a:lnTo>
                      <a:pt x="22" y="106"/>
                    </a:lnTo>
                    <a:lnTo>
                      <a:pt x="17" y="103"/>
                    </a:lnTo>
                    <a:lnTo>
                      <a:pt x="14" y="98"/>
                    </a:lnTo>
                    <a:lnTo>
                      <a:pt x="7" y="89"/>
                    </a:lnTo>
                    <a:lnTo>
                      <a:pt x="4" y="79"/>
                    </a:lnTo>
                    <a:lnTo>
                      <a:pt x="0" y="69"/>
                    </a:lnTo>
                    <a:lnTo>
                      <a:pt x="0" y="57"/>
                    </a:lnTo>
                    <a:lnTo>
                      <a:pt x="0" y="45"/>
                    </a:lnTo>
                    <a:lnTo>
                      <a:pt x="2" y="40"/>
                    </a:lnTo>
                    <a:lnTo>
                      <a:pt x="4" y="35"/>
                    </a:lnTo>
                    <a:lnTo>
                      <a:pt x="7" y="24"/>
                    </a:lnTo>
                    <a:lnTo>
                      <a:pt x="14" y="16"/>
                    </a:lnTo>
                    <a:lnTo>
                      <a:pt x="22" y="9"/>
                    </a:lnTo>
                    <a:lnTo>
                      <a:pt x="26" y="7"/>
                    </a:lnTo>
                    <a:lnTo>
                      <a:pt x="31" y="4"/>
                    </a:lnTo>
                    <a:lnTo>
                      <a:pt x="40" y="2"/>
                    </a:lnTo>
                    <a:lnTo>
                      <a:pt x="46" y="0"/>
                    </a:lnTo>
                    <a:lnTo>
                      <a:pt x="51" y="0"/>
                    </a:lnTo>
                    <a:lnTo>
                      <a:pt x="62" y="2"/>
                    </a:lnTo>
                    <a:lnTo>
                      <a:pt x="67" y="2"/>
                    </a:lnTo>
                    <a:lnTo>
                      <a:pt x="72" y="4"/>
                    </a:lnTo>
                    <a:lnTo>
                      <a:pt x="79" y="9"/>
                    </a:lnTo>
                    <a:lnTo>
                      <a:pt x="84" y="12"/>
                    </a:lnTo>
                    <a:lnTo>
                      <a:pt x="87" y="16"/>
                    </a:lnTo>
                    <a:lnTo>
                      <a:pt x="93" y="24"/>
                    </a:lnTo>
                    <a:lnTo>
                      <a:pt x="94" y="30"/>
                    </a:lnTo>
                    <a:lnTo>
                      <a:pt x="96" y="35"/>
                    </a:lnTo>
                    <a:lnTo>
                      <a:pt x="99" y="48"/>
                    </a:lnTo>
                    <a:lnTo>
                      <a:pt x="99" y="62"/>
                    </a:lnTo>
                    <a:lnTo>
                      <a:pt x="22" y="62"/>
                    </a:lnTo>
                    <a:lnTo>
                      <a:pt x="24" y="69"/>
                    </a:lnTo>
                    <a:lnTo>
                      <a:pt x="26" y="76"/>
                    </a:lnTo>
                    <a:lnTo>
                      <a:pt x="29" y="83"/>
                    </a:lnTo>
                    <a:lnTo>
                      <a:pt x="33" y="86"/>
                    </a:lnTo>
                    <a:lnTo>
                      <a:pt x="38" y="89"/>
                    </a:lnTo>
                    <a:lnTo>
                      <a:pt x="45" y="93"/>
                    </a:lnTo>
                    <a:lnTo>
                      <a:pt x="51" y="94"/>
                    </a:lnTo>
                    <a:lnTo>
                      <a:pt x="58" y="94"/>
                    </a:lnTo>
                    <a:lnTo>
                      <a:pt x="69" y="94"/>
                    </a:lnTo>
                    <a:lnTo>
                      <a:pt x="77" y="91"/>
                    </a:lnTo>
                    <a:lnTo>
                      <a:pt x="87" y="88"/>
                    </a:lnTo>
                    <a:lnTo>
                      <a:pt x="98" y="81"/>
                    </a:lnTo>
                    <a:lnTo>
                      <a:pt x="98" y="103"/>
                    </a:lnTo>
                    <a:close/>
                    <a:moveTo>
                      <a:pt x="77" y="47"/>
                    </a:moveTo>
                    <a:lnTo>
                      <a:pt x="77" y="42"/>
                    </a:lnTo>
                    <a:lnTo>
                      <a:pt x="75" y="36"/>
                    </a:lnTo>
                    <a:lnTo>
                      <a:pt x="74" y="31"/>
                    </a:lnTo>
                    <a:lnTo>
                      <a:pt x="72" y="30"/>
                    </a:lnTo>
                    <a:lnTo>
                      <a:pt x="70" y="28"/>
                    </a:lnTo>
                    <a:lnTo>
                      <a:pt x="67" y="24"/>
                    </a:lnTo>
                    <a:lnTo>
                      <a:pt x="62" y="21"/>
                    </a:lnTo>
                    <a:lnTo>
                      <a:pt x="57" y="21"/>
                    </a:lnTo>
                    <a:lnTo>
                      <a:pt x="51" y="19"/>
                    </a:lnTo>
                    <a:lnTo>
                      <a:pt x="46" y="21"/>
                    </a:lnTo>
                    <a:lnTo>
                      <a:pt x="41" y="21"/>
                    </a:lnTo>
                    <a:lnTo>
                      <a:pt x="36" y="24"/>
                    </a:lnTo>
                    <a:lnTo>
                      <a:pt x="33" y="26"/>
                    </a:lnTo>
                    <a:lnTo>
                      <a:pt x="29" y="31"/>
                    </a:lnTo>
                    <a:lnTo>
                      <a:pt x="26" y="35"/>
                    </a:lnTo>
                    <a:lnTo>
                      <a:pt x="24" y="42"/>
                    </a:lnTo>
                    <a:lnTo>
                      <a:pt x="22" y="47"/>
                    </a:lnTo>
                    <a:lnTo>
                      <a:pt x="77" y="47"/>
                    </a:lnTo>
                    <a:close/>
                  </a:path>
                </a:pathLst>
              </a:custGeom>
              <a:solidFill>
                <a:srgbClr val="FFFFFF"/>
              </a:solidFill>
              <a:ln w="9525">
                <a:noFill/>
                <a:round/>
                <a:headEnd/>
                <a:tailEnd/>
              </a:ln>
            </p:spPr>
            <p:txBody>
              <a:bodyPr/>
              <a:lstStyle/>
              <a:p>
                <a:endParaRPr lang="en-GB"/>
              </a:p>
            </p:txBody>
          </p:sp>
          <p:sp>
            <p:nvSpPr>
              <p:cNvPr id="23" name="Freeform 24"/>
              <p:cNvSpPr>
                <a:spLocks/>
              </p:cNvSpPr>
              <p:nvPr/>
            </p:nvSpPr>
            <p:spPr bwMode="auto">
              <a:xfrm>
                <a:off x="5218" y="637"/>
                <a:ext cx="40" cy="57"/>
              </a:xfrm>
              <a:custGeom>
                <a:avLst/>
                <a:gdLst/>
                <a:ahLst/>
                <a:cxnLst>
                  <a:cxn ang="0">
                    <a:pos x="22" y="4"/>
                  </a:cxn>
                  <a:cxn ang="0">
                    <a:pos x="22" y="28"/>
                  </a:cxn>
                  <a:cxn ang="0">
                    <a:pos x="25" y="23"/>
                  </a:cxn>
                  <a:cxn ang="0">
                    <a:pos x="31" y="16"/>
                  </a:cxn>
                  <a:cxn ang="0">
                    <a:pos x="34" y="12"/>
                  </a:cxn>
                  <a:cxn ang="0">
                    <a:pos x="37" y="7"/>
                  </a:cxn>
                  <a:cxn ang="0">
                    <a:pos x="46" y="2"/>
                  </a:cxn>
                  <a:cxn ang="0">
                    <a:pos x="51" y="0"/>
                  </a:cxn>
                  <a:cxn ang="0">
                    <a:pos x="54" y="0"/>
                  </a:cxn>
                  <a:cxn ang="0">
                    <a:pos x="61" y="2"/>
                  </a:cxn>
                  <a:cxn ang="0">
                    <a:pos x="66" y="4"/>
                  </a:cxn>
                  <a:cxn ang="0">
                    <a:pos x="73" y="7"/>
                  </a:cxn>
                  <a:cxn ang="0">
                    <a:pos x="80" y="14"/>
                  </a:cxn>
                  <a:cxn ang="0">
                    <a:pos x="70" y="33"/>
                  </a:cxn>
                  <a:cxn ang="0">
                    <a:pos x="63" y="28"/>
                  </a:cxn>
                  <a:cxn ang="0">
                    <a:pos x="58" y="24"/>
                  </a:cxn>
                  <a:cxn ang="0">
                    <a:pos x="53" y="23"/>
                  </a:cxn>
                  <a:cxn ang="0">
                    <a:pos x="49" y="21"/>
                  </a:cxn>
                  <a:cxn ang="0">
                    <a:pos x="42" y="23"/>
                  </a:cxn>
                  <a:cxn ang="0">
                    <a:pos x="39" y="24"/>
                  </a:cxn>
                  <a:cxn ang="0">
                    <a:pos x="34" y="28"/>
                  </a:cxn>
                  <a:cxn ang="0">
                    <a:pos x="29" y="31"/>
                  </a:cxn>
                  <a:cxn ang="0">
                    <a:pos x="25" y="36"/>
                  </a:cxn>
                  <a:cxn ang="0">
                    <a:pos x="24" y="43"/>
                  </a:cxn>
                  <a:cxn ang="0">
                    <a:pos x="22" y="48"/>
                  </a:cxn>
                  <a:cxn ang="0">
                    <a:pos x="22" y="55"/>
                  </a:cxn>
                  <a:cxn ang="0">
                    <a:pos x="22" y="113"/>
                  </a:cxn>
                  <a:cxn ang="0">
                    <a:pos x="0" y="113"/>
                  </a:cxn>
                  <a:cxn ang="0">
                    <a:pos x="0" y="4"/>
                  </a:cxn>
                  <a:cxn ang="0">
                    <a:pos x="22" y="4"/>
                  </a:cxn>
                </a:cxnLst>
                <a:rect l="0" t="0" r="r" b="b"/>
                <a:pathLst>
                  <a:path w="80" h="113">
                    <a:moveTo>
                      <a:pt x="22" y="4"/>
                    </a:moveTo>
                    <a:lnTo>
                      <a:pt x="22" y="28"/>
                    </a:lnTo>
                    <a:lnTo>
                      <a:pt x="25" y="23"/>
                    </a:lnTo>
                    <a:lnTo>
                      <a:pt x="31" y="16"/>
                    </a:lnTo>
                    <a:lnTo>
                      <a:pt x="34" y="12"/>
                    </a:lnTo>
                    <a:lnTo>
                      <a:pt x="37" y="7"/>
                    </a:lnTo>
                    <a:lnTo>
                      <a:pt x="46" y="2"/>
                    </a:lnTo>
                    <a:lnTo>
                      <a:pt x="51" y="0"/>
                    </a:lnTo>
                    <a:lnTo>
                      <a:pt x="54" y="0"/>
                    </a:lnTo>
                    <a:lnTo>
                      <a:pt x="61" y="2"/>
                    </a:lnTo>
                    <a:lnTo>
                      <a:pt x="66" y="4"/>
                    </a:lnTo>
                    <a:lnTo>
                      <a:pt x="73" y="7"/>
                    </a:lnTo>
                    <a:lnTo>
                      <a:pt x="80" y="14"/>
                    </a:lnTo>
                    <a:lnTo>
                      <a:pt x="70" y="33"/>
                    </a:lnTo>
                    <a:lnTo>
                      <a:pt x="63" y="28"/>
                    </a:lnTo>
                    <a:lnTo>
                      <a:pt x="58" y="24"/>
                    </a:lnTo>
                    <a:lnTo>
                      <a:pt x="53" y="23"/>
                    </a:lnTo>
                    <a:lnTo>
                      <a:pt x="49" y="21"/>
                    </a:lnTo>
                    <a:lnTo>
                      <a:pt x="42" y="23"/>
                    </a:lnTo>
                    <a:lnTo>
                      <a:pt x="39" y="24"/>
                    </a:lnTo>
                    <a:lnTo>
                      <a:pt x="34" y="28"/>
                    </a:lnTo>
                    <a:lnTo>
                      <a:pt x="29" y="31"/>
                    </a:lnTo>
                    <a:lnTo>
                      <a:pt x="25" y="36"/>
                    </a:lnTo>
                    <a:lnTo>
                      <a:pt x="24" y="43"/>
                    </a:lnTo>
                    <a:lnTo>
                      <a:pt x="22" y="48"/>
                    </a:lnTo>
                    <a:lnTo>
                      <a:pt x="22" y="55"/>
                    </a:lnTo>
                    <a:lnTo>
                      <a:pt x="22" y="113"/>
                    </a:lnTo>
                    <a:lnTo>
                      <a:pt x="0" y="113"/>
                    </a:lnTo>
                    <a:lnTo>
                      <a:pt x="0" y="4"/>
                    </a:lnTo>
                    <a:lnTo>
                      <a:pt x="22" y="4"/>
                    </a:lnTo>
                    <a:close/>
                  </a:path>
                </a:pathLst>
              </a:custGeom>
              <a:solidFill>
                <a:srgbClr val="FFFFFF"/>
              </a:solidFill>
              <a:ln w="9525">
                <a:noFill/>
                <a:round/>
                <a:headEnd/>
                <a:tailEnd/>
              </a:ln>
            </p:spPr>
            <p:txBody>
              <a:bodyPr/>
              <a:lstStyle/>
              <a:p>
                <a:endParaRPr lang="en-GB"/>
              </a:p>
            </p:txBody>
          </p:sp>
          <p:sp>
            <p:nvSpPr>
              <p:cNvPr id="24" name="Freeform 25"/>
              <p:cNvSpPr>
                <a:spLocks/>
              </p:cNvSpPr>
              <p:nvPr/>
            </p:nvSpPr>
            <p:spPr bwMode="auto">
              <a:xfrm>
                <a:off x="5265" y="637"/>
                <a:ext cx="37" cy="58"/>
              </a:xfrm>
              <a:custGeom>
                <a:avLst/>
                <a:gdLst/>
                <a:ahLst/>
                <a:cxnLst>
                  <a:cxn ang="0">
                    <a:pos x="60" y="26"/>
                  </a:cxn>
                  <a:cxn ang="0">
                    <a:pos x="44" y="21"/>
                  </a:cxn>
                  <a:cxn ang="0">
                    <a:pos x="31" y="21"/>
                  </a:cxn>
                  <a:cxn ang="0">
                    <a:pos x="24" y="26"/>
                  </a:cxn>
                  <a:cxn ang="0">
                    <a:pos x="22" y="30"/>
                  </a:cxn>
                  <a:cxn ang="0">
                    <a:pos x="29" y="38"/>
                  </a:cxn>
                  <a:cxn ang="0">
                    <a:pos x="49" y="52"/>
                  </a:cxn>
                  <a:cxn ang="0">
                    <a:pos x="65" y="65"/>
                  </a:cxn>
                  <a:cxn ang="0">
                    <a:pos x="72" y="72"/>
                  </a:cxn>
                  <a:cxn ang="0">
                    <a:pos x="73" y="79"/>
                  </a:cxn>
                  <a:cxn ang="0">
                    <a:pos x="73" y="89"/>
                  </a:cxn>
                  <a:cxn ang="0">
                    <a:pos x="68" y="101"/>
                  </a:cxn>
                  <a:cxn ang="0">
                    <a:pos x="61" y="108"/>
                  </a:cxn>
                  <a:cxn ang="0">
                    <a:pos x="53" y="113"/>
                  </a:cxn>
                  <a:cxn ang="0">
                    <a:pos x="37" y="115"/>
                  </a:cxn>
                  <a:cxn ang="0">
                    <a:pos x="19" y="113"/>
                  </a:cxn>
                  <a:cxn ang="0">
                    <a:pos x="0" y="106"/>
                  </a:cxn>
                  <a:cxn ang="0">
                    <a:pos x="10" y="88"/>
                  </a:cxn>
                  <a:cxn ang="0">
                    <a:pos x="27" y="96"/>
                  </a:cxn>
                  <a:cxn ang="0">
                    <a:pos x="41" y="96"/>
                  </a:cxn>
                  <a:cxn ang="0">
                    <a:pos x="48" y="93"/>
                  </a:cxn>
                  <a:cxn ang="0">
                    <a:pos x="51" y="84"/>
                  </a:cxn>
                  <a:cxn ang="0">
                    <a:pos x="49" y="81"/>
                  </a:cxn>
                  <a:cxn ang="0">
                    <a:pos x="25" y="62"/>
                  </a:cxn>
                  <a:cxn ang="0">
                    <a:pos x="10" y="52"/>
                  </a:cxn>
                  <a:cxn ang="0">
                    <a:pos x="3" y="43"/>
                  </a:cxn>
                  <a:cxn ang="0">
                    <a:pos x="0" y="35"/>
                  </a:cxn>
                  <a:cxn ang="0">
                    <a:pos x="0" y="24"/>
                  </a:cxn>
                  <a:cxn ang="0">
                    <a:pos x="5" y="14"/>
                  </a:cxn>
                  <a:cxn ang="0">
                    <a:pos x="15" y="6"/>
                  </a:cxn>
                  <a:cxn ang="0">
                    <a:pos x="29" y="2"/>
                  </a:cxn>
                  <a:cxn ang="0">
                    <a:pos x="44" y="2"/>
                  </a:cxn>
                  <a:cxn ang="0">
                    <a:pos x="60" y="6"/>
                  </a:cxn>
                  <a:cxn ang="0">
                    <a:pos x="68" y="31"/>
                  </a:cxn>
                </a:cxnLst>
                <a:rect l="0" t="0" r="r" b="b"/>
                <a:pathLst>
                  <a:path w="73" h="115">
                    <a:moveTo>
                      <a:pt x="68" y="31"/>
                    </a:moveTo>
                    <a:lnTo>
                      <a:pt x="60" y="26"/>
                    </a:lnTo>
                    <a:lnTo>
                      <a:pt x="51" y="23"/>
                    </a:lnTo>
                    <a:lnTo>
                      <a:pt x="44" y="21"/>
                    </a:lnTo>
                    <a:lnTo>
                      <a:pt x="37" y="19"/>
                    </a:lnTo>
                    <a:lnTo>
                      <a:pt x="31" y="21"/>
                    </a:lnTo>
                    <a:lnTo>
                      <a:pt x="25" y="23"/>
                    </a:lnTo>
                    <a:lnTo>
                      <a:pt x="24" y="26"/>
                    </a:lnTo>
                    <a:lnTo>
                      <a:pt x="22" y="28"/>
                    </a:lnTo>
                    <a:lnTo>
                      <a:pt x="22" y="30"/>
                    </a:lnTo>
                    <a:lnTo>
                      <a:pt x="24" y="35"/>
                    </a:lnTo>
                    <a:lnTo>
                      <a:pt x="29" y="38"/>
                    </a:lnTo>
                    <a:lnTo>
                      <a:pt x="36" y="45"/>
                    </a:lnTo>
                    <a:lnTo>
                      <a:pt x="49" y="52"/>
                    </a:lnTo>
                    <a:lnTo>
                      <a:pt x="61" y="60"/>
                    </a:lnTo>
                    <a:lnTo>
                      <a:pt x="65" y="65"/>
                    </a:lnTo>
                    <a:lnTo>
                      <a:pt x="68" y="69"/>
                    </a:lnTo>
                    <a:lnTo>
                      <a:pt x="72" y="72"/>
                    </a:lnTo>
                    <a:lnTo>
                      <a:pt x="73" y="76"/>
                    </a:lnTo>
                    <a:lnTo>
                      <a:pt x="73" y="79"/>
                    </a:lnTo>
                    <a:lnTo>
                      <a:pt x="73" y="83"/>
                    </a:lnTo>
                    <a:lnTo>
                      <a:pt x="73" y="89"/>
                    </a:lnTo>
                    <a:lnTo>
                      <a:pt x="72" y="96"/>
                    </a:lnTo>
                    <a:lnTo>
                      <a:pt x="68" y="101"/>
                    </a:lnTo>
                    <a:lnTo>
                      <a:pt x="63" y="106"/>
                    </a:lnTo>
                    <a:lnTo>
                      <a:pt x="61" y="108"/>
                    </a:lnTo>
                    <a:lnTo>
                      <a:pt x="58" y="110"/>
                    </a:lnTo>
                    <a:lnTo>
                      <a:pt x="53" y="113"/>
                    </a:lnTo>
                    <a:lnTo>
                      <a:pt x="46" y="115"/>
                    </a:lnTo>
                    <a:lnTo>
                      <a:pt x="37" y="115"/>
                    </a:lnTo>
                    <a:lnTo>
                      <a:pt x="27" y="115"/>
                    </a:lnTo>
                    <a:lnTo>
                      <a:pt x="19" y="113"/>
                    </a:lnTo>
                    <a:lnTo>
                      <a:pt x="10" y="110"/>
                    </a:lnTo>
                    <a:lnTo>
                      <a:pt x="0" y="106"/>
                    </a:lnTo>
                    <a:lnTo>
                      <a:pt x="0" y="83"/>
                    </a:lnTo>
                    <a:lnTo>
                      <a:pt x="10" y="88"/>
                    </a:lnTo>
                    <a:lnTo>
                      <a:pt x="19" y="93"/>
                    </a:lnTo>
                    <a:lnTo>
                      <a:pt x="27" y="96"/>
                    </a:lnTo>
                    <a:lnTo>
                      <a:pt x="36" y="96"/>
                    </a:lnTo>
                    <a:lnTo>
                      <a:pt x="41" y="96"/>
                    </a:lnTo>
                    <a:lnTo>
                      <a:pt x="44" y="94"/>
                    </a:lnTo>
                    <a:lnTo>
                      <a:pt x="48" y="93"/>
                    </a:lnTo>
                    <a:lnTo>
                      <a:pt x="51" y="89"/>
                    </a:lnTo>
                    <a:lnTo>
                      <a:pt x="51" y="84"/>
                    </a:lnTo>
                    <a:lnTo>
                      <a:pt x="51" y="83"/>
                    </a:lnTo>
                    <a:lnTo>
                      <a:pt x="49" y="81"/>
                    </a:lnTo>
                    <a:lnTo>
                      <a:pt x="44" y="76"/>
                    </a:lnTo>
                    <a:lnTo>
                      <a:pt x="25" y="62"/>
                    </a:lnTo>
                    <a:lnTo>
                      <a:pt x="15" y="55"/>
                    </a:lnTo>
                    <a:lnTo>
                      <a:pt x="10" y="52"/>
                    </a:lnTo>
                    <a:lnTo>
                      <a:pt x="7" y="47"/>
                    </a:lnTo>
                    <a:lnTo>
                      <a:pt x="3" y="43"/>
                    </a:lnTo>
                    <a:lnTo>
                      <a:pt x="1" y="40"/>
                    </a:lnTo>
                    <a:lnTo>
                      <a:pt x="0" y="35"/>
                    </a:lnTo>
                    <a:lnTo>
                      <a:pt x="0" y="31"/>
                    </a:lnTo>
                    <a:lnTo>
                      <a:pt x="0" y="24"/>
                    </a:lnTo>
                    <a:lnTo>
                      <a:pt x="1" y="19"/>
                    </a:lnTo>
                    <a:lnTo>
                      <a:pt x="5" y="14"/>
                    </a:lnTo>
                    <a:lnTo>
                      <a:pt x="10" y="9"/>
                    </a:lnTo>
                    <a:lnTo>
                      <a:pt x="15" y="6"/>
                    </a:lnTo>
                    <a:lnTo>
                      <a:pt x="22" y="2"/>
                    </a:lnTo>
                    <a:lnTo>
                      <a:pt x="29" y="2"/>
                    </a:lnTo>
                    <a:lnTo>
                      <a:pt x="36" y="0"/>
                    </a:lnTo>
                    <a:lnTo>
                      <a:pt x="44" y="2"/>
                    </a:lnTo>
                    <a:lnTo>
                      <a:pt x="53" y="4"/>
                    </a:lnTo>
                    <a:lnTo>
                      <a:pt x="60" y="6"/>
                    </a:lnTo>
                    <a:lnTo>
                      <a:pt x="68" y="11"/>
                    </a:lnTo>
                    <a:lnTo>
                      <a:pt x="68" y="31"/>
                    </a:lnTo>
                    <a:close/>
                  </a:path>
                </a:pathLst>
              </a:custGeom>
              <a:solidFill>
                <a:srgbClr val="FFFFFF"/>
              </a:solidFill>
              <a:ln w="9525">
                <a:noFill/>
                <a:round/>
                <a:headEnd/>
                <a:tailEnd/>
              </a:ln>
            </p:spPr>
            <p:txBody>
              <a:bodyPr/>
              <a:lstStyle/>
              <a:p>
                <a:endParaRPr lang="en-GB"/>
              </a:p>
            </p:txBody>
          </p:sp>
          <p:sp>
            <p:nvSpPr>
              <p:cNvPr id="25" name="Freeform 26"/>
              <p:cNvSpPr>
                <a:spLocks noEditPoints="1"/>
              </p:cNvSpPr>
              <p:nvPr/>
            </p:nvSpPr>
            <p:spPr bwMode="auto">
              <a:xfrm>
                <a:off x="5314" y="615"/>
                <a:ext cx="13" cy="79"/>
              </a:xfrm>
              <a:custGeom>
                <a:avLst/>
                <a:gdLst/>
                <a:ahLst/>
                <a:cxnLst>
                  <a:cxn ang="0">
                    <a:pos x="24" y="157"/>
                  </a:cxn>
                  <a:cxn ang="0">
                    <a:pos x="4" y="157"/>
                  </a:cxn>
                  <a:cxn ang="0">
                    <a:pos x="4"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3" y="5"/>
                  </a:cxn>
                  <a:cxn ang="0">
                    <a:pos x="26" y="9"/>
                  </a:cxn>
                  <a:cxn ang="0">
                    <a:pos x="28" y="14"/>
                  </a:cxn>
                  <a:cxn ang="0">
                    <a:pos x="26" y="19"/>
                  </a:cxn>
                  <a:cxn ang="0">
                    <a:pos x="24" y="21"/>
                  </a:cxn>
                  <a:cxn ang="0">
                    <a:pos x="23" y="22"/>
                  </a:cxn>
                  <a:cxn ang="0">
                    <a:pos x="19" y="26"/>
                  </a:cxn>
                  <a:cxn ang="0">
                    <a:pos x="14" y="27"/>
                  </a:cxn>
                </a:cxnLst>
                <a:rect l="0" t="0" r="r" b="b"/>
                <a:pathLst>
                  <a:path w="28" h="157">
                    <a:moveTo>
                      <a:pt x="24" y="157"/>
                    </a:moveTo>
                    <a:lnTo>
                      <a:pt x="4" y="157"/>
                    </a:lnTo>
                    <a:lnTo>
                      <a:pt x="4"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3" y="5"/>
                    </a:lnTo>
                    <a:lnTo>
                      <a:pt x="26" y="9"/>
                    </a:lnTo>
                    <a:lnTo>
                      <a:pt x="28" y="14"/>
                    </a:lnTo>
                    <a:lnTo>
                      <a:pt x="26" y="19"/>
                    </a:lnTo>
                    <a:lnTo>
                      <a:pt x="24" y="21"/>
                    </a:lnTo>
                    <a:lnTo>
                      <a:pt x="23" y="22"/>
                    </a:lnTo>
                    <a:lnTo>
                      <a:pt x="19" y="26"/>
                    </a:lnTo>
                    <a:lnTo>
                      <a:pt x="14" y="27"/>
                    </a:lnTo>
                    <a:close/>
                  </a:path>
                </a:pathLst>
              </a:custGeom>
              <a:solidFill>
                <a:srgbClr val="FFFFFF"/>
              </a:solidFill>
              <a:ln w="9525">
                <a:noFill/>
                <a:round/>
                <a:headEnd/>
                <a:tailEnd/>
              </a:ln>
            </p:spPr>
            <p:txBody>
              <a:bodyPr/>
              <a:lstStyle/>
              <a:p>
                <a:endParaRPr lang="en-GB"/>
              </a:p>
            </p:txBody>
          </p:sp>
          <p:sp>
            <p:nvSpPr>
              <p:cNvPr id="26" name="Freeform 27"/>
              <p:cNvSpPr>
                <a:spLocks/>
              </p:cNvSpPr>
              <p:nvPr/>
            </p:nvSpPr>
            <p:spPr bwMode="auto">
              <a:xfrm>
                <a:off x="5335" y="627"/>
                <a:ext cx="41" cy="68"/>
              </a:xfrm>
              <a:custGeom>
                <a:avLst/>
                <a:gdLst/>
                <a:ahLst/>
                <a:cxnLst>
                  <a:cxn ang="0">
                    <a:pos x="41" y="24"/>
                  </a:cxn>
                  <a:cxn ang="0">
                    <a:pos x="77" y="24"/>
                  </a:cxn>
                  <a:cxn ang="0">
                    <a:pos x="77" y="43"/>
                  </a:cxn>
                  <a:cxn ang="0">
                    <a:pos x="41" y="43"/>
                  </a:cxn>
                  <a:cxn ang="0">
                    <a:pos x="41" y="99"/>
                  </a:cxn>
                  <a:cxn ang="0">
                    <a:pos x="43" y="104"/>
                  </a:cxn>
                  <a:cxn ang="0">
                    <a:pos x="43" y="108"/>
                  </a:cxn>
                  <a:cxn ang="0">
                    <a:pos x="46" y="113"/>
                  </a:cxn>
                  <a:cxn ang="0">
                    <a:pos x="51" y="114"/>
                  </a:cxn>
                  <a:cxn ang="0">
                    <a:pos x="55" y="116"/>
                  </a:cxn>
                  <a:cxn ang="0">
                    <a:pos x="58" y="116"/>
                  </a:cxn>
                  <a:cxn ang="0">
                    <a:pos x="63" y="116"/>
                  </a:cxn>
                  <a:cxn ang="0">
                    <a:pos x="70" y="114"/>
                  </a:cxn>
                  <a:cxn ang="0">
                    <a:pos x="75" y="111"/>
                  </a:cxn>
                  <a:cxn ang="0">
                    <a:pos x="82" y="108"/>
                  </a:cxn>
                  <a:cxn ang="0">
                    <a:pos x="82" y="128"/>
                  </a:cxn>
                  <a:cxn ang="0">
                    <a:pos x="75" y="132"/>
                  </a:cxn>
                  <a:cxn ang="0">
                    <a:pos x="68" y="133"/>
                  </a:cxn>
                  <a:cxn ang="0">
                    <a:pos x="62" y="135"/>
                  </a:cxn>
                  <a:cxn ang="0">
                    <a:pos x="56" y="135"/>
                  </a:cxn>
                  <a:cxn ang="0">
                    <a:pos x="48" y="135"/>
                  </a:cxn>
                  <a:cxn ang="0">
                    <a:pos x="41" y="133"/>
                  </a:cxn>
                  <a:cxn ang="0">
                    <a:pos x="34" y="130"/>
                  </a:cxn>
                  <a:cxn ang="0">
                    <a:pos x="29" y="126"/>
                  </a:cxn>
                  <a:cxn ang="0">
                    <a:pos x="26" y="121"/>
                  </a:cxn>
                  <a:cxn ang="0">
                    <a:pos x="22" y="114"/>
                  </a:cxn>
                  <a:cxn ang="0">
                    <a:pos x="21" y="108"/>
                  </a:cxn>
                  <a:cxn ang="0">
                    <a:pos x="21" y="101"/>
                  </a:cxn>
                  <a:cxn ang="0">
                    <a:pos x="21"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3" y="104"/>
                    </a:lnTo>
                    <a:lnTo>
                      <a:pt x="43" y="108"/>
                    </a:lnTo>
                    <a:lnTo>
                      <a:pt x="46" y="113"/>
                    </a:lnTo>
                    <a:lnTo>
                      <a:pt x="51" y="114"/>
                    </a:lnTo>
                    <a:lnTo>
                      <a:pt x="55" y="116"/>
                    </a:lnTo>
                    <a:lnTo>
                      <a:pt x="58" y="116"/>
                    </a:lnTo>
                    <a:lnTo>
                      <a:pt x="63" y="116"/>
                    </a:lnTo>
                    <a:lnTo>
                      <a:pt x="70" y="114"/>
                    </a:lnTo>
                    <a:lnTo>
                      <a:pt x="75" y="111"/>
                    </a:lnTo>
                    <a:lnTo>
                      <a:pt x="82" y="108"/>
                    </a:lnTo>
                    <a:lnTo>
                      <a:pt x="82" y="128"/>
                    </a:lnTo>
                    <a:lnTo>
                      <a:pt x="75" y="132"/>
                    </a:lnTo>
                    <a:lnTo>
                      <a:pt x="68" y="133"/>
                    </a:lnTo>
                    <a:lnTo>
                      <a:pt x="62" y="135"/>
                    </a:lnTo>
                    <a:lnTo>
                      <a:pt x="56" y="135"/>
                    </a:lnTo>
                    <a:lnTo>
                      <a:pt x="48" y="135"/>
                    </a:lnTo>
                    <a:lnTo>
                      <a:pt x="41" y="133"/>
                    </a:lnTo>
                    <a:lnTo>
                      <a:pt x="34" y="130"/>
                    </a:lnTo>
                    <a:lnTo>
                      <a:pt x="29" y="126"/>
                    </a:lnTo>
                    <a:lnTo>
                      <a:pt x="26" y="121"/>
                    </a:lnTo>
                    <a:lnTo>
                      <a:pt x="22" y="114"/>
                    </a:lnTo>
                    <a:lnTo>
                      <a:pt x="21" y="108"/>
                    </a:lnTo>
                    <a:lnTo>
                      <a:pt x="21" y="101"/>
                    </a:lnTo>
                    <a:lnTo>
                      <a:pt x="21"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27" name="Freeform 28"/>
              <p:cNvSpPr>
                <a:spLocks/>
              </p:cNvSpPr>
              <p:nvPr/>
            </p:nvSpPr>
            <p:spPr bwMode="auto">
              <a:xfrm>
                <a:off x="5380" y="638"/>
                <a:ext cx="54" cy="84"/>
              </a:xfrm>
              <a:custGeom>
                <a:avLst/>
                <a:gdLst/>
                <a:ahLst/>
                <a:cxnLst>
                  <a:cxn ang="0">
                    <a:pos x="29" y="168"/>
                  </a:cxn>
                  <a:cxn ang="0">
                    <a:pos x="3" y="168"/>
                  </a:cxn>
                  <a:cxn ang="0">
                    <a:pos x="41" y="87"/>
                  </a:cxn>
                  <a:cxn ang="0">
                    <a:pos x="0" y="0"/>
                  </a:cxn>
                  <a:cxn ang="0">
                    <a:pos x="24" y="0"/>
                  </a:cxn>
                  <a:cxn ang="0">
                    <a:pos x="53" y="63"/>
                  </a:cxn>
                  <a:cxn ang="0">
                    <a:pos x="82" y="0"/>
                  </a:cxn>
                  <a:cxn ang="0">
                    <a:pos x="107" y="0"/>
                  </a:cxn>
                  <a:cxn ang="0">
                    <a:pos x="29" y="168"/>
                  </a:cxn>
                </a:cxnLst>
                <a:rect l="0" t="0" r="r" b="b"/>
                <a:pathLst>
                  <a:path w="107" h="168">
                    <a:moveTo>
                      <a:pt x="29" y="168"/>
                    </a:moveTo>
                    <a:lnTo>
                      <a:pt x="3" y="168"/>
                    </a:lnTo>
                    <a:lnTo>
                      <a:pt x="41" y="87"/>
                    </a:lnTo>
                    <a:lnTo>
                      <a:pt x="0" y="0"/>
                    </a:lnTo>
                    <a:lnTo>
                      <a:pt x="24" y="0"/>
                    </a:lnTo>
                    <a:lnTo>
                      <a:pt x="53" y="63"/>
                    </a:lnTo>
                    <a:lnTo>
                      <a:pt x="82" y="0"/>
                    </a:lnTo>
                    <a:lnTo>
                      <a:pt x="107" y="0"/>
                    </a:lnTo>
                    <a:lnTo>
                      <a:pt x="29" y="168"/>
                    </a:lnTo>
                    <a:close/>
                  </a:path>
                </a:pathLst>
              </a:custGeom>
              <a:solidFill>
                <a:srgbClr val="FFFFFF"/>
              </a:solidFill>
              <a:ln w="9525">
                <a:noFill/>
                <a:round/>
                <a:headEnd/>
                <a:tailEnd/>
              </a:ln>
            </p:spPr>
            <p:txBody>
              <a:bodyPr/>
              <a:lstStyle/>
              <a:p>
                <a:endParaRPr lang="en-GB"/>
              </a:p>
            </p:txBody>
          </p:sp>
          <p:sp>
            <p:nvSpPr>
              <p:cNvPr id="28" name="Freeform 29"/>
              <p:cNvSpPr>
                <a:spLocks/>
              </p:cNvSpPr>
              <p:nvPr/>
            </p:nvSpPr>
            <p:spPr bwMode="auto">
              <a:xfrm>
                <a:off x="5425" y="527"/>
                <a:ext cx="290" cy="290"/>
              </a:xfrm>
              <a:custGeom>
                <a:avLst/>
                <a:gdLst/>
                <a:ahLst/>
                <a:cxnLst>
                  <a:cxn ang="0">
                    <a:pos x="152" y="574"/>
                  </a:cxn>
                  <a:cxn ang="0">
                    <a:pos x="215" y="557"/>
                  </a:cxn>
                  <a:cxn ang="0">
                    <a:pos x="270" y="535"/>
                  </a:cxn>
                  <a:cxn ang="0">
                    <a:pos x="314" y="509"/>
                  </a:cxn>
                  <a:cxn ang="0">
                    <a:pos x="348" y="479"/>
                  </a:cxn>
                  <a:cxn ang="0">
                    <a:pos x="376" y="450"/>
                  </a:cxn>
                  <a:cxn ang="0">
                    <a:pos x="391" y="420"/>
                  </a:cxn>
                  <a:cxn ang="0">
                    <a:pos x="398" y="395"/>
                  </a:cxn>
                  <a:cxn ang="0">
                    <a:pos x="395" y="364"/>
                  </a:cxn>
                  <a:cxn ang="0">
                    <a:pos x="383" y="344"/>
                  </a:cxn>
                  <a:cxn ang="0">
                    <a:pos x="359" y="316"/>
                  </a:cxn>
                  <a:cxn ang="0">
                    <a:pos x="335" y="299"/>
                  </a:cxn>
                  <a:cxn ang="0">
                    <a:pos x="254" y="255"/>
                  </a:cxn>
                  <a:cxn ang="0">
                    <a:pos x="119" y="195"/>
                  </a:cxn>
                  <a:cxn ang="0">
                    <a:pos x="44" y="152"/>
                  </a:cxn>
                  <a:cxn ang="0">
                    <a:pos x="10" y="118"/>
                  </a:cxn>
                  <a:cxn ang="0">
                    <a:pos x="1" y="99"/>
                  </a:cxn>
                  <a:cxn ang="0">
                    <a:pos x="1" y="77"/>
                  </a:cxn>
                  <a:cxn ang="0">
                    <a:pos x="10" y="55"/>
                  </a:cxn>
                  <a:cxn ang="0">
                    <a:pos x="27" y="36"/>
                  </a:cxn>
                  <a:cxn ang="0">
                    <a:pos x="58" y="17"/>
                  </a:cxn>
                  <a:cxn ang="0">
                    <a:pos x="112" y="2"/>
                  </a:cxn>
                  <a:cxn ang="0">
                    <a:pos x="123" y="3"/>
                  </a:cxn>
                  <a:cxn ang="0">
                    <a:pos x="102" y="21"/>
                  </a:cxn>
                  <a:cxn ang="0">
                    <a:pos x="90" y="36"/>
                  </a:cxn>
                  <a:cxn ang="0">
                    <a:pos x="83" y="58"/>
                  </a:cxn>
                  <a:cxn ang="0">
                    <a:pos x="83" y="85"/>
                  </a:cxn>
                  <a:cxn ang="0">
                    <a:pos x="94" y="113"/>
                  </a:cxn>
                  <a:cxn ang="0">
                    <a:pos x="112" y="138"/>
                  </a:cxn>
                  <a:cxn ang="0">
                    <a:pos x="148" y="171"/>
                  </a:cxn>
                  <a:cxn ang="0">
                    <a:pos x="219" y="215"/>
                  </a:cxn>
                  <a:cxn ang="0">
                    <a:pos x="362" y="282"/>
                  </a:cxn>
                  <a:cxn ang="0">
                    <a:pos x="496" y="342"/>
                  </a:cxn>
                  <a:cxn ang="0">
                    <a:pos x="552" y="379"/>
                  </a:cxn>
                  <a:cxn ang="0">
                    <a:pos x="574" y="403"/>
                  </a:cxn>
                  <a:cxn ang="0">
                    <a:pos x="579" y="424"/>
                  </a:cxn>
                  <a:cxn ang="0">
                    <a:pos x="574" y="443"/>
                  </a:cxn>
                  <a:cxn ang="0">
                    <a:pos x="559" y="465"/>
                  </a:cxn>
                  <a:cxn ang="0">
                    <a:pos x="530" y="485"/>
                  </a:cxn>
                  <a:cxn ang="0">
                    <a:pos x="470" y="518"/>
                  </a:cxn>
                  <a:cxn ang="0">
                    <a:pos x="386" y="545"/>
                  </a:cxn>
                  <a:cxn ang="0">
                    <a:pos x="299" y="564"/>
                  </a:cxn>
                  <a:cxn ang="0">
                    <a:pos x="154" y="578"/>
                  </a:cxn>
                </a:cxnLst>
                <a:rect l="0" t="0" r="r" b="b"/>
                <a:pathLst>
                  <a:path w="579" h="579">
                    <a:moveTo>
                      <a:pt x="118" y="579"/>
                    </a:moveTo>
                    <a:lnTo>
                      <a:pt x="140" y="576"/>
                    </a:lnTo>
                    <a:lnTo>
                      <a:pt x="152" y="574"/>
                    </a:lnTo>
                    <a:lnTo>
                      <a:pt x="165" y="571"/>
                    </a:lnTo>
                    <a:lnTo>
                      <a:pt x="198" y="562"/>
                    </a:lnTo>
                    <a:lnTo>
                      <a:pt x="215" y="557"/>
                    </a:lnTo>
                    <a:lnTo>
                      <a:pt x="232" y="550"/>
                    </a:lnTo>
                    <a:lnTo>
                      <a:pt x="251" y="544"/>
                    </a:lnTo>
                    <a:lnTo>
                      <a:pt x="270" y="535"/>
                    </a:lnTo>
                    <a:lnTo>
                      <a:pt x="287" y="525"/>
                    </a:lnTo>
                    <a:lnTo>
                      <a:pt x="306" y="514"/>
                    </a:lnTo>
                    <a:lnTo>
                      <a:pt x="314" y="509"/>
                    </a:lnTo>
                    <a:lnTo>
                      <a:pt x="321" y="503"/>
                    </a:lnTo>
                    <a:lnTo>
                      <a:pt x="338" y="489"/>
                    </a:lnTo>
                    <a:lnTo>
                      <a:pt x="348" y="479"/>
                    </a:lnTo>
                    <a:lnTo>
                      <a:pt x="359" y="468"/>
                    </a:lnTo>
                    <a:lnTo>
                      <a:pt x="367" y="458"/>
                    </a:lnTo>
                    <a:lnTo>
                      <a:pt x="376" y="450"/>
                    </a:lnTo>
                    <a:lnTo>
                      <a:pt x="381" y="439"/>
                    </a:lnTo>
                    <a:lnTo>
                      <a:pt x="386" y="431"/>
                    </a:lnTo>
                    <a:lnTo>
                      <a:pt x="391" y="420"/>
                    </a:lnTo>
                    <a:lnTo>
                      <a:pt x="395" y="412"/>
                    </a:lnTo>
                    <a:lnTo>
                      <a:pt x="396" y="403"/>
                    </a:lnTo>
                    <a:lnTo>
                      <a:pt x="398" y="395"/>
                    </a:lnTo>
                    <a:lnTo>
                      <a:pt x="398" y="379"/>
                    </a:lnTo>
                    <a:lnTo>
                      <a:pt x="396" y="373"/>
                    </a:lnTo>
                    <a:lnTo>
                      <a:pt x="395" y="364"/>
                    </a:lnTo>
                    <a:lnTo>
                      <a:pt x="391" y="357"/>
                    </a:lnTo>
                    <a:lnTo>
                      <a:pt x="388" y="350"/>
                    </a:lnTo>
                    <a:lnTo>
                      <a:pt x="383" y="344"/>
                    </a:lnTo>
                    <a:lnTo>
                      <a:pt x="378" y="337"/>
                    </a:lnTo>
                    <a:lnTo>
                      <a:pt x="366" y="323"/>
                    </a:lnTo>
                    <a:lnTo>
                      <a:pt x="359" y="316"/>
                    </a:lnTo>
                    <a:lnTo>
                      <a:pt x="352" y="311"/>
                    </a:lnTo>
                    <a:lnTo>
                      <a:pt x="343" y="304"/>
                    </a:lnTo>
                    <a:lnTo>
                      <a:pt x="335" y="299"/>
                    </a:lnTo>
                    <a:lnTo>
                      <a:pt x="318" y="287"/>
                    </a:lnTo>
                    <a:lnTo>
                      <a:pt x="297" y="277"/>
                    </a:lnTo>
                    <a:lnTo>
                      <a:pt x="254" y="255"/>
                    </a:lnTo>
                    <a:lnTo>
                      <a:pt x="208" y="234"/>
                    </a:lnTo>
                    <a:lnTo>
                      <a:pt x="162" y="215"/>
                    </a:lnTo>
                    <a:lnTo>
                      <a:pt x="119" y="195"/>
                    </a:lnTo>
                    <a:lnTo>
                      <a:pt x="78" y="174"/>
                    </a:lnTo>
                    <a:lnTo>
                      <a:pt x="61" y="164"/>
                    </a:lnTo>
                    <a:lnTo>
                      <a:pt x="44" y="152"/>
                    </a:lnTo>
                    <a:lnTo>
                      <a:pt x="30" y="142"/>
                    </a:lnTo>
                    <a:lnTo>
                      <a:pt x="18" y="130"/>
                    </a:lnTo>
                    <a:lnTo>
                      <a:pt x="10" y="118"/>
                    </a:lnTo>
                    <a:lnTo>
                      <a:pt x="6" y="111"/>
                    </a:lnTo>
                    <a:lnTo>
                      <a:pt x="3" y="104"/>
                    </a:lnTo>
                    <a:lnTo>
                      <a:pt x="1" y="99"/>
                    </a:lnTo>
                    <a:lnTo>
                      <a:pt x="1" y="92"/>
                    </a:lnTo>
                    <a:lnTo>
                      <a:pt x="0" y="85"/>
                    </a:lnTo>
                    <a:lnTo>
                      <a:pt x="1" y="77"/>
                    </a:lnTo>
                    <a:lnTo>
                      <a:pt x="3" y="72"/>
                    </a:lnTo>
                    <a:lnTo>
                      <a:pt x="5" y="65"/>
                    </a:lnTo>
                    <a:lnTo>
                      <a:pt x="10" y="55"/>
                    </a:lnTo>
                    <a:lnTo>
                      <a:pt x="17" y="44"/>
                    </a:lnTo>
                    <a:lnTo>
                      <a:pt x="22" y="41"/>
                    </a:lnTo>
                    <a:lnTo>
                      <a:pt x="27" y="36"/>
                    </a:lnTo>
                    <a:lnTo>
                      <a:pt x="36" y="29"/>
                    </a:lnTo>
                    <a:lnTo>
                      <a:pt x="47" y="22"/>
                    </a:lnTo>
                    <a:lnTo>
                      <a:pt x="58" y="17"/>
                    </a:lnTo>
                    <a:lnTo>
                      <a:pt x="70" y="12"/>
                    </a:lnTo>
                    <a:lnTo>
                      <a:pt x="92" y="5"/>
                    </a:lnTo>
                    <a:lnTo>
                      <a:pt x="112" y="2"/>
                    </a:lnTo>
                    <a:lnTo>
                      <a:pt x="126" y="0"/>
                    </a:lnTo>
                    <a:lnTo>
                      <a:pt x="131" y="0"/>
                    </a:lnTo>
                    <a:lnTo>
                      <a:pt x="123" y="3"/>
                    </a:lnTo>
                    <a:lnTo>
                      <a:pt x="116" y="9"/>
                    </a:lnTo>
                    <a:lnTo>
                      <a:pt x="107" y="15"/>
                    </a:lnTo>
                    <a:lnTo>
                      <a:pt x="102" y="21"/>
                    </a:lnTo>
                    <a:lnTo>
                      <a:pt x="99" y="26"/>
                    </a:lnTo>
                    <a:lnTo>
                      <a:pt x="94" y="31"/>
                    </a:lnTo>
                    <a:lnTo>
                      <a:pt x="90" y="36"/>
                    </a:lnTo>
                    <a:lnTo>
                      <a:pt x="87" y="43"/>
                    </a:lnTo>
                    <a:lnTo>
                      <a:pt x="85" y="50"/>
                    </a:lnTo>
                    <a:lnTo>
                      <a:pt x="83" y="58"/>
                    </a:lnTo>
                    <a:lnTo>
                      <a:pt x="82" y="65"/>
                    </a:lnTo>
                    <a:lnTo>
                      <a:pt x="82" y="75"/>
                    </a:lnTo>
                    <a:lnTo>
                      <a:pt x="83" y="85"/>
                    </a:lnTo>
                    <a:lnTo>
                      <a:pt x="85" y="94"/>
                    </a:lnTo>
                    <a:lnTo>
                      <a:pt x="89" y="103"/>
                    </a:lnTo>
                    <a:lnTo>
                      <a:pt x="94" y="113"/>
                    </a:lnTo>
                    <a:lnTo>
                      <a:pt x="99" y="121"/>
                    </a:lnTo>
                    <a:lnTo>
                      <a:pt x="106" y="130"/>
                    </a:lnTo>
                    <a:lnTo>
                      <a:pt x="112" y="138"/>
                    </a:lnTo>
                    <a:lnTo>
                      <a:pt x="128" y="156"/>
                    </a:lnTo>
                    <a:lnTo>
                      <a:pt x="138" y="162"/>
                    </a:lnTo>
                    <a:lnTo>
                      <a:pt x="148" y="171"/>
                    </a:lnTo>
                    <a:lnTo>
                      <a:pt x="169" y="186"/>
                    </a:lnTo>
                    <a:lnTo>
                      <a:pt x="193" y="200"/>
                    </a:lnTo>
                    <a:lnTo>
                      <a:pt x="219" y="215"/>
                    </a:lnTo>
                    <a:lnTo>
                      <a:pt x="246" y="229"/>
                    </a:lnTo>
                    <a:lnTo>
                      <a:pt x="304" y="256"/>
                    </a:lnTo>
                    <a:lnTo>
                      <a:pt x="362" y="282"/>
                    </a:lnTo>
                    <a:lnTo>
                      <a:pt x="419" y="306"/>
                    </a:lnTo>
                    <a:lnTo>
                      <a:pt x="472" y="330"/>
                    </a:lnTo>
                    <a:lnTo>
                      <a:pt x="496" y="342"/>
                    </a:lnTo>
                    <a:lnTo>
                      <a:pt x="518" y="354"/>
                    </a:lnTo>
                    <a:lnTo>
                      <a:pt x="537" y="366"/>
                    </a:lnTo>
                    <a:lnTo>
                      <a:pt x="552" y="379"/>
                    </a:lnTo>
                    <a:lnTo>
                      <a:pt x="564" y="391"/>
                    </a:lnTo>
                    <a:lnTo>
                      <a:pt x="569" y="398"/>
                    </a:lnTo>
                    <a:lnTo>
                      <a:pt x="574" y="403"/>
                    </a:lnTo>
                    <a:lnTo>
                      <a:pt x="576" y="410"/>
                    </a:lnTo>
                    <a:lnTo>
                      <a:pt x="579" y="417"/>
                    </a:lnTo>
                    <a:lnTo>
                      <a:pt x="579" y="424"/>
                    </a:lnTo>
                    <a:lnTo>
                      <a:pt x="579" y="429"/>
                    </a:lnTo>
                    <a:lnTo>
                      <a:pt x="578" y="436"/>
                    </a:lnTo>
                    <a:lnTo>
                      <a:pt x="574" y="443"/>
                    </a:lnTo>
                    <a:lnTo>
                      <a:pt x="571" y="450"/>
                    </a:lnTo>
                    <a:lnTo>
                      <a:pt x="566" y="456"/>
                    </a:lnTo>
                    <a:lnTo>
                      <a:pt x="559" y="465"/>
                    </a:lnTo>
                    <a:lnTo>
                      <a:pt x="550" y="472"/>
                    </a:lnTo>
                    <a:lnTo>
                      <a:pt x="542" y="479"/>
                    </a:lnTo>
                    <a:lnTo>
                      <a:pt x="530" y="485"/>
                    </a:lnTo>
                    <a:lnTo>
                      <a:pt x="518" y="494"/>
                    </a:lnTo>
                    <a:lnTo>
                      <a:pt x="504" y="501"/>
                    </a:lnTo>
                    <a:lnTo>
                      <a:pt x="470" y="518"/>
                    </a:lnTo>
                    <a:lnTo>
                      <a:pt x="444" y="528"/>
                    </a:lnTo>
                    <a:lnTo>
                      <a:pt x="415" y="537"/>
                    </a:lnTo>
                    <a:lnTo>
                      <a:pt x="386" y="545"/>
                    </a:lnTo>
                    <a:lnTo>
                      <a:pt x="357" y="552"/>
                    </a:lnTo>
                    <a:lnTo>
                      <a:pt x="328" y="559"/>
                    </a:lnTo>
                    <a:lnTo>
                      <a:pt x="299" y="564"/>
                    </a:lnTo>
                    <a:lnTo>
                      <a:pt x="242" y="571"/>
                    </a:lnTo>
                    <a:lnTo>
                      <a:pt x="193" y="576"/>
                    </a:lnTo>
                    <a:lnTo>
                      <a:pt x="154" y="578"/>
                    </a:lnTo>
                    <a:lnTo>
                      <a:pt x="128" y="579"/>
                    </a:lnTo>
                    <a:lnTo>
                      <a:pt x="118" y="579"/>
                    </a:lnTo>
                    <a:close/>
                  </a:path>
                </a:pathLst>
              </a:custGeom>
              <a:solidFill>
                <a:srgbClr val="FF9124"/>
              </a:solidFill>
              <a:ln w="9525">
                <a:noFill/>
                <a:round/>
                <a:headEnd/>
                <a:tailEnd/>
              </a:ln>
            </p:spPr>
            <p:txBody>
              <a:bodyPr/>
              <a:lstStyle/>
              <a:p>
                <a:endParaRPr lang="en-GB"/>
              </a:p>
            </p:txBody>
          </p:sp>
        </p:grpSp>
      </p:grpSp>
      <p:sp>
        <p:nvSpPr>
          <p:cNvPr id="29" name="Text Box 31"/>
          <p:cNvSpPr txBox="1">
            <a:spLocks noChangeArrowheads="1"/>
          </p:cNvSpPr>
          <p:nvPr/>
        </p:nvSpPr>
        <p:spPr bwMode="auto">
          <a:xfrm>
            <a:off x="250825" y="1773238"/>
            <a:ext cx="8893175" cy="2677656"/>
          </a:xfrm>
          <a:prstGeom prst="rect">
            <a:avLst/>
          </a:prstGeom>
          <a:noFill/>
          <a:ln w="9525">
            <a:noFill/>
            <a:miter lim="800000"/>
            <a:headEnd/>
            <a:tailEnd/>
          </a:ln>
          <a:effectLst/>
        </p:spPr>
        <p:txBody>
          <a:bodyPr>
            <a:spAutoFit/>
          </a:bodyPr>
          <a:lstStyle/>
          <a:p>
            <a:pPr algn="ctr"/>
            <a:r>
              <a:rPr lang="en-GB" sz="4000" b="1" dirty="0"/>
              <a:t> </a:t>
            </a:r>
            <a:r>
              <a:rPr lang="en-GB" sz="4000" b="1" dirty="0" smtClean="0"/>
              <a:t>CPU6001 Major Project</a:t>
            </a:r>
          </a:p>
          <a:p>
            <a:pPr algn="ctr"/>
            <a:endParaRPr lang="en-US" sz="2400" b="1" dirty="0">
              <a:latin typeface="Arial" pitchFamily="34" charset="0"/>
              <a:cs typeface="Arial" pitchFamily="34" charset="0"/>
            </a:endParaRPr>
          </a:p>
          <a:p>
            <a:pPr algn="ctr"/>
            <a:endParaRPr lang="en-GB" sz="3200" b="1" dirty="0">
              <a:latin typeface="Arial" pitchFamily="34" charset="0"/>
              <a:cs typeface="Arial" pitchFamily="34" charset="0"/>
            </a:endParaRPr>
          </a:p>
          <a:p>
            <a:pPr algn="ctr"/>
            <a:r>
              <a:rPr lang="en-GB" sz="3600" b="1" dirty="0">
                <a:latin typeface="Arial" pitchFamily="34" charset="0"/>
                <a:cs typeface="Arial" pitchFamily="34" charset="0"/>
              </a:rPr>
              <a:t>Framework for the Final Project Report</a:t>
            </a:r>
            <a:endParaRPr lang="en-GB" sz="3600" b="1" i="1" dirty="0">
              <a:latin typeface="Arial" pitchFamily="34" charset="0"/>
              <a:cs typeface="Arial" pitchFamily="34" charset="0"/>
            </a:endParaRPr>
          </a:p>
          <a:p>
            <a:pPr algn="ctr"/>
            <a:endParaRPr lang="en-GB"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fontScale="85000" lnSpcReduction="20000"/>
          </a:bodyPr>
          <a:lstStyle/>
          <a:p>
            <a:pPr marL="342900" lvl="2" indent="-342900"/>
            <a:r>
              <a:rPr lang="en-GB" dirty="0">
                <a:latin typeface="Arial" pitchFamily="34" charset="0"/>
                <a:cs typeface="Arial" pitchFamily="34" charset="0"/>
              </a:rPr>
              <a:t>End Product Development</a:t>
            </a:r>
          </a:p>
          <a:p>
            <a:pPr lvl="1"/>
            <a:r>
              <a:rPr lang="en-GB" dirty="0" smtClean="0"/>
              <a:t>Testing / Results / Finding</a:t>
            </a:r>
          </a:p>
          <a:p>
            <a:pPr lvl="2"/>
            <a:r>
              <a:rPr lang="en-GB" dirty="0" smtClean="0"/>
              <a:t>Document any test strategy that you have used and detail how you approached the testing.</a:t>
            </a:r>
          </a:p>
          <a:p>
            <a:pPr lvl="2"/>
            <a:r>
              <a:rPr lang="en-GB" dirty="0" smtClean="0"/>
              <a:t>All the test scripts / questionnaires </a:t>
            </a:r>
            <a:r>
              <a:rPr lang="en-GB" dirty="0" err="1" smtClean="0"/>
              <a:t>e.t.c</a:t>
            </a:r>
            <a:r>
              <a:rPr lang="en-GB" dirty="0" smtClean="0"/>
              <a:t> can be put in the appendices but you can then analyse the contents here.</a:t>
            </a:r>
          </a:p>
          <a:p>
            <a:pPr lvl="2"/>
            <a:r>
              <a:rPr lang="en-GB" dirty="0" smtClean="0"/>
              <a:t>If the findings are not positive or things have not worked as intended, demonstrate clearly that you have analysed this information and can show what could be done to improve or rectify these issues.</a:t>
            </a:r>
          </a:p>
          <a:p>
            <a:pPr lvl="2"/>
            <a:r>
              <a:rPr lang="en-GB" dirty="0" smtClean="0"/>
              <a:t>Always be honest in your test results. The tutors will be testing your project and they will find errors.</a:t>
            </a:r>
          </a:p>
          <a:p>
            <a:pPr lvl="2"/>
            <a:r>
              <a:rPr lang="en-GB" dirty="0" smtClean="0"/>
              <a:t>Not everything will have worked and as long as you can demonstrate why and what could have been done differently, this can still be a positive.</a:t>
            </a:r>
          </a:p>
        </p:txBody>
      </p:sp>
    </p:spTree>
    <p:extLst>
      <p:ext uri="{BB962C8B-B14F-4D97-AF65-F5344CB8AC3E}">
        <p14:creationId xmlns:p14="http://schemas.microsoft.com/office/powerpoint/2010/main" val="216148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fontScale="92500" lnSpcReduction="20000"/>
          </a:bodyPr>
          <a:lstStyle/>
          <a:p>
            <a:pPr marL="342900" lvl="2" indent="-342900"/>
            <a:r>
              <a:rPr lang="en-GB" dirty="0">
                <a:latin typeface="Arial" pitchFamily="34" charset="0"/>
                <a:cs typeface="Arial" pitchFamily="34" charset="0"/>
              </a:rPr>
              <a:t>End Product Development</a:t>
            </a:r>
          </a:p>
          <a:p>
            <a:pPr lvl="1"/>
            <a:r>
              <a:rPr lang="en-GB" dirty="0" smtClean="0"/>
              <a:t>Reflection</a:t>
            </a:r>
          </a:p>
          <a:p>
            <a:pPr lvl="2"/>
            <a:r>
              <a:rPr lang="en-GB" dirty="0" smtClean="0"/>
              <a:t>Reflect in a clear and professional way at the end of the section. </a:t>
            </a:r>
          </a:p>
          <a:p>
            <a:pPr lvl="2"/>
            <a:r>
              <a:rPr lang="en-GB" dirty="0" smtClean="0"/>
              <a:t>Discuss, what could have been done differently if you were to manage the project again.</a:t>
            </a:r>
          </a:p>
          <a:p>
            <a:pPr lvl="2"/>
            <a:r>
              <a:rPr lang="en-GB" dirty="0" smtClean="0"/>
              <a:t>Document any limitations that you had which may have affected your project. (Do not just use time as a limiting factor)</a:t>
            </a:r>
          </a:p>
          <a:p>
            <a:pPr lvl="2"/>
            <a:r>
              <a:rPr lang="en-GB" dirty="0" smtClean="0"/>
              <a:t>You could document what you would do if you were to take this project further</a:t>
            </a:r>
          </a:p>
          <a:p>
            <a:pPr lvl="2"/>
            <a:r>
              <a:rPr lang="en-GB" dirty="0" smtClean="0"/>
              <a:t>You are not making excuses but you are demonstrating what you have learnt throughout the process and how this could be used to improve your project.</a:t>
            </a:r>
            <a:endParaRPr lang="en-GB" dirty="0"/>
          </a:p>
        </p:txBody>
      </p:sp>
    </p:spTree>
    <p:extLst>
      <p:ext uri="{BB962C8B-B14F-4D97-AF65-F5344CB8AC3E}">
        <p14:creationId xmlns:p14="http://schemas.microsoft.com/office/powerpoint/2010/main" val="370672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a:t>
            </a:r>
            <a:br>
              <a:rPr lang="en-GB" dirty="0" smtClean="0"/>
            </a:br>
            <a:endParaRPr lang="en-GB" dirty="0"/>
          </a:p>
        </p:txBody>
      </p:sp>
      <p:sp>
        <p:nvSpPr>
          <p:cNvPr id="3" name="Content Placeholder 2"/>
          <p:cNvSpPr>
            <a:spLocks noGrp="1"/>
          </p:cNvSpPr>
          <p:nvPr>
            <p:ph idx="1"/>
          </p:nvPr>
        </p:nvSpPr>
        <p:spPr/>
        <p:txBody>
          <a:bodyPr/>
          <a:lstStyle/>
          <a:p>
            <a:r>
              <a:rPr lang="en-GB" dirty="0" smtClean="0"/>
              <a:t>You should be combining all the areas of your report to answer the title of your report.</a:t>
            </a:r>
          </a:p>
          <a:p>
            <a:r>
              <a:rPr lang="en-GB" dirty="0" smtClean="0"/>
              <a:t>You should justify your conclusion.</a:t>
            </a:r>
          </a:p>
          <a:p>
            <a:r>
              <a:rPr lang="en-GB" dirty="0" smtClean="0"/>
              <a:t>Do not make excuses in your conclusion and try and make it positive.</a:t>
            </a:r>
            <a:endParaRPr lang="en-GB" dirty="0"/>
          </a:p>
        </p:txBody>
      </p:sp>
    </p:spTree>
    <p:extLst>
      <p:ext uri="{BB962C8B-B14F-4D97-AF65-F5344CB8AC3E}">
        <p14:creationId xmlns:p14="http://schemas.microsoft.com/office/powerpoint/2010/main" val="273050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p:txBody>
          <a:bodyPr>
            <a:normAutofit fontScale="92500" lnSpcReduction="20000"/>
          </a:bodyPr>
          <a:lstStyle/>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Bibliography</a:t>
            </a:r>
          </a:p>
          <a:p>
            <a:pPr marL="666750" lvl="2" indent="180975">
              <a:buFontTx/>
              <a:buChar char="•"/>
            </a:pPr>
            <a:r>
              <a:rPr lang="en-GB" dirty="0" smtClean="0">
                <a:latin typeface="Arial" pitchFamily="34" charset="0"/>
                <a:cs typeface="Arial" pitchFamily="34" charset="0"/>
              </a:rPr>
              <a:t>All areas of the report should be using the Harvard Referencing notation.</a:t>
            </a:r>
          </a:p>
          <a:p>
            <a:pPr marL="666750" lvl="2" indent="180975">
              <a:buFontTx/>
              <a:buChar char="•"/>
            </a:pPr>
            <a:r>
              <a:rPr lang="en-GB" dirty="0" smtClean="0">
                <a:latin typeface="Arial" pitchFamily="34" charset="0"/>
                <a:cs typeface="Arial" pitchFamily="34" charset="0"/>
              </a:rPr>
              <a:t>Do not use other people’s words / quotes / statistics / findings without clearly referencing this information.</a:t>
            </a:r>
            <a:endParaRPr lang="en-GB" dirty="0">
              <a:latin typeface="Arial" pitchFamily="34" charset="0"/>
              <a:cs typeface="Arial" pitchFamily="34" charset="0"/>
            </a:endParaRPr>
          </a:p>
          <a:p>
            <a:pPr marL="1257300" lvl="2" indent="-342900"/>
            <a:endParaRPr lang="en-GB"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Appendices</a:t>
            </a:r>
            <a:endParaRPr lang="en-GB" b="1" dirty="0">
              <a:latin typeface="Arial" pitchFamily="34" charset="0"/>
              <a:cs typeface="Arial" pitchFamily="34" charset="0"/>
            </a:endParaRPr>
          </a:p>
          <a:p>
            <a:pPr marL="1123950" lvl="2" indent="-457200"/>
            <a:r>
              <a:rPr lang="en-GB" dirty="0" smtClean="0">
                <a:latin typeface="Arial" pitchFamily="34" charset="0"/>
                <a:cs typeface="Arial" pitchFamily="34" charset="0"/>
              </a:rPr>
              <a:t>Include any </a:t>
            </a:r>
            <a:r>
              <a:rPr lang="en-GB" dirty="0">
                <a:latin typeface="Arial" pitchFamily="34" charset="0"/>
                <a:cs typeface="Arial" pitchFamily="34" charset="0"/>
              </a:rPr>
              <a:t>relevant material to support the </a:t>
            </a:r>
            <a:r>
              <a:rPr lang="en-GB" dirty="0" smtClean="0">
                <a:latin typeface="Arial" pitchFamily="34" charset="0"/>
                <a:cs typeface="Arial" pitchFamily="34" charset="0"/>
              </a:rPr>
              <a:t>report.</a:t>
            </a:r>
          </a:p>
          <a:p>
            <a:pPr marL="1123950" lvl="2" indent="-457200"/>
            <a:r>
              <a:rPr lang="en-GB" dirty="0" smtClean="0">
                <a:latin typeface="Arial" pitchFamily="34" charset="0"/>
                <a:cs typeface="Arial" pitchFamily="34" charset="0"/>
              </a:rPr>
              <a:t>Include any questionnaires, surveys, letters in the appendices.</a:t>
            </a:r>
          </a:p>
          <a:p>
            <a:pPr marL="1123950" lvl="2" indent="-457200"/>
            <a:r>
              <a:rPr lang="en-GB" dirty="0" smtClean="0">
                <a:latin typeface="Arial" pitchFamily="34" charset="0"/>
                <a:cs typeface="Arial" pitchFamily="34" charset="0"/>
              </a:rPr>
              <a:t>If you are going to reference your proposal</a:t>
            </a:r>
            <a:r>
              <a:rPr lang="en-GB" dirty="0">
                <a:latin typeface="Arial" pitchFamily="34" charset="0"/>
                <a:cs typeface="Arial" pitchFamily="34" charset="0"/>
              </a:rPr>
              <a:t> </a:t>
            </a:r>
            <a:r>
              <a:rPr lang="en-GB" dirty="0" smtClean="0">
                <a:latin typeface="Arial" pitchFamily="34" charset="0"/>
                <a:cs typeface="Arial" pitchFamily="34" charset="0"/>
              </a:rPr>
              <a:t>/ Literature Review / TOR then put these in the Appendices.</a:t>
            </a:r>
          </a:p>
          <a:p>
            <a:pPr marL="1123950" lvl="2" indent="-457200"/>
            <a:r>
              <a:rPr lang="en-GB" dirty="0" smtClean="0">
                <a:latin typeface="Arial" pitchFamily="34" charset="0"/>
                <a:cs typeface="Arial" pitchFamily="34" charset="0"/>
              </a:rPr>
              <a:t>Put a contents page together for the appendices.</a:t>
            </a:r>
          </a:p>
          <a:p>
            <a:pPr marL="1123950" lvl="2" indent="-457200"/>
            <a:endParaRPr lang="en-GB" dirty="0" smtClean="0">
              <a:latin typeface="Arial" pitchFamily="34" charset="0"/>
              <a:cs typeface="Arial" pitchFamily="34" charset="0"/>
            </a:endParaRPr>
          </a:p>
          <a:p>
            <a:pPr marL="666750" lvl="2" indent="180975"/>
            <a:endParaRPr lang="en-GB" dirty="0">
              <a:latin typeface="Arial" pitchFamily="34" charset="0"/>
              <a:cs typeface="Arial" pitchFamily="34" charset="0"/>
            </a:endParaRPr>
          </a:p>
          <a:p>
            <a:endParaRPr lang="en-GB" dirty="0"/>
          </a:p>
        </p:txBody>
      </p:sp>
    </p:spTree>
    <p:extLst>
      <p:ext uri="{BB962C8B-B14F-4D97-AF65-F5344CB8AC3E}">
        <p14:creationId xmlns:p14="http://schemas.microsoft.com/office/powerpoint/2010/main" val="355805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a:t>
            </a:r>
            <a:endParaRPr lang="en-GB" dirty="0"/>
          </a:p>
        </p:txBody>
      </p:sp>
      <p:sp>
        <p:nvSpPr>
          <p:cNvPr id="3" name="Content Placeholder 2"/>
          <p:cNvSpPr>
            <a:spLocks noGrp="1"/>
          </p:cNvSpPr>
          <p:nvPr>
            <p:ph idx="1"/>
          </p:nvPr>
        </p:nvSpPr>
        <p:spPr/>
        <p:txBody>
          <a:bodyPr>
            <a:normAutofit fontScale="77500" lnSpcReduction="20000"/>
          </a:bodyPr>
          <a:lstStyle/>
          <a:p>
            <a:pPr marL="723900" lvl="1" indent="-457200">
              <a:buFont typeface="Arial" panose="020B0604020202020204" pitchFamily="34" charset="0"/>
              <a:buChar char="•"/>
            </a:pPr>
            <a:r>
              <a:rPr lang="en-GB" b="1" dirty="0" smtClean="0">
                <a:latin typeface="Arial" pitchFamily="34" charset="0"/>
                <a:cs typeface="Arial" pitchFamily="34" charset="0"/>
              </a:rPr>
              <a:t>Send a draft copy to your supervisor</a:t>
            </a:r>
          </a:p>
          <a:p>
            <a:pPr marL="1123950" lvl="2" indent="-457200"/>
            <a:r>
              <a:rPr lang="en-GB" b="1" dirty="0" smtClean="0">
                <a:latin typeface="Arial" pitchFamily="34" charset="0"/>
                <a:cs typeface="Arial" pitchFamily="34" charset="0"/>
              </a:rPr>
              <a:t>They will be able to check it quickly to ensure all the relevant areas are covered.</a:t>
            </a:r>
          </a:p>
          <a:p>
            <a:pPr marL="1123950" lvl="2" indent="-457200"/>
            <a:r>
              <a:rPr lang="en-GB" b="1" dirty="0" smtClean="0">
                <a:latin typeface="Arial" pitchFamily="34" charset="0"/>
                <a:cs typeface="Arial" pitchFamily="34" charset="0"/>
              </a:rPr>
              <a:t>They will not read the whole report and make grammar / spelling changes.</a:t>
            </a:r>
            <a:endParaRPr lang="en-GB" b="1" dirty="0">
              <a:latin typeface="Arial" pitchFamily="34" charset="0"/>
              <a:cs typeface="Arial" pitchFamily="34" charset="0"/>
            </a:endParaRPr>
          </a:p>
          <a:p>
            <a:pPr marL="266700" lvl="1" indent="180975"/>
            <a:endParaRPr lang="en-GB" b="1"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Once the main areas are checked then FORMAT	</a:t>
            </a:r>
          </a:p>
          <a:p>
            <a:pPr marL="666750" lvl="2" indent="180975">
              <a:buFontTx/>
              <a:buChar char="•"/>
            </a:pPr>
            <a:r>
              <a:rPr lang="en-GB" b="1" dirty="0" smtClean="0">
                <a:latin typeface="Arial" pitchFamily="34" charset="0"/>
                <a:cs typeface="Arial" pitchFamily="34" charset="0"/>
              </a:rPr>
              <a:t>      Make sure that all the areas are formatting and that the headings and the numberings are all consistent.</a:t>
            </a:r>
          </a:p>
          <a:p>
            <a:pPr marL="666750" lvl="2" indent="180975">
              <a:buFontTx/>
              <a:buChar char="•"/>
            </a:pPr>
            <a:r>
              <a:rPr lang="en-GB" b="1" dirty="0" smtClean="0">
                <a:latin typeface="Arial" pitchFamily="34" charset="0"/>
                <a:cs typeface="Arial" pitchFamily="34" charset="0"/>
              </a:rPr>
              <a:t>      Check that all figures / tables have titles and that everything is clearly referenced.#</a:t>
            </a:r>
          </a:p>
          <a:p>
            <a:pPr marL="666750" lvl="2" indent="0">
              <a:buNone/>
            </a:pPr>
            <a:endParaRPr lang="en-GB" b="1"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Spell / Grammar Checking</a:t>
            </a:r>
          </a:p>
          <a:p>
            <a:pPr marL="666750" lvl="2"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     It is very difficult to do a final read through on the screen. Print off the report and read it through and get other people to check it for you and then make the corrections.</a:t>
            </a:r>
            <a:endParaRPr lang="en-GB" b="1" dirty="0">
              <a:latin typeface="Arial" pitchFamily="34" charset="0"/>
              <a:cs typeface="Arial" pitchFamily="34" charset="0"/>
            </a:endParaRPr>
          </a:p>
          <a:p>
            <a:pPr marL="266700" lvl="1" indent="180975">
              <a:buFontTx/>
              <a:buChar char="•"/>
            </a:pPr>
            <a:endParaRPr lang="en-GB" b="1" dirty="0">
              <a:latin typeface="Arial" pitchFamily="34" charset="0"/>
              <a:cs typeface="Arial" pitchFamily="34" charset="0"/>
            </a:endParaRPr>
          </a:p>
          <a:p>
            <a:endParaRPr lang="en-GB" dirty="0"/>
          </a:p>
        </p:txBody>
      </p:sp>
    </p:spTree>
    <p:extLst>
      <p:ext uri="{BB962C8B-B14F-4D97-AF65-F5344CB8AC3E}">
        <p14:creationId xmlns:p14="http://schemas.microsoft.com/office/powerpoint/2010/main" val="137953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a:t>
            </a:r>
            <a:endParaRPr lang="en-GB" dirty="0"/>
          </a:p>
        </p:txBody>
      </p:sp>
      <p:sp>
        <p:nvSpPr>
          <p:cNvPr id="3" name="Content Placeholder 2"/>
          <p:cNvSpPr>
            <a:spLocks noGrp="1"/>
          </p:cNvSpPr>
          <p:nvPr>
            <p:ph idx="1"/>
          </p:nvPr>
        </p:nvSpPr>
        <p:spPr/>
        <p:txBody>
          <a:bodyPr>
            <a:normAutofit fontScale="62500" lnSpcReduction="20000"/>
          </a:bodyPr>
          <a:lstStyle/>
          <a:p>
            <a:pPr marL="266700" lvl="1" indent="180975">
              <a:buFontTx/>
              <a:buChar char="•"/>
            </a:pPr>
            <a:r>
              <a:rPr lang="en-GB" dirty="0">
                <a:latin typeface="Arial" pitchFamily="34" charset="0"/>
                <a:cs typeface="Arial" pitchFamily="34" charset="0"/>
              </a:rPr>
              <a:t> </a:t>
            </a:r>
            <a:r>
              <a:rPr lang="en-GB" b="1" dirty="0">
                <a:latin typeface="Arial" pitchFamily="34" charset="0"/>
                <a:cs typeface="Arial" pitchFamily="34" charset="0"/>
              </a:rPr>
              <a:t>Proof Reading</a:t>
            </a:r>
          </a:p>
          <a:p>
            <a:pPr marL="666750" lvl="2" indent="180975">
              <a:buFontTx/>
              <a:buChar char="•"/>
            </a:pPr>
            <a:r>
              <a:rPr lang="en-GB" dirty="0">
                <a:latin typeface="Arial" pitchFamily="34" charset="0"/>
                <a:cs typeface="Arial" pitchFamily="34" charset="0"/>
              </a:rPr>
              <a:t>     You should try and get someone to read your report that has a good understanding of the project area. </a:t>
            </a:r>
          </a:p>
          <a:p>
            <a:pPr marL="666750" lvl="2" indent="180975">
              <a:buFontTx/>
              <a:buChar char="•"/>
            </a:pPr>
            <a:r>
              <a:rPr lang="en-GB" dirty="0">
                <a:latin typeface="Arial" pitchFamily="34" charset="0"/>
                <a:cs typeface="Arial" pitchFamily="34" charset="0"/>
              </a:rPr>
              <a:t>     It can be very difficult to explain some technologies and getting someone with some knowledge to read through it can highlight any problem areas.</a:t>
            </a:r>
          </a:p>
          <a:p>
            <a:pPr marL="266700" lvl="1" indent="180975">
              <a:buFontTx/>
              <a:buChar char="•"/>
            </a:pPr>
            <a:endParaRPr lang="en-GB"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Printing and Binding (two copies</a:t>
            </a:r>
            <a:r>
              <a:rPr lang="en-GB" dirty="0">
                <a:latin typeface="Arial" pitchFamily="34" charset="0"/>
                <a:cs typeface="Arial" pitchFamily="34" charset="0"/>
              </a:rPr>
              <a:t>)</a:t>
            </a:r>
          </a:p>
          <a:p>
            <a:pPr marL="666750" lvl="2" indent="180975">
              <a:buFontTx/>
              <a:buChar char="•"/>
            </a:pPr>
            <a:r>
              <a:rPr lang="en-GB" dirty="0">
                <a:latin typeface="Arial" pitchFamily="34" charset="0"/>
                <a:cs typeface="Arial" pitchFamily="34" charset="0"/>
              </a:rPr>
              <a:t>All your report will need to be bound correctly. The Library offers this service but you may need to book your report it.</a:t>
            </a:r>
          </a:p>
          <a:p>
            <a:pPr marL="666750" lvl="2" indent="180975">
              <a:buFontTx/>
              <a:buChar char="•"/>
            </a:pPr>
            <a:r>
              <a:rPr lang="en-GB" dirty="0">
                <a:latin typeface="Arial" pitchFamily="34" charset="0"/>
                <a:cs typeface="Arial" pitchFamily="34" charset="0"/>
              </a:rPr>
              <a:t>It gets very busy at the end of the semester, so leave enough time to get this report ready.</a:t>
            </a:r>
          </a:p>
          <a:p>
            <a:pPr marL="666750" lvl="2" indent="180975">
              <a:buFontTx/>
              <a:buChar char="•"/>
            </a:pPr>
            <a:r>
              <a:rPr lang="en-GB" dirty="0">
                <a:latin typeface="Arial" pitchFamily="34" charset="0"/>
                <a:cs typeface="Arial" pitchFamily="34" charset="0"/>
              </a:rPr>
              <a:t>You will need 2 copies of the report as it will be marked by 2 tutors</a:t>
            </a:r>
          </a:p>
          <a:p>
            <a:pPr marL="666750" lvl="2" indent="180975">
              <a:buFontTx/>
              <a:buChar char="•"/>
            </a:pPr>
            <a:r>
              <a:rPr lang="en-GB" dirty="0">
                <a:latin typeface="Arial" pitchFamily="34" charset="0"/>
                <a:cs typeface="Arial" pitchFamily="34" charset="0"/>
              </a:rPr>
              <a:t>If you are showing diagrams in colour then print those pages out in colour.</a:t>
            </a:r>
          </a:p>
          <a:p>
            <a:pPr marL="266700" lvl="1" indent="180975">
              <a:buFontTx/>
              <a:buChar char="•"/>
            </a:pPr>
            <a:endParaRPr lang="en-GB" dirty="0">
              <a:latin typeface="Arial" pitchFamily="34" charset="0"/>
              <a:cs typeface="Arial" pitchFamily="34" charset="0"/>
            </a:endParaRPr>
          </a:p>
          <a:p>
            <a:pPr marL="266700" lvl="1" indent="180975">
              <a:buFontTx/>
              <a:buChar char="•"/>
            </a:pPr>
            <a:r>
              <a:rPr lang="en-GB" dirty="0">
                <a:latin typeface="Arial" pitchFamily="34" charset="0"/>
                <a:cs typeface="Arial" pitchFamily="34" charset="0"/>
              </a:rPr>
              <a:t>  </a:t>
            </a:r>
            <a:r>
              <a:rPr lang="en-GB" b="1" dirty="0" smtClean="0">
                <a:latin typeface="Arial" pitchFamily="34" charset="0"/>
                <a:cs typeface="Arial" pitchFamily="34" charset="0"/>
              </a:rPr>
              <a:t>Submission</a:t>
            </a:r>
          </a:p>
          <a:p>
            <a:pPr marL="666750" lvl="2" indent="180975">
              <a:buFontTx/>
              <a:buChar char="•"/>
            </a:pPr>
            <a:endParaRPr lang="en-GB" dirty="0" smtClean="0">
              <a:latin typeface="Arial" pitchFamily="34" charset="0"/>
              <a:cs typeface="Arial" pitchFamily="34" charset="0"/>
            </a:endParaRPr>
          </a:p>
          <a:p>
            <a:pPr marL="666750" lvl="2" indent="180975">
              <a:buFontTx/>
              <a:buChar char="•"/>
            </a:pPr>
            <a:r>
              <a:rPr lang="en-GB" dirty="0" smtClean="0">
                <a:latin typeface="Arial" pitchFamily="34" charset="0"/>
                <a:cs typeface="Arial" pitchFamily="34" charset="0"/>
              </a:rPr>
              <a:t>You will submit your </a:t>
            </a:r>
            <a:r>
              <a:rPr lang="en-GB" dirty="0">
                <a:latin typeface="Arial" pitchFamily="34" charset="0"/>
                <a:cs typeface="Arial" pitchFamily="34" charset="0"/>
              </a:rPr>
              <a:t>e</a:t>
            </a:r>
            <a:r>
              <a:rPr lang="en-GB" dirty="0" smtClean="0">
                <a:latin typeface="Arial" pitchFamily="34" charset="0"/>
                <a:cs typeface="Arial" pitchFamily="34" charset="0"/>
              </a:rPr>
              <a:t>lectronic </a:t>
            </a:r>
            <a:r>
              <a:rPr lang="en-GB" dirty="0">
                <a:latin typeface="Arial" pitchFamily="34" charset="0"/>
                <a:cs typeface="Arial" pitchFamily="34" charset="0"/>
              </a:rPr>
              <a:t>c</a:t>
            </a:r>
            <a:r>
              <a:rPr lang="en-GB" dirty="0" smtClean="0">
                <a:latin typeface="Arial" pitchFamily="34" charset="0"/>
                <a:cs typeface="Arial" pitchFamily="34" charset="0"/>
              </a:rPr>
              <a:t>opy via </a:t>
            </a:r>
            <a:r>
              <a:rPr lang="en-GB" dirty="0" err="1" smtClean="0">
                <a:latin typeface="Arial" pitchFamily="34" charset="0"/>
                <a:cs typeface="Arial" pitchFamily="34" charset="0"/>
              </a:rPr>
              <a:t>Turnitin</a:t>
            </a:r>
            <a:endParaRPr lang="en-GB" dirty="0" smtClean="0">
              <a:latin typeface="Arial" pitchFamily="34" charset="0"/>
              <a:cs typeface="Arial" pitchFamily="34" charset="0"/>
            </a:endParaRPr>
          </a:p>
          <a:p>
            <a:pPr marL="666750" lvl="2" indent="180975">
              <a:buFontTx/>
              <a:buChar char="•"/>
            </a:pPr>
            <a:r>
              <a:rPr lang="en-GB" dirty="0" smtClean="0">
                <a:latin typeface="Arial" pitchFamily="34" charset="0"/>
                <a:cs typeface="Arial" pitchFamily="34" charset="0"/>
              </a:rPr>
              <a:t>You will hand in your 2 printed copies to Louise Ashby in C2-09 at the time specified on </a:t>
            </a:r>
            <a:r>
              <a:rPr lang="en-GB" dirty="0" err="1" smtClean="0">
                <a:latin typeface="Arial" pitchFamily="34" charset="0"/>
                <a:cs typeface="Arial" pitchFamily="34" charset="0"/>
              </a:rPr>
              <a:t>moodle</a:t>
            </a:r>
            <a:r>
              <a:rPr lang="en-GB" dirty="0" smtClean="0">
                <a:latin typeface="Arial" pitchFamily="34" charset="0"/>
                <a:cs typeface="Arial" pitchFamily="34" charset="0"/>
              </a:rPr>
              <a:t>.</a:t>
            </a:r>
          </a:p>
        </p:txBody>
      </p:sp>
    </p:spTree>
    <p:extLst>
      <p:ext uri="{BB962C8B-B14F-4D97-AF65-F5344CB8AC3E}">
        <p14:creationId xmlns:p14="http://schemas.microsoft.com/office/powerpoint/2010/main" val="224696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Begin each section on a new page</a:t>
            </a:r>
          </a:p>
          <a:p>
            <a:r>
              <a:rPr lang="en-GB" dirty="0" smtClean="0"/>
              <a:t>Avoid having single, stray lines of text at the top or bottom of pages if they should be in a paragraph.</a:t>
            </a:r>
          </a:p>
          <a:p>
            <a:r>
              <a:rPr lang="en-GB" dirty="0" smtClean="0"/>
              <a:t>Use double-spacing and print on one side of the paper only.</a:t>
            </a:r>
          </a:p>
          <a:p>
            <a:r>
              <a:rPr lang="en-GB" dirty="0" smtClean="0"/>
              <a:t>Use standard default for margins – don’t try and put too much on a page. </a:t>
            </a:r>
          </a:p>
          <a:p>
            <a:r>
              <a:rPr lang="en-GB" dirty="0" smtClean="0"/>
              <a:t>Number tables / charts / diagrams / figures</a:t>
            </a:r>
          </a:p>
          <a:p>
            <a:r>
              <a:rPr lang="en-GB" dirty="0" smtClean="0"/>
              <a:t>Short quotations ( less than one sentence) can be run into the main text. Longer quotations (longer than a sentence) should be set apart in their own indented paragraphs.</a:t>
            </a:r>
          </a:p>
          <a:p>
            <a:r>
              <a:rPr lang="en-GB" dirty="0" smtClean="0"/>
              <a:t>Use lower-case, normal font for your text and save italics and bold for headings and emphasised words only.</a:t>
            </a:r>
          </a:p>
          <a:p>
            <a:endParaRPr lang="en-GB" dirty="0"/>
          </a:p>
        </p:txBody>
      </p:sp>
    </p:spTree>
    <p:extLst>
      <p:ext uri="{BB962C8B-B14F-4D97-AF65-F5344CB8AC3E}">
        <p14:creationId xmlns:p14="http://schemas.microsoft.com/office/powerpoint/2010/main" val="230855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cont..</a:t>
            </a:r>
            <a:endParaRPr lang="en-GB" dirty="0"/>
          </a:p>
        </p:txBody>
      </p:sp>
      <p:sp>
        <p:nvSpPr>
          <p:cNvPr id="3" name="Content Placeholder 2"/>
          <p:cNvSpPr>
            <a:spLocks noGrp="1"/>
          </p:cNvSpPr>
          <p:nvPr>
            <p:ph idx="1"/>
          </p:nvPr>
        </p:nvSpPr>
        <p:spPr/>
        <p:txBody>
          <a:bodyPr/>
          <a:lstStyle/>
          <a:p>
            <a:r>
              <a:rPr lang="en-GB" dirty="0" smtClean="0"/>
              <a:t>Avoid sexist constructions in your report.</a:t>
            </a:r>
          </a:p>
          <a:p>
            <a:r>
              <a:rPr lang="en-GB" dirty="0" smtClean="0"/>
              <a:t>Glossary of terms – if you report is using terms that are relatively new or not widely understood then provide the reader with a glossary of terms.</a:t>
            </a:r>
            <a:endParaRPr lang="en-GB" dirty="0"/>
          </a:p>
        </p:txBody>
      </p:sp>
    </p:spTree>
    <p:extLst>
      <p:ext uri="{BB962C8B-B14F-4D97-AF65-F5344CB8AC3E}">
        <p14:creationId xmlns:p14="http://schemas.microsoft.com/office/powerpoint/2010/main" val="356038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415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strong Final Report should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Demonstrate an ability to carry out independent research.	</a:t>
            </a:r>
          </a:p>
          <a:p>
            <a:pPr lvl="1"/>
            <a:r>
              <a:rPr lang="en-GB" dirty="0" smtClean="0"/>
              <a:t>You have already documented a lot of your initial research but this can now be updated in your final report. You can also document any new research you have conducted and if it is consistent with your initial research</a:t>
            </a:r>
          </a:p>
          <a:p>
            <a:r>
              <a:rPr lang="en-GB" dirty="0" smtClean="0"/>
              <a:t>Demonstrate an ability of write a focussed report, in a logical order and in your own words.</a:t>
            </a:r>
          </a:p>
          <a:p>
            <a:pPr lvl="1"/>
            <a:r>
              <a:rPr lang="en-GB" dirty="0" smtClean="0"/>
              <a:t>Do not focus too much on the word count – these are just a guide. </a:t>
            </a:r>
            <a:endParaRPr lang="en-GB" dirty="0"/>
          </a:p>
          <a:p>
            <a:pPr lvl="1"/>
            <a:r>
              <a:rPr lang="en-GB" dirty="0" smtClean="0"/>
              <a:t>Focus on your contents page and this will show you clearly if your report is laid out in a logical order.</a:t>
            </a:r>
          </a:p>
          <a:p>
            <a:pPr lvl="1"/>
            <a:r>
              <a:rPr lang="en-GB" dirty="0" smtClean="0"/>
              <a:t>Get your contents pages reviewed by supervisors – they will be able to see quickly if you are documenting all the relevant areas.</a:t>
            </a:r>
          </a:p>
          <a:p>
            <a:pPr lvl="1"/>
            <a:r>
              <a:rPr lang="en-GB" dirty="0" smtClean="0"/>
              <a:t>Use Report numberings as this will help guide the reader</a:t>
            </a:r>
          </a:p>
          <a:p>
            <a:pPr lvl="1"/>
            <a:endParaRPr lang="en-GB" dirty="0"/>
          </a:p>
        </p:txBody>
      </p:sp>
    </p:spTree>
    <p:extLst>
      <p:ext uri="{BB962C8B-B14F-4D97-AF65-F5344CB8AC3E}">
        <p14:creationId xmlns:p14="http://schemas.microsoft.com/office/powerpoint/2010/main" val="155399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00420" cy="511156"/>
          </a:xfrm>
        </p:spPr>
        <p:txBody>
          <a:bodyPr>
            <a:normAutofit/>
          </a:bodyPr>
          <a:lstStyle/>
          <a:p>
            <a:r>
              <a:rPr lang="en-GB" sz="2000" dirty="0" smtClean="0">
                <a:latin typeface="Arial" pitchFamily="34" charset="0"/>
                <a:cs typeface="Arial" pitchFamily="34" charset="0"/>
              </a:rPr>
              <a:t>Structure of the Report</a:t>
            </a:r>
            <a:endParaRPr lang="en-GB" sz="2000" dirty="0">
              <a:latin typeface="Arial" pitchFamily="34" charset="0"/>
              <a:cs typeface="Arial" pitchFamily="34" charset="0"/>
            </a:endParaRPr>
          </a:p>
        </p:txBody>
      </p:sp>
      <p:pic>
        <p:nvPicPr>
          <p:cNvPr id="4" name="Picture 4" descr="texture cropped"/>
          <p:cNvPicPr>
            <a:picLocks noChangeAspect="1" noChangeArrowheads="1"/>
          </p:cNvPicPr>
          <p:nvPr/>
        </p:nvPicPr>
        <p:blipFill>
          <a:blip r:embed="rId2"/>
          <a:srcRect/>
          <a:stretch>
            <a:fillRect/>
          </a:stretch>
        </p:blipFill>
        <p:spPr bwMode="auto">
          <a:xfrm>
            <a:off x="0" y="903288"/>
            <a:ext cx="7783513" cy="463550"/>
          </a:xfrm>
          <a:prstGeom prst="rect">
            <a:avLst/>
          </a:prstGeom>
          <a:noFill/>
        </p:spPr>
      </p:pic>
      <p:grpSp>
        <p:nvGrpSpPr>
          <p:cNvPr id="5" name="Group 8"/>
          <p:cNvGrpSpPr>
            <a:grpSpLocks/>
          </p:cNvGrpSpPr>
          <p:nvPr/>
        </p:nvGrpSpPr>
        <p:grpSpPr bwMode="auto">
          <a:xfrm>
            <a:off x="7759700" y="833438"/>
            <a:ext cx="1384300" cy="533400"/>
            <a:chOff x="4888" y="525"/>
            <a:chExt cx="872" cy="336"/>
          </a:xfrm>
        </p:grpSpPr>
        <p:sp>
          <p:nvSpPr>
            <p:cNvPr id="6" name="Rectangle 9"/>
            <p:cNvSpPr>
              <a:spLocks noChangeArrowheads="1"/>
            </p:cNvSpPr>
            <p:nvPr/>
          </p:nvSpPr>
          <p:spPr bwMode="auto">
            <a:xfrm>
              <a:off x="5468" y="569"/>
              <a:ext cx="292" cy="292"/>
            </a:xfrm>
            <a:prstGeom prst="rect">
              <a:avLst/>
            </a:prstGeom>
            <a:solidFill>
              <a:srgbClr val="008CCC"/>
            </a:solidFill>
            <a:ln w="9525">
              <a:noFill/>
              <a:miter lim="800000"/>
              <a:headEnd/>
              <a:tailEnd/>
            </a:ln>
          </p:spPr>
          <p:txBody>
            <a:bodyPr/>
            <a:lstStyle/>
            <a:p>
              <a:endParaRPr lang="en-GB"/>
            </a:p>
          </p:txBody>
        </p:sp>
        <p:sp>
          <p:nvSpPr>
            <p:cNvPr id="7" name="Rectangle 10"/>
            <p:cNvSpPr>
              <a:spLocks noChangeArrowheads="1"/>
            </p:cNvSpPr>
            <p:nvPr/>
          </p:nvSpPr>
          <p:spPr bwMode="auto">
            <a:xfrm>
              <a:off x="4888" y="569"/>
              <a:ext cx="583" cy="292"/>
            </a:xfrm>
            <a:prstGeom prst="rect">
              <a:avLst/>
            </a:prstGeom>
            <a:solidFill>
              <a:srgbClr val="00247D"/>
            </a:solidFill>
            <a:ln w="9525">
              <a:noFill/>
              <a:miter lim="800000"/>
              <a:headEnd/>
              <a:tailEnd/>
            </a:ln>
          </p:spPr>
          <p:txBody>
            <a:bodyPr/>
            <a:lstStyle/>
            <a:p>
              <a:endParaRPr lang="en-GB"/>
            </a:p>
          </p:txBody>
        </p:sp>
        <p:sp>
          <p:nvSpPr>
            <p:cNvPr id="8" name="Freeform 11"/>
            <p:cNvSpPr>
              <a:spLocks noEditPoints="1"/>
            </p:cNvSpPr>
            <p:nvPr/>
          </p:nvSpPr>
          <p:spPr bwMode="auto">
            <a:xfrm>
              <a:off x="4923" y="758"/>
              <a:ext cx="55" cy="58"/>
            </a:xfrm>
            <a:custGeom>
              <a:avLst/>
              <a:gdLst/>
              <a:ahLst/>
              <a:cxnLst>
                <a:cxn ang="0">
                  <a:pos x="44" y="114"/>
                </a:cxn>
                <a:cxn ang="0">
                  <a:pos x="29" y="109"/>
                </a:cxn>
                <a:cxn ang="0">
                  <a:pos x="19" y="102"/>
                </a:cxn>
                <a:cxn ang="0">
                  <a:pos x="12" y="94"/>
                </a:cxn>
                <a:cxn ang="0">
                  <a:pos x="5" y="85"/>
                </a:cxn>
                <a:cxn ang="0">
                  <a:pos x="0" y="70"/>
                </a:cxn>
                <a:cxn ang="0">
                  <a:pos x="0" y="58"/>
                </a:cxn>
                <a:cxn ang="0">
                  <a:pos x="3" y="36"/>
                </a:cxn>
                <a:cxn ang="0">
                  <a:pos x="8" y="25"/>
                </a:cxn>
                <a:cxn ang="0">
                  <a:pos x="24" y="10"/>
                </a:cxn>
                <a:cxn ang="0">
                  <a:pos x="39" y="3"/>
                </a:cxn>
                <a:cxn ang="0">
                  <a:pos x="49" y="0"/>
                </a:cxn>
                <a:cxn ang="0">
                  <a:pos x="66" y="1"/>
                </a:cxn>
                <a:cxn ang="0">
                  <a:pos x="82" y="6"/>
                </a:cxn>
                <a:cxn ang="0">
                  <a:pos x="92" y="13"/>
                </a:cxn>
                <a:cxn ang="0">
                  <a:pos x="99" y="20"/>
                </a:cxn>
                <a:cxn ang="0">
                  <a:pos x="106" y="30"/>
                </a:cxn>
                <a:cxn ang="0">
                  <a:pos x="111" y="46"/>
                </a:cxn>
                <a:cxn ang="0">
                  <a:pos x="111" y="58"/>
                </a:cxn>
                <a:cxn ang="0">
                  <a:pos x="107" y="80"/>
                </a:cxn>
                <a:cxn ang="0">
                  <a:pos x="102" y="90"/>
                </a:cxn>
                <a:cxn ang="0">
                  <a:pos x="87" y="106"/>
                </a:cxn>
                <a:cxn ang="0">
                  <a:pos x="77" y="111"/>
                </a:cxn>
                <a:cxn ang="0">
                  <a:pos x="66" y="114"/>
                </a:cxn>
                <a:cxn ang="0">
                  <a:pos x="56" y="114"/>
                </a:cxn>
                <a:cxn ang="0">
                  <a:pos x="46" y="12"/>
                </a:cxn>
                <a:cxn ang="0">
                  <a:pos x="37" y="15"/>
                </a:cxn>
                <a:cxn ang="0">
                  <a:pos x="24" y="25"/>
                </a:cxn>
                <a:cxn ang="0">
                  <a:pos x="15" y="39"/>
                </a:cxn>
                <a:cxn ang="0">
                  <a:pos x="12" y="58"/>
                </a:cxn>
                <a:cxn ang="0">
                  <a:pos x="15" y="77"/>
                </a:cxn>
                <a:cxn ang="0">
                  <a:pos x="24" y="90"/>
                </a:cxn>
                <a:cxn ang="0">
                  <a:pos x="34" y="99"/>
                </a:cxn>
                <a:cxn ang="0">
                  <a:pos x="46" y="102"/>
                </a:cxn>
                <a:cxn ang="0">
                  <a:pos x="65" y="102"/>
                </a:cxn>
                <a:cxn ang="0">
                  <a:pos x="72" y="100"/>
                </a:cxn>
                <a:cxn ang="0">
                  <a:pos x="87" y="90"/>
                </a:cxn>
                <a:cxn ang="0">
                  <a:pos x="95" y="75"/>
                </a:cxn>
                <a:cxn ang="0">
                  <a:pos x="99" y="58"/>
                </a:cxn>
                <a:cxn ang="0">
                  <a:pos x="95" y="39"/>
                </a:cxn>
                <a:cxn ang="0">
                  <a:pos x="92" y="32"/>
                </a:cxn>
                <a:cxn ang="0">
                  <a:pos x="80" y="18"/>
                </a:cxn>
                <a:cxn ang="0">
                  <a:pos x="65" y="12"/>
                </a:cxn>
              </a:cxnLst>
              <a:rect l="0" t="0" r="r" b="b"/>
              <a:pathLst>
                <a:path w="111" h="114">
                  <a:moveTo>
                    <a:pt x="56" y="114"/>
                  </a:moveTo>
                  <a:lnTo>
                    <a:pt x="44" y="114"/>
                  </a:lnTo>
                  <a:lnTo>
                    <a:pt x="32" y="111"/>
                  </a:lnTo>
                  <a:lnTo>
                    <a:pt x="29" y="109"/>
                  </a:lnTo>
                  <a:lnTo>
                    <a:pt x="24" y="106"/>
                  </a:lnTo>
                  <a:lnTo>
                    <a:pt x="19" y="102"/>
                  </a:lnTo>
                  <a:lnTo>
                    <a:pt x="15" y="99"/>
                  </a:lnTo>
                  <a:lnTo>
                    <a:pt x="12" y="94"/>
                  </a:lnTo>
                  <a:lnTo>
                    <a:pt x="8" y="90"/>
                  </a:lnTo>
                  <a:lnTo>
                    <a:pt x="5" y="85"/>
                  </a:lnTo>
                  <a:lnTo>
                    <a:pt x="3" y="80"/>
                  </a:lnTo>
                  <a:lnTo>
                    <a:pt x="0" y="70"/>
                  </a:lnTo>
                  <a:lnTo>
                    <a:pt x="0" y="63"/>
                  </a:lnTo>
                  <a:lnTo>
                    <a:pt x="0" y="58"/>
                  </a:lnTo>
                  <a:lnTo>
                    <a:pt x="0" y="46"/>
                  </a:lnTo>
                  <a:lnTo>
                    <a:pt x="3" y="36"/>
                  </a:lnTo>
                  <a:lnTo>
                    <a:pt x="5" y="30"/>
                  </a:lnTo>
                  <a:lnTo>
                    <a:pt x="8" y="25"/>
                  </a:lnTo>
                  <a:lnTo>
                    <a:pt x="15" y="17"/>
                  </a:lnTo>
                  <a:lnTo>
                    <a:pt x="24" y="10"/>
                  </a:lnTo>
                  <a:lnTo>
                    <a:pt x="32" y="5"/>
                  </a:lnTo>
                  <a:lnTo>
                    <a:pt x="39" y="3"/>
                  </a:lnTo>
                  <a:lnTo>
                    <a:pt x="44" y="1"/>
                  </a:lnTo>
                  <a:lnTo>
                    <a:pt x="49" y="0"/>
                  </a:lnTo>
                  <a:lnTo>
                    <a:pt x="56" y="0"/>
                  </a:lnTo>
                  <a:lnTo>
                    <a:pt x="66" y="1"/>
                  </a:lnTo>
                  <a:lnTo>
                    <a:pt x="78" y="5"/>
                  </a:lnTo>
                  <a:lnTo>
                    <a:pt x="82" y="6"/>
                  </a:lnTo>
                  <a:lnTo>
                    <a:pt x="87" y="10"/>
                  </a:lnTo>
                  <a:lnTo>
                    <a:pt x="92" y="13"/>
                  </a:lnTo>
                  <a:lnTo>
                    <a:pt x="95" y="17"/>
                  </a:lnTo>
                  <a:lnTo>
                    <a:pt x="99" y="20"/>
                  </a:lnTo>
                  <a:lnTo>
                    <a:pt x="102" y="25"/>
                  </a:lnTo>
                  <a:lnTo>
                    <a:pt x="106" y="30"/>
                  </a:lnTo>
                  <a:lnTo>
                    <a:pt x="107" y="36"/>
                  </a:lnTo>
                  <a:lnTo>
                    <a:pt x="111" y="46"/>
                  </a:lnTo>
                  <a:lnTo>
                    <a:pt x="111" y="51"/>
                  </a:lnTo>
                  <a:lnTo>
                    <a:pt x="111" y="58"/>
                  </a:lnTo>
                  <a:lnTo>
                    <a:pt x="111" y="70"/>
                  </a:lnTo>
                  <a:lnTo>
                    <a:pt x="107" y="80"/>
                  </a:lnTo>
                  <a:lnTo>
                    <a:pt x="106" y="85"/>
                  </a:lnTo>
                  <a:lnTo>
                    <a:pt x="102" y="90"/>
                  </a:lnTo>
                  <a:lnTo>
                    <a:pt x="95" y="99"/>
                  </a:lnTo>
                  <a:lnTo>
                    <a:pt x="87" y="106"/>
                  </a:lnTo>
                  <a:lnTo>
                    <a:pt x="82" y="109"/>
                  </a:lnTo>
                  <a:lnTo>
                    <a:pt x="77" y="111"/>
                  </a:lnTo>
                  <a:lnTo>
                    <a:pt x="72" y="112"/>
                  </a:lnTo>
                  <a:lnTo>
                    <a:pt x="66" y="114"/>
                  </a:lnTo>
                  <a:lnTo>
                    <a:pt x="61" y="114"/>
                  </a:lnTo>
                  <a:lnTo>
                    <a:pt x="56" y="114"/>
                  </a:lnTo>
                  <a:close/>
                  <a:moveTo>
                    <a:pt x="56" y="12"/>
                  </a:moveTo>
                  <a:lnTo>
                    <a:pt x="46" y="12"/>
                  </a:lnTo>
                  <a:lnTo>
                    <a:pt x="42" y="13"/>
                  </a:lnTo>
                  <a:lnTo>
                    <a:pt x="37" y="15"/>
                  </a:lnTo>
                  <a:lnTo>
                    <a:pt x="30" y="18"/>
                  </a:lnTo>
                  <a:lnTo>
                    <a:pt x="24" y="25"/>
                  </a:lnTo>
                  <a:lnTo>
                    <a:pt x="19" y="32"/>
                  </a:lnTo>
                  <a:lnTo>
                    <a:pt x="15" y="39"/>
                  </a:lnTo>
                  <a:lnTo>
                    <a:pt x="12" y="47"/>
                  </a:lnTo>
                  <a:lnTo>
                    <a:pt x="12" y="58"/>
                  </a:lnTo>
                  <a:lnTo>
                    <a:pt x="12" y="66"/>
                  </a:lnTo>
                  <a:lnTo>
                    <a:pt x="15" y="77"/>
                  </a:lnTo>
                  <a:lnTo>
                    <a:pt x="19" y="83"/>
                  </a:lnTo>
                  <a:lnTo>
                    <a:pt x="24" y="90"/>
                  </a:lnTo>
                  <a:lnTo>
                    <a:pt x="30" y="95"/>
                  </a:lnTo>
                  <a:lnTo>
                    <a:pt x="34" y="99"/>
                  </a:lnTo>
                  <a:lnTo>
                    <a:pt x="37" y="100"/>
                  </a:lnTo>
                  <a:lnTo>
                    <a:pt x="46" y="102"/>
                  </a:lnTo>
                  <a:lnTo>
                    <a:pt x="56" y="104"/>
                  </a:lnTo>
                  <a:lnTo>
                    <a:pt x="65" y="102"/>
                  </a:lnTo>
                  <a:lnTo>
                    <a:pt x="68" y="102"/>
                  </a:lnTo>
                  <a:lnTo>
                    <a:pt x="72" y="100"/>
                  </a:lnTo>
                  <a:lnTo>
                    <a:pt x="80" y="95"/>
                  </a:lnTo>
                  <a:lnTo>
                    <a:pt x="87" y="90"/>
                  </a:lnTo>
                  <a:lnTo>
                    <a:pt x="92" y="83"/>
                  </a:lnTo>
                  <a:lnTo>
                    <a:pt x="95" y="75"/>
                  </a:lnTo>
                  <a:lnTo>
                    <a:pt x="99" y="66"/>
                  </a:lnTo>
                  <a:lnTo>
                    <a:pt x="99" y="58"/>
                  </a:lnTo>
                  <a:lnTo>
                    <a:pt x="99" y="47"/>
                  </a:lnTo>
                  <a:lnTo>
                    <a:pt x="95" y="39"/>
                  </a:lnTo>
                  <a:lnTo>
                    <a:pt x="94" y="36"/>
                  </a:lnTo>
                  <a:lnTo>
                    <a:pt x="92" y="32"/>
                  </a:lnTo>
                  <a:lnTo>
                    <a:pt x="87" y="25"/>
                  </a:lnTo>
                  <a:lnTo>
                    <a:pt x="80" y="18"/>
                  </a:lnTo>
                  <a:lnTo>
                    <a:pt x="73" y="15"/>
                  </a:lnTo>
                  <a:lnTo>
                    <a:pt x="65" y="12"/>
                  </a:lnTo>
                  <a:lnTo>
                    <a:pt x="56" y="12"/>
                  </a:lnTo>
                  <a:close/>
                </a:path>
              </a:pathLst>
            </a:custGeom>
            <a:solidFill>
              <a:srgbClr val="FFFFFF"/>
            </a:solidFill>
            <a:ln w="9525">
              <a:noFill/>
              <a:round/>
              <a:headEnd/>
              <a:tailEnd/>
            </a:ln>
          </p:spPr>
          <p:txBody>
            <a:bodyPr/>
            <a:lstStyle/>
            <a:p>
              <a:endParaRPr lang="en-GB"/>
            </a:p>
          </p:txBody>
        </p:sp>
        <p:sp>
          <p:nvSpPr>
            <p:cNvPr id="9" name="Freeform 12"/>
            <p:cNvSpPr>
              <a:spLocks/>
            </p:cNvSpPr>
            <p:nvPr/>
          </p:nvSpPr>
          <p:spPr bwMode="auto">
            <a:xfrm>
              <a:off x="4985" y="730"/>
              <a:ext cx="40" cy="85"/>
            </a:xfrm>
            <a:custGeom>
              <a:avLst/>
              <a:gdLst/>
              <a:ahLst/>
              <a:cxnLst>
                <a:cxn ang="0">
                  <a:pos x="78" y="16"/>
                </a:cxn>
                <a:cxn ang="0">
                  <a:pos x="68" y="12"/>
                </a:cxn>
                <a:cxn ang="0">
                  <a:pos x="63" y="12"/>
                </a:cxn>
                <a:cxn ang="0">
                  <a:pos x="59" y="10"/>
                </a:cxn>
                <a:cxn ang="0">
                  <a:pos x="53" y="12"/>
                </a:cxn>
                <a:cxn ang="0">
                  <a:pos x="47" y="14"/>
                </a:cxn>
                <a:cxn ang="0">
                  <a:pos x="42" y="16"/>
                </a:cxn>
                <a:cxn ang="0">
                  <a:pos x="39" y="19"/>
                </a:cxn>
                <a:cxn ang="0">
                  <a:pos x="35" y="24"/>
                </a:cxn>
                <a:cxn ang="0">
                  <a:pos x="34" y="31"/>
                </a:cxn>
                <a:cxn ang="0">
                  <a:pos x="32" y="38"/>
                </a:cxn>
                <a:cxn ang="0">
                  <a:pos x="32" y="45"/>
                </a:cxn>
                <a:cxn ang="0">
                  <a:pos x="32" y="60"/>
                </a:cxn>
                <a:cxn ang="0">
                  <a:pos x="54" y="60"/>
                </a:cxn>
                <a:cxn ang="0">
                  <a:pos x="54" y="69"/>
                </a:cxn>
                <a:cxn ang="0">
                  <a:pos x="32" y="69"/>
                </a:cxn>
                <a:cxn ang="0">
                  <a:pos x="32" y="169"/>
                </a:cxn>
                <a:cxn ang="0">
                  <a:pos x="20" y="169"/>
                </a:cxn>
                <a:cxn ang="0">
                  <a:pos x="20" y="69"/>
                </a:cxn>
                <a:cxn ang="0">
                  <a:pos x="0" y="69"/>
                </a:cxn>
                <a:cxn ang="0">
                  <a:pos x="0" y="60"/>
                </a:cxn>
                <a:cxn ang="0">
                  <a:pos x="20" y="60"/>
                </a:cxn>
                <a:cxn ang="0">
                  <a:pos x="20" y="41"/>
                </a:cxn>
                <a:cxn ang="0">
                  <a:pos x="22" y="31"/>
                </a:cxn>
                <a:cxn ang="0">
                  <a:pos x="23" y="24"/>
                </a:cxn>
                <a:cxn ang="0">
                  <a:pos x="27" y="16"/>
                </a:cxn>
                <a:cxn ang="0">
                  <a:pos x="29" y="14"/>
                </a:cxn>
                <a:cxn ang="0">
                  <a:pos x="32" y="10"/>
                </a:cxn>
                <a:cxn ang="0">
                  <a:pos x="37" y="5"/>
                </a:cxn>
                <a:cxn ang="0">
                  <a:pos x="44" y="2"/>
                </a:cxn>
                <a:cxn ang="0">
                  <a:pos x="51" y="0"/>
                </a:cxn>
                <a:cxn ang="0">
                  <a:pos x="59" y="0"/>
                </a:cxn>
                <a:cxn ang="0">
                  <a:pos x="68" y="0"/>
                </a:cxn>
                <a:cxn ang="0">
                  <a:pos x="78" y="4"/>
                </a:cxn>
                <a:cxn ang="0">
                  <a:pos x="78" y="16"/>
                </a:cxn>
              </a:cxnLst>
              <a:rect l="0" t="0" r="r" b="b"/>
              <a:pathLst>
                <a:path w="78" h="169">
                  <a:moveTo>
                    <a:pt x="78" y="16"/>
                  </a:moveTo>
                  <a:lnTo>
                    <a:pt x="68" y="12"/>
                  </a:lnTo>
                  <a:lnTo>
                    <a:pt x="63" y="12"/>
                  </a:lnTo>
                  <a:lnTo>
                    <a:pt x="59" y="10"/>
                  </a:lnTo>
                  <a:lnTo>
                    <a:pt x="53" y="12"/>
                  </a:lnTo>
                  <a:lnTo>
                    <a:pt x="47" y="14"/>
                  </a:lnTo>
                  <a:lnTo>
                    <a:pt x="42" y="16"/>
                  </a:lnTo>
                  <a:lnTo>
                    <a:pt x="39" y="19"/>
                  </a:lnTo>
                  <a:lnTo>
                    <a:pt x="35" y="24"/>
                  </a:lnTo>
                  <a:lnTo>
                    <a:pt x="34" y="31"/>
                  </a:lnTo>
                  <a:lnTo>
                    <a:pt x="32" y="38"/>
                  </a:lnTo>
                  <a:lnTo>
                    <a:pt x="32" y="45"/>
                  </a:lnTo>
                  <a:lnTo>
                    <a:pt x="32" y="60"/>
                  </a:lnTo>
                  <a:lnTo>
                    <a:pt x="54" y="60"/>
                  </a:lnTo>
                  <a:lnTo>
                    <a:pt x="54" y="69"/>
                  </a:lnTo>
                  <a:lnTo>
                    <a:pt x="32" y="69"/>
                  </a:lnTo>
                  <a:lnTo>
                    <a:pt x="32" y="169"/>
                  </a:lnTo>
                  <a:lnTo>
                    <a:pt x="20" y="169"/>
                  </a:lnTo>
                  <a:lnTo>
                    <a:pt x="20" y="69"/>
                  </a:lnTo>
                  <a:lnTo>
                    <a:pt x="0" y="69"/>
                  </a:lnTo>
                  <a:lnTo>
                    <a:pt x="0" y="60"/>
                  </a:lnTo>
                  <a:lnTo>
                    <a:pt x="20" y="60"/>
                  </a:lnTo>
                  <a:lnTo>
                    <a:pt x="20" y="41"/>
                  </a:lnTo>
                  <a:lnTo>
                    <a:pt x="22" y="31"/>
                  </a:lnTo>
                  <a:lnTo>
                    <a:pt x="23" y="24"/>
                  </a:lnTo>
                  <a:lnTo>
                    <a:pt x="27" y="16"/>
                  </a:lnTo>
                  <a:lnTo>
                    <a:pt x="29" y="14"/>
                  </a:lnTo>
                  <a:lnTo>
                    <a:pt x="32" y="10"/>
                  </a:lnTo>
                  <a:lnTo>
                    <a:pt x="37" y="5"/>
                  </a:lnTo>
                  <a:lnTo>
                    <a:pt x="44" y="2"/>
                  </a:lnTo>
                  <a:lnTo>
                    <a:pt x="51" y="0"/>
                  </a:lnTo>
                  <a:lnTo>
                    <a:pt x="59" y="0"/>
                  </a:lnTo>
                  <a:lnTo>
                    <a:pt x="68" y="0"/>
                  </a:lnTo>
                  <a:lnTo>
                    <a:pt x="78" y="4"/>
                  </a:lnTo>
                  <a:lnTo>
                    <a:pt x="78" y="16"/>
                  </a:lnTo>
                  <a:close/>
                </a:path>
              </a:pathLst>
            </a:custGeom>
            <a:solidFill>
              <a:srgbClr val="FFFFFF"/>
            </a:solidFill>
            <a:ln w="9525">
              <a:noFill/>
              <a:round/>
              <a:headEnd/>
              <a:tailEnd/>
            </a:ln>
          </p:spPr>
          <p:txBody>
            <a:bodyPr/>
            <a:lstStyle/>
            <a:p>
              <a:endParaRPr lang="en-GB"/>
            </a:p>
          </p:txBody>
        </p:sp>
        <p:sp>
          <p:nvSpPr>
            <p:cNvPr id="10" name="Freeform 13"/>
            <p:cNvSpPr>
              <a:spLocks noEditPoints="1"/>
            </p:cNvSpPr>
            <p:nvPr/>
          </p:nvSpPr>
          <p:spPr bwMode="auto">
            <a:xfrm>
              <a:off x="5067" y="731"/>
              <a:ext cx="58" cy="84"/>
            </a:xfrm>
            <a:custGeom>
              <a:avLst/>
              <a:gdLst/>
              <a:ahLst/>
              <a:cxnLst>
                <a:cxn ang="0">
                  <a:pos x="48" y="0"/>
                </a:cxn>
                <a:cxn ang="0">
                  <a:pos x="65" y="2"/>
                </a:cxn>
                <a:cxn ang="0">
                  <a:pos x="75" y="5"/>
                </a:cxn>
                <a:cxn ang="0">
                  <a:pos x="87" y="12"/>
                </a:cxn>
                <a:cxn ang="0">
                  <a:pos x="97" y="26"/>
                </a:cxn>
                <a:cxn ang="0">
                  <a:pos x="99" y="43"/>
                </a:cxn>
                <a:cxn ang="0">
                  <a:pos x="97" y="55"/>
                </a:cxn>
                <a:cxn ang="0">
                  <a:pos x="94" y="65"/>
                </a:cxn>
                <a:cxn ang="0">
                  <a:pos x="85" y="72"/>
                </a:cxn>
                <a:cxn ang="0">
                  <a:pos x="73" y="79"/>
                </a:cxn>
                <a:cxn ang="0">
                  <a:pos x="90" y="84"/>
                </a:cxn>
                <a:cxn ang="0">
                  <a:pos x="104" y="94"/>
                </a:cxn>
                <a:cxn ang="0">
                  <a:pos x="111" y="108"/>
                </a:cxn>
                <a:cxn ang="0">
                  <a:pos x="114" y="123"/>
                </a:cxn>
                <a:cxn ang="0">
                  <a:pos x="113" y="135"/>
                </a:cxn>
                <a:cxn ang="0">
                  <a:pos x="106" y="147"/>
                </a:cxn>
                <a:cxn ang="0">
                  <a:pos x="92" y="161"/>
                </a:cxn>
                <a:cxn ang="0">
                  <a:pos x="77" y="166"/>
                </a:cxn>
                <a:cxn ang="0">
                  <a:pos x="56" y="167"/>
                </a:cxn>
                <a:cxn ang="0">
                  <a:pos x="0" y="0"/>
                </a:cxn>
                <a:cxn ang="0">
                  <a:pos x="39" y="72"/>
                </a:cxn>
                <a:cxn ang="0">
                  <a:pos x="54" y="70"/>
                </a:cxn>
                <a:cxn ang="0">
                  <a:pos x="66" y="65"/>
                </a:cxn>
                <a:cxn ang="0">
                  <a:pos x="72" y="60"/>
                </a:cxn>
                <a:cxn ang="0">
                  <a:pos x="75" y="51"/>
                </a:cxn>
                <a:cxn ang="0">
                  <a:pos x="75" y="39"/>
                </a:cxn>
                <a:cxn ang="0">
                  <a:pos x="72" y="31"/>
                </a:cxn>
                <a:cxn ang="0">
                  <a:pos x="65" y="26"/>
                </a:cxn>
                <a:cxn ang="0">
                  <a:pos x="53" y="22"/>
                </a:cxn>
                <a:cxn ang="0">
                  <a:pos x="24" y="22"/>
                </a:cxn>
                <a:cxn ang="0">
                  <a:pos x="24" y="145"/>
                </a:cxn>
                <a:cxn ang="0">
                  <a:pos x="63" y="145"/>
                </a:cxn>
                <a:cxn ang="0">
                  <a:pos x="77" y="142"/>
                </a:cxn>
                <a:cxn ang="0">
                  <a:pos x="85" y="135"/>
                </a:cxn>
                <a:cxn ang="0">
                  <a:pos x="89" y="125"/>
                </a:cxn>
                <a:cxn ang="0">
                  <a:pos x="89" y="114"/>
                </a:cxn>
                <a:cxn ang="0">
                  <a:pos x="84" y="104"/>
                </a:cxn>
                <a:cxn ang="0">
                  <a:pos x="75" y="97"/>
                </a:cxn>
                <a:cxn ang="0">
                  <a:pos x="61" y="94"/>
                </a:cxn>
                <a:cxn ang="0">
                  <a:pos x="24" y="94"/>
                </a:cxn>
              </a:cxnLst>
              <a:rect l="0" t="0" r="r" b="b"/>
              <a:pathLst>
                <a:path w="114" h="167">
                  <a:moveTo>
                    <a:pt x="0" y="0"/>
                  </a:moveTo>
                  <a:lnTo>
                    <a:pt x="48" y="0"/>
                  </a:lnTo>
                  <a:lnTo>
                    <a:pt x="60" y="0"/>
                  </a:lnTo>
                  <a:lnTo>
                    <a:pt x="65" y="2"/>
                  </a:lnTo>
                  <a:lnTo>
                    <a:pt x="70" y="3"/>
                  </a:lnTo>
                  <a:lnTo>
                    <a:pt x="75" y="5"/>
                  </a:lnTo>
                  <a:lnTo>
                    <a:pt x="80" y="7"/>
                  </a:lnTo>
                  <a:lnTo>
                    <a:pt x="87" y="12"/>
                  </a:lnTo>
                  <a:lnTo>
                    <a:pt x="92" y="19"/>
                  </a:lnTo>
                  <a:lnTo>
                    <a:pt x="97" y="26"/>
                  </a:lnTo>
                  <a:lnTo>
                    <a:pt x="99" y="34"/>
                  </a:lnTo>
                  <a:lnTo>
                    <a:pt x="99" y="43"/>
                  </a:lnTo>
                  <a:lnTo>
                    <a:pt x="99" y="49"/>
                  </a:lnTo>
                  <a:lnTo>
                    <a:pt x="97" y="55"/>
                  </a:lnTo>
                  <a:lnTo>
                    <a:pt x="95" y="60"/>
                  </a:lnTo>
                  <a:lnTo>
                    <a:pt x="94" y="65"/>
                  </a:lnTo>
                  <a:lnTo>
                    <a:pt x="90" y="68"/>
                  </a:lnTo>
                  <a:lnTo>
                    <a:pt x="85" y="72"/>
                  </a:lnTo>
                  <a:lnTo>
                    <a:pt x="80" y="75"/>
                  </a:lnTo>
                  <a:lnTo>
                    <a:pt x="73" y="79"/>
                  </a:lnTo>
                  <a:lnTo>
                    <a:pt x="84" y="80"/>
                  </a:lnTo>
                  <a:lnTo>
                    <a:pt x="90" y="84"/>
                  </a:lnTo>
                  <a:lnTo>
                    <a:pt x="97" y="89"/>
                  </a:lnTo>
                  <a:lnTo>
                    <a:pt x="104" y="94"/>
                  </a:lnTo>
                  <a:lnTo>
                    <a:pt x="109" y="101"/>
                  </a:lnTo>
                  <a:lnTo>
                    <a:pt x="111" y="108"/>
                  </a:lnTo>
                  <a:lnTo>
                    <a:pt x="114" y="114"/>
                  </a:lnTo>
                  <a:lnTo>
                    <a:pt x="114" y="123"/>
                  </a:lnTo>
                  <a:lnTo>
                    <a:pt x="114" y="132"/>
                  </a:lnTo>
                  <a:lnTo>
                    <a:pt x="113" y="135"/>
                  </a:lnTo>
                  <a:lnTo>
                    <a:pt x="111" y="140"/>
                  </a:lnTo>
                  <a:lnTo>
                    <a:pt x="106" y="147"/>
                  </a:lnTo>
                  <a:lnTo>
                    <a:pt x="101" y="154"/>
                  </a:lnTo>
                  <a:lnTo>
                    <a:pt x="92" y="161"/>
                  </a:lnTo>
                  <a:lnTo>
                    <a:pt x="82" y="164"/>
                  </a:lnTo>
                  <a:lnTo>
                    <a:pt x="77" y="166"/>
                  </a:lnTo>
                  <a:lnTo>
                    <a:pt x="70" y="167"/>
                  </a:lnTo>
                  <a:lnTo>
                    <a:pt x="56" y="167"/>
                  </a:lnTo>
                  <a:lnTo>
                    <a:pt x="0" y="167"/>
                  </a:lnTo>
                  <a:lnTo>
                    <a:pt x="0" y="0"/>
                  </a:lnTo>
                  <a:close/>
                  <a:moveTo>
                    <a:pt x="24" y="72"/>
                  </a:moveTo>
                  <a:lnTo>
                    <a:pt x="39" y="72"/>
                  </a:lnTo>
                  <a:lnTo>
                    <a:pt x="48" y="72"/>
                  </a:lnTo>
                  <a:lnTo>
                    <a:pt x="54" y="70"/>
                  </a:lnTo>
                  <a:lnTo>
                    <a:pt x="61" y="68"/>
                  </a:lnTo>
                  <a:lnTo>
                    <a:pt x="66" y="65"/>
                  </a:lnTo>
                  <a:lnTo>
                    <a:pt x="70" y="61"/>
                  </a:lnTo>
                  <a:lnTo>
                    <a:pt x="72" y="60"/>
                  </a:lnTo>
                  <a:lnTo>
                    <a:pt x="73" y="56"/>
                  </a:lnTo>
                  <a:lnTo>
                    <a:pt x="75" y="51"/>
                  </a:lnTo>
                  <a:lnTo>
                    <a:pt x="75" y="44"/>
                  </a:lnTo>
                  <a:lnTo>
                    <a:pt x="75" y="39"/>
                  </a:lnTo>
                  <a:lnTo>
                    <a:pt x="73" y="36"/>
                  </a:lnTo>
                  <a:lnTo>
                    <a:pt x="72" y="31"/>
                  </a:lnTo>
                  <a:lnTo>
                    <a:pt x="68" y="27"/>
                  </a:lnTo>
                  <a:lnTo>
                    <a:pt x="65" y="26"/>
                  </a:lnTo>
                  <a:lnTo>
                    <a:pt x="60" y="24"/>
                  </a:lnTo>
                  <a:lnTo>
                    <a:pt x="53" y="22"/>
                  </a:lnTo>
                  <a:lnTo>
                    <a:pt x="46" y="22"/>
                  </a:lnTo>
                  <a:lnTo>
                    <a:pt x="24" y="22"/>
                  </a:lnTo>
                  <a:lnTo>
                    <a:pt x="24" y="72"/>
                  </a:lnTo>
                  <a:close/>
                  <a:moveTo>
                    <a:pt x="24" y="145"/>
                  </a:moveTo>
                  <a:lnTo>
                    <a:pt x="53" y="145"/>
                  </a:lnTo>
                  <a:lnTo>
                    <a:pt x="63" y="145"/>
                  </a:lnTo>
                  <a:lnTo>
                    <a:pt x="70" y="143"/>
                  </a:lnTo>
                  <a:lnTo>
                    <a:pt x="77" y="142"/>
                  </a:lnTo>
                  <a:lnTo>
                    <a:pt x="82" y="138"/>
                  </a:lnTo>
                  <a:lnTo>
                    <a:pt x="85" y="135"/>
                  </a:lnTo>
                  <a:lnTo>
                    <a:pt x="87" y="130"/>
                  </a:lnTo>
                  <a:lnTo>
                    <a:pt x="89" y="125"/>
                  </a:lnTo>
                  <a:lnTo>
                    <a:pt x="90" y="120"/>
                  </a:lnTo>
                  <a:lnTo>
                    <a:pt x="89" y="114"/>
                  </a:lnTo>
                  <a:lnTo>
                    <a:pt x="87" y="109"/>
                  </a:lnTo>
                  <a:lnTo>
                    <a:pt x="84" y="104"/>
                  </a:lnTo>
                  <a:lnTo>
                    <a:pt x="80" y="101"/>
                  </a:lnTo>
                  <a:lnTo>
                    <a:pt x="75" y="97"/>
                  </a:lnTo>
                  <a:lnTo>
                    <a:pt x="68" y="96"/>
                  </a:lnTo>
                  <a:lnTo>
                    <a:pt x="61" y="94"/>
                  </a:lnTo>
                  <a:lnTo>
                    <a:pt x="53" y="94"/>
                  </a:lnTo>
                  <a:lnTo>
                    <a:pt x="24" y="94"/>
                  </a:lnTo>
                  <a:lnTo>
                    <a:pt x="24" y="145"/>
                  </a:lnTo>
                  <a:close/>
                </a:path>
              </a:pathLst>
            </a:custGeom>
            <a:solidFill>
              <a:srgbClr val="FFFFFF"/>
            </a:solidFill>
            <a:ln w="9525">
              <a:noFill/>
              <a:round/>
              <a:headEnd/>
              <a:tailEnd/>
            </a:ln>
          </p:spPr>
          <p:txBody>
            <a:bodyPr/>
            <a:lstStyle/>
            <a:p>
              <a:endParaRPr lang="en-GB"/>
            </a:p>
          </p:txBody>
        </p:sp>
        <p:sp>
          <p:nvSpPr>
            <p:cNvPr id="11" name="Freeform 14"/>
            <p:cNvSpPr>
              <a:spLocks noEditPoints="1"/>
            </p:cNvSpPr>
            <p:nvPr/>
          </p:nvSpPr>
          <p:spPr bwMode="auto">
            <a:xfrm>
              <a:off x="5132" y="758"/>
              <a:ext cx="60" cy="58"/>
            </a:xfrm>
            <a:custGeom>
              <a:avLst/>
              <a:gdLst/>
              <a:ahLst/>
              <a:cxnLst>
                <a:cxn ang="0">
                  <a:pos x="118" y="68"/>
                </a:cxn>
                <a:cxn ang="0">
                  <a:pos x="113" y="85"/>
                </a:cxn>
                <a:cxn ang="0">
                  <a:pos x="106" y="94"/>
                </a:cxn>
                <a:cxn ang="0">
                  <a:pos x="97" y="102"/>
                </a:cxn>
                <a:cxn ang="0">
                  <a:pos x="89" y="109"/>
                </a:cxn>
                <a:cxn ang="0">
                  <a:pos x="78" y="112"/>
                </a:cxn>
                <a:cxn ang="0">
                  <a:pos x="65" y="114"/>
                </a:cxn>
                <a:cxn ang="0">
                  <a:pos x="46" y="114"/>
                </a:cxn>
                <a:cxn ang="0">
                  <a:pos x="30" y="109"/>
                </a:cxn>
                <a:cxn ang="0">
                  <a:pos x="17" y="99"/>
                </a:cxn>
                <a:cxn ang="0">
                  <a:pos x="10" y="90"/>
                </a:cxn>
                <a:cxn ang="0">
                  <a:pos x="5" y="80"/>
                </a:cxn>
                <a:cxn ang="0">
                  <a:pos x="1" y="68"/>
                </a:cxn>
                <a:cxn ang="0">
                  <a:pos x="0" y="56"/>
                </a:cxn>
                <a:cxn ang="0">
                  <a:pos x="5" y="34"/>
                </a:cxn>
                <a:cxn ang="0">
                  <a:pos x="7" y="29"/>
                </a:cxn>
                <a:cxn ang="0">
                  <a:pos x="17" y="17"/>
                </a:cxn>
                <a:cxn ang="0">
                  <a:pos x="25" y="10"/>
                </a:cxn>
                <a:cxn ang="0">
                  <a:pos x="36" y="5"/>
                </a:cxn>
                <a:cxn ang="0">
                  <a:pos x="48" y="1"/>
                </a:cxn>
                <a:cxn ang="0">
                  <a:pos x="60" y="0"/>
                </a:cxn>
                <a:cxn ang="0">
                  <a:pos x="84" y="5"/>
                </a:cxn>
                <a:cxn ang="0">
                  <a:pos x="97" y="12"/>
                </a:cxn>
                <a:cxn ang="0">
                  <a:pos x="106" y="20"/>
                </a:cxn>
                <a:cxn ang="0">
                  <a:pos x="114" y="34"/>
                </a:cxn>
                <a:cxn ang="0">
                  <a:pos x="118" y="44"/>
                </a:cxn>
                <a:cxn ang="0">
                  <a:pos x="119" y="56"/>
                </a:cxn>
                <a:cxn ang="0">
                  <a:pos x="24" y="65"/>
                </a:cxn>
                <a:cxn ang="0">
                  <a:pos x="29" y="78"/>
                </a:cxn>
                <a:cxn ang="0">
                  <a:pos x="37" y="88"/>
                </a:cxn>
                <a:cxn ang="0">
                  <a:pos x="51" y="95"/>
                </a:cxn>
                <a:cxn ang="0">
                  <a:pos x="66" y="95"/>
                </a:cxn>
                <a:cxn ang="0">
                  <a:pos x="80" y="90"/>
                </a:cxn>
                <a:cxn ang="0">
                  <a:pos x="90" y="80"/>
                </a:cxn>
                <a:cxn ang="0">
                  <a:pos x="95" y="65"/>
                </a:cxn>
                <a:cxn ang="0">
                  <a:pos x="95" y="49"/>
                </a:cxn>
                <a:cxn ang="0">
                  <a:pos x="90" y="36"/>
                </a:cxn>
                <a:cxn ang="0">
                  <a:pos x="80" y="25"/>
                </a:cxn>
                <a:cxn ang="0">
                  <a:pos x="66" y="20"/>
                </a:cxn>
                <a:cxn ang="0">
                  <a:pos x="51" y="20"/>
                </a:cxn>
                <a:cxn ang="0">
                  <a:pos x="39" y="25"/>
                </a:cxn>
                <a:cxn ang="0">
                  <a:pos x="29" y="36"/>
                </a:cxn>
                <a:cxn ang="0">
                  <a:pos x="24" y="49"/>
                </a:cxn>
              </a:cxnLst>
              <a:rect l="0" t="0" r="r" b="b"/>
              <a:pathLst>
                <a:path w="119" h="114">
                  <a:moveTo>
                    <a:pt x="119" y="56"/>
                  </a:moveTo>
                  <a:lnTo>
                    <a:pt x="118" y="68"/>
                  </a:lnTo>
                  <a:lnTo>
                    <a:pt x="114" y="80"/>
                  </a:lnTo>
                  <a:lnTo>
                    <a:pt x="113" y="85"/>
                  </a:lnTo>
                  <a:lnTo>
                    <a:pt x="109" y="90"/>
                  </a:lnTo>
                  <a:lnTo>
                    <a:pt x="106" y="94"/>
                  </a:lnTo>
                  <a:lnTo>
                    <a:pt x="102" y="99"/>
                  </a:lnTo>
                  <a:lnTo>
                    <a:pt x="97" y="102"/>
                  </a:lnTo>
                  <a:lnTo>
                    <a:pt x="94" y="106"/>
                  </a:lnTo>
                  <a:lnTo>
                    <a:pt x="89" y="109"/>
                  </a:lnTo>
                  <a:lnTo>
                    <a:pt x="84" y="111"/>
                  </a:lnTo>
                  <a:lnTo>
                    <a:pt x="78" y="112"/>
                  </a:lnTo>
                  <a:lnTo>
                    <a:pt x="72" y="114"/>
                  </a:lnTo>
                  <a:lnTo>
                    <a:pt x="65" y="114"/>
                  </a:lnTo>
                  <a:lnTo>
                    <a:pt x="60" y="114"/>
                  </a:lnTo>
                  <a:lnTo>
                    <a:pt x="46" y="114"/>
                  </a:lnTo>
                  <a:lnTo>
                    <a:pt x="36" y="111"/>
                  </a:lnTo>
                  <a:lnTo>
                    <a:pt x="30" y="109"/>
                  </a:lnTo>
                  <a:lnTo>
                    <a:pt x="25" y="106"/>
                  </a:lnTo>
                  <a:lnTo>
                    <a:pt x="17" y="99"/>
                  </a:lnTo>
                  <a:lnTo>
                    <a:pt x="13" y="94"/>
                  </a:lnTo>
                  <a:lnTo>
                    <a:pt x="10" y="90"/>
                  </a:lnTo>
                  <a:lnTo>
                    <a:pt x="7" y="85"/>
                  </a:lnTo>
                  <a:lnTo>
                    <a:pt x="5" y="80"/>
                  </a:lnTo>
                  <a:lnTo>
                    <a:pt x="3" y="75"/>
                  </a:lnTo>
                  <a:lnTo>
                    <a:pt x="1" y="68"/>
                  </a:lnTo>
                  <a:lnTo>
                    <a:pt x="1" y="63"/>
                  </a:lnTo>
                  <a:lnTo>
                    <a:pt x="0" y="56"/>
                  </a:lnTo>
                  <a:lnTo>
                    <a:pt x="1" y="44"/>
                  </a:lnTo>
                  <a:lnTo>
                    <a:pt x="5" y="34"/>
                  </a:lnTo>
                  <a:lnTo>
                    <a:pt x="7" y="32"/>
                  </a:lnTo>
                  <a:lnTo>
                    <a:pt x="7" y="29"/>
                  </a:lnTo>
                  <a:lnTo>
                    <a:pt x="10" y="25"/>
                  </a:lnTo>
                  <a:lnTo>
                    <a:pt x="17" y="17"/>
                  </a:lnTo>
                  <a:lnTo>
                    <a:pt x="22" y="12"/>
                  </a:lnTo>
                  <a:lnTo>
                    <a:pt x="25" y="10"/>
                  </a:lnTo>
                  <a:lnTo>
                    <a:pt x="30" y="6"/>
                  </a:lnTo>
                  <a:lnTo>
                    <a:pt x="36" y="5"/>
                  </a:lnTo>
                  <a:lnTo>
                    <a:pt x="41" y="3"/>
                  </a:lnTo>
                  <a:lnTo>
                    <a:pt x="48" y="1"/>
                  </a:lnTo>
                  <a:lnTo>
                    <a:pt x="53" y="0"/>
                  </a:lnTo>
                  <a:lnTo>
                    <a:pt x="60" y="0"/>
                  </a:lnTo>
                  <a:lnTo>
                    <a:pt x="72" y="1"/>
                  </a:lnTo>
                  <a:lnTo>
                    <a:pt x="84" y="5"/>
                  </a:lnTo>
                  <a:lnTo>
                    <a:pt x="92" y="8"/>
                  </a:lnTo>
                  <a:lnTo>
                    <a:pt x="97" y="12"/>
                  </a:lnTo>
                  <a:lnTo>
                    <a:pt x="102" y="15"/>
                  </a:lnTo>
                  <a:lnTo>
                    <a:pt x="106" y="20"/>
                  </a:lnTo>
                  <a:lnTo>
                    <a:pt x="109" y="24"/>
                  </a:lnTo>
                  <a:lnTo>
                    <a:pt x="114" y="34"/>
                  </a:lnTo>
                  <a:lnTo>
                    <a:pt x="116" y="39"/>
                  </a:lnTo>
                  <a:lnTo>
                    <a:pt x="118" y="44"/>
                  </a:lnTo>
                  <a:lnTo>
                    <a:pt x="118" y="51"/>
                  </a:lnTo>
                  <a:lnTo>
                    <a:pt x="119" y="56"/>
                  </a:lnTo>
                  <a:close/>
                  <a:moveTo>
                    <a:pt x="24" y="56"/>
                  </a:moveTo>
                  <a:lnTo>
                    <a:pt x="24" y="65"/>
                  </a:lnTo>
                  <a:lnTo>
                    <a:pt x="25" y="73"/>
                  </a:lnTo>
                  <a:lnTo>
                    <a:pt x="29" y="78"/>
                  </a:lnTo>
                  <a:lnTo>
                    <a:pt x="32" y="85"/>
                  </a:lnTo>
                  <a:lnTo>
                    <a:pt x="37" y="88"/>
                  </a:lnTo>
                  <a:lnTo>
                    <a:pt x="44" y="92"/>
                  </a:lnTo>
                  <a:lnTo>
                    <a:pt x="51" y="95"/>
                  </a:lnTo>
                  <a:lnTo>
                    <a:pt x="58" y="95"/>
                  </a:lnTo>
                  <a:lnTo>
                    <a:pt x="66" y="95"/>
                  </a:lnTo>
                  <a:lnTo>
                    <a:pt x="75" y="92"/>
                  </a:lnTo>
                  <a:lnTo>
                    <a:pt x="80" y="90"/>
                  </a:lnTo>
                  <a:lnTo>
                    <a:pt x="87" y="85"/>
                  </a:lnTo>
                  <a:lnTo>
                    <a:pt x="90" y="80"/>
                  </a:lnTo>
                  <a:lnTo>
                    <a:pt x="94" y="73"/>
                  </a:lnTo>
                  <a:lnTo>
                    <a:pt x="95" y="65"/>
                  </a:lnTo>
                  <a:lnTo>
                    <a:pt x="95" y="56"/>
                  </a:lnTo>
                  <a:lnTo>
                    <a:pt x="95" y="49"/>
                  </a:lnTo>
                  <a:lnTo>
                    <a:pt x="94" y="42"/>
                  </a:lnTo>
                  <a:lnTo>
                    <a:pt x="90" y="36"/>
                  </a:lnTo>
                  <a:lnTo>
                    <a:pt x="85" y="30"/>
                  </a:lnTo>
                  <a:lnTo>
                    <a:pt x="80" y="25"/>
                  </a:lnTo>
                  <a:lnTo>
                    <a:pt x="73" y="22"/>
                  </a:lnTo>
                  <a:lnTo>
                    <a:pt x="66" y="20"/>
                  </a:lnTo>
                  <a:lnTo>
                    <a:pt x="58" y="20"/>
                  </a:lnTo>
                  <a:lnTo>
                    <a:pt x="51" y="20"/>
                  </a:lnTo>
                  <a:lnTo>
                    <a:pt x="44" y="22"/>
                  </a:lnTo>
                  <a:lnTo>
                    <a:pt x="39" y="25"/>
                  </a:lnTo>
                  <a:lnTo>
                    <a:pt x="32" y="30"/>
                  </a:lnTo>
                  <a:lnTo>
                    <a:pt x="29" y="36"/>
                  </a:lnTo>
                  <a:lnTo>
                    <a:pt x="25" y="42"/>
                  </a:lnTo>
                  <a:lnTo>
                    <a:pt x="24" y="49"/>
                  </a:lnTo>
                  <a:lnTo>
                    <a:pt x="24" y="56"/>
                  </a:lnTo>
                  <a:close/>
                </a:path>
              </a:pathLst>
            </a:custGeom>
            <a:solidFill>
              <a:srgbClr val="FFFFFF"/>
            </a:solidFill>
            <a:ln w="9525">
              <a:noFill/>
              <a:round/>
              <a:headEnd/>
              <a:tailEnd/>
            </a:ln>
          </p:spPr>
          <p:txBody>
            <a:bodyPr/>
            <a:lstStyle/>
            <a:p>
              <a:endParaRPr lang="en-GB"/>
            </a:p>
          </p:txBody>
        </p:sp>
        <p:sp>
          <p:nvSpPr>
            <p:cNvPr id="12" name="Rectangle 15"/>
            <p:cNvSpPr>
              <a:spLocks noChangeArrowheads="1"/>
            </p:cNvSpPr>
            <p:nvPr/>
          </p:nvSpPr>
          <p:spPr bwMode="auto">
            <a:xfrm>
              <a:off x="5205" y="731"/>
              <a:ext cx="11" cy="84"/>
            </a:xfrm>
            <a:prstGeom prst="rect">
              <a:avLst/>
            </a:prstGeom>
            <a:solidFill>
              <a:srgbClr val="FFFFFF"/>
            </a:solidFill>
            <a:ln w="9525">
              <a:noFill/>
              <a:miter lim="800000"/>
              <a:headEnd/>
              <a:tailEnd/>
            </a:ln>
          </p:spPr>
          <p:txBody>
            <a:bodyPr/>
            <a:lstStyle/>
            <a:p>
              <a:endParaRPr lang="en-GB"/>
            </a:p>
          </p:txBody>
        </p:sp>
        <p:sp>
          <p:nvSpPr>
            <p:cNvPr id="13" name="Freeform 16"/>
            <p:cNvSpPr>
              <a:spLocks/>
            </p:cNvSpPr>
            <p:nvPr/>
          </p:nvSpPr>
          <p:spPr bwMode="auto">
            <a:xfrm>
              <a:off x="5226" y="748"/>
              <a:ext cx="41" cy="68"/>
            </a:xfrm>
            <a:custGeom>
              <a:avLst/>
              <a:gdLst/>
              <a:ahLst/>
              <a:cxnLst>
                <a:cxn ang="0">
                  <a:pos x="41" y="24"/>
                </a:cxn>
                <a:cxn ang="0">
                  <a:pos x="77" y="24"/>
                </a:cxn>
                <a:cxn ang="0">
                  <a:pos x="77" y="43"/>
                </a:cxn>
                <a:cxn ang="0">
                  <a:pos x="41" y="43"/>
                </a:cxn>
                <a:cxn ang="0">
                  <a:pos x="41" y="99"/>
                </a:cxn>
                <a:cxn ang="0">
                  <a:pos x="41" y="104"/>
                </a:cxn>
                <a:cxn ang="0">
                  <a:pos x="43" y="108"/>
                </a:cxn>
                <a:cxn ang="0">
                  <a:pos x="46" y="113"/>
                </a:cxn>
                <a:cxn ang="0">
                  <a:pos x="51" y="115"/>
                </a:cxn>
                <a:cxn ang="0">
                  <a:pos x="55" y="116"/>
                </a:cxn>
                <a:cxn ang="0">
                  <a:pos x="57" y="116"/>
                </a:cxn>
                <a:cxn ang="0">
                  <a:pos x="63" y="116"/>
                </a:cxn>
                <a:cxn ang="0">
                  <a:pos x="69" y="115"/>
                </a:cxn>
                <a:cxn ang="0">
                  <a:pos x="75" y="111"/>
                </a:cxn>
                <a:cxn ang="0">
                  <a:pos x="82" y="108"/>
                </a:cxn>
                <a:cxn ang="0">
                  <a:pos x="82" y="128"/>
                </a:cxn>
                <a:cxn ang="0">
                  <a:pos x="75" y="132"/>
                </a:cxn>
                <a:cxn ang="0">
                  <a:pos x="69" y="133"/>
                </a:cxn>
                <a:cxn ang="0">
                  <a:pos x="62" y="135"/>
                </a:cxn>
                <a:cxn ang="0">
                  <a:pos x="55" y="135"/>
                </a:cxn>
                <a:cxn ang="0">
                  <a:pos x="48" y="135"/>
                </a:cxn>
                <a:cxn ang="0">
                  <a:pos x="41" y="133"/>
                </a:cxn>
                <a:cxn ang="0">
                  <a:pos x="34" y="130"/>
                </a:cxn>
                <a:cxn ang="0">
                  <a:pos x="29" y="127"/>
                </a:cxn>
                <a:cxn ang="0">
                  <a:pos x="24" y="121"/>
                </a:cxn>
                <a:cxn ang="0">
                  <a:pos x="22" y="115"/>
                </a:cxn>
                <a:cxn ang="0">
                  <a:pos x="21" y="108"/>
                </a:cxn>
                <a:cxn ang="0">
                  <a:pos x="19" y="101"/>
                </a:cxn>
                <a:cxn ang="0">
                  <a:pos x="19"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1" y="104"/>
                  </a:lnTo>
                  <a:lnTo>
                    <a:pt x="43" y="108"/>
                  </a:lnTo>
                  <a:lnTo>
                    <a:pt x="46" y="113"/>
                  </a:lnTo>
                  <a:lnTo>
                    <a:pt x="51" y="115"/>
                  </a:lnTo>
                  <a:lnTo>
                    <a:pt x="55" y="116"/>
                  </a:lnTo>
                  <a:lnTo>
                    <a:pt x="57" y="116"/>
                  </a:lnTo>
                  <a:lnTo>
                    <a:pt x="63" y="116"/>
                  </a:lnTo>
                  <a:lnTo>
                    <a:pt x="69" y="115"/>
                  </a:lnTo>
                  <a:lnTo>
                    <a:pt x="75" y="111"/>
                  </a:lnTo>
                  <a:lnTo>
                    <a:pt x="82" y="108"/>
                  </a:lnTo>
                  <a:lnTo>
                    <a:pt x="82" y="128"/>
                  </a:lnTo>
                  <a:lnTo>
                    <a:pt x="75" y="132"/>
                  </a:lnTo>
                  <a:lnTo>
                    <a:pt x="69" y="133"/>
                  </a:lnTo>
                  <a:lnTo>
                    <a:pt x="62" y="135"/>
                  </a:lnTo>
                  <a:lnTo>
                    <a:pt x="55" y="135"/>
                  </a:lnTo>
                  <a:lnTo>
                    <a:pt x="48" y="135"/>
                  </a:lnTo>
                  <a:lnTo>
                    <a:pt x="41" y="133"/>
                  </a:lnTo>
                  <a:lnTo>
                    <a:pt x="34" y="130"/>
                  </a:lnTo>
                  <a:lnTo>
                    <a:pt x="29" y="127"/>
                  </a:lnTo>
                  <a:lnTo>
                    <a:pt x="24" y="121"/>
                  </a:lnTo>
                  <a:lnTo>
                    <a:pt x="22" y="115"/>
                  </a:lnTo>
                  <a:lnTo>
                    <a:pt x="21" y="108"/>
                  </a:lnTo>
                  <a:lnTo>
                    <a:pt x="19" y="101"/>
                  </a:lnTo>
                  <a:lnTo>
                    <a:pt x="19"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14" name="Freeform 17"/>
            <p:cNvSpPr>
              <a:spLocks noEditPoints="1"/>
            </p:cNvSpPr>
            <p:nvPr/>
          </p:nvSpPr>
          <p:spPr bwMode="auto">
            <a:xfrm>
              <a:off x="5273" y="758"/>
              <a:ext cx="59" cy="58"/>
            </a:xfrm>
            <a:custGeom>
              <a:avLst/>
              <a:gdLst/>
              <a:ahLst/>
              <a:cxnLst>
                <a:cxn ang="0">
                  <a:pos x="116" y="68"/>
                </a:cxn>
                <a:cxn ang="0">
                  <a:pos x="111" y="85"/>
                </a:cxn>
                <a:cxn ang="0">
                  <a:pos x="106" y="94"/>
                </a:cxn>
                <a:cxn ang="0">
                  <a:pos x="98" y="102"/>
                </a:cxn>
                <a:cxn ang="0">
                  <a:pos x="87" y="109"/>
                </a:cxn>
                <a:cxn ang="0">
                  <a:pos x="77" y="112"/>
                </a:cxn>
                <a:cxn ang="0">
                  <a:pos x="65" y="114"/>
                </a:cxn>
                <a:cxn ang="0">
                  <a:pos x="46" y="114"/>
                </a:cxn>
                <a:cxn ang="0">
                  <a:pos x="29" y="109"/>
                </a:cxn>
                <a:cxn ang="0">
                  <a:pos x="16" y="99"/>
                </a:cxn>
                <a:cxn ang="0">
                  <a:pos x="9" y="90"/>
                </a:cxn>
                <a:cxn ang="0">
                  <a:pos x="4" y="80"/>
                </a:cxn>
                <a:cxn ang="0">
                  <a:pos x="0" y="68"/>
                </a:cxn>
                <a:cxn ang="0">
                  <a:pos x="0" y="56"/>
                </a:cxn>
                <a:cxn ang="0">
                  <a:pos x="4" y="34"/>
                </a:cxn>
                <a:cxn ang="0">
                  <a:pos x="7" y="29"/>
                </a:cxn>
                <a:cxn ang="0">
                  <a:pos x="17" y="17"/>
                </a:cxn>
                <a:cxn ang="0">
                  <a:pos x="26" y="10"/>
                </a:cxn>
                <a:cxn ang="0">
                  <a:pos x="36" y="5"/>
                </a:cxn>
                <a:cxn ang="0">
                  <a:pos x="46" y="1"/>
                </a:cxn>
                <a:cxn ang="0">
                  <a:pos x="58" y="0"/>
                </a:cxn>
                <a:cxn ang="0">
                  <a:pos x="82" y="5"/>
                </a:cxn>
                <a:cxn ang="0">
                  <a:pos x="98" y="12"/>
                </a:cxn>
                <a:cxn ang="0">
                  <a:pos x="105" y="20"/>
                </a:cxn>
                <a:cxn ang="0">
                  <a:pos x="113" y="34"/>
                </a:cxn>
                <a:cxn ang="0">
                  <a:pos x="116" y="44"/>
                </a:cxn>
                <a:cxn ang="0">
                  <a:pos x="118" y="56"/>
                </a:cxn>
                <a:cxn ang="0">
                  <a:pos x="22" y="65"/>
                </a:cxn>
                <a:cxn ang="0">
                  <a:pos x="28" y="78"/>
                </a:cxn>
                <a:cxn ang="0">
                  <a:pos x="38" y="88"/>
                </a:cxn>
                <a:cxn ang="0">
                  <a:pos x="50" y="95"/>
                </a:cxn>
                <a:cxn ang="0">
                  <a:pos x="67" y="95"/>
                </a:cxn>
                <a:cxn ang="0">
                  <a:pos x="81" y="90"/>
                </a:cxn>
                <a:cxn ang="0">
                  <a:pos x="89" y="80"/>
                </a:cxn>
                <a:cxn ang="0">
                  <a:pos x="94" y="65"/>
                </a:cxn>
                <a:cxn ang="0">
                  <a:pos x="94" y="49"/>
                </a:cxn>
                <a:cxn ang="0">
                  <a:pos x="89" y="36"/>
                </a:cxn>
                <a:cxn ang="0">
                  <a:pos x="79" y="25"/>
                </a:cxn>
                <a:cxn ang="0">
                  <a:pos x="65" y="20"/>
                </a:cxn>
                <a:cxn ang="0">
                  <a:pos x="50" y="20"/>
                </a:cxn>
                <a:cxn ang="0">
                  <a:pos x="38" y="25"/>
                </a:cxn>
                <a:cxn ang="0">
                  <a:pos x="28" y="36"/>
                </a:cxn>
                <a:cxn ang="0">
                  <a:pos x="22" y="49"/>
                </a:cxn>
              </a:cxnLst>
              <a:rect l="0" t="0" r="r" b="b"/>
              <a:pathLst>
                <a:path w="118" h="114">
                  <a:moveTo>
                    <a:pt x="118" y="56"/>
                  </a:moveTo>
                  <a:lnTo>
                    <a:pt x="116" y="68"/>
                  </a:lnTo>
                  <a:lnTo>
                    <a:pt x="115" y="80"/>
                  </a:lnTo>
                  <a:lnTo>
                    <a:pt x="111" y="85"/>
                  </a:lnTo>
                  <a:lnTo>
                    <a:pt x="108" y="90"/>
                  </a:lnTo>
                  <a:lnTo>
                    <a:pt x="106" y="94"/>
                  </a:lnTo>
                  <a:lnTo>
                    <a:pt x="101" y="99"/>
                  </a:lnTo>
                  <a:lnTo>
                    <a:pt x="98" y="102"/>
                  </a:lnTo>
                  <a:lnTo>
                    <a:pt x="93" y="106"/>
                  </a:lnTo>
                  <a:lnTo>
                    <a:pt x="87" y="109"/>
                  </a:lnTo>
                  <a:lnTo>
                    <a:pt x="82" y="111"/>
                  </a:lnTo>
                  <a:lnTo>
                    <a:pt x="77" y="112"/>
                  </a:lnTo>
                  <a:lnTo>
                    <a:pt x="70" y="114"/>
                  </a:lnTo>
                  <a:lnTo>
                    <a:pt x="65" y="114"/>
                  </a:lnTo>
                  <a:lnTo>
                    <a:pt x="58" y="114"/>
                  </a:lnTo>
                  <a:lnTo>
                    <a:pt x="46" y="114"/>
                  </a:lnTo>
                  <a:lnTo>
                    <a:pt x="34" y="111"/>
                  </a:lnTo>
                  <a:lnTo>
                    <a:pt x="29" y="109"/>
                  </a:lnTo>
                  <a:lnTo>
                    <a:pt x="26" y="106"/>
                  </a:lnTo>
                  <a:lnTo>
                    <a:pt x="16" y="99"/>
                  </a:lnTo>
                  <a:lnTo>
                    <a:pt x="12" y="94"/>
                  </a:lnTo>
                  <a:lnTo>
                    <a:pt x="9" y="90"/>
                  </a:lnTo>
                  <a:lnTo>
                    <a:pt x="7" y="85"/>
                  </a:lnTo>
                  <a:lnTo>
                    <a:pt x="4" y="80"/>
                  </a:lnTo>
                  <a:lnTo>
                    <a:pt x="2" y="75"/>
                  </a:lnTo>
                  <a:lnTo>
                    <a:pt x="0" y="68"/>
                  </a:lnTo>
                  <a:lnTo>
                    <a:pt x="0" y="63"/>
                  </a:lnTo>
                  <a:lnTo>
                    <a:pt x="0" y="56"/>
                  </a:lnTo>
                  <a:lnTo>
                    <a:pt x="0" y="44"/>
                  </a:lnTo>
                  <a:lnTo>
                    <a:pt x="4" y="34"/>
                  </a:lnTo>
                  <a:lnTo>
                    <a:pt x="5" y="32"/>
                  </a:lnTo>
                  <a:lnTo>
                    <a:pt x="7" y="29"/>
                  </a:lnTo>
                  <a:lnTo>
                    <a:pt x="9" y="25"/>
                  </a:lnTo>
                  <a:lnTo>
                    <a:pt x="17" y="17"/>
                  </a:lnTo>
                  <a:lnTo>
                    <a:pt x="21" y="12"/>
                  </a:lnTo>
                  <a:lnTo>
                    <a:pt x="26" y="10"/>
                  </a:lnTo>
                  <a:lnTo>
                    <a:pt x="31" y="6"/>
                  </a:lnTo>
                  <a:lnTo>
                    <a:pt x="36" y="5"/>
                  </a:lnTo>
                  <a:lnTo>
                    <a:pt x="41" y="3"/>
                  </a:lnTo>
                  <a:lnTo>
                    <a:pt x="46" y="1"/>
                  </a:lnTo>
                  <a:lnTo>
                    <a:pt x="51" y="0"/>
                  </a:lnTo>
                  <a:lnTo>
                    <a:pt x="58" y="0"/>
                  </a:lnTo>
                  <a:lnTo>
                    <a:pt x="70" y="1"/>
                  </a:lnTo>
                  <a:lnTo>
                    <a:pt x="82" y="5"/>
                  </a:lnTo>
                  <a:lnTo>
                    <a:pt x="93" y="8"/>
                  </a:lnTo>
                  <a:lnTo>
                    <a:pt x="98" y="12"/>
                  </a:lnTo>
                  <a:lnTo>
                    <a:pt x="101" y="15"/>
                  </a:lnTo>
                  <a:lnTo>
                    <a:pt x="105" y="20"/>
                  </a:lnTo>
                  <a:lnTo>
                    <a:pt x="108" y="24"/>
                  </a:lnTo>
                  <a:lnTo>
                    <a:pt x="113" y="34"/>
                  </a:lnTo>
                  <a:lnTo>
                    <a:pt x="116" y="39"/>
                  </a:lnTo>
                  <a:lnTo>
                    <a:pt x="116" y="44"/>
                  </a:lnTo>
                  <a:lnTo>
                    <a:pt x="118" y="51"/>
                  </a:lnTo>
                  <a:lnTo>
                    <a:pt x="118" y="56"/>
                  </a:lnTo>
                  <a:close/>
                  <a:moveTo>
                    <a:pt x="22" y="56"/>
                  </a:moveTo>
                  <a:lnTo>
                    <a:pt x="22" y="65"/>
                  </a:lnTo>
                  <a:lnTo>
                    <a:pt x="24" y="73"/>
                  </a:lnTo>
                  <a:lnTo>
                    <a:pt x="28" y="78"/>
                  </a:lnTo>
                  <a:lnTo>
                    <a:pt x="33" y="85"/>
                  </a:lnTo>
                  <a:lnTo>
                    <a:pt x="38" y="88"/>
                  </a:lnTo>
                  <a:lnTo>
                    <a:pt x="43" y="92"/>
                  </a:lnTo>
                  <a:lnTo>
                    <a:pt x="50" y="95"/>
                  </a:lnTo>
                  <a:lnTo>
                    <a:pt x="58" y="95"/>
                  </a:lnTo>
                  <a:lnTo>
                    <a:pt x="67" y="95"/>
                  </a:lnTo>
                  <a:lnTo>
                    <a:pt x="74" y="92"/>
                  </a:lnTo>
                  <a:lnTo>
                    <a:pt x="81" y="90"/>
                  </a:lnTo>
                  <a:lnTo>
                    <a:pt x="86" y="85"/>
                  </a:lnTo>
                  <a:lnTo>
                    <a:pt x="89" y="80"/>
                  </a:lnTo>
                  <a:lnTo>
                    <a:pt x="93" y="73"/>
                  </a:lnTo>
                  <a:lnTo>
                    <a:pt x="94" y="65"/>
                  </a:lnTo>
                  <a:lnTo>
                    <a:pt x="96" y="56"/>
                  </a:lnTo>
                  <a:lnTo>
                    <a:pt x="94" y="49"/>
                  </a:lnTo>
                  <a:lnTo>
                    <a:pt x="93" y="42"/>
                  </a:lnTo>
                  <a:lnTo>
                    <a:pt x="89" y="36"/>
                  </a:lnTo>
                  <a:lnTo>
                    <a:pt x="86" y="30"/>
                  </a:lnTo>
                  <a:lnTo>
                    <a:pt x="79" y="25"/>
                  </a:lnTo>
                  <a:lnTo>
                    <a:pt x="74" y="22"/>
                  </a:lnTo>
                  <a:lnTo>
                    <a:pt x="65" y="20"/>
                  </a:lnTo>
                  <a:lnTo>
                    <a:pt x="58" y="20"/>
                  </a:lnTo>
                  <a:lnTo>
                    <a:pt x="50" y="20"/>
                  </a:lnTo>
                  <a:lnTo>
                    <a:pt x="45" y="22"/>
                  </a:lnTo>
                  <a:lnTo>
                    <a:pt x="38" y="25"/>
                  </a:lnTo>
                  <a:lnTo>
                    <a:pt x="33" y="30"/>
                  </a:lnTo>
                  <a:lnTo>
                    <a:pt x="28" y="36"/>
                  </a:lnTo>
                  <a:lnTo>
                    <a:pt x="24" y="42"/>
                  </a:lnTo>
                  <a:lnTo>
                    <a:pt x="22" y="49"/>
                  </a:lnTo>
                  <a:lnTo>
                    <a:pt x="22" y="56"/>
                  </a:lnTo>
                  <a:close/>
                </a:path>
              </a:pathLst>
            </a:custGeom>
            <a:solidFill>
              <a:srgbClr val="FFFFFF"/>
            </a:solidFill>
            <a:ln w="9525">
              <a:noFill/>
              <a:round/>
              <a:headEnd/>
              <a:tailEnd/>
            </a:ln>
          </p:spPr>
          <p:txBody>
            <a:bodyPr/>
            <a:lstStyle/>
            <a:p>
              <a:endParaRPr lang="en-GB"/>
            </a:p>
          </p:txBody>
        </p:sp>
        <p:sp>
          <p:nvSpPr>
            <p:cNvPr id="15" name="Freeform 18"/>
            <p:cNvSpPr>
              <a:spLocks/>
            </p:cNvSpPr>
            <p:nvPr/>
          </p:nvSpPr>
          <p:spPr bwMode="auto">
            <a:xfrm>
              <a:off x="5344" y="758"/>
              <a:ext cx="47" cy="57"/>
            </a:xfrm>
            <a:custGeom>
              <a:avLst/>
              <a:gdLst/>
              <a:ahLst/>
              <a:cxnLst>
                <a:cxn ang="0">
                  <a:pos x="22" y="17"/>
                </a:cxn>
                <a:cxn ang="0">
                  <a:pos x="25" y="13"/>
                </a:cxn>
                <a:cxn ang="0">
                  <a:pos x="29" y="10"/>
                </a:cxn>
                <a:cxn ang="0">
                  <a:pos x="34" y="6"/>
                </a:cxn>
                <a:cxn ang="0">
                  <a:pos x="37" y="5"/>
                </a:cxn>
                <a:cxn ang="0">
                  <a:pos x="41" y="3"/>
                </a:cxn>
                <a:cxn ang="0">
                  <a:pos x="46" y="1"/>
                </a:cxn>
                <a:cxn ang="0">
                  <a:pos x="51" y="0"/>
                </a:cxn>
                <a:cxn ang="0">
                  <a:pos x="56" y="0"/>
                </a:cxn>
                <a:cxn ang="0">
                  <a:pos x="63" y="1"/>
                </a:cxn>
                <a:cxn ang="0">
                  <a:pos x="70" y="3"/>
                </a:cxn>
                <a:cxn ang="0">
                  <a:pos x="77" y="6"/>
                </a:cxn>
                <a:cxn ang="0">
                  <a:pos x="80" y="8"/>
                </a:cxn>
                <a:cxn ang="0">
                  <a:pos x="82" y="12"/>
                </a:cxn>
                <a:cxn ang="0">
                  <a:pos x="85" y="15"/>
                </a:cxn>
                <a:cxn ang="0">
                  <a:pos x="87" y="18"/>
                </a:cxn>
                <a:cxn ang="0">
                  <a:pos x="90" y="25"/>
                </a:cxn>
                <a:cxn ang="0">
                  <a:pos x="92" y="34"/>
                </a:cxn>
                <a:cxn ang="0">
                  <a:pos x="94" y="44"/>
                </a:cxn>
                <a:cxn ang="0">
                  <a:pos x="94" y="112"/>
                </a:cxn>
                <a:cxn ang="0">
                  <a:pos x="72" y="112"/>
                </a:cxn>
                <a:cxn ang="0">
                  <a:pos x="72" y="44"/>
                </a:cxn>
                <a:cxn ang="0">
                  <a:pos x="72" y="39"/>
                </a:cxn>
                <a:cxn ang="0">
                  <a:pos x="70" y="34"/>
                </a:cxn>
                <a:cxn ang="0">
                  <a:pos x="68" y="29"/>
                </a:cxn>
                <a:cxn ang="0">
                  <a:pos x="65" y="25"/>
                </a:cxn>
                <a:cxn ang="0">
                  <a:pos x="63" y="22"/>
                </a:cxn>
                <a:cxn ang="0">
                  <a:pos x="58" y="18"/>
                </a:cxn>
                <a:cxn ang="0">
                  <a:pos x="55" y="18"/>
                </a:cxn>
                <a:cxn ang="0">
                  <a:pos x="49" y="17"/>
                </a:cxn>
                <a:cxn ang="0">
                  <a:pos x="43" y="18"/>
                </a:cxn>
                <a:cxn ang="0">
                  <a:pos x="36" y="20"/>
                </a:cxn>
                <a:cxn ang="0">
                  <a:pos x="29" y="25"/>
                </a:cxn>
                <a:cxn ang="0">
                  <a:pos x="22" y="34"/>
                </a:cxn>
                <a:cxn ang="0">
                  <a:pos x="22" y="112"/>
                </a:cxn>
                <a:cxn ang="0">
                  <a:pos x="0" y="112"/>
                </a:cxn>
                <a:cxn ang="0">
                  <a:pos x="0" y="3"/>
                </a:cxn>
                <a:cxn ang="0">
                  <a:pos x="22" y="3"/>
                </a:cxn>
                <a:cxn ang="0">
                  <a:pos x="22" y="17"/>
                </a:cxn>
              </a:cxnLst>
              <a:rect l="0" t="0" r="r" b="b"/>
              <a:pathLst>
                <a:path w="94" h="112">
                  <a:moveTo>
                    <a:pt x="22" y="17"/>
                  </a:moveTo>
                  <a:lnTo>
                    <a:pt x="25" y="13"/>
                  </a:lnTo>
                  <a:lnTo>
                    <a:pt x="29" y="10"/>
                  </a:lnTo>
                  <a:lnTo>
                    <a:pt x="34" y="6"/>
                  </a:lnTo>
                  <a:lnTo>
                    <a:pt x="37" y="5"/>
                  </a:lnTo>
                  <a:lnTo>
                    <a:pt x="41" y="3"/>
                  </a:lnTo>
                  <a:lnTo>
                    <a:pt x="46" y="1"/>
                  </a:lnTo>
                  <a:lnTo>
                    <a:pt x="51" y="0"/>
                  </a:lnTo>
                  <a:lnTo>
                    <a:pt x="56" y="0"/>
                  </a:lnTo>
                  <a:lnTo>
                    <a:pt x="63" y="1"/>
                  </a:lnTo>
                  <a:lnTo>
                    <a:pt x="70" y="3"/>
                  </a:lnTo>
                  <a:lnTo>
                    <a:pt x="77" y="6"/>
                  </a:lnTo>
                  <a:lnTo>
                    <a:pt x="80" y="8"/>
                  </a:lnTo>
                  <a:lnTo>
                    <a:pt x="82" y="12"/>
                  </a:lnTo>
                  <a:lnTo>
                    <a:pt x="85" y="15"/>
                  </a:lnTo>
                  <a:lnTo>
                    <a:pt x="87" y="18"/>
                  </a:lnTo>
                  <a:lnTo>
                    <a:pt x="90" y="25"/>
                  </a:lnTo>
                  <a:lnTo>
                    <a:pt x="92" y="34"/>
                  </a:lnTo>
                  <a:lnTo>
                    <a:pt x="94" y="44"/>
                  </a:lnTo>
                  <a:lnTo>
                    <a:pt x="94" y="112"/>
                  </a:lnTo>
                  <a:lnTo>
                    <a:pt x="72" y="112"/>
                  </a:lnTo>
                  <a:lnTo>
                    <a:pt x="72" y="44"/>
                  </a:lnTo>
                  <a:lnTo>
                    <a:pt x="72" y="39"/>
                  </a:lnTo>
                  <a:lnTo>
                    <a:pt x="70" y="34"/>
                  </a:lnTo>
                  <a:lnTo>
                    <a:pt x="68" y="29"/>
                  </a:lnTo>
                  <a:lnTo>
                    <a:pt x="65" y="25"/>
                  </a:lnTo>
                  <a:lnTo>
                    <a:pt x="63" y="22"/>
                  </a:lnTo>
                  <a:lnTo>
                    <a:pt x="58" y="18"/>
                  </a:lnTo>
                  <a:lnTo>
                    <a:pt x="55" y="18"/>
                  </a:lnTo>
                  <a:lnTo>
                    <a:pt x="49" y="17"/>
                  </a:lnTo>
                  <a:lnTo>
                    <a:pt x="43" y="18"/>
                  </a:lnTo>
                  <a:lnTo>
                    <a:pt x="36" y="20"/>
                  </a:lnTo>
                  <a:lnTo>
                    <a:pt x="29" y="25"/>
                  </a:lnTo>
                  <a:lnTo>
                    <a:pt x="22" y="34"/>
                  </a:lnTo>
                  <a:lnTo>
                    <a:pt x="22" y="112"/>
                  </a:lnTo>
                  <a:lnTo>
                    <a:pt x="0" y="112"/>
                  </a:lnTo>
                  <a:lnTo>
                    <a:pt x="0" y="3"/>
                  </a:lnTo>
                  <a:lnTo>
                    <a:pt x="22" y="3"/>
                  </a:lnTo>
                  <a:lnTo>
                    <a:pt x="22" y="17"/>
                  </a:lnTo>
                  <a:close/>
                </a:path>
              </a:pathLst>
            </a:custGeom>
            <a:solidFill>
              <a:srgbClr val="FFFFFF"/>
            </a:solidFill>
            <a:ln w="9525">
              <a:noFill/>
              <a:round/>
              <a:headEnd/>
              <a:tailEnd/>
            </a:ln>
          </p:spPr>
          <p:txBody>
            <a:bodyPr/>
            <a:lstStyle/>
            <a:p>
              <a:endParaRPr lang="en-GB"/>
            </a:p>
          </p:txBody>
        </p:sp>
        <p:sp>
          <p:nvSpPr>
            <p:cNvPr id="16" name="Freeform 19"/>
            <p:cNvSpPr>
              <a:spLocks/>
            </p:cNvSpPr>
            <p:nvPr/>
          </p:nvSpPr>
          <p:spPr bwMode="auto">
            <a:xfrm>
              <a:off x="4925" y="608"/>
              <a:ext cx="72" cy="85"/>
            </a:xfrm>
            <a:custGeom>
              <a:avLst/>
              <a:gdLst/>
              <a:ahLst/>
              <a:cxnLst>
                <a:cxn ang="0">
                  <a:pos x="145" y="102"/>
                </a:cxn>
                <a:cxn ang="0">
                  <a:pos x="145" y="109"/>
                </a:cxn>
                <a:cxn ang="0">
                  <a:pos x="144" y="116"/>
                </a:cxn>
                <a:cxn ang="0">
                  <a:pos x="140" y="130"/>
                </a:cxn>
                <a:cxn ang="0">
                  <a:pos x="137" y="137"/>
                </a:cxn>
                <a:cxn ang="0">
                  <a:pos x="135" y="142"/>
                </a:cxn>
                <a:cxn ang="0">
                  <a:pos x="127" y="152"/>
                </a:cxn>
                <a:cxn ang="0">
                  <a:pos x="122" y="155"/>
                </a:cxn>
                <a:cxn ang="0">
                  <a:pos x="116" y="159"/>
                </a:cxn>
                <a:cxn ang="0">
                  <a:pos x="110" y="162"/>
                </a:cxn>
                <a:cxn ang="0">
                  <a:pos x="103" y="166"/>
                </a:cxn>
                <a:cxn ang="0">
                  <a:pos x="96" y="167"/>
                </a:cxn>
                <a:cxn ang="0">
                  <a:pos x="87" y="169"/>
                </a:cxn>
                <a:cxn ang="0">
                  <a:pos x="70" y="169"/>
                </a:cxn>
                <a:cxn ang="0">
                  <a:pos x="57" y="169"/>
                </a:cxn>
                <a:cxn ang="0">
                  <a:pos x="43" y="166"/>
                </a:cxn>
                <a:cxn ang="0">
                  <a:pos x="38" y="164"/>
                </a:cxn>
                <a:cxn ang="0">
                  <a:pos x="31" y="160"/>
                </a:cxn>
                <a:cxn ang="0">
                  <a:pos x="21" y="154"/>
                </a:cxn>
                <a:cxn ang="0">
                  <a:pos x="16" y="148"/>
                </a:cxn>
                <a:cxn ang="0">
                  <a:pos x="12" y="143"/>
                </a:cxn>
                <a:cxn ang="0">
                  <a:pos x="9" y="138"/>
                </a:cxn>
                <a:cxn ang="0">
                  <a:pos x="5" y="133"/>
                </a:cxn>
                <a:cxn ang="0">
                  <a:pos x="4" y="126"/>
                </a:cxn>
                <a:cxn ang="0">
                  <a:pos x="2" y="119"/>
                </a:cxn>
                <a:cxn ang="0">
                  <a:pos x="0" y="113"/>
                </a:cxn>
                <a:cxn ang="0">
                  <a:pos x="0" y="104"/>
                </a:cxn>
                <a:cxn ang="0">
                  <a:pos x="0" y="0"/>
                </a:cxn>
                <a:cxn ang="0">
                  <a:pos x="24" y="0"/>
                </a:cxn>
                <a:cxn ang="0">
                  <a:pos x="24" y="99"/>
                </a:cxn>
                <a:cxn ang="0">
                  <a:pos x="26" y="111"/>
                </a:cxn>
                <a:cxn ang="0">
                  <a:pos x="27" y="121"/>
                </a:cxn>
                <a:cxn ang="0">
                  <a:pos x="31" y="128"/>
                </a:cxn>
                <a:cxn ang="0">
                  <a:pos x="39" y="138"/>
                </a:cxn>
                <a:cxn ang="0">
                  <a:pos x="45" y="142"/>
                </a:cxn>
                <a:cxn ang="0">
                  <a:pos x="51" y="145"/>
                </a:cxn>
                <a:cxn ang="0">
                  <a:pos x="60" y="147"/>
                </a:cxn>
                <a:cxn ang="0">
                  <a:pos x="70" y="147"/>
                </a:cxn>
                <a:cxn ang="0">
                  <a:pos x="84" y="147"/>
                </a:cxn>
                <a:cxn ang="0">
                  <a:pos x="89" y="145"/>
                </a:cxn>
                <a:cxn ang="0">
                  <a:pos x="94" y="143"/>
                </a:cxn>
                <a:cxn ang="0">
                  <a:pos x="103" y="140"/>
                </a:cxn>
                <a:cxn ang="0">
                  <a:pos x="110" y="135"/>
                </a:cxn>
                <a:cxn ang="0">
                  <a:pos x="113" y="131"/>
                </a:cxn>
                <a:cxn ang="0">
                  <a:pos x="115" y="128"/>
                </a:cxn>
                <a:cxn ang="0">
                  <a:pos x="118" y="119"/>
                </a:cxn>
                <a:cxn ang="0">
                  <a:pos x="120" y="109"/>
                </a:cxn>
                <a:cxn ang="0">
                  <a:pos x="122" y="97"/>
                </a:cxn>
                <a:cxn ang="0">
                  <a:pos x="122" y="0"/>
                </a:cxn>
                <a:cxn ang="0">
                  <a:pos x="145" y="0"/>
                </a:cxn>
                <a:cxn ang="0">
                  <a:pos x="145" y="102"/>
                </a:cxn>
              </a:cxnLst>
              <a:rect l="0" t="0" r="r" b="b"/>
              <a:pathLst>
                <a:path w="145" h="169">
                  <a:moveTo>
                    <a:pt x="145" y="102"/>
                  </a:moveTo>
                  <a:lnTo>
                    <a:pt x="145" y="109"/>
                  </a:lnTo>
                  <a:lnTo>
                    <a:pt x="144" y="116"/>
                  </a:lnTo>
                  <a:lnTo>
                    <a:pt x="140" y="130"/>
                  </a:lnTo>
                  <a:lnTo>
                    <a:pt x="137" y="137"/>
                  </a:lnTo>
                  <a:lnTo>
                    <a:pt x="135" y="142"/>
                  </a:lnTo>
                  <a:lnTo>
                    <a:pt x="127" y="152"/>
                  </a:lnTo>
                  <a:lnTo>
                    <a:pt x="122" y="155"/>
                  </a:lnTo>
                  <a:lnTo>
                    <a:pt x="116" y="159"/>
                  </a:lnTo>
                  <a:lnTo>
                    <a:pt x="110" y="162"/>
                  </a:lnTo>
                  <a:lnTo>
                    <a:pt x="103" y="166"/>
                  </a:lnTo>
                  <a:lnTo>
                    <a:pt x="96" y="167"/>
                  </a:lnTo>
                  <a:lnTo>
                    <a:pt x="87" y="169"/>
                  </a:lnTo>
                  <a:lnTo>
                    <a:pt x="70" y="169"/>
                  </a:lnTo>
                  <a:lnTo>
                    <a:pt x="57" y="169"/>
                  </a:lnTo>
                  <a:lnTo>
                    <a:pt x="43" y="166"/>
                  </a:lnTo>
                  <a:lnTo>
                    <a:pt x="38" y="164"/>
                  </a:lnTo>
                  <a:lnTo>
                    <a:pt x="31" y="160"/>
                  </a:lnTo>
                  <a:lnTo>
                    <a:pt x="21" y="154"/>
                  </a:lnTo>
                  <a:lnTo>
                    <a:pt x="16" y="148"/>
                  </a:lnTo>
                  <a:lnTo>
                    <a:pt x="12" y="143"/>
                  </a:lnTo>
                  <a:lnTo>
                    <a:pt x="9" y="138"/>
                  </a:lnTo>
                  <a:lnTo>
                    <a:pt x="5" y="133"/>
                  </a:lnTo>
                  <a:lnTo>
                    <a:pt x="4" y="126"/>
                  </a:lnTo>
                  <a:lnTo>
                    <a:pt x="2" y="119"/>
                  </a:lnTo>
                  <a:lnTo>
                    <a:pt x="0" y="113"/>
                  </a:lnTo>
                  <a:lnTo>
                    <a:pt x="0" y="104"/>
                  </a:lnTo>
                  <a:lnTo>
                    <a:pt x="0" y="0"/>
                  </a:lnTo>
                  <a:lnTo>
                    <a:pt x="24" y="0"/>
                  </a:lnTo>
                  <a:lnTo>
                    <a:pt x="24" y="99"/>
                  </a:lnTo>
                  <a:lnTo>
                    <a:pt x="26" y="111"/>
                  </a:lnTo>
                  <a:lnTo>
                    <a:pt x="27" y="121"/>
                  </a:lnTo>
                  <a:lnTo>
                    <a:pt x="31" y="128"/>
                  </a:lnTo>
                  <a:lnTo>
                    <a:pt x="39" y="138"/>
                  </a:lnTo>
                  <a:lnTo>
                    <a:pt x="45" y="142"/>
                  </a:lnTo>
                  <a:lnTo>
                    <a:pt x="51" y="145"/>
                  </a:lnTo>
                  <a:lnTo>
                    <a:pt x="60" y="147"/>
                  </a:lnTo>
                  <a:lnTo>
                    <a:pt x="70" y="147"/>
                  </a:lnTo>
                  <a:lnTo>
                    <a:pt x="84" y="147"/>
                  </a:lnTo>
                  <a:lnTo>
                    <a:pt x="89" y="145"/>
                  </a:lnTo>
                  <a:lnTo>
                    <a:pt x="94" y="143"/>
                  </a:lnTo>
                  <a:lnTo>
                    <a:pt x="103" y="140"/>
                  </a:lnTo>
                  <a:lnTo>
                    <a:pt x="110" y="135"/>
                  </a:lnTo>
                  <a:lnTo>
                    <a:pt x="113" y="131"/>
                  </a:lnTo>
                  <a:lnTo>
                    <a:pt x="115" y="128"/>
                  </a:lnTo>
                  <a:lnTo>
                    <a:pt x="118" y="119"/>
                  </a:lnTo>
                  <a:lnTo>
                    <a:pt x="120" y="109"/>
                  </a:lnTo>
                  <a:lnTo>
                    <a:pt x="122" y="97"/>
                  </a:lnTo>
                  <a:lnTo>
                    <a:pt x="122" y="0"/>
                  </a:lnTo>
                  <a:lnTo>
                    <a:pt x="145" y="0"/>
                  </a:lnTo>
                  <a:lnTo>
                    <a:pt x="145" y="102"/>
                  </a:lnTo>
                  <a:close/>
                </a:path>
              </a:pathLst>
            </a:custGeom>
            <a:solidFill>
              <a:srgbClr val="FFFFFF"/>
            </a:solidFill>
            <a:ln w="9525">
              <a:noFill/>
              <a:round/>
              <a:headEnd/>
              <a:tailEnd/>
            </a:ln>
          </p:spPr>
          <p:txBody>
            <a:bodyPr/>
            <a:lstStyle/>
            <a:p>
              <a:endParaRPr lang="en-GB"/>
            </a:p>
          </p:txBody>
        </p:sp>
        <p:sp>
          <p:nvSpPr>
            <p:cNvPr id="17" name="Freeform 20"/>
            <p:cNvSpPr>
              <a:spLocks/>
            </p:cNvSpPr>
            <p:nvPr/>
          </p:nvSpPr>
          <p:spPr bwMode="auto">
            <a:xfrm>
              <a:off x="5013" y="635"/>
              <a:ext cx="47" cy="57"/>
            </a:xfrm>
            <a:custGeom>
              <a:avLst/>
              <a:gdLst/>
              <a:ahLst/>
              <a:cxnLst>
                <a:cxn ang="0">
                  <a:pos x="21" y="18"/>
                </a:cxn>
                <a:cxn ang="0">
                  <a:pos x="26" y="14"/>
                </a:cxn>
                <a:cxn ang="0">
                  <a:pos x="29" y="11"/>
                </a:cxn>
                <a:cxn ang="0">
                  <a:pos x="32" y="7"/>
                </a:cxn>
                <a:cxn ang="0">
                  <a:pos x="36" y="6"/>
                </a:cxn>
                <a:cxn ang="0">
                  <a:pos x="41" y="4"/>
                </a:cxn>
                <a:cxn ang="0">
                  <a:pos x="46" y="2"/>
                </a:cxn>
                <a:cxn ang="0">
                  <a:pos x="50" y="0"/>
                </a:cxn>
                <a:cxn ang="0">
                  <a:pos x="55" y="0"/>
                </a:cxn>
                <a:cxn ang="0">
                  <a:pos x="63" y="2"/>
                </a:cxn>
                <a:cxn ang="0">
                  <a:pos x="70" y="4"/>
                </a:cxn>
                <a:cxn ang="0">
                  <a:pos x="77" y="7"/>
                </a:cxn>
                <a:cxn ang="0">
                  <a:pos x="79" y="9"/>
                </a:cxn>
                <a:cxn ang="0">
                  <a:pos x="82" y="12"/>
                </a:cxn>
                <a:cxn ang="0">
                  <a:pos x="84" y="16"/>
                </a:cxn>
                <a:cxn ang="0">
                  <a:pos x="87" y="19"/>
                </a:cxn>
                <a:cxn ang="0">
                  <a:pos x="89" y="26"/>
                </a:cxn>
                <a:cxn ang="0">
                  <a:pos x="92" y="35"/>
                </a:cxn>
                <a:cxn ang="0">
                  <a:pos x="92" y="45"/>
                </a:cxn>
                <a:cxn ang="0">
                  <a:pos x="92" y="113"/>
                </a:cxn>
                <a:cxn ang="0">
                  <a:pos x="70" y="113"/>
                </a:cxn>
                <a:cxn ang="0">
                  <a:pos x="70" y="45"/>
                </a:cxn>
                <a:cxn ang="0">
                  <a:pos x="70" y="40"/>
                </a:cxn>
                <a:cxn ang="0">
                  <a:pos x="68" y="35"/>
                </a:cxn>
                <a:cxn ang="0">
                  <a:pos x="67" y="30"/>
                </a:cxn>
                <a:cxn ang="0">
                  <a:pos x="65" y="26"/>
                </a:cxn>
                <a:cxn ang="0">
                  <a:pos x="62" y="23"/>
                </a:cxn>
                <a:cxn ang="0">
                  <a:pos x="58" y="19"/>
                </a:cxn>
                <a:cxn ang="0">
                  <a:pos x="53" y="19"/>
                </a:cxn>
                <a:cxn ang="0">
                  <a:pos x="50" y="18"/>
                </a:cxn>
                <a:cxn ang="0">
                  <a:pos x="41" y="19"/>
                </a:cxn>
                <a:cxn ang="0">
                  <a:pos x="36" y="21"/>
                </a:cxn>
                <a:cxn ang="0">
                  <a:pos x="29" y="26"/>
                </a:cxn>
                <a:cxn ang="0">
                  <a:pos x="21" y="35"/>
                </a:cxn>
                <a:cxn ang="0">
                  <a:pos x="21" y="113"/>
                </a:cxn>
                <a:cxn ang="0">
                  <a:pos x="0" y="113"/>
                </a:cxn>
                <a:cxn ang="0">
                  <a:pos x="0" y="4"/>
                </a:cxn>
                <a:cxn ang="0">
                  <a:pos x="21" y="4"/>
                </a:cxn>
                <a:cxn ang="0">
                  <a:pos x="21" y="18"/>
                </a:cxn>
              </a:cxnLst>
              <a:rect l="0" t="0" r="r" b="b"/>
              <a:pathLst>
                <a:path w="92" h="113">
                  <a:moveTo>
                    <a:pt x="21" y="18"/>
                  </a:moveTo>
                  <a:lnTo>
                    <a:pt x="26" y="14"/>
                  </a:lnTo>
                  <a:lnTo>
                    <a:pt x="29" y="11"/>
                  </a:lnTo>
                  <a:lnTo>
                    <a:pt x="32" y="7"/>
                  </a:lnTo>
                  <a:lnTo>
                    <a:pt x="36" y="6"/>
                  </a:lnTo>
                  <a:lnTo>
                    <a:pt x="41" y="4"/>
                  </a:lnTo>
                  <a:lnTo>
                    <a:pt x="46" y="2"/>
                  </a:lnTo>
                  <a:lnTo>
                    <a:pt x="50" y="0"/>
                  </a:lnTo>
                  <a:lnTo>
                    <a:pt x="55" y="0"/>
                  </a:lnTo>
                  <a:lnTo>
                    <a:pt x="63" y="2"/>
                  </a:lnTo>
                  <a:lnTo>
                    <a:pt x="70" y="4"/>
                  </a:lnTo>
                  <a:lnTo>
                    <a:pt x="77" y="7"/>
                  </a:lnTo>
                  <a:lnTo>
                    <a:pt x="79" y="9"/>
                  </a:lnTo>
                  <a:lnTo>
                    <a:pt x="82" y="12"/>
                  </a:lnTo>
                  <a:lnTo>
                    <a:pt x="84" y="16"/>
                  </a:lnTo>
                  <a:lnTo>
                    <a:pt x="87" y="19"/>
                  </a:lnTo>
                  <a:lnTo>
                    <a:pt x="89" y="26"/>
                  </a:lnTo>
                  <a:lnTo>
                    <a:pt x="92" y="35"/>
                  </a:lnTo>
                  <a:lnTo>
                    <a:pt x="92" y="45"/>
                  </a:lnTo>
                  <a:lnTo>
                    <a:pt x="92" y="113"/>
                  </a:lnTo>
                  <a:lnTo>
                    <a:pt x="70" y="113"/>
                  </a:lnTo>
                  <a:lnTo>
                    <a:pt x="70" y="45"/>
                  </a:lnTo>
                  <a:lnTo>
                    <a:pt x="70" y="40"/>
                  </a:lnTo>
                  <a:lnTo>
                    <a:pt x="68" y="35"/>
                  </a:lnTo>
                  <a:lnTo>
                    <a:pt x="67" y="30"/>
                  </a:lnTo>
                  <a:lnTo>
                    <a:pt x="65" y="26"/>
                  </a:lnTo>
                  <a:lnTo>
                    <a:pt x="62" y="23"/>
                  </a:lnTo>
                  <a:lnTo>
                    <a:pt x="58" y="19"/>
                  </a:lnTo>
                  <a:lnTo>
                    <a:pt x="53" y="19"/>
                  </a:lnTo>
                  <a:lnTo>
                    <a:pt x="50" y="18"/>
                  </a:lnTo>
                  <a:lnTo>
                    <a:pt x="41" y="19"/>
                  </a:lnTo>
                  <a:lnTo>
                    <a:pt x="36" y="21"/>
                  </a:lnTo>
                  <a:lnTo>
                    <a:pt x="29" y="26"/>
                  </a:lnTo>
                  <a:lnTo>
                    <a:pt x="21" y="35"/>
                  </a:lnTo>
                  <a:lnTo>
                    <a:pt x="21" y="113"/>
                  </a:lnTo>
                  <a:lnTo>
                    <a:pt x="0" y="113"/>
                  </a:lnTo>
                  <a:lnTo>
                    <a:pt x="0" y="4"/>
                  </a:lnTo>
                  <a:lnTo>
                    <a:pt x="21" y="4"/>
                  </a:lnTo>
                  <a:lnTo>
                    <a:pt x="21" y="18"/>
                  </a:lnTo>
                  <a:close/>
                </a:path>
              </a:pathLst>
            </a:custGeom>
            <a:solidFill>
              <a:srgbClr val="FFFFFF"/>
            </a:solidFill>
            <a:ln w="9525">
              <a:noFill/>
              <a:round/>
              <a:headEnd/>
              <a:tailEnd/>
            </a:ln>
          </p:spPr>
          <p:txBody>
            <a:bodyPr/>
            <a:lstStyle/>
            <a:p>
              <a:endParaRPr lang="en-GB"/>
            </a:p>
          </p:txBody>
        </p:sp>
        <p:sp>
          <p:nvSpPr>
            <p:cNvPr id="18" name="Freeform 21"/>
            <p:cNvSpPr>
              <a:spLocks noEditPoints="1"/>
            </p:cNvSpPr>
            <p:nvPr/>
          </p:nvSpPr>
          <p:spPr bwMode="auto">
            <a:xfrm>
              <a:off x="5075" y="613"/>
              <a:ext cx="14" cy="79"/>
            </a:xfrm>
            <a:custGeom>
              <a:avLst/>
              <a:gdLst/>
              <a:ahLst/>
              <a:cxnLst>
                <a:cxn ang="0">
                  <a:pos x="24" y="157"/>
                </a:cxn>
                <a:cxn ang="0">
                  <a:pos x="2" y="157"/>
                </a:cxn>
                <a:cxn ang="0">
                  <a:pos x="2"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2" y="5"/>
                </a:cxn>
                <a:cxn ang="0">
                  <a:pos x="26" y="9"/>
                </a:cxn>
                <a:cxn ang="0">
                  <a:pos x="27" y="14"/>
                </a:cxn>
                <a:cxn ang="0">
                  <a:pos x="26" y="19"/>
                </a:cxn>
                <a:cxn ang="0">
                  <a:pos x="24" y="21"/>
                </a:cxn>
                <a:cxn ang="0">
                  <a:pos x="22" y="22"/>
                </a:cxn>
                <a:cxn ang="0">
                  <a:pos x="19" y="26"/>
                </a:cxn>
                <a:cxn ang="0">
                  <a:pos x="14" y="27"/>
                </a:cxn>
              </a:cxnLst>
              <a:rect l="0" t="0" r="r" b="b"/>
              <a:pathLst>
                <a:path w="27" h="157">
                  <a:moveTo>
                    <a:pt x="24" y="157"/>
                  </a:moveTo>
                  <a:lnTo>
                    <a:pt x="2" y="157"/>
                  </a:lnTo>
                  <a:lnTo>
                    <a:pt x="2"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2" y="5"/>
                  </a:lnTo>
                  <a:lnTo>
                    <a:pt x="26" y="9"/>
                  </a:lnTo>
                  <a:lnTo>
                    <a:pt x="27" y="14"/>
                  </a:lnTo>
                  <a:lnTo>
                    <a:pt x="26" y="19"/>
                  </a:lnTo>
                  <a:lnTo>
                    <a:pt x="24" y="21"/>
                  </a:lnTo>
                  <a:lnTo>
                    <a:pt x="22" y="22"/>
                  </a:lnTo>
                  <a:lnTo>
                    <a:pt x="19" y="26"/>
                  </a:lnTo>
                  <a:lnTo>
                    <a:pt x="14" y="27"/>
                  </a:lnTo>
                  <a:close/>
                </a:path>
              </a:pathLst>
            </a:custGeom>
            <a:solidFill>
              <a:srgbClr val="FFFFFF"/>
            </a:solidFill>
            <a:ln w="9525">
              <a:noFill/>
              <a:round/>
              <a:headEnd/>
              <a:tailEnd/>
            </a:ln>
          </p:spPr>
          <p:txBody>
            <a:bodyPr/>
            <a:lstStyle/>
            <a:p>
              <a:endParaRPr lang="en-GB"/>
            </a:p>
          </p:txBody>
        </p:sp>
        <p:sp>
          <p:nvSpPr>
            <p:cNvPr id="19" name="Freeform 22"/>
            <p:cNvSpPr>
              <a:spLocks/>
            </p:cNvSpPr>
            <p:nvPr/>
          </p:nvSpPr>
          <p:spPr bwMode="auto">
            <a:xfrm>
              <a:off x="5097" y="636"/>
              <a:ext cx="53" cy="57"/>
            </a:xfrm>
            <a:custGeom>
              <a:avLst/>
              <a:gdLst/>
              <a:ahLst/>
              <a:cxnLst>
                <a:cxn ang="0">
                  <a:pos x="0" y="0"/>
                </a:cxn>
                <a:cxn ang="0">
                  <a:pos x="24" y="0"/>
                </a:cxn>
                <a:cxn ang="0">
                  <a:pos x="53" y="69"/>
                </a:cxn>
                <a:cxn ang="0">
                  <a:pos x="82" y="0"/>
                </a:cxn>
                <a:cxn ang="0">
                  <a:pos x="106" y="0"/>
                </a:cxn>
                <a:cxn ang="0">
                  <a:pos x="56" y="113"/>
                </a:cxn>
                <a:cxn ang="0">
                  <a:pos x="49" y="113"/>
                </a:cxn>
                <a:cxn ang="0">
                  <a:pos x="0" y="0"/>
                </a:cxn>
              </a:cxnLst>
              <a:rect l="0" t="0" r="r" b="b"/>
              <a:pathLst>
                <a:path w="106" h="113">
                  <a:moveTo>
                    <a:pt x="0" y="0"/>
                  </a:moveTo>
                  <a:lnTo>
                    <a:pt x="24" y="0"/>
                  </a:lnTo>
                  <a:lnTo>
                    <a:pt x="53" y="69"/>
                  </a:lnTo>
                  <a:lnTo>
                    <a:pt x="82" y="0"/>
                  </a:lnTo>
                  <a:lnTo>
                    <a:pt x="106" y="0"/>
                  </a:lnTo>
                  <a:lnTo>
                    <a:pt x="56" y="113"/>
                  </a:lnTo>
                  <a:lnTo>
                    <a:pt x="49" y="113"/>
                  </a:lnTo>
                  <a:lnTo>
                    <a:pt x="0" y="0"/>
                  </a:lnTo>
                  <a:close/>
                </a:path>
              </a:pathLst>
            </a:custGeom>
            <a:solidFill>
              <a:srgbClr val="FFFFFF"/>
            </a:solidFill>
            <a:ln w="9525">
              <a:noFill/>
              <a:round/>
              <a:headEnd/>
              <a:tailEnd/>
            </a:ln>
          </p:spPr>
          <p:txBody>
            <a:bodyPr/>
            <a:lstStyle/>
            <a:p>
              <a:endParaRPr lang="en-GB"/>
            </a:p>
          </p:txBody>
        </p:sp>
        <p:sp>
          <p:nvSpPr>
            <p:cNvPr id="20" name="Freeform 23"/>
            <p:cNvSpPr>
              <a:spLocks noEditPoints="1"/>
            </p:cNvSpPr>
            <p:nvPr/>
          </p:nvSpPr>
          <p:spPr bwMode="auto">
            <a:xfrm>
              <a:off x="5155" y="635"/>
              <a:ext cx="49" cy="58"/>
            </a:xfrm>
            <a:custGeom>
              <a:avLst/>
              <a:gdLst/>
              <a:ahLst/>
              <a:cxnLst>
                <a:cxn ang="0">
                  <a:pos x="87" y="108"/>
                </a:cxn>
                <a:cxn ang="0">
                  <a:pos x="67" y="115"/>
                </a:cxn>
                <a:cxn ang="0">
                  <a:pos x="48" y="115"/>
                </a:cxn>
                <a:cxn ang="0">
                  <a:pos x="36" y="113"/>
                </a:cxn>
                <a:cxn ang="0">
                  <a:pos x="26" y="108"/>
                </a:cxn>
                <a:cxn ang="0">
                  <a:pos x="17" y="103"/>
                </a:cxn>
                <a:cxn ang="0">
                  <a:pos x="7" y="89"/>
                </a:cxn>
                <a:cxn ang="0">
                  <a:pos x="0" y="69"/>
                </a:cxn>
                <a:cxn ang="0">
                  <a:pos x="0" y="45"/>
                </a:cxn>
                <a:cxn ang="0">
                  <a:pos x="4" y="35"/>
                </a:cxn>
                <a:cxn ang="0">
                  <a:pos x="14" y="16"/>
                </a:cxn>
                <a:cxn ang="0">
                  <a:pos x="26" y="7"/>
                </a:cxn>
                <a:cxn ang="0">
                  <a:pos x="40" y="2"/>
                </a:cxn>
                <a:cxn ang="0">
                  <a:pos x="51" y="0"/>
                </a:cxn>
                <a:cxn ang="0">
                  <a:pos x="67" y="2"/>
                </a:cxn>
                <a:cxn ang="0">
                  <a:pos x="79" y="9"/>
                </a:cxn>
                <a:cxn ang="0">
                  <a:pos x="87" y="16"/>
                </a:cxn>
                <a:cxn ang="0">
                  <a:pos x="94" y="30"/>
                </a:cxn>
                <a:cxn ang="0">
                  <a:pos x="99" y="48"/>
                </a:cxn>
                <a:cxn ang="0">
                  <a:pos x="22" y="62"/>
                </a:cxn>
                <a:cxn ang="0">
                  <a:pos x="26" y="76"/>
                </a:cxn>
                <a:cxn ang="0">
                  <a:pos x="33" y="86"/>
                </a:cxn>
                <a:cxn ang="0">
                  <a:pos x="45" y="93"/>
                </a:cxn>
                <a:cxn ang="0">
                  <a:pos x="58" y="94"/>
                </a:cxn>
                <a:cxn ang="0">
                  <a:pos x="77" y="91"/>
                </a:cxn>
                <a:cxn ang="0">
                  <a:pos x="98" y="81"/>
                </a:cxn>
                <a:cxn ang="0">
                  <a:pos x="77" y="47"/>
                </a:cxn>
                <a:cxn ang="0">
                  <a:pos x="75" y="36"/>
                </a:cxn>
                <a:cxn ang="0">
                  <a:pos x="72" y="30"/>
                </a:cxn>
                <a:cxn ang="0">
                  <a:pos x="67" y="24"/>
                </a:cxn>
                <a:cxn ang="0">
                  <a:pos x="57" y="21"/>
                </a:cxn>
                <a:cxn ang="0">
                  <a:pos x="46" y="21"/>
                </a:cxn>
                <a:cxn ang="0">
                  <a:pos x="36" y="24"/>
                </a:cxn>
                <a:cxn ang="0">
                  <a:pos x="29" y="31"/>
                </a:cxn>
                <a:cxn ang="0">
                  <a:pos x="24" y="42"/>
                </a:cxn>
                <a:cxn ang="0">
                  <a:pos x="77" y="47"/>
                </a:cxn>
              </a:cxnLst>
              <a:rect l="0" t="0" r="r" b="b"/>
              <a:pathLst>
                <a:path w="99" h="115">
                  <a:moveTo>
                    <a:pt x="98" y="103"/>
                  </a:moveTo>
                  <a:lnTo>
                    <a:pt x="87" y="108"/>
                  </a:lnTo>
                  <a:lnTo>
                    <a:pt x="77" y="113"/>
                  </a:lnTo>
                  <a:lnTo>
                    <a:pt x="67" y="115"/>
                  </a:lnTo>
                  <a:lnTo>
                    <a:pt x="53" y="115"/>
                  </a:lnTo>
                  <a:lnTo>
                    <a:pt x="48" y="115"/>
                  </a:lnTo>
                  <a:lnTo>
                    <a:pt x="41" y="115"/>
                  </a:lnTo>
                  <a:lnTo>
                    <a:pt x="36" y="113"/>
                  </a:lnTo>
                  <a:lnTo>
                    <a:pt x="31" y="112"/>
                  </a:lnTo>
                  <a:lnTo>
                    <a:pt x="26" y="108"/>
                  </a:lnTo>
                  <a:lnTo>
                    <a:pt x="22" y="106"/>
                  </a:lnTo>
                  <a:lnTo>
                    <a:pt x="17" y="103"/>
                  </a:lnTo>
                  <a:lnTo>
                    <a:pt x="14" y="98"/>
                  </a:lnTo>
                  <a:lnTo>
                    <a:pt x="7" y="89"/>
                  </a:lnTo>
                  <a:lnTo>
                    <a:pt x="4" y="79"/>
                  </a:lnTo>
                  <a:lnTo>
                    <a:pt x="0" y="69"/>
                  </a:lnTo>
                  <a:lnTo>
                    <a:pt x="0" y="57"/>
                  </a:lnTo>
                  <a:lnTo>
                    <a:pt x="0" y="45"/>
                  </a:lnTo>
                  <a:lnTo>
                    <a:pt x="2" y="40"/>
                  </a:lnTo>
                  <a:lnTo>
                    <a:pt x="4" y="35"/>
                  </a:lnTo>
                  <a:lnTo>
                    <a:pt x="7" y="24"/>
                  </a:lnTo>
                  <a:lnTo>
                    <a:pt x="14" y="16"/>
                  </a:lnTo>
                  <a:lnTo>
                    <a:pt x="22" y="9"/>
                  </a:lnTo>
                  <a:lnTo>
                    <a:pt x="26" y="7"/>
                  </a:lnTo>
                  <a:lnTo>
                    <a:pt x="31" y="4"/>
                  </a:lnTo>
                  <a:lnTo>
                    <a:pt x="40" y="2"/>
                  </a:lnTo>
                  <a:lnTo>
                    <a:pt x="46" y="0"/>
                  </a:lnTo>
                  <a:lnTo>
                    <a:pt x="51" y="0"/>
                  </a:lnTo>
                  <a:lnTo>
                    <a:pt x="62" y="2"/>
                  </a:lnTo>
                  <a:lnTo>
                    <a:pt x="67" y="2"/>
                  </a:lnTo>
                  <a:lnTo>
                    <a:pt x="72" y="4"/>
                  </a:lnTo>
                  <a:lnTo>
                    <a:pt x="79" y="9"/>
                  </a:lnTo>
                  <a:lnTo>
                    <a:pt x="84" y="12"/>
                  </a:lnTo>
                  <a:lnTo>
                    <a:pt x="87" y="16"/>
                  </a:lnTo>
                  <a:lnTo>
                    <a:pt x="93" y="24"/>
                  </a:lnTo>
                  <a:lnTo>
                    <a:pt x="94" y="30"/>
                  </a:lnTo>
                  <a:lnTo>
                    <a:pt x="96" y="35"/>
                  </a:lnTo>
                  <a:lnTo>
                    <a:pt x="99" y="48"/>
                  </a:lnTo>
                  <a:lnTo>
                    <a:pt x="99" y="62"/>
                  </a:lnTo>
                  <a:lnTo>
                    <a:pt x="22" y="62"/>
                  </a:lnTo>
                  <a:lnTo>
                    <a:pt x="24" y="69"/>
                  </a:lnTo>
                  <a:lnTo>
                    <a:pt x="26" y="76"/>
                  </a:lnTo>
                  <a:lnTo>
                    <a:pt x="29" y="83"/>
                  </a:lnTo>
                  <a:lnTo>
                    <a:pt x="33" y="86"/>
                  </a:lnTo>
                  <a:lnTo>
                    <a:pt x="38" y="89"/>
                  </a:lnTo>
                  <a:lnTo>
                    <a:pt x="45" y="93"/>
                  </a:lnTo>
                  <a:lnTo>
                    <a:pt x="51" y="94"/>
                  </a:lnTo>
                  <a:lnTo>
                    <a:pt x="58" y="94"/>
                  </a:lnTo>
                  <a:lnTo>
                    <a:pt x="69" y="94"/>
                  </a:lnTo>
                  <a:lnTo>
                    <a:pt x="77" y="91"/>
                  </a:lnTo>
                  <a:lnTo>
                    <a:pt x="87" y="88"/>
                  </a:lnTo>
                  <a:lnTo>
                    <a:pt x="98" y="81"/>
                  </a:lnTo>
                  <a:lnTo>
                    <a:pt x="98" y="103"/>
                  </a:lnTo>
                  <a:close/>
                  <a:moveTo>
                    <a:pt x="77" y="47"/>
                  </a:moveTo>
                  <a:lnTo>
                    <a:pt x="77" y="42"/>
                  </a:lnTo>
                  <a:lnTo>
                    <a:pt x="75" y="36"/>
                  </a:lnTo>
                  <a:lnTo>
                    <a:pt x="74" y="31"/>
                  </a:lnTo>
                  <a:lnTo>
                    <a:pt x="72" y="30"/>
                  </a:lnTo>
                  <a:lnTo>
                    <a:pt x="70" y="28"/>
                  </a:lnTo>
                  <a:lnTo>
                    <a:pt x="67" y="24"/>
                  </a:lnTo>
                  <a:lnTo>
                    <a:pt x="62" y="21"/>
                  </a:lnTo>
                  <a:lnTo>
                    <a:pt x="57" y="21"/>
                  </a:lnTo>
                  <a:lnTo>
                    <a:pt x="51" y="19"/>
                  </a:lnTo>
                  <a:lnTo>
                    <a:pt x="46" y="21"/>
                  </a:lnTo>
                  <a:lnTo>
                    <a:pt x="41" y="21"/>
                  </a:lnTo>
                  <a:lnTo>
                    <a:pt x="36" y="24"/>
                  </a:lnTo>
                  <a:lnTo>
                    <a:pt x="33" y="26"/>
                  </a:lnTo>
                  <a:lnTo>
                    <a:pt x="29" y="31"/>
                  </a:lnTo>
                  <a:lnTo>
                    <a:pt x="26" y="35"/>
                  </a:lnTo>
                  <a:lnTo>
                    <a:pt x="24" y="42"/>
                  </a:lnTo>
                  <a:lnTo>
                    <a:pt x="22" y="47"/>
                  </a:lnTo>
                  <a:lnTo>
                    <a:pt x="77" y="47"/>
                  </a:lnTo>
                  <a:close/>
                </a:path>
              </a:pathLst>
            </a:custGeom>
            <a:solidFill>
              <a:srgbClr val="FFFFFF"/>
            </a:solidFill>
            <a:ln w="9525">
              <a:noFill/>
              <a:round/>
              <a:headEnd/>
              <a:tailEnd/>
            </a:ln>
          </p:spPr>
          <p:txBody>
            <a:bodyPr/>
            <a:lstStyle/>
            <a:p>
              <a:endParaRPr lang="en-GB"/>
            </a:p>
          </p:txBody>
        </p:sp>
        <p:sp>
          <p:nvSpPr>
            <p:cNvPr id="21" name="Freeform 24"/>
            <p:cNvSpPr>
              <a:spLocks/>
            </p:cNvSpPr>
            <p:nvPr/>
          </p:nvSpPr>
          <p:spPr bwMode="auto">
            <a:xfrm>
              <a:off x="5218" y="635"/>
              <a:ext cx="40" cy="57"/>
            </a:xfrm>
            <a:custGeom>
              <a:avLst/>
              <a:gdLst/>
              <a:ahLst/>
              <a:cxnLst>
                <a:cxn ang="0">
                  <a:pos x="22" y="4"/>
                </a:cxn>
                <a:cxn ang="0">
                  <a:pos x="22" y="28"/>
                </a:cxn>
                <a:cxn ang="0">
                  <a:pos x="25" y="23"/>
                </a:cxn>
                <a:cxn ang="0">
                  <a:pos x="31" y="16"/>
                </a:cxn>
                <a:cxn ang="0">
                  <a:pos x="34" y="12"/>
                </a:cxn>
                <a:cxn ang="0">
                  <a:pos x="37" y="7"/>
                </a:cxn>
                <a:cxn ang="0">
                  <a:pos x="46" y="2"/>
                </a:cxn>
                <a:cxn ang="0">
                  <a:pos x="51" y="0"/>
                </a:cxn>
                <a:cxn ang="0">
                  <a:pos x="54" y="0"/>
                </a:cxn>
                <a:cxn ang="0">
                  <a:pos x="61" y="2"/>
                </a:cxn>
                <a:cxn ang="0">
                  <a:pos x="66" y="4"/>
                </a:cxn>
                <a:cxn ang="0">
                  <a:pos x="73" y="7"/>
                </a:cxn>
                <a:cxn ang="0">
                  <a:pos x="80" y="14"/>
                </a:cxn>
                <a:cxn ang="0">
                  <a:pos x="70" y="33"/>
                </a:cxn>
                <a:cxn ang="0">
                  <a:pos x="63" y="28"/>
                </a:cxn>
                <a:cxn ang="0">
                  <a:pos x="58" y="24"/>
                </a:cxn>
                <a:cxn ang="0">
                  <a:pos x="53" y="23"/>
                </a:cxn>
                <a:cxn ang="0">
                  <a:pos x="49" y="21"/>
                </a:cxn>
                <a:cxn ang="0">
                  <a:pos x="42" y="23"/>
                </a:cxn>
                <a:cxn ang="0">
                  <a:pos x="39" y="24"/>
                </a:cxn>
                <a:cxn ang="0">
                  <a:pos x="34" y="28"/>
                </a:cxn>
                <a:cxn ang="0">
                  <a:pos x="29" y="31"/>
                </a:cxn>
                <a:cxn ang="0">
                  <a:pos x="25" y="36"/>
                </a:cxn>
                <a:cxn ang="0">
                  <a:pos x="24" y="43"/>
                </a:cxn>
                <a:cxn ang="0">
                  <a:pos x="22" y="48"/>
                </a:cxn>
                <a:cxn ang="0">
                  <a:pos x="22" y="55"/>
                </a:cxn>
                <a:cxn ang="0">
                  <a:pos x="22" y="113"/>
                </a:cxn>
                <a:cxn ang="0">
                  <a:pos x="0" y="113"/>
                </a:cxn>
                <a:cxn ang="0">
                  <a:pos x="0" y="4"/>
                </a:cxn>
                <a:cxn ang="0">
                  <a:pos x="22" y="4"/>
                </a:cxn>
              </a:cxnLst>
              <a:rect l="0" t="0" r="r" b="b"/>
              <a:pathLst>
                <a:path w="80" h="113">
                  <a:moveTo>
                    <a:pt x="22" y="4"/>
                  </a:moveTo>
                  <a:lnTo>
                    <a:pt x="22" y="28"/>
                  </a:lnTo>
                  <a:lnTo>
                    <a:pt x="25" y="23"/>
                  </a:lnTo>
                  <a:lnTo>
                    <a:pt x="31" y="16"/>
                  </a:lnTo>
                  <a:lnTo>
                    <a:pt x="34" y="12"/>
                  </a:lnTo>
                  <a:lnTo>
                    <a:pt x="37" y="7"/>
                  </a:lnTo>
                  <a:lnTo>
                    <a:pt x="46" y="2"/>
                  </a:lnTo>
                  <a:lnTo>
                    <a:pt x="51" y="0"/>
                  </a:lnTo>
                  <a:lnTo>
                    <a:pt x="54" y="0"/>
                  </a:lnTo>
                  <a:lnTo>
                    <a:pt x="61" y="2"/>
                  </a:lnTo>
                  <a:lnTo>
                    <a:pt x="66" y="4"/>
                  </a:lnTo>
                  <a:lnTo>
                    <a:pt x="73" y="7"/>
                  </a:lnTo>
                  <a:lnTo>
                    <a:pt x="80" y="14"/>
                  </a:lnTo>
                  <a:lnTo>
                    <a:pt x="70" y="33"/>
                  </a:lnTo>
                  <a:lnTo>
                    <a:pt x="63" y="28"/>
                  </a:lnTo>
                  <a:lnTo>
                    <a:pt x="58" y="24"/>
                  </a:lnTo>
                  <a:lnTo>
                    <a:pt x="53" y="23"/>
                  </a:lnTo>
                  <a:lnTo>
                    <a:pt x="49" y="21"/>
                  </a:lnTo>
                  <a:lnTo>
                    <a:pt x="42" y="23"/>
                  </a:lnTo>
                  <a:lnTo>
                    <a:pt x="39" y="24"/>
                  </a:lnTo>
                  <a:lnTo>
                    <a:pt x="34" y="28"/>
                  </a:lnTo>
                  <a:lnTo>
                    <a:pt x="29" y="31"/>
                  </a:lnTo>
                  <a:lnTo>
                    <a:pt x="25" y="36"/>
                  </a:lnTo>
                  <a:lnTo>
                    <a:pt x="24" y="43"/>
                  </a:lnTo>
                  <a:lnTo>
                    <a:pt x="22" y="48"/>
                  </a:lnTo>
                  <a:lnTo>
                    <a:pt x="22" y="55"/>
                  </a:lnTo>
                  <a:lnTo>
                    <a:pt x="22" y="113"/>
                  </a:lnTo>
                  <a:lnTo>
                    <a:pt x="0" y="113"/>
                  </a:lnTo>
                  <a:lnTo>
                    <a:pt x="0" y="4"/>
                  </a:lnTo>
                  <a:lnTo>
                    <a:pt x="22" y="4"/>
                  </a:lnTo>
                  <a:close/>
                </a:path>
              </a:pathLst>
            </a:custGeom>
            <a:solidFill>
              <a:srgbClr val="FFFFFF"/>
            </a:solidFill>
            <a:ln w="9525">
              <a:noFill/>
              <a:round/>
              <a:headEnd/>
              <a:tailEnd/>
            </a:ln>
          </p:spPr>
          <p:txBody>
            <a:bodyPr/>
            <a:lstStyle/>
            <a:p>
              <a:endParaRPr lang="en-GB"/>
            </a:p>
          </p:txBody>
        </p:sp>
        <p:sp>
          <p:nvSpPr>
            <p:cNvPr id="22" name="Freeform 25"/>
            <p:cNvSpPr>
              <a:spLocks/>
            </p:cNvSpPr>
            <p:nvPr/>
          </p:nvSpPr>
          <p:spPr bwMode="auto">
            <a:xfrm>
              <a:off x="5265" y="635"/>
              <a:ext cx="37" cy="58"/>
            </a:xfrm>
            <a:custGeom>
              <a:avLst/>
              <a:gdLst/>
              <a:ahLst/>
              <a:cxnLst>
                <a:cxn ang="0">
                  <a:pos x="60" y="26"/>
                </a:cxn>
                <a:cxn ang="0">
                  <a:pos x="44" y="21"/>
                </a:cxn>
                <a:cxn ang="0">
                  <a:pos x="31" y="21"/>
                </a:cxn>
                <a:cxn ang="0">
                  <a:pos x="24" y="26"/>
                </a:cxn>
                <a:cxn ang="0">
                  <a:pos x="22" y="30"/>
                </a:cxn>
                <a:cxn ang="0">
                  <a:pos x="29" y="38"/>
                </a:cxn>
                <a:cxn ang="0">
                  <a:pos x="49" y="52"/>
                </a:cxn>
                <a:cxn ang="0">
                  <a:pos x="65" y="65"/>
                </a:cxn>
                <a:cxn ang="0">
                  <a:pos x="72" y="72"/>
                </a:cxn>
                <a:cxn ang="0">
                  <a:pos x="73" y="79"/>
                </a:cxn>
                <a:cxn ang="0">
                  <a:pos x="73" y="89"/>
                </a:cxn>
                <a:cxn ang="0">
                  <a:pos x="68" y="101"/>
                </a:cxn>
                <a:cxn ang="0">
                  <a:pos x="61" y="108"/>
                </a:cxn>
                <a:cxn ang="0">
                  <a:pos x="53" y="113"/>
                </a:cxn>
                <a:cxn ang="0">
                  <a:pos x="37" y="115"/>
                </a:cxn>
                <a:cxn ang="0">
                  <a:pos x="19" y="113"/>
                </a:cxn>
                <a:cxn ang="0">
                  <a:pos x="0" y="106"/>
                </a:cxn>
                <a:cxn ang="0">
                  <a:pos x="10" y="88"/>
                </a:cxn>
                <a:cxn ang="0">
                  <a:pos x="27" y="96"/>
                </a:cxn>
                <a:cxn ang="0">
                  <a:pos x="41" y="96"/>
                </a:cxn>
                <a:cxn ang="0">
                  <a:pos x="48" y="93"/>
                </a:cxn>
                <a:cxn ang="0">
                  <a:pos x="51" y="84"/>
                </a:cxn>
                <a:cxn ang="0">
                  <a:pos x="49" y="81"/>
                </a:cxn>
                <a:cxn ang="0">
                  <a:pos x="25" y="62"/>
                </a:cxn>
                <a:cxn ang="0">
                  <a:pos x="10" y="52"/>
                </a:cxn>
                <a:cxn ang="0">
                  <a:pos x="3" y="43"/>
                </a:cxn>
                <a:cxn ang="0">
                  <a:pos x="0" y="35"/>
                </a:cxn>
                <a:cxn ang="0">
                  <a:pos x="0" y="24"/>
                </a:cxn>
                <a:cxn ang="0">
                  <a:pos x="5" y="14"/>
                </a:cxn>
                <a:cxn ang="0">
                  <a:pos x="15" y="6"/>
                </a:cxn>
                <a:cxn ang="0">
                  <a:pos x="29" y="2"/>
                </a:cxn>
                <a:cxn ang="0">
                  <a:pos x="44" y="2"/>
                </a:cxn>
                <a:cxn ang="0">
                  <a:pos x="60" y="6"/>
                </a:cxn>
                <a:cxn ang="0">
                  <a:pos x="68" y="31"/>
                </a:cxn>
              </a:cxnLst>
              <a:rect l="0" t="0" r="r" b="b"/>
              <a:pathLst>
                <a:path w="73" h="115">
                  <a:moveTo>
                    <a:pt x="68" y="31"/>
                  </a:moveTo>
                  <a:lnTo>
                    <a:pt x="60" y="26"/>
                  </a:lnTo>
                  <a:lnTo>
                    <a:pt x="51" y="23"/>
                  </a:lnTo>
                  <a:lnTo>
                    <a:pt x="44" y="21"/>
                  </a:lnTo>
                  <a:lnTo>
                    <a:pt x="37" y="19"/>
                  </a:lnTo>
                  <a:lnTo>
                    <a:pt x="31" y="21"/>
                  </a:lnTo>
                  <a:lnTo>
                    <a:pt x="25" y="23"/>
                  </a:lnTo>
                  <a:lnTo>
                    <a:pt x="24" y="26"/>
                  </a:lnTo>
                  <a:lnTo>
                    <a:pt x="22" y="28"/>
                  </a:lnTo>
                  <a:lnTo>
                    <a:pt x="22" y="30"/>
                  </a:lnTo>
                  <a:lnTo>
                    <a:pt x="24" y="35"/>
                  </a:lnTo>
                  <a:lnTo>
                    <a:pt x="29" y="38"/>
                  </a:lnTo>
                  <a:lnTo>
                    <a:pt x="36" y="45"/>
                  </a:lnTo>
                  <a:lnTo>
                    <a:pt x="49" y="52"/>
                  </a:lnTo>
                  <a:lnTo>
                    <a:pt x="61" y="60"/>
                  </a:lnTo>
                  <a:lnTo>
                    <a:pt x="65" y="65"/>
                  </a:lnTo>
                  <a:lnTo>
                    <a:pt x="68" y="69"/>
                  </a:lnTo>
                  <a:lnTo>
                    <a:pt x="72" y="72"/>
                  </a:lnTo>
                  <a:lnTo>
                    <a:pt x="73" y="76"/>
                  </a:lnTo>
                  <a:lnTo>
                    <a:pt x="73" y="79"/>
                  </a:lnTo>
                  <a:lnTo>
                    <a:pt x="73" y="83"/>
                  </a:lnTo>
                  <a:lnTo>
                    <a:pt x="73" y="89"/>
                  </a:lnTo>
                  <a:lnTo>
                    <a:pt x="72" y="96"/>
                  </a:lnTo>
                  <a:lnTo>
                    <a:pt x="68" y="101"/>
                  </a:lnTo>
                  <a:lnTo>
                    <a:pt x="63" y="106"/>
                  </a:lnTo>
                  <a:lnTo>
                    <a:pt x="61" y="108"/>
                  </a:lnTo>
                  <a:lnTo>
                    <a:pt x="58" y="110"/>
                  </a:lnTo>
                  <a:lnTo>
                    <a:pt x="53" y="113"/>
                  </a:lnTo>
                  <a:lnTo>
                    <a:pt x="46" y="115"/>
                  </a:lnTo>
                  <a:lnTo>
                    <a:pt x="37" y="115"/>
                  </a:lnTo>
                  <a:lnTo>
                    <a:pt x="27" y="115"/>
                  </a:lnTo>
                  <a:lnTo>
                    <a:pt x="19" y="113"/>
                  </a:lnTo>
                  <a:lnTo>
                    <a:pt x="10" y="110"/>
                  </a:lnTo>
                  <a:lnTo>
                    <a:pt x="0" y="106"/>
                  </a:lnTo>
                  <a:lnTo>
                    <a:pt x="0" y="83"/>
                  </a:lnTo>
                  <a:lnTo>
                    <a:pt x="10" y="88"/>
                  </a:lnTo>
                  <a:lnTo>
                    <a:pt x="19" y="93"/>
                  </a:lnTo>
                  <a:lnTo>
                    <a:pt x="27" y="96"/>
                  </a:lnTo>
                  <a:lnTo>
                    <a:pt x="36" y="96"/>
                  </a:lnTo>
                  <a:lnTo>
                    <a:pt x="41" y="96"/>
                  </a:lnTo>
                  <a:lnTo>
                    <a:pt x="44" y="94"/>
                  </a:lnTo>
                  <a:lnTo>
                    <a:pt x="48" y="93"/>
                  </a:lnTo>
                  <a:lnTo>
                    <a:pt x="51" y="89"/>
                  </a:lnTo>
                  <a:lnTo>
                    <a:pt x="51" y="84"/>
                  </a:lnTo>
                  <a:lnTo>
                    <a:pt x="51" y="83"/>
                  </a:lnTo>
                  <a:lnTo>
                    <a:pt x="49" y="81"/>
                  </a:lnTo>
                  <a:lnTo>
                    <a:pt x="44" y="76"/>
                  </a:lnTo>
                  <a:lnTo>
                    <a:pt x="25" y="62"/>
                  </a:lnTo>
                  <a:lnTo>
                    <a:pt x="15" y="55"/>
                  </a:lnTo>
                  <a:lnTo>
                    <a:pt x="10" y="52"/>
                  </a:lnTo>
                  <a:lnTo>
                    <a:pt x="7" y="47"/>
                  </a:lnTo>
                  <a:lnTo>
                    <a:pt x="3" y="43"/>
                  </a:lnTo>
                  <a:lnTo>
                    <a:pt x="1" y="40"/>
                  </a:lnTo>
                  <a:lnTo>
                    <a:pt x="0" y="35"/>
                  </a:lnTo>
                  <a:lnTo>
                    <a:pt x="0" y="31"/>
                  </a:lnTo>
                  <a:lnTo>
                    <a:pt x="0" y="24"/>
                  </a:lnTo>
                  <a:lnTo>
                    <a:pt x="1" y="19"/>
                  </a:lnTo>
                  <a:lnTo>
                    <a:pt x="5" y="14"/>
                  </a:lnTo>
                  <a:lnTo>
                    <a:pt x="10" y="9"/>
                  </a:lnTo>
                  <a:lnTo>
                    <a:pt x="15" y="6"/>
                  </a:lnTo>
                  <a:lnTo>
                    <a:pt x="22" y="2"/>
                  </a:lnTo>
                  <a:lnTo>
                    <a:pt x="29" y="2"/>
                  </a:lnTo>
                  <a:lnTo>
                    <a:pt x="36" y="0"/>
                  </a:lnTo>
                  <a:lnTo>
                    <a:pt x="44" y="2"/>
                  </a:lnTo>
                  <a:lnTo>
                    <a:pt x="53" y="4"/>
                  </a:lnTo>
                  <a:lnTo>
                    <a:pt x="60" y="6"/>
                  </a:lnTo>
                  <a:lnTo>
                    <a:pt x="68" y="11"/>
                  </a:lnTo>
                  <a:lnTo>
                    <a:pt x="68" y="31"/>
                  </a:lnTo>
                  <a:close/>
                </a:path>
              </a:pathLst>
            </a:custGeom>
            <a:solidFill>
              <a:srgbClr val="FFFFFF"/>
            </a:solidFill>
            <a:ln w="9525">
              <a:noFill/>
              <a:round/>
              <a:headEnd/>
              <a:tailEnd/>
            </a:ln>
          </p:spPr>
          <p:txBody>
            <a:bodyPr/>
            <a:lstStyle/>
            <a:p>
              <a:endParaRPr lang="en-GB"/>
            </a:p>
          </p:txBody>
        </p:sp>
        <p:sp>
          <p:nvSpPr>
            <p:cNvPr id="23" name="Freeform 26"/>
            <p:cNvSpPr>
              <a:spLocks noEditPoints="1"/>
            </p:cNvSpPr>
            <p:nvPr/>
          </p:nvSpPr>
          <p:spPr bwMode="auto">
            <a:xfrm>
              <a:off x="5314" y="613"/>
              <a:ext cx="13" cy="79"/>
            </a:xfrm>
            <a:custGeom>
              <a:avLst/>
              <a:gdLst/>
              <a:ahLst/>
              <a:cxnLst>
                <a:cxn ang="0">
                  <a:pos x="24" y="157"/>
                </a:cxn>
                <a:cxn ang="0">
                  <a:pos x="4" y="157"/>
                </a:cxn>
                <a:cxn ang="0">
                  <a:pos x="4"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3" y="5"/>
                </a:cxn>
                <a:cxn ang="0">
                  <a:pos x="26" y="9"/>
                </a:cxn>
                <a:cxn ang="0">
                  <a:pos x="28" y="14"/>
                </a:cxn>
                <a:cxn ang="0">
                  <a:pos x="26" y="19"/>
                </a:cxn>
                <a:cxn ang="0">
                  <a:pos x="24" y="21"/>
                </a:cxn>
                <a:cxn ang="0">
                  <a:pos x="23" y="22"/>
                </a:cxn>
                <a:cxn ang="0">
                  <a:pos x="19" y="26"/>
                </a:cxn>
                <a:cxn ang="0">
                  <a:pos x="14" y="27"/>
                </a:cxn>
              </a:cxnLst>
              <a:rect l="0" t="0" r="r" b="b"/>
              <a:pathLst>
                <a:path w="28" h="157">
                  <a:moveTo>
                    <a:pt x="24" y="157"/>
                  </a:moveTo>
                  <a:lnTo>
                    <a:pt x="4" y="157"/>
                  </a:lnTo>
                  <a:lnTo>
                    <a:pt x="4"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3" y="5"/>
                  </a:lnTo>
                  <a:lnTo>
                    <a:pt x="26" y="9"/>
                  </a:lnTo>
                  <a:lnTo>
                    <a:pt x="28" y="14"/>
                  </a:lnTo>
                  <a:lnTo>
                    <a:pt x="26" y="19"/>
                  </a:lnTo>
                  <a:lnTo>
                    <a:pt x="24" y="21"/>
                  </a:lnTo>
                  <a:lnTo>
                    <a:pt x="23" y="22"/>
                  </a:lnTo>
                  <a:lnTo>
                    <a:pt x="19" y="26"/>
                  </a:lnTo>
                  <a:lnTo>
                    <a:pt x="14" y="27"/>
                  </a:lnTo>
                  <a:close/>
                </a:path>
              </a:pathLst>
            </a:custGeom>
            <a:solidFill>
              <a:srgbClr val="FFFFFF"/>
            </a:solidFill>
            <a:ln w="9525">
              <a:noFill/>
              <a:round/>
              <a:headEnd/>
              <a:tailEnd/>
            </a:ln>
          </p:spPr>
          <p:txBody>
            <a:bodyPr/>
            <a:lstStyle/>
            <a:p>
              <a:endParaRPr lang="en-GB"/>
            </a:p>
          </p:txBody>
        </p:sp>
        <p:sp>
          <p:nvSpPr>
            <p:cNvPr id="24" name="Freeform 27"/>
            <p:cNvSpPr>
              <a:spLocks/>
            </p:cNvSpPr>
            <p:nvPr/>
          </p:nvSpPr>
          <p:spPr bwMode="auto">
            <a:xfrm>
              <a:off x="5335" y="625"/>
              <a:ext cx="41" cy="68"/>
            </a:xfrm>
            <a:custGeom>
              <a:avLst/>
              <a:gdLst/>
              <a:ahLst/>
              <a:cxnLst>
                <a:cxn ang="0">
                  <a:pos x="41" y="24"/>
                </a:cxn>
                <a:cxn ang="0">
                  <a:pos x="77" y="24"/>
                </a:cxn>
                <a:cxn ang="0">
                  <a:pos x="77" y="43"/>
                </a:cxn>
                <a:cxn ang="0">
                  <a:pos x="41" y="43"/>
                </a:cxn>
                <a:cxn ang="0">
                  <a:pos x="41" y="99"/>
                </a:cxn>
                <a:cxn ang="0">
                  <a:pos x="43" y="104"/>
                </a:cxn>
                <a:cxn ang="0">
                  <a:pos x="43" y="108"/>
                </a:cxn>
                <a:cxn ang="0">
                  <a:pos x="46" y="113"/>
                </a:cxn>
                <a:cxn ang="0">
                  <a:pos x="51" y="114"/>
                </a:cxn>
                <a:cxn ang="0">
                  <a:pos x="55" y="116"/>
                </a:cxn>
                <a:cxn ang="0">
                  <a:pos x="58" y="116"/>
                </a:cxn>
                <a:cxn ang="0">
                  <a:pos x="63" y="116"/>
                </a:cxn>
                <a:cxn ang="0">
                  <a:pos x="70" y="114"/>
                </a:cxn>
                <a:cxn ang="0">
                  <a:pos x="75" y="111"/>
                </a:cxn>
                <a:cxn ang="0">
                  <a:pos x="82" y="108"/>
                </a:cxn>
                <a:cxn ang="0">
                  <a:pos x="82" y="128"/>
                </a:cxn>
                <a:cxn ang="0">
                  <a:pos x="75" y="132"/>
                </a:cxn>
                <a:cxn ang="0">
                  <a:pos x="68" y="133"/>
                </a:cxn>
                <a:cxn ang="0">
                  <a:pos x="62" y="135"/>
                </a:cxn>
                <a:cxn ang="0">
                  <a:pos x="56" y="135"/>
                </a:cxn>
                <a:cxn ang="0">
                  <a:pos x="48" y="135"/>
                </a:cxn>
                <a:cxn ang="0">
                  <a:pos x="41" y="133"/>
                </a:cxn>
                <a:cxn ang="0">
                  <a:pos x="34" y="130"/>
                </a:cxn>
                <a:cxn ang="0">
                  <a:pos x="29" y="126"/>
                </a:cxn>
                <a:cxn ang="0">
                  <a:pos x="26" y="121"/>
                </a:cxn>
                <a:cxn ang="0">
                  <a:pos x="22" y="114"/>
                </a:cxn>
                <a:cxn ang="0">
                  <a:pos x="21" y="108"/>
                </a:cxn>
                <a:cxn ang="0">
                  <a:pos x="21" y="101"/>
                </a:cxn>
                <a:cxn ang="0">
                  <a:pos x="21"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3" y="104"/>
                  </a:lnTo>
                  <a:lnTo>
                    <a:pt x="43" y="108"/>
                  </a:lnTo>
                  <a:lnTo>
                    <a:pt x="46" y="113"/>
                  </a:lnTo>
                  <a:lnTo>
                    <a:pt x="51" y="114"/>
                  </a:lnTo>
                  <a:lnTo>
                    <a:pt x="55" y="116"/>
                  </a:lnTo>
                  <a:lnTo>
                    <a:pt x="58" y="116"/>
                  </a:lnTo>
                  <a:lnTo>
                    <a:pt x="63" y="116"/>
                  </a:lnTo>
                  <a:lnTo>
                    <a:pt x="70" y="114"/>
                  </a:lnTo>
                  <a:lnTo>
                    <a:pt x="75" y="111"/>
                  </a:lnTo>
                  <a:lnTo>
                    <a:pt x="82" y="108"/>
                  </a:lnTo>
                  <a:lnTo>
                    <a:pt x="82" y="128"/>
                  </a:lnTo>
                  <a:lnTo>
                    <a:pt x="75" y="132"/>
                  </a:lnTo>
                  <a:lnTo>
                    <a:pt x="68" y="133"/>
                  </a:lnTo>
                  <a:lnTo>
                    <a:pt x="62" y="135"/>
                  </a:lnTo>
                  <a:lnTo>
                    <a:pt x="56" y="135"/>
                  </a:lnTo>
                  <a:lnTo>
                    <a:pt x="48" y="135"/>
                  </a:lnTo>
                  <a:lnTo>
                    <a:pt x="41" y="133"/>
                  </a:lnTo>
                  <a:lnTo>
                    <a:pt x="34" y="130"/>
                  </a:lnTo>
                  <a:lnTo>
                    <a:pt x="29" y="126"/>
                  </a:lnTo>
                  <a:lnTo>
                    <a:pt x="26" y="121"/>
                  </a:lnTo>
                  <a:lnTo>
                    <a:pt x="22" y="114"/>
                  </a:lnTo>
                  <a:lnTo>
                    <a:pt x="21" y="108"/>
                  </a:lnTo>
                  <a:lnTo>
                    <a:pt x="21" y="101"/>
                  </a:lnTo>
                  <a:lnTo>
                    <a:pt x="21"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25" name="Freeform 28"/>
            <p:cNvSpPr>
              <a:spLocks/>
            </p:cNvSpPr>
            <p:nvPr/>
          </p:nvSpPr>
          <p:spPr bwMode="auto">
            <a:xfrm>
              <a:off x="5380" y="636"/>
              <a:ext cx="54" cy="84"/>
            </a:xfrm>
            <a:custGeom>
              <a:avLst/>
              <a:gdLst/>
              <a:ahLst/>
              <a:cxnLst>
                <a:cxn ang="0">
                  <a:pos x="29" y="168"/>
                </a:cxn>
                <a:cxn ang="0">
                  <a:pos x="3" y="168"/>
                </a:cxn>
                <a:cxn ang="0">
                  <a:pos x="41" y="87"/>
                </a:cxn>
                <a:cxn ang="0">
                  <a:pos x="0" y="0"/>
                </a:cxn>
                <a:cxn ang="0">
                  <a:pos x="24" y="0"/>
                </a:cxn>
                <a:cxn ang="0">
                  <a:pos x="53" y="63"/>
                </a:cxn>
                <a:cxn ang="0">
                  <a:pos x="82" y="0"/>
                </a:cxn>
                <a:cxn ang="0">
                  <a:pos x="107" y="0"/>
                </a:cxn>
                <a:cxn ang="0">
                  <a:pos x="29" y="168"/>
                </a:cxn>
              </a:cxnLst>
              <a:rect l="0" t="0" r="r" b="b"/>
              <a:pathLst>
                <a:path w="107" h="168">
                  <a:moveTo>
                    <a:pt x="29" y="168"/>
                  </a:moveTo>
                  <a:lnTo>
                    <a:pt x="3" y="168"/>
                  </a:lnTo>
                  <a:lnTo>
                    <a:pt x="41" y="87"/>
                  </a:lnTo>
                  <a:lnTo>
                    <a:pt x="0" y="0"/>
                  </a:lnTo>
                  <a:lnTo>
                    <a:pt x="24" y="0"/>
                  </a:lnTo>
                  <a:lnTo>
                    <a:pt x="53" y="63"/>
                  </a:lnTo>
                  <a:lnTo>
                    <a:pt x="82" y="0"/>
                  </a:lnTo>
                  <a:lnTo>
                    <a:pt x="107" y="0"/>
                  </a:lnTo>
                  <a:lnTo>
                    <a:pt x="29" y="168"/>
                  </a:lnTo>
                  <a:close/>
                </a:path>
              </a:pathLst>
            </a:custGeom>
            <a:solidFill>
              <a:srgbClr val="FFFFFF"/>
            </a:solidFill>
            <a:ln w="9525">
              <a:noFill/>
              <a:round/>
              <a:headEnd/>
              <a:tailEnd/>
            </a:ln>
          </p:spPr>
          <p:txBody>
            <a:bodyPr/>
            <a:lstStyle/>
            <a:p>
              <a:endParaRPr lang="en-GB"/>
            </a:p>
          </p:txBody>
        </p:sp>
        <p:sp>
          <p:nvSpPr>
            <p:cNvPr id="26" name="Freeform 29"/>
            <p:cNvSpPr>
              <a:spLocks/>
            </p:cNvSpPr>
            <p:nvPr/>
          </p:nvSpPr>
          <p:spPr bwMode="auto">
            <a:xfrm>
              <a:off x="5425" y="525"/>
              <a:ext cx="290" cy="290"/>
            </a:xfrm>
            <a:custGeom>
              <a:avLst/>
              <a:gdLst/>
              <a:ahLst/>
              <a:cxnLst>
                <a:cxn ang="0">
                  <a:pos x="152" y="574"/>
                </a:cxn>
                <a:cxn ang="0">
                  <a:pos x="215" y="557"/>
                </a:cxn>
                <a:cxn ang="0">
                  <a:pos x="270" y="535"/>
                </a:cxn>
                <a:cxn ang="0">
                  <a:pos x="314" y="509"/>
                </a:cxn>
                <a:cxn ang="0">
                  <a:pos x="348" y="479"/>
                </a:cxn>
                <a:cxn ang="0">
                  <a:pos x="376" y="450"/>
                </a:cxn>
                <a:cxn ang="0">
                  <a:pos x="391" y="420"/>
                </a:cxn>
                <a:cxn ang="0">
                  <a:pos x="398" y="395"/>
                </a:cxn>
                <a:cxn ang="0">
                  <a:pos x="395" y="364"/>
                </a:cxn>
                <a:cxn ang="0">
                  <a:pos x="383" y="344"/>
                </a:cxn>
                <a:cxn ang="0">
                  <a:pos x="359" y="316"/>
                </a:cxn>
                <a:cxn ang="0">
                  <a:pos x="335" y="299"/>
                </a:cxn>
                <a:cxn ang="0">
                  <a:pos x="254" y="255"/>
                </a:cxn>
                <a:cxn ang="0">
                  <a:pos x="119" y="195"/>
                </a:cxn>
                <a:cxn ang="0">
                  <a:pos x="44" y="152"/>
                </a:cxn>
                <a:cxn ang="0">
                  <a:pos x="10" y="118"/>
                </a:cxn>
                <a:cxn ang="0">
                  <a:pos x="1" y="99"/>
                </a:cxn>
                <a:cxn ang="0">
                  <a:pos x="1" y="77"/>
                </a:cxn>
                <a:cxn ang="0">
                  <a:pos x="10" y="55"/>
                </a:cxn>
                <a:cxn ang="0">
                  <a:pos x="27" y="36"/>
                </a:cxn>
                <a:cxn ang="0">
                  <a:pos x="58" y="17"/>
                </a:cxn>
                <a:cxn ang="0">
                  <a:pos x="112" y="2"/>
                </a:cxn>
                <a:cxn ang="0">
                  <a:pos x="123" y="3"/>
                </a:cxn>
                <a:cxn ang="0">
                  <a:pos x="102" y="21"/>
                </a:cxn>
                <a:cxn ang="0">
                  <a:pos x="90" y="36"/>
                </a:cxn>
                <a:cxn ang="0">
                  <a:pos x="83" y="58"/>
                </a:cxn>
                <a:cxn ang="0">
                  <a:pos x="83" y="85"/>
                </a:cxn>
                <a:cxn ang="0">
                  <a:pos x="94" y="113"/>
                </a:cxn>
                <a:cxn ang="0">
                  <a:pos x="112" y="138"/>
                </a:cxn>
                <a:cxn ang="0">
                  <a:pos x="148" y="171"/>
                </a:cxn>
                <a:cxn ang="0">
                  <a:pos x="219" y="215"/>
                </a:cxn>
                <a:cxn ang="0">
                  <a:pos x="362" y="282"/>
                </a:cxn>
                <a:cxn ang="0">
                  <a:pos x="496" y="342"/>
                </a:cxn>
                <a:cxn ang="0">
                  <a:pos x="552" y="379"/>
                </a:cxn>
                <a:cxn ang="0">
                  <a:pos x="574" y="403"/>
                </a:cxn>
                <a:cxn ang="0">
                  <a:pos x="579" y="424"/>
                </a:cxn>
                <a:cxn ang="0">
                  <a:pos x="574" y="443"/>
                </a:cxn>
                <a:cxn ang="0">
                  <a:pos x="559" y="465"/>
                </a:cxn>
                <a:cxn ang="0">
                  <a:pos x="530" y="485"/>
                </a:cxn>
                <a:cxn ang="0">
                  <a:pos x="470" y="518"/>
                </a:cxn>
                <a:cxn ang="0">
                  <a:pos x="386" y="545"/>
                </a:cxn>
                <a:cxn ang="0">
                  <a:pos x="299" y="564"/>
                </a:cxn>
                <a:cxn ang="0">
                  <a:pos x="154" y="578"/>
                </a:cxn>
              </a:cxnLst>
              <a:rect l="0" t="0" r="r" b="b"/>
              <a:pathLst>
                <a:path w="579" h="579">
                  <a:moveTo>
                    <a:pt x="118" y="579"/>
                  </a:moveTo>
                  <a:lnTo>
                    <a:pt x="140" y="576"/>
                  </a:lnTo>
                  <a:lnTo>
                    <a:pt x="152" y="574"/>
                  </a:lnTo>
                  <a:lnTo>
                    <a:pt x="165" y="571"/>
                  </a:lnTo>
                  <a:lnTo>
                    <a:pt x="198" y="562"/>
                  </a:lnTo>
                  <a:lnTo>
                    <a:pt x="215" y="557"/>
                  </a:lnTo>
                  <a:lnTo>
                    <a:pt x="232" y="550"/>
                  </a:lnTo>
                  <a:lnTo>
                    <a:pt x="251" y="544"/>
                  </a:lnTo>
                  <a:lnTo>
                    <a:pt x="270" y="535"/>
                  </a:lnTo>
                  <a:lnTo>
                    <a:pt x="287" y="525"/>
                  </a:lnTo>
                  <a:lnTo>
                    <a:pt x="306" y="514"/>
                  </a:lnTo>
                  <a:lnTo>
                    <a:pt x="314" y="509"/>
                  </a:lnTo>
                  <a:lnTo>
                    <a:pt x="321" y="503"/>
                  </a:lnTo>
                  <a:lnTo>
                    <a:pt x="338" y="489"/>
                  </a:lnTo>
                  <a:lnTo>
                    <a:pt x="348" y="479"/>
                  </a:lnTo>
                  <a:lnTo>
                    <a:pt x="359" y="468"/>
                  </a:lnTo>
                  <a:lnTo>
                    <a:pt x="367" y="458"/>
                  </a:lnTo>
                  <a:lnTo>
                    <a:pt x="376" y="450"/>
                  </a:lnTo>
                  <a:lnTo>
                    <a:pt x="381" y="439"/>
                  </a:lnTo>
                  <a:lnTo>
                    <a:pt x="386" y="431"/>
                  </a:lnTo>
                  <a:lnTo>
                    <a:pt x="391" y="420"/>
                  </a:lnTo>
                  <a:lnTo>
                    <a:pt x="395" y="412"/>
                  </a:lnTo>
                  <a:lnTo>
                    <a:pt x="396" y="403"/>
                  </a:lnTo>
                  <a:lnTo>
                    <a:pt x="398" y="395"/>
                  </a:lnTo>
                  <a:lnTo>
                    <a:pt x="398" y="379"/>
                  </a:lnTo>
                  <a:lnTo>
                    <a:pt x="396" y="373"/>
                  </a:lnTo>
                  <a:lnTo>
                    <a:pt x="395" y="364"/>
                  </a:lnTo>
                  <a:lnTo>
                    <a:pt x="391" y="357"/>
                  </a:lnTo>
                  <a:lnTo>
                    <a:pt x="388" y="350"/>
                  </a:lnTo>
                  <a:lnTo>
                    <a:pt x="383" y="344"/>
                  </a:lnTo>
                  <a:lnTo>
                    <a:pt x="378" y="337"/>
                  </a:lnTo>
                  <a:lnTo>
                    <a:pt x="366" y="323"/>
                  </a:lnTo>
                  <a:lnTo>
                    <a:pt x="359" y="316"/>
                  </a:lnTo>
                  <a:lnTo>
                    <a:pt x="352" y="311"/>
                  </a:lnTo>
                  <a:lnTo>
                    <a:pt x="343" y="304"/>
                  </a:lnTo>
                  <a:lnTo>
                    <a:pt x="335" y="299"/>
                  </a:lnTo>
                  <a:lnTo>
                    <a:pt x="318" y="287"/>
                  </a:lnTo>
                  <a:lnTo>
                    <a:pt x="297" y="277"/>
                  </a:lnTo>
                  <a:lnTo>
                    <a:pt x="254" y="255"/>
                  </a:lnTo>
                  <a:lnTo>
                    <a:pt x="208" y="234"/>
                  </a:lnTo>
                  <a:lnTo>
                    <a:pt x="162" y="215"/>
                  </a:lnTo>
                  <a:lnTo>
                    <a:pt x="119" y="195"/>
                  </a:lnTo>
                  <a:lnTo>
                    <a:pt x="78" y="174"/>
                  </a:lnTo>
                  <a:lnTo>
                    <a:pt x="61" y="164"/>
                  </a:lnTo>
                  <a:lnTo>
                    <a:pt x="44" y="152"/>
                  </a:lnTo>
                  <a:lnTo>
                    <a:pt x="30" y="142"/>
                  </a:lnTo>
                  <a:lnTo>
                    <a:pt x="18" y="130"/>
                  </a:lnTo>
                  <a:lnTo>
                    <a:pt x="10" y="118"/>
                  </a:lnTo>
                  <a:lnTo>
                    <a:pt x="6" y="111"/>
                  </a:lnTo>
                  <a:lnTo>
                    <a:pt x="3" y="104"/>
                  </a:lnTo>
                  <a:lnTo>
                    <a:pt x="1" y="99"/>
                  </a:lnTo>
                  <a:lnTo>
                    <a:pt x="1" y="92"/>
                  </a:lnTo>
                  <a:lnTo>
                    <a:pt x="0" y="85"/>
                  </a:lnTo>
                  <a:lnTo>
                    <a:pt x="1" y="77"/>
                  </a:lnTo>
                  <a:lnTo>
                    <a:pt x="3" y="72"/>
                  </a:lnTo>
                  <a:lnTo>
                    <a:pt x="5" y="65"/>
                  </a:lnTo>
                  <a:lnTo>
                    <a:pt x="10" y="55"/>
                  </a:lnTo>
                  <a:lnTo>
                    <a:pt x="17" y="44"/>
                  </a:lnTo>
                  <a:lnTo>
                    <a:pt x="22" y="41"/>
                  </a:lnTo>
                  <a:lnTo>
                    <a:pt x="27" y="36"/>
                  </a:lnTo>
                  <a:lnTo>
                    <a:pt x="36" y="29"/>
                  </a:lnTo>
                  <a:lnTo>
                    <a:pt x="47" y="22"/>
                  </a:lnTo>
                  <a:lnTo>
                    <a:pt x="58" y="17"/>
                  </a:lnTo>
                  <a:lnTo>
                    <a:pt x="70" y="12"/>
                  </a:lnTo>
                  <a:lnTo>
                    <a:pt x="92" y="5"/>
                  </a:lnTo>
                  <a:lnTo>
                    <a:pt x="112" y="2"/>
                  </a:lnTo>
                  <a:lnTo>
                    <a:pt x="126" y="0"/>
                  </a:lnTo>
                  <a:lnTo>
                    <a:pt x="131" y="0"/>
                  </a:lnTo>
                  <a:lnTo>
                    <a:pt x="123" y="3"/>
                  </a:lnTo>
                  <a:lnTo>
                    <a:pt x="116" y="9"/>
                  </a:lnTo>
                  <a:lnTo>
                    <a:pt x="107" y="15"/>
                  </a:lnTo>
                  <a:lnTo>
                    <a:pt x="102" y="21"/>
                  </a:lnTo>
                  <a:lnTo>
                    <a:pt x="99" y="26"/>
                  </a:lnTo>
                  <a:lnTo>
                    <a:pt x="94" y="31"/>
                  </a:lnTo>
                  <a:lnTo>
                    <a:pt x="90" y="36"/>
                  </a:lnTo>
                  <a:lnTo>
                    <a:pt x="87" y="43"/>
                  </a:lnTo>
                  <a:lnTo>
                    <a:pt x="85" y="50"/>
                  </a:lnTo>
                  <a:lnTo>
                    <a:pt x="83" y="58"/>
                  </a:lnTo>
                  <a:lnTo>
                    <a:pt x="82" y="65"/>
                  </a:lnTo>
                  <a:lnTo>
                    <a:pt x="82" y="75"/>
                  </a:lnTo>
                  <a:lnTo>
                    <a:pt x="83" y="85"/>
                  </a:lnTo>
                  <a:lnTo>
                    <a:pt x="85" y="94"/>
                  </a:lnTo>
                  <a:lnTo>
                    <a:pt x="89" y="103"/>
                  </a:lnTo>
                  <a:lnTo>
                    <a:pt x="94" y="113"/>
                  </a:lnTo>
                  <a:lnTo>
                    <a:pt x="99" y="121"/>
                  </a:lnTo>
                  <a:lnTo>
                    <a:pt x="106" y="130"/>
                  </a:lnTo>
                  <a:lnTo>
                    <a:pt x="112" y="138"/>
                  </a:lnTo>
                  <a:lnTo>
                    <a:pt x="128" y="156"/>
                  </a:lnTo>
                  <a:lnTo>
                    <a:pt x="138" y="162"/>
                  </a:lnTo>
                  <a:lnTo>
                    <a:pt x="148" y="171"/>
                  </a:lnTo>
                  <a:lnTo>
                    <a:pt x="169" y="186"/>
                  </a:lnTo>
                  <a:lnTo>
                    <a:pt x="193" y="200"/>
                  </a:lnTo>
                  <a:lnTo>
                    <a:pt x="219" y="215"/>
                  </a:lnTo>
                  <a:lnTo>
                    <a:pt x="246" y="229"/>
                  </a:lnTo>
                  <a:lnTo>
                    <a:pt x="304" y="256"/>
                  </a:lnTo>
                  <a:lnTo>
                    <a:pt x="362" y="282"/>
                  </a:lnTo>
                  <a:lnTo>
                    <a:pt x="419" y="306"/>
                  </a:lnTo>
                  <a:lnTo>
                    <a:pt x="472" y="330"/>
                  </a:lnTo>
                  <a:lnTo>
                    <a:pt x="496" y="342"/>
                  </a:lnTo>
                  <a:lnTo>
                    <a:pt x="518" y="354"/>
                  </a:lnTo>
                  <a:lnTo>
                    <a:pt x="537" y="366"/>
                  </a:lnTo>
                  <a:lnTo>
                    <a:pt x="552" y="379"/>
                  </a:lnTo>
                  <a:lnTo>
                    <a:pt x="564" y="391"/>
                  </a:lnTo>
                  <a:lnTo>
                    <a:pt x="569" y="398"/>
                  </a:lnTo>
                  <a:lnTo>
                    <a:pt x="574" y="403"/>
                  </a:lnTo>
                  <a:lnTo>
                    <a:pt x="576" y="410"/>
                  </a:lnTo>
                  <a:lnTo>
                    <a:pt x="579" y="417"/>
                  </a:lnTo>
                  <a:lnTo>
                    <a:pt x="579" y="424"/>
                  </a:lnTo>
                  <a:lnTo>
                    <a:pt x="579" y="429"/>
                  </a:lnTo>
                  <a:lnTo>
                    <a:pt x="578" y="436"/>
                  </a:lnTo>
                  <a:lnTo>
                    <a:pt x="574" y="443"/>
                  </a:lnTo>
                  <a:lnTo>
                    <a:pt x="571" y="450"/>
                  </a:lnTo>
                  <a:lnTo>
                    <a:pt x="566" y="456"/>
                  </a:lnTo>
                  <a:lnTo>
                    <a:pt x="559" y="465"/>
                  </a:lnTo>
                  <a:lnTo>
                    <a:pt x="550" y="472"/>
                  </a:lnTo>
                  <a:lnTo>
                    <a:pt x="542" y="479"/>
                  </a:lnTo>
                  <a:lnTo>
                    <a:pt x="530" y="485"/>
                  </a:lnTo>
                  <a:lnTo>
                    <a:pt x="518" y="494"/>
                  </a:lnTo>
                  <a:lnTo>
                    <a:pt x="504" y="501"/>
                  </a:lnTo>
                  <a:lnTo>
                    <a:pt x="470" y="518"/>
                  </a:lnTo>
                  <a:lnTo>
                    <a:pt x="444" y="528"/>
                  </a:lnTo>
                  <a:lnTo>
                    <a:pt x="415" y="537"/>
                  </a:lnTo>
                  <a:lnTo>
                    <a:pt x="386" y="545"/>
                  </a:lnTo>
                  <a:lnTo>
                    <a:pt x="357" y="552"/>
                  </a:lnTo>
                  <a:lnTo>
                    <a:pt x="328" y="559"/>
                  </a:lnTo>
                  <a:lnTo>
                    <a:pt x="299" y="564"/>
                  </a:lnTo>
                  <a:lnTo>
                    <a:pt x="242" y="571"/>
                  </a:lnTo>
                  <a:lnTo>
                    <a:pt x="193" y="576"/>
                  </a:lnTo>
                  <a:lnTo>
                    <a:pt x="154" y="578"/>
                  </a:lnTo>
                  <a:lnTo>
                    <a:pt x="128" y="579"/>
                  </a:lnTo>
                  <a:lnTo>
                    <a:pt x="118" y="579"/>
                  </a:lnTo>
                  <a:close/>
                </a:path>
              </a:pathLst>
            </a:custGeom>
            <a:solidFill>
              <a:srgbClr val="FF9124"/>
            </a:solidFill>
            <a:ln w="9525">
              <a:noFill/>
              <a:round/>
              <a:headEnd/>
              <a:tailEnd/>
            </a:ln>
          </p:spPr>
          <p:txBody>
            <a:bodyPr/>
            <a:lstStyle/>
            <a:p>
              <a:endParaRPr lang="en-GB"/>
            </a:p>
          </p:txBody>
        </p:sp>
      </p:grpSp>
      <p:sp>
        <p:nvSpPr>
          <p:cNvPr id="27" name="Text Box 7"/>
          <p:cNvSpPr txBox="1">
            <a:spLocks noChangeArrowheads="1"/>
          </p:cNvSpPr>
          <p:nvPr/>
        </p:nvSpPr>
        <p:spPr bwMode="auto">
          <a:xfrm>
            <a:off x="532093" y="1436688"/>
            <a:ext cx="8569325" cy="396875"/>
          </a:xfrm>
          <a:prstGeom prst="rect">
            <a:avLst/>
          </a:prstGeom>
          <a:noFill/>
          <a:ln w="9525">
            <a:noFill/>
            <a:miter lim="800000"/>
            <a:headEnd/>
            <a:tailEnd/>
          </a:ln>
          <a:effectLst/>
        </p:spPr>
        <p:txBody>
          <a:bodyPr>
            <a:spAutoFit/>
          </a:bodyPr>
          <a:lstStyle/>
          <a:p>
            <a:r>
              <a:rPr lang="en-GB" sz="2000" b="1" dirty="0" smtClean="0">
                <a:latin typeface="Arial" pitchFamily="34" charset="0"/>
                <a:cs typeface="Arial" pitchFamily="34" charset="0"/>
              </a:rPr>
              <a:t>Front Cover</a:t>
            </a:r>
            <a:endParaRPr lang="en-GB" sz="2000" b="1" dirty="0">
              <a:latin typeface="Arial" pitchFamily="34" charset="0"/>
              <a:cs typeface="Arial" pitchFamily="34" charset="0"/>
            </a:endParaRPr>
          </a:p>
        </p:txBody>
      </p:sp>
      <p:sp>
        <p:nvSpPr>
          <p:cNvPr id="28" name="Text Box 30"/>
          <p:cNvSpPr txBox="1">
            <a:spLocks noChangeArrowheads="1"/>
          </p:cNvSpPr>
          <p:nvPr/>
        </p:nvSpPr>
        <p:spPr bwMode="auto">
          <a:xfrm>
            <a:off x="323850" y="2133600"/>
            <a:ext cx="8569325" cy="3970318"/>
          </a:xfrm>
          <a:prstGeom prst="rect">
            <a:avLst/>
          </a:prstGeom>
          <a:noFill/>
          <a:ln w="9525">
            <a:noFill/>
            <a:miter lim="800000"/>
            <a:headEnd/>
            <a:tailEnd/>
          </a:ln>
          <a:effectLst/>
        </p:spPr>
        <p:txBody>
          <a:bodyPr>
            <a:spAutoFit/>
          </a:bodyPr>
          <a:lstStyle/>
          <a:p>
            <a:pPr marL="342900" indent="-342900">
              <a:buFontTx/>
              <a:buChar char="•"/>
            </a:pPr>
            <a:r>
              <a:rPr lang="en-US" dirty="0">
                <a:latin typeface="Arial" pitchFamily="34" charset="0"/>
                <a:cs typeface="Arial" pitchFamily="34" charset="0"/>
              </a:rPr>
              <a:t> </a:t>
            </a:r>
            <a:r>
              <a:rPr lang="en-US" b="1" dirty="0">
                <a:latin typeface="Arial" pitchFamily="34" charset="0"/>
                <a:cs typeface="Arial" pitchFamily="34" charset="0"/>
              </a:rPr>
              <a:t>Title </a:t>
            </a:r>
            <a:r>
              <a:rPr lang="en-US" dirty="0">
                <a:latin typeface="Arial" pitchFamily="34" charset="0"/>
                <a:cs typeface="Arial" pitchFamily="34" charset="0"/>
              </a:rPr>
              <a:t>– you must put the title clearly at the top of the page and put this in the header throughout the report.</a:t>
            </a:r>
          </a:p>
          <a:p>
            <a:pPr marL="342900" indent="-342900">
              <a:buFontTx/>
              <a:buChar char="•"/>
            </a:pPr>
            <a:endParaRPr lang="en-GB" dirty="0">
              <a:latin typeface="Arial" pitchFamily="34" charset="0"/>
              <a:cs typeface="Arial" pitchFamily="34" charset="0"/>
            </a:endParaRPr>
          </a:p>
          <a:p>
            <a:pPr marL="342900" indent="-342900">
              <a:buFontTx/>
              <a:buChar char="•"/>
            </a:pPr>
            <a:r>
              <a:rPr lang="en-GB" dirty="0">
                <a:latin typeface="Arial" pitchFamily="34" charset="0"/>
                <a:cs typeface="Arial" pitchFamily="34" charset="0"/>
              </a:rPr>
              <a:t> </a:t>
            </a:r>
            <a:r>
              <a:rPr lang="en-GB" b="1" dirty="0" smtClean="0">
                <a:latin typeface="Arial" pitchFamily="34" charset="0"/>
                <a:cs typeface="Arial" pitchFamily="34" charset="0"/>
              </a:rPr>
              <a:t>Full Name &amp; Student Number</a:t>
            </a:r>
          </a:p>
          <a:p>
            <a:pPr marL="342900" indent="-342900">
              <a:buFontTx/>
              <a:buChar char="•"/>
            </a:pPr>
            <a:endParaRPr lang="en-GB" dirty="0">
              <a:latin typeface="Arial" pitchFamily="34" charset="0"/>
              <a:cs typeface="Arial" pitchFamily="34" charset="0"/>
            </a:endParaRPr>
          </a:p>
          <a:p>
            <a:pPr marL="342900" indent="-342900">
              <a:buFontTx/>
              <a:buChar char="•"/>
            </a:pPr>
            <a:r>
              <a:rPr lang="en-GB" dirty="0" smtClean="0">
                <a:latin typeface="Arial" pitchFamily="34" charset="0"/>
                <a:cs typeface="Arial" pitchFamily="34" charset="0"/>
              </a:rPr>
              <a:t>Statement e.g. A final report submitted in partial fulfilment of the requirements for the degree BSc Computing at the University of Bolton.</a:t>
            </a:r>
            <a:endParaRPr lang="en-GB" dirty="0">
              <a:latin typeface="Arial" pitchFamily="34" charset="0"/>
              <a:cs typeface="Arial" pitchFamily="34" charset="0"/>
            </a:endParaRPr>
          </a:p>
          <a:p>
            <a:pPr marL="342900" indent="-342900">
              <a:buFontTx/>
              <a:buChar char="•"/>
            </a:pPr>
            <a:endParaRPr lang="en-GB" dirty="0">
              <a:latin typeface="Arial" pitchFamily="34" charset="0"/>
              <a:cs typeface="Arial" pitchFamily="34" charset="0"/>
            </a:endParaRPr>
          </a:p>
          <a:p>
            <a:pPr marL="342900" indent="-342900">
              <a:buFontTx/>
              <a:buChar char="•"/>
            </a:pPr>
            <a:r>
              <a:rPr lang="en-GB" dirty="0">
                <a:latin typeface="Arial" pitchFamily="34" charset="0"/>
                <a:cs typeface="Arial" pitchFamily="34" charset="0"/>
              </a:rPr>
              <a:t> </a:t>
            </a:r>
            <a:r>
              <a:rPr lang="en-GB" b="1" dirty="0" smtClean="0">
                <a:latin typeface="Arial" pitchFamily="34" charset="0"/>
                <a:cs typeface="Arial" pitchFamily="34" charset="0"/>
              </a:rPr>
              <a:t>Course </a:t>
            </a:r>
            <a:endParaRPr lang="en-GB" b="1" dirty="0">
              <a:latin typeface="Arial" pitchFamily="34" charset="0"/>
              <a:cs typeface="Arial" pitchFamily="34" charset="0"/>
            </a:endParaRPr>
          </a:p>
          <a:p>
            <a:pPr marL="342900" indent="-342900">
              <a:buFontTx/>
              <a:buChar char="•"/>
            </a:pPr>
            <a:endParaRPr lang="en-GB" dirty="0">
              <a:latin typeface="Arial" pitchFamily="34" charset="0"/>
              <a:cs typeface="Arial" pitchFamily="34" charset="0"/>
            </a:endParaRPr>
          </a:p>
          <a:p>
            <a:pPr marL="342900" indent="-342900">
              <a:buFontTx/>
              <a:buChar char="•"/>
            </a:pPr>
            <a:r>
              <a:rPr lang="en-GB" dirty="0">
                <a:latin typeface="Arial" pitchFamily="34" charset="0"/>
                <a:cs typeface="Arial" pitchFamily="34" charset="0"/>
              </a:rPr>
              <a:t> </a:t>
            </a:r>
            <a:r>
              <a:rPr lang="en-GB" b="1" dirty="0" smtClean="0">
                <a:latin typeface="Arial" pitchFamily="34" charset="0"/>
                <a:cs typeface="Arial" pitchFamily="34" charset="0"/>
              </a:rPr>
              <a:t>Date</a:t>
            </a:r>
            <a:endParaRPr lang="en-GB" b="1" dirty="0">
              <a:latin typeface="Arial" pitchFamily="34" charset="0"/>
              <a:cs typeface="Arial" pitchFamily="34" charset="0"/>
            </a:endParaRPr>
          </a:p>
          <a:p>
            <a:pPr marL="342900" indent="-342900">
              <a:buFontTx/>
              <a:buChar char="•"/>
            </a:pPr>
            <a:endParaRPr lang="en-GB" b="1" dirty="0">
              <a:latin typeface="Arial" pitchFamily="34" charset="0"/>
              <a:cs typeface="Arial" pitchFamily="34" charset="0"/>
            </a:endParaRPr>
          </a:p>
          <a:p>
            <a:pPr marL="342900" indent="-342900">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Name of Supervisor</a:t>
            </a:r>
            <a:endParaRPr lang="en-US" b="1" i="1" dirty="0">
              <a:latin typeface="Arial" pitchFamily="34" charset="0"/>
              <a:cs typeface="Arial" pitchFamily="34" charset="0"/>
            </a:endParaRPr>
          </a:p>
          <a:p>
            <a:pPr marL="2171700" lvl="4" indent="-342900">
              <a:buFontTx/>
              <a:buChar char="•"/>
            </a:pPr>
            <a:endParaRPr lang="en-GB" b="1"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57544" cy="368280"/>
          </a:xfrm>
        </p:spPr>
        <p:txBody>
          <a:bodyPr>
            <a:normAutofit fontScale="90000"/>
          </a:bodyPr>
          <a:lstStyle/>
          <a:p>
            <a:r>
              <a:rPr lang="en-GB" sz="2000" dirty="0" smtClean="0">
                <a:latin typeface="Arial" pitchFamily="34" charset="0"/>
                <a:cs typeface="Arial" pitchFamily="34" charset="0"/>
              </a:rPr>
              <a:t>UNIVERSITY OF BOLTON</a:t>
            </a:r>
            <a:endParaRPr lang="en-GB" sz="2000" dirty="0">
              <a:latin typeface="Arial" pitchFamily="34" charset="0"/>
              <a:cs typeface="Arial" pitchFamily="34" charset="0"/>
            </a:endParaRPr>
          </a:p>
        </p:txBody>
      </p:sp>
      <p:pic>
        <p:nvPicPr>
          <p:cNvPr id="4" name="Picture 4" descr="texture cropped"/>
          <p:cNvPicPr>
            <a:picLocks noChangeAspect="1" noChangeArrowheads="1"/>
          </p:cNvPicPr>
          <p:nvPr/>
        </p:nvPicPr>
        <p:blipFill>
          <a:blip r:embed="rId2"/>
          <a:srcRect/>
          <a:stretch>
            <a:fillRect/>
          </a:stretch>
        </p:blipFill>
        <p:spPr bwMode="auto">
          <a:xfrm>
            <a:off x="0" y="903288"/>
            <a:ext cx="7783513" cy="463550"/>
          </a:xfrm>
          <a:prstGeom prst="rect">
            <a:avLst/>
          </a:prstGeom>
          <a:noFill/>
        </p:spPr>
      </p:pic>
      <p:grpSp>
        <p:nvGrpSpPr>
          <p:cNvPr id="5" name="Group 8"/>
          <p:cNvGrpSpPr>
            <a:grpSpLocks/>
          </p:cNvGrpSpPr>
          <p:nvPr/>
        </p:nvGrpSpPr>
        <p:grpSpPr bwMode="auto">
          <a:xfrm>
            <a:off x="7759700" y="833438"/>
            <a:ext cx="1384300" cy="533400"/>
            <a:chOff x="4888" y="525"/>
            <a:chExt cx="872" cy="336"/>
          </a:xfrm>
        </p:grpSpPr>
        <p:sp>
          <p:nvSpPr>
            <p:cNvPr id="6" name="Rectangle 9"/>
            <p:cNvSpPr>
              <a:spLocks noChangeArrowheads="1"/>
            </p:cNvSpPr>
            <p:nvPr/>
          </p:nvSpPr>
          <p:spPr bwMode="auto">
            <a:xfrm>
              <a:off x="5468" y="569"/>
              <a:ext cx="292" cy="292"/>
            </a:xfrm>
            <a:prstGeom prst="rect">
              <a:avLst/>
            </a:prstGeom>
            <a:solidFill>
              <a:srgbClr val="008CCC"/>
            </a:solidFill>
            <a:ln w="9525">
              <a:noFill/>
              <a:miter lim="800000"/>
              <a:headEnd/>
              <a:tailEnd/>
            </a:ln>
          </p:spPr>
          <p:txBody>
            <a:bodyPr/>
            <a:lstStyle/>
            <a:p>
              <a:endParaRPr lang="en-GB"/>
            </a:p>
          </p:txBody>
        </p:sp>
        <p:sp>
          <p:nvSpPr>
            <p:cNvPr id="7" name="Rectangle 10"/>
            <p:cNvSpPr>
              <a:spLocks noChangeArrowheads="1"/>
            </p:cNvSpPr>
            <p:nvPr/>
          </p:nvSpPr>
          <p:spPr bwMode="auto">
            <a:xfrm>
              <a:off x="4888" y="569"/>
              <a:ext cx="583" cy="292"/>
            </a:xfrm>
            <a:prstGeom prst="rect">
              <a:avLst/>
            </a:prstGeom>
            <a:solidFill>
              <a:srgbClr val="00247D"/>
            </a:solidFill>
            <a:ln w="9525">
              <a:noFill/>
              <a:miter lim="800000"/>
              <a:headEnd/>
              <a:tailEnd/>
            </a:ln>
          </p:spPr>
          <p:txBody>
            <a:bodyPr/>
            <a:lstStyle/>
            <a:p>
              <a:endParaRPr lang="en-GB"/>
            </a:p>
          </p:txBody>
        </p:sp>
        <p:sp>
          <p:nvSpPr>
            <p:cNvPr id="8" name="Freeform 11"/>
            <p:cNvSpPr>
              <a:spLocks noEditPoints="1"/>
            </p:cNvSpPr>
            <p:nvPr/>
          </p:nvSpPr>
          <p:spPr bwMode="auto">
            <a:xfrm>
              <a:off x="4923" y="758"/>
              <a:ext cx="55" cy="58"/>
            </a:xfrm>
            <a:custGeom>
              <a:avLst/>
              <a:gdLst/>
              <a:ahLst/>
              <a:cxnLst>
                <a:cxn ang="0">
                  <a:pos x="44" y="114"/>
                </a:cxn>
                <a:cxn ang="0">
                  <a:pos x="29" y="109"/>
                </a:cxn>
                <a:cxn ang="0">
                  <a:pos x="19" y="102"/>
                </a:cxn>
                <a:cxn ang="0">
                  <a:pos x="12" y="94"/>
                </a:cxn>
                <a:cxn ang="0">
                  <a:pos x="5" y="85"/>
                </a:cxn>
                <a:cxn ang="0">
                  <a:pos x="0" y="70"/>
                </a:cxn>
                <a:cxn ang="0">
                  <a:pos x="0" y="58"/>
                </a:cxn>
                <a:cxn ang="0">
                  <a:pos x="3" y="36"/>
                </a:cxn>
                <a:cxn ang="0">
                  <a:pos x="8" y="25"/>
                </a:cxn>
                <a:cxn ang="0">
                  <a:pos x="24" y="10"/>
                </a:cxn>
                <a:cxn ang="0">
                  <a:pos x="39" y="3"/>
                </a:cxn>
                <a:cxn ang="0">
                  <a:pos x="49" y="0"/>
                </a:cxn>
                <a:cxn ang="0">
                  <a:pos x="66" y="1"/>
                </a:cxn>
                <a:cxn ang="0">
                  <a:pos x="82" y="6"/>
                </a:cxn>
                <a:cxn ang="0">
                  <a:pos x="92" y="13"/>
                </a:cxn>
                <a:cxn ang="0">
                  <a:pos x="99" y="20"/>
                </a:cxn>
                <a:cxn ang="0">
                  <a:pos x="106" y="30"/>
                </a:cxn>
                <a:cxn ang="0">
                  <a:pos x="111" y="46"/>
                </a:cxn>
                <a:cxn ang="0">
                  <a:pos x="111" y="58"/>
                </a:cxn>
                <a:cxn ang="0">
                  <a:pos x="107" y="80"/>
                </a:cxn>
                <a:cxn ang="0">
                  <a:pos x="102" y="90"/>
                </a:cxn>
                <a:cxn ang="0">
                  <a:pos x="87" y="106"/>
                </a:cxn>
                <a:cxn ang="0">
                  <a:pos x="77" y="111"/>
                </a:cxn>
                <a:cxn ang="0">
                  <a:pos x="66" y="114"/>
                </a:cxn>
                <a:cxn ang="0">
                  <a:pos x="56" y="114"/>
                </a:cxn>
                <a:cxn ang="0">
                  <a:pos x="46" y="12"/>
                </a:cxn>
                <a:cxn ang="0">
                  <a:pos x="37" y="15"/>
                </a:cxn>
                <a:cxn ang="0">
                  <a:pos x="24" y="25"/>
                </a:cxn>
                <a:cxn ang="0">
                  <a:pos x="15" y="39"/>
                </a:cxn>
                <a:cxn ang="0">
                  <a:pos x="12" y="58"/>
                </a:cxn>
                <a:cxn ang="0">
                  <a:pos x="15" y="77"/>
                </a:cxn>
                <a:cxn ang="0">
                  <a:pos x="24" y="90"/>
                </a:cxn>
                <a:cxn ang="0">
                  <a:pos x="34" y="99"/>
                </a:cxn>
                <a:cxn ang="0">
                  <a:pos x="46" y="102"/>
                </a:cxn>
                <a:cxn ang="0">
                  <a:pos x="65" y="102"/>
                </a:cxn>
                <a:cxn ang="0">
                  <a:pos x="72" y="100"/>
                </a:cxn>
                <a:cxn ang="0">
                  <a:pos x="87" y="90"/>
                </a:cxn>
                <a:cxn ang="0">
                  <a:pos x="95" y="75"/>
                </a:cxn>
                <a:cxn ang="0">
                  <a:pos x="99" y="58"/>
                </a:cxn>
                <a:cxn ang="0">
                  <a:pos x="95" y="39"/>
                </a:cxn>
                <a:cxn ang="0">
                  <a:pos x="92" y="32"/>
                </a:cxn>
                <a:cxn ang="0">
                  <a:pos x="80" y="18"/>
                </a:cxn>
                <a:cxn ang="0">
                  <a:pos x="65" y="12"/>
                </a:cxn>
              </a:cxnLst>
              <a:rect l="0" t="0" r="r" b="b"/>
              <a:pathLst>
                <a:path w="111" h="114">
                  <a:moveTo>
                    <a:pt x="56" y="114"/>
                  </a:moveTo>
                  <a:lnTo>
                    <a:pt x="44" y="114"/>
                  </a:lnTo>
                  <a:lnTo>
                    <a:pt x="32" y="111"/>
                  </a:lnTo>
                  <a:lnTo>
                    <a:pt x="29" y="109"/>
                  </a:lnTo>
                  <a:lnTo>
                    <a:pt x="24" y="106"/>
                  </a:lnTo>
                  <a:lnTo>
                    <a:pt x="19" y="102"/>
                  </a:lnTo>
                  <a:lnTo>
                    <a:pt x="15" y="99"/>
                  </a:lnTo>
                  <a:lnTo>
                    <a:pt x="12" y="94"/>
                  </a:lnTo>
                  <a:lnTo>
                    <a:pt x="8" y="90"/>
                  </a:lnTo>
                  <a:lnTo>
                    <a:pt x="5" y="85"/>
                  </a:lnTo>
                  <a:lnTo>
                    <a:pt x="3" y="80"/>
                  </a:lnTo>
                  <a:lnTo>
                    <a:pt x="0" y="70"/>
                  </a:lnTo>
                  <a:lnTo>
                    <a:pt x="0" y="63"/>
                  </a:lnTo>
                  <a:lnTo>
                    <a:pt x="0" y="58"/>
                  </a:lnTo>
                  <a:lnTo>
                    <a:pt x="0" y="46"/>
                  </a:lnTo>
                  <a:lnTo>
                    <a:pt x="3" y="36"/>
                  </a:lnTo>
                  <a:lnTo>
                    <a:pt x="5" y="30"/>
                  </a:lnTo>
                  <a:lnTo>
                    <a:pt x="8" y="25"/>
                  </a:lnTo>
                  <a:lnTo>
                    <a:pt x="15" y="17"/>
                  </a:lnTo>
                  <a:lnTo>
                    <a:pt x="24" y="10"/>
                  </a:lnTo>
                  <a:lnTo>
                    <a:pt x="32" y="5"/>
                  </a:lnTo>
                  <a:lnTo>
                    <a:pt x="39" y="3"/>
                  </a:lnTo>
                  <a:lnTo>
                    <a:pt x="44" y="1"/>
                  </a:lnTo>
                  <a:lnTo>
                    <a:pt x="49" y="0"/>
                  </a:lnTo>
                  <a:lnTo>
                    <a:pt x="56" y="0"/>
                  </a:lnTo>
                  <a:lnTo>
                    <a:pt x="66" y="1"/>
                  </a:lnTo>
                  <a:lnTo>
                    <a:pt x="78" y="5"/>
                  </a:lnTo>
                  <a:lnTo>
                    <a:pt x="82" y="6"/>
                  </a:lnTo>
                  <a:lnTo>
                    <a:pt x="87" y="10"/>
                  </a:lnTo>
                  <a:lnTo>
                    <a:pt x="92" y="13"/>
                  </a:lnTo>
                  <a:lnTo>
                    <a:pt x="95" y="17"/>
                  </a:lnTo>
                  <a:lnTo>
                    <a:pt x="99" y="20"/>
                  </a:lnTo>
                  <a:lnTo>
                    <a:pt x="102" y="25"/>
                  </a:lnTo>
                  <a:lnTo>
                    <a:pt x="106" y="30"/>
                  </a:lnTo>
                  <a:lnTo>
                    <a:pt x="107" y="36"/>
                  </a:lnTo>
                  <a:lnTo>
                    <a:pt x="111" y="46"/>
                  </a:lnTo>
                  <a:lnTo>
                    <a:pt x="111" y="51"/>
                  </a:lnTo>
                  <a:lnTo>
                    <a:pt x="111" y="58"/>
                  </a:lnTo>
                  <a:lnTo>
                    <a:pt x="111" y="70"/>
                  </a:lnTo>
                  <a:lnTo>
                    <a:pt x="107" y="80"/>
                  </a:lnTo>
                  <a:lnTo>
                    <a:pt x="106" y="85"/>
                  </a:lnTo>
                  <a:lnTo>
                    <a:pt x="102" y="90"/>
                  </a:lnTo>
                  <a:lnTo>
                    <a:pt x="95" y="99"/>
                  </a:lnTo>
                  <a:lnTo>
                    <a:pt x="87" y="106"/>
                  </a:lnTo>
                  <a:lnTo>
                    <a:pt x="82" y="109"/>
                  </a:lnTo>
                  <a:lnTo>
                    <a:pt x="77" y="111"/>
                  </a:lnTo>
                  <a:lnTo>
                    <a:pt x="72" y="112"/>
                  </a:lnTo>
                  <a:lnTo>
                    <a:pt x="66" y="114"/>
                  </a:lnTo>
                  <a:lnTo>
                    <a:pt x="61" y="114"/>
                  </a:lnTo>
                  <a:lnTo>
                    <a:pt x="56" y="114"/>
                  </a:lnTo>
                  <a:close/>
                  <a:moveTo>
                    <a:pt x="56" y="12"/>
                  </a:moveTo>
                  <a:lnTo>
                    <a:pt x="46" y="12"/>
                  </a:lnTo>
                  <a:lnTo>
                    <a:pt x="42" y="13"/>
                  </a:lnTo>
                  <a:lnTo>
                    <a:pt x="37" y="15"/>
                  </a:lnTo>
                  <a:lnTo>
                    <a:pt x="30" y="18"/>
                  </a:lnTo>
                  <a:lnTo>
                    <a:pt x="24" y="25"/>
                  </a:lnTo>
                  <a:lnTo>
                    <a:pt x="19" y="32"/>
                  </a:lnTo>
                  <a:lnTo>
                    <a:pt x="15" y="39"/>
                  </a:lnTo>
                  <a:lnTo>
                    <a:pt x="12" y="47"/>
                  </a:lnTo>
                  <a:lnTo>
                    <a:pt x="12" y="58"/>
                  </a:lnTo>
                  <a:lnTo>
                    <a:pt x="12" y="66"/>
                  </a:lnTo>
                  <a:lnTo>
                    <a:pt x="15" y="77"/>
                  </a:lnTo>
                  <a:lnTo>
                    <a:pt x="19" y="83"/>
                  </a:lnTo>
                  <a:lnTo>
                    <a:pt x="24" y="90"/>
                  </a:lnTo>
                  <a:lnTo>
                    <a:pt x="30" y="95"/>
                  </a:lnTo>
                  <a:lnTo>
                    <a:pt x="34" y="99"/>
                  </a:lnTo>
                  <a:lnTo>
                    <a:pt x="37" y="100"/>
                  </a:lnTo>
                  <a:lnTo>
                    <a:pt x="46" y="102"/>
                  </a:lnTo>
                  <a:lnTo>
                    <a:pt x="56" y="104"/>
                  </a:lnTo>
                  <a:lnTo>
                    <a:pt x="65" y="102"/>
                  </a:lnTo>
                  <a:lnTo>
                    <a:pt x="68" y="102"/>
                  </a:lnTo>
                  <a:lnTo>
                    <a:pt x="72" y="100"/>
                  </a:lnTo>
                  <a:lnTo>
                    <a:pt x="80" y="95"/>
                  </a:lnTo>
                  <a:lnTo>
                    <a:pt x="87" y="90"/>
                  </a:lnTo>
                  <a:lnTo>
                    <a:pt x="92" y="83"/>
                  </a:lnTo>
                  <a:lnTo>
                    <a:pt x="95" y="75"/>
                  </a:lnTo>
                  <a:lnTo>
                    <a:pt x="99" y="66"/>
                  </a:lnTo>
                  <a:lnTo>
                    <a:pt x="99" y="58"/>
                  </a:lnTo>
                  <a:lnTo>
                    <a:pt x="99" y="47"/>
                  </a:lnTo>
                  <a:lnTo>
                    <a:pt x="95" y="39"/>
                  </a:lnTo>
                  <a:lnTo>
                    <a:pt x="94" y="36"/>
                  </a:lnTo>
                  <a:lnTo>
                    <a:pt x="92" y="32"/>
                  </a:lnTo>
                  <a:lnTo>
                    <a:pt x="87" y="25"/>
                  </a:lnTo>
                  <a:lnTo>
                    <a:pt x="80" y="18"/>
                  </a:lnTo>
                  <a:lnTo>
                    <a:pt x="73" y="15"/>
                  </a:lnTo>
                  <a:lnTo>
                    <a:pt x="65" y="12"/>
                  </a:lnTo>
                  <a:lnTo>
                    <a:pt x="56" y="12"/>
                  </a:lnTo>
                  <a:close/>
                </a:path>
              </a:pathLst>
            </a:custGeom>
            <a:solidFill>
              <a:srgbClr val="FFFFFF"/>
            </a:solidFill>
            <a:ln w="9525">
              <a:noFill/>
              <a:round/>
              <a:headEnd/>
              <a:tailEnd/>
            </a:ln>
          </p:spPr>
          <p:txBody>
            <a:bodyPr/>
            <a:lstStyle/>
            <a:p>
              <a:endParaRPr lang="en-GB"/>
            </a:p>
          </p:txBody>
        </p:sp>
        <p:sp>
          <p:nvSpPr>
            <p:cNvPr id="9" name="Freeform 12"/>
            <p:cNvSpPr>
              <a:spLocks/>
            </p:cNvSpPr>
            <p:nvPr/>
          </p:nvSpPr>
          <p:spPr bwMode="auto">
            <a:xfrm>
              <a:off x="4985" y="730"/>
              <a:ext cx="40" cy="85"/>
            </a:xfrm>
            <a:custGeom>
              <a:avLst/>
              <a:gdLst/>
              <a:ahLst/>
              <a:cxnLst>
                <a:cxn ang="0">
                  <a:pos x="78" y="16"/>
                </a:cxn>
                <a:cxn ang="0">
                  <a:pos x="68" y="12"/>
                </a:cxn>
                <a:cxn ang="0">
                  <a:pos x="63" y="12"/>
                </a:cxn>
                <a:cxn ang="0">
                  <a:pos x="59" y="10"/>
                </a:cxn>
                <a:cxn ang="0">
                  <a:pos x="53" y="12"/>
                </a:cxn>
                <a:cxn ang="0">
                  <a:pos x="47" y="14"/>
                </a:cxn>
                <a:cxn ang="0">
                  <a:pos x="42" y="16"/>
                </a:cxn>
                <a:cxn ang="0">
                  <a:pos x="39" y="19"/>
                </a:cxn>
                <a:cxn ang="0">
                  <a:pos x="35" y="24"/>
                </a:cxn>
                <a:cxn ang="0">
                  <a:pos x="34" y="31"/>
                </a:cxn>
                <a:cxn ang="0">
                  <a:pos x="32" y="38"/>
                </a:cxn>
                <a:cxn ang="0">
                  <a:pos x="32" y="45"/>
                </a:cxn>
                <a:cxn ang="0">
                  <a:pos x="32" y="60"/>
                </a:cxn>
                <a:cxn ang="0">
                  <a:pos x="54" y="60"/>
                </a:cxn>
                <a:cxn ang="0">
                  <a:pos x="54" y="69"/>
                </a:cxn>
                <a:cxn ang="0">
                  <a:pos x="32" y="69"/>
                </a:cxn>
                <a:cxn ang="0">
                  <a:pos x="32" y="169"/>
                </a:cxn>
                <a:cxn ang="0">
                  <a:pos x="20" y="169"/>
                </a:cxn>
                <a:cxn ang="0">
                  <a:pos x="20" y="69"/>
                </a:cxn>
                <a:cxn ang="0">
                  <a:pos x="0" y="69"/>
                </a:cxn>
                <a:cxn ang="0">
                  <a:pos x="0" y="60"/>
                </a:cxn>
                <a:cxn ang="0">
                  <a:pos x="20" y="60"/>
                </a:cxn>
                <a:cxn ang="0">
                  <a:pos x="20" y="41"/>
                </a:cxn>
                <a:cxn ang="0">
                  <a:pos x="22" y="31"/>
                </a:cxn>
                <a:cxn ang="0">
                  <a:pos x="23" y="24"/>
                </a:cxn>
                <a:cxn ang="0">
                  <a:pos x="27" y="16"/>
                </a:cxn>
                <a:cxn ang="0">
                  <a:pos x="29" y="14"/>
                </a:cxn>
                <a:cxn ang="0">
                  <a:pos x="32" y="10"/>
                </a:cxn>
                <a:cxn ang="0">
                  <a:pos x="37" y="5"/>
                </a:cxn>
                <a:cxn ang="0">
                  <a:pos x="44" y="2"/>
                </a:cxn>
                <a:cxn ang="0">
                  <a:pos x="51" y="0"/>
                </a:cxn>
                <a:cxn ang="0">
                  <a:pos x="59" y="0"/>
                </a:cxn>
                <a:cxn ang="0">
                  <a:pos x="68" y="0"/>
                </a:cxn>
                <a:cxn ang="0">
                  <a:pos x="78" y="4"/>
                </a:cxn>
                <a:cxn ang="0">
                  <a:pos x="78" y="16"/>
                </a:cxn>
              </a:cxnLst>
              <a:rect l="0" t="0" r="r" b="b"/>
              <a:pathLst>
                <a:path w="78" h="169">
                  <a:moveTo>
                    <a:pt x="78" y="16"/>
                  </a:moveTo>
                  <a:lnTo>
                    <a:pt x="68" y="12"/>
                  </a:lnTo>
                  <a:lnTo>
                    <a:pt x="63" y="12"/>
                  </a:lnTo>
                  <a:lnTo>
                    <a:pt x="59" y="10"/>
                  </a:lnTo>
                  <a:lnTo>
                    <a:pt x="53" y="12"/>
                  </a:lnTo>
                  <a:lnTo>
                    <a:pt x="47" y="14"/>
                  </a:lnTo>
                  <a:lnTo>
                    <a:pt x="42" y="16"/>
                  </a:lnTo>
                  <a:lnTo>
                    <a:pt x="39" y="19"/>
                  </a:lnTo>
                  <a:lnTo>
                    <a:pt x="35" y="24"/>
                  </a:lnTo>
                  <a:lnTo>
                    <a:pt x="34" y="31"/>
                  </a:lnTo>
                  <a:lnTo>
                    <a:pt x="32" y="38"/>
                  </a:lnTo>
                  <a:lnTo>
                    <a:pt x="32" y="45"/>
                  </a:lnTo>
                  <a:lnTo>
                    <a:pt x="32" y="60"/>
                  </a:lnTo>
                  <a:lnTo>
                    <a:pt x="54" y="60"/>
                  </a:lnTo>
                  <a:lnTo>
                    <a:pt x="54" y="69"/>
                  </a:lnTo>
                  <a:lnTo>
                    <a:pt x="32" y="69"/>
                  </a:lnTo>
                  <a:lnTo>
                    <a:pt x="32" y="169"/>
                  </a:lnTo>
                  <a:lnTo>
                    <a:pt x="20" y="169"/>
                  </a:lnTo>
                  <a:lnTo>
                    <a:pt x="20" y="69"/>
                  </a:lnTo>
                  <a:lnTo>
                    <a:pt x="0" y="69"/>
                  </a:lnTo>
                  <a:lnTo>
                    <a:pt x="0" y="60"/>
                  </a:lnTo>
                  <a:lnTo>
                    <a:pt x="20" y="60"/>
                  </a:lnTo>
                  <a:lnTo>
                    <a:pt x="20" y="41"/>
                  </a:lnTo>
                  <a:lnTo>
                    <a:pt x="22" y="31"/>
                  </a:lnTo>
                  <a:lnTo>
                    <a:pt x="23" y="24"/>
                  </a:lnTo>
                  <a:lnTo>
                    <a:pt x="27" y="16"/>
                  </a:lnTo>
                  <a:lnTo>
                    <a:pt x="29" y="14"/>
                  </a:lnTo>
                  <a:lnTo>
                    <a:pt x="32" y="10"/>
                  </a:lnTo>
                  <a:lnTo>
                    <a:pt x="37" y="5"/>
                  </a:lnTo>
                  <a:lnTo>
                    <a:pt x="44" y="2"/>
                  </a:lnTo>
                  <a:lnTo>
                    <a:pt x="51" y="0"/>
                  </a:lnTo>
                  <a:lnTo>
                    <a:pt x="59" y="0"/>
                  </a:lnTo>
                  <a:lnTo>
                    <a:pt x="68" y="0"/>
                  </a:lnTo>
                  <a:lnTo>
                    <a:pt x="78" y="4"/>
                  </a:lnTo>
                  <a:lnTo>
                    <a:pt x="78" y="16"/>
                  </a:lnTo>
                  <a:close/>
                </a:path>
              </a:pathLst>
            </a:custGeom>
            <a:solidFill>
              <a:srgbClr val="FFFFFF"/>
            </a:solidFill>
            <a:ln w="9525">
              <a:noFill/>
              <a:round/>
              <a:headEnd/>
              <a:tailEnd/>
            </a:ln>
          </p:spPr>
          <p:txBody>
            <a:bodyPr/>
            <a:lstStyle/>
            <a:p>
              <a:endParaRPr lang="en-GB"/>
            </a:p>
          </p:txBody>
        </p:sp>
        <p:sp>
          <p:nvSpPr>
            <p:cNvPr id="10" name="Freeform 13"/>
            <p:cNvSpPr>
              <a:spLocks noEditPoints="1"/>
            </p:cNvSpPr>
            <p:nvPr/>
          </p:nvSpPr>
          <p:spPr bwMode="auto">
            <a:xfrm>
              <a:off x="5067" y="731"/>
              <a:ext cx="58" cy="84"/>
            </a:xfrm>
            <a:custGeom>
              <a:avLst/>
              <a:gdLst/>
              <a:ahLst/>
              <a:cxnLst>
                <a:cxn ang="0">
                  <a:pos x="48" y="0"/>
                </a:cxn>
                <a:cxn ang="0">
                  <a:pos x="65" y="2"/>
                </a:cxn>
                <a:cxn ang="0">
                  <a:pos x="75" y="5"/>
                </a:cxn>
                <a:cxn ang="0">
                  <a:pos x="87" y="12"/>
                </a:cxn>
                <a:cxn ang="0">
                  <a:pos x="97" y="26"/>
                </a:cxn>
                <a:cxn ang="0">
                  <a:pos x="99" y="43"/>
                </a:cxn>
                <a:cxn ang="0">
                  <a:pos x="97" y="55"/>
                </a:cxn>
                <a:cxn ang="0">
                  <a:pos x="94" y="65"/>
                </a:cxn>
                <a:cxn ang="0">
                  <a:pos x="85" y="72"/>
                </a:cxn>
                <a:cxn ang="0">
                  <a:pos x="73" y="79"/>
                </a:cxn>
                <a:cxn ang="0">
                  <a:pos x="90" y="84"/>
                </a:cxn>
                <a:cxn ang="0">
                  <a:pos x="104" y="94"/>
                </a:cxn>
                <a:cxn ang="0">
                  <a:pos x="111" y="108"/>
                </a:cxn>
                <a:cxn ang="0">
                  <a:pos x="114" y="123"/>
                </a:cxn>
                <a:cxn ang="0">
                  <a:pos x="113" y="135"/>
                </a:cxn>
                <a:cxn ang="0">
                  <a:pos x="106" y="147"/>
                </a:cxn>
                <a:cxn ang="0">
                  <a:pos x="92" y="161"/>
                </a:cxn>
                <a:cxn ang="0">
                  <a:pos x="77" y="166"/>
                </a:cxn>
                <a:cxn ang="0">
                  <a:pos x="56" y="167"/>
                </a:cxn>
                <a:cxn ang="0">
                  <a:pos x="0" y="0"/>
                </a:cxn>
                <a:cxn ang="0">
                  <a:pos x="39" y="72"/>
                </a:cxn>
                <a:cxn ang="0">
                  <a:pos x="54" y="70"/>
                </a:cxn>
                <a:cxn ang="0">
                  <a:pos x="66" y="65"/>
                </a:cxn>
                <a:cxn ang="0">
                  <a:pos x="72" y="60"/>
                </a:cxn>
                <a:cxn ang="0">
                  <a:pos x="75" y="51"/>
                </a:cxn>
                <a:cxn ang="0">
                  <a:pos x="75" y="39"/>
                </a:cxn>
                <a:cxn ang="0">
                  <a:pos x="72" y="31"/>
                </a:cxn>
                <a:cxn ang="0">
                  <a:pos x="65" y="26"/>
                </a:cxn>
                <a:cxn ang="0">
                  <a:pos x="53" y="22"/>
                </a:cxn>
                <a:cxn ang="0">
                  <a:pos x="24" y="22"/>
                </a:cxn>
                <a:cxn ang="0">
                  <a:pos x="24" y="145"/>
                </a:cxn>
                <a:cxn ang="0">
                  <a:pos x="63" y="145"/>
                </a:cxn>
                <a:cxn ang="0">
                  <a:pos x="77" y="142"/>
                </a:cxn>
                <a:cxn ang="0">
                  <a:pos x="85" y="135"/>
                </a:cxn>
                <a:cxn ang="0">
                  <a:pos x="89" y="125"/>
                </a:cxn>
                <a:cxn ang="0">
                  <a:pos x="89" y="114"/>
                </a:cxn>
                <a:cxn ang="0">
                  <a:pos x="84" y="104"/>
                </a:cxn>
                <a:cxn ang="0">
                  <a:pos x="75" y="97"/>
                </a:cxn>
                <a:cxn ang="0">
                  <a:pos x="61" y="94"/>
                </a:cxn>
                <a:cxn ang="0">
                  <a:pos x="24" y="94"/>
                </a:cxn>
              </a:cxnLst>
              <a:rect l="0" t="0" r="r" b="b"/>
              <a:pathLst>
                <a:path w="114" h="167">
                  <a:moveTo>
                    <a:pt x="0" y="0"/>
                  </a:moveTo>
                  <a:lnTo>
                    <a:pt x="48" y="0"/>
                  </a:lnTo>
                  <a:lnTo>
                    <a:pt x="60" y="0"/>
                  </a:lnTo>
                  <a:lnTo>
                    <a:pt x="65" y="2"/>
                  </a:lnTo>
                  <a:lnTo>
                    <a:pt x="70" y="3"/>
                  </a:lnTo>
                  <a:lnTo>
                    <a:pt x="75" y="5"/>
                  </a:lnTo>
                  <a:lnTo>
                    <a:pt x="80" y="7"/>
                  </a:lnTo>
                  <a:lnTo>
                    <a:pt x="87" y="12"/>
                  </a:lnTo>
                  <a:lnTo>
                    <a:pt x="92" y="19"/>
                  </a:lnTo>
                  <a:lnTo>
                    <a:pt x="97" y="26"/>
                  </a:lnTo>
                  <a:lnTo>
                    <a:pt x="99" y="34"/>
                  </a:lnTo>
                  <a:lnTo>
                    <a:pt x="99" y="43"/>
                  </a:lnTo>
                  <a:lnTo>
                    <a:pt x="99" y="49"/>
                  </a:lnTo>
                  <a:lnTo>
                    <a:pt x="97" y="55"/>
                  </a:lnTo>
                  <a:lnTo>
                    <a:pt x="95" y="60"/>
                  </a:lnTo>
                  <a:lnTo>
                    <a:pt x="94" y="65"/>
                  </a:lnTo>
                  <a:lnTo>
                    <a:pt x="90" y="68"/>
                  </a:lnTo>
                  <a:lnTo>
                    <a:pt x="85" y="72"/>
                  </a:lnTo>
                  <a:lnTo>
                    <a:pt x="80" y="75"/>
                  </a:lnTo>
                  <a:lnTo>
                    <a:pt x="73" y="79"/>
                  </a:lnTo>
                  <a:lnTo>
                    <a:pt x="84" y="80"/>
                  </a:lnTo>
                  <a:lnTo>
                    <a:pt x="90" y="84"/>
                  </a:lnTo>
                  <a:lnTo>
                    <a:pt x="97" y="89"/>
                  </a:lnTo>
                  <a:lnTo>
                    <a:pt x="104" y="94"/>
                  </a:lnTo>
                  <a:lnTo>
                    <a:pt x="109" y="101"/>
                  </a:lnTo>
                  <a:lnTo>
                    <a:pt x="111" y="108"/>
                  </a:lnTo>
                  <a:lnTo>
                    <a:pt x="114" y="114"/>
                  </a:lnTo>
                  <a:lnTo>
                    <a:pt x="114" y="123"/>
                  </a:lnTo>
                  <a:lnTo>
                    <a:pt x="114" y="132"/>
                  </a:lnTo>
                  <a:lnTo>
                    <a:pt x="113" y="135"/>
                  </a:lnTo>
                  <a:lnTo>
                    <a:pt x="111" y="140"/>
                  </a:lnTo>
                  <a:lnTo>
                    <a:pt x="106" y="147"/>
                  </a:lnTo>
                  <a:lnTo>
                    <a:pt x="101" y="154"/>
                  </a:lnTo>
                  <a:lnTo>
                    <a:pt x="92" y="161"/>
                  </a:lnTo>
                  <a:lnTo>
                    <a:pt x="82" y="164"/>
                  </a:lnTo>
                  <a:lnTo>
                    <a:pt x="77" y="166"/>
                  </a:lnTo>
                  <a:lnTo>
                    <a:pt x="70" y="167"/>
                  </a:lnTo>
                  <a:lnTo>
                    <a:pt x="56" y="167"/>
                  </a:lnTo>
                  <a:lnTo>
                    <a:pt x="0" y="167"/>
                  </a:lnTo>
                  <a:lnTo>
                    <a:pt x="0" y="0"/>
                  </a:lnTo>
                  <a:close/>
                  <a:moveTo>
                    <a:pt x="24" y="72"/>
                  </a:moveTo>
                  <a:lnTo>
                    <a:pt x="39" y="72"/>
                  </a:lnTo>
                  <a:lnTo>
                    <a:pt x="48" y="72"/>
                  </a:lnTo>
                  <a:lnTo>
                    <a:pt x="54" y="70"/>
                  </a:lnTo>
                  <a:lnTo>
                    <a:pt x="61" y="68"/>
                  </a:lnTo>
                  <a:lnTo>
                    <a:pt x="66" y="65"/>
                  </a:lnTo>
                  <a:lnTo>
                    <a:pt x="70" y="61"/>
                  </a:lnTo>
                  <a:lnTo>
                    <a:pt x="72" y="60"/>
                  </a:lnTo>
                  <a:lnTo>
                    <a:pt x="73" y="56"/>
                  </a:lnTo>
                  <a:lnTo>
                    <a:pt x="75" y="51"/>
                  </a:lnTo>
                  <a:lnTo>
                    <a:pt x="75" y="44"/>
                  </a:lnTo>
                  <a:lnTo>
                    <a:pt x="75" y="39"/>
                  </a:lnTo>
                  <a:lnTo>
                    <a:pt x="73" y="36"/>
                  </a:lnTo>
                  <a:lnTo>
                    <a:pt x="72" y="31"/>
                  </a:lnTo>
                  <a:lnTo>
                    <a:pt x="68" y="27"/>
                  </a:lnTo>
                  <a:lnTo>
                    <a:pt x="65" y="26"/>
                  </a:lnTo>
                  <a:lnTo>
                    <a:pt x="60" y="24"/>
                  </a:lnTo>
                  <a:lnTo>
                    <a:pt x="53" y="22"/>
                  </a:lnTo>
                  <a:lnTo>
                    <a:pt x="46" y="22"/>
                  </a:lnTo>
                  <a:lnTo>
                    <a:pt x="24" y="22"/>
                  </a:lnTo>
                  <a:lnTo>
                    <a:pt x="24" y="72"/>
                  </a:lnTo>
                  <a:close/>
                  <a:moveTo>
                    <a:pt x="24" y="145"/>
                  </a:moveTo>
                  <a:lnTo>
                    <a:pt x="53" y="145"/>
                  </a:lnTo>
                  <a:lnTo>
                    <a:pt x="63" y="145"/>
                  </a:lnTo>
                  <a:lnTo>
                    <a:pt x="70" y="143"/>
                  </a:lnTo>
                  <a:lnTo>
                    <a:pt x="77" y="142"/>
                  </a:lnTo>
                  <a:lnTo>
                    <a:pt x="82" y="138"/>
                  </a:lnTo>
                  <a:lnTo>
                    <a:pt x="85" y="135"/>
                  </a:lnTo>
                  <a:lnTo>
                    <a:pt x="87" y="130"/>
                  </a:lnTo>
                  <a:lnTo>
                    <a:pt x="89" y="125"/>
                  </a:lnTo>
                  <a:lnTo>
                    <a:pt x="90" y="120"/>
                  </a:lnTo>
                  <a:lnTo>
                    <a:pt x="89" y="114"/>
                  </a:lnTo>
                  <a:lnTo>
                    <a:pt x="87" y="109"/>
                  </a:lnTo>
                  <a:lnTo>
                    <a:pt x="84" y="104"/>
                  </a:lnTo>
                  <a:lnTo>
                    <a:pt x="80" y="101"/>
                  </a:lnTo>
                  <a:lnTo>
                    <a:pt x="75" y="97"/>
                  </a:lnTo>
                  <a:lnTo>
                    <a:pt x="68" y="96"/>
                  </a:lnTo>
                  <a:lnTo>
                    <a:pt x="61" y="94"/>
                  </a:lnTo>
                  <a:lnTo>
                    <a:pt x="53" y="94"/>
                  </a:lnTo>
                  <a:lnTo>
                    <a:pt x="24" y="94"/>
                  </a:lnTo>
                  <a:lnTo>
                    <a:pt x="24" y="145"/>
                  </a:lnTo>
                  <a:close/>
                </a:path>
              </a:pathLst>
            </a:custGeom>
            <a:solidFill>
              <a:srgbClr val="FFFFFF"/>
            </a:solidFill>
            <a:ln w="9525">
              <a:noFill/>
              <a:round/>
              <a:headEnd/>
              <a:tailEnd/>
            </a:ln>
          </p:spPr>
          <p:txBody>
            <a:bodyPr/>
            <a:lstStyle/>
            <a:p>
              <a:endParaRPr lang="en-GB"/>
            </a:p>
          </p:txBody>
        </p:sp>
        <p:sp>
          <p:nvSpPr>
            <p:cNvPr id="11" name="Freeform 14"/>
            <p:cNvSpPr>
              <a:spLocks noEditPoints="1"/>
            </p:cNvSpPr>
            <p:nvPr/>
          </p:nvSpPr>
          <p:spPr bwMode="auto">
            <a:xfrm>
              <a:off x="5132" y="758"/>
              <a:ext cx="60" cy="58"/>
            </a:xfrm>
            <a:custGeom>
              <a:avLst/>
              <a:gdLst/>
              <a:ahLst/>
              <a:cxnLst>
                <a:cxn ang="0">
                  <a:pos x="118" y="68"/>
                </a:cxn>
                <a:cxn ang="0">
                  <a:pos x="113" y="85"/>
                </a:cxn>
                <a:cxn ang="0">
                  <a:pos x="106" y="94"/>
                </a:cxn>
                <a:cxn ang="0">
                  <a:pos x="97" y="102"/>
                </a:cxn>
                <a:cxn ang="0">
                  <a:pos x="89" y="109"/>
                </a:cxn>
                <a:cxn ang="0">
                  <a:pos x="78" y="112"/>
                </a:cxn>
                <a:cxn ang="0">
                  <a:pos x="65" y="114"/>
                </a:cxn>
                <a:cxn ang="0">
                  <a:pos x="46" y="114"/>
                </a:cxn>
                <a:cxn ang="0">
                  <a:pos x="30" y="109"/>
                </a:cxn>
                <a:cxn ang="0">
                  <a:pos x="17" y="99"/>
                </a:cxn>
                <a:cxn ang="0">
                  <a:pos x="10" y="90"/>
                </a:cxn>
                <a:cxn ang="0">
                  <a:pos x="5" y="80"/>
                </a:cxn>
                <a:cxn ang="0">
                  <a:pos x="1" y="68"/>
                </a:cxn>
                <a:cxn ang="0">
                  <a:pos x="0" y="56"/>
                </a:cxn>
                <a:cxn ang="0">
                  <a:pos x="5" y="34"/>
                </a:cxn>
                <a:cxn ang="0">
                  <a:pos x="7" y="29"/>
                </a:cxn>
                <a:cxn ang="0">
                  <a:pos x="17" y="17"/>
                </a:cxn>
                <a:cxn ang="0">
                  <a:pos x="25" y="10"/>
                </a:cxn>
                <a:cxn ang="0">
                  <a:pos x="36" y="5"/>
                </a:cxn>
                <a:cxn ang="0">
                  <a:pos x="48" y="1"/>
                </a:cxn>
                <a:cxn ang="0">
                  <a:pos x="60" y="0"/>
                </a:cxn>
                <a:cxn ang="0">
                  <a:pos x="84" y="5"/>
                </a:cxn>
                <a:cxn ang="0">
                  <a:pos x="97" y="12"/>
                </a:cxn>
                <a:cxn ang="0">
                  <a:pos x="106" y="20"/>
                </a:cxn>
                <a:cxn ang="0">
                  <a:pos x="114" y="34"/>
                </a:cxn>
                <a:cxn ang="0">
                  <a:pos x="118" y="44"/>
                </a:cxn>
                <a:cxn ang="0">
                  <a:pos x="119" y="56"/>
                </a:cxn>
                <a:cxn ang="0">
                  <a:pos x="24" y="65"/>
                </a:cxn>
                <a:cxn ang="0">
                  <a:pos x="29" y="78"/>
                </a:cxn>
                <a:cxn ang="0">
                  <a:pos x="37" y="88"/>
                </a:cxn>
                <a:cxn ang="0">
                  <a:pos x="51" y="95"/>
                </a:cxn>
                <a:cxn ang="0">
                  <a:pos x="66" y="95"/>
                </a:cxn>
                <a:cxn ang="0">
                  <a:pos x="80" y="90"/>
                </a:cxn>
                <a:cxn ang="0">
                  <a:pos x="90" y="80"/>
                </a:cxn>
                <a:cxn ang="0">
                  <a:pos x="95" y="65"/>
                </a:cxn>
                <a:cxn ang="0">
                  <a:pos x="95" y="49"/>
                </a:cxn>
                <a:cxn ang="0">
                  <a:pos x="90" y="36"/>
                </a:cxn>
                <a:cxn ang="0">
                  <a:pos x="80" y="25"/>
                </a:cxn>
                <a:cxn ang="0">
                  <a:pos x="66" y="20"/>
                </a:cxn>
                <a:cxn ang="0">
                  <a:pos x="51" y="20"/>
                </a:cxn>
                <a:cxn ang="0">
                  <a:pos x="39" y="25"/>
                </a:cxn>
                <a:cxn ang="0">
                  <a:pos x="29" y="36"/>
                </a:cxn>
                <a:cxn ang="0">
                  <a:pos x="24" y="49"/>
                </a:cxn>
              </a:cxnLst>
              <a:rect l="0" t="0" r="r" b="b"/>
              <a:pathLst>
                <a:path w="119" h="114">
                  <a:moveTo>
                    <a:pt x="119" y="56"/>
                  </a:moveTo>
                  <a:lnTo>
                    <a:pt x="118" y="68"/>
                  </a:lnTo>
                  <a:lnTo>
                    <a:pt x="114" y="80"/>
                  </a:lnTo>
                  <a:lnTo>
                    <a:pt x="113" y="85"/>
                  </a:lnTo>
                  <a:lnTo>
                    <a:pt x="109" y="90"/>
                  </a:lnTo>
                  <a:lnTo>
                    <a:pt x="106" y="94"/>
                  </a:lnTo>
                  <a:lnTo>
                    <a:pt x="102" y="99"/>
                  </a:lnTo>
                  <a:lnTo>
                    <a:pt x="97" y="102"/>
                  </a:lnTo>
                  <a:lnTo>
                    <a:pt x="94" y="106"/>
                  </a:lnTo>
                  <a:lnTo>
                    <a:pt x="89" y="109"/>
                  </a:lnTo>
                  <a:lnTo>
                    <a:pt x="84" y="111"/>
                  </a:lnTo>
                  <a:lnTo>
                    <a:pt x="78" y="112"/>
                  </a:lnTo>
                  <a:lnTo>
                    <a:pt x="72" y="114"/>
                  </a:lnTo>
                  <a:lnTo>
                    <a:pt x="65" y="114"/>
                  </a:lnTo>
                  <a:lnTo>
                    <a:pt x="60" y="114"/>
                  </a:lnTo>
                  <a:lnTo>
                    <a:pt x="46" y="114"/>
                  </a:lnTo>
                  <a:lnTo>
                    <a:pt x="36" y="111"/>
                  </a:lnTo>
                  <a:lnTo>
                    <a:pt x="30" y="109"/>
                  </a:lnTo>
                  <a:lnTo>
                    <a:pt x="25" y="106"/>
                  </a:lnTo>
                  <a:lnTo>
                    <a:pt x="17" y="99"/>
                  </a:lnTo>
                  <a:lnTo>
                    <a:pt x="13" y="94"/>
                  </a:lnTo>
                  <a:lnTo>
                    <a:pt x="10" y="90"/>
                  </a:lnTo>
                  <a:lnTo>
                    <a:pt x="7" y="85"/>
                  </a:lnTo>
                  <a:lnTo>
                    <a:pt x="5" y="80"/>
                  </a:lnTo>
                  <a:lnTo>
                    <a:pt x="3" y="75"/>
                  </a:lnTo>
                  <a:lnTo>
                    <a:pt x="1" y="68"/>
                  </a:lnTo>
                  <a:lnTo>
                    <a:pt x="1" y="63"/>
                  </a:lnTo>
                  <a:lnTo>
                    <a:pt x="0" y="56"/>
                  </a:lnTo>
                  <a:lnTo>
                    <a:pt x="1" y="44"/>
                  </a:lnTo>
                  <a:lnTo>
                    <a:pt x="5" y="34"/>
                  </a:lnTo>
                  <a:lnTo>
                    <a:pt x="7" y="32"/>
                  </a:lnTo>
                  <a:lnTo>
                    <a:pt x="7" y="29"/>
                  </a:lnTo>
                  <a:lnTo>
                    <a:pt x="10" y="25"/>
                  </a:lnTo>
                  <a:lnTo>
                    <a:pt x="17" y="17"/>
                  </a:lnTo>
                  <a:lnTo>
                    <a:pt x="22" y="12"/>
                  </a:lnTo>
                  <a:lnTo>
                    <a:pt x="25" y="10"/>
                  </a:lnTo>
                  <a:lnTo>
                    <a:pt x="30" y="6"/>
                  </a:lnTo>
                  <a:lnTo>
                    <a:pt x="36" y="5"/>
                  </a:lnTo>
                  <a:lnTo>
                    <a:pt x="41" y="3"/>
                  </a:lnTo>
                  <a:lnTo>
                    <a:pt x="48" y="1"/>
                  </a:lnTo>
                  <a:lnTo>
                    <a:pt x="53" y="0"/>
                  </a:lnTo>
                  <a:lnTo>
                    <a:pt x="60" y="0"/>
                  </a:lnTo>
                  <a:lnTo>
                    <a:pt x="72" y="1"/>
                  </a:lnTo>
                  <a:lnTo>
                    <a:pt x="84" y="5"/>
                  </a:lnTo>
                  <a:lnTo>
                    <a:pt x="92" y="8"/>
                  </a:lnTo>
                  <a:lnTo>
                    <a:pt x="97" y="12"/>
                  </a:lnTo>
                  <a:lnTo>
                    <a:pt x="102" y="15"/>
                  </a:lnTo>
                  <a:lnTo>
                    <a:pt x="106" y="20"/>
                  </a:lnTo>
                  <a:lnTo>
                    <a:pt x="109" y="24"/>
                  </a:lnTo>
                  <a:lnTo>
                    <a:pt x="114" y="34"/>
                  </a:lnTo>
                  <a:lnTo>
                    <a:pt x="116" y="39"/>
                  </a:lnTo>
                  <a:lnTo>
                    <a:pt x="118" y="44"/>
                  </a:lnTo>
                  <a:lnTo>
                    <a:pt x="118" y="51"/>
                  </a:lnTo>
                  <a:lnTo>
                    <a:pt x="119" y="56"/>
                  </a:lnTo>
                  <a:close/>
                  <a:moveTo>
                    <a:pt x="24" y="56"/>
                  </a:moveTo>
                  <a:lnTo>
                    <a:pt x="24" y="65"/>
                  </a:lnTo>
                  <a:lnTo>
                    <a:pt x="25" y="73"/>
                  </a:lnTo>
                  <a:lnTo>
                    <a:pt x="29" y="78"/>
                  </a:lnTo>
                  <a:lnTo>
                    <a:pt x="32" y="85"/>
                  </a:lnTo>
                  <a:lnTo>
                    <a:pt x="37" y="88"/>
                  </a:lnTo>
                  <a:lnTo>
                    <a:pt x="44" y="92"/>
                  </a:lnTo>
                  <a:lnTo>
                    <a:pt x="51" y="95"/>
                  </a:lnTo>
                  <a:lnTo>
                    <a:pt x="58" y="95"/>
                  </a:lnTo>
                  <a:lnTo>
                    <a:pt x="66" y="95"/>
                  </a:lnTo>
                  <a:lnTo>
                    <a:pt x="75" y="92"/>
                  </a:lnTo>
                  <a:lnTo>
                    <a:pt x="80" y="90"/>
                  </a:lnTo>
                  <a:lnTo>
                    <a:pt x="87" y="85"/>
                  </a:lnTo>
                  <a:lnTo>
                    <a:pt x="90" y="80"/>
                  </a:lnTo>
                  <a:lnTo>
                    <a:pt x="94" y="73"/>
                  </a:lnTo>
                  <a:lnTo>
                    <a:pt x="95" y="65"/>
                  </a:lnTo>
                  <a:lnTo>
                    <a:pt x="95" y="56"/>
                  </a:lnTo>
                  <a:lnTo>
                    <a:pt x="95" y="49"/>
                  </a:lnTo>
                  <a:lnTo>
                    <a:pt x="94" y="42"/>
                  </a:lnTo>
                  <a:lnTo>
                    <a:pt x="90" y="36"/>
                  </a:lnTo>
                  <a:lnTo>
                    <a:pt x="85" y="30"/>
                  </a:lnTo>
                  <a:lnTo>
                    <a:pt x="80" y="25"/>
                  </a:lnTo>
                  <a:lnTo>
                    <a:pt x="73" y="22"/>
                  </a:lnTo>
                  <a:lnTo>
                    <a:pt x="66" y="20"/>
                  </a:lnTo>
                  <a:lnTo>
                    <a:pt x="58" y="20"/>
                  </a:lnTo>
                  <a:lnTo>
                    <a:pt x="51" y="20"/>
                  </a:lnTo>
                  <a:lnTo>
                    <a:pt x="44" y="22"/>
                  </a:lnTo>
                  <a:lnTo>
                    <a:pt x="39" y="25"/>
                  </a:lnTo>
                  <a:lnTo>
                    <a:pt x="32" y="30"/>
                  </a:lnTo>
                  <a:lnTo>
                    <a:pt x="29" y="36"/>
                  </a:lnTo>
                  <a:lnTo>
                    <a:pt x="25" y="42"/>
                  </a:lnTo>
                  <a:lnTo>
                    <a:pt x="24" y="49"/>
                  </a:lnTo>
                  <a:lnTo>
                    <a:pt x="24" y="56"/>
                  </a:lnTo>
                  <a:close/>
                </a:path>
              </a:pathLst>
            </a:custGeom>
            <a:solidFill>
              <a:srgbClr val="FFFFFF"/>
            </a:solidFill>
            <a:ln w="9525">
              <a:noFill/>
              <a:round/>
              <a:headEnd/>
              <a:tailEnd/>
            </a:ln>
          </p:spPr>
          <p:txBody>
            <a:bodyPr/>
            <a:lstStyle/>
            <a:p>
              <a:endParaRPr lang="en-GB"/>
            </a:p>
          </p:txBody>
        </p:sp>
        <p:sp>
          <p:nvSpPr>
            <p:cNvPr id="12" name="Rectangle 15"/>
            <p:cNvSpPr>
              <a:spLocks noChangeArrowheads="1"/>
            </p:cNvSpPr>
            <p:nvPr/>
          </p:nvSpPr>
          <p:spPr bwMode="auto">
            <a:xfrm>
              <a:off x="5205" y="731"/>
              <a:ext cx="11" cy="84"/>
            </a:xfrm>
            <a:prstGeom prst="rect">
              <a:avLst/>
            </a:prstGeom>
            <a:solidFill>
              <a:srgbClr val="FFFFFF"/>
            </a:solidFill>
            <a:ln w="9525">
              <a:noFill/>
              <a:miter lim="800000"/>
              <a:headEnd/>
              <a:tailEnd/>
            </a:ln>
          </p:spPr>
          <p:txBody>
            <a:bodyPr/>
            <a:lstStyle/>
            <a:p>
              <a:endParaRPr lang="en-GB"/>
            </a:p>
          </p:txBody>
        </p:sp>
        <p:sp>
          <p:nvSpPr>
            <p:cNvPr id="13" name="Freeform 16"/>
            <p:cNvSpPr>
              <a:spLocks/>
            </p:cNvSpPr>
            <p:nvPr/>
          </p:nvSpPr>
          <p:spPr bwMode="auto">
            <a:xfrm>
              <a:off x="5226" y="748"/>
              <a:ext cx="41" cy="68"/>
            </a:xfrm>
            <a:custGeom>
              <a:avLst/>
              <a:gdLst/>
              <a:ahLst/>
              <a:cxnLst>
                <a:cxn ang="0">
                  <a:pos x="41" y="24"/>
                </a:cxn>
                <a:cxn ang="0">
                  <a:pos x="77" y="24"/>
                </a:cxn>
                <a:cxn ang="0">
                  <a:pos x="77" y="43"/>
                </a:cxn>
                <a:cxn ang="0">
                  <a:pos x="41" y="43"/>
                </a:cxn>
                <a:cxn ang="0">
                  <a:pos x="41" y="99"/>
                </a:cxn>
                <a:cxn ang="0">
                  <a:pos x="41" y="104"/>
                </a:cxn>
                <a:cxn ang="0">
                  <a:pos x="43" y="108"/>
                </a:cxn>
                <a:cxn ang="0">
                  <a:pos x="46" y="113"/>
                </a:cxn>
                <a:cxn ang="0">
                  <a:pos x="51" y="115"/>
                </a:cxn>
                <a:cxn ang="0">
                  <a:pos x="55" y="116"/>
                </a:cxn>
                <a:cxn ang="0">
                  <a:pos x="57" y="116"/>
                </a:cxn>
                <a:cxn ang="0">
                  <a:pos x="63" y="116"/>
                </a:cxn>
                <a:cxn ang="0">
                  <a:pos x="69" y="115"/>
                </a:cxn>
                <a:cxn ang="0">
                  <a:pos x="75" y="111"/>
                </a:cxn>
                <a:cxn ang="0">
                  <a:pos x="82" y="108"/>
                </a:cxn>
                <a:cxn ang="0">
                  <a:pos x="82" y="128"/>
                </a:cxn>
                <a:cxn ang="0">
                  <a:pos x="75" y="132"/>
                </a:cxn>
                <a:cxn ang="0">
                  <a:pos x="69" y="133"/>
                </a:cxn>
                <a:cxn ang="0">
                  <a:pos x="62" y="135"/>
                </a:cxn>
                <a:cxn ang="0">
                  <a:pos x="55" y="135"/>
                </a:cxn>
                <a:cxn ang="0">
                  <a:pos x="48" y="135"/>
                </a:cxn>
                <a:cxn ang="0">
                  <a:pos x="41" y="133"/>
                </a:cxn>
                <a:cxn ang="0">
                  <a:pos x="34" y="130"/>
                </a:cxn>
                <a:cxn ang="0">
                  <a:pos x="29" y="127"/>
                </a:cxn>
                <a:cxn ang="0">
                  <a:pos x="24" y="121"/>
                </a:cxn>
                <a:cxn ang="0">
                  <a:pos x="22" y="115"/>
                </a:cxn>
                <a:cxn ang="0">
                  <a:pos x="21" y="108"/>
                </a:cxn>
                <a:cxn ang="0">
                  <a:pos x="19" y="101"/>
                </a:cxn>
                <a:cxn ang="0">
                  <a:pos x="19"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1" y="104"/>
                  </a:lnTo>
                  <a:lnTo>
                    <a:pt x="43" y="108"/>
                  </a:lnTo>
                  <a:lnTo>
                    <a:pt x="46" y="113"/>
                  </a:lnTo>
                  <a:lnTo>
                    <a:pt x="51" y="115"/>
                  </a:lnTo>
                  <a:lnTo>
                    <a:pt x="55" y="116"/>
                  </a:lnTo>
                  <a:lnTo>
                    <a:pt x="57" y="116"/>
                  </a:lnTo>
                  <a:lnTo>
                    <a:pt x="63" y="116"/>
                  </a:lnTo>
                  <a:lnTo>
                    <a:pt x="69" y="115"/>
                  </a:lnTo>
                  <a:lnTo>
                    <a:pt x="75" y="111"/>
                  </a:lnTo>
                  <a:lnTo>
                    <a:pt x="82" y="108"/>
                  </a:lnTo>
                  <a:lnTo>
                    <a:pt x="82" y="128"/>
                  </a:lnTo>
                  <a:lnTo>
                    <a:pt x="75" y="132"/>
                  </a:lnTo>
                  <a:lnTo>
                    <a:pt x="69" y="133"/>
                  </a:lnTo>
                  <a:lnTo>
                    <a:pt x="62" y="135"/>
                  </a:lnTo>
                  <a:lnTo>
                    <a:pt x="55" y="135"/>
                  </a:lnTo>
                  <a:lnTo>
                    <a:pt x="48" y="135"/>
                  </a:lnTo>
                  <a:lnTo>
                    <a:pt x="41" y="133"/>
                  </a:lnTo>
                  <a:lnTo>
                    <a:pt x="34" y="130"/>
                  </a:lnTo>
                  <a:lnTo>
                    <a:pt x="29" y="127"/>
                  </a:lnTo>
                  <a:lnTo>
                    <a:pt x="24" y="121"/>
                  </a:lnTo>
                  <a:lnTo>
                    <a:pt x="22" y="115"/>
                  </a:lnTo>
                  <a:lnTo>
                    <a:pt x="21" y="108"/>
                  </a:lnTo>
                  <a:lnTo>
                    <a:pt x="19" y="101"/>
                  </a:lnTo>
                  <a:lnTo>
                    <a:pt x="19"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14" name="Freeform 17"/>
            <p:cNvSpPr>
              <a:spLocks noEditPoints="1"/>
            </p:cNvSpPr>
            <p:nvPr/>
          </p:nvSpPr>
          <p:spPr bwMode="auto">
            <a:xfrm>
              <a:off x="5273" y="758"/>
              <a:ext cx="59" cy="58"/>
            </a:xfrm>
            <a:custGeom>
              <a:avLst/>
              <a:gdLst/>
              <a:ahLst/>
              <a:cxnLst>
                <a:cxn ang="0">
                  <a:pos x="116" y="68"/>
                </a:cxn>
                <a:cxn ang="0">
                  <a:pos x="111" y="85"/>
                </a:cxn>
                <a:cxn ang="0">
                  <a:pos x="106" y="94"/>
                </a:cxn>
                <a:cxn ang="0">
                  <a:pos x="98" y="102"/>
                </a:cxn>
                <a:cxn ang="0">
                  <a:pos x="87" y="109"/>
                </a:cxn>
                <a:cxn ang="0">
                  <a:pos x="77" y="112"/>
                </a:cxn>
                <a:cxn ang="0">
                  <a:pos x="65" y="114"/>
                </a:cxn>
                <a:cxn ang="0">
                  <a:pos x="46" y="114"/>
                </a:cxn>
                <a:cxn ang="0">
                  <a:pos x="29" y="109"/>
                </a:cxn>
                <a:cxn ang="0">
                  <a:pos x="16" y="99"/>
                </a:cxn>
                <a:cxn ang="0">
                  <a:pos x="9" y="90"/>
                </a:cxn>
                <a:cxn ang="0">
                  <a:pos x="4" y="80"/>
                </a:cxn>
                <a:cxn ang="0">
                  <a:pos x="0" y="68"/>
                </a:cxn>
                <a:cxn ang="0">
                  <a:pos x="0" y="56"/>
                </a:cxn>
                <a:cxn ang="0">
                  <a:pos x="4" y="34"/>
                </a:cxn>
                <a:cxn ang="0">
                  <a:pos x="7" y="29"/>
                </a:cxn>
                <a:cxn ang="0">
                  <a:pos x="17" y="17"/>
                </a:cxn>
                <a:cxn ang="0">
                  <a:pos x="26" y="10"/>
                </a:cxn>
                <a:cxn ang="0">
                  <a:pos x="36" y="5"/>
                </a:cxn>
                <a:cxn ang="0">
                  <a:pos x="46" y="1"/>
                </a:cxn>
                <a:cxn ang="0">
                  <a:pos x="58" y="0"/>
                </a:cxn>
                <a:cxn ang="0">
                  <a:pos x="82" y="5"/>
                </a:cxn>
                <a:cxn ang="0">
                  <a:pos x="98" y="12"/>
                </a:cxn>
                <a:cxn ang="0">
                  <a:pos x="105" y="20"/>
                </a:cxn>
                <a:cxn ang="0">
                  <a:pos x="113" y="34"/>
                </a:cxn>
                <a:cxn ang="0">
                  <a:pos x="116" y="44"/>
                </a:cxn>
                <a:cxn ang="0">
                  <a:pos x="118" y="56"/>
                </a:cxn>
                <a:cxn ang="0">
                  <a:pos x="22" y="65"/>
                </a:cxn>
                <a:cxn ang="0">
                  <a:pos x="28" y="78"/>
                </a:cxn>
                <a:cxn ang="0">
                  <a:pos x="38" y="88"/>
                </a:cxn>
                <a:cxn ang="0">
                  <a:pos x="50" y="95"/>
                </a:cxn>
                <a:cxn ang="0">
                  <a:pos x="67" y="95"/>
                </a:cxn>
                <a:cxn ang="0">
                  <a:pos x="81" y="90"/>
                </a:cxn>
                <a:cxn ang="0">
                  <a:pos x="89" y="80"/>
                </a:cxn>
                <a:cxn ang="0">
                  <a:pos x="94" y="65"/>
                </a:cxn>
                <a:cxn ang="0">
                  <a:pos x="94" y="49"/>
                </a:cxn>
                <a:cxn ang="0">
                  <a:pos x="89" y="36"/>
                </a:cxn>
                <a:cxn ang="0">
                  <a:pos x="79" y="25"/>
                </a:cxn>
                <a:cxn ang="0">
                  <a:pos x="65" y="20"/>
                </a:cxn>
                <a:cxn ang="0">
                  <a:pos x="50" y="20"/>
                </a:cxn>
                <a:cxn ang="0">
                  <a:pos x="38" y="25"/>
                </a:cxn>
                <a:cxn ang="0">
                  <a:pos x="28" y="36"/>
                </a:cxn>
                <a:cxn ang="0">
                  <a:pos x="22" y="49"/>
                </a:cxn>
              </a:cxnLst>
              <a:rect l="0" t="0" r="r" b="b"/>
              <a:pathLst>
                <a:path w="118" h="114">
                  <a:moveTo>
                    <a:pt x="118" y="56"/>
                  </a:moveTo>
                  <a:lnTo>
                    <a:pt x="116" y="68"/>
                  </a:lnTo>
                  <a:lnTo>
                    <a:pt x="115" y="80"/>
                  </a:lnTo>
                  <a:lnTo>
                    <a:pt x="111" y="85"/>
                  </a:lnTo>
                  <a:lnTo>
                    <a:pt x="108" y="90"/>
                  </a:lnTo>
                  <a:lnTo>
                    <a:pt x="106" y="94"/>
                  </a:lnTo>
                  <a:lnTo>
                    <a:pt x="101" y="99"/>
                  </a:lnTo>
                  <a:lnTo>
                    <a:pt x="98" y="102"/>
                  </a:lnTo>
                  <a:lnTo>
                    <a:pt x="93" y="106"/>
                  </a:lnTo>
                  <a:lnTo>
                    <a:pt x="87" y="109"/>
                  </a:lnTo>
                  <a:lnTo>
                    <a:pt x="82" y="111"/>
                  </a:lnTo>
                  <a:lnTo>
                    <a:pt x="77" y="112"/>
                  </a:lnTo>
                  <a:lnTo>
                    <a:pt x="70" y="114"/>
                  </a:lnTo>
                  <a:lnTo>
                    <a:pt x="65" y="114"/>
                  </a:lnTo>
                  <a:lnTo>
                    <a:pt x="58" y="114"/>
                  </a:lnTo>
                  <a:lnTo>
                    <a:pt x="46" y="114"/>
                  </a:lnTo>
                  <a:lnTo>
                    <a:pt x="34" y="111"/>
                  </a:lnTo>
                  <a:lnTo>
                    <a:pt x="29" y="109"/>
                  </a:lnTo>
                  <a:lnTo>
                    <a:pt x="26" y="106"/>
                  </a:lnTo>
                  <a:lnTo>
                    <a:pt x="16" y="99"/>
                  </a:lnTo>
                  <a:lnTo>
                    <a:pt x="12" y="94"/>
                  </a:lnTo>
                  <a:lnTo>
                    <a:pt x="9" y="90"/>
                  </a:lnTo>
                  <a:lnTo>
                    <a:pt x="7" y="85"/>
                  </a:lnTo>
                  <a:lnTo>
                    <a:pt x="4" y="80"/>
                  </a:lnTo>
                  <a:lnTo>
                    <a:pt x="2" y="75"/>
                  </a:lnTo>
                  <a:lnTo>
                    <a:pt x="0" y="68"/>
                  </a:lnTo>
                  <a:lnTo>
                    <a:pt x="0" y="63"/>
                  </a:lnTo>
                  <a:lnTo>
                    <a:pt x="0" y="56"/>
                  </a:lnTo>
                  <a:lnTo>
                    <a:pt x="0" y="44"/>
                  </a:lnTo>
                  <a:lnTo>
                    <a:pt x="4" y="34"/>
                  </a:lnTo>
                  <a:lnTo>
                    <a:pt x="5" y="32"/>
                  </a:lnTo>
                  <a:lnTo>
                    <a:pt x="7" y="29"/>
                  </a:lnTo>
                  <a:lnTo>
                    <a:pt x="9" y="25"/>
                  </a:lnTo>
                  <a:lnTo>
                    <a:pt x="17" y="17"/>
                  </a:lnTo>
                  <a:lnTo>
                    <a:pt x="21" y="12"/>
                  </a:lnTo>
                  <a:lnTo>
                    <a:pt x="26" y="10"/>
                  </a:lnTo>
                  <a:lnTo>
                    <a:pt x="31" y="6"/>
                  </a:lnTo>
                  <a:lnTo>
                    <a:pt x="36" y="5"/>
                  </a:lnTo>
                  <a:lnTo>
                    <a:pt x="41" y="3"/>
                  </a:lnTo>
                  <a:lnTo>
                    <a:pt x="46" y="1"/>
                  </a:lnTo>
                  <a:lnTo>
                    <a:pt x="51" y="0"/>
                  </a:lnTo>
                  <a:lnTo>
                    <a:pt x="58" y="0"/>
                  </a:lnTo>
                  <a:lnTo>
                    <a:pt x="70" y="1"/>
                  </a:lnTo>
                  <a:lnTo>
                    <a:pt x="82" y="5"/>
                  </a:lnTo>
                  <a:lnTo>
                    <a:pt x="93" y="8"/>
                  </a:lnTo>
                  <a:lnTo>
                    <a:pt x="98" y="12"/>
                  </a:lnTo>
                  <a:lnTo>
                    <a:pt x="101" y="15"/>
                  </a:lnTo>
                  <a:lnTo>
                    <a:pt x="105" y="20"/>
                  </a:lnTo>
                  <a:lnTo>
                    <a:pt x="108" y="24"/>
                  </a:lnTo>
                  <a:lnTo>
                    <a:pt x="113" y="34"/>
                  </a:lnTo>
                  <a:lnTo>
                    <a:pt x="116" y="39"/>
                  </a:lnTo>
                  <a:lnTo>
                    <a:pt x="116" y="44"/>
                  </a:lnTo>
                  <a:lnTo>
                    <a:pt x="118" y="51"/>
                  </a:lnTo>
                  <a:lnTo>
                    <a:pt x="118" y="56"/>
                  </a:lnTo>
                  <a:close/>
                  <a:moveTo>
                    <a:pt x="22" y="56"/>
                  </a:moveTo>
                  <a:lnTo>
                    <a:pt x="22" y="65"/>
                  </a:lnTo>
                  <a:lnTo>
                    <a:pt x="24" y="73"/>
                  </a:lnTo>
                  <a:lnTo>
                    <a:pt x="28" y="78"/>
                  </a:lnTo>
                  <a:lnTo>
                    <a:pt x="33" y="85"/>
                  </a:lnTo>
                  <a:lnTo>
                    <a:pt x="38" y="88"/>
                  </a:lnTo>
                  <a:lnTo>
                    <a:pt x="43" y="92"/>
                  </a:lnTo>
                  <a:lnTo>
                    <a:pt x="50" y="95"/>
                  </a:lnTo>
                  <a:lnTo>
                    <a:pt x="58" y="95"/>
                  </a:lnTo>
                  <a:lnTo>
                    <a:pt x="67" y="95"/>
                  </a:lnTo>
                  <a:lnTo>
                    <a:pt x="74" y="92"/>
                  </a:lnTo>
                  <a:lnTo>
                    <a:pt x="81" y="90"/>
                  </a:lnTo>
                  <a:lnTo>
                    <a:pt x="86" y="85"/>
                  </a:lnTo>
                  <a:lnTo>
                    <a:pt x="89" y="80"/>
                  </a:lnTo>
                  <a:lnTo>
                    <a:pt x="93" y="73"/>
                  </a:lnTo>
                  <a:lnTo>
                    <a:pt x="94" y="65"/>
                  </a:lnTo>
                  <a:lnTo>
                    <a:pt x="96" y="56"/>
                  </a:lnTo>
                  <a:lnTo>
                    <a:pt x="94" y="49"/>
                  </a:lnTo>
                  <a:lnTo>
                    <a:pt x="93" y="42"/>
                  </a:lnTo>
                  <a:lnTo>
                    <a:pt x="89" y="36"/>
                  </a:lnTo>
                  <a:lnTo>
                    <a:pt x="86" y="30"/>
                  </a:lnTo>
                  <a:lnTo>
                    <a:pt x="79" y="25"/>
                  </a:lnTo>
                  <a:lnTo>
                    <a:pt x="74" y="22"/>
                  </a:lnTo>
                  <a:lnTo>
                    <a:pt x="65" y="20"/>
                  </a:lnTo>
                  <a:lnTo>
                    <a:pt x="58" y="20"/>
                  </a:lnTo>
                  <a:lnTo>
                    <a:pt x="50" y="20"/>
                  </a:lnTo>
                  <a:lnTo>
                    <a:pt x="45" y="22"/>
                  </a:lnTo>
                  <a:lnTo>
                    <a:pt x="38" y="25"/>
                  </a:lnTo>
                  <a:lnTo>
                    <a:pt x="33" y="30"/>
                  </a:lnTo>
                  <a:lnTo>
                    <a:pt x="28" y="36"/>
                  </a:lnTo>
                  <a:lnTo>
                    <a:pt x="24" y="42"/>
                  </a:lnTo>
                  <a:lnTo>
                    <a:pt x="22" y="49"/>
                  </a:lnTo>
                  <a:lnTo>
                    <a:pt x="22" y="56"/>
                  </a:lnTo>
                  <a:close/>
                </a:path>
              </a:pathLst>
            </a:custGeom>
            <a:solidFill>
              <a:srgbClr val="FFFFFF"/>
            </a:solidFill>
            <a:ln w="9525">
              <a:noFill/>
              <a:round/>
              <a:headEnd/>
              <a:tailEnd/>
            </a:ln>
          </p:spPr>
          <p:txBody>
            <a:bodyPr/>
            <a:lstStyle/>
            <a:p>
              <a:endParaRPr lang="en-GB"/>
            </a:p>
          </p:txBody>
        </p:sp>
        <p:sp>
          <p:nvSpPr>
            <p:cNvPr id="15" name="Freeform 18"/>
            <p:cNvSpPr>
              <a:spLocks/>
            </p:cNvSpPr>
            <p:nvPr/>
          </p:nvSpPr>
          <p:spPr bwMode="auto">
            <a:xfrm>
              <a:off x="5344" y="758"/>
              <a:ext cx="47" cy="57"/>
            </a:xfrm>
            <a:custGeom>
              <a:avLst/>
              <a:gdLst/>
              <a:ahLst/>
              <a:cxnLst>
                <a:cxn ang="0">
                  <a:pos x="22" y="17"/>
                </a:cxn>
                <a:cxn ang="0">
                  <a:pos x="25" y="13"/>
                </a:cxn>
                <a:cxn ang="0">
                  <a:pos x="29" y="10"/>
                </a:cxn>
                <a:cxn ang="0">
                  <a:pos x="34" y="6"/>
                </a:cxn>
                <a:cxn ang="0">
                  <a:pos x="37" y="5"/>
                </a:cxn>
                <a:cxn ang="0">
                  <a:pos x="41" y="3"/>
                </a:cxn>
                <a:cxn ang="0">
                  <a:pos x="46" y="1"/>
                </a:cxn>
                <a:cxn ang="0">
                  <a:pos x="51" y="0"/>
                </a:cxn>
                <a:cxn ang="0">
                  <a:pos x="56" y="0"/>
                </a:cxn>
                <a:cxn ang="0">
                  <a:pos x="63" y="1"/>
                </a:cxn>
                <a:cxn ang="0">
                  <a:pos x="70" y="3"/>
                </a:cxn>
                <a:cxn ang="0">
                  <a:pos x="77" y="6"/>
                </a:cxn>
                <a:cxn ang="0">
                  <a:pos x="80" y="8"/>
                </a:cxn>
                <a:cxn ang="0">
                  <a:pos x="82" y="12"/>
                </a:cxn>
                <a:cxn ang="0">
                  <a:pos x="85" y="15"/>
                </a:cxn>
                <a:cxn ang="0">
                  <a:pos x="87" y="18"/>
                </a:cxn>
                <a:cxn ang="0">
                  <a:pos x="90" y="25"/>
                </a:cxn>
                <a:cxn ang="0">
                  <a:pos x="92" y="34"/>
                </a:cxn>
                <a:cxn ang="0">
                  <a:pos x="94" y="44"/>
                </a:cxn>
                <a:cxn ang="0">
                  <a:pos x="94" y="112"/>
                </a:cxn>
                <a:cxn ang="0">
                  <a:pos x="72" y="112"/>
                </a:cxn>
                <a:cxn ang="0">
                  <a:pos x="72" y="44"/>
                </a:cxn>
                <a:cxn ang="0">
                  <a:pos x="72" y="39"/>
                </a:cxn>
                <a:cxn ang="0">
                  <a:pos x="70" y="34"/>
                </a:cxn>
                <a:cxn ang="0">
                  <a:pos x="68" y="29"/>
                </a:cxn>
                <a:cxn ang="0">
                  <a:pos x="65" y="25"/>
                </a:cxn>
                <a:cxn ang="0">
                  <a:pos x="63" y="22"/>
                </a:cxn>
                <a:cxn ang="0">
                  <a:pos x="58" y="18"/>
                </a:cxn>
                <a:cxn ang="0">
                  <a:pos x="55" y="18"/>
                </a:cxn>
                <a:cxn ang="0">
                  <a:pos x="49" y="17"/>
                </a:cxn>
                <a:cxn ang="0">
                  <a:pos x="43" y="18"/>
                </a:cxn>
                <a:cxn ang="0">
                  <a:pos x="36" y="20"/>
                </a:cxn>
                <a:cxn ang="0">
                  <a:pos x="29" y="25"/>
                </a:cxn>
                <a:cxn ang="0">
                  <a:pos x="22" y="34"/>
                </a:cxn>
                <a:cxn ang="0">
                  <a:pos x="22" y="112"/>
                </a:cxn>
                <a:cxn ang="0">
                  <a:pos x="0" y="112"/>
                </a:cxn>
                <a:cxn ang="0">
                  <a:pos x="0" y="3"/>
                </a:cxn>
                <a:cxn ang="0">
                  <a:pos x="22" y="3"/>
                </a:cxn>
                <a:cxn ang="0">
                  <a:pos x="22" y="17"/>
                </a:cxn>
              </a:cxnLst>
              <a:rect l="0" t="0" r="r" b="b"/>
              <a:pathLst>
                <a:path w="94" h="112">
                  <a:moveTo>
                    <a:pt x="22" y="17"/>
                  </a:moveTo>
                  <a:lnTo>
                    <a:pt x="25" y="13"/>
                  </a:lnTo>
                  <a:lnTo>
                    <a:pt x="29" y="10"/>
                  </a:lnTo>
                  <a:lnTo>
                    <a:pt x="34" y="6"/>
                  </a:lnTo>
                  <a:lnTo>
                    <a:pt x="37" y="5"/>
                  </a:lnTo>
                  <a:lnTo>
                    <a:pt x="41" y="3"/>
                  </a:lnTo>
                  <a:lnTo>
                    <a:pt x="46" y="1"/>
                  </a:lnTo>
                  <a:lnTo>
                    <a:pt x="51" y="0"/>
                  </a:lnTo>
                  <a:lnTo>
                    <a:pt x="56" y="0"/>
                  </a:lnTo>
                  <a:lnTo>
                    <a:pt x="63" y="1"/>
                  </a:lnTo>
                  <a:lnTo>
                    <a:pt x="70" y="3"/>
                  </a:lnTo>
                  <a:lnTo>
                    <a:pt x="77" y="6"/>
                  </a:lnTo>
                  <a:lnTo>
                    <a:pt x="80" y="8"/>
                  </a:lnTo>
                  <a:lnTo>
                    <a:pt x="82" y="12"/>
                  </a:lnTo>
                  <a:lnTo>
                    <a:pt x="85" y="15"/>
                  </a:lnTo>
                  <a:lnTo>
                    <a:pt x="87" y="18"/>
                  </a:lnTo>
                  <a:lnTo>
                    <a:pt x="90" y="25"/>
                  </a:lnTo>
                  <a:lnTo>
                    <a:pt x="92" y="34"/>
                  </a:lnTo>
                  <a:lnTo>
                    <a:pt x="94" y="44"/>
                  </a:lnTo>
                  <a:lnTo>
                    <a:pt x="94" y="112"/>
                  </a:lnTo>
                  <a:lnTo>
                    <a:pt x="72" y="112"/>
                  </a:lnTo>
                  <a:lnTo>
                    <a:pt x="72" y="44"/>
                  </a:lnTo>
                  <a:lnTo>
                    <a:pt x="72" y="39"/>
                  </a:lnTo>
                  <a:lnTo>
                    <a:pt x="70" y="34"/>
                  </a:lnTo>
                  <a:lnTo>
                    <a:pt x="68" y="29"/>
                  </a:lnTo>
                  <a:lnTo>
                    <a:pt x="65" y="25"/>
                  </a:lnTo>
                  <a:lnTo>
                    <a:pt x="63" y="22"/>
                  </a:lnTo>
                  <a:lnTo>
                    <a:pt x="58" y="18"/>
                  </a:lnTo>
                  <a:lnTo>
                    <a:pt x="55" y="18"/>
                  </a:lnTo>
                  <a:lnTo>
                    <a:pt x="49" y="17"/>
                  </a:lnTo>
                  <a:lnTo>
                    <a:pt x="43" y="18"/>
                  </a:lnTo>
                  <a:lnTo>
                    <a:pt x="36" y="20"/>
                  </a:lnTo>
                  <a:lnTo>
                    <a:pt x="29" y="25"/>
                  </a:lnTo>
                  <a:lnTo>
                    <a:pt x="22" y="34"/>
                  </a:lnTo>
                  <a:lnTo>
                    <a:pt x="22" y="112"/>
                  </a:lnTo>
                  <a:lnTo>
                    <a:pt x="0" y="112"/>
                  </a:lnTo>
                  <a:lnTo>
                    <a:pt x="0" y="3"/>
                  </a:lnTo>
                  <a:lnTo>
                    <a:pt x="22" y="3"/>
                  </a:lnTo>
                  <a:lnTo>
                    <a:pt x="22" y="17"/>
                  </a:lnTo>
                  <a:close/>
                </a:path>
              </a:pathLst>
            </a:custGeom>
            <a:solidFill>
              <a:srgbClr val="FFFFFF"/>
            </a:solidFill>
            <a:ln w="9525">
              <a:noFill/>
              <a:round/>
              <a:headEnd/>
              <a:tailEnd/>
            </a:ln>
          </p:spPr>
          <p:txBody>
            <a:bodyPr/>
            <a:lstStyle/>
            <a:p>
              <a:endParaRPr lang="en-GB"/>
            </a:p>
          </p:txBody>
        </p:sp>
        <p:sp>
          <p:nvSpPr>
            <p:cNvPr id="16" name="Freeform 19"/>
            <p:cNvSpPr>
              <a:spLocks/>
            </p:cNvSpPr>
            <p:nvPr/>
          </p:nvSpPr>
          <p:spPr bwMode="auto">
            <a:xfrm>
              <a:off x="4925" y="608"/>
              <a:ext cx="72" cy="85"/>
            </a:xfrm>
            <a:custGeom>
              <a:avLst/>
              <a:gdLst/>
              <a:ahLst/>
              <a:cxnLst>
                <a:cxn ang="0">
                  <a:pos x="145" y="102"/>
                </a:cxn>
                <a:cxn ang="0">
                  <a:pos x="145" y="109"/>
                </a:cxn>
                <a:cxn ang="0">
                  <a:pos x="144" y="116"/>
                </a:cxn>
                <a:cxn ang="0">
                  <a:pos x="140" y="130"/>
                </a:cxn>
                <a:cxn ang="0">
                  <a:pos x="137" y="137"/>
                </a:cxn>
                <a:cxn ang="0">
                  <a:pos x="135" y="142"/>
                </a:cxn>
                <a:cxn ang="0">
                  <a:pos x="127" y="152"/>
                </a:cxn>
                <a:cxn ang="0">
                  <a:pos x="122" y="155"/>
                </a:cxn>
                <a:cxn ang="0">
                  <a:pos x="116" y="159"/>
                </a:cxn>
                <a:cxn ang="0">
                  <a:pos x="110" y="162"/>
                </a:cxn>
                <a:cxn ang="0">
                  <a:pos x="103" y="166"/>
                </a:cxn>
                <a:cxn ang="0">
                  <a:pos x="96" y="167"/>
                </a:cxn>
                <a:cxn ang="0">
                  <a:pos x="87" y="169"/>
                </a:cxn>
                <a:cxn ang="0">
                  <a:pos x="70" y="169"/>
                </a:cxn>
                <a:cxn ang="0">
                  <a:pos x="57" y="169"/>
                </a:cxn>
                <a:cxn ang="0">
                  <a:pos x="43" y="166"/>
                </a:cxn>
                <a:cxn ang="0">
                  <a:pos x="38" y="164"/>
                </a:cxn>
                <a:cxn ang="0">
                  <a:pos x="31" y="160"/>
                </a:cxn>
                <a:cxn ang="0">
                  <a:pos x="21" y="154"/>
                </a:cxn>
                <a:cxn ang="0">
                  <a:pos x="16" y="148"/>
                </a:cxn>
                <a:cxn ang="0">
                  <a:pos x="12" y="143"/>
                </a:cxn>
                <a:cxn ang="0">
                  <a:pos x="9" y="138"/>
                </a:cxn>
                <a:cxn ang="0">
                  <a:pos x="5" y="133"/>
                </a:cxn>
                <a:cxn ang="0">
                  <a:pos x="4" y="126"/>
                </a:cxn>
                <a:cxn ang="0">
                  <a:pos x="2" y="119"/>
                </a:cxn>
                <a:cxn ang="0">
                  <a:pos x="0" y="113"/>
                </a:cxn>
                <a:cxn ang="0">
                  <a:pos x="0" y="104"/>
                </a:cxn>
                <a:cxn ang="0">
                  <a:pos x="0" y="0"/>
                </a:cxn>
                <a:cxn ang="0">
                  <a:pos x="24" y="0"/>
                </a:cxn>
                <a:cxn ang="0">
                  <a:pos x="24" y="99"/>
                </a:cxn>
                <a:cxn ang="0">
                  <a:pos x="26" y="111"/>
                </a:cxn>
                <a:cxn ang="0">
                  <a:pos x="27" y="121"/>
                </a:cxn>
                <a:cxn ang="0">
                  <a:pos x="31" y="128"/>
                </a:cxn>
                <a:cxn ang="0">
                  <a:pos x="39" y="138"/>
                </a:cxn>
                <a:cxn ang="0">
                  <a:pos x="45" y="142"/>
                </a:cxn>
                <a:cxn ang="0">
                  <a:pos x="51" y="145"/>
                </a:cxn>
                <a:cxn ang="0">
                  <a:pos x="60" y="147"/>
                </a:cxn>
                <a:cxn ang="0">
                  <a:pos x="70" y="147"/>
                </a:cxn>
                <a:cxn ang="0">
                  <a:pos x="84" y="147"/>
                </a:cxn>
                <a:cxn ang="0">
                  <a:pos x="89" y="145"/>
                </a:cxn>
                <a:cxn ang="0">
                  <a:pos x="94" y="143"/>
                </a:cxn>
                <a:cxn ang="0">
                  <a:pos x="103" y="140"/>
                </a:cxn>
                <a:cxn ang="0">
                  <a:pos x="110" y="135"/>
                </a:cxn>
                <a:cxn ang="0">
                  <a:pos x="113" y="131"/>
                </a:cxn>
                <a:cxn ang="0">
                  <a:pos x="115" y="128"/>
                </a:cxn>
                <a:cxn ang="0">
                  <a:pos x="118" y="119"/>
                </a:cxn>
                <a:cxn ang="0">
                  <a:pos x="120" y="109"/>
                </a:cxn>
                <a:cxn ang="0">
                  <a:pos x="122" y="97"/>
                </a:cxn>
                <a:cxn ang="0">
                  <a:pos x="122" y="0"/>
                </a:cxn>
                <a:cxn ang="0">
                  <a:pos x="145" y="0"/>
                </a:cxn>
                <a:cxn ang="0">
                  <a:pos x="145" y="102"/>
                </a:cxn>
              </a:cxnLst>
              <a:rect l="0" t="0" r="r" b="b"/>
              <a:pathLst>
                <a:path w="145" h="169">
                  <a:moveTo>
                    <a:pt x="145" y="102"/>
                  </a:moveTo>
                  <a:lnTo>
                    <a:pt x="145" y="109"/>
                  </a:lnTo>
                  <a:lnTo>
                    <a:pt x="144" y="116"/>
                  </a:lnTo>
                  <a:lnTo>
                    <a:pt x="140" y="130"/>
                  </a:lnTo>
                  <a:lnTo>
                    <a:pt x="137" y="137"/>
                  </a:lnTo>
                  <a:lnTo>
                    <a:pt x="135" y="142"/>
                  </a:lnTo>
                  <a:lnTo>
                    <a:pt x="127" y="152"/>
                  </a:lnTo>
                  <a:lnTo>
                    <a:pt x="122" y="155"/>
                  </a:lnTo>
                  <a:lnTo>
                    <a:pt x="116" y="159"/>
                  </a:lnTo>
                  <a:lnTo>
                    <a:pt x="110" y="162"/>
                  </a:lnTo>
                  <a:lnTo>
                    <a:pt x="103" y="166"/>
                  </a:lnTo>
                  <a:lnTo>
                    <a:pt x="96" y="167"/>
                  </a:lnTo>
                  <a:lnTo>
                    <a:pt x="87" y="169"/>
                  </a:lnTo>
                  <a:lnTo>
                    <a:pt x="70" y="169"/>
                  </a:lnTo>
                  <a:lnTo>
                    <a:pt x="57" y="169"/>
                  </a:lnTo>
                  <a:lnTo>
                    <a:pt x="43" y="166"/>
                  </a:lnTo>
                  <a:lnTo>
                    <a:pt x="38" y="164"/>
                  </a:lnTo>
                  <a:lnTo>
                    <a:pt x="31" y="160"/>
                  </a:lnTo>
                  <a:lnTo>
                    <a:pt x="21" y="154"/>
                  </a:lnTo>
                  <a:lnTo>
                    <a:pt x="16" y="148"/>
                  </a:lnTo>
                  <a:lnTo>
                    <a:pt x="12" y="143"/>
                  </a:lnTo>
                  <a:lnTo>
                    <a:pt x="9" y="138"/>
                  </a:lnTo>
                  <a:lnTo>
                    <a:pt x="5" y="133"/>
                  </a:lnTo>
                  <a:lnTo>
                    <a:pt x="4" y="126"/>
                  </a:lnTo>
                  <a:lnTo>
                    <a:pt x="2" y="119"/>
                  </a:lnTo>
                  <a:lnTo>
                    <a:pt x="0" y="113"/>
                  </a:lnTo>
                  <a:lnTo>
                    <a:pt x="0" y="104"/>
                  </a:lnTo>
                  <a:lnTo>
                    <a:pt x="0" y="0"/>
                  </a:lnTo>
                  <a:lnTo>
                    <a:pt x="24" y="0"/>
                  </a:lnTo>
                  <a:lnTo>
                    <a:pt x="24" y="99"/>
                  </a:lnTo>
                  <a:lnTo>
                    <a:pt x="26" y="111"/>
                  </a:lnTo>
                  <a:lnTo>
                    <a:pt x="27" y="121"/>
                  </a:lnTo>
                  <a:lnTo>
                    <a:pt x="31" y="128"/>
                  </a:lnTo>
                  <a:lnTo>
                    <a:pt x="39" y="138"/>
                  </a:lnTo>
                  <a:lnTo>
                    <a:pt x="45" y="142"/>
                  </a:lnTo>
                  <a:lnTo>
                    <a:pt x="51" y="145"/>
                  </a:lnTo>
                  <a:lnTo>
                    <a:pt x="60" y="147"/>
                  </a:lnTo>
                  <a:lnTo>
                    <a:pt x="70" y="147"/>
                  </a:lnTo>
                  <a:lnTo>
                    <a:pt x="84" y="147"/>
                  </a:lnTo>
                  <a:lnTo>
                    <a:pt x="89" y="145"/>
                  </a:lnTo>
                  <a:lnTo>
                    <a:pt x="94" y="143"/>
                  </a:lnTo>
                  <a:lnTo>
                    <a:pt x="103" y="140"/>
                  </a:lnTo>
                  <a:lnTo>
                    <a:pt x="110" y="135"/>
                  </a:lnTo>
                  <a:lnTo>
                    <a:pt x="113" y="131"/>
                  </a:lnTo>
                  <a:lnTo>
                    <a:pt x="115" y="128"/>
                  </a:lnTo>
                  <a:lnTo>
                    <a:pt x="118" y="119"/>
                  </a:lnTo>
                  <a:lnTo>
                    <a:pt x="120" y="109"/>
                  </a:lnTo>
                  <a:lnTo>
                    <a:pt x="122" y="97"/>
                  </a:lnTo>
                  <a:lnTo>
                    <a:pt x="122" y="0"/>
                  </a:lnTo>
                  <a:lnTo>
                    <a:pt x="145" y="0"/>
                  </a:lnTo>
                  <a:lnTo>
                    <a:pt x="145" y="102"/>
                  </a:lnTo>
                  <a:close/>
                </a:path>
              </a:pathLst>
            </a:custGeom>
            <a:solidFill>
              <a:srgbClr val="FFFFFF"/>
            </a:solidFill>
            <a:ln w="9525">
              <a:noFill/>
              <a:round/>
              <a:headEnd/>
              <a:tailEnd/>
            </a:ln>
          </p:spPr>
          <p:txBody>
            <a:bodyPr/>
            <a:lstStyle/>
            <a:p>
              <a:endParaRPr lang="en-GB"/>
            </a:p>
          </p:txBody>
        </p:sp>
        <p:sp>
          <p:nvSpPr>
            <p:cNvPr id="17" name="Freeform 20"/>
            <p:cNvSpPr>
              <a:spLocks/>
            </p:cNvSpPr>
            <p:nvPr/>
          </p:nvSpPr>
          <p:spPr bwMode="auto">
            <a:xfrm>
              <a:off x="5013" y="635"/>
              <a:ext cx="47" cy="57"/>
            </a:xfrm>
            <a:custGeom>
              <a:avLst/>
              <a:gdLst/>
              <a:ahLst/>
              <a:cxnLst>
                <a:cxn ang="0">
                  <a:pos x="21" y="18"/>
                </a:cxn>
                <a:cxn ang="0">
                  <a:pos x="26" y="14"/>
                </a:cxn>
                <a:cxn ang="0">
                  <a:pos x="29" y="11"/>
                </a:cxn>
                <a:cxn ang="0">
                  <a:pos x="32" y="7"/>
                </a:cxn>
                <a:cxn ang="0">
                  <a:pos x="36" y="6"/>
                </a:cxn>
                <a:cxn ang="0">
                  <a:pos x="41" y="4"/>
                </a:cxn>
                <a:cxn ang="0">
                  <a:pos x="46" y="2"/>
                </a:cxn>
                <a:cxn ang="0">
                  <a:pos x="50" y="0"/>
                </a:cxn>
                <a:cxn ang="0">
                  <a:pos x="55" y="0"/>
                </a:cxn>
                <a:cxn ang="0">
                  <a:pos x="63" y="2"/>
                </a:cxn>
                <a:cxn ang="0">
                  <a:pos x="70" y="4"/>
                </a:cxn>
                <a:cxn ang="0">
                  <a:pos x="77" y="7"/>
                </a:cxn>
                <a:cxn ang="0">
                  <a:pos x="79" y="9"/>
                </a:cxn>
                <a:cxn ang="0">
                  <a:pos x="82" y="12"/>
                </a:cxn>
                <a:cxn ang="0">
                  <a:pos x="84" y="16"/>
                </a:cxn>
                <a:cxn ang="0">
                  <a:pos x="87" y="19"/>
                </a:cxn>
                <a:cxn ang="0">
                  <a:pos x="89" y="26"/>
                </a:cxn>
                <a:cxn ang="0">
                  <a:pos x="92" y="35"/>
                </a:cxn>
                <a:cxn ang="0">
                  <a:pos x="92" y="45"/>
                </a:cxn>
                <a:cxn ang="0">
                  <a:pos x="92" y="113"/>
                </a:cxn>
                <a:cxn ang="0">
                  <a:pos x="70" y="113"/>
                </a:cxn>
                <a:cxn ang="0">
                  <a:pos x="70" y="45"/>
                </a:cxn>
                <a:cxn ang="0">
                  <a:pos x="70" y="40"/>
                </a:cxn>
                <a:cxn ang="0">
                  <a:pos x="68" y="35"/>
                </a:cxn>
                <a:cxn ang="0">
                  <a:pos x="67" y="30"/>
                </a:cxn>
                <a:cxn ang="0">
                  <a:pos x="65" y="26"/>
                </a:cxn>
                <a:cxn ang="0">
                  <a:pos x="62" y="23"/>
                </a:cxn>
                <a:cxn ang="0">
                  <a:pos x="58" y="19"/>
                </a:cxn>
                <a:cxn ang="0">
                  <a:pos x="53" y="19"/>
                </a:cxn>
                <a:cxn ang="0">
                  <a:pos x="50" y="18"/>
                </a:cxn>
                <a:cxn ang="0">
                  <a:pos x="41" y="19"/>
                </a:cxn>
                <a:cxn ang="0">
                  <a:pos x="36" y="21"/>
                </a:cxn>
                <a:cxn ang="0">
                  <a:pos x="29" y="26"/>
                </a:cxn>
                <a:cxn ang="0">
                  <a:pos x="21" y="35"/>
                </a:cxn>
                <a:cxn ang="0">
                  <a:pos x="21" y="113"/>
                </a:cxn>
                <a:cxn ang="0">
                  <a:pos x="0" y="113"/>
                </a:cxn>
                <a:cxn ang="0">
                  <a:pos x="0" y="4"/>
                </a:cxn>
                <a:cxn ang="0">
                  <a:pos x="21" y="4"/>
                </a:cxn>
                <a:cxn ang="0">
                  <a:pos x="21" y="18"/>
                </a:cxn>
              </a:cxnLst>
              <a:rect l="0" t="0" r="r" b="b"/>
              <a:pathLst>
                <a:path w="92" h="113">
                  <a:moveTo>
                    <a:pt x="21" y="18"/>
                  </a:moveTo>
                  <a:lnTo>
                    <a:pt x="26" y="14"/>
                  </a:lnTo>
                  <a:lnTo>
                    <a:pt x="29" y="11"/>
                  </a:lnTo>
                  <a:lnTo>
                    <a:pt x="32" y="7"/>
                  </a:lnTo>
                  <a:lnTo>
                    <a:pt x="36" y="6"/>
                  </a:lnTo>
                  <a:lnTo>
                    <a:pt x="41" y="4"/>
                  </a:lnTo>
                  <a:lnTo>
                    <a:pt x="46" y="2"/>
                  </a:lnTo>
                  <a:lnTo>
                    <a:pt x="50" y="0"/>
                  </a:lnTo>
                  <a:lnTo>
                    <a:pt x="55" y="0"/>
                  </a:lnTo>
                  <a:lnTo>
                    <a:pt x="63" y="2"/>
                  </a:lnTo>
                  <a:lnTo>
                    <a:pt x="70" y="4"/>
                  </a:lnTo>
                  <a:lnTo>
                    <a:pt x="77" y="7"/>
                  </a:lnTo>
                  <a:lnTo>
                    <a:pt x="79" y="9"/>
                  </a:lnTo>
                  <a:lnTo>
                    <a:pt x="82" y="12"/>
                  </a:lnTo>
                  <a:lnTo>
                    <a:pt x="84" y="16"/>
                  </a:lnTo>
                  <a:lnTo>
                    <a:pt x="87" y="19"/>
                  </a:lnTo>
                  <a:lnTo>
                    <a:pt x="89" y="26"/>
                  </a:lnTo>
                  <a:lnTo>
                    <a:pt x="92" y="35"/>
                  </a:lnTo>
                  <a:lnTo>
                    <a:pt x="92" y="45"/>
                  </a:lnTo>
                  <a:lnTo>
                    <a:pt x="92" y="113"/>
                  </a:lnTo>
                  <a:lnTo>
                    <a:pt x="70" y="113"/>
                  </a:lnTo>
                  <a:lnTo>
                    <a:pt x="70" y="45"/>
                  </a:lnTo>
                  <a:lnTo>
                    <a:pt x="70" y="40"/>
                  </a:lnTo>
                  <a:lnTo>
                    <a:pt x="68" y="35"/>
                  </a:lnTo>
                  <a:lnTo>
                    <a:pt x="67" y="30"/>
                  </a:lnTo>
                  <a:lnTo>
                    <a:pt x="65" y="26"/>
                  </a:lnTo>
                  <a:lnTo>
                    <a:pt x="62" y="23"/>
                  </a:lnTo>
                  <a:lnTo>
                    <a:pt x="58" y="19"/>
                  </a:lnTo>
                  <a:lnTo>
                    <a:pt x="53" y="19"/>
                  </a:lnTo>
                  <a:lnTo>
                    <a:pt x="50" y="18"/>
                  </a:lnTo>
                  <a:lnTo>
                    <a:pt x="41" y="19"/>
                  </a:lnTo>
                  <a:lnTo>
                    <a:pt x="36" y="21"/>
                  </a:lnTo>
                  <a:lnTo>
                    <a:pt x="29" y="26"/>
                  </a:lnTo>
                  <a:lnTo>
                    <a:pt x="21" y="35"/>
                  </a:lnTo>
                  <a:lnTo>
                    <a:pt x="21" y="113"/>
                  </a:lnTo>
                  <a:lnTo>
                    <a:pt x="0" y="113"/>
                  </a:lnTo>
                  <a:lnTo>
                    <a:pt x="0" y="4"/>
                  </a:lnTo>
                  <a:lnTo>
                    <a:pt x="21" y="4"/>
                  </a:lnTo>
                  <a:lnTo>
                    <a:pt x="21" y="18"/>
                  </a:lnTo>
                  <a:close/>
                </a:path>
              </a:pathLst>
            </a:custGeom>
            <a:solidFill>
              <a:srgbClr val="FFFFFF"/>
            </a:solidFill>
            <a:ln w="9525">
              <a:noFill/>
              <a:round/>
              <a:headEnd/>
              <a:tailEnd/>
            </a:ln>
          </p:spPr>
          <p:txBody>
            <a:bodyPr/>
            <a:lstStyle/>
            <a:p>
              <a:endParaRPr lang="en-GB"/>
            </a:p>
          </p:txBody>
        </p:sp>
        <p:sp>
          <p:nvSpPr>
            <p:cNvPr id="18" name="Freeform 21"/>
            <p:cNvSpPr>
              <a:spLocks noEditPoints="1"/>
            </p:cNvSpPr>
            <p:nvPr/>
          </p:nvSpPr>
          <p:spPr bwMode="auto">
            <a:xfrm>
              <a:off x="5075" y="613"/>
              <a:ext cx="14" cy="79"/>
            </a:xfrm>
            <a:custGeom>
              <a:avLst/>
              <a:gdLst/>
              <a:ahLst/>
              <a:cxnLst>
                <a:cxn ang="0">
                  <a:pos x="24" y="157"/>
                </a:cxn>
                <a:cxn ang="0">
                  <a:pos x="2" y="157"/>
                </a:cxn>
                <a:cxn ang="0">
                  <a:pos x="2"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2" y="5"/>
                </a:cxn>
                <a:cxn ang="0">
                  <a:pos x="26" y="9"/>
                </a:cxn>
                <a:cxn ang="0">
                  <a:pos x="27" y="14"/>
                </a:cxn>
                <a:cxn ang="0">
                  <a:pos x="26" y="19"/>
                </a:cxn>
                <a:cxn ang="0">
                  <a:pos x="24" y="21"/>
                </a:cxn>
                <a:cxn ang="0">
                  <a:pos x="22" y="22"/>
                </a:cxn>
                <a:cxn ang="0">
                  <a:pos x="19" y="26"/>
                </a:cxn>
                <a:cxn ang="0">
                  <a:pos x="14" y="27"/>
                </a:cxn>
              </a:cxnLst>
              <a:rect l="0" t="0" r="r" b="b"/>
              <a:pathLst>
                <a:path w="27" h="157">
                  <a:moveTo>
                    <a:pt x="24" y="157"/>
                  </a:moveTo>
                  <a:lnTo>
                    <a:pt x="2" y="157"/>
                  </a:lnTo>
                  <a:lnTo>
                    <a:pt x="2"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2" y="5"/>
                  </a:lnTo>
                  <a:lnTo>
                    <a:pt x="26" y="9"/>
                  </a:lnTo>
                  <a:lnTo>
                    <a:pt x="27" y="14"/>
                  </a:lnTo>
                  <a:lnTo>
                    <a:pt x="26" y="19"/>
                  </a:lnTo>
                  <a:lnTo>
                    <a:pt x="24" y="21"/>
                  </a:lnTo>
                  <a:lnTo>
                    <a:pt x="22" y="22"/>
                  </a:lnTo>
                  <a:lnTo>
                    <a:pt x="19" y="26"/>
                  </a:lnTo>
                  <a:lnTo>
                    <a:pt x="14" y="27"/>
                  </a:lnTo>
                  <a:close/>
                </a:path>
              </a:pathLst>
            </a:custGeom>
            <a:solidFill>
              <a:srgbClr val="FFFFFF"/>
            </a:solidFill>
            <a:ln w="9525">
              <a:noFill/>
              <a:round/>
              <a:headEnd/>
              <a:tailEnd/>
            </a:ln>
          </p:spPr>
          <p:txBody>
            <a:bodyPr/>
            <a:lstStyle/>
            <a:p>
              <a:endParaRPr lang="en-GB"/>
            </a:p>
          </p:txBody>
        </p:sp>
        <p:sp>
          <p:nvSpPr>
            <p:cNvPr id="19" name="Freeform 22"/>
            <p:cNvSpPr>
              <a:spLocks/>
            </p:cNvSpPr>
            <p:nvPr/>
          </p:nvSpPr>
          <p:spPr bwMode="auto">
            <a:xfrm>
              <a:off x="5097" y="636"/>
              <a:ext cx="53" cy="57"/>
            </a:xfrm>
            <a:custGeom>
              <a:avLst/>
              <a:gdLst/>
              <a:ahLst/>
              <a:cxnLst>
                <a:cxn ang="0">
                  <a:pos x="0" y="0"/>
                </a:cxn>
                <a:cxn ang="0">
                  <a:pos x="24" y="0"/>
                </a:cxn>
                <a:cxn ang="0">
                  <a:pos x="53" y="69"/>
                </a:cxn>
                <a:cxn ang="0">
                  <a:pos x="82" y="0"/>
                </a:cxn>
                <a:cxn ang="0">
                  <a:pos x="106" y="0"/>
                </a:cxn>
                <a:cxn ang="0">
                  <a:pos x="56" y="113"/>
                </a:cxn>
                <a:cxn ang="0">
                  <a:pos x="49" y="113"/>
                </a:cxn>
                <a:cxn ang="0">
                  <a:pos x="0" y="0"/>
                </a:cxn>
              </a:cxnLst>
              <a:rect l="0" t="0" r="r" b="b"/>
              <a:pathLst>
                <a:path w="106" h="113">
                  <a:moveTo>
                    <a:pt x="0" y="0"/>
                  </a:moveTo>
                  <a:lnTo>
                    <a:pt x="24" y="0"/>
                  </a:lnTo>
                  <a:lnTo>
                    <a:pt x="53" y="69"/>
                  </a:lnTo>
                  <a:lnTo>
                    <a:pt x="82" y="0"/>
                  </a:lnTo>
                  <a:lnTo>
                    <a:pt x="106" y="0"/>
                  </a:lnTo>
                  <a:lnTo>
                    <a:pt x="56" y="113"/>
                  </a:lnTo>
                  <a:lnTo>
                    <a:pt x="49" y="113"/>
                  </a:lnTo>
                  <a:lnTo>
                    <a:pt x="0" y="0"/>
                  </a:lnTo>
                  <a:close/>
                </a:path>
              </a:pathLst>
            </a:custGeom>
            <a:solidFill>
              <a:srgbClr val="FFFFFF"/>
            </a:solidFill>
            <a:ln w="9525">
              <a:noFill/>
              <a:round/>
              <a:headEnd/>
              <a:tailEnd/>
            </a:ln>
          </p:spPr>
          <p:txBody>
            <a:bodyPr/>
            <a:lstStyle/>
            <a:p>
              <a:endParaRPr lang="en-GB"/>
            </a:p>
          </p:txBody>
        </p:sp>
        <p:sp>
          <p:nvSpPr>
            <p:cNvPr id="20" name="Freeform 23"/>
            <p:cNvSpPr>
              <a:spLocks noEditPoints="1"/>
            </p:cNvSpPr>
            <p:nvPr/>
          </p:nvSpPr>
          <p:spPr bwMode="auto">
            <a:xfrm>
              <a:off x="5155" y="635"/>
              <a:ext cx="49" cy="58"/>
            </a:xfrm>
            <a:custGeom>
              <a:avLst/>
              <a:gdLst/>
              <a:ahLst/>
              <a:cxnLst>
                <a:cxn ang="0">
                  <a:pos x="87" y="108"/>
                </a:cxn>
                <a:cxn ang="0">
                  <a:pos x="67" y="115"/>
                </a:cxn>
                <a:cxn ang="0">
                  <a:pos x="48" y="115"/>
                </a:cxn>
                <a:cxn ang="0">
                  <a:pos x="36" y="113"/>
                </a:cxn>
                <a:cxn ang="0">
                  <a:pos x="26" y="108"/>
                </a:cxn>
                <a:cxn ang="0">
                  <a:pos x="17" y="103"/>
                </a:cxn>
                <a:cxn ang="0">
                  <a:pos x="7" y="89"/>
                </a:cxn>
                <a:cxn ang="0">
                  <a:pos x="0" y="69"/>
                </a:cxn>
                <a:cxn ang="0">
                  <a:pos x="0" y="45"/>
                </a:cxn>
                <a:cxn ang="0">
                  <a:pos x="4" y="35"/>
                </a:cxn>
                <a:cxn ang="0">
                  <a:pos x="14" y="16"/>
                </a:cxn>
                <a:cxn ang="0">
                  <a:pos x="26" y="7"/>
                </a:cxn>
                <a:cxn ang="0">
                  <a:pos x="40" y="2"/>
                </a:cxn>
                <a:cxn ang="0">
                  <a:pos x="51" y="0"/>
                </a:cxn>
                <a:cxn ang="0">
                  <a:pos x="67" y="2"/>
                </a:cxn>
                <a:cxn ang="0">
                  <a:pos x="79" y="9"/>
                </a:cxn>
                <a:cxn ang="0">
                  <a:pos x="87" y="16"/>
                </a:cxn>
                <a:cxn ang="0">
                  <a:pos x="94" y="30"/>
                </a:cxn>
                <a:cxn ang="0">
                  <a:pos x="99" y="48"/>
                </a:cxn>
                <a:cxn ang="0">
                  <a:pos x="22" y="62"/>
                </a:cxn>
                <a:cxn ang="0">
                  <a:pos x="26" y="76"/>
                </a:cxn>
                <a:cxn ang="0">
                  <a:pos x="33" y="86"/>
                </a:cxn>
                <a:cxn ang="0">
                  <a:pos x="45" y="93"/>
                </a:cxn>
                <a:cxn ang="0">
                  <a:pos x="58" y="94"/>
                </a:cxn>
                <a:cxn ang="0">
                  <a:pos x="77" y="91"/>
                </a:cxn>
                <a:cxn ang="0">
                  <a:pos x="98" y="81"/>
                </a:cxn>
                <a:cxn ang="0">
                  <a:pos x="77" y="47"/>
                </a:cxn>
                <a:cxn ang="0">
                  <a:pos x="75" y="36"/>
                </a:cxn>
                <a:cxn ang="0">
                  <a:pos x="72" y="30"/>
                </a:cxn>
                <a:cxn ang="0">
                  <a:pos x="67" y="24"/>
                </a:cxn>
                <a:cxn ang="0">
                  <a:pos x="57" y="21"/>
                </a:cxn>
                <a:cxn ang="0">
                  <a:pos x="46" y="21"/>
                </a:cxn>
                <a:cxn ang="0">
                  <a:pos x="36" y="24"/>
                </a:cxn>
                <a:cxn ang="0">
                  <a:pos x="29" y="31"/>
                </a:cxn>
                <a:cxn ang="0">
                  <a:pos x="24" y="42"/>
                </a:cxn>
                <a:cxn ang="0">
                  <a:pos x="77" y="47"/>
                </a:cxn>
              </a:cxnLst>
              <a:rect l="0" t="0" r="r" b="b"/>
              <a:pathLst>
                <a:path w="99" h="115">
                  <a:moveTo>
                    <a:pt x="98" y="103"/>
                  </a:moveTo>
                  <a:lnTo>
                    <a:pt x="87" y="108"/>
                  </a:lnTo>
                  <a:lnTo>
                    <a:pt x="77" y="113"/>
                  </a:lnTo>
                  <a:lnTo>
                    <a:pt x="67" y="115"/>
                  </a:lnTo>
                  <a:lnTo>
                    <a:pt x="53" y="115"/>
                  </a:lnTo>
                  <a:lnTo>
                    <a:pt x="48" y="115"/>
                  </a:lnTo>
                  <a:lnTo>
                    <a:pt x="41" y="115"/>
                  </a:lnTo>
                  <a:lnTo>
                    <a:pt x="36" y="113"/>
                  </a:lnTo>
                  <a:lnTo>
                    <a:pt x="31" y="112"/>
                  </a:lnTo>
                  <a:lnTo>
                    <a:pt x="26" y="108"/>
                  </a:lnTo>
                  <a:lnTo>
                    <a:pt x="22" y="106"/>
                  </a:lnTo>
                  <a:lnTo>
                    <a:pt x="17" y="103"/>
                  </a:lnTo>
                  <a:lnTo>
                    <a:pt x="14" y="98"/>
                  </a:lnTo>
                  <a:lnTo>
                    <a:pt x="7" y="89"/>
                  </a:lnTo>
                  <a:lnTo>
                    <a:pt x="4" y="79"/>
                  </a:lnTo>
                  <a:lnTo>
                    <a:pt x="0" y="69"/>
                  </a:lnTo>
                  <a:lnTo>
                    <a:pt x="0" y="57"/>
                  </a:lnTo>
                  <a:lnTo>
                    <a:pt x="0" y="45"/>
                  </a:lnTo>
                  <a:lnTo>
                    <a:pt x="2" y="40"/>
                  </a:lnTo>
                  <a:lnTo>
                    <a:pt x="4" y="35"/>
                  </a:lnTo>
                  <a:lnTo>
                    <a:pt x="7" y="24"/>
                  </a:lnTo>
                  <a:lnTo>
                    <a:pt x="14" y="16"/>
                  </a:lnTo>
                  <a:lnTo>
                    <a:pt x="22" y="9"/>
                  </a:lnTo>
                  <a:lnTo>
                    <a:pt x="26" y="7"/>
                  </a:lnTo>
                  <a:lnTo>
                    <a:pt x="31" y="4"/>
                  </a:lnTo>
                  <a:lnTo>
                    <a:pt x="40" y="2"/>
                  </a:lnTo>
                  <a:lnTo>
                    <a:pt x="46" y="0"/>
                  </a:lnTo>
                  <a:lnTo>
                    <a:pt x="51" y="0"/>
                  </a:lnTo>
                  <a:lnTo>
                    <a:pt x="62" y="2"/>
                  </a:lnTo>
                  <a:lnTo>
                    <a:pt x="67" y="2"/>
                  </a:lnTo>
                  <a:lnTo>
                    <a:pt x="72" y="4"/>
                  </a:lnTo>
                  <a:lnTo>
                    <a:pt x="79" y="9"/>
                  </a:lnTo>
                  <a:lnTo>
                    <a:pt x="84" y="12"/>
                  </a:lnTo>
                  <a:lnTo>
                    <a:pt x="87" y="16"/>
                  </a:lnTo>
                  <a:lnTo>
                    <a:pt x="93" y="24"/>
                  </a:lnTo>
                  <a:lnTo>
                    <a:pt x="94" y="30"/>
                  </a:lnTo>
                  <a:lnTo>
                    <a:pt x="96" y="35"/>
                  </a:lnTo>
                  <a:lnTo>
                    <a:pt x="99" y="48"/>
                  </a:lnTo>
                  <a:lnTo>
                    <a:pt x="99" y="62"/>
                  </a:lnTo>
                  <a:lnTo>
                    <a:pt x="22" y="62"/>
                  </a:lnTo>
                  <a:lnTo>
                    <a:pt x="24" y="69"/>
                  </a:lnTo>
                  <a:lnTo>
                    <a:pt x="26" y="76"/>
                  </a:lnTo>
                  <a:lnTo>
                    <a:pt x="29" y="83"/>
                  </a:lnTo>
                  <a:lnTo>
                    <a:pt x="33" y="86"/>
                  </a:lnTo>
                  <a:lnTo>
                    <a:pt x="38" y="89"/>
                  </a:lnTo>
                  <a:lnTo>
                    <a:pt x="45" y="93"/>
                  </a:lnTo>
                  <a:lnTo>
                    <a:pt x="51" y="94"/>
                  </a:lnTo>
                  <a:lnTo>
                    <a:pt x="58" y="94"/>
                  </a:lnTo>
                  <a:lnTo>
                    <a:pt x="69" y="94"/>
                  </a:lnTo>
                  <a:lnTo>
                    <a:pt x="77" y="91"/>
                  </a:lnTo>
                  <a:lnTo>
                    <a:pt x="87" y="88"/>
                  </a:lnTo>
                  <a:lnTo>
                    <a:pt x="98" y="81"/>
                  </a:lnTo>
                  <a:lnTo>
                    <a:pt x="98" y="103"/>
                  </a:lnTo>
                  <a:close/>
                  <a:moveTo>
                    <a:pt x="77" y="47"/>
                  </a:moveTo>
                  <a:lnTo>
                    <a:pt x="77" y="42"/>
                  </a:lnTo>
                  <a:lnTo>
                    <a:pt x="75" y="36"/>
                  </a:lnTo>
                  <a:lnTo>
                    <a:pt x="74" y="31"/>
                  </a:lnTo>
                  <a:lnTo>
                    <a:pt x="72" y="30"/>
                  </a:lnTo>
                  <a:lnTo>
                    <a:pt x="70" y="28"/>
                  </a:lnTo>
                  <a:lnTo>
                    <a:pt x="67" y="24"/>
                  </a:lnTo>
                  <a:lnTo>
                    <a:pt x="62" y="21"/>
                  </a:lnTo>
                  <a:lnTo>
                    <a:pt x="57" y="21"/>
                  </a:lnTo>
                  <a:lnTo>
                    <a:pt x="51" y="19"/>
                  </a:lnTo>
                  <a:lnTo>
                    <a:pt x="46" y="21"/>
                  </a:lnTo>
                  <a:lnTo>
                    <a:pt x="41" y="21"/>
                  </a:lnTo>
                  <a:lnTo>
                    <a:pt x="36" y="24"/>
                  </a:lnTo>
                  <a:lnTo>
                    <a:pt x="33" y="26"/>
                  </a:lnTo>
                  <a:lnTo>
                    <a:pt x="29" y="31"/>
                  </a:lnTo>
                  <a:lnTo>
                    <a:pt x="26" y="35"/>
                  </a:lnTo>
                  <a:lnTo>
                    <a:pt x="24" y="42"/>
                  </a:lnTo>
                  <a:lnTo>
                    <a:pt x="22" y="47"/>
                  </a:lnTo>
                  <a:lnTo>
                    <a:pt x="77" y="47"/>
                  </a:lnTo>
                  <a:close/>
                </a:path>
              </a:pathLst>
            </a:custGeom>
            <a:solidFill>
              <a:srgbClr val="FFFFFF"/>
            </a:solidFill>
            <a:ln w="9525">
              <a:noFill/>
              <a:round/>
              <a:headEnd/>
              <a:tailEnd/>
            </a:ln>
          </p:spPr>
          <p:txBody>
            <a:bodyPr/>
            <a:lstStyle/>
            <a:p>
              <a:endParaRPr lang="en-GB"/>
            </a:p>
          </p:txBody>
        </p:sp>
        <p:sp>
          <p:nvSpPr>
            <p:cNvPr id="21" name="Freeform 24"/>
            <p:cNvSpPr>
              <a:spLocks/>
            </p:cNvSpPr>
            <p:nvPr/>
          </p:nvSpPr>
          <p:spPr bwMode="auto">
            <a:xfrm>
              <a:off x="5218" y="635"/>
              <a:ext cx="40" cy="57"/>
            </a:xfrm>
            <a:custGeom>
              <a:avLst/>
              <a:gdLst/>
              <a:ahLst/>
              <a:cxnLst>
                <a:cxn ang="0">
                  <a:pos x="22" y="4"/>
                </a:cxn>
                <a:cxn ang="0">
                  <a:pos x="22" y="28"/>
                </a:cxn>
                <a:cxn ang="0">
                  <a:pos x="25" y="23"/>
                </a:cxn>
                <a:cxn ang="0">
                  <a:pos x="31" y="16"/>
                </a:cxn>
                <a:cxn ang="0">
                  <a:pos x="34" y="12"/>
                </a:cxn>
                <a:cxn ang="0">
                  <a:pos x="37" y="7"/>
                </a:cxn>
                <a:cxn ang="0">
                  <a:pos x="46" y="2"/>
                </a:cxn>
                <a:cxn ang="0">
                  <a:pos x="51" y="0"/>
                </a:cxn>
                <a:cxn ang="0">
                  <a:pos x="54" y="0"/>
                </a:cxn>
                <a:cxn ang="0">
                  <a:pos x="61" y="2"/>
                </a:cxn>
                <a:cxn ang="0">
                  <a:pos x="66" y="4"/>
                </a:cxn>
                <a:cxn ang="0">
                  <a:pos x="73" y="7"/>
                </a:cxn>
                <a:cxn ang="0">
                  <a:pos x="80" y="14"/>
                </a:cxn>
                <a:cxn ang="0">
                  <a:pos x="70" y="33"/>
                </a:cxn>
                <a:cxn ang="0">
                  <a:pos x="63" y="28"/>
                </a:cxn>
                <a:cxn ang="0">
                  <a:pos x="58" y="24"/>
                </a:cxn>
                <a:cxn ang="0">
                  <a:pos x="53" y="23"/>
                </a:cxn>
                <a:cxn ang="0">
                  <a:pos x="49" y="21"/>
                </a:cxn>
                <a:cxn ang="0">
                  <a:pos x="42" y="23"/>
                </a:cxn>
                <a:cxn ang="0">
                  <a:pos x="39" y="24"/>
                </a:cxn>
                <a:cxn ang="0">
                  <a:pos x="34" y="28"/>
                </a:cxn>
                <a:cxn ang="0">
                  <a:pos x="29" y="31"/>
                </a:cxn>
                <a:cxn ang="0">
                  <a:pos x="25" y="36"/>
                </a:cxn>
                <a:cxn ang="0">
                  <a:pos x="24" y="43"/>
                </a:cxn>
                <a:cxn ang="0">
                  <a:pos x="22" y="48"/>
                </a:cxn>
                <a:cxn ang="0">
                  <a:pos x="22" y="55"/>
                </a:cxn>
                <a:cxn ang="0">
                  <a:pos x="22" y="113"/>
                </a:cxn>
                <a:cxn ang="0">
                  <a:pos x="0" y="113"/>
                </a:cxn>
                <a:cxn ang="0">
                  <a:pos x="0" y="4"/>
                </a:cxn>
                <a:cxn ang="0">
                  <a:pos x="22" y="4"/>
                </a:cxn>
              </a:cxnLst>
              <a:rect l="0" t="0" r="r" b="b"/>
              <a:pathLst>
                <a:path w="80" h="113">
                  <a:moveTo>
                    <a:pt x="22" y="4"/>
                  </a:moveTo>
                  <a:lnTo>
                    <a:pt x="22" y="28"/>
                  </a:lnTo>
                  <a:lnTo>
                    <a:pt x="25" y="23"/>
                  </a:lnTo>
                  <a:lnTo>
                    <a:pt x="31" y="16"/>
                  </a:lnTo>
                  <a:lnTo>
                    <a:pt x="34" y="12"/>
                  </a:lnTo>
                  <a:lnTo>
                    <a:pt x="37" y="7"/>
                  </a:lnTo>
                  <a:lnTo>
                    <a:pt x="46" y="2"/>
                  </a:lnTo>
                  <a:lnTo>
                    <a:pt x="51" y="0"/>
                  </a:lnTo>
                  <a:lnTo>
                    <a:pt x="54" y="0"/>
                  </a:lnTo>
                  <a:lnTo>
                    <a:pt x="61" y="2"/>
                  </a:lnTo>
                  <a:lnTo>
                    <a:pt x="66" y="4"/>
                  </a:lnTo>
                  <a:lnTo>
                    <a:pt x="73" y="7"/>
                  </a:lnTo>
                  <a:lnTo>
                    <a:pt x="80" y="14"/>
                  </a:lnTo>
                  <a:lnTo>
                    <a:pt x="70" y="33"/>
                  </a:lnTo>
                  <a:lnTo>
                    <a:pt x="63" y="28"/>
                  </a:lnTo>
                  <a:lnTo>
                    <a:pt x="58" y="24"/>
                  </a:lnTo>
                  <a:lnTo>
                    <a:pt x="53" y="23"/>
                  </a:lnTo>
                  <a:lnTo>
                    <a:pt x="49" y="21"/>
                  </a:lnTo>
                  <a:lnTo>
                    <a:pt x="42" y="23"/>
                  </a:lnTo>
                  <a:lnTo>
                    <a:pt x="39" y="24"/>
                  </a:lnTo>
                  <a:lnTo>
                    <a:pt x="34" y="28"/>
                  </a:lnTo>
                  <a:lnTo>
                    <a:pt x="29" y="31"/>
                  </a:lnTo>
                  <a:lnTo>
                    <a:pt x="25" y="36"/>
                  </a:lnTo>
                  <a:lnTo>
                    <a:pt x="24" y="43"/>
                  </a:lnTo>
                  <a:lnTo>
                    <a:pt x="22" y="48"/>
                  </a:lnTo>
                  <a:lnTo>
                    <a:pt x="22" y="55"/>
                  </a:lnTo>
                  <a:lnTo>
                    <a:pt x="22" y="113"/>
                  </a:lnTo>
                  <a:lnTo>
                    <a:pt x="0" y="113"/>
                  </a:lnTo>
                  <a:lnTo>
                    <a:pt x="0" y="4"/>
                  </a:lnTo>
                  <a:lnTo>
                    <a:pt x="22" y="4"/>
                  </a:lnTo>
                  <a:close/>
                </a:path>
              </a:pathLst>
            </a:custGeom>
            <a:solidFill>
              <a:srgbClr val="FFFFFF"/>
            </a:solidFill>
            <a:ln w="9525">
              <a:noFill/>
              <a:round/>
              <a:headEnd/>
              <a:tailEnd/>
            </a:ln>
          </p:spPr>
          <p:txBody>
            <a:bodyPr/>
            <a:lstStyle/>
            <a:p>
              <a:endParaRPr lang="en-GB"/>
            </a:p>
          </p:txBody>
        </p:sp>
        <p:sp>
          <p:nvSpPr>
            <p:cNvPr id="22" name="Freeform 25"/>
            <p:cNvSpPr>
              <a:spLocks/>
            </p:cNvSpPr>
            <p:nvPr/>
          </p:nvSpPr>
          <p:spPr bwMode="auto">
            <a:xfrm>
              <a:off x="5265" y="635"/>
              <a:ext cx="37" cy="58"/>
            </a:xfrm>
            <a:custGeom>
              <a:avLst/>
              <a:gdLst/>
              <a:ahLst/>
              <a:cxnLst>
                <a:cxn ang="0">
                  <a:pos x="60" y="26"/>
                </a:cxn>
                <a:cxn ang="0">
                  <a:pos x="44" y="21"/>
                </a:cxn>
                <a:cxn ang="0">
                  <a:pos x="31" y="21"/>
                </a:cxn>
                <a:cxn ang="0">
                  <a:pos x="24" y="26"/>
                </a:cxn>
                <a:cxn ang="0">
                  <a:pos x="22" y="30"/>
                </a:cxn>
                <a:cxn ang="0">
                  <a:pos x="29" y="38"/>
                </a:cxn>
                <a:cxn ang="0">
                  <a:pos x="49" y="52"/>
                </a:cxn>
                <a:cxn ang="0">
                  <a:pos x="65" y="65"/>
                </a:cxn>
                <a:cxn ang="0">
                  <a:pos x="72" y="72"/>
                </a:cxn>
                <a:cxn ang="0">
                  <a:pos x="73" y="79"/>
                </a:cxn>
                <a:cxn ang="0">
                  <a:pos x="73" y="89"/>
                </a:cxn>
                <a:cxn ang="0">
                  <a:pos x="68" y="101"/>
                </a:cxn>
                <a:cxn ang="0">
                  <a:pos x="61" y="108"/>
                </a:cxn>
                <a:cxn ang="0">
                  <a:pos x="53" y="113"/>
                </a:cxn>
                <a:cxn ang="0">
                  <a:pos x="37" y="115"/>
                </a:cxn>
                <a:cxn ang="0">
                  <a:pos x="19" y="113"/>
                </a:cxn>
                <a:cxn ang="0">
                  <a:pos x="0" y="106"/>
                </a:cxn>
                <a:cxn ang="0">
                  <a:pos x="10" y="88"/>
                </a:cxn>
                <a:cxn ang="0">
                  <a:pos x="27" y="96"/>
                </a:cxn>
                <a:cxn ang="0">
                  <a:pos x="41" y="96"/>
                </a:cxn>
                <a:cxn ang="0">
                  <a:pos x="48" y="93"/>
                </a:cxn>
                <a:cxn ang="0">
                  <a:pos x="51" y="84"/>
                </a:cxn>
                <a:cxn ang="0">
                  <a:pos x="49" y="81"/>
                </a:cxn>
                <a:cxn ang="0">
                  <a:pos x="25" y="62"/>
                </a:cxn>
                <a:cxn ang="0">
                  <a:pos x="10" y="52"/>
                </a:cxn>
                <a:cxn ang="0">
                  <a:pos x="3" y="43"/>
                </a:cxn>
                <a:cxn ang="0">
                  <a:pos x="0" y="35"/>
                </a:cxn>
                <a:cxn ang="0">
                  <a:pos x="0" y="24"/>
                </a:cxn>
                <a:cxn ang="0">
                  <a:pos x="5" y="14"/>
                </a:cxn>
                <a:cxn ang="0">
                  <a:pos x="15" y="6"/>
                </a:cxn>
                <a:cxn ang="0">
                  <a:pos x="29" y="2"/>
                </a:cxn>
                <a:cxn ang="0">
                  <a:pos x="44" y="2"/>
                </a:cxn>
                <a:cxn ang="0">
                  <a:pos x="60" y="6"/>
                </a:cxn>
                <a:cxn ang="0">
                  <a:pos x="68" y="31"/>
                </a:cxn>
              </a:cxnLst>
              <a:rect l="0" t="0" r="r" b="b"/>
              <a:pathLst>
                <a:path w="73" h="115">
                  <a:moveTo>
                    <a:pt x="68" y="31"/>
                  </a:moveTo>
                  <a:lnTo>
                    <a:pt x="60" y="26"/>
                  </a:lnTo>
                  <a:lnTo>
                    <a:pt x="51" y="23"/>
                  </a:lnTo>
                  <a:lnTo>
                    <a:pt x="44" y="21"/>
                  </a:lnTo>
                  <a:lnTo>
                    <a:pt x="37" y="19"/>
                  </a:lnTo>
                  <a:lnTo>
                    <a:pt x="31" y="21"/>
                  </a:lnTo>
                  <a:lnTo>
                    <a:pt x="25" y="23"/>
                  </a:lnTo>
                  <a:lnTo>
                    <a:pt x="24" y="26"/>
                  </a:lnTo>
                  <a:lnTo>
                    <a:pt x="22" y="28"/>
                  </a:lnTo>
                  <a:lnTo>
                    <a:pt x="22" y="30"/>
                  </a:lnTo>
                  <a:lnTo>
                    <a:pt x="24" y="35"/>
                  </a:lnTo>
                  <a:lnTo>
                    <a:pt x="29" y="38"/>
                  </a:lnTo>
                  <a:lnTo>
                    <a:pt x="36" y="45"/>
                  </a:lnTo>
                  <a:lnTo>
                    <a:pt x="49" y="52"/>
                  </a:lnTo>
                  <a:lnTo>
                    <a:pt x="61" y="60"/>
                  </a:lnTo>
                  <a:lnTo>
                    <a:pt x="65" y="65"/>
                  </a:lnTo>
                  <a:lnTo>
                    <a:pt x="68" y="69"/>
                  </a:lnTo>
                  <a:lnTo>
                    <a:pt x="72" y="72"/>
                  </a:lnTo>
                  <a:lnTo>
                    <a:pt x="73" y="76"/>
                  </a:lnTo>
                  <a:lnTo>
                    <a:pt x="73" y="79"/>
                  </a:lnTo>
                  <a:lnTo>
                    <a:pt x="73" y="83"/>
                  </a:lnTo>
                  <a:lnTo>
                    <a:pt x="73" y="89"/>
                  </a:lnTo>
                  <a:lnTo>
                    <a:pt x="72" y="96"/>
                  </a:lnTo>
                  <a:lnTo>
                    <a:pt x="68" y="101"/>
                  </a:lnTo>
                  <a:lnTo>
                    <a:pt x="63" y="106"/>
                  </a:lnTo>
                  <a:lnTo>
                    <a:pt x="61" y="108"/>
                  </a:lnTo>
                  <a:lnTo>
                    <a:pt x="58" y="110"/>
                  </a:lnTo>
                  <a:lnTo>
                    <a:pt x="53" y="113"/>
                  </a:lnTo>
                  <a:lnTo>
                    <a:pt x="46" y="115"/>
                  </a:lnTo>
                  <a:lnTo>
                    <a:pt x="37" y="115"/>
                  </a:lnTo>
                  <a:lnTo>
                    <a:pt x="27" y="115"/>
                  </a:lnTo>
                  <a:lnTo>
                    <a:pt x="19" y="113"/>
                  </a:lnTo>
                  <a:lnTo>
                    <a:pt x="10" y="110"/>
                  </a:lnTo>
                  <a:lnTo>
                    <a:pt x="0" y="106"/>
                  </a:lnTo>
                  <a:lnTo>
                    <a:pt x="0" y="83"/>
                  </a:lnTo>
                  <a:lnTo>
                    <a:pt x="10" y="88"/>
                  </a:lnTo>
                  <a:lnTo>
                    <a:pt x="19" y="93"/>
                  </a:lnTo>
                  <a:lnTo>
                    <a:pt x="27" y="96"/>
                  </a:lnTo>
                  <a:lnTo>
                    <a:pt x="36" y="96"/>
                  </a:lnTo>
                  <a:lnTo>
                    <a:pt x="41" y="96"/>
                  </a:lnTo>
                  <a:lnTo>
                    <a:pt x="44" y="94"/>
                  </a:lnTo>
                  <a:lnTo>
                    <a:pt x="48" y="93"/>
                  </a:lnTo>
                  <a:lnTo>
                    <a:pt x="51" y="89"/>
                  </a:lnTo>
                  <a:lnTo>
                    <a:pt x="51" y="84"/>
                  </a:lnTo>
                  <a:lnTo>
                    <a:pt x="51" y="83"/>
                  </a:lnTo>
                  <a:lnTo>
                    <a:pt x="49" y="81"/>
                  </a:lnTo>
                  <a:lnTo>
                    <a:pt x="44" y="76"/>
                  </a:lnTo>
                  <a:lnTo>
                    <a:pt x="25" y="62"/>
                  </a:lnTo>
                  <a:lnTo>
                    <a:pt x="15" y="55"/>
                  </a:lnTo>
                  <a:lnTo>
                    <a:pt x="10" y="52"/>
                  </a:lnTo>
                  <a:lnTo>
                    <a:pt x="7" y="47"/>
                  </a:lnTo>
                  <a:lnTo>
                    <a:pt x="3" y="43"/>
                  </a:lnTo>
                  <a:lnTo>
                    <a:pt x="1" y="40"/>
                  </a:lnTo>
                  <a:lnTo>
                    <a:pt x="0" y="35"/>
                  </a:lnTo>
                  <a:lnTo>
                    <a:pt x="0" y="31"/>
                  </a:lnTo>
                  <a:lnTo>
                    <a:pt x="0" y="24"/>
                  </a:lnTo>
                  <a:lnTo>
                    <a:pt x="1" y="19"/>
                  </a:lnTo>
                  <a:lnTo>
                    <a:pt x="5" y="14"/>
                  </a:lnTo>
                  <a:lnTo>
                    <a:pt x="10" y="9"/>
                  </a:lnTo>
                  <a:lnTo>
                    <a:pt x="15" y="6"/>
                  </a:lnTo>
                  <a:lnTo>
                    <a:pt x="22" y="2"/>
                  </a:lnTo>
                  <a:lnTo>
                    <a:pt x="29" y="2"/>
                  </a:lnTo>
                  <a:lnTo>
                    <a:pt x="36" y="0"/>
                  </a:lnTo>
                  <a:lnTo>
                    <a:pt x="44" y="2"/>
                  </a:lnTo>
                  <a:lnTo>
                    <a:pt x="53" y="4"/>
                  </a:lnTo>
                  <a:lnTo>
                    <a:pt x="60" y="6"/>
                  </a:lnTo>
                  <a:lnTo>
                    <a:pt x="68" y="11"/>
                  </a:lnTo>
                  <a:lnTo>
                    <a:pt x="68" y="31"/>
                  </a:lnTo>
                  <a:close/>
                </a:path>
              </a:pathLst>
            </a:custGeom>
            <a:solidFill>
              <a:srgbClr val="FFFFFF"/>
            </a:solidFill>
            <a:ln w="9525">
              <a:noFill/>
              <a:round/>
              <a:headEnd/>
              <a:tailEnd/>
            </a:ln>
          </p:spPr>
          <p:txBody>
            <a:bodyPr/>
            <a:lstStyle/>
            <a:p>
              <a:endParaRPr lang="en-GB"/>
            </a:p>
          </p:txBody>
        </p:sp>
        <p:sp>
          <p:nvSpPr>
            <p:cNvPr id="23" name="Freeform 26"/>
            <p:cNvSpPr>
              <a:spLocks noEditPoints="1"/>
            </p:cNvSpPr>
            <p:nvPr/>
          </p:nvSpPr>
          <p:spPr bwMode="auto">
            <a:xfrm>
              <a:off x="5314" y="613"/>
              <a:ext cx="13" cy="79"/>
            </a:xfrm>
            <a:custGeom>
              <a:avLst/>
              <a:gdLst/>
              <a:ahLst/>
              <a:cxnLst>
                <a:cxn ang="0">
                  <a:pos x="24" y="157"/>
                </a:cxn>
                <a:cxn ang="0">
                  <a:pos x="4" y="157"/>
                </a:cxn>
                <a:cxn ang="0">
                  <a:pos x="4" y="48"/>
                </a:cxn>
                <a:cxn ang="0">
                  <a:pos x="24" y="48"/>
                </a:cxn>
                <a:cxn ang="0">
                  <a:pos x="24" y="157"/>
                </a:cxn>
                <a:cxn ang="0">
                  <a:pos x="14" y="27"/>
                </a:cxn>
                <a:cxn ang="0">
                  <a:pos x="9" y="26"/>
                </a:cxn>
                <a:cxn ang="0">
                  <a:pos x="7" y="24"/>
                </a:cxn>
                <a:cxn ang="0">
                  <a:pos x="5" y="22"/>
                </a:cxn>
                <a:cxn ang="0">
                  <a:pos x="2" y="19"/>
                </a:cxn>
                <a:cxn ang="0">
                  <a:pos x="0" y="14"/>
                </a:cxn>
                <a:cxn ang="0">
                  <a:pos x="2" y="9"/>
                </a:cxn>
                <a:cxn ang="0">
                  <a:pos x="4" y="7"/>
                </a:cxn>
                <a:cxn ang="0">
                  <a:pos x="5" y="5"/>
                </a:cxn>
                <a:cxn ang="0">
                  <a:pos x="9" y="2"/>
                </a:cxn>
                <a:cxn ang="0">
                  <a:pos x="14" y="0"/>
                </a:cxn>
                <a:cxn ang="0">
                  <a:pos x="19" y="2"/>
                </a:cxn>
                <a:cxn ang="0">
                  <a:pos x="21" y="3"/>
                </a:cxn>
                <a:cxn ang="0">
                  <a:pos x="23" y="5"/>
                </a:cxn>
                <a:cxn ang="0">
                  <a:pos x="26" y="9"/>
                </a:cxn>
                <a:cxn ang="0">
                  <a:pos x="28" y="14"/>
                </a:cxn>
                <a:cxn ang="0">
                  <a:pos x="26" y="19"/>
                </a:cxn>
                <a:cxn ang="0">
                  <a:pos x="24" y="21"/>
                </a:cxn>
                <a:cxn ang="0">
                  <a:pos x="23" y="22"/>
                </a:cxn>
                <a:cxn ang="0">
                  <a:pos x="19" y="26"/>
                </a:cxn>
                <a:cxn ang="0">
                  <a:pos x="14" y="27"/>
                </a:cxn>
              </a:cxnLst>
              <a:rect l="0" t="0" r="r" b="b"/>
              <a:pathLst>
                <a:path w="28" h="157">
                  <a:moveTo>
                    <a:pt x="24" y="157"/>
                  </a:moveTo>
                  <a:lnTo>
                    <a:pt x="4" y="157"/>
                  </a:lnTo>
                  <a:lnTo>
                    <a:pt x="4" y="48"/>
                  </a:lnTo>
                  <a:lnTo>
                    <a:pt x="24" y="48"/>
                  </a:lnTo>
                  <a:lnTo>
                    <a:pt x="24" y="157"/>
                  </a:lnTo>
                  <a:close/>
                  <a:moveTo>
                    <a:pt x="14" y="27"/>
                  </a:moveTo>
                  <a:lnTo>
                    <a:pt x="9" y="26"/>
                  </a:lnTo>
                  <a:lnTo>
                    <a:pt x="7" y="24"/>
                  </a:lnTo>
                  <a:lnTo>
                    <a:pt x="5" y="22"/>
                  </a:lnTo>
                  <a:lnTo>
                    <a:pt x="2" y="19"/>
                  </a:lnTo>
                  <a:lnTo>
                    <a:pt x="0" y="14"/>
                  </a:lnTo>
                  <a:lnTo>
                    <a:pt x="2" y="9"/>
                  </a:lnTo>
                  <a:lnTo>
                    <a:pt x="4" y="7"/>
                  </a:lnTo>
                  <a:lnTo>
                    <a:pt x="5" y="5"/>
                  </a:lnTo>
                  <a:lnTo>
                    <a:pt x="9" y="2"/>
                  </a:lnTo>
                  <a:lnTo>
                    <a:pt x="14" y="0"/>
                  </a:lnTo>
                  <a:lnTo>
                    <a:pt x="19" y="2"/>
                  </a:lnTo>
                  <a:lnTo>
                    <a:pt x="21" y="3"/>
                  </a:lnTo>
                  <a:lnTo>
                    <a:pt x="23" y="5"/>
                  </a:lnTo>
                  <a:lnTo>
                    <a:pt x="26" y="9"/>
                  </a:lnTo>
                  <a:lnTo>
                    <a:pt x="28" y="14"/>
                  </a:lnTo>
                  <a:lnTo>
                    <a:pt x="26" y="19"/>
                  </a:lnTo>
                  <a:lnTo>
                    <a:pt x="24" y="21"/>
                  </a:lnTo>
                  <a:lnTo>
                    <a:pt x="23" y="22"/>
                  </a:lnTo>
                  <a:lnTo>
                    <a:pt x="19" y="26"/>
                  </a:lnTo>
                  <a:lnTo>
                    <a:pt x="14" y="27"/>
                  </a:lnTo>
                  <a:close/>
                </a:path>
              </a:pathLst>
            </a:custGeom>
            <a:solidFill>
              <a:srgbClr val="FFFFFF"/>
            </a:solidFill>
            <a:ln w="9525">
              <a:noFill/>
              <a:round/>
              <a:headEnd/>
              <a:tailEnd/>
            </a:ln>
          </p:spPr>
          <p:txBody>
            <a:bodyPr/>
            <a:lstStyle/>
            <a:p>
              <a:endParaRPr lang="en-GB"/>
            </a:p>
          </p:txBody>
        </p:sp>
        <p:sp>
          <p:nvSpPr>
            <p:cNvPr id="24" name="Freeform 27"/>
            <p:cNvSpPr>
              <a:spLocks/>
            </p:cNvSpPr>
            <p:nvPr/>
          </p:nvSpPr>
          <p:spPr bwMode="auto">
            <a:xfrm>
              <a:off x="5335" y="625"/>
              <a:ext cx="41" cy="68"/>
            </a:xfrm>
            <a:custGeom>
              <a:avLst/>
              <a:gdLst/>
              <a:ahLst/>
              <a:cxnLst>
                <a:cxn ang="0">
                  <a:pos x="41" y="24"/>
                </a:cxn>
                <a:cxn ang="0">
                  <a:pos x="77" y="24"/>
                </a:cxn>
                <a:cxn ang="0">
                  <a:pos x="77" y="43"/>
                </a:cxn>
                <a:cxn ang="0">
                  <a:pos x="41" y="43"/>
                </a:cxn>
                <a:cxn ang="0">
                  <a:pos x="41" y="99"/>
                </a:cxn>
                <a:cxn ang="0">
                  <a:pos x="43" y="104"/>
                </a:cxn>
                <a:cxn ang="0">
                  <a:pos x="43" y="108"/>
                </a:cxn>
                <a:cxn ang="0">
                  <a:pos x="46" y="113"/>
                </a:cxn>
                <a:cxn ang="0">
                  <a:pos x="51" y="114"/>
                </a:cxn>
                <a:cxn ang="0">
                  <a:pos x="55" y="116"/>
                </a:cxn>
                <a:cxn ang="0">
                  <a:pos x="58" y="116"/>
                </a:cxn>
                <a:cxn ang="0">
                  <a:pos x="63" y="116"/>
                </a:cxn>
                <a:cxn ang="0">
                  <a:pos x="70" y="114"/>
                </a:cxn>
                <a:cxn ang="0">
                  <a:pos x="75" y="111"/>
                </a:cxn>
                <a:cxn ang="0">
                  <a:pos x="82" y="108"/>
                </a:cxn>
                <a:cxn ang="0">
                  <a:pos x="82" y="128"/>
                </a:cxn>
                <a:cxn ang="0">
                  <a:pos x="75" y="132"/>
                </a:cxn>
                <a:cxn ang="0">
                  <a:pos x="68" y="133"/>
                </a:cxn>
                <a:cxn ang="0">
                  <a:pos x="62" y="135"/>
                </a:cxn>
                <a:cxn ang="0">
                  <a:pos x="56" y="135"/>
                </a:cxn>
                <a:cxn ang="0">
                  <a:pos x="48" y="135"/>
                </a:cxn>
                <a:cxn ang="0">
                  <a:pos x="41" y="133"/>
                </a:cxn>
                <a:cxn ang="0">
                  <a:pos x="34" y="130"/>
                </a:cxn>
                <a:cxn ang="0">
                  <a:pos x="29" y="126"/>
                </a:cxn>
                <a:cxn ang="0">
                  <a:pos x="26" y="121"/>
                </a:cxn>
                <a:cxn ang="0">
                  <a:pos x="22" y="114"/>
                </a:cxn>
                <a:cxn ang="0">
                  <a:pos x="21" y="108"/>
                </a:cxn>
                <a:cxn ang="0">
                  <a:pos x="21" y="101"/>
                </a:cxn>
                <a:cxn ang="0">
                  <a:pos x="21" y="43"/>
                </a:cxn>
                <a:cxn ang="0">
                  <a:pos x="0" y="43"/>
                </a:cxn>
                <a:cxn ang="0">
                  <a:pos x="0" y="41"/>
                </a:cxn>
                <a:cxn ang="0">
                  <a:pos x="41" y="0"/>
                </a:cxn>
                <a:cxn ang="0">
                  <a:pos x="41" y="24"/>
                </a:cxn>
              </a:cxnLst>
              <a:rect l="0" t="0" r="r" b="b"/>
              <a:pathLst>
                <a:path w="82" h="135">
                  <a:moveTo>
                    <a:pt x="41" y="24"/>
                  </a:moveTo>
                  <a:lnTo>
                    <a:pt x="77" y="24"/>
                  </a:lnTo>
                  <a:lnTo>
                    <a:pt x="77" y="43"/>
                  </a:lnTo>
                  <a:lnTo>
                    <a:pt x="41" y="43"/>
                  </a:lnTo>
                  <a:lnTo>
                    <a:pt x="41" y="99"/>
                  </a:lnTo>
                  <a:lnTo>
                    <a:pt x="43" y="104"/>
                  </a:lnTo>
                  <a:lnTo>
                    <a:pt x="43" y="108"/>
                  </a:lnTo>
                  <a:lnTo>
                    <a:pt x="46" y="113"/>
                  </a:lnTo>
                  <a:lnTo>
                    <a:pt x="51" y="114"/>
                  </a:lnTo>
                  <a:lnTo>
                    <a:pt x="55" y="116"/>
                  </a:lnTo>
                  <a:lnTo>
                    <a:pt x="58" y="116"/>
                  </a:lnTo>
                  <a:lnTo>
                    <a:pt x="63" y="116"/>
                  </a:lnTo>
                  <a:lnTo>
                    <a:pt x="70" y="114"/>
                  </a:lnTo>
                  <a:lnTo>
                    <a:pt x="75" y="111"/>
                  </a:lnTo>
                  <a:lnTo>
                    <a:pt x="82" y="108"/>
                  </a:lnTo>
                  <a:lnTo>
                    <a:pt x="82" y="128"/>
                  </a:lnTo>
                  <a:lnTo>
                    <a:pt x="75" y="132"/>
                  </a:lnTo>
                  <a:lnTo>
                    <a:pt x="68" y="133"/>
                  </a:lnTo>
                  <a:lnTo>
                    <a:pt x="62" y="135"/>
                  </a:lnTo>
                  <a:lnTo>
                    <a:pt x="56" y="135"/>
                  </a:lnTo>
                  <a:lnTo>
                    <a:pt x="48" y="135"/>
                  </a:lnTo>
                  <a:lnTo>
                    <a:pt x="41" y="133"/>
                  </a:lnTo>
                  <a:lnTo>
                    <a:pt x="34" y="130"/>
                  </a:lnTo>
                  <a:lnTo>
                    <a:pt x="29" y="126"/>
                  </a:lnTo>
                  <a:lnTo>
                    <a:pt x="26" y="121"/>
                  </a:lnTo>
                  <a:lnTo>
                    <a:pt x="22" y="114"/>
                  </a:lnTo>
                  <a:lnTo>
                    <a:pt x="21" y="108"/>
                  </a:lnTo>
                  <a:lnTo>
                    <a:pt x="21" y="101"/>
                  </a:lnTo>
                  <a:lnTo>
                    <a:pt x="21" y="43"/>
                  </a:lnTo>
                  <a:lnTo>
                    <a:pt x="0" y="43"/>
                  </a:lnTo>
                  <a:lnTo>
                    <a:pt x="0" y="41"/>
                  </a:lnTo>
                  <a:lnTo>
                    <a:pt x="41" y="0"/>
                  </a:lnTo>
                  <a:lnTo>
                    <a:pt x="41" y="24"/>
                  </a:lnTo>
                  <a:close/>
                </a:path>
              </a:pathLst>
            </a:custGeom>
            <a:solidFill>
              <a:srgbClr val="FFFFFF"/>
            </a:solidFill>
            <a:ln w="9525">
              <a:noFill/>
              <a:round/>
              <a:headEnd/>
              <a:tailEnd/>
            </a:ln>
          </p:spPr>
          <p:txBody>
            <a:bodyPr/>
            <a:lstStyle/>
            <a:p>
              <a:endParaRPr lang="en-GB"/>
            </a:p>
          </p:txBody>
        </p:sp>
        <p:sp>
          <p:nvSpPr>
            <p:cNvPr id="25" name="Freeform 28"/>
            <p:cNvSpPr>
              <a:spLocks/>
            </p:cNvSpPr>
            <p:nvPr/>
          </p:nvSpPr>
          <p:spPr bwMode="auto">
            <a:xfrm>
              <a:off x="5380" y="636"/>
              <a:ext cx="54" cy="84"/>
            </a:xfrm>
            <a:custGeom>
              <a:avLst/>
              <a:gdLst/>
              <a:ahLst/>
              <a:cxnLst>
                <a:cxn ang="0">
                  <a:pos x="29" y="168"/>
                </a:cxn>
                <a:cxn ang="0">
                  <a:pos x="3" y="168"/>
                </a:cxn>
                <a:cxn ang="0">
                  <a:pos x="41" y="87"/>
                </a:cxn>
                <a:cxn ang="0">
                  <a:pos x="0" y="0"/>
                </a:cxn>
                <a:cxn ang="0">
                  <a:pos x="24" y="0"/>
                </a:cxn>
                <a:cxn ang="0">
                  <a:pos x="53" y="63"/>
                </a:cxn>
                <a:cxn ang="0">
                  <a:pos x="82" y="0"/>
                </a:cxn>
                <a:cxn ang="0">
                  <a:pos x="107" y="0"/>
                </a:cxn>
                <a:cxn ang="0">
                  <a:pos x="29" y="168"/>
                </a:cxn>
              </a:cxnLst>
              <a:rect l="0" t="0" r="r" b="b"/>
              <a:pathLst>
                <a:path w="107" h="168">
                  <a:moveTo>
                    <a:pt x="29" y="168"/>
                  </a:moveTo>
                  <a:lnTo>
                    <a:pt x="3" y="168"/>
                  </a:lnTo>
                  <a:lnTo>
                    <a:pt x="41" y="87"/>
                  </a:lnTo>
                  <a:lnTo>
                    <a:pt x="0" y="0"/>
                  </a:lnTo>
                  <a:lnTo>
                    <a:pt x="24" y="0"/>
                  </a:lnTo>
                  <a:lnTo>
                    <a:pt x="53" y="63"/>
                  </a:lnTo>
                  <a:lnTo>
                    <a:pt x="82" y="0"/>
                  </a:lnTo>
                  <a:lnTo>
                    <a:pt x="107" y="0"/>
                  </a:lnTo>
                  <a:lnTo>
                    <a:pt x="29" y="168"/>
                  </a:lnTo>
                  <a:close/>
                </a:path>
              </a:pathLst>
            </a:custGeom>
            <a:solidFill>
              <a:srgbClr val="FFFFFF"/>
            </a:solidFill>
            <a:ln w="9525">
              <a:noFill/>
              <a:round/>
              <a:headEnd/>
              <a:tailEnd/>
            </a:ln>
          </p:spPr>
          <p:txBody>
            <a:bodyPr/>
            <a:lstStyle/>
            <a:p>
              <a:endParaRPr lang="en-GB"/>
            </a:p>
          </p:txBody>
        </p:sp>
        <p:sp>
          <p:nvSpPr>
            <p:cNvPr id="26" name="Freeform 29"/>
            <p:cNvSpPr>
              <a:spLocks/>
            </p:cNvSpPr>
            <p:nvPr/>
          </p:nvSpPr>
          <p:spPr bwMode="auto">
            <a:xfrm>
              <a:off x="5425" y="525"/>
              <a:ext cx="290" cy="290"/>
            </a:xfrm>
            <a:custGeom>
              <a:avLst/>
              <a:gdLst/>
              <a:ahLst/>
              <a:cxnLst>
                <a:cxn ang="0">
                  <a:pos x="152" y="574"/>
                </a:cxn>
                <a:cxn ang="0">
                  <a:pos x="215" y="557"/>
                </a:cxn>
                <a:cxn ang="0">
                  <a:pos x="270" y="535"/>
                </a:cxn>
                <a:cxn ang="0">
                  <a:pos x="314" y="509"/>
                </a:cxn>
                <a:cxn ang="0">
                  <a:pos x="348" y="479"/>
                </a:cxn>
                <a:cxn ang="0">
                  <a:pos x="376" y="450"/>
                </a:cxn>
                <a:cxn ang="0">
                  <a:pos x="391" y="420"/>
                </a:cxn>
                <a:cxn ang="0">
                  <a:pos x="398" y="395"/>
                </a:cxn>
                <a:cxn ang="0">
                  <a:pos x="395" y="364"/>
                </a:cxn>
                <a:cxn ang="0">
                  <a:pos x="383" y="344"/>
                </a:cxn>
                <a:cxn ang="0">
                  <a:pos x="359" y="316"/>
                </a:cxn>
                <a:cxn ang="0">
                  <a:pos x="335" y="299"/>
                </a:cxn>
                <a:cxn ang="0">
                  <a:pos x="254" y="255"/>
                </a:cxn>
                <a:cxn ang="0">
                  <a:pos x="119" y="195"/>
                </a:cxn>
                <a:cxn ang="0">
                  <a:pos x="44" y="152"/>
                </a:cxn>
                <a:cxn ang="0">
                  <a:pos x="10" y="118"/>
                </a:cxn>
                <a:cxn ang="0">
                  <a:pos x="1" y="99"/>
                </a:cxn>
                <a:cxn ang="0">
                  <a:pos x="1" y="77"/>
                </a:cxn>
                <a:cxn ang="0">
                  <a:pos x="10" y="55"/>
                </a:cxn>
                <a:cxn ang="0">
                  <a:pos x="27" y="36"/>
                </a:cxn>
                <a:cxn ang="0">
                  <a:pos x="58" y="17"/>
                </a:cxn>
                <a:cxn ang="0">
                  <a:pos x="112" y="2"/>
                </a:cxn>
                <a:cxn ang="0">
                  <a:pos x="123" y="3"/>
                </a:cxn>
                <a:cxn ang="0">
                  <a:pos x="102" y="21"/>
                </a:cxn>
                <a:cxn ang="0">
                  <a:pos x="90" y="36"/>
                </a:cxn>
                <a:cxn ang="0">
                  <a:pos x="83" y="58"/>
                </a:cxn>
                <a:cxn ang="0">
                  <a:pos x="83" y="85"/>
                </a:cxn>
                <a:cxn ang="0">
                  <a:pos x="94" y="113"/>
                </a:cxn>
                <a:cxn ang="0">
                  <a:pos x="112" y="138"/>
                </a:cxn>
                <a:cxn ang="0">
                  <a:pos x="148" y="171"/>
                </a:cxn>
                <a:cxn ang="0">
                  <a:pos x="219" y="215"/>
                </a:cxn>
                <a:cxn ang="0">
                  <a:pos x="362" y="282"/>
                </a:cxn>
                <a:cxn ang="0">
                  <a:pos x="496" y="342"/>
                </a:cxn>
                <a:cxn ang="0">
                  <a:pos x="552" y="379"/>
                </a:cxn>
                <a:cxn ang="0">
                  <a:pos x="574" y="403"/>
                </a:cxn>
                <a:cxn ang="0">
                  <a:pos x="579" y="424"/>
                </a:cxn>
                <a:cxn ang="0">
                  <a:pos x="574" y="443"/>
                </a:cxn>
                <a:cxn ang="0">
                  <a:pos x="559" y="465"/>
                </a:cxn>
                <a:cxn ang="0">
                  <a:pos x="530" y="485"/>
                </a:cxn>
                <a:cxn ang="0">
                  <a:pos x="470" y="518"/>
                </a:cxn>
                <a:cxn ang="0">
                  <a:pos x="386" y="545"/>
                </a:cxn>
                <a:cxn ang="0">
                  <a:pos x="299" y="564"/>
                </a:cxn>
                <a:cxn ang="0">
                  <a:pos x="154" y="578"/>
                </a:cxn>
              </a:cxnLst>
              <a:rect l="0" t="0" r="r" b="b"/>
              <a:pathLst>
                <a:path w="579" h="579">
                  <a:moveTo>
                    <a:pt x="118" y="579"/>
                  </a:moveTo>
                  <a:lnTo>
                    <a:pt x="140" y="576"/>
                  </a:lnTo>
                  <a:lnTo>
                    <a:pt x="152" y="574"/>
                  </a:lnTo>
                  <a:lnTo>
                    <a:pt x="165" y="571"/>
                  </a:lnTo>
                  <a:lnTo>
                    <a:pt x="198" y="562"/>
                  </a:lnTo>
                  <a:lnTo>
                    <a:pt x="215" y="557"/>
                  </a:lnTo>
                  <a:lnTo>
                    <a:pt x="232" y="550"/>
                  </a:lnTo>
                  <a:lnTo>
                    <a:pt x="251" y="544"/>
                  </a:lnTo>
                  <a:lnTo>
                    <a:pt x="270" y="535"/>
                  </a:lnTo>
                  <a:lnTo>
                    <a:pt x="287" y="525"/>
                  </a:lnTo>
                  <a:lnTo>
                    <a:pt x="306" y="514"/>
                  </a:lnTo>
                  <a:lnTo>
                    <a:pt x="314" y="509"/>
                  </a:lnTo>
                  <a:lnTo>
                    <a:pt x="321" y="503"/>
                  </a:lnTo>
                  <a:lnTo>
                    <a:pt x="338" y="489"/>
                  </a:lnTo>
                  <a:lnTo>
                    <a:pt x="348" y="479"/>
                  </a:lnTo>
                  <a:lnTo>
                    <a:pt x="359" y="468"/>
                  </a:lnTo>
                  <a:lnTo>
                    <a:pt x="367" y="458"/>
                  </a:lnTo>
                  <a:lnTo>
                    <a:pt x="376" y="450"/>
                  </a:lnTo>
                  <a:lnTo>
                    <a:pt x="381" y="439"/>
                  </a:lnTo>
                  <a:lnTo>
                    <a:pt x="386" y="431"/>
                  </a:lnTo>
                  <a:lnTo>
                    <a:pt x="391" y="420"/>
                  </a:lnTo>
                  <a:lnTo>
                    <a:pt x="395" y="412"/>
                  </a:lnTo>
                  <a:lnTo>
                    <a:pt x="396" y="403"/>
                  </a:lnTo>
                  <a:lnTo>
                    <a:pt x="398" y="395"/>
                  </a:lnTo>
                  <a:lnTo>
                    <a:pt x="398" y="379"/>
                  </a:lnTo>
                  <a:lnTo>
                    <a:pt x="396" y="373"/>
                  </a:lnTo>
                  <a:lnTo>
                    <a:pt x="395" y="364"/>
                  </a:lnTo>
                  <a:lnTo>
                    <a:pt x="391" y="357"/>
                  </a:lnTo>
                  <a:lnTo>
                    <a:pt x="388" y="350"/>
                  </a:lnTo>
                  <a:lnTo>
                    <a:pt x="383" y="344"/>
                  </a:lnTo>
                  <a:lnTo>
                    <a:pt x="378" y="337"/>
                  </a:lnTo>
                  <a:lnTo>
                    <a:pt x="366" y="323"/>
                  </a:lnTo>
                  <a:lnTo>
                    <a:pt x="359" y="316"/>
                  </a:lnTo>
                  <a:lnTo>
                    <a:pt x="352" y="311"/>
                  </a:lnTo>
                  <a:lnTo>
                    <a:pt x="343" y="304"/>
                  </a:lnTo>
                  <a:lnTo>
                    <a:pt x="335" y="299"/>
                  </a:lnTo>
                  <a:lnTo>
                    <a:pt x="318" y="287"/>
                  </a:lnTo>
                  <a:lnTo>
                    <a:pt x="297" y="277"/>
                  </a:lnTo>
                  <a:lnTo>
                    <a:pt x="254" y="255"/>
                  </a:lnTo>
                  <a:lnTo>
                    <a:pt x="208" y="234"/>
                  </a:lnTo>
                  <a:lnTo>
                    <a:pt x="162" y="215"/>
                  </a:lnTo>
                  <a:lnTo>
                    <a:pt x="119" y="195"/>
                  </a:lnTo>
                  <a:lnTo>
                    <a:pt x="78" y="174"/>
                  </a:lnTo>
                  <a:lnTo>
                    <a:pt x="61" y="164"/>
                  </a:lnTo>
                  <a:lnTo>
                    <a:pt x="44" y="152"/>
                  </a:lnTo>
                  <a:lnTo>
                    <a:pt x="30" y="142"/>
                  </a:lnTo>
                  <a:lnTo>
                    <a:pt x="18" y="130"/>
                  </a:lnTo>
                  <a:lnTo>
                    <a:pt x="10" y="118"/>
                  </a:lnTo>
                  <a:lnTo>
                    <a:pt x="6" y="111"/>
                  </a:lnTo>
                  <a:lnTo>
                    <a:pt x="3" y="104"/>
                  </a:lnTo>
                  <a:lnTo>
                    <a:pt x="1" y="99"/>
                  </a:lnTo>
                  <a:lnTo>
                    <a:pt x="1" y="92"/>
                  </a:lnTo>
                  <a:lnTo>
                    <a:pt x="0" y="85"/>
                  </a:lnTo>
                  <a:lnTo>
                    <a:pt x="1" y="77"/>
                  </a:lnTo>
                  <a:lnTo>
                    <a:pt x="3" y="72"/>
                  </a:lnTo>
                  <a:lnTo>
                    <a:pt x="5" y="65"/>
                  </a:lnTo>
                  <a:lnTo>
                    <a:pt x="10" y="55"/>
                  </a:lnTo>
                  <a:lnTo>
                    <a:pt x="17" y="44"/>
                  </a:lnTo>
                  <a:lnTo>
                    <a:pt x="22" y="41"/>
                  </a:lnTo>
                  <a:lnTo>
                    <a:pt x="27" y="36"/>
                  </a:lnTo>
                  <a:lnTo>
                    <a:pt x="36" y="29"/>
                  </a:lnTo>
                  <a:lnTo>
                    <a:pt x="47" y="22"/>
                  </a:lnTo>
                  <a:lnTo>
                    <a:pt x="58" y="17"/>
                  </a:lnTo>
                  <a:lnTo>
                    <a:pt x="70" y="12"/>
                  </a:lnTo>
                  <a:lnTo>
                    <a:pt x="92" y="5"/>
                  </a:lnTo>
                  <a:lnTo>
                    <a:pt x="112" y="2"/>
                  </a:lnTo>
                  <a:lnTo>
                    <a:pt x="126" y="0"/>
                  </a:lnTo>
                  <a:lnTo>
                    <a:pt x="131" y="0"/>
                  </a:lnTo>
                  <a:lnTo>
                    <a:pt x="123" y="3"/>
                  </a:lnTo>
                  <a:lnTo>
                    <a:pt x="116" y="9"/>
                  </a:lnTo>
                  <a:lnTo>
                    <a:pt x="107" y="15"/>
                  </a:lnTo>
                  <a:lnTo>
                    <a:pt x="102" y="21"/>
                  </a:lnTo>
                  <a:lnTo>
                    <a:pt x="99" y="26"/>
                  </a:lnTo>
                  <a:lnTo>
                    <a:pt x="94" y="31"/>
                  </a:lnTo>
                  <a:lnTo>
                    <a:pt x="90" y="36"/>
                  </a:lnTo>
                  <a:lnTo>
                    <a:pt x="87" y="43"/>
                  </a:lnTo>
                  <a:lnTo>
                    <a:pt x="85" y="50"/>
                  </a:lnTo>
                  <a:lnTo>
                    <a:pt x="83" y="58"/>
                  </a:lnTo>
                  <a:lnTo>
                    <a:pt x="82" y="65"/>
                  </a:lnTo>
                  <a:lnTo>
                    <a:pt x="82" y="75"/>
                  </a:lnTo>
                  <a:lnTo>
                    <a:pt x="83" y="85"/>
                  </a:lnTo>
                  <a:lnTo>
                    <a:pt x="85" y="94"/>
                  </a:lnTo>
                  <a:lnTo>
                    <a:pt x="89" y="103"/>
                  </a:lnTo>
                  <a:lnTo>
                    <a:pt x="94" y="113"/>
                  </a:lnTo>
                  <a:lnTo>
                    <a:pt x="99" y="121"/>
                  </a:lnTo>
                  <a:lnTo>
                    <a:pt x="106" y="130"/>
                  </a:lnTo>
                  <a:lnTo>
                    <a:pt x="112" y="138"/>
                  </a:lnTo>
                  <a:lnTo>
                    <a:pt x="128" y="156"/>
                  </a:lnTo>
                  <a:lnTo>
                    <a:pt x="138" y="162"/>
                  </a:lnTo>
                  <a:lnTo>
                    <a:pt x="148" y="171"/>
                  </a:lnTo>
                  <a:lnTo>
                    <a:pt x="169" y="186"/>
                  </a:lnTo>
                  <a:lnTo>
                    <a:pt x="193" y="200"/>
                  </a:lnTo>
                  <a:lnTo>
                    <a:pt x="219" y="215"/>
                  </a:lnTo>
                  <a:lnTo>
                    <a:pt x="246" y="229"/>
                  </a:lnTo>
                  <a:lnTo>
                    <a:pt x="304" y="256"/>
                  </a:lnTo>
                  <a:lnTo>
                    <a:pt x="362" y="282"/>
                  </a:lnTo>
                  <a:lnTo>
                    <a:pt x="419" y="306"/>
                  </a:lnTo>
                  <a:lnTo>
                    <a:pt x="472" y="330"/>
                  </a:lnTo>
                  <a:lnTo>
                    <a:pt x="496" y="342"/>
                  </a:lnTo>
                  <a:lnTo>
                    <a:pt x="518" y="354"/>
                  </a:lnTo>
                  <a:lnTo>
                    <a:pt x="537" y="366"/>
                  </a:lnTo>
                  <a:lnTo>
                    <a:pt x="552" y="379"/>
                  </a:lnTo>
                  <a:lnTo>
                    <a:pt x="564" y="391"/>
                  </a:lnTo>
                  <a:lnTo>
                    <a:pt x="569" y="398"/>
                  </a:lnTo>
                  <a:lnTo>
                    <a:pt x="574" y="403"/>
                  </a:lnTo>
                  <a:lnTo>
                    <a:pt x="576" y="410"/>
                  </a:lnTo>
                  <a:lnTo>
                    <a:pt x="579" y="417"/>
                  </a:lnTo>
                  <a:lnTo>
                    <a:pt x="579" y="424"/>
                  </a:lnTo>
                  <a:lnTo>
                    <a:pt x="579" y="429"/>
                  </a:lnTo>
                  <a:lnTo>
                    <a:pt x="578" y="436"/>
                  </a:lnTo>
                  <a:lnTo>
                    <a:pt x="574" y="443"/>
                  </a:lnTo>
                  <a:lnTo>
                    <a:pt x="571" y="450"/>
                  </a:lnTo>
                  <a:lnTo>
                    <a:pt x="566" y="456"/>
                  </a:lnTo>
                  <a:lnTo>
                    <a:pt x="559" y="465"/>
                  </a:lnTo>
                  <a:lnTo>
                    <a:pt x="550" y="472"/>
                  </a:lnTo>
                  <a:lnTo>
                    <a:pt x="542" y="479"/>
                  </a:lnTo>
                  <a:lnTo>
                    <a:pt x="530" y="485"/>
                  </a:lnTo>
                  <a:lnTo>
                    <a:pt x="518" y="494"/>
                  </a:lnTo>
                  <a:lnTo>
                    <a:pt x="504" y="501"/>
                  </a:lnTo>
                  <a:lnTo>
                    <a:pt x="470" y="518"/>
                  </a:lnTo>
                  <a:lnTo>
                    <a:pt x="444" y="528"/>
                  </a:lnTo>
                  <a:lnTo>
                    <a:pt x="415" y="537"/>
                  </a:lnTo>
                  <a:lnTo>
                    <a:pt x="386" y="545"/>
                  </a:lnTo>
                  <a:lnTo>
                    <a:pt x="357" y="552"/>
                  </a:lnTo>
                  <a:lnTo>
                    <a:pt x="328" y="559"/>
                  </a:lnTo>
                  <a:lnTo>
                    <a:pt x="299" y="564"/>
                  </a:lnTo>
                  <a:lnTo>
                    <a:pt x="242" y="571"/>
                  </a:lnTo>
                  <a:lnTo>
                    <a:pt x="193" y="576"/>
                  </a:lnTo>
                  <a:lnTo>
                    <a:pt x="154" y="578"/>
                  </a:lnTo>
                  <a:lnTo>
                    <a:pt x="128" y="579"/>
                  </a:lnTo>
                  <a:lnTo>
                    <a:pt x="118" y="579"/>
                  </a:lnTo>
                  <a:close/>
                </a:path>
              </a:pathLst>
            </a:custGeom>
            <a:solidFill>
              <a:srgbClr val="FF9124"/>
            </a:solidFill>
            <a:ln w="9525">
              <a:noFill/>
              <a:round/>
              <a:headEnd/>
              <a:tailEnd/>
            </a:ln>
          </p:spPr>
          <p:txBody>
            <a:bodyPr/>
            <a:lstStyle/>
            <a:p>
              <a:endParaRPr lang="en-GB"/>
            </a:p>
          </p:txBody>
        </p:sp>
      </p:grpSp>
      <p:sp>
        <p:nvSpPr>
          <p:cNvPr id="27" name="Text Box 30"/>
          <p:cNvSpPr txBox="1">
            <a:spLocks noChangeArrowheads="1"/>
          </p:cNvSpPr>
          <p:nvPr/>
        </p:nvSpPr>
        <p:spPr bwMode="auto">
          <a:xfrm>
            <a:off x="250825" y="1484313"/>
            <a:ext cx="8569325" cy="6186309"/>
          </a:xfrm>
          <a:prstGeom prst="rect">
            <a:avLst/>
          </a:prstGeom>
          <a:noFill/>
          <a:ln w="9525">
            <a:noFill/>
            <a:miter lim="800000"/>
            <a:headEnd/>
            <a:tailEnd/>
          </a:ln>
          <a:effectLst/>
        </p:spPr>
        <p:txBody>
          <a:bodyPr>
            <a:spAutoFit/>
          </a:bodyPr>
          <a:lstStyle/>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Abstract / Summary</a:t>
            </a:r>
          </a:p>
          <a:p>
            <a:pPr marL="723900" lvl="2" indent="180975">
              <a:buFontTx/>
              <a:buChar char="•"/>
            </a:pPr>
            <a:r>
              <a:rPr lang="en-GB" dirty="0" smtClean="0">
                <a:latin typeface="Arial" pitchFamily="34" charset="0"/>
                <a:cs typeface="Arial" pitchFamily="34" charset="0"/>
              </a:rPr>
              <a:t>This should be a summary of the whole of your report written concisely into 3 paragraph's.</a:t>
            </a:r>
          </a:p>
          <a:p>
            <a:pPr marL="723900" lvl="2" indent="180975">
              <a:buFontTx/>
              <a:buChar char="•"/>
            </a:pPr>
            <a:r>
              <a:rPr lang="en-GB" dirty="0" smtClean="0">
                <a:latin typeface="Arial" pitchFamily="34" charset="0"/>
                <a:cs typeface="Arial" pitchFamily="34" charset="0"/>
              </a:rPr>
              <a:t>Document :</a:t>
            </a:r>
          </a:p>
          <a:p>
            <a:pPr marL="1181100" lvl="3" indent="180975">
              <a:buFontTx/>
              <a:buChar char="•"/>
            </a:pPr>
            <a:r>
              <a:rPr lang="en-GB" dirty="0" smtClean="0">
                <a:latin typeface="Arial" pitchFamily="34" charset="0"/>
                <a:cs typeface="Arial" pitchFamily="34" charset="0"/>
              </a:rPr>
              <a:t>your title, </a:t>
            </a:r>
          </a:p>
          <a:p>
            <a:pPr marL="1181100" lvl="3" indent="180975">
              <a:buFontTx/>
              <a:buChar char="•"/>
            </a:pPr>
            <a:r>
              <a:rPr lang="en-GB" dirty="0" smtClean="0">
                <a:latin typeface="Arial" pitchFamily="34" charset="0"/>
                <a:cs typeface="Arial" pitchFamily="34" charset="0"/>
              </a:rPr>
              <a:t>your aims, </a:t>
            </a:r>
          </a:p>
          <a:p>
            <a:pPr marL="1181100" lvl="3" indent="180975">
              <a:buFontTx/>
              <a:buChar char="•"/>
            </a:pPr>
            <a:r>
              <a:rPr lang="en-GB" dirty="0" smtClean="0">
                <a:latin typeface="Arial" pitchFamily="34" charset="0"/>
                <a:cs typeface="Arial" pitchFamily="34" charset="0"/>
              </a:rPr>
              <a:t>your objectives, </a:t>
            </a:r>
          </a:p>
          <a:p>
            <a:pPr marL="1181100" lvl="3" indent="180975">
              <a:buFontTx/>
              <a:buChar char="•"/>
            </a:pPr>
            <a:r>
              <a:rPr lang="en-GB" dirty="0" smtClean="0">
                <a:latin typeface="Arial" pitchFamily="34" charset="0"/>
                <a:cs typeface="Arial" pitchFamily="34" charset="0"/>
              </a:rPr>
              <a:t>the research methods you have chosen and why, </a:t>
            </a:r>
          </a:p>
          <a:p>
            <a:pPr marL="1181100" lvl="3" indent="180975">
              <a:buFontTx/>
              <a:buChar char="•"/>
            </a:pPr>
            <a:r>
              <a:rPr lang="en-GB" dirty="0" smtClean="0">
                <a:latin typeface="Arial" pitchFamily="34" charset="0"/>
                <a:cs typeface="Arial" pitchFamily="34" charset="0"/>
              </a:rPr>
              <a:t>Your results and</a:t>
            </a:r>
          </a:p>
          <a:p>
            <a:pPr marL="1181100" lvl="3" indent="180975">
              <a:buFontTx/>
              <a:buChar char="•"/>
            </a:pPr>
            <a:r>
              <a:rPr lang="en-GB" dirty="0" smtClean="0">
                <a:latin typeface="Arial" pitchFamily="34" charset="0"/>
                <a:cs typeface="Arial" pitchFamily="34" charset="0"/>
              </a:rPr>
              <a:t>The conclusion</a:t>
            </a:r>
          </a:p>
          <a:p>
            <a:pPr marL="1181100" lvl="3" indent="180975">
              <a:buFontTx/>
              <a:buChar char="•"/>
            </a:pPr>
            <a:endParaRPr lang="en-GB" dirty="0">
              <a:latin typeface="Arial" pitchFamily="34" charset="0"/>
              <a:cs typeface="Arial" pitchFamily="34" charset="0"/>
            </a:endParaRPr>
          </a:p>
          <a:p>
            <a:pPr marL="552450" lvl="1" indent="-285750">
              <a:buFont typeface="Arial" panose="020B0604020202020204" pitchFamily="34" charset="0"/>
              <a:buChar char="•"/>
            </a:pPr>
            <a:r>
              <a:rPr lang="en-GB" b="1" dirty="0" smtClean="0">
                <a:latin typeface="Arial" pitchFamily="34" charset="0"/>
                <a:cs typeface="Arial" pitchFamily="34" charset="0"/>
              </a:rPr>
              <a:t>Acknowledgments</a:t>
            </a:r>
          </a:p>
          <a:p>
            <a:pPr marL="1009650" lvl="2" indent="-285750">
              <a:buFont typeface="Arial" panose="020B0604020202020204" pitchFamily="34" charset="0"/>
              <a:buChar char="•"/>
            </a:pPr>
            <a:r>
              <a:rPr lang="en-GB" dirty="0" smtClean="0">
                <a:latin typeface="Arial" pitchFamily="34" charset="0"/>
                <a:cs typeface="Arial" pitchFamily="34" charset="0"/>
              </a:rPr>
              <a:t>If you want to make any acknowledgements to family, friends, external companies </a:t>
            </a:r>
            <a:r>
              <a:rPr lang="en-GB" dirty="0" err="1" smtClean="0">
                <a:latin typeface="Arial" pitchFamily="34" charset="0"/>
                <a:cs typeface="Arial" pitchFamily="34" charset="0"/>
              </a:rPr>
              <a:t>e.t.c</a:t>
            </a:r>
            <a:r>
              <a:rPr lang="en-GB" dirty="0" smtClean="0">
                <a:latin typeface="Arial" pitchFamily="34" charset="0"/>
                <a:cs typeface="Arial" pitchFamily="34" charset="0"/>
              </a:rPr>
              <a:t> document it here. Try and keep it quite brief.</a:t>
            </a:r>
            <a:endParaRPr lang="en-GB" dirty="0" smtClean="0">
              <a:latin typeface="Arial" pitchFamily="34" charset="0"/>
              <a:cs typeface="Arial" pitchFamily="34" charset="0"/>
            </a:endParaRPr>
          </a:p>
          <a:p>
            <a:pPr marL="552450" lvl="1" indent="-285750">
              <a:buFont typeface="Arial" panose="020B0604020202020204" pitchFamily="34" charset="0"/>
              <a:buChar char="•"/>
            </a:pPr>
            <a:endParaRPr lang="en-GB" b="1"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a:t>
            </a:r>
            <a:r>
              <a:rPr lang="en-GB" b="1" dirty="0" smtClean="0">
                <a:latin typeface="Arial" pitchFamily="34" charset="0"/>
                <a:cs typeface="Arial" pitchFamily="34" charset="0"/>
              </a:rPr>
              <a:t>Contents Page</a:t>
            </a:r>
            <a:endParaRPr lang="en-GB" b="1" dirty="0">
              <a:latin typeface="Arial" pitchFamily="34" charset="0"/>
              <a:cs typeface="Arial" pitchFamily="34" charset="0"/>
            </a:endParaRPr>
          </a:p>
          <a:p>
            <a:pPr marL="1257300" lvl="2" indent="-342900">
              <a:buFont typeface="Arial" panose="020B0604020202020204" pitchFamily="34" charset="0"/>
              <a:buChar char="•"/>
            </a:pPr>
            <a:r>
              <a:rPr lang="en-GB" dirty="0" smtClean="0">
                <a:latin typeface="Arial" pitchFamily="34" charset="0"/>
                <a:cs typeface="Arial" pitchFamily="34" charset="0"/>
              </a:rPr>
              <a:t>Use the auto contents on Word as this will keep it looking very professional.</a:t>
            </a:r>
          </a:p>
          <a:p>
            <a:pPr marL="1257300" lvl="2" indent="-342900">
              <a:buFont typeface="Arial" panose="020B0604020202020204" pitchFamily="34" charset="0"/>
              <a:buChar char="•"/>
            </a:pPr>
            <a:r>
              <a:rPr lang="en-GB" dirty="0" smtClean="0">
                <a:latin typeface="Arial" pitchFamily="34" charset="0"/>
                <a:cs typeface="Arial" pitchFamily="34" charset="0"/>
              </a:rPr>
              <a:t>Make sure all pages are clearly numbered and all headings are in a consistent format.</a:t>
            </a:r>
            <a:endParaRPr lang="en-GB" dirty="0">
              <a:latin typeface="Arial" pitchFamily="34" charset="0"/>
              <a:cs typeface="Arial" pitchFamily="34" charset="0"/>
            </a:endParaRPr>
          </a:p>
          <a:p>
            <a:pPr marL="1257300" lvl="2" indent="-342900">
              <a:buFontTx/>
              <a:buChar char="•"/>
            </a:pPr>
            <a:endParaRPr lang="en-GB" dirty="0">
              <a:latin typeface="Arial" pitchFamily="34" charset="0"/>
              <a:cs typeface="Arial" pitchFamily="34" charset="0"/>
            </a:endParaRPr>
          </a:p>
          <a:p>
            <a:pPr marL="266700" lvl="1" indent="180975">
              <a:buFontTx/>
              <a:buChar char="•"/>
            </a:pPr>
            <a:r>
              <a:rPr lang="en-GB" b="1"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40000" lnSpcReduction="20000"/>
          </a:bodyPr>
          <a:lstStyle/>
          <a:p>
            <a:pPr marL="266700" lvl="1" indent="180975">
              <a:buFontTx/>
              <a:buChar char="•"/>
            </a:pPr>
            <a:r>
              <a:rPr lang="en-GB" sz="4500" b="1" dirty="0" smtClean="0">
                <a:latin typeface="Arial" pitchFamily="34" charset="0"/>
                <a:cs typeface="Arial" pitchFamily="34" charset="0"/>
              </a:rPr>
              <a:t>Introduction</a:t>
            </a:r>
            <a:endParaRPr lang="en-GB" sz="4500" b="1" dirty="0">
              <a:latin typeface="Arial" pitchFamily="34" charset="0"/>
              <a:cs typeface="Arial" pitchFamily="34" charset="0"/>
            </a:endParaRPr>
          </a:p>
          <a:p>
            <a:pPr marL="1123950" lvl="2" indent="-457200"/>
            <a:r>
              <a:rPr lang="en-GB" sz="4500" dirty="0" smtClean="0">
                <a:latin typeface="Arial" pitchFamily="34" charset="0"/>
                <a:cs typeface="Arial" pitchFamily="34" charset="0"/>
              </a:rPr>
              <a:t>Write a brief introduction to the project and put your initial aims and objectives here (even if they have since changed)</a:t>
            </a:r>
          </a:p>
          <a:p>
            <a:pPr marL="1123950" lvl="2" indent="-457200"/>
            <a:r>
              <a:rPr lang="en-GB" sz="4500" dirty="0" smtClean="0">
                <a:latin typeface="Arial" pitchFamily="34" charset="0"/>
                <a:cs typeface="Arial" pitchFamily="34" charset="0"/>
              </a:rPr>
              <a:t>If you have changed your aims and objectives, then document it and justify why they have changed. The tutors who are marking it may be looking at your initial TOR also so it will need to be clearly explained (in a positive way)</a:t>
            </a:r>
          </a:p>
          <a:p>
            <a:pPr marL="1123950" lvl="2" indent="-457200"/>
            <a:r>
              <a:rPr lang="en-GB" sz="4500" dirty="0" smtClean="0">
                <a:latin typeface="Arial" pitchFamily="34" charset="0"/>
                <a:cs typeface="Arial" pitchFamily="34" charset="0"/>
              </a:rPr>
              <a:t>You should be introducing the report and explaining to the reader the format of the report and what they will be expecting </a:t>
            </a:r>
            <a:r>
              <a:rPr lang="en-GB" sz="4500" dirty="0" err="1" smtClean="0">
                <a:latin typeface="Arial" pitchFamily="34" charset="0"/>
                <a:cs typeface="Arial" pitchFamily="34" charset="0"/>
              </a:rPr>
              <a:t>e.g</a:t>
            </a:r>
            <a:endParaRPr lang="en-GB" sz="4500" dirty="0" smtClean="0">
              <a:latin typeface="Arial" pitchFamily="34" charset="0"/>
              <a:cs typeface="Arial" pitchFamily="34" charset="0"/>
            </a:endParaRPr>
          </a:p>
          <a:p>
            <a:pPr marL="1581150" lvl="3" indent="-457200"/>
            <a:r>
              <a:rPr lang="en-GB" sz="4500" dirty="0" smtClean="0">
                <a:latin typeface="Arial" pitchFamily="34" charset="0"/>
                <a:cs typeface="Arial" pitchFamily="34" charset="0"/>
              </a:rPr>
              <a:t>In the Section 1, the report will focus on research methodology……</a:t>
            </a:r>
          </a:p>
          <a:p>
            <a:pPr marL="1581150" lvl="3" indent="-457200"/>
            <a:r>
              <a:rPr lang="en-GB" sz="4500" dirty="0" smtClean="0">
                <a:latin typeface="Arial" pitchFamily="34" charset="0"/>
                <a:cs typeface="Arial" pitchFamily="34" charset="0"/>
              </a:rPr>
              <a:t>In section 2, the analysis of research will be addressed </a:t>
            </a:r>
            <a:r>
              <a:rPr lang="en-GB" sz="4500" dirty="0" err="1" smtClean="0">
                <a:latin typeface="Arial" pitchFamily="34" charset="0"/>
                <a:cs typeface="Arial" pitchFamily="34" charset="0"/>
              </a:rPr>
              <a:t>e.t.c</a:t>
            </a:r>
            <a:endParaRPr lang="en-GB" sz="4500" dirty="0" smtClean="0">
              <a:latin typeface="Arial" pitchFamily="34" charset="0"/>
              <a:cs typeface="Arial" pitchFamily="34" charset="0"/>
            </a:endParaRPr>
          </a:p>
          <a:p>
            <a:pPr marL="1123950" lvl="2" indent="-457200"/>
            <a:r>
              <a:rPr lang="en-GB" sz="4500" dirty="0" smtClean="0">
                <a:latin typeface="Arial" pitchFamily="34" charset="0"/>
                <a:cs typeface="Arial" pitchFamily="34" charset="0"/>
              </a:rPr>
              <a:t>You should be demonstrating to the reader straight away that you have a strong understanding of the project area and have addressed this project in a professional way.</a:t>
            </a:r>
          </a:p>
          <a:p>
            <a:pPr marL="1123950" lvl="2" indent="-457200"/>
            <a:r>
              <a:rPr lang="en-GB" sz="4500" dirty="0" smtClean="0">
                <a:latin typeface="Arial" pitchFamily="34" charset="0"/>
                <a:cs typeface="Arial" pitchFamily="34" charset="0"/>
              </a:rPr>
              <a:t>If required, you can also put in the introduction, any areas that you have not looked at that you initially said you would</a:t>
            </a:r>
            <a:r>
              <a:rPr lang="en-GB" dirty="0" smtClean="0">
                <a:latin typeface="Arial" pitchFamily="34" charset="0"/>
                <a:cs typeface="Arial" pitchFamily="34" charset="0"/>
              </a:rPr>
              <a:t>. </a:t>
            </a:r>
          </a:p>
          <a:p>
            <a:pPr marL="323850" indent="-457200"/>
            <a:endParaRPr lang="en-GB" dirty="0" smtClean="0">
              <a:latin typeface="Arial" pitchFamily="34" charset="0"/>
              <a:cs typeface="Arial" pitchFamily="34" charset="0"/>
            </a:endParaRPr>
          </a:p>
          <a:p>
            <a:pPr marL="666750" lvl="2" indent="0">
              <a:buNone/>
            </a:pPr>
            <a:endParaRPr lang="en-GB" dirty="0" smtClean="0">
              <a:latin typeface="Arial" pitchFamily="34" charset="0"/>
              <a:cs typeface="Arial" pitchFamily="34" charset="0"/>
            </a:endParaRPr>
          </a:p>
          <a:p>
            <a:endParaRPr lang="en-GB" b="1" dirty="0"/>
          </a:p>
        </p:txBody>
      </p:sp>
    </p:spTree>
    <p:extLst>
      <p:ext uri="{BB962C8B-B14F-4D97-AF65-F5344CB8AC3E}">
        <p14:creationId xmlns:p14="http://schemas.microsoft.com/office/powerpoint/2010/main" val="146302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fontScale="70000" lnSpcReduction="20000"/>
          </a:bodyPr>
          <a:lstStyle/>
          <a:p>
            <a:pPr marL="781050" lvl="1" indent="-514350">
              <a:buFont typeface="Arial" panose="020B0604020202020204" pitchFamily="34" charset="0"/>
              <a:buChar char="•"/>
            </a:pPr>
            <a:r>
              <a:rPr lang="en-GB" dirty="0">
                <a:latin typeface="Arial" pitchFamily="34" charset="0"/>
                <a:cs typeface="Arial" pitchFamily="34" charset="0"/>
              </a:rPr>
              <a:t> End product Development – about 6000 </a:t>
            </a:r>
            <a:r>
              <a:rPr lang="en-GB" dirty="0" smtClean="0">
                <a:latin typeface="Arial" pitchFamily="34" charset="0"/>
                <a:cs typeface="Arial" pitchFamily="34" charset="0"/>
              </a:rPr>
              <a:t>words. This will include</a:t>
            </a:r>
          </a:p>
          <a:p>
            <a:pPr marL="266700" lvl="1" indent="0">
              <a:buNone/>
            </a:pPr>
            <a:endParaRPr lang="en-GB" dirty="0">
              <a:latin typeface="Arial" pitchFamily="34" charset="0"/>
              <a:cs typeface="Arial" pitchFamily="34" charset="0"/>
            </a:endParaRPr>
          </a:p>
          <a:p>
            <a:pPr marL="1181100" lvl="2" indent="-514350"/>
            <a:r>
              <a:rPr lang="en-GB" sz="2300" dirty="0" smtClean="0">
                <a:latin typeface="Arial" pitchFamily="34" charset="0"/>
                <a:cs typeface="Arial" pitchFamily="34" charset="0"/>
              </a:rPr>
              <a:t>Methodology</a:t>
            </a:r>
          </a:p>
          <a:p>
            <a:pPr marL="1638300" lvl="3" indent="-514350"/>
            <a:r>
              <a:rPr lang="en-GB" sz="2300" dirty="0" smtClean="0">
                <a:latin typeface="Arial" pitchFamily="34" charset="0"/>
                <a:cs typeface="Arial" pitchFamily="34" charset="0"/>
              </a:rPr>
              <a:t>If you have any additional information about the methodology that you used that you have not addressed in previous documents, then document It here.</a:t>
            </a:r>
          </a:p>
          <a:p>
            <a:pPr marL="1924050" lvl="4" indent="-342900"/>
            <a:r>
              <a:rPr lang="en-GB" sz="2300" dirty="0" smtClean="0">
                <a:latin typeface="Arial" pitchFamily="34" charset="0"/>
                <a:cs typeface="Arial" pitchFamily="34" charset="0"/>
              </a:rPr>
              <a:t>You may have changed methodology so put any justifications about it here.</a:t>
            </a:r>
          </a:p>
          <a:p>
            <a:pPr marL="666750" lvl="2" indent="0">
              <a:buNone/>
            </a:pPr>
            <a:endParaRPr lang="en-GB" sz="2300" dirty="0" smtClean="0">
              <a:latin typeface="Arial" pitchFamily="34" charset="0"/>
              <a:cs typeface="Arial" pitchFamily="34" charset="0"/>
            </a:endParaRPr>
          </a:p>
          <a:p>
            <a:pPr marL="1181100" lvl="2" indent="-514350"/>
            <a:r>
              <a:rPr lang="en-GB" sz="2300" dirty="0" smtClean="0">
                <a:latin typeface="Arial" pitchFamily="34" charset="0"/>
                <a:cs typeface="Arial" pitchFamily="34" charset="0"/>
              </a:rPr>
              <a:t>Research </a:t>
            </a:r>
          </a:p>
          <a:p>
            <a:pPr marL="1638300" lvl="3" indent="-514350"/>
            <a:r>
              <a:rPr lang="en-GB" sz="2300" dirty="0" smtClean="0">
                <a:latin typeface="Arial" pitchFamily="34" charset="0"/>
                <a:cs typeface="Arial" pitchFamily="34" charset="0"/>
              </a:rPr>
              <a:t>You have already presented most of your research in your literature review and your TOR and you can include and make reference to that in your Appendices.</a:t>
            </a:r>
          </a:p>
          <a:p>
            <a:pPr marL="1638300" lvl="3" indent="-514350"/>
            <a:r>
              <a:rPr lang="en-GB" sz="2300" dirty="0" smtClean="0">
                <a:latin typeface="Arial" pitchFamily="34" charset="0"/>
                <a:cs typeface="Arial" pitchFamily="34" charset="0"/>
              </a:rPr>
              <a:t>If you have any additional research that has affected your work, then include it here.</a:t>
            </a:r>
          </a:p>
          <a:p>
            <a:pPr marL="1638300" lvl="3" indent="-514350"/>
            <a:r>
              <a:rPr lang="en-GB" sz="2300" dirty="0" smtClean="0">
                <a:latin typeface="Arial" pitchFamily="34" charset="0"/>
                <a:cs typeface="Arial" pitchFamily="34" charset="0"/>
              </a:rPr>
              <a:t>Research will have been ongoing and new studies may have been documented so including this information will demonstrate you have kept up to date at all times with industry developments.</a:t>
            </a:r>
          </a:p>
          <a:p>
            <a:pPr marL="1638300" lvl="3" indent="-514350"/>
            <a:endParaRPr lang="en-GB" sz="2300" dirty="0" smtClean="0">
              <a:latin typeface="Arial" pitchFamily="34" charset="0"/>
              <a:cs typeface="Arial" pitchFamily="34" charset="0"/>
            </a:endParaRPr>
          </a:p>
          <a:p>
            <a:endParaRPr lang="en-GB" dirty="0"/>
          </a:p>
        </p:txBody>
      </p:sp>
    </p:spTree>
    <p:extLst>
      <p:ext uri="{BB962C8B-B14F-4D97-AF65-F5344CB8AC3E}">
        <p14:creationId xmlns:p14="http://schemas.microsoft.com/office/powerpoint/2010/main" val="311288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fontScale="92500" lnSpcReduction="20000"/>
          </a:bodyPr>
          <a:lstStyle/>
          <a:p>
            <a:pPr marL="1257300" lvl="2" indent="-342900">
              <a:buFontTx/>
              <a:buChar char="•"/>
            </a:pPr>
            <a:endParaRPr lang="en-GB" dirty="0">
              <a:latin typeface="Arial" pitchFamily="34" charset="0"/>
              <a:cs typeface="Arial" pitchFamily="34" charset="0"/>
            </a:endParaRPr>
          </a:p>
          <a:p>
            <a:pPr marL="1123950" lvl="2" indent="-457200"/>
            <a:r>
              <a:rPr lang="en-GB" dirty="0" smtClean="0">
                <a:latin typeface="Arial" pitchFamily="34" charset="0"/>
                <a:cs typeface="Arial" pitchFamily="34" charset="0"/>
              </a:rPr>
              <a:t>Data Collection / Data Analysis</a:t>
            </a:r>
          </a:p>
          <a:p>
            <a:pPr marL="1581150" lvl="3" indent="-457200"/>
            <a:r>
              <a:rPr lang="en-GB" dirty="0" smtClean="0">
                <a:latin typeface="Arial" pitchFamily="34" charset="0"/>
                <a:cs typeface="Arial" pitchFamily="34" charset="0"/>
              </a:rPr>
              <a:t>Document any reports / surveys / questionnaires that you have conducted</a:t>
            </a:r>
          </a:p>
          <a:p>
            <a:pPr marL="1581150" lvl="3" indent="-457200"/>
            <a:r>
              <a:rPr lang="en-GB" dirty="0" smtClean="0">
                <a:latin typeface="Arial" pitchFamily="34" charset="0"/>
                <a:cs typeface="Arial" pitchFamily="34" charset="0"/>
              </a:rPr>
              <a:t>Remember to always clearly analysis these findings. You can put the actual data in the appendices but put the analysis in the report. Always reference which appendices section the information is in.</a:t>
            </a:r>
          </a:p>
          <a:p>
            <a:pPr marL="1581150" lvl="3" indent="-457200"/>
            <a:r>
              <a:rPr lang="en-GB" dirty="0" smtClean="0">
                <a:latin typeface="Arial" pitchFamily="34" charset="0"/>
                <a:cs typeface="Arial" pitchFamily="34" charset="0"/>
              </a:rPr>
              <a:t>Do NOT just put pie charts or diagrams in the report. The reader will not focus on these but they will look at the analysis you have provided.</a:t>
            </a:r>
          </a:p>
          <a:p>
            <a:pPr marL="1581150" lvl="3" indent="-457200"/>
            <a:r>
              <a:rPr lang="en-GB" dirty="0" smtClean="0">
                <a:latin typeface="Arial" pitchFamily="34" charset="0"/>
                <a:cs typeface="Arial" pitchFamily="34" charset="0"/>
              </a:rPr>
              <a:t>Remember, If you are presenting the information in colour – then you must print those pages in colour.</a:t>
            </a:r>
          </a:p>
          <a:p>
            <a:pPr marL="1581150" lvl="3" indent="-457200"/>
            <a:endParaRPr lang="en-GB" dirty="0">
              <a:latin typeface="Arial" pitchFamily="34" charset="0"/>
              <a:cs typeface="Arial" pitchFamily="34" charset="0"/>
            </a:endParaRPr>
          </a:p>
          <a:p>
            <a:pPr marL="266700" lvl="1" indent="0">
              <a:buNone/>
            </a:pPr>
            <a:r>
              <a:rPr lang="en-GB" dirty="0" smtClean="0">
                <a:latin typeface="Arial" pitchFamily="34" charset="0"/>
                <a:cs typeface="Arial" pitchFamily="34" charset="0"/>
              </a:rPr>
              <a:t>development, </a:t>
            </a:r>
            <a:r>
              <a:rPr lang="en-GB" dirty="0">
                <a:latin typeface="Arial" pitchFamily="34" charset="0"/>
                <a:cs typeface="Arial" pitchFamily="34" charset="0"/>
              </a:rPr>
              <a:t>results, findings </a:t>
            </a:r>
          </a:p>
          <a:p>
            <a:pPr marL="1257300" lvl="2" indent="-342900">
              <a:buFontTx/>
              <a:buChar char="•"/>
            </a:pPr>
            <a:endParaRPr lang="en-GB" dirty="0">
              <a:latin typeface="Arial" pitchFamily="34" charset="0"/>
              <a:cs typeface="Arial" pitchFamily="34" charset="0"/>
            </a:endParaRPr>
          </a:p>
        </p:txBody>
      </p:sp>
    </p:spTree>
    <p:extLst>
      <p:ext uri="{BB962C8B-B14F-4D97-AF65-F5344CB8AC3E}">
        <p14:creationId xmlns:p14="http://schemas.microsoft.com/office/powerpoint/2010/main" val="381134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pPr marL="1123950" lvl="2" indent="-457200"/>
            <a:r>
              <a:rPr lang="en-GB" dirty="0">
                <a:latin typeface="Arial" pitchFamily="34" charset="0"/>
                <a:cs typeface="Arial" pitchFamily="34" charset="0"/>
              </a:rPr>
              <a:t>End Product Development</a:t>
            </a:r>
          </a:p>
          <a:p>
            <a:pPr marL="1581150" lvl="3" indent="-457200"/>
            <a:r>
              <a:rPr lang="en-GB" dirty="0">
                <a:latin typeface="Arial" pitchFamily="34" charset="0"/>
                <a:cs typeface="Arial" pitchFamily="34" charset="0"/>
              </a:rPr>
              <a:t>This is very individual to your report but you should be guiding the reader through how and why you developed your project / product the way you did.</a:t>
            </a:r>
          </a:p>
          <a:p>
            <a:pPr marL="1581150" lvl="3" indent="-457200"/>
            <a:r>
              <a:rPr lang="en-GB" dirty="0">
                <a:latin typeface="Arial" pitchFamily="34" charset="0"/>
                <a:cs typeface="Arial" pitchFamily="34" charset="0"/>
              </a:rPr>
              <a:t>Justify all the decisions you made along the way </a:t>
            </a:r>
            <a:r>
              <a:rPr lang="en-GB" dirty="0" err="1">
                <a:latin typeface="Arial" pitchFamily="34" charset="0"/>
                <a:cs typeface="Arial" pitchFamily="34" charset="0"/>
              </a:rPr>
              <a:t>e.g</a:t>
            </a:r>
            <a:r>
              <a:rPr lang="en-GB" dirty="0">
                <a:latin typeface="Arial" pitchFamily="34" charset="0"/>
                <a:cs typeface="Arial" pitchFamily="34" charset="0"/>
              </a:rPr>
              <a:t> choice of development language, navigational design, colours, security features</a:t>
            </a:r>
          </a:p>
          <a:p>
            <a:pPr marL="1581150" lvl="3" indent="-457200"/>
            <a:r>
              <a:rPr lang="en-GB" dirty="0">
                <a:latin typeface="Arial" pitchFamily="34" charset="0"/>
                <a:cs typeface="Arial" pitchFamily="34" charset="0"/>
              </a:rPr>
              <a:t>Describe, display, interpret and evaluate your work / results.</a:t>
            </a:r>
          </a:p>
          <a:p>
            <a:pPr marL="1581150" lvl="3" indent="-457200"/>
            <a:r>
              <a:rPr lang="en-GB" dirty="0">
                <a:latin typeface="Arial" pitchFamily="34" charset="0"/>
                <a:cs typeface="Arial" pitchFamily="34" charset="0"/>
              </a:rPr>
              <a:t>Document any problems your encountered and clearly evaluate how you overcame these problems / Issues. This is an excellent chance to demonstrate your problem solving skills.</a:t>
            </a:r>
          </a:p>
          <a:p>
            <a:pPr marL="1581150" lvl="3" indent="-457200"/>
            <a:endParaRPr lang="en-GB" dirty="0">
              <a:latin typeface="Arial" pitchFamily="34" charset="0"/>
              <a:cs typeface="Arial" pitchFamily="34" charset="0"/>
            </a:endParaRPr>
          </a:p>
          <a:p>
            <a:pPr marL="1123950" lvl="2" indent="-457200"/>
            <a:endParaRPr lang="en-GB" dirty="0">
              <a:latin typeface="Arial" pitchFamily="34" charset="0"/>
              <a:cs typeface="Arial" pitchFamily="34" charset="0"/>
            </a:endParaRPr>
          </a:p>
          <a:p>
            <a:endParaRPr lang="en-GB" dirty="0"/>
          </a:p>
        </p:txBody>
      </p:sp>
    </p:spTree>
    <p:extLst>
      <p:ext uri="{BB962C8B-B14F-4D97-AF65-F5344CB8AC3E}">
        <p14:creationId xmlns:p14="http://schemas.microsoft.com/office/powerpoint/2010/main" val="96318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lnSpcReduction="10000"/>
          </a:bodyPr>
          <a:lstStyle/>
          <a:p>
            <a:pPr marL="342900" lvl="2" indent="-342900"/>
            <a:r>
              <a:rPr lang="en-GB" dirty="0">
                <a:latin typeface="Arial" pitchFamily="34" charset="0"/>
                <a:cs typeface="Arial" pitchFamily="34" charset="0"/>
              </a:rPr>
              <a:t>End Product Development</a:t>
            </a:r>
          </a:p>
          <a:p>
            <a:pPr lvl="1"/>
            <a:r>
              <a:rPr lang="en-GB" b="1" dirty="0" smtClean="0"/>
              <a:t>Design</a:t>
            </a:r>
            <a:r>
              <a:rPr lang="en-GB" dirty="0" smtClean="0"/>
              <a:t> – clearly show your any of your designs here. E.g. development files, database design, network </a:t>
            </a:r>
            <a:r>
              <a:rPr lang="en-GB" dirty="0" err="1" smtClean="0"/>
              <a:t>designs.Ensure</a:t>
            </a:r>
            <a:r>
              <a:rPr lang="en-GB" dirty="0" smtClean="0"/>
              <a:t> everything is clearly labelled.</a:t>
            </a:r>
          </a:p>
          <a:p>
            <a:pPr lvl="1"/>
            <a:r>
              <a:rPr lang="en-GB" b="1" dirty="0" smtClean="0"/>
              <a:t>Development – </a:t>
            </a:r>
            <a:r>
              <a:rPr lang="en-GB" dirty="0" smtClean="0"/>
              <a:t>highlight any challenging sections of code. Show an image of it and then document the areas you are wanting the reader to focus on. This is your area to demonstrate your skill levels and to show how challenging the development was so include as many areas as you feel relevant.</a:t>
            </a:r>
            <a:endParaRPr lang="en-GB" b="1" dirty="0" smtClean="0"/>
          </a:p>
        </p:txBody>
      </p:sp>
    </p:spTree>
    <p:extLst>
      <p:ext uri="{BB962C8B-B14F-4D97-AF65-F5344CB8AC3E}">
        <p14:creationId xmlns:p14="http://schemas.microsoft.com/office/powerpoint/2010/main" val="1913371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1539</Words>
  <Application>Microsoft Office PowerPoint</Application>
  <PresentationFormat>On-screen Show (4:3)</PresentationFormat>
  <Paragraphs>154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UNIVERSITY OF BOLTON</vt:lpstr>
      <vt:lpstr>A strong Final Report should :</vt:lpstr>
      <vt:lpstr>Structure of the Report</vt:lpstr>
      <vt:lpstr>UNIVERSITY OF BOLTON</vt:lpstr>
      <vt:lpstr>Cont…</vt:lpstr>
      <vt:lpstr>Cont…</vt:lpstr>
      <vt:lpstr>Cont..</vt:lpstr>
      <vt:lpstr>Cont..</vt:lpstr>
      <vt:lpstr>Cont..</vt:lpstr>
      <vt:lpstr>Cont..</vt:lpstr>
      <vt:lpstr>Cont..</vt:lpstr>
      <vt:lpstr>Conclusion </vt:lpstr>
      <vt:lpstr>Bibliography</vt:lpstr>
      <vt:lpstr>Process ..</vt:lpstr>
      <vt:lpstr>Report</vt:lpstr>
      <vt:lpstr>Tips</vt:lpstr>
      <vt:lpstr>Tips cont..</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BOLTON</dc:title>
  <dc:creator>Amelia</dc:creator>
  <cp:lastModifiedBy>Ashby, Louise</cp:lastModifiedBy>
  <cp:revision>15</cp:revision>
  <dcterms:created xsi:type="dcterms:W3CDTF">2009-05-28T11:45:36Z</dcterms:created>
  <dcterms:modified xsi:type="dcterms:W3CDTF">2017-04-05T09:55:27Z</dcterms:modified>
</cp:coreProperties>
</file>