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32"/>
  </p:notesMasterIdLst>
  <p:sldIdLst>
    <p:sldId id="256" r:id="rId3"/>
    <p:sldId id="3650" r:id="rId4"/>
    <p:sldId id="3648" r:id="rId5"/>
    <p:sldId id="3633" r:id="rId6"/>
    <p:sldId id="3652" r:id="rId7"/>
    <p:sldId id="3653" r:id="rId8"/>
    <p:sldId id="3637" r:id="rId9"/>
    <p:sldId id="3660" r:id="rId10"/>
    <p:sldId id="404" r:id="rId11"/>
    <p:sldId id="3654" r:id="rId12"/>
    <p:sldId id="3655" r:id="rId13"/>
    <p:sldId id="3656" r:id="rId14"/>
    <p:sldId id="3666" r:id="rId15"/>
    <p:sldId id="3657" r:id="rId16"/>
    <p:sldId id="3658" r:id="rId17"/>
    <p:sldId id="3665" r:id="rId18"/>
    <p:sldId id="3661" r:id="rId19"/>
    <p:sldId id="3659" r:id="rId20"/>
    <p:sldId id="3635" r:id="rId21"/>
    <p:sldId id="3640" r:id="rId22"/>
    <p:sldId id="3641" r:id="rId23"/>
    <p:sldId id="3636" r:id="rId24"/>
    <p:sldId id="3643" r:id="rId25"/>
    <p:sldId id="3644" r:id="rId26"/>
    <p:sldId id="3638" r:id="rId27"/>
    <p:sldId id="3662" r:id="rId28"/>
    <p:sldId id="3663" r:id="rId29"/>
    <p:sldId id="3664" r:id="rId30"/>
    <p:sldId id="364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6EACB"/>
    <a:srgbClr val="5B9CD6"/>
    <a:srgbClr val="8FAADD"/>
    <a:srgbClr val="4472C4"/>
    <a:srgbClr val="AFC1E0"/>
    <a:srgbClr val="D45655"/>
    <a:srgbClr val="C5E1B4"/>
    <a:srgbClr val="BED7EE"/>
    <a:srgbClr val="F1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3"/>
    <p:restoredTop sz="56151"/>
  </p:normalViewPr>
  <p:slideViewPr>
    <p:cSldViewPr snapToGrid="0" snapToObjects="1">
      <p:cViewPr varScale="1">
        <p:scale>
          <a:sx n="58" d="100"/>
          <a:sy n="58" d="100"/>
        </p:scale>
        <p:origin x="25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5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C6E6-52ED-C941-A185-F256323676C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66D2EBF9-689D-0A4D-989B-45A2E0D9B7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9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9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7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8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9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5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77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62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7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31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8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83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829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191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591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7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3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24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icrosoft YaHei" panose="020B0503020204020204" pitchFamily="34" charset="-122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45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9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2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50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10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74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5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9330-5809-0849-B5E9-A2DF05F0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123CF-D624-9144-8ABD-22E2C9E8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7446-22AD-AF43-98D7-2C491E5E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1700-E310-6147-8035-1F27E0CED781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CB91-1C3D-6C4B-84C5-39290F6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E4DF-2E98-C449-ADB4-F8CBE729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06F3-4083-864F-8BCC-BB76EB2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5D7E6-CD5C-FB42-9548-F45F0225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021A-280F-9B40-B667-C396C9F3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F63C-C999-1C45-B228-FA00053A2D71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7793-5EEB-CF49-8362-72DE328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BE91-B8F8-8F4A-A532-3D2F489D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49D9D-A3DE-0A44-AC43-6011E7A1F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CBD3F-A875-6744-AE91-24B7F794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612A-0243-544C-A2EE-8B58D550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3B9-A9CA-D347-BBEC-86F6F3D4A6B8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26F0-3C89-B548-B0CE-4EADF542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7F2C-05FE-374B-9780-F699806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21DF8-D672-717A-6FF8-BD6AE32935BD}"/>
              </a:ext>
            </a:extLst>
          </p:cNvPr>
          <p:cNvSpPr txBox="1"/>
          <p:nvPr userDrawn="1"/>
        </p:nvSpPr>
        <p:spPr>
          <a:xfrm>
            <a:off x="11535348" y="6304512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245BB1-A339-A543-A70D-BC05E41585F6}" type="slidenum">
              <a:rPr lang="en-US" altLang="zh-CN" sz="2400" b="0" i="0" smtClean="0">
                <a:latin typeface="Gill Sans MT" panose="020B0502020104020203" pitchFamily="34" charset="0"/>
              </a:rPr>
              <a:t>‹#›</a:t>
            </a:fld>
            <a:endParaRPr lang="en-CN" sz="2400" b="0" i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7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48304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445444"/>
            <a:ext cx="11360800" cy="4646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  <a:defRPr sz="2800" b="0" i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+mn-lt"/>
              </a:defRPr>
            </a:lvl2pPr>
            <a:lvl3pPr marL="1405431"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+mn-lt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8D01C-6650-5EAE-8E9B-9B2AECA67827}"/>
              </a:ext>
            </a:extLst>
          </p:cNvPr>
          <p:cNvCxnSpPr>
            <a:cxnSpLocks/>
          </p:cNvCxnSpPr>
          <p:nvPr userDrawn="1"/>
        </p:nvCxnSpPr>
        <p:spPr>
          <a:xfrm>
            <a:off x="312235" y="1278673"/>
            <a:ext cx="1156753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E7EB5E52-9D5F-F6BA-07B4-D68981508E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6275152"/>
            <a:ext cx="1797349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8C115-0D31-86D3-1EB8-61A269265105}"/>
              </a:ext>
            </a:extLst>
          </p:cNvPr>
          <p:cNvSpPr txBox="1"/>
          <p:nvPr userDrawn="1"/>
        </p:nvSpPr>
        <p:spPr>
          <a:xfrm>
            <a:off x="11535348" y="6304512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245BB1-A339-A543-A70D-BC05E41585F6}" type="slidenum">
              <a:rPr lang="en-US" altLang="zh-CN" sz="2400" b="0" i="0" smtClean="0">
                <a:latin typeface="Gill Sans MT" panose="020B0502020104020203" pitchFamily="34" charset="0"/>
              </a:rPr>
              <a:t>‹#›</a:t>
            </a:fld>
            <a:endParaRPr lang="en-CN" sz="2400" b="0" i="0" dirty="0">
              <a:latin typeface="Gill Sans MT" panose="020B05020201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FD0921-DD05-5902-F5AB-70E4E63840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  <a14:imgEffect>
                      <a14:brightnessContrast bright="25000"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20177" y="91823"/>
            <a:ext cx="1156223" cy="11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2B99-1877-1644-A0DB-854E1509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124C-1499-2045-84EA-3A76DBF7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54CD-8808-6342-B923-C26F392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319-76EF-E54A-A87E-A6B58219DB99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06C4-A770-D241-B139-EA67F665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33C4-219D-BB4A-BF2B-2473683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9DF74E4-2C59-5848-A8B8-DF6A3188A5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46F5-B8FE-5049-8AC6-CCF48691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E566-8BFD-F949-B2B8-F99E6904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86FF-E0D1-E946-8B0D-D51C35E8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3D7-552C-E14D-9CF3-4CC6CC2ABF2A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620B-1901-1949-A9F9-47E196CE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FA7E-7009-4C4D-9593-F736A2E4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6BB-F40C-D048-B3A4-77548AD5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5094-0F90-0F4E-AD2A-09C2F712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698B1-0C10-C24D-BDCF-80E9FA08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0C8A-5C54-6047-9B8F-E2D1C7A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40C1-1ACE-C24E-8E1C-4B377F54CAE3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7B25-8CB0-B445-956A-A470A692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4319-2C22-4943-9812-F4F130B3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4D9C-65EF-8441-AFEC-CC0B8547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D806-8611-9B41-B5EA-FAA4F12A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98145-30EA-4142-9A82-A4B916CA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13118-4DBF-DC43-B479-892291B9A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6BCD8-FC4E-5544-AB15-8CA59DDA1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FF387-C46C-8A45-A8EC-DBA87EE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9D9-47F7-1C45-A400-076698B41A97}" type="datetime1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8E291-7E3E-414D-A7B1-FF13CDA7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6821-B302-884A-BB90-BA12F55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CBFA-6CBC-FE41-8D73-349F537B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25146-C3B0-9441-92D0-896426D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079-AE3A-2044-8074-630E62DB0FE6}" type="datetime1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3C87D-062B-B545-8B64-5DE2F986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1F52A-ED9B-A346-878E-F78BDADD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F481D-0012-4C4F-AA12-8B34C715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369-767A-B84A-948A-4304A559ED87}" type="datetime1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69C33-CFEF-1D42-B8D6-E905DF58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B99B9-24DB-2740-BA1F-96B6DFA7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3E87-6DB4-BB42-8A62-C3D96FE8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412B-B340-9242-A060-3AC337DA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6A24-4778-0F40-9854-6FD4A9AD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3CA3-6A02-B240-A88F-A7F6D8B3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08D6-1782-6E4A-A070-98DF0F8D6DCE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4678-5F2D-F741-BB4D-E2732A5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0731A-90EE-B941-A135-B458F8D5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046-F8A9-0B4B-9B4D-0E24879E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A555-E2A8-7E46-9273-5A349D3A8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32205-D364-774C-9676-D1EE126E0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5A61-C687-124E-9AB2-DEBA13FC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5C2A-9699-8945-83D9-DFBEA50C4DFB}" type="datetime1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D31D-9E68-9E4B-8618-37757A4A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76E8-12C4-A049-9EA2-2BA65D1D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FD8E6-24A8-6B48-BA0A-5AFCB283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16A1-62AF-7748-9FAC-18405F13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DDDA-3887-C64A-99FB-BBFB7E3E7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32C0-EC93-C84B-808E-9CE702574813}" type="datetime1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A3BE-067A-7446-9446-4292CAF3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ACF4-3E6D-7847-AD9B-429C8C9F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74E4-2C59-5848-A8B8-DF6A3188A5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8080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Gill Sans MT" panose="020B0502020104020203" pitchFamily="34" charset="0"/>
          <a:ea typeface="Microsoft YaHei" panose="020B0503020204020204" pitchFamily="34" charset="-12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Gill Sans MT" panose="020B0502020104020203" pitchFamily="34" charset="0"/>
          <a:ea typeface="Microsoft YaHei" panose="020B0503020204020204" pitchFamily="34" charset="-12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usys/Halfmoon-bench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omquartz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4C65656-7E4B-09F9-8D55-27C4C46E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  <a14:imgEffect>
                      <a14:brightnessContrast bright="25000"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5881" y="1351153"/>
            <a:ext cx="2957884" cy="2957884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626537"/>
            <a:ext cx="11360800" cy="20004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4267" dirty="0">
                <a:latin typeface="Gill Sans" panose="020B0502020104020203" pitchFamily="34" charset="-79"/>
                <a:cs typeface="Gill Sans" panose="020B0502020104020203" pitchFamily="34" charset="-79"/>
              </a:rPr>
              <a:t>Halfmoon: Log-Optimal Fault-Tolerant</a:t>
            </a:r>
            <a:br>
              <a:rPr lang="en-US" altLang="zh-CN" sz="4267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zh-CN" sz="4267" dirty="0">
                <a:latin typeface="Gill Sans" panose="020B0502020104020203" pitchFamily="34" charset="-79"/>
                <a:cs typeface="Gill Sans" panose="020B0502020104020203" pitchFamily="34" charset="-79"/>
              </a:rPr>
              <a:t>Stateful Serverless Computing</a:t>
            </a:r>
            <a:endParaRPr lang="en-US" sz="4267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BF6E5-F1D0-7809-5DB5-802167DC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418" y="4331142"/>
            <a:ext cx="8213165" cy="1319548"/>
          </a:xfrm>
        </p:spPr>
        <p:txBody>
          <a:bodyPr>
            <a:normAutofit/>
          </a:bodyPr>
          <a:lstStyle/>
          <a:p>
            <a:r>
              <a:rPr lang="en-US" altLang="zh-CN" sz="2667" dirty="0">
                <a:latin typeface="Gill Sans" panose="020B0502020104020203" pitchFamily="34" charset="-79"/>
                <a:ea typeface="Apple Symbols" panose="02000000000000000000" pitchFamily="2" charset="-79"/>
                <a:cs typeface="Gill Sans" panose="020B0502020104020203" pitchFamily="34" charset="-79"/>
              </a:rPr>
              <a:t>Sheng</a:t>
            </a:r>
            <a:r>
              <a:rPr lang="zh-CN" altLang="en-US" sz="2667" dirty="0">
                <a:latin typeface="Gill Sans" panose="020B0502020104020203" pitchFamily="34" charset="-79"/>
                <a:ea typeface="Apple Symbols" panose="02000000000000000000" pitchFamily="2" charset="-79"/>
                <a:cs typeface="Gill Sans" panose="020B0502020104020203" pitchFamily="34" charset="-79"/>
              </a:rPr>
              <a:t> </a:t>
            </a:r>
            <a:r>
              <a:rPr lang="en-US" altLang="zh-CN" sz="2667" dirty="0">
                <a:latin typeface="Gill Sans" panose="020B0502020104020203" pitchFamily="34" charset="-79"/>
                <a:ea typeface="Apple Symbols" panose="02000000000000000000" pitchFamily="2" charset="-79"/>
                <a:cs typeface="Gill Sans" panose="020B0502020104020203" pitchFamily="34" charset="-79"/>
              </a:rPr>
              <a:t>Qi</a:t>
            </a:r>
            <a:r>
              <a:rPr lang="en-CN" sz="2667">
                <a:latin typeface="Gill Sans" panose="020B0502020104020203" pitchFamily="34" charset="-79"/>
                <a:ea typeface="Apple Symbols" panose="02000000000000000000" pitchFamily="2" charset="-79"/>
                <a:cs typeface="Gill Sans" panose="020B0502020104020203" pitchFamily="34" charset="-79"/>
              </a:rPr>
              <a:t>, Xuanzhe Liu, Xin Jin</a:t>
            </a:r>
            <a:endParaRPr lang="en-CN" sz="2667" dirty="0">
              <a:latin typeface="Gill Sans" panose="020B0502020104020203" pitchFamily="34" charset="-79"/>
              <a:ea typeface="Apple Symbols" panose="02000000000000000000" pitchFamily="2" charset="-79"/>
              <a:cs typeface="Gill Sans" panose="020B0502020104020203" pitchFamily="34" charset="-79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747262-0F18-D7E6-D90B-57A88554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86" y="5102715"/>
            <a:ext cx="2957884" cy="83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E99F867-4107-C68A-4AE1-3EDE9C4E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50" y="411440"/>
            <a:ext cx="3207300" cy="10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8F305F-AB19-3E6F-C63B-90368B130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875" y="91403"/>
            <a:ext cx="905000" cy="9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4EF8B-515D-712A-45C2-CED51022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9309" y="91403"/>
            <a:ext cx="905000" cy="9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718051-EE1E-74C6-D130-6985EAA40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7792" y="89088"/>
            <a:ext cx="905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E14B-8B3D-60D2-4BD6-7D98ED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Observation: Parameterizing Reads and Writes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C338C-E0AA-C2FE-DA0F-3E52E6626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Consider the stream of events in the system, ordered by timestamp</a:t>
            </a:r>
          </a:p>
          <a:p>
            <a:r>
              <a:rPr kumimoji="1" lang="en-US" altLang="zh-CN" dirty="0"/>
              <a:t>Read should observe the latest write prior to its timestamp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6364DC-04AF-3F06-DE5B-E1A65D78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00774"/>
              </p:ext>
            </p:extLst>
          </p:nvPr>
        </p:nvGraphicFramePr>
        <p:xfrm>
          <a:off x="3676640" y="2155648"/>
          <a:ext cx="2442567" cy="66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89">
                  <a:extLst>
                    <a:ext uri="{9D8B030D-6E8A-4147-A177-3AD203B41FA5}">
                      <a16:colId xmlns:a16="http://schemas.microsoft.com/office/drawing/2014/main" val="3449278361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973626279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638449446"/>
                    </a:ext>
                  </a:extLst>
                </a:gridCol>
              </a:tblGrid>
              <a:tr h="493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731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D69074-F9B4-22CE-5324-7D3E714F4374}"/>
              </a:ext>
            </a:extLst>
          </p:cNvPr>
          <p:cNvSpPr txBox="1"/>
          <p:nvPr/>
        </p:nvSpPr>
        <p:spPr>
          <a:xfrm>
            <a:off x="2245048" y="173330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timestamp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7D2C1-9234-035E-AAD1-DF3B5350D841}"/>
              </a:ext>
            </a:extLst>
          </p:cNvPr>
          <p:cNvSpPr txBox="1"/>
          <p:nvPr/>
        </p:nvSpPr>
        <p:spPr>
          <a:xfrm>
            <a:off x="2798866" y="22910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event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448F-EF69-B2BF-1A3E-37A88D9C415F}"/>
              </a:ext>
            </a:extLst>
          </p:cNvPr>
          <p:cNvSpPr txBox="1"/>
          <p:nvPr/>
        </p:nvSpPr>
        <p:spPr>
          <a:xfrm>
            <a:off x="3944382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C3CEA0-DFDB-79A6-E3EC-6C0B5114161C}"/>
              </a:ext>
            </a:extLst>
          </p:cNvPr>
          <p:cNvSpPr txBox="1"/>
          <p:nvPr/>
        </p:nvSpPr>
        <p:spPr>
          <a:xfrm>
            <a:off x="4739461" y="1740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1D960-085F-7C0A-C571-56CE2D7C0E78}"/>
              </a:ext>
            </a:extLst>
          </p:cNvPr>
          <p:cNvSpPr txBox="1"/>
          <p:nvPr/>
        </p:nvSpPr>
        <p:spPr>
          <a:xfrm>
            <a:off x="5534540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48585357-F7D0-1D94-655D-382C55680F22}"/>
              </a:ext>
            </a:extLst>
          </p:cNvPr>
          <p:cNvSpPr/>
          <p:nvPr/>
        </p:nvSpPr>
        <p:spPr>
          <a:xfrm flipV="1">
            <a:off x="4016384" y="2530899"/>
            <a:ext cx="820829" cy="464219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2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E14B-8B3D-60D2-4BD6-7D98ED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Observation: Parameterizing Reads and Writes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C338C-E0AA-C2FE-DA0F-3E52E6626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Writes are applied in timestamp-order, F1—F2—F3</a:t>
            </a:r>
          </a:p>
          <a:p>
            <a:pPr marL="152396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6364DC-04AF-3F06-DE5B-E1A65D78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91409"/>
              </p:ext>
            </p:extLst>
          </p:nvPr>
        </p:nvGraphicFramePr>
        <p:xfrm>
          <a:off x="3676640" y="2155648"/>
          <a:ext cx="4070945" cy="66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89">
                  <a:extLst>
                    <a:ext uri="{9D8B030D-6E8A-4147-A177-3AD203B41FA5}">
                      <a16:colId xmlns:a16="http://schemas.microsoft.com/office/drawing/2014/main" val="3449278361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973626279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638449446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333568425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2171889773"/>
                    </a:ext>
                  </a:extLst>
                </a:gridCol>
              </a:tblGrid>
              <a:tr h="493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81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Crash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57C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731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D69074-F9B4-22CE-5324-7D3E714F4374}"/>
              </a:ext>
            </a:extLst>
          </p:cNvPr>
          <p:cNvSpPr txBox="1"/>
          <p:nvPr/>
        </p:nvSpPr>
        <p:spPr>
          <a:xfrm>
            <a:off x="2245048" y="173330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timestamp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7D2C1-9234-035E-AAD1-DF3B5350D841}"/>
              </a:ext>
            </a:extLst>
          </p:cNvPr>
          <p:cNvSpPr txBox="1"/>
          <p:nvPr/>
        </p:nvSpPr>
        <p:spPr>
          <a:xfrm>
            <a:off x="2798866" y="22910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event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448F-EF69-B2BF-1A3E-37A88D9C415F}"/>
              </a:ext>
            </a:extLst>
          </p:cNvPr>
          <p:cNvSpPr txBox="1"/>
          <p:nvPr/>
        </p:nvSpPr>
        <p:spPr>
          <a:xfrm>
            <a:off x="3944382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C3CEA0-DFDB-79A6-E3EC-6C0B5114161C}"/>
              </a:ext>
            </a:extLst>
          </p:cNvPr>
          <p:cNvSpPr txBox="1"/>
          <p:nvPr/>
        </p:nvSpPr>
        <p:spPr>
          <a:xfrm>
            <a:off x="4739461" y="1740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1D960-085F-7C0A-C571-56CE2D7C0E78}"/>
              </a:ext>
            </a:extLst>
          </p:cNvPr>
          <p:cNvSpPr txBox="1"/>
          <p:nvPr/>
        </p:nvSpPr>
        <p:spPr>
          <a:xfrm>
            <a:off x="5534540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56A74-F526-CB40-9A7A-884CEACFA8A9}"/>
              </a:ext>
            </a:extLst>
          </p:cNvPr>
          <p:cNvSpPr txBox="1"/>
          <p:nvPr/>
        </p:nvSpPr>
        <p:spPr>
          <a:xfrm>
            <a:off x="6343687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t3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F7EB87-D208-0387-9B1B-DA20958606B2}"/>
              </a:ext>
            </a:extLst>
          </p:cNvPr>
          <p:cNvSpPr txBox="1"/>
          <p:nvPr/>
        </p:nvSpPr>
        <p:spPr>
          <a:xfrm>
            <a:off x="7199477" y="173330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48585357-F7D0-1D94-655D-382C55680F22}"/>
              </a:ext>
            </a:extLst>
          </p:cNvPr>
          <p:cNvSpPr/>
          <p:nvPr/>
        </p:nvSpPr>
        <p:spPr>
          <a:xfrm flipV="1">
            <a:off x="4016384" y="2530899"/>
            <a:ext cx="820829" cy="464219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08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E14B-8B3D-60D2-4BD6-7D98ED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Observation: Parameterizing Reads and Writes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C338C-E0AA-C2FE-DA0F-3E52E6626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During retry, F2 should consistently use the same timestamp</a:t>
            </a:r>
          </a:p>
          <a:p>
            <a:pPr lvl="1"/>
            <a:r>
              <a:rPr kumimoji="1" lang="en-US" altLang="zh-CN" dirty="0"/>
              <a:t>Reads F1's Write instead of F3's</a:t>
            </a:r>
          </a:p>
          <a:p>
            <a:pPr lvl="1"/>
            <a:r>
              <a:rPr kumimoji="1" lang="en-US" altLang="zh-CN" dirty="0"/>
              <a:t>Avoids overwriting F3's write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6364DC-04AF-3F06-DE5B-E1A65D78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57297"/>
              </p:ext>
            </p:extLst>
          </p:nvPr>
        </p:nvGraphicFramePr>
        <p:xfrm>
          <a:off x="3676640" y="2155648"/>
          <a:ext cx="5699323" cy="66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89">
                  <a:extLst>
                    <a:ext uri="{9D8B030D-6E8A-4147-A177-3AD203B41FA5}">
                      <a16:colId xmlns:a16="http://schemas.microsoft.com/office/drawing/2014/main" val="3449278361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973626279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638449446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333568425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2171889773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1275203385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685891895"/>
                    </a:ext>
                  </a:extLst>
                </a:gridCol>
              </a:tblGrid>
              <a:tr h="493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81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Crash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57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731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D69074-F9B4-22CE-5324-7D3E714F4374}"/>
              </a:ext>
            </a:extLst>
          </p:cNvPr>
          <p:cNvSpPr txBox="1"/>
          <p:nvPr/>
        </p:nvSpPr>
        <p:spPr>
          <a:xfrm>
            <a:off x="2245048" y="173330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timestamp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7D2C1-9234-035E-AAD1-DF3B5350D841}"/>
              </a:ext>
            </a:extLst>
          </p:cNvPr>
          <p:cNvSpPr txBox="1"/>
          <p:nvPr/>
        </p:nvSpPr>
        <p:spPr>
          <a:xfrm>
            <a:off x="2798866" y="22910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event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448F-EF69-B2BF-1A3E-37A88D9C415F}"/>
              </a:ext>
            </a:extLst>
          </p:cNvPr>
          <p:cNvSpPr txBox="1"/>
          <p:nvPr/>
        </p:nvSpPr>
        <p:spPr>
          <a:xfrm>
            <a:off x="3944382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C3CEA0-DFDB-79A6-E3EC-6C0B5114161C}"/>
              </a:ext>
            </a:extLst>
          </p:cNvPr>
          <p:cNvSpPr txBox="1"/>
          <p:nvPr/>
        </p:nvSpPr>
        <p:spPr>
          <a:xfrm>
            <a:off x="4739461" y="1740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1D960-085F-7C0A-C571-56CE2D7C0E78}"/>
              </a:ext>
            </a:extLst>
          </p:cNvPr>
          <p:cNvSpPr txBox="1"/>
          <p:nvPr/>
        </p:nvSpPr>
        <p:spPr>
          <a:xfrm>
            <a:off x="5534540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56A74-F526-CB40-9A7A-884CEACFA8A9}"/>
              </a:ext>
            </a:extLst>
          </p:cNvPr>
          <p:cNvSpPr txBox="1"/>
          <p:nvPr/>
        </p:nvSpPr>
        <p:spPr>
          <a:xfrm>
            <a:off x="6343687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t3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F7EB87-D208-0387-9B1B-DA20958606B2}"/>
              </a:ext>
            </a:extLst>
          </p:cNvPr>
          <p:cNvSpPr txBox="1"/>
          <p:nvPr/>
        </p:nvSpPr>
        <p:spPr>
          <a:xfrm>
            <a:off x="7199477" y="173330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0376ED-7BDB-2A99-5302-AEB077105972}"/>
              </a:ext>
            </a:extLst>
          </p:cNvPr>
          <p:cNvSpPr txBox="1"/>
          <p:nvPr/>
        </p:nvSpPr>
        <p:spPr>
          <a:xfrm>
            <a:off x="7973171" y="1733308"/>
            <a:ext cx="377026" cy="369332"/>
          </a:xfrm>
          <a:prstGeom prst="rect">
            <a:avLst/>
          </a:prstGeom>
          <a:solidFill>
            <a:srgbClr val="D6EACB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556D08-76AF-EF1D-C06E-FC22AB24DAF3}"/>
              </a:ext>
            </a:extLst>
          </p:cNvPr>
          <p:cNvSpPr txBox="1"/>
          <p:nvPr/>
        </p:nvSpPr>
        <p:spPr>
          <a:xfrm>
            <a:off x="8769340" y="1740285"/>
            <a:ext cx="377026" cy="369332"/>
          </a:xfrm>
          <a:prstGeom prst="rect">
            <a:avLst/>
          </a:prstGeom>
          <a:solidFill>
            <a:srgbClr val="D6EACB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4" name="弧 13">
            <a:extLst>
              <a:ext uri="{FF2B5EF4-FFF2-40B4-BE49-F238E27FC236}">
                <a16:creationId xmlns:a16="http://schemas.microsoft.com/office/drawing/2014/main" id="{DDB3F89A-2DD6-8FF5-27EC-495C3D77ED21}"/>
              </a:ext>
            </a:extLst>
          </p:cNvPr>
          <p:cNvSpPr/>
          <p:nvPr/>
        </p:nvSpPr>
        <p:spPr>
          <a:xfrm flipV="1">
            <a:off x="4662198" y="2150724"/>
            <a:ext cx="3715709" cy="920907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48585357-F7D0-1D94-655D-382C55680F22}"/>
              </a:ext>
            </a:extLst>
          </p:cNvPr>
          <p:cNvSpPr/>
          <p:nvPr/>
        </p:nvSpPr>
        <p:spPr>
          <a:xfrm flipV="1">
            <a:off x="4016384" y="2530899"/>
            <a:ext cx="820829" cy="464219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43185AFC-3078-6377-F52A-D36CDA156010}"/>
              </a:ext>
            </a:extLst>
          </p:cNvPr>
          <p:cNvSpPr/>
          <p:nvPr/>
        </p:nvSpPr>
        <p:spPr>
          <a:xfrm flipV="1">
            <a:off x="5483027" y="2157602"/>
            <a:ext cx="3715709" cy="920907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26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E14B-8B3D-60D2-4BD6-7D98ED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Observation: Parameterizing Reads and Writes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C338C-E0AA-C2FE-DA0F-3E52E6626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During retry, F2 should consistently use the same timestamp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6364DC-04AF-3F06-DE5B-E1A65D783652}"/>
              </a:ext>
            </a:extLst>
          </p:cNvPr>
          <p:cNvGraphicFramePr>
            <a:graphicFrameLocks noGrp="1"/>
          </p:cNvGraphicFramePr>
          <p:nvPr/>
        </p:nvGraphicFramePr>
        <p:xfrm>
          <a:off x="3676640" y="2155648"/>
          <a:ext cx="5699323" cy="66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89">
                  <a:extLst>
                    <a:ext uri="{9D8B030D-6E8A-4147-A177-3AD203B41FA5}">
                      <a16:colId xmlns:a16="http://schemas.microsoft.com/office/drawing/2014/main" val="3449278361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973626279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638449446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3333568425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2171889773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1275203385"/>
                    </a:ext>
                  </a:extLst>
                </a:gridCol>
                <a:gridCol w="814189">
                  <a:extLst>
                    <a:ext uri="{9D8B030D-6E8A-4147-A177-3AD203B41FA5}">
                      <a16:colId xmlns:a16="http://schemas.microsoft.com/office/drawing/2014/main" val="685891895"/>
                    </a:ext>
                  </a:extLst>
                </a:gridCol>
              </a:tblGrid>
              <a:tr h="493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81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Crash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57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731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D69074-F9B4-22CE-5324-7D3E714F4374}"/>
              </a:ext>
            </a:extLst>
          </p:cNvPr>
          <p:cNvSpPr txBox="1"/>
          <p:nvPr/>
        </p:nvSpPr>
        <p:spPr>
          <a:xfrm>
            <a:off x="2245048" y="173330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timestamp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7D2C1-9234-035E-AAD1-DF3B5350D841}"/>
              </a:ext>
            </a:extLst>
          </p:cNvPr>
          <p:cNvSpPr txBox="1"/>
          <p:nvPr/>
        </p:nvSpPr>
        <p:spPr>
          <a:xfrm>
            <a:off x="2798866" y="22910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b="1" dirty="0"/>
              <a:t>event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448F-EF69-B2BF-1A3E-37A88D9C415F}"/>
              </a:ext>
            </a:extLst>
          </p:cNvPr>
          <p:cNvSpPr txBox="1"/>
          <p:nvPr/>
        </p:nvSpPr>
        <p:spPr>
          <a:xfrm>
            <a:off x="3944382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C3CEA0-DFDB-79A6-E3EC-6C0B5114161C}"/>
              </a:ext>
            </a:extLst>
          </p:cNvPr>
          <p:cNvSpPr txBox="1"/>
          <p:nvPr/>
        </p:nvSpPr>
        <p:spPr>
          <a:xfrm>
            <a:off x="4739461" y="17402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1D960-085F-7C0A-C571-56CE2D7C0E78}"/>
              </a:ext>
            </a:extLst>
          </p:cNvPr>
          <p:cNvSpPr txBox="1"/>
          <p:nvPr/>
        </p:nvSpPr>
        <p:spPr>
          <a:xfrm>
            <a:off x="5534540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56A74-F526-CB40-9A7A-884CEACFA8A9}"/>
              </a:ext>
            </a:extLst>
          </p:cNvPr>
          <p:cNvSpPr txBox="1"/>
          <p:nvPr/>
        </p:nvSpPr>
        <p:spPr>
          <a:xfrm>
            <a:off x="6343687" y="17333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t3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F7EB87-D208-0387-9B1B-DA20958606B2}"/>
              </a:ext>
            </a:extLst>
          </p:cNvPr>
          <p:cNvSpPr txBox="1"/>
          <p:nvPr/>
        </p:nvSpPr>
        <p:spPr>
          <a:xfrm>
            <a:off x="7199477" y="173330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0376ED-7BDB-2A99-5302-AEB077105972}"/>
              </a:ext>
            </a:extLst>
          </p:cNvPr>
          <p:cNvSpPr txBox="1"/>
          <p:nvPr/>
        </p:nvSpPr>
        <p:spPr>
          <a:xfrm>
            <a:off x="7973171" y="1733308"/>
            <a:ext cx="377026" cy="369332"/>
          </a:xfrm>
          <a:prstGeom prst="rect">
            <a:avLst/>
          </a:prstGeom>
          <a:solidFill>
            <a:srgbClr val="D6EACB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556D08-76AF-EF1D-C06E-FC22AB24DAF3}"/>
              </a:ext>
            </a:extLst>
          </p:cNvPr>
          <p:cNvSpPr txBox="1"/>
          <p:nvPr/>
        </p:nvSpPr>
        <p:spPr>
          <a:xfrm>
            <a:off x="8769340" y="1740285"/>
            <a:ext cx="377026" cy="369332"/>
          </a:xfrm>
          <a:prstGeom prst="rect">
            <a:avLst/>
          </a:prstGeom>
          <a:solidFill>
            <a:srgbClr val="D6EACB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4" name="弧 13">
            <a:extLst>
              <a:ext uri="{FF2B5EF4-FFF2-40B4-BE49-F238E27FC236}">
                <a16:creationId xmlns:a16="http://schemas.microsoft.com/office/drawing/2014/main" id="{DDB3F89A-2DD6-8FF5-27EC-495C3D77ED21}"/>
              </a:ext>
            </a:extLst>
          </p:cNvPr>
          <p:cNvSpPr/>
          <p:nvPr/>
        </p:nvSpPr>
        <p:spPr>
          <a:xfrm flipV="1">
            <a:off x="4662198" y="2150724"/>
            <a:ext cx="3715709" cy="920907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48585357-F7D0-1D94-655D-382C55680F22}"/>
              </a:ext>
            </a:extLst>
          </p:cNvPr>
          <p:cNvSpPr/>
          <p:nvPr/>
        </p:nvSpPr>
        <p:spPr>
          <a:xfrm flipV="1">
            <a:off x="4016384" y="2530899"/>
            <a:ext cx="820829" cy="464219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43185AFC-3078-6377-F52A-D36CDA156010}"/>
              </a:ext>
            </a:extLst>
          </p:cNvPr>
          <p:cNvSpPr/>
          <p:nvPr/>
        </p:nvSpPr>
        <p:spPr>
          <a:xfrm flipV="1">
            <a:off x="5483027" y="2157602"/>
            <a:ext cx="3715709" cy="920907"/>
          </a:xfrm>
          <a:prstGeom prst="arc">
            <a:avLst>
              <a:gd name="adj1" fmla="val 11183316"/>
              <a:gd name="adj2" fmla="val 21195925"/>
            </a:avLst>
          </a:prstGeom>
          <a:ln w="22225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4F49336-3436-E9F1-083C-CE3CB4BDCAAB}"/>
              </a:ext>
            </a:extLst>
          </p:cNvPr>
          <p:cNvSpPr/>
          <p:nvPr/>
        </p:nvSpPr>
        <p:spPr>
          <a:xfrm>
            <a:off x="2064395" y="4197647"/>
            <a:ext cx="7694341" cy="17395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200" dirty="0"/>
              <a:t>Idempotence boils down to the determinism of timestamps </a:t>
            </a:r>
            <a:r>
              <a:rPr kumimoji="1" lang="en-US" altLang="zh-CN" sz="3200" dirty="0">
                <a:latin typeface="Gill Sans MT" panose="020B0502020104020203" pitchFamily="34" charset="0"/>
              </a:rPr>
              <a:t>!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6947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35675-1DF2-7357-FDDD-753B7CC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Determinism without Logging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6C0E3-159F-6216-9487-796A94514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real time is inherently non-deterministic</a:t>
            </a:r>
          </a:p>
          <a:p>
            <a:r>
              <a:rPr kumimoji="1" lang="en-US" altLang="zh-CN" dirty="0"/>
              <a:t>The timestamp of log-free operations must be inferred</a:t>
            </a:r>
          </a:p>
          <a:p>
            <a:r>
              <a:rPr kumimoji="1" lang="en-US" altLang="zh-CN" dirty="0"/>
              <a:t>Should be based on local context only</a:t>
            </a:r>
          </a:p>
          <a:p>
            <a:pPr lvl="1"/>
            <a:r>
              <a:rPr kumimoji="1" lang="en-US" altLang="zh-CN" dirty="0"/>
              <a:t>because the interleaving with other SSFs is also non-deterministic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04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35675-1DF2-7357-FDDD-753B7CC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Using Logical Timestamps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6C0E3-159F-6216-9487-796A94514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Logging layer assigns monotonically increasing sequence numbers (</a:t>
            </a:r>
            <a:r>
              <a:rPr kumimoji="1" lang="en-US" altLang="zh-CN" dirty="0" err="1"/>
              <a:t>seqnums</a:t>
            </a:r>
            <a:r>
              <a:rPr kumimoji="1" lang="en-US" altLang="zh-CN" dirty="0"/>
              <a:t>) to log records → logical timestamps</a:t>
            </a:r>
          </a:p>
          <a:p>
            <a:r>
              <a:rPr kumimoji="1" lang="en-US" altLang="zh-CN" b="1" dirty="0" err="1">
                <a:latin typeface="+mj-lt"/>
              </a:rPr>
              <a:t>CursorTS</a:t>
            </a:r>
            <a:r>
              <a:rPr kumimoji="1" lang="en-US" altLang="zh-CN" b="1" dirty="0">
                <a:latin typeface="+mj-lt"/>
              </a:rPr>
              <a:t> </a:t>
            </a:r>
            <a:r>
              <a:rPr kumimoji="1" lang="en-US" altLang="zh-CN" dirty="0">
                <a:latin typeface="+mj-lt"/>
              </a:rPr>
              <a:t>– the locally </a:t>
            </a:r>
            <a:r>
              <a:rPr kumimoji="1" lang="en-US" altLang="zh-CN" dirty="0"/>
              <a:t>monotonic logical timestamp</a:t>
            </a:r>
          </a:p>
          <a:p>
            <a:r>
              <a:rPr kumimoji="1" lang="en-US" altLang="zh-CN" dirty="0"/>
              <a:t>Advance </a:t>
            </a:r>
            <a:r>
              <a:rPr kumimoji="1" lang="en-US" altLang="zh-CN" dirty="0" err="1"/>
              <a:t>cursorTS</a:t>
            </a:r>
            <a:r>
              <a:rPr kumimoji="1" lang="en-US" altLang="zh-CN" dirty="0"/>
              <a:t> upon logging</a:t>
            </a:r>
          </a:p>
          <a:p>
            <a:r>
              <a:rPr kumimoji="1" lang="en-US" altLang="zh-CN" dirty="0"/>
              <a:t>Assign </a:t>
            </a:r>
            <a:r>
              <a:rPr kumimoji="1" lang="en-US" altLang="zh-CN" dirty="0" err="1"/>
              <a:t>cursorTS</a:t>
            </a:r>
            <a:r>
              <a:rPr kumimoji="1" lang="en-US" altLang="zh-CN" dirty="0"/>
              <a:t> to log-free operations</a:t>
            </a:r>
          </a:p>
          <a:p>
            <a:endParaRPr kumimoji="1"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9E37593-5589-BD25-B3D8-7143E5E2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1662953"/>
            <a:ext cx="6896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6AF69-E773-710E-131C-54F39610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Using Logical Timestamps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450FDC0-3BA7-F99D-CA80-AD5424FDCB9D}"/>
              </a:ext>
            </a:extLst>
          </p:cNvPr>
          <p:cNvSpPr/>
          <p:nvPr/>
        </p:nvSpPr>
        <p:spPr>
          <a:xfrm>
            <a:off x="2496334" y="2211725"/>
            <a:ext cx="1425600" cy="394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Logged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6AA151D-2442-7ED3-4338-4298EC165C2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09134" y="2606724"/>
            <a:ext cx="2" cy="408637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81263C1-7AE5-59C9-D889-A756D1AFA595}"/>
              </a:ext>
            </a:extLst>
          </p:cNvPr>
          <p:cNvSpPr/>
          <p:nvPr/>
        </p:nvSpPr>
        <p:spPr>
          <a:xfrm>
            <a:off x="2496334" y="3001319"/>
            <a:ext cx="1425600" cy="394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Log-free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13F06C5-FD83-F52F-6020-07E18AED5B8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209134" y="3396318"/>
            <a:ext cx="2" cy="408637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3D70590-1691-0213-D4C5-35C039C296F5}"/>
              </a:ext>
            </a:extLst>
          </p:cNvPr>
          <p:cNvSpPr/>
          <p:nvPr/>
        </p:nvSpPr>
        <p:spPr>
          <a:xfrm>
            <a:off x="2496334" y="3804955"/>
            <a:ext cx="1425600" cy="394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Log-free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4CE24E6-4F78-C7A0-9B67-8A53AD2A151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09134" y="4199954"/>
            <a:ext cx="2" cy="408637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41A9D02-2000-CC53-DBFE-B2374A962834}"/>
              </a:ext>
            </a:extLst>
          </p:cNvPr>
          <p:cNvSpPr/>
          <p:nvPr/>
        </p:nvSpPr>
        <p:spPr>
          <a:xfrm>
            <a:off x="2496334" y="4594953"/>
            <a:ext cx="1425600" cy="394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Logged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E84560A-D382-8B78-B8B9-2904C88F0EE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209134" y="4989952"/>
            <a:ext cx="2" cy="408637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A321C07B-E509-EE31-37FF-43EEBEB6DA05}"/>
              </a:ext>
            </a:extLst>
          </p:cNvPr>
          <p:cNvSpPr/>
          <p:nvPr/>
        </p:nvSpPr>
        <p:spPr>
          <a:xfrm>
            <a:off x="2496334" y="5399699"/>
            <a:ext cx="1425600" cy="394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Log-free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1A7E1F-2C51-A0E7-AAED-65A3204709AA}"/>
              </a:ext>
            </a:extLst>
          </p:cNvPr>
          <p:cNvSpPr txBox="1"/>
          <p:nvPr/>
        </p:nvSpPr>
        <p:spPr>
          <a:xfrm>
            <a:off x="4141424" y="220661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Advance to T1</a:t>
            </a:r>
            <a:endParaRPr kumimoji="1"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E3ECD0-FA0C-D70E-8F37-2270807E4114}"/>
              </a:ext>
            </a:extLst>
          </p:cNvPr>
          <p:cNvSpPr txBox="1"/>
          <p:nvPr/>
        </p:nvSpPr>
        <p:spPr>
          <a:xfrm>
            <a:off x="4418745" y="2996208"/>
            <a:ext cx="113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Reuse T1</a:t>
            </a:r>
            <a:endParaRPr kumimoji="1"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781A82-C9CF-BC59-7539-DDD27DC76A85}"/>
              </a:ext>
            </a:extLst>
          </p:cNvPr>
          <p:cNvSpPr txBox="1"/>
          <p:nvPr/>
        </p:nvSpPr>
        <p:spPr>
          <a:xfrm>
            <a:off x="4418743" y="3804955"/>
            <a:ext cx="113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Reuse T1</a:t>
            </a:r>
            <a:endParaRPr kumimoji="1"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E65F17-1BDA-BF0F-FF52-33166E92AFCB}"/>
              </a:ext>
            </a:extLst>
          </p:cNvPr>
          <p:cNvSpPr txBox="1"/>
          <p:nvPr/>
        </p:nvSpPr>
        <p:spPr>
          <a:xfrm>
            <a:off x="4141421" y="4594549"/>
            <a:ext cx="1691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Advance to T2</a:t>
            </a:r>
            <a:endParaRPr kumimoji="1"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8F0FF0-5E59-6DB7-57A3-F4E2DC5A9DE2}"/>
              </a:ext>
            </a:extLst>
          </p:cNvPr>
          <p:cNvSpPr txBox="1"/>
          <p:nvPr/>
        </p:nvSpPr>
        <p:spPr>
          <a:xfrm>
            <a:off x="4418742" y="5398589"/>
            <a:ext cx="113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Reuse T2</a:t>
            </a:r>
            <a:endParaRPr kumimoji="1"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051F83-DA06-7A27-35EF-DA3B5A342639}"/>
              </a:ext>
            </a:extLst>
          </p:cNvPr>
          <p:cNvSpPr txBox="1"/>
          <p:nvPr/>
        </p:nvSpPr>
        <p:spPr>
          <a:xfrm>
            <a:off x="6838775" y="2145059"/>
            <a:ext cx="206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Halfmoon-read</a:t>
            </a:r>
            <a:endParaRPr kumimoji="1"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4A942A4-1203-03CC-2FC1-9105B7F2EFD5}"/>
              </a:ext>
            </a:extLst>
          </p:cNvPr>
          <p:cNvSpPr/>
          <p:nvPr/>
        </p:nvSpPr>
        <p:spPr>
          <a:xfrm>
            <a:off x="6893246" y="2728049"/>
            <a:ext cx="391972" cy="394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7B2F14-7874-DF81-BB46-DDBF5CCE3BB8}"/>
              </a:ext>
            </a:extLst>
          </p:cNvPr>
          <p:cNvSpPr txBox="1"/>
          <p:nvPr/>
        </p:nvSpPr>
        <p:spPr>
          <a:xfrm>
            <a:off x="7345178" y="2728049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Write</a:t>
            </a:r>
            <a:endParaRPr kumimoji="1" lang="zh-CN" altLang="en-US" sz="2000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5E44B45-C85B-8DFD-DB0D-45684C6FE4B2}"/>
              </a:ext>
            </a:extLst>
          </p:cNvPr>
          <p:cNvSpPr/>
          <p:nvPr/>
        </p:nvSpPr>
        <p:spPr>
          <a:xfrm>
            <a:off x="8378847" y="2728049"/>
            <a:ext cx="391972" cy="39499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1BC647-601E-6D9D-D99B-F052DAE1F1DE}"/>
              </a:ext>
            </a:extLst>
          </p:cNvPr>
          <p:cNvSpPr txBox="1"/>
          <p:nvPr/>
        </p:nvSpPr>
        <p:spPr>
          <a:xfrm>
            <a:off x="8845769" y="272804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Read</a:t>
            </a:r>
            <a:endParaRPr kumimoji="1"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31863A-AE01-B83D-62BC-F12A919AE504}"/>
              </a:ext>
            </a:extLst>
          </p:cNvPr>
          <p:cNvSpPr txBox="1"/>
          <p:nvPr/>
        </p:nvSpPr>
        <p:spPr>
          <a:xfrm>
            <a:off x="6838775" y="3733064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Halfmoon-write</a:t>
            </a:r>
            <a:endParaRPr kumimoji="1" lang="zh-CN" altLang="en-US" sz="2400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CC5C4D91-DCC1-11E1-5BDC-78F9CA6052F7}"/>
              </a:ext>
            </a:extLst>
          </p:cNvPr>
          <p:cNvSpPr/>
          <p:nvPr/>
        </p:nvSpPr>
        <p:spPr>
          <a:xfrm>
            <a:off x="6893246" y="4316054"/>
            <a:ext cx="391972" cy="394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516E5C2-4D94-2DBF-325B-10846DAE3AAE}"/>
              </a:ext>
            </a:extLst>
          </p:cNvPr>
          <p:cNvSpPr txBox="1"/>
          <p:nvPr/>
        </p:nvSpPr>
        <p:spPr>
          <a:xfrm>
            <a:off x="7345178" y="4316054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Read</a:t>
            </a:r>
            <a:endParaRPr kumimoji="1" lang="zh-CN" altLang="en-US" sz="2000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9EE88B12-E9C8-DDC4-C16C-BCB2FC43232D}"/>
              </a:ext>
            </a:extLst>
          </p:cNvPr>
          <p:cNvSpPr/>
          <p:nvPr/>
        </p:nvSpPr>
        <p:spPr>
          <a:xfrm>
            <a:off x="8378847" y="4316054"/>
            <a:ext cx="391972" cy="39499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EE3D56-B9CE-6E2E-6EED-4D079C05A8CD}"/>
              </a:ext>
            </a:extLst>
          </p:cNvPr>
          <p:cNvSpPr txBox="1"/>
          <p:nvPr/>
        </p:nvSpPr>
        <p:spPr>
          <a:xfrm>
            <a:off x="8845769" y="4316054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Write</a:t>
            </a:r>
            <a:endParaRPr kumimoji="1"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0FBA3-4DC1-3DA5-6076-0070F18977F5}"/>
              </a:ext>
            </a:extLst>
          </p:cNvPr>
          <p:cNvSpPr txBox="1"/>
          <p:nvPr/>
        </p:nvSpPr>
        <p:spPr>
          <a:xfrm>
            <a:off x="4237689" y="1520541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 err="1"/>
              <a:t>CursorTS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940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A6BCD-FAE3-4E75-15E9-54459A08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Using Logical Timestamps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EFEAE0-9CED-6AB7-9662-B6EF7D6CA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Both the acquisition and assignment of timestamps are deterministic</a:t>
            </a:r>
          </a:p>
          <a:p>
            <a:r>
              <a:rPr lang="en-US" altLang="zh-CN" dirty="0"/>
              <a:t>An event is either backed by fault-tolerant log records</a:t>
            </a:r>
          </a:p>
          <a:p>
            <a:r>
              <a:rPr lang="en-US" altLang="zh-CN" dirty="0"/>
              <a:t>or deterministically inferred from such records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C9019A9-9260-681A-3030-88F626593357}"/>
              </a:ext>
            </a:extLst>
          </p:cNvPr>
          <p:cNvSpPr/>
          <p:nvPr/>
        </p:nvSpPr>
        <p:spPr>
          <a:xfrm>
            <a:off x="1381685" y="3396900"/>
            <a:ext cx="9428630" cy="14455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latin typeface="Gill Sans MT" panose="020B0502020104020203" pitchFamily="34" charset="0"/>
              </a:rPr>
              <a:t>Halfmoon reconstructs the </a:t>
            </a:r>
            <a:r>
              <a:rPr kumimoji="1" lang="en-US" altLang="zh-CN" sz="3600" b="1" dirty="0">
                <a:latin typeface="Gill Sans MT" panose="020B0502020104020203" pitchFamily="34" charset="0"/>
              </a:rPr>
              <a:t>full</a:t>
            </a:r>
            <a:r>
              <a:rPr kumimoji="1" lang="en-US" altLang="zh-CN" sz="3600" dirty="0">
                <a:latin typeface="Gill Sans MT" panose="020B0502020104020203" pitchFamily="34" charset="0"/>
              </a:rPr>
              <a:t> event stream 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3600" dirty="0">
                <a:latin typeface="Gill Sans MT" panose="020B0502020104020203" pitchFamily="34" charset="0"/>
              </a:rPr>
              <a:t>from </a:t>
            </a:r>
            <a:r>
              <a:rPr kumimoji="1" lang="en-US" altLang="zh-CN" sz="3600" b="1" dirty="0">
                <a:latin typeface="Gill Sans MT" panose="020B0502020104020203" pitchFamily="34" charset="0"/>
              </a:rPr>
              <a:t>partial</a:t>
            </a:r>
            <a:r>
              <a:rPr kumimoji="1" lang="en-US" altLang="zh-CN" sz="3600" dirty="0">
                <a:latin typeface="Gill Sans MT" panose="020B0502020104020203" pitchFamily="34" charset="0"/>
              </a:rPr>
              <a:t> logs</a:t>
            </a:r>
            <a:endParaRPr kumimoji="1" lang="zh-CN" altLang="en-US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8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A154E-3A17-7344-2131-1F6CE98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Two Race Conditions Against Idempotence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239BD-B502-2574-8D5D-836BCAC6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altLang="zh-CN" i="1" dirty="0"/>
              <a:t>A retried SSF may race with a previously failed invocation</a:t>
            </a:r>
          </a:p>
          <a:p>
            <a:r>
              <a:rPr lang="en-US" altLang="zh-CN" dirty="0"/>
              <a:t>Solved using deterministic timestamps so far</a:t>
            </a:r>
          </a:p>
          <a:p>
            <a:pPr marL="152396" indent="0">
              <a:buNone/>
            </a:pPr>
            <a:endParaRPr lang="en-US" altLang="zh-CN" dirty="0"/>
          </a:p>
          <a:p>
            <a:pPr marL="152396" indent="0">
              <a:buNone/>
            </a:pPr>
            <a:r>
              <a:rPr lang="en-US" altLang="zh-CN" i="1" dirty="0"/>
              <a:t>An SSF may race with peer instances due to network error</a:t>
            </a:r>
          </a:p>
          <a:p>
            <a:r>
              <a:rPr lang="en-US" altLang="zh-CN" dirty="0"/>
              <a:t>Resolve conflicts within the logging layer</a:t>
            </a:r>
          </a:p>
          <a:p>
            <a:r>
              <a:rPr lang="en-US" altLang="zh-CN" dirty="0"/>
              <a:t>Log records are unique</a:t>
            </a:r>
          </a:p>
          <a:p>
            <a:r>
              <a:rPr lang="en-US" altLang="zh-CN" dirty="0"/>
              <a:t>Please refer to our paper for more details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5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 Half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moon-read </a:t>
            </a:r>
            <a:r>
              <a:rPr lang="en-US" altLang="zh-CN" sz="4000" dirty="0">
                <a:latin typeface="Gill Sans MT" panose="020B0502020104020203" pitchFamily="34" charset="0"/>
              </a:rPr>
              <a:t>P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rotocol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Write: multi-versioning</a:t>
            </a:r>
          </a:p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Read</a:t>
            </a:r>
            <a:r>
              <a:rPr lang="en-US" altLang="zh-CN" dirty="0">
                <a:latin typeface="Gill Sans MT" panose="020B0502020104020203" pitchFamily="34" charset="0"/>
              </a:rPr>
              <a:t>: seeking backward on the </a:t>
            </a: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write log with timestamp(TS)</a:t>
            </a:r>
          </a:p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Both version numbers and read TSs are deterministic</a:t>
            </a:r>
          </a:p>
          <a:p>
            <a:endParaRPr lang="en-US" altLang="zh-CN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5285227-2713-7037-925B-1F37DD1BEB64}"/>
              </a:ext>
            </a:extLst>
          </p:cNvPr>
          <p:cNvSpPr/>
          <p:nvPr/>
        </p:nvSpPr>
        <p:spPr>
          <a:xfrm>
            <a:off x="4108286" y="3499365"/>
            <a:ext cx="1924857" cy="1797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Ext. State</a:t>
            </a:r>
            <a:endParaRPr kumimoji="1" lang="zh-CN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87F07C6-917F-5568-B405-D70F6F80FE04}"/>
              </a:ext>
            </a:extLst>
          </p:cNvPr>
          <p:cNvSpPr/>
          <p:nvPr/>
        </p:nvSpPr>
        <p:spPr>
          <a:xfrm>
            <a:off x="6356215" y="3499364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CAE69-1D15-3CAE-4D31-B421B8BF70AE}"/>
              </a:ext>
            </a:extLst>
          </p:cNvPr>
          <p:cNvSpPr txBox="1"/>
          <p:nvPr/>
        </p:nvSpPr>
        <p:spPr>
          <a:xfrm>
            <a:off x="4619307" y="4065425"/>
            <a:ext cx="85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X2: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456413-D57D-A657-C32B-9D2150F463EF}"/>
              </a:ext>
            </a:extLst>
          </p:cNvPr>
          <p:cNvSpPr txBox="1"/>
          <p:nvPr/>
        </p:nvSpPr>
        <p:spPr>
          <a:xfrm>
            <a:off x="6764475" y="4065424"/>
            <a:ext cx="102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X1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AD220A-1920-DABB-CD11-D979CFDB3E07}"/>
              </a:ext>
            </a:extLst>
          </p:cNvPr>
          <p:cNvSpPr txBox="1"/>
          <p:nvPr/>
        </p:nvSpPr>
        <p:spPr>
          <a:xfrm>
            <a:off x="2127187" y="4343974"/>
            <a:ext cx="85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X3: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4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862635-8841-2EFA-1015-3FD248C4A40B}"/>
              </a:ext>
            </a:extLst>
          </p:cNvPr>
          <p:cNvSpPr txBox="1"/>
          <p:nvPr/>
        </p:nvSpPr>
        <p:spPr>
          <a:xfrm>
            <a:off x="2099910" y="4790792"/>
            <a:ext cx="102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T3: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X3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CB63B58-CB66-BF70-9867-861AE92169E3}"/>
              </a:ext>
            </a:extLst>
          </p:cNvPr>
          <p:cNvSpPr/>
          <p:nvPr/>
        </p:nvSpPr>
        <p:spPr>
          <a:xfrm>
            <a:off x="1703611" y="3529045"/>
            <a:ext cx="878223" cy="3693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Write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3ABF4D8-21C6-A04D-FCF3-E5A2A9D13029}"/>
              </a:ext>
            </a:extLst>
          </p:cNvPr>
          <p:cNvSpPr/>
          <p:nvPr/>
        </p:nvSpPr>
        <p:spPr>
          <a:xfrm>
            <a:off x="1681926" y="3957930"/>
            <a:ext cx="2103288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New version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8D62032-A613-BFE7-5F4A-1B6DF3F8A007}"/>
              </a:ext>
            </a:extLst>
          </p:cNvPr>
          <p:cNvSpPr/>
          <p:nvPr/>
        </p:nvSpPr>
        <p:spPr>
          <a:xfrm>
            <a:off x="1681926" y="4406899"/>
            <a:ext cx="2103287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 version # 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E8AEB18-63FD-DF9A-B887-079B80F4332A}"/>
              </a:ext>
            </a:extLst>
          </p:cNvPr>
          <p:cNvSpPr/>
          <p:nvPr/>
        </p:nvSpPr>
        <p:spPr>
          <a:xfrm>
            <a:off x="10049189" y="3529045"/>
            <a:ext cx="878400" cy="370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Read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FED253A-93FB-509C-C7A7-6C642870F789}"/>
              </a:ext>
            </a:extLst>
          </p:cNvPr>
          <p:cNvSpPr/>
          <p:nvPr/>
        </p:nvSpPr>
        <p:spPr>
          <a:xfrm>
            <a:off x="8671360" y="3957930"/>
            <a:ext cx="227330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Get TS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E9F1E7D1-7824-A8A5-FCF1-C302BA269664}"/>
              </a:ext>
            </a:extLst>
          </p:cNvPr>
          <p:cNvSpPr/>
          <p:nvPr/>
        </p:nvSpPr>
        <p:spPr>
          <a:xfrm>
            <a:off x="8671360" y="4406899"/>
            <a:ext cx="227330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Query write log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1B59BAD-7F1F-D322-EA07-6194F1A78F7A}"/>
              </a:ext>
            </a:extLst>
          </p:cNvPr>
          <p:cNvSpPr/>
          <p:nvPr/>
        </p:nvSpPr>
        <p:spPr>
          <a:xfrm>
            <a:off x="8670652" y="4858808"/>
            <a:ext cx="227330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Access storage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F0C723-0A6A-856A-F99F-0C9176B6430D}"/>
              </a:ext>
            </a:extLst>
          </p:cNvPr>
          <p:cNvSpPr txBox="1"/>
          <p:nvPr/>
        </p:nvSpPr>
        <p:spPr>
          <a:xfrm>
            <a:off x="10928687" y="390984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T2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34" name="左箭头 33">
            <a:extLst>
              <a:ext uri="{FF2B5EF4-FFF2-40B4-BE49-F238E27FC236}">
                <a16:creationId xmlns:a16="http://schemas.microsoft.com/office/drawing/2014/main" id="{5B6B9F7E-49BE-5E0D-75D1-15BB397FFD58}"/>
              </a:ext>
            </a:extLst>
          </p:cNvPr>
          <p:cNvSpPr/>
          <p:nvPr/>
        </p:nvSpPr>
        <p:spPr>
          <a:xfrm>
            <a:off x="7787603" y="4536160"/>
            <a:ext cx="363961" cy="226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0000"/>
              </a:highlight>
              <a:latin typeface="Gill Sans MT" panose="020B0502020104020203" pitchFamily="34" charset="0"/>
            </a:endParaRPr>
          </a:p>
        </p:txBody>
      </p:sp>
      <p:sp>
        <p:nvSpPr>
          <p:cNvPr id="35" name="左箭头 34">
            <a:extLst>
              <a:ext uri="{FF2B5EF4-FFF2-40B4-BE49-F238E27FC236}">
                <a16:creationId xmlns:a16="http://schemas.microsoft.com/office/drawing/2014/main" id="{42ECB1DB-B4B0-F407-3D39-820AD8721631}"/>
              </a:ext>
            </a:extLst>
          </p:cNvPr>
          <p:cNvSpPr/>
          <p:nvPr/>
        </p:nvSpPr>
        <p:spPr>
          <a:xfrm>
            <a:off x="5509352" y="4536160"/>
            <a:ext cx="363961" cy="226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0000"/>
              </a:highlight>
              <a:latin typeface="Gill Sans MT" panose="020B05020201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B36934-F186-C733-5832-0DEDA2A6A176}"/>
              </a:ext>
            </a:extLst>
          </p:cNvPr>
          <p:cNvSpPr txBox="1"/>
          <p:nvPr/>
        </p:nvSpPr>
        <p:spPr>
          <a:xfrm>
            <a:off x="6359480" y="5372108"/>
            <a:ext cx="19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Gill Sans MT" panose="020B0502020104020203" pitchFamily="34" charset="0"/>
              </a:rPr>
              <a:t>seqnum</a:t>
            </a:r>
            <a:r>
              <a:rPr kumimoji="1" lang="en-US" altLang="zh-CN" dirty="0">
                <a:latin typeface="Gill Sans MT" panose="020B0502020104020203" pitchFamily="34" charset="0"/>
              </a:rPr>
              <a:t> : version #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895FFC-0DB7-B6B3-B7FE-D9E3CF1B4D72}"/>
              </a:ext>
            </a:extLst>
          </p:cNvPr>
          <p:cNvSpPr txBox="1"/>
          <p:nvPr/>
        </p:nvSpPr>
        <p:spPr>
          <a:xfrm>
            <a:off x="4134524" y="5372108"/>
            <a:ext cx="169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version # : value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AA597A-2EE1-6ED2-F6DC-AD8E3BA78A6A}"/>
              </a:ext>
            </a:extLst>
          </p:cNvPr>
          <p:cNvSpPr txBox="1"/>
          <p:nvPr/>
        </p:nvSpPr>
        <p:spPr>
          <a:xfrm>
            <a:off x="8718706" y="4313369"/>
            <a:ext cx="227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Reusing </a:t>
            </a:r>
            <a:r>
              <a:rPr kumimoji="1" lang="en-US" altLang="zh-CN" dirty="0" err="1"/>
              <a:t>cursorTS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1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443 0.0673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8307 0.003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5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1"/>
      <p:bldP spid="13" grpId="2"/>
      <p:bldP spid="15" grpId="0" animBg="1"/>
      <p:bldP spid="16" grpId="0" animBg="1"/>
      <p:bldP spid="17" grpId="0" animBg="1"/>
      <p:bldP spid="28" grpId="0" animBg="1"/>
      <p:bldP spid="29" grpId="0" animBg="1"/>
      <p:bldP spid="30" grpId="0" animBg="1"/>
      <p:bldP spid="31" grpId="0" animBg="1"/>
      <p:bldP spid="32" grpId="0"/>
      <p:bldP spid="34" grpId="1" animBg="1"/>
      <p:bldP spid="35" grpId="0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What Is Google Cloud Datastore">
            <a:extLst>
              <a:ext uri="{FF2B5EF4-FFF2-40B4-BE49-F238E27FC236}">
                <a16:creationId xmlns:a16="http://schemas.microsoft.com/office/drawing/2014/main" id="{172A9D31-774A-2DF9-9440-C8F58A7F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76" y="3114600"/>
            <a:ext cx="1619379" cy="12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vanced data visualization powered by Azure Cosmos DB">
            <a:extLst>
              <a:ext uri="{FF2B5EF4-FFF2-40B4-BE49-F238E27FC236}">
                <a16:creationId xmlns:a16="http://schemas.microsoft.com/office/drawing/2014/main" id="{17AC0D7C-9936-7527-3E6C-12CF3A2C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01" y="3101794"/>
            <a:ext cx="1229866" cy="1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Gill Sans MT" panose="020B0502020104020203" pitchFamily="34" charset="0"/>
              </a:rPr>
              <a:t>Fault Tolerance for Stateful </a:t>
            </a:r>
            <a:r>
              <a:rPr lang="en-US" altLang="zh-CN" dirty="0">
                <a:latin typeface="Gill Sans MT" panose="020B0502020104020203" pitchFamily="34" charset="0"/>
              </a:rPr>
              <a:t>S</a:t>
            </a:r>
            <a:r>
              <a:rPr lang="en-US" altLang="zh-CN" sz="3600" dirty="0">
                <a:latin typeface="Gill Sans MT" panose="020B0502020104020203" pitchFamily="34" charset="0"/>
              </a:rPr>
              <a:t>erverless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Serverless disaggregates compute and storage</a:t>
            </a:r>
          </a:p>
          <a:p>
            <a:r>
              <a:rPr lang="en-US" altLang="zh-CN" dirty="0">
                <a:latin typeface="Gill Sans MT" panose="020B0502020104020203" pitchFamily="34" charset="0"/>
              </a:rPr>
              <a:t>Stateful serverless function (SSF) = external state + stateless functions</a:t>
            </a:r>
          </a:p>
        </p:txBody>
      </p:sp>
      <p:sp>
        <p:nvSpPr>
          <p:cNvPr id="51" name="Rectangle: Rounded Corners 16">
            <a:extLst>
              <a:ext uri="{FF2B5EF4-FFF2-40B4-BE49-F238E27FC236}">
                <a16:creationId xmlns:a16="http://schemas.microsoft.com/office/drawing/2014/main" id="{F628025E-74A9-7195-E157-7B390FE693B1}"/>
              </a:ext>
            </a:extLst>
          </p:cNvPr>
          <p:cNvSpPr/>
          <p:nvPr/>
        </p:nvSpPr>
        <p:spPr>
          <a:xfrm>
            <a:off x="1081593" y="3940549"/>
            <a:ext cx="1446409" cy="10605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SSF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52" name="Rectangle: Rounded Corners 16">
            <a:extLst>
              <a:ext uri="{FF2B5EF4-FFF2-40B4-BE49-F238E27FC236}">
                <a16:creationId xmlns:a16="http://schemas.microsoft.com/office/drawing/2014/main" id="{5EFFC5E8-7E51-1898-6A40-BF866E6906AB}"/>
              </a:ext>
            </a:extLst>
          </p:cNvPr>
          <p:cNvSpPr/>
          <p:nvPr/>
        </p:nvSpPr>
        <p:spPr>
          <a:xfrm>
            <a:off x="3332082" y="4606142"/>
            <a:ext cx="1476927" cy="10605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Stateless</a:t>
            </a:r>
          </a:p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Functions</a:t>
            </a:r>
          </a:p>
        </p:txBody>
      </p:sp>
      <p:sp>
        <p:nvSpPr>
          <p:cNvPr id="53" name="Rectangle: Rounded Corners 16">
            <a:extLst>
              <a:ext uri="{FF2B5EF4-FFF2-40B4-BE49-F238E27FC236}">
                <a16:creationId xmlns:a16="http://schemas.microsoft.com/office/drawing/2014/main" id="{50199EEC-4FD0-11EB-C75A-DE72104DC167}"/>
              </a:ext>
            </a:extLst>
          </p:cNvPr>
          <p:cNvSpPr/>
          <p:nvPr/>
        </p:nvSpPr>
        <p:spPr>
          <a:xfrm>
            <a:off x="3332082" y="3201253"/>
            <a:ext cx="1476927" cy="106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External</a:t>
            </a:r>
          </a:p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State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5650E5E-133E-2D16-5D3F-F5BD42F03D0F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528002" y="3731518"/>
            <a:ext cx="804080" cy="530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C6805FD-30FA-EE1D-AF85-C5F2A936042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28002" y="4723014"/>
            <a:ext cx="804080" cy="413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derstanding the execution of AWS lambda functions | by Piyush Sharma |  codeburst">
            <a:extLst>
              <a:ext uri="{FF2B5EF4-FFF2-40B4-BE49-F238E27FC236}">
                <a16:creationId xmlns:a16="http://schemas.microsoft.com/office/drawing/2014/main" id="{0C9C3DAB-8862-6DD0-3E21-81A6FB8E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35" y="4792203"/>
            <a:ext cx="766167" cy="7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zure Functions (@AzureFunctions) / X">
            <a:extLst>
              <a:ext uri="{FF2B5EF4-FFF2-40B4-BE49-F238E27FC236}">
                <a16:creationId xmlns:a16="http://schemas.microsoft.com/office/drawing/2014/main" id="{1CBFFBF5-89DF-670E-A398-EC07DAE1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13" y="4756458"/>
            <a:ext cx="840482" cy="84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etting started with Cloud Functions (2nd gen)">
            <a:extLst>
              <a:ext uri="{FF2B5EF4-FFF2-40B4-BE49-F238E27FC236}">
                <a16:creationId xmlns:a16="http://schemas.microsoft.com/office/drawing/2014/main" id="{9CD36F4B-F020-FA9B-1145-18567B26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880" y="4819949"/>
            <a:ext cx="780217" cy="7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issclipart-aws-dynamodb-icon-clipart-amazon-dynamodb-amazon-c-cd1c26ff67cd24f7  - SourceCloud">
            <a:extLst>
              <a:ext uri="{FF2B5EF4-FFF2-40B4-BE49-F238E27FC236}">
                <a16:creationId xmlns:a16="http://schemas.microsoft.com/office/drawing/2014/main" id="{B626F3BC-DCD0-A917-BA12-EA34AC41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68" y="3191615"/>
            <a:ext cx="1060529" cy="10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文本框 2047">
            <a:extLst>
              <a:ext uri="{FF2B5EF4-FFF2-40B4-BE49-F238E27FC236}">
                <a16:creationId xmlns:a16="http://schemas.microsoft.com/office/drawing/2014/main" id="{3AB62194-F754-3478-586B-A3143CFBCBB8}"/>
              </a:ext>
            </a:extLst>
          </p:cNvPr>
          <p:cNvSpPr txBox="1"/>
          <p:nvPr/>
        </p:nvSpPr>
        <p:spPr>
          <a:xfrm>
            <a:off x="5071643" y="5660434"/>
            <a:ext cx="14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AWS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endParaRPr kumimoji="1" lang="zh-CN" altLang="en-US" dirty="0"/>
          </a:p>
        </p:txBody>
      </p:sp>
      <p:sp>
        <p:nvSpPr>
          <p:cNvPr id="2049" name="文本框 2048">
            <a:extLst>
              <a:ext uri="{FF2B5EF4-FFF2-40B4-BE49-F238E27FC236}">
                <a16:creationId xmlns:a16="http://schemas.microsoft.com/office/drawing/2014/main" id="{0A7D41DE-BFF6-9522-0940-A538D5550137}"/>
              </a:ext>
            </a:extLst>
          </p:cNvPr>
          <p:cNvSpPr txBox="1"/>
          <p:nvPr/>
        </p:nvSpPr>
        <p:spPr>
          <a:xfrm>
            <a:off x="6985801" y="5658850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Azure Functions</a:t>
            </a:r>
            <a:endParaRPr kumimoji="1" lang="zh-CN" altLang="en-US" dirty="0"/>
          </a:p>
        </p:txBody>
      </p:sp>
      <p:sp>
        <p:nvSpPr>
          <p:cNvPr id="2051" name="文本框 2050">
            <a:extLst>
              <a:ext uri="{FF2B5EF4-FFF2-40B4-BE49-F238E27FC236}">
                <a16:creationId xmlns:a16="http://schemas.microsoft.com/office/drawing/2014/main" id="{6AABB57F-7193-E54B-95EF-FBB5A22DD7BA}"/>
              </a:ext>
            </a:extLst>
          </p:cNvPr>
          <p:cNvSpPr txBox="1"/>
          <p:nvPr/>
        </p:nvSpPr>
        <p:spPr>
          <a:xfrm>
            <a:off x="8758715" y="568122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Google Cloud Functions</a:t>
            </a:r>
            <a:endParaRPr kumimoji="1" lang="zh-CN" altLang="en-US" dirty="0"/>
          </a:p>
        </p:txBody>
      </p:sp>
      <p:sp>
        <p:nvSpPr>
          <p:cNvPr id="2053" name="文本框 2052">
            <a:extLst>
              <a:ext uri="{FF2B5EF4-FFF2-40B4-BE49-F238E27FC236}">
                <a16:creationId xmlns:a16="http://schemas.microsoft.com/office/drawing/2014/main" id="{5B053EE6-BE7F-4789-24CE-77C79B9F7908}"/>
              </a:ext>
            </a:extLst>
          </p:cNvPr>
          <p:cNvSpPr txBox="1"/>
          <p:nvPr/>
        </p:nvSpPr>
        <p:spPr>
          <a:xfrm>
            <a:off x="4759396" y="279526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Amazon DynamoDB</a:t>
            </a:r>
            <a:endParaRPr kumimoji="1" lang="zh-CN" altLang="en-US" dirty="0"/>
          </a:p>
        </p:txBody>
      </p:sp>
      <p:sp>
        <p:nvSpPr>
          <p:cNvPr id="2055" name="文本框 2054">
            <a:extLst>
              <a:ext uri="{FF2B5EF4-FFF2-40B4-BE49-F238E27FC236}">
                <a16:creationId xmlns:a16="http://schemas.microsoft.com/office/drawing/2014/main" id="{552E4A30-9B53-7010-15FF-F2006C2F25A8}"/>
              </a:ext>
            </a:extLst>
          </p:cNvPr>
          <p:cNvSpPr txBox="1"/>
          <p:nvPr/>
        </p:nvSpPr>
        <p:spPr>
          <a:xfrm>
            <a:off x="6870869" y="2795262"/>
            <a:ext cx="194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Azure Cosmos DB</a:t>
            </a:r>
            <a:endParaRPr kumimoji="1" lang="zh-CN" altLang="en-US" dirty="0"/>
          </a:p>
        </p:txBody>
      </p:sp>
      <p:sp>
        <p:nvSpPr>
          <p:cNvPr id="2057" name="文本框 2056">
            <a:extLst>
              <a:ext uri="{FF2B5EF4-FFF2-40B4-BE49-F238E27FC236}">
                <a16:creationId xmlns:a16="http://schemas.microsoft.com/office/drawing/2014/main" id="{33447CC6-8395-044E-6446-78A5A9D842EB}"/>
              </a:ext>
            </a:extLst>
          </p:cNvPr>
          <p:cNvSpPr txBox="1"/>
          <p:nvPr/>
        </p:nvSpPr>
        <p:spPr>
          <a:xfrm>
            <a:off x="8777707" y="2795670"/>
            <a:ext cx="25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 Datastore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63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 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Half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moon-read</a:t>
            </a:r>
            <a:r>
              <a:rPr lang="zh-CN" alt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Protocol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Idempotence of writes</a:t>
            </a:r>
          </a:p>
        </p:txBody>
      </p:sp>
      <p:sp>
        <p:nvSpPr>
          <p:cNvPr id="39" name="Rectangle: Rounded Corners 16">
            <a:extLst>
              <a:ext uri="{FF2B5EF4-FFF2-40B4-BE49-F238E27FC236}">
                <a16:creationId xmlns:a16="http://schemas.microsoft.com/office/drawing/2014/main" id="{7BF55AE7-06B9-88CE-B273-E17143E553F8}"/>
              </a:ext>
            </a:extLst>
          </p:cNvPr>
          <p:cNvSpPr/>
          <p:nvPr/>
        </p:nvSpPr>
        <p:spPr>
          <a:xfrm>
            <a:off x="6486189" y="4427810"/>
            <a:ext cx="1685788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Log records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are unique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42" name="Rectangle: Rounded Corners 16">
            <a:extLst>
              <a:ext uri="{FF2B5EF4-FFF2-40B4-BE49-F238E27FC236}">
                <a16:creationId xmlns:a16="http://schemas.microsoft.com/office/drawing/2014/main" id="{73A7DF61-BD00-955A-7F5C-A128A87066B8}"/>
              </a:ext>
            </a:extLst>
          </p:cNvPr>
          <p:cNvSpPr/>
          <p:nvPr/>
        </p:nvSpPr>
        <p:spPr>
          <a:xfrm>
            <a:off x="4170731" y="4427663"/>
            <a:ext cx="1678715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Object creation is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idempotent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0" name="Rectangle: Rounded Corners 16">
            <a:extLst>
              <a:ext uri="{FF2B5EF4-FFF2-40B4-BE49-F238E27FC236}">
                <a16:creationId xmlns:a16="http://schemas.microsoft.com/office/drawing/2014/main" id="{A3918F93-C584-A5A8-F3B1-A851DC4CCC91}"/>
              </a:ext>
            </a:extLst>
          </p:cNvPr>
          <p:cNvSpPr/>
          <p:nvPr/>
        </p:nvSpPr>
        <p:spPr>
          <a:xfrm>
            <a:off x="8811033" y="4426897"/>
            <a:ext cx="1670270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Idempotence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3" name="Rectangle: Rounded Corners 16">
            <a:extLst>
              <a:ext uri="{FF2B5EF4-FFF2-40B4-BE49-F238E27FC236}">
                <a16:creationId xmlns:a16="http://schemas.microsoft.com/office/drawing/2014/main" id="{76C5561D-07C5-9B03-22F9-2B2D569E681E}"/>
              </a:ext>
            </a:extLst>
          </p:cNvPr>
          <p:cNvSpPr/>
          <p:nvPr/>
        </p:nvSpPr>
        <p:spPr>
          <a:xfrm>
            <a:off x="1770657" y="4429456"/>
            <a:ext cx="1771947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Version #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deterministic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666DA88-2797-31A0-EB85-0807B4BEF9FF}"/>
              </a:ext>
            </a:extLst>
          </p:cNvPr>
          <p:cNvSpPr/>
          <p:nvPr/>
        </p:nvSpPr>
        <p:spPr>
          <a:xfrm>
            <a:off x="4042967" y="2217870"/>
            <a:ext cx="1924857" cy="1797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Ext. State</a:t>
            </a:r>
            <a:endParaRPr kumimoji="1" lang="zh-CN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00B63E8-1C97-8B4A-5819-CF9EBBD54581}"/>
              </a:ext>
            </a:extLst>
          </p:cNvPr>
          <p:cNvSpPr/>
          <p:nvPr/>
        </p:nvSpPr>
        <p:spPr>
          <a:xfrm>
            <a:off x="6290896" y="2217869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9208D5-9986-72C6-4B23-A67411BE83EE}"/>
              </a:ext>
            </a:extLst>
          </p:cNvPr>
          <p:cNvSpPr txBox="1"/>
          <p:nvPr/>
        </p:nvSpPr>
        <p:spPr>
          <a:xfrm>
            <a:off x="4553988" y="2783930"/>
            <a:ext cx="83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X2: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2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X3: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C5A5D-C59F-07BD-1AD6-64EA2E26907F}"/>
              </a:ext>
            </a:extLst>
          </p:cNvPr>
          <p:cNvSpPr txBox="1"/>
          <p:nvPr/>
        </p:nvSpPr>
        <p:spPr>
          <a:xfrm>
            <a:off x="6699156" y="2783929"/>
            <a:ext cx="1017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X1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X2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T3: X3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83BF12C-91B4-96D8-1D78-2C7A12194134}"/>
              </a:ext>
            </a:extLst>
          </p:cNvPr>
          <p:cNvSpPr/>
          <p:nvPr/>
        </p:nvSpPr>
        <p:spPr>
          <a:xfrm>
            <a:off x="1616607" y="2676435"/>
            <a:ext cx="2103288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New version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5FEC1FD-9C1D-7001-B3D3-C42FD07FD9E3}"/>
              </a:ext>
            </a:extLst>
          </p:cNvPr>
          <p:cNvSpPr/>
          <p:nvPr/>
        </p:nvSpPr>
        <p:spPr>
          <a:xfrm>
            <a:off x="1616607" y="3125404"/>
            <a:ext cx="2103287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 version # 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944D4A7-92AA-1AE0-367D-0AC999D834C7}"/>
              </a:ext>
            </a:extLst>
          </p:cNvPr>
          <p:cNvSpPr/>
          <p:nvPr/>
        </p:nvSpPr>
        <p:spPr>
          <a:xfrm>
            <a:off x="1616607" y="2225786"/>
            <a:ext cx="878223" cy="3693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Write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3FFE95-71E8-46DE-AFF8-00FF0DC7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434" y="4278398"/>
            <a:ext cx="349200" cy="349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C7B3BB-41FB-7B4D-8FF3-360E3F77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99" y="4280762"/>
            <a:ext cx="348690" cy="34832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1DD0BC-3E88-45BB-D496-637EEDA73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37" y="4267589"/>
            <a:ext cx="349200" cy="34920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ECA1D43-9DB3-F18F-C9DB-E8C0C105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962" y="4279269"/>
            <a:ext cx="348690" cy="348329"/>
          </a:xfrm>
          <a:prstGeom prst="rect">
            <a:avLst/>
          </a:prstGeom>
          <a:solidFill>
            <a:schemeClr val="lt1"/>
          </a:solidFill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B927F2F-4F5C-AF16-A742-D65DC4DED2B3}"/>
              </a:ext>
            </a:extLst>
          </p:cNvPr>
          <p:cNvCxnSpPr>
            <a:cxnSpLocks/>
            <a:stCxn id="53" idx="3"/>
            <a:endCxn id="42" idx="1"/>
          </p:cNvCxnSpPr>
          <p:nvPr/>
        </p:nvCxnSpPr>
        <p:spPr>
          <a:xfrm flipV="1">
            <a:off x="3542604" y="5033360"/>
            <a:ext cx="628127" cy="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1AB5132-152E-FFF7-4B21-71C3C4B476C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5849446" y="5033360"/>
            <a:ext cx="636743" cy="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B5B0098-AAC2-8172-07D1-CBA91CDBF94C}"/>
              </a:ext>
            </a:extLst>
          </p:cNvPr>
          <p:cNvCxnSpPr>
            <a:cxnSpLocks/>
            <a:stCxn id="39" idx="3"/>
            <a:endCxn id="50" idx="1"/>
          </p:cNvCxnSpPr>
          <p:nvPr/>
        </p:nvCxnSpPr>
        <p:spPr>
          <a:xfrm flipV="1">
            <a:off x="8171977" y="5031697"/>
            <a:ext cx="639056" cy="1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>
            <a:extLst>
              <a:ext uri="{FF2B5EF4-FFF2-40B4-BE49-F238E27FC236}">
                <a16:creationId xmlns:a16="http://schemas.microsoft.com/office/drawing/2014/main" id="{1FB57DF7-CC9B-7261-90D0-CCA7A1EF32F1}"/>
              </a:ext>
            </a:extLst>
          </p:cNvPr>
          <p:cNvSpPr/>
          <p:nvPr/>
        </p:nvSpPr>
        <p:spPr>
          <a:xfrm>
            <a:off x="2982911" y="2279982"/>
            <a:ext cx="1924857" cy="1797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Ext. State</a:t>
            </a:r>
            <a:endParaRPr kumimoji="1" lang="zh-CN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DCE69F0-C4AF-9EDE-5ED1-D7609AB211DE}"/>
              </a:ext>
            </a:extLst>
          </p:cNvPr>
          <p:cNvSpPr/>
          <p:nvPr/>
        </p:nvSpPr>
        <p:spPr>
          <a:xfrm>
            <a:off x="7213308" y="2286579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B08B8E-0323-73A0-E036-7923F03D1347}"/>
              </a:ext>
            </a:extLst>
          </p:cNvPr>
          <p:cNvSpPr txBox="1"/>
          <p:nvPr/>
        </p:nvSpPr>
        <p:spPr>
          <a:xfrm>
            <a:off x="3493932" y="2846042"/>
            <a:ext cx="83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X2: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2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X3: 4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D78D3C-D5AF-22C4-C2D6-CF06040F9D16}"/>
              </a:ext>
            </a:extLst>
          </p:cNvPr>
          <p:cNvSpPr txBox="1"/>
          <p:nvPr/>
        </p:nvSpPr>
        <p:spPr>
          <a:xfrm>
            <a:off x="7621568" y="2852639"/>
            <a:ext cx="1017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X1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X2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T3: X3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 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Half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moon-read Protocol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Idempotence of reads</a:t>
            </a:r>
          </a:p>
        </p:txBody>
      </p:sp>
      <p:sp>
        <p:nvSpPr>
          <p:cNvPr id="34" name="左箭头 33">
            <a:extLst>
              <a:ext uri="{FF2B5EF4-FFF2-40B4-BE49-F238E27FC236}">
                <a16:creationId xmlns:a16="http://schemas.microsoft.com/office/drawing/2014/main" id="{5B6B9F7E-49BE-5E0D-75D1-15BB397FFD58}"/>
              </a:ext>
            </a:extLst>
          </p:cNvPr>
          <p:cNvSpPr/>
          <p:nvPr/>
        </p:nvSpPr>
        <p:spPr>
          <a:xfrm>
            <a:off x="8686102" y="3335949"/>
            <a:ext cx="363961" cy="226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0000"/>
              </a:highlight>
              <a:latin typeface="Gill Sans MT" panose="020B0502020104020203" pitchFamily="34" charset="0"/>
            </a:endParaRPr>
          </a:p>
        </p:txBody>
      </p:sp>
      <p:sp>
        <p:nvSpPr>
          <p:cNvPr id="2" name="左箭头 1">
            <a:extLst>
              <a:ext uri="{FF2B5EF4-FFF2-40B4-BE49-F238E27FC236}">
                <a16:creationId xmlns:a16="http://schemas.microsoft.com/office/drawing/2014/main" id="{3DA2929B-6245-B971-7793-5BE585A16517}"/>
              </a:ext>
            </a:extLst>
          </p:cNvPr>
          <p:cNvSpPr/>
          <p:nvPr/>
        </p:nvSpPr>
        <p:spPr>
          <a:xfrm>
            <a:off x="4369335" y="3335949"/>
            <a:ext cx="363961" cy="226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0000"/>
              </a:highlight>
              <a:latin typeface="Gill Sans MT" panose="020B0502020104020203" pitchFamily="34" charset="0"/>
            </a:endParaRPr>
          </a:p>
        </p:txBody>
      </p:sp>
      <p:sp>
        <p:nvSpPr>
          <p:cNvPr id="42" name="Rectangle: Rounded Corners 16">
            <a:extLst>
              <a:ext uri="{FF2B5EF4-FFF2-40B4-BE49-F238E27FC236}">
                <a16:creationId xmlns:a16="http://schemas.microsoft.com/office/drawing/2014/main" id="{73A7DF61-BD00-955A-7F5C-A128A87066B8}"/>
              </a:ext>
            </a:extLst>
          </p:cNvPr>
          <p:cNvSpPr/>
          <p:nvPr/>
        </p:nvSpPr>
        <p:spPr>
          <a:xfrm>
            <a:off x="3095449" y="4442653"/>
            <a:ext cx="1692127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Always read the same version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0" name="Rectangle: Rounded Corners 16">
            <a:extLst>
              <a:ext uri="{FF2B5EF4-FFF2-40B4-BE49-F238E27FC236}">
                <a16:creationId xmlns:a16="http://schemas.microsoft.com/office/drawing/2014/main" id="{A3918F93-C584-A5A8-F3B1-A851DC4CCC91}"/>
              </a:ext>
            </a:extLst>
          </p:cNvPr>
          <p:cNvSpPr/>
          <p:nvPr/>
        </p:nvSpPr>
        <p:spPr>
          <a:xfrm>
            <a:off x="9621755" y="4476777"/>
            <a:ext cx="1650439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Reuse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cursorTS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3" name="Rectangle: Rounded Corners 16">
            <a:extLst>
              <a:ext uri="{FF2B5EF4-FFF2-40B4-BE49-F238E27FC236}">
                <a16:creationId xmlns:a16="http://schemas.microsoft.com/office/drawing/2014/main" id="{76C5561D-07C5-9B03-22F9-2B2D569E681E}"/>
              </a:ext>
            </a:extLst>
          </p:cNvPr>
          <p:cNvSpPr/>
          <p:nvPr/>
        </p:nvSpPr>
        <p:spPr>
          <a:xfrm>
            <a:off x="876173" y="4444446"/>
            <a:ext cx="1665683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Idempotence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390FBEBB-38F3-EAD4-33F5-F45C0B959DE8}"/>
              </a:ext>
            </a:extLst>
          </p:cNvPr>
          <p:cNvSpPr/>
          <p:nvPr/>
        </p:nvSpPr>
        <p:spPr>
          <a:xfrm>
            <a:off x="5257548" y="3770297"/>
            <a:ext cx="1702737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Read TSs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 err="1">
                <a:latin typeface="Gill Sans MT" panose="020B0502020104020203" pitchFamily="34" charset="0"/>
              </a:rPr>
              <a:t>determinstic</a:t>
            </a:r>
            <a:endParaRPr kumimoji="1" lang="en-US" altLang="zh-CN" sz="2000" dirty="0">
              <a:latin typeface="Gill Sans MT" panose="020B0502020104020203" pitchFamily="34" charset="0"/>
            </a:endParaRPr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C9B0A34C-9575-C9B4-3E5D-521EBCCD5BA8}"/>
              </a:ext>
            </a:extLst>
          </p:cNvPr>
          <p:cNvSpPr/>
          <p:nvPr/>
        </p:nvSpPr>
        <p:spPr>
          <a:xfrm>
            <a:off x="5252390" y="5123294"/>
            <a:ext cx="1702737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the write log look up is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 err="1">
                <a:latin typeface="Gill Sans MT" panose="020B0502020104020203" pitchFamily="34" charset="0"/>
              </a:rPr>
              <a:t>determinstic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A3999D35-2D12-26EF-5CEB-876BCA99CA5B}"/>
              </a:ext>
            </a:extLst>
          </p:cNvPr>
          <p:cNvSpPr/>
          <p:nvPr/>
        </p:nvSpPr>
        <p:spPr>
          <a:xfrm>
            <a:off x="10743826" y="2329462"/>
            <a:ext cx="878400" cy="370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Read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70D68B2-1628-89B9-8F40-7309C758F8E1}"/>
              </a:ext>
            </a:extLst>
          </p:cNvPr>
          <p:cNvSpPr/>
          <p:nvPr/>
        </p:nvSpPr>
        <p:spPr>
          <a:xfrm>
            <a:off x="9364899" y="2776562"/>
            <a:ext cx="227330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Get TS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4D8DBCC6-968F-91DA-94B6-1B972E14996D}"/>
              </a:ext>
            </a:extLst>
          </p:cNvPr>
          <p:cNvSpPr/>
          <p:nvPr/>
        </p:nvSpPr>
        <p:spPr>
          <a:xfrm>
            <a:off x="9364899" y="3225531"/>
            <a:ext cx="227330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Query write log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165A3096-8E65-EC95-A9BA-6845F4BD2016}"/>
              </a:ext>
            </a:extLst>
          </p:cNvPr>
          <p:cNvSpPr/>
          <p:nvPr/>
        </p:nvSpPr>
        <p:spPr>
          <a:xfrm>
            <a:off x="9364191" y="3677440"/>
            <a:ext cx="227330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Access storage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4D3194-EF7C-C76C-83C2-16767591B338}"/>
              </a:ext>
            </a:extLst>
          </p:cNvPr>
          <p:cNvSpPr txBox="1"/>
          <p:nvPr/>
        </p:nvSpPr>
        <p:spPr>
          <a:xfrm>
            <a:off x="11622226" y="272847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T2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49" name="Rectangle: Rounded Corners 16">
            <a:extLst>
              <a:ext uri="{FF2B5EF4-FFF2-40B4-BE49-F238E27FC236}">
                <a16:creationId xmlns:a16="http://schemas.microsoft.com/office/drawing/2014/main" id="{0E6C79B0-75BB-698C-3DB5-AD9FAB9A91E9}"/>
              </a:ext>
            </a:extLst>
          </p:cNvPr>
          <p:cNvSpPr/>
          <p:nvPr/>
        </p:nvSpPr>
        <p:spPr>
          <a:xfrm>
            <a:off x="7397885" y="4474176"/>
            <a:ext cx="1650439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Log records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are unique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DA267B-53C6-D93D-A0AA-3665CE39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5" y="4268053"/>
            <a:ext cx="349200" cy="34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44D67C-EA31-F1FB-BE9A-C073720F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410" y="4309886"/>
            <a:ext cx="348690" cy="34832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72BCA6-7D07-D20A-4942-EEB5805E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45" y="3593573"/>
            <a:ext cx="348690" cy="34832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93E4AF-4CC0-7F00-12E3-718D348D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045" y="6127091"/>
            <a:ext cx="349200" cy="34920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1E6B83-2AAA-F512-BFA7-6BA0E3912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540" y="4264383"/>
            <a:ext cx="349818" cy="3492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89A17FF-5ED9-483C-83C0-75EC0B17C1E6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6960285" y="4375994"/>
            <a:ext cx="442758" cy="403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22581EC-4D11-15DE-C20A-D3734228405D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 flipV="1">
            <a:off x="9048324" y="5079873"/>
            <a:ext cx="573431" cy="1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76064DB-4F17-54A0-C742-537DFFE5E9C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955127" y="5395902"/>
            <a:ext cx="437600" cy="333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426472F-50FB-41D5-4A3A-0F518C0B5D0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787576" y="4375994"/>
            <a:ext cx="469972" cy="469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F2DBEAE-BA1C-64FF-6F7F-5A6B6778F36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786493" y="5254095"/>
            <a:ext cx="465897" cy="474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2CA19A1-E2A6-5A03-CCB0-8788AD23CB71}"/>
              </a:ext>
            </a:extLst>
          </p:cNvPr>
          <p:cNvCxnSpPr>
            <a:cxnSpLocks/>
            <a:stCxn id="42" idx="1"/>
            <a:endCxn id="53" idx="3"/>
          </p:cNvCxnSpPr>
          <p:nvPr/>
        </p:nvCxnSpPr>
        <p:spPr>
          <a:xfrm flipH="1">
            <a:off x="2541856" y="5048350"/>
            <a:ext cx="553593" cy="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 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Half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moon-write </a:t>
            </a:r>
            <a:r>
              <a:rPr lang="en-US" altLang="zh-CN" sz="4000" dirty="0">
                <a:latin typeface="Gill Sans MT" panose="020B0502020104020203" pitchFamily="34" charset="0"/>
              </a:rPr>
              <a:t>P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rotocol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Write: single versioning + conditional update</a:t>
            </a:r>
          </a:p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Read: log-what-you-read</a:t>
            </a:r>
          </a:p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Writes always use deterministic version numbers</a:t>
            </a:r>
          </a:p>
          <a:p>
            <a:endParaRPr lang="en-US" altLang="zh-CN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5285227-2713-7037-925B-1F37DD1BEB64}"/>
              </a:ext>
            </a:extLst>
          </p:cNvPr>
          <p:cNvSpPr/>
          <p:nvPr/>
        </p:nvSpPr>
        <p:spPr>
          <a:xfrm>
            <a:off x="4108286" y="3499365"/>
            <a:ext cx="1924857" cy="1797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Ext. State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87F07C6-917F-5568-B405-D70F6F80FE04}"/>
              </a:ext>
            </a:extLst>
          </p:cNvPr>
          <p:cNvSpPr/>
          <p:nvPr/>
        </p:nvSpPr>
        <p:spPr>
          <a:xfrm>
            <a:off x="6356215" y="3499364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CAE69-1D15-3CAE-4D31-B421B8BF70AE}"/>
              </a:ext>
            </a:extLst>
          </p:cNvPr>
          <p:cNvSpPr txBox="1"/>
          <p:nvPr/>
        </p:nvSpPr>
        <p:spPr>
          <a:xfrm>
            <a:off x="4247909" y="4052128"/>
            <a:ext cx="139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Key: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Value: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Version: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456413-D57D-A657-C32B-9D2150F463EF}"/>
              </a:ext>
            </a:extLst>
          </p:cNvPr>
          <p:cNvSpPr txBox="1"/>
          <p:nvPr/>
        </p:nvSpPr>
        <p:spPr>
          <a:xfrm>
            <a:off x="6350975" y="4064269"/>
            <a:ext cx="182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{F1; X=1}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{F2; X=1}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CB63B58-CB66-BF70-9867-861AE92169E3}"/>
              </a:ext>
            </a:extLst>
          </p:cNvPr>
          <p:cNvSpPr/>
          <p:nvPr/>
        </p:nvSpPr>
        <p:spPr>
          <a:xfrm>
            <a:off x="1266294" y="3526889"/>
            <a:ext cx="878400" cy="370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Write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3ABF4D8-21C6-A04D-FCF3-E5A2A9D13029}"/>
              </a:ext>
            </a:extLst>
          </p:cNvPr>
          <p:cNvSpPr/>
          <p:nvPr/>
        </p:nvSpPr>
        <p:spPr>
          <a:xfrm>
            <a:off x="1266295" y="3957930"/>
            <a:ext cx="2103287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Get version #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E8AEB18-63FD-DF9A-B887-079B80F4332A}"/>
              </a:ext>
            </a:extLst>
          </p:cNvPr>
          <p:cNvSpPr/>
          <p:nvPr/>
        </p:nvSpPr>
        <p:spPr>
          <a:xfrm>
            <a:off x="9885809" y="3527623"/>
            <a:ext cx="87840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Read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FED253A-93FB-509C-C7A7-6C642870F789}"/>
              </a:ext>
            </a:extLst>
          </p:cNvPr>
          <p:cNvSpPr/>
          <p:nvPr/>
        </p:nvSpPr>
        <p:spPr>
          <a:xfrm>
            <a:off x="8445066" y="3957929"/>
            <a:ext cx="2329582" cy="4018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Check read log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E9F1E7D1-7824-A8A5-FCF1-C302BA269664}"/>
              </a:ext>
            </a:extLst>
          </p:cNvPr>
          <p:cNvSpPr/>
          <p:nvPr/>
        </p:nvSpPr>
        <p:spPr>
          <a:xfrm>
            <a:off x="8438609" y="4423524"/>
            <a:ext cx="232560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Access storage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1B59BAD-7F1F-D322-EA07-6194F1A78F7A}"/>
              </a:ext>
            </a:extLst>
          </p:cNvPr>
          <p:cNvSpPr/>
          <p:nvPr/>
        </p:nvSpPr>
        <p:spPr>
          <a:xfrm>
            <a:off x="8437896" y="4858808"/>
            <a:ext cx="232920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 read result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C1CD8-AEDA-F0EC-7518-B8D68137EFB5}"/>
              </a:ext>
            </a:extLst>
          </p:cNvPr>
          <p:cNvSpPr txBox="1"/>
          <p:nvPr/>
        </p:nvSpPr>
        <p:spPr>
          <a:xfrm>
            <a:off x="3345389" y="38988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8C2A41-0F7C-D810-3B2A-57D66ACDD527}"/>
              </a:ext>
            </a:extLst>
          </p:cNvPr>
          <p:cNvSpPr txBox="1"/>
          <p:nvPr/>
        </p:nvSpPr>
        <p:spPr>
          <a:xfrm>
            <a:off x="1164746" y="4870936"/>
            <a:ext cx="289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Only if incoming version # is higher than the stored one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8543BB7-60CC-78BE-B6A7-3DA6C98E6DB4}"/>
              </a:ext>
            </a:extLst>
          </p:cNvPr>
          <p:cNvSpPr/>
          <p:nvPr/>
        </p:nvSpPr>
        <p:spPr>
          <a:xfrm>
            <a:off x="1266294" y="4406899"/>
            <a:ext cx="2103287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Cond update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0CF3DC-81A3-BA75-3C72-A4E2EB1734C6}"/>
              </a:ext>
            </a:extLst>
          </p:cNvPr>
          <p:cNvSpPr txBox="1"/>
          <p:nvPr/>
        </p:nvSpPr>
        <p:spPr>
          <a:xfrm>
            <a:off x="4253638" y="4052127"/>
            <a:ext cx="139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Key: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Value: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2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Version: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AFDE84-2199-6285-83E5-307DCB1855CA}"/>
              </a:ext>
            </a:extLst>
          </p:cNvPr>
          <p:cNvSpPr txBox="1"/>
          <p:nvPr/>
        </p:nvSpPr>
        <p:spPr>
          <a:xfrm>
            <a:off x="3345970" y="4373649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X=2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A6FF80-C39A-A7DD-BB64-44A1253210F0}"/>
              </a:ext>
            </a:extLst>
          </p:cNvPr>
          <p:cNvSpPr txBox="1"/>
          <p:nvPr/>
        </p:nvSpPr>
        <p:spPr>
          <a:xfrm>
            <a:off x="8503047" y="4309685"/>
            <a:ext cx="231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Gill Sans MT" panose="020B0502020104020203" pitchFamily="34" charset="0"/>
              </a:rPr>
              <a:t>Return the logged value if present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E79CF8-1A5C-7787-93F6-81B58DD387F8}"/>
              </a:ext>
            </a:extLst>
          </p:cNvPr>
          <p:cNvSpPr txBox="1"/>
          <p:nvPr/>
        </p:nvSpPr>
        <p:spPr>
          <a:xfrm>
            <a:off x="10788289" y="4359747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X=2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55FD1D-99E5-961D-37D0-D1F0B0D13C1F}"/>
              </a:ext>
            </a:extLst>
          </p:cNvPr>
          <p:cNvSpPr txBox="1"/>
          <p:nvPr/>
        </p:nvSpPr>
        <p:spPr>
          <a:xfrm>
            <a:off x="8677844" y="5265537"/>
            <a:ext cx="182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T3: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{F3; X=2}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19660E-5CC7-BCD2-80BD-460F352F69F0}"/>
              </a:ext>
            </a:extLst>
          </p:cNvPr>
          <p:cNvSpPr txBox="1"/>
          <p:nvPr/>
        </p:nvSpPr>
        <p:spPr>
          <a:xfrm>
            <a:off x="6377237" y="5396849"/>
            <a:ext cx="21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Gill Sans MT" panose="020B0502020104020203" pitchFamily="34" charset="0"/>
              </a:rPr>
              <a:t>seqnum</a:t>
            </a:r>
            <a:r>
              <a:rPr kumimoji="1" lang="en-US" altLang="zh-CN" dirty="0">
                <a:latin typeface="Gill Sans MT" panose="020B0502020104020203" pitchFamily="34" charset="0"/>
              </a:rPr>
              <a:t>: log record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7E9318-155A-D4F8-2A4F-6AACF55C5453}"/>
              </a:ext>
            </a:extLst>
          </p:cNvPr>
          <p:cNvSpPr txBox="1"/>
          <p:nvPr/>
        </p:nvSpPr>
        <p:spPr>
          <a:xfrm>
            <a:off x="1296274" y="4329125"/>
            <a:ext cx="21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Resing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cursorTS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18984 -0.0696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 animBg="1"/>
      <p:bldP spid="28" grpId="0" animBg="1"/>
      <p:bldP spid="29" grpId="1" animBg="1"/>
      <p:bldP spid="30" grpId="0" animBg="1"/>
      <p:bldP spid="31" grpId="0" animBg="1"/>
      <p:bldP spid="2" grpId="0"/>
      <p:bldP spid="7" grpId="0"/>
      <p:bldP spid="12" grpId="1" animBg="1"/>
      <p:bldP spid="14" grpId="0"/>
      <p:bldP spid="18" grpId="0"/>
      <p:bldP spid="19" grpId="0"/>
      <p:bldP spid="19" grpId="1"/>
      <p:bldP spid="20" grpId="0"/>
      <p:bldP spid="21" grpId="0"/>
      <p:bldP spid="21" grpId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 Half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moon-write</a:t>
            </a:r>
            <a:r>
              <a:rPr lang="zh-CN" alt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Protocol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Idempotence of writes</a:t>
            </a:r>
          </a:p>
          <a:p>
            <a:pPr lvl="1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52691C-DB9F-0E56-5A3A-DE2D72E33515}"/>
              </a:ext>
            </a:extLst>
          </p:cNvPr>
          <p:cNvSpPr txBox="1"/>
          <p:nvPr/>
        </p:nvSpPr>
        <p:spPr>
          <a:xfrm>
            <a:off x="1023114" y="4282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AC60B3EA-E7F9-990E-EDA6-BA691DBE14C3}"/>
              </a:ext>
            </a:extLst>
          </p:cNvPr>
          <p:cNvSpPr/>
          <p:nvPr/>
        </p:nvSpPr>
        <p:spPr>
          <a:xfrm>
            <a:off x="5592693" y="4556776"/>
            <a:ext cx="1779442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Version #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deterministic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8920DE-5B3E-34A6-BE51-DFF6144E59DE}"/>
              </a:ext>
            </a:extLst>
          </p:cNvPr>
          <p:cNvSpPr/>
          <p:nvPr/>
        </p:nvSpPr>
        <p:spPr>
          <a:xfrm>
            <a:off x="10196430" y="4563581"/>
            <a:ext cx="1650439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Idempotence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36" name="Rectangle: Rounded Corners 16">
            <a:extLst>
              <a:ext uri="{FF2B5EF4-FFF2-40B4-BE49-F238E27FC236}">
                <a16:creationId xmlns:a16="http://schemas.microsoft.com/office/drawing/2014/main" id="{EB2BBB57-5A19-F4F4-6229-66490219B134}"/>
              </a:ext>
            </a:extLst>
          </p:cNvPr>
          <p:cNvSpPr/>
          <p:nvPr/>
        </p:nvSpPr>
        <p:spPr>
          <a:xfrm>
            <a:off x="7877936" y="4554983"/>
            <a:ext cx="1779441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Cond update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never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overwrites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EBE6AAC-D380-7692-7A89-2B44C93B12C9}"/>
              </a:ext>
            </a:extLst>
          </p:cNvPr>
          <p:cNvSpPr/>
          <p:nvPr/>
        </p:nvSpPr>
        <p:spPr>
          <a:xfrm>
            <a:off x="7752266" y="2305946"/>
            <a:ext cx="1924857" cy="1797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Ext. State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D33BC7-C99E-F30F-469A-1583F0E9F9CB}"/>
              </a:ext>
            </a:extLst>
          </p:cNvPr>
          <p:cNvSpPr txBox="1"/>
          <p:nvPr/>
        </p:nvSpPr>
        <p:spPr>
          <a:xfrm>
            <a:off x="7891889" y="2858709"/>
            <a:ext cx="139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Key: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Value: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2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Version: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FC3DF12-33BF-01E8-EE4D-4BB429BEE161}"/>
              </a:ext>
            </a:extLst>
          </p:cNvPr>
          <p:cNvSpPr/>
          <p:nvPr/>
        </p:nvSpPr>
        <p:spPr>
          <a:xfrm>
            <a:off x="993922" y="2279264"/>
            <a:ext cx="823453" cy="3849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write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3C99AF73-BA59-C3A8-FC51-74D5FE57778F}"/>
              </a:ext>
            </a:extLst>
          </p:cNvPr>
          <p:cNvSpPr/>
          <p:nvPr/>
        </p:nvSpPr>
        <p:spPr>
          <a:xfrm>
            <a:off x="972237" y="2723783"/>
            <a:ext cx="2103287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Get version #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3BBCE94-44B3-8092-B736-6A1865AF7299}"/>
              </a:ext>
            </a:extLst>
          </p:cNvPr>
          <p:cNvSpPr txBox="1"/>
          <p:nvPr/>
        </p:nvSpPr>
        <p:spPr>
          <a:xfrm>
            <a:off x="3051331" y="26647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17453DC-781C-3633-F5E5-92E9591A4303}"/>
              </a:ext>
            </a:extLst>
          </p:cNvPr>
          <p:cNvSpPr txBox="1"/>
          <p:nvPr/>
        </p:nvSpPr>
        <p:spPr>
          <a:xfrm>
            <a:off x="870688" y="3636789"/>
            <a:ext cx="289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Gill Sans MT" panose="020B0502020104020203" pitchFamily="34" charset="0"/>
              </a:rPr>
              <a:t>Iff</a:t>
            </a:r>
            <a:r>
              <a:rPr kumimoji="1" lang="en-US" altLang="zh-CN" dirty="0">
                <a:latin typeface="Gill Sans MT" panose="020B0502020104020203" pitchFamily="34" charset="0"/>
              </a:rPr>
              <a:t> incoming version # is higher than the stored one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8CB1B2C0-919A-6D63-8504-2D9BD4954856}"/>
              </a:ext>
            </a:extLst>
          </p:cNvPr>
          <p:cNvSpPr/>
          <p:nvPr/>
        </p:nvSpPr>
        <p:spPr>
          <a:xfrm>
            <a:off x="972236" y="3172752"/>
            <a:ext cx="2103287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Cond update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278F15A-DCBD-F1EA-6D8A-7A63B4CBFD09}"/>
              </a:ext>
            </a:extLst>
          </p:cNvPr>
          <p:cNvSpPr txBox="1"/>
          <p:nvPr/>
        </p:nvSpPr>
        <p:spPr>
          <a:xfrm>
            <a:off x="3051912" y="313950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X=2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B3BD3AD-1627-3394-DC58-49C341C722BB}"/>
              </a:ext>
            </a:extLst>
          </p:cNvPr>
          <p:cNvSpPr/>
          <p:nvPr/>
        </p:nvSpPr>
        <p:spPr>
          <a:xfrm>
            <a:off x="4330737" y="2305946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0F8A48-70F8-7868-50DA-E8BD8BF8564F}"/>
              </a:ext>
            </a:extLst>
          </p:cNvPr>
          <p:cNvSpPr txBox="1"/>
          <p:nvPr/>
        </p:nvSpPr>
        <p:spPr>
          <a:xfrm>
            <a:off x="4325497" y="2870851"/>
            <a:ext cx="182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{F1; X=1}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{F2; X=1}</a:t>
            </a:r>
          </a:p>
        </p:txBody>
      </p:sp>
      <p:sp>
        <p:nvSpPr>
          <p:cNvPr id="44" name="Rectangle: Rounded Corners 16">
            <a:extLst>
              <a:ext uri="{FF2B5EF4-FFF2-40B4-BE49-F238E27FC236}">
                <a16:creationId xmlns:a16="http://schemas.microsoft.com/office/drawing/2014/main" id="{C7710ADF-BEA4-F49C-1D46-9223C6169924}"/>
              </a:ext>
            </a:extLst>
          </p:cNvPr>
          <p:cNvSpPr/>
          <p:nvPr/>
        </p:nvSpPr>
        <p:spPr>
          <a:xfrm>
            <a:off x="1100159" y="4556776"/>
            <a:ext cx="1650439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Reuse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 err="1">
                <a:latin typeface="Gill Sans MT" panose="020B0502020104020203" pitchFamily="34" charset="0"/>
              </a:rPr>
              <a:t>cursorTS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48" name="Rectangle: Rounded Corners 16">
            <a:extLst>
              <a:ext uri="{FF2B5EF4-FFF2-40B4-BE49-F238E27FC236}">
                <a16:creationId xmlns:a16="http://schemas.microsoft.com/office/drawing/2014/main" id="{CF5DE03E-E788-E1E9-86BF-8624945057A5}"/>
              </a:ext>
            </a:extLst>
          </p:cNvPr>
          <p:cNvSpPr/>
          <p:nvPr/>
        </p:nvSpPr>
        <p:spPr>
          <a:xfrm>
            <a:off x="3357237" y="4556776"/>
            <a:ext cx="1650439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Log records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are unique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D74C6-582B-A222-0706-E84AD500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393" y="4384439"/>
            <a:ext cx="349200" cy="349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503F39-DE0C-2605-C021-E2740478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99" y="4375599"/>
            <a:ext cx="348690" cy="34832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1E21ED-C055-6B07-3376-1B7B38FE0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791" y="4370992"/>
            <a:ext cx="349200" cy="34920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126CA9-BECF-BE1C-2842-56082562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072" y="4375599"/>
            <a:ext cx="348690" cy="348329"/>
          </a:xfrm>
          <a:prstGeom prst="rect">
            <a:avLst/>
          </a:prstGeom>
          <a:solidFill>
            <a:schemeClr val="lt1"/>
          </a:solidFill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2A7AFE7-90BF-895E-FD6B-FD886C7A9B9B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750598" y="5161576"/>
            <a:ext cx="606639" cy="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2F570A2-7E2C-0E0B-F5C0-BF8099F65586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5007676" y="5162473"/>
            <a:ext cx="5850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283425B-C539-EAD5-7AC2-1FB54C67ABCD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 flipV="1">
            <a:off x="7372135" y="5160680"/>
            <a:ext cx="505801" cy="1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2CFF2EB-C935-EA48-F03C-3CB4EFAE00B8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>
            <a:off x="9657377" y="5160680"/>
            <a:ext cx="539053" cy="7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 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Half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moon-write</a:t>
            </a:r>
            <a:r>
              <a:rPr lang="zh-CN" alt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Protocol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Idempotence of reads</a:t>
            </a:r>
          </a:p>
          <a:p>
            <a:pPr lvl="1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52691C-DB9F-0E56-5A3A-DE2D72E33515}"/>
              </a:ext>
            </a:extLst>
          </p:cNvPr>
          <p:cNvSpPr txBox="1"/>
          <p:nvPr/>
        </p:nvSpPr>
        <p:spPr>
          <a:xfrm>
            <a:off x="1303580" y="4408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BB91FDF0-7158-0DCF-71DE-1FD25285C56C}"/>
              </a:ext>
            </a:extLst>
          </p:cNvPr>
          <p:cNvSpPr/>
          <p:nvPr/>
        </p:nvSpPr>
        <p:spPr>
          <a:xfrm>
            <a:off x="2689874" y="4454557"/>
            <a:ext cx="1643242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Log records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are unique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3F4362D1-ED3F-598C-45B2-D2F16C848BE2}"/>
              </a:ext>
            </a:extLst>
          </p:cNvPr>
          <p:cNvSpPr/>
          <p:nvPr/>
        </p:nvSpPr>
        <p:spPr>
          <a:xfrm>
            <a:off x="7077914" y="4453088"/>
            <a:ext cx="1789264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Return logged value if present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B2A2EE2-C9EE-A81E-AA38-8A54507CC4B5}"/>
              </a:ext>
            </a:extLst>
          </p:cNvPr>
          <p:cNvSpPr/>
          <p:nvPr/>
        </p:nvSpPr>
        <p:spPr>
          <a:xfrm>
            <a:off x="415600" y="4456350"/>
            <a:ext cx="1654181" cy="1209600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Idempotence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46" name="Rectangle: Rounded Corners 16">
            <a:extLst>
              <a:ext uri="{FF2B5EF4-FFF2-40B4-BE49-F238E27FC236}">
                <a16:creationId xmlns:a16="http://schemas.microsoft.com/office/drawing/2014/main" id="{E57C7AC1-1BF0-C4D2-D995-F724379A54C7}"/>
              </a:ext>
            </a:extLst>
          </p:cNvPr>
          <p:cNvSpPr/>
          <p:nvPr/>
        </p:nvSpPr>
        <p:spPr>
          <a:xfrm>
            <a:off x="4912334" y="4453088"/>
            <a:ext cx="1583159" cy="1211393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000" dirty="0">
                <a:latin typeface="Gill Sans MT" panose="020B0502020104020203" pitchFamily="34" charset="0"/>
              </a:rPr>
              <a:t>Access storage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10FB1D56-F899-1098-14D2-C6E77967C34A}"/>
              </a:ext>
            </a:extLst>
          </p:cNvPr>
          <p:cNvSpPr/>
          <p:nvPr/>
        </p:nvSpPr>
        <p:spPr>
          <a:xfrm>
            <a:off x="10557567" y="2239808"/>
            <a:ext cx="83262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Read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659D295-D377-D779-1586-3B047D2529B4}"/>
              </a:ext>
            </a:extLst>
          </p:cNvPr>
          <p:cNvSpPr/>
          <p:nvPr/>
        </p:nvSpPr>
        <p:spPr>
          <a:xfrm>
            <a:off x="9060611" y="2684326"/>
            <a:ext cx="2329582" cy="4018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1.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Check read log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B8ECD9A-E9AD-510E-7F6D-1200BE0C7E0F}"/>
              </a:ext>
            </a:extLst>
          </p:cNvPr>
          <p:cNvSpPr/>
          <p:nvPr/>
        </p:nvSpPr>
        <p:spPr>
          <a:xfrm>
            <a:off x="9054154" y="3149921"/>
            <a:ext cx="232560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2.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Access storage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544AEF8-9CA6-5AD5-0E59-92963FE79615}"/>
              </a:ext>
            </a:extLst>
          </p:cNvPr>
          <p:cNvSpPr/>
          <p:nvPr/>
        </p:nvSpPr>
        <p:spPr>
          <a:xfrm>
            <a:off x="9053441" y="3585205"/>
            <a:ext cx="2329200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 read result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A94201-E723-9C5D-AEBA-D33738D74232}"/>
              </a:ext>
            </a:extLst>
          </p:cNvPr>
          <p:cNvSpPr txBox="1"/>
          <p:nvPr/>
        </p:nvSpPr>
        <p:spPr>
          <a:xfrm>
            <a:off x="11403834" y="308614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X=2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20A7A5-1E07-7E7C-532D-7BD3A60FF7B7}"/>
              </a:ext>
            </a:extLst>
          </p:cNvPr>
          <p:cNvSpPr txBox="1"/>
          <p:nvPr/>
        </p:nvSpPr>
        <p:spPr>
          <a:xfrm>
            <a:off x="9293389" y="3991934"/>
            <a:ext cx="182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T3: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{F3; X=2}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25203A8-D953-8290-4966-233760ECBCBA}"/>
              </a:ext>
            </a:extLst>
          </p:cNvPr>
          <p:cNvSpPr/>
          <p:nvPr/>
        </p:nvSpPr>
        <p:spPr>
          <a:xfrm>
            <a:off x="4716753" y="2358339"/>
            <a:ext cx="1924857" cy="17972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Ext. State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D5D549-7D3D-D8A7-DD13-316FA454AEF6}"/>
              </a:ext>
            </a:extLst>
          </p:cNvPr>
          <p:cNvSpPr txBox="1"/>
          <p:nvPr/>
        </p:nvSpPr>
        <p:spPr>
          <a:xfrm>
            <a:off x="4856376" y="2911102"/>
            <a:ext cx="139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Key: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X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Value: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2</a:t>
            </a:r>
          </a:p>
          <a:p>
            <a:pPr algn="r"/>
            <a:r>
              <a:rPr kumimoji="1" lang="en-US" altLang="zh-CN" sz="2400" dirty="0">
                <a:latin typeface="Gill Sans MT" panose="020B0502020104020203" pitchFamily="34" charset="0"/>
              </a:rPr>
              <a:t>Version: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C2DCC69-F628-BFB1-8639-31449ECFE7F5}"/>
              </a:ext>
            </a:extLst>
          </p:cNvPr>
          <p:cNvSpPr/>
          <p:nvPr/>
        </p:nvSpPr>
        <p:spPr>
          <a:xfrm>
            <a:off x="6950482" y="2358339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96EE94-72B8-CC7A-D710-DA53A263FE63}"/>
              </a:ext>
            </a:extLst>
          </p:cNvPr>
          <p:cNvSpPr txBox="1"/>
          <p:nvPr/>
        </p:nvSpPr>
        <p:spPr>
          <a:xfrm>
            <a:off x="6945242" y="2923244"/>
            <a:ext cx="182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{F1; X=1}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{F2; X=1}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3CEFF74C-D739-08B1-FAC0-CCBE53F3429C}"/>
              </a:ext>
            </a:extLst>
          </p:cNvPr>
          <p:cNvSpPr/>
          <p:nvPr/>
        </p:nvSpPr>
        <p:spPr>
          <a:xfrm>
            <a:off x="2538667" y="2358339"/>
            <a:ext cx="1906885" cy="17972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Logging layer</a:t>
            </a:r>
            <a:endParaRPr kumimoji="1" lang="zh-CN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3BA0DA-6A94-FC43-3114-F1A2D224EB7E}"/>
              </a:ext>
            </a:extLst>
          </p:cNvPr>
          <p:cNvSpPr txBox="1"/>
          <p:nvPr/>
        </p:nvSpPr>
        <p:spPr>
          <a:xfrm>
            <a:off x="2533427" y="2923244"/>
            <a:ext cx="1825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T1: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{F1; X=1}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T2:</a:t>
            </a:r>
            <a:r>
              <a:rPr kumimoji="1" lang="zh-CN" altLang="en-US" sz="2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</a:rPr>
              <a:t>{F2; X=1}</a:t>
            </a:r>
          </a:p>
          <a:p>
            <a:r>
              <a:rPr kumimoji="1" lang="en-US" altLang="zh-CN" sz="2400" dirty="0">
                <a:latin typeface="Gill Sans MT" panose="020B0502020104020203" pitchFamily="34" charset="0"/>
              </a:rPr>
              <a:t>T3: {F3; X=2}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C2A185-2BCA-1B95-EB6B-0C27B79F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65" y="4305002"/>
            <a:ext cx="349818" cy="349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F97174-5EA3-7B6A-CBF2-30ACA340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39" y="4278108"/>
            <a:ext cx="349200" cy="34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C581B0-7B5E-482D-D6C8-D033CE8F2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937" y="4278108"/>
            <a:ext cx="349200" cy="34920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AA1AF0-ADCB-CD93-214E-7384E3DA8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791" y="4278979"/>
            <a:ext cx="348690" cy="348329"/>
          </a:xfrm>
          <a:prstGeom prst="rect">
            <a:avLst/>
          </a:prstGeom>
          <a:solidFill>
            <a:schemeClr val="lt1"/>
          </a:solidFill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4DD6436-ECC6-A579-63EB-AF77083AE0FD}"/>
              </a:ext>
            </a:extLst>
          </p:cNvPr>
          <p:cNvCxnSpPr>
            <a:cxnSpLocks/>
            <a:stCxn id="25" idx="1"/>
            <a:endCxn id="46" idx="3"/>
          </p:cNvCxnSpPr>
          <p:nvPr/>
        </p:nvCxnSpPr>
        <p:spPr>
          <a:xfrm flipH="1">
            <a:off x="6495493" y="5057888"/>
            <a:ext cx="582421" cy="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7789993-2F8D-C56E-B4CB-13F812D21C8E}"/>
              </a:ext>
            </a:extLst>
          </p:cNvPr>
          <p:cNvCxnSpPr>
            <a:cxnSpLocks/>
            <a:stCxn id="46" idx="1"/>
            <a:endCxn id="24" idx="3"/>
          </p:cNvCxnSpPr>
          <p:nvPr/>
        </p:nvCxnSpPr>
        <p:spPr>
          <a:xfrm flipH="1">
            <a:off x="4333116" y="5058785"/>
            <a:ext cx="579218" cy="1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0656923-9FA3-F153-78BA-6F9BB67F3389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>
            <a:off x="2069781" y="5060254"/>
            <a:ext cx="620093" cy="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8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Log-Optimality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Gill Sans MT" panose="020B0502020104020203" pitchFamily="34" charset="0"/>
                <a:ea typeface="Microsoft YaHei" panose="020B0503020204020204" pitchFamily="34" charset="-122"/>
              </a:rPr>
              <a:t>Theorem</a:t>
            </a: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: In the worst case, a fault-tolerant logging protocol either logs all reads or all writes with visible external effects</a:t>
            </a:r>
            <a:endParaRPr lang="en-US" altLang="zh-CN" dirty="0">
              <a:latin typeface="Gill Sans MT" panose="020B0502020104020203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372FCF6-3CC3-A086-685B-D41BAD77EC25}"/>
              </a:ext>
            </a:extLst>
          </p:cNvPr>
          <p:cNvSpPr/>
          <p:nvPr/>
        </p:nvSpPr>
        <p:spPr>
          <a:xfrm>
            <a:off x="1381685" y="3116680"/>
            <a:ext cx="9428630" cy="14455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Halfmoon pushes the overhead of log-based fault tolerance to its </a:t>
            </a:r>
            <a:r>
              <a:rPr lang="en-US" altLang="zh-CN" sz="2800" b="1" dirty="0">
                <a:latin typeface="Gill Sans MT" panose="020B0502020104020203" pitchFamily="34" charset="0"/>
                <a:ea typeface="Microsoft YaHei" panose="020B0503020204020204" pitchFamily="34" charset="-122"/>
              </a:rPr>
              <a:t>lower bound</a:t>
            </a:r>
            <a:r>
              <a:rPr lang="en-US" altLang="zh-CN" sz="28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 for serverless computing</a:t>
            </a:r>
          </a:p>
        </p:txBody>
      </p:sp>
    </p:spTree>
    <p:extLst>
      <p:ext uri="{BB962C8B-B14F-4D97-AF65-F5344CB8AC3E}">
        <p14:creationId xmlns:p14="http://schemas.microsoft.com/office/powerpoint/2010/main" val="318168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D8E7-2168-21B7-577A-CCE0F10F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What's Next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C31B3-1B20-3AE1-3B9F-6C9E3752C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 analytic model to quantify the overhead of the two protocols</a:t>
            </a:r>
          </a:p>
          <a:p>
            <a:pPr lvl="1"/>
            <a:r>
              <a:rPr kumimoji="1" lang="en-US" altLang="zh-CN" dirty="0"/>
              <a:t>Use Halfmoon-read(write) for read(write)-intensive workload</a:t>
            </a:r>
          </a:p>
          <a:p>
            <a:r>
              <a:rPr kumimoji="1" lang="en-US" altLang="zh-CN" dirty="0"/>
              <a:t>A </a:t>
            </a:r>
            <a:r>
              <a:rPr kumimoji="1" lang="en-US" altLang="zh-CN" dirty="0" err="1"/>
              <a:t>pauseless</a:t>
            </a:r>
            <a:r>
              <a:rPr kumimoji="1" lang="en-US" altLang="zh-CN" dirty="0"/>
              <a:t> switching mechanism to switch between the two protocols</a:t>
            </a:r>
          </a:p>
          <a:p>
            <a:pPr lvl="1"/>
            <a:r>
              <a:rPr kumimoji="1" lang="en-US" altLang="zh-CN" dirty="0"/>
              <a:t>Address dynamic read/write intensity</a:t>
            </a:r>
          </a:p>
          <a:p>
            <a:r>
              <a:rPr kumimoji="1" lang="en-US" altLang="zh-CN" dirty="0"/>
              <a:t>Please refer to our paper for more details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05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E8F8-8BD0-C088-7B41-E9308BF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Evaluation: Experiment Setup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5A631-9763-34EC-488E-B73E267D3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AWS EC2 instances + DynamoDB</a:t>
            </a:r>
          </a:p>
          <a:p>
            <a:pPr lvl="1"/>
            <a:r>
              <a:rPr lang="en-US" altLang="zh-CN" dirty="0"/>
              <a:t>c5d.2xlarge</a:t>
            </a:r>
            <a:r>
              <a:rPr kumimoji="1" lang="en-US" altLang="zh-CN" dirty="0"/>
              <a:t> VMs, with </a:t>
            </a:r>
            <a:r>
              <a:rPr lang="en-US" altLang="zh-CN" dirty="0"/>
              <a:t>8 vCPUs, 16GiB DRAM, 200GB SSD</a:t>
            </a:r>
          </a:p>
          <a:p>
            <a:r>
              <a:rPr kumimoji="1" lang="en-US" altLang="zh-CN" dirty="0"/>
              <a:t>Using </a:t>
            </a:r>
            <a:r>
              <a:rPr kumimoji="1" lang="en-US" altLang="zh-CN" dirty="0" err="1"/>
              <a:t>Boki</a:t>
            </a:r>
            <a:r>
              <a:rPr kumimoji="1" lang="en-US" altLang="zh-CN" dirty="0"/>
              <a:t> (SOSP '21) as the serverless runtime</a:t>
            </a:r>
          </a:p>
          <a:p>
            <a:r>
              <a:rPr kumimoji="1" lang="en-US" altLang="zh-CN" dirty="0"/>
              <a:t>Compared with </a:t>
            </a:r>
            <a:r>
              <a:rPr kumimoji="1" lang="en-US" altLang="zh-CN" dirty="0" err="1"/>
              <a:t>Boki</a:t>
            </a:r>
            <a:r>
              <a:rPr kumimoji="1" lang="en-US" altLang="zh-CN" dirty="0"/>
              <a:t> and the unsafe baseline (raw reads/writes)</a:t>
            </a:r>
          </a:p>
          <a:p>
            <a:r>
              <a:rPr kumimoji="1" lang="en-US" altLang="zh-CN" dirty="0"/>
              <a:t>Stateful workflows</a:t>
            </a:r>
          </a:p>
          <a:p>
            <a:pPr lvl="1"/>
            <a:r>
              <a:rPr kumimoji="1" lang="en-US" altLang="zh-CN" dirty="0"/>
              <a:t>Travel Reservation – </a:t>
            </a:r>
            <a:r>
              <a:rPr kumimoji="1" lang="en-US" altLang="zh-CN" dirty="0" err="1"/>
              <a:t>DeathStarBench</a:t>
            </a:r>
            <a:r>
              <a:rPr kumimoji="1" lang="en-US" altLang="zh-CN" dirty="0"/>
              <a:t> (ASPLOS '19)</a:t>
            </a:r>
          </a:p>
          <a:p>
            <a:pPr lvl="1"/>
            <a:r>
              <a:rPr kumimoji="1" lang="en-US" altLang="zh-CN" dirty="0"/>
              <a:t>Movie Review – </a:t>
            </a:r>
            <a:r>
              <a:rPr kumimoji="1" lang="en-US" altLang="zh-CN" dirty="0" err="1"/>
              <a:t>DeathStarBench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Retwis</a:t>
            </a:r>
            <a:r>
              <a:rPr kumimoji="1" lang="en-US" altLang="zh-CN" dirty="0"/>
              <a:t> – a Twitter clone</a:t>
            </a:r>
          </a:p>
        </p:txBody>
      </p:sp>
    </p:spTree>
    <p:extLst>
      <p:ext uri="{BB962C8B-B14F-4D97-AF65-F5344CB8AC3E}">
        <p14:creationId xmlns:p14="http://schemas.microsoft.com/office/powerpoint/2010/main" val="1154295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EE3-96E1-624C-8D03-E9AEFF80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  <a:ea typeface="Microsoft YaHei" panose="020B0503020204020204" pitchFamily="34" charset="-122"/>
              </a:rPr>
              <a:t>Evaluation: Stateful Serverless Workflows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5F10C4E-8502-E741-9033-5A54689DADF1}"/>
              </a:ext>
            </a:extLst>
          </p:cNvPr>
          <p:cNvSpPr/>
          <p:nvPr/>
        </p:nvSpPr>
        <p:spPr>
          <a:xfrm>
            <a:off x="2234824" y="1446004"/>
            <a:ext cx="7925176" cy="1023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>
                <a:solidFill>
                  <a:prstClr val="black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Halfmoon</a:t>
            </a:r>
            <a:r>
              <a:rPr lang="zh-CN" altLang="en-US" sz="2300" b="1" dirty="0">
                <a:solidFill>
                  <a:prstClr val="black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300" dirty="0">
                <a:solidFill>
                  <a:prstClr val="black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offers</a:t>
            </a:r>
            <a:r>
              <a:rPr lang="en-US" altLang="zh-CN" sz="2300" b="1" dirty="0">
                <a:solidFill>
                  <a:prstClr val="black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300" dirty="0">
                <a:solidFill>
                  <a:prstClr val="black"/>
                </a:solidFill>
                <a:ea typeface="Microsoft YaHei" panose="020B0503020204020204" pitchFamily="34" charset="-122"/>
                <a:cs typeface="Helvetica Neue" panose="02000503000000020004" pitchFamily="2" charset="0"/>
              </a:rPr>
              <a:t>20%-40% lower end-to-end latency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dirty="0">
                <a:solidFill>
                  <a:prstClr val="black"/>
                </a:solidFill>
                <a:ea typeface="Microsoft YaHei" panose="020B0503020204020204" pitchFamily="34" charset="-122"/>
                <a:cs typeface="Helvetica Neue" panose="02000503000000020004" pitchFamily="2" charset="0"/>
              </a:rPr>
              <a:t>and 1.5-4.0x lower logging overhead</a:t>
            </a:r>
            <a:endParaRPr kumimoji="0" lang="en-US" sz="23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icrosoft YaHei" panose="020B0503020204020204" pitchFamily="34" charset="-122"/>
              <a:cs typeface="Helvetica Neue" panose="02000503000000020004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C2089C-2B19-8E87-ED90-31B6A1F4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8" y="2744673"/>
            <a:ext cx="11323319" cy="27246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EDA206-08FB-07B4-01EE-1FD220A03618}"/>
              </a:ext>
            </a:extLst>
          </p:cNvPr>
          <p:cNvSpPr txBox="1"/>
          <p:nvPr/>
        </p:nvSpPr>
        <p:spPr>
          <a:xfrm>
            <a:off x="1426589" y="5469289"/>
            <a:ext cx="204851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Throughput (requests/s)</a:t>
            </a:r>
          </a:p>
          <a:p>
            <a:pPr algn="ctr">
              <a:spcAft>
                <a:spcPts val="600"/>
              </a:spcAft>
            </a:pPr>
            <a:r>
              <a:rPr kumimoji="1" lang="en-US" altLang="zh-CN" sz="2000" dirty="0">
                <a:latin typeface="Gill Sans MT" panose="020B0502020104020203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Travel reservation</a:t>
            </a:r>
            <a:endParaRPr kumimoji="1" lang="zh-CN" altLang="en-US" dirty="0">
              <a:latin typeface="Gill Sans MT" panose="020B0502020104020203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3BCFF1-A045-1DCE-1E9D-846E526221EE}"/>
              </a:ext>
            </a:extLst>
          </p:cNvPr>
          <p:cNvSpPr txBox="1"/>
          <p:nvPr/>
        </p:nvSpPr>
        <p:spPr>
          <a:xfrm>
            <a:off x="5321240" y="5469288"/>
            <a:ext cx="18229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Throughput (requests/s)</a:t>
            </a:r>
          </a:p>
          <a:p>
            <a:pPr algn="ctr">
              <a:spcAft>
                <a:spcPts val="600"/>
              </a:spcAft>
            </a:pPr>
            <a:r>
              <a:rPr kumimoji="1" lang="en-US" altLang="zh-CN" sz="2000" dirty="0">
                <a:latin typeface="Gill Sans MT" panose="020B0502020104020203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Movie review</a:t>
            </a:r>
            <a:endParaRPr kumimoji="1" lang="zh-CN" altLang="en-US" sz="1200" dirty="0">
              <a:latin typeface="Gill Sans MT" panose="020B0502020104020203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CADD76-534A-AE13-58A0-858D475B6705}"/>
              </a:ext>
            </a:extLst>
          </p:cNvPr>
          <p:cNvSpPr txBox="1"/>
          <p:nvPr/>
        </p:nvSpPr>
        <p:spPr>
          <a:xfrm>
            <a:off x="9217991" y="5469287"/>
            <a:ext cx="182293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Throughput (requests/s)</a:t>
            </a:r>
          </a:p>
          <a:p>
            <a:pPr algn="ctr">
              <a:spcAft>
                <a:spcPts val="600"/>
              </a:spcAft>
            </a:pPr>
            <a:r>
              <a:rPr kumimoji="1" lang="en-US" altLang="zh-CN" sz="2000" dirty="0" err="1">
                <a:latin typeface="Gill Sans MT" panose="020B0502020104020203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Retwis</a:t>
            </a:r>
            <a:endParaRPr kumimoji="1" lang="zh-CN" altLang="en-US" sz="1200" dirty="0">
              <a:latin typeface="Gill Sans MT" panose="020B0502020104020203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B7B34406-6A38-262E-7446-8427B7F1A771}"/>
              </a:ext>
            </a:extLst>
          </p:cNvPr>
          <p:cNvCxnSpPr/>
          <p:nvPr/>
        </p:nvCxnSpPr>
        <p:spPr>
          <a:xfrm>
            <a:off x="2523984" y="4638907"/>
            <a:ext cx="0" cy="559034"/>
          </a:xfrm>
          <a:prstGeom prst="straightConnector1">
            <a:avLst/>
          </a:prstGeom>
          <a:ln w="4445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3AF04CB-AB64-7876-FE24-4CD113869862}"/>
              </a:ext>
            </a:extLst>
          </p:cNvPr>
          <p:cNvCxnSpPr>
            <a:cxnSpLocks/>
          </p:cNvCxnSpPr>
          <p:nvPr/>
        </p:nvCxnSpPr>
        <p:spPr>
          <a:xfrm>
            <a:off x="2345566" y="3704061"/>
            <a:ext cx="0" cy="149388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2D19911-5A3B-2A09-6585-2D1303D6A0F9}"/>
              </a:ext>
            </a:extLst>
          </p:cNvPr>
          <p:cNvSpPr/>
          <p:nvPr/>
        </p:nvSpPr>
        <p:spPr>
          <a:xfrm>
            <a:off x="2523984" y="3947136"/>
            <a:ext cx="1279847" cy="5306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>
                <a:latin typeface="Gill Sans MT" panose="020B0502020104020203" pitchFamily="34" charset="0"/>
              </a:rPr>
              <a:t>1.5-4.0x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1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Conclusion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Halfmoon </a:t>
            </a:r>
            <a:r>
              <a:rPr lang="en-US" altLang="zh-CN" dirty="0">
                <a:latin typeface="Gill Sans MT" panose="020B0502020104020203" pitchFamily="34" charset="0"/>
              </a:rPr>
              <a:t>provides </a:t>
            </a:r>
            <a:r>
              <a:rPr lang="en-US" altLang="zh-CN" sz="2800" dirty="0">
                <a:solidFill>
                  <a:schemeClr val="tx1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exactly-once semantics while being log-free on either reads or writes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Key idea: </a:t>
            </a:r>
            <a:r>
              <a:rPr lang="en-US" altLang="zh-CN" sz="2800" dirty="0">
                <a:solidFill>
                  <a:schemeClr val="tx1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reconstruct the full event stream from partial logs, based on deterministic timestamps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The Halfmoon protocols are log-optimal</a:t>
            </a:r>
            <a:endParaRPr lang="en-US" altLang="zh-CN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D6D0F-7B44-D4CB-D571-F2FD709808B2}"/>
              </a:ext>
            </a:extLst>
          </p:cNvPr>
          <p:cNvSpPr txBox="1"/>
          <p:nvPr/>
        </p:nvSpPr>
        <p:spPr>
          <a:xfrm>
            <a:off x="2432336" y="5231804"/>
            <a:ext cx="728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Source code </a:t>
            </a:r>
            <a:r>
              <a:rPr kumimoji="1" lang="en-US" altLang="zh-CN" sz="2800" dirty="0">
                <a:hlinkClick r:id="rId3"/>
              </a:rPr>
              <a:t>github.com/pkusys/Halfmoon-bench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88E539-CFE3-6B6E-6C5A-BE26AFF9AC30}"/>
              </a:ext>
            </a:extLst>
          </p:cNvPr>
          <p:cNvSpPr txBox="1"/>
          <p:nvPr/>
        </p:nvSpPr>
        <p:spPr>
          <a:xfrm>
            <a:off x="3763246" y="5755024"/>
            <a:ext cx="466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Find me at </a:t>
            </a:r>
            <a:r>
              <a:rPr kumimoji="1" lang="en-US" altLang="zh-CN" sz="2800" dirty="0">
                <a:hlinkClick r:id="rId4"/>
              </a:rPr>
              <a:t>tomquartz.github.io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BAAF05-9C34-842F-3AD9-D23BBAB7E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406" y="4259399"/>
            <a:ext cx="905000" cy="9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D12565-DC13-96CA-F7EE-688B6EF85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840" y="4259399"/>
            <a:ext cx="905000" cy="9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1261D-809B-84BB-87E8-FE50049C7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323" y="4257084"/>
            <a:ext cx="905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Fault Tolerance for Stateful </a:t>
            </a: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S</a:t>
            </a:r>
            <a:r>
              <a:rPr lang="en-US" altLang="zh-CN" sz="36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erverless</a:t>
            </a:r>
            <a:endParaRPr lang="en-US" sz="36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Stateful serverless function (SSF) = external state + stateless functions</a:t>
            </a:r>
            <a:endParaRPr lang="en-US" altLang="zh-CN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BUT application-</a:t>
            </a:r>
            <a:r>
              <a:rPr lang="en-US" altLang="zh-CN" dirty="0">
                <a:latin typeface="Gill Sans MT" panose="020B0502020104020203" pitchFamily="34" charset="0"/>
              </a:rPr>
              <a:t>level </a:t>
            </a: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fault tolerance (FT) is not composable!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1C0234-EA10-768A-8C16-FB9D0B5762E4}"/>
              </a:ext>
            </a:extLst>
          </p:cNvPr>
          <p:cNvSpPr txBox="1"/>
          <p:nvPr/>
        </p:nvSpPr>
        <p:spPr>
          <a:xfrm>
            <a:off x="5592920" y="3078365"/>
            <a:ext cx="526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FT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83611D-FAB1-DA93-8C5F-44CE1E75F3BC}"/>
              </a:ext>
            </a:extLst>
          </p:cNvPr>
          <p:cNvSpPr txBox="1"/>
          <p:nvPr/>
        </p:nvSpPr>
        <p:spPr>
          <a:xfrm>
            <a:off x="5592920" y="5333140"/>
            <a:ext cx="526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Gill Sans MT" panose="020B0502020104020203" pitchFamily="34" charset="0"/>
              </a:rPr>
              <a:t>FT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AF0BE2-F526-015C-C9AA-BB7BE92421AB}"/>
              </a:ext>
            </a:extLst>
          </p:cNvPr>
          <p:cNvSpPr/>
          <p:nvPr/>
        </p:nvSpPr>
        <p:spPr>
          <a:xfrm>
            <a:off x="8626376" y="3894318"/>
            <a:ext cx="1825127" cy="10605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application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FT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3" name="Rectangle: Rounded Corners 16">
            <a:extLst>
              <a:ext uri="{FF2B5EF4-FFF2-40B4-BE49-F238E27FC236}">
                <a16:creationId xmlns:a16="http://schemas.microsoft.com/office/drawing/2014/main" id="{36ADBD56-B498-8120-72EF-228936D77BD3}"/>
              </a:ext>
            </a:extLst>
          </p:cNvPr>
          <p:cNvSpPr/>
          <p:nvPr/>
        </p:nvSpPr>
        <p:spPr>
          <a:xfrm>
            <a:off x="1342757" y="3966670"/>
            <a:ext cx="1825200" cy="10605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SSF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C346B038-9E0A-C6D0-6335-F017FD944C1D}"/>
              </a:ext>
            </a:extLst>
          </p:cNvPr>
          <p:cNvSpPr/>
          <p:nvPr/>
        </p:nvSpPr>
        <p:spPr>
          <a:xfrm>
            <a:off x="3990985" y="4606142"/>
            <a:ext cx="1446409" cy="10605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stateless</a:t>
            </a:r>
          </a:p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function</a:t>
            </a:r>
          </a:p>
        </p:txBody>
      </p:sp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5AF92E53-E249-50C4-2FC7-D0AC47E38319}"/>
              </a:ext>
            </a:extLst>
          </p:cNvPr>
          <p:cNvSpPr/>
          <p:nvPr/>
        </p:nvSpPr>
        <p:spPr>
          <a:xfrm>
            <a:off x="3990985" y="3201253"/>
            <a:ext cx="1446409" cy="106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external</a:t>
            </a:r>
          </a:p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state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EDAFAF-06DD-8520-0EAF-A2B34DF6E4FA}"/>
              </a:ext>
            </a:extLst>
          </p:cNvPr>
          <p:cNvCxnSpPr>
            <a:endCxn id="18" idx="1"/>
          </p:cNvCxnSpPr>
          <p:nvPr/>
        </p:nvCxnSpPr>
        <p:spPr>
          <a:xfrm flipV="1">
            <a:off x="3186905" y="3731518"/>
            <a:ext cx="804080" cy="530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D55F8D2-B0DB-C3F1-C73D-4D7EF48E396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86905" y="4723014"/>
            <a:ext cx="804080" cy="413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ACA664C-8D28-7ED8-54DB-8312A9DE9280}"/>
              </a:ext>
            </a:extLst>
          </p:cNvPr>
          <p:cNvCxnSpPr>
            <a:cxnSpLocks/>
          </p:cNvCxnSpPr>
          <p:nvPr/>
        </p:nvCxnSpPr>
        <p:spPr>
          <a:xfrm flipV="1">
            <a:off x="5437394" y="5131683"/>
            <a:ext cx="878710" cy="4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16">
            <a:extLst>
              <a:ext uri="{FF2B5EF4-FFF2-40B4-BE49-F238E27FC236}">
                <a16:creationId xmlns:a16="http://schemas.microsoft.com/office/drawing/2014/main" id="{D05B0EC5-2CD9-B947-E9A0-F516E468C3E8}"/>
              </a:ext>
            </a:extLst>
          </p:cNvPr>
          <p:cNvSpPr/>
          <p:nvPr/>
        </p:nvSpPr>
        <p:spPr>
          <a:xfrm>
            <a:off x="6316104" y="3201252"/>
            <a:ext cx="1446409" cy="106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persist &amp;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replicate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33" name="Rectangle: Rounded Corners 16">
            <a:extLst>
              <a:ext uri="{FF2B5EF4-FFF2-40B4-BE49-F238E27FC236}">
                <a16:creationId xmlns:a16="http://schemas.microsoft.com/office/drawing/2014/main" id="{12587E62-A226-D238-5216-5A20EE6122CC}"/>
              </a:ext>
            </a:extLst>
          </p:cNvPr>
          <p:cNvSpPr/>
          <p:nvPr/>
        </p:nvSpPr>
        <p:spPr>
          <a:xfrm>
            <a:off x="6315159" y="4606142"/>
            <a:ext cx="1446409" cy="10605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1" lang="en-US" altLang="zh-CN" sz="2400" dirty="0">
                <a:latin typeface="Gill Sans MT" panose="020B0502020104020203" pitchFamily="34" charset="0"/>
              </a:rPr>
              <a:t>retry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B06BBBB-A328-21EA-1BAD-97BA4CBE0A2C}"/>
              </a:ext>
            </a:extLst>
          </p:cNvPr>
          <p:cNvCxnSpPr>
            <a:cxnSpLocks/>
          </p:cNvCxnSpPr>
          <p:nvPr/>
        </p:nvCxnSpPr>
        <p:spPr>
          <a:xfrm flipV="1">
            <a:off x="5436449" y="3735640"/>
            <a:ext cx="878710" cy="4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F4D440B-6D3C-5A86-E3DB-72C6BA911726}"/>
              </a:ext>
            </a:extLst>
          </p:cNvPr>
          <p:cNvCxnSpPr>
            <a:cxnSpLocks/>
          </p:cNvCxnSpPr>
          <p:nvPr/>
        </p:nvCxnSpPr>
        <p:spPr>
          <a:xfrm>
            <a:off x="7775740" y="3731441"/>
            <a:ext cx="850636" cy="441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CC27904-359C-DCE0-51C7-362CB6947B1F}"/>
              </a:ext>
            </a:extLst>
          </p:cNvPr>
          <p:cNvCxnSpPr>
            <a:cxnSpLocks/>
          </p:cNvCxnSpPr>
          <p:nvPr/>
        </p:nvCxnSpPr>
        <p:spPr>
          <a:xfrm flipV="1">
            <a:off x="7761568" y="4652173"/>
            <a:ext cx="877765" cy="48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BF3134D-F900-6372-3737-97EC82DD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785" y="3488913"/>
            <a:ext cx="62100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3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How Can </a:t>
            </a:r>
            <a:r>
              <a:rPr lang="en-US" sz="4000" dirty="0">
                <a:latin typeface="Gill Sans MT" panose="020B0502020104020203" pitchFamily="34" charset="0"/>
              </a:rPr>
              <a:t>S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tateful </a:t>
            </a:r>
            <a:r>
              <a:rPr lang="en-US" sz="4000" dirty="0">
                <a:latin typeface="Gill Sans MT" panose="020B0502020104020203" pitchFamily="34" charset="0"/>
              </a:rPr>
              <a:t>A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pplications </a:t>
            </a:r>
            <a:r>
              <a:rPr lang="en-US" sz="4000" dirty="0">
                <a:latin typeface="Gill Sans MT" panose="020B0502020104020203" pitchFamily="34" charset="0"/>
              </a:rPr>
              <a:t>G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o </a:t>
            </a:r>
            <a:r>
              <a:rPr lang="en-US" sz="4000" dirty="0">
                <a:latin typeface="Gill Sans MT" panose="020B0502020104020203" pitchFamily="34" charset="0"/>
              </a:rPr>
              <a:t>W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rong </a:t>
            </a:r>
            <a:r>
              <a:rPr lang="en-US" sz="4000" dirty="0">
                <a:latin typeface="Microsoft YaHei" panose="020B0503020204020204" pitchFamily="34" charset="-122"/>
              </a:rPr>
              <a:t>?</a:t>
            </a:r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3C2D205-0C07-D156-E0AE-BB774D575949}"/>
              </a:ext>
            </a:extLst>
          </p:cNvPr>
          <p:cNvSpPr/>
          <p:nvPr/>
        </p:nvSpPr>
        <p:spPr>
          <a:xfrm>
            <a:off x="2861174" y="1486612"/>
            <a:ext cx="1425600" cy="61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Start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F722601-A37B-8547-14F1-639FF67A6269}"/>
              </a:ext>
            </a:extLst>
          </p:cNvPr>
          <p:cNvSpPr/>
          <p:nvPr/>
        </p:nvSpPr>
        <p:spPr>
          <a:xfrm>
            <a:off x="1760674" y="2514448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m = Read("piggy bank")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278F42-0D31-DE19-D71F-0257FDF0A8F0}"/>
              </a:ext>
            </a:extLst>
          </p:cNvPr>
          <p:cNvSpPr/>
          <p:nvPr/>
        </p:nvSpPr>
        <p:spPr>
          <a:xfrm>
            <a:off x="1760674" y="3631829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Write("piggy bank", m/2)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8FB1B7-44D9-5DCD-7A85-746E2D15201B}"/>
              </a:ext>
            </a:extLst>
          </p:cNvPr>
          <p:cNvSpPr/>
          <p:nvPr/>
        </p:nvSpPr>
        <p:spPr>
          <a:xfrm>
            <a:off x="2861174" y="5009086"/>
            <a:ext cx="1425600" cy="618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End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Piggy-Bank Icons - Free SVG &amp; PNG Piggy-Bank Images - Noun Project">
            <a:extLst>
              <a:ext uri="{FF2B5EF4-FFF2-40B4-BE49-F238E27FC236}">
                <a16:creationId xmlns:a16="http://schemas.microsoft.com/office/drawing/2014/main" id="{1BBED399-329E-7E3A-A142-791CD196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91" y="1962584"/>
            <a:ext cx="1720796" cy="17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26B891BC-83A7-BD65-4B6E-AE4F4084B60E}"/>
              </a:ext>
            </a:extLst>
          </p:cNvPr>
          <p:cNvCxnSpPr>
            <a:cxnSpLocks/>
          </p:cNvCxnSpPr>
          <p:nvPr/>
        </p:nvCxnSpPr>
        <p:spPr>
          <a:xfrm>
            <a:off x="6234324" y="1415794"/>
            <a:ext cx="0" cy="47160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19C8EDB-9DE5-3B63-2B6C-31833BA349A2}"/>
              </a:ext>
            </a:extLst>
          </p:cNvPr>
          <p:cNvSpPr txBox="1"/>
          <p:nvPr/>
        </p:nvSpPr>
        <p:spPr>
          <a:xfrm>
            <a:off x="3675415" y="577613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Stateless functions</a:t>
            </a:r>
            <a:endParaRPr kumimoji="1"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E64E3C-87A2-BBF5-8ED9-DBC9589D15CA}"/>
              </a:ext>
            </a:extLst>
          </p:cNvPr>
          <p:cNvSpPr txBox="1"/>
          <p:nvPr/>
        </p:nvSpPr>
        <p:spPr>
          <a:xfrm>
            <a:off x="6826887" y="578833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External State</a:t>
            </a:r>
            <a:endParaRPr kumimoji="1"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BBDA01-6C4D-1E4B-4E9B-613A5C39ED52}"/>
              </a:ext>
            </a:extLst>
          </p:cNvPr>
          <p:cNvSpPr txBox="1"/>
          <p:nvPr/>
        </p:nvSpPr>
        <p:spPr>
          <a:xfrm>
            <a:off x="7421831" y="27041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6CED707-359E-7DBC-5658-77DB1E160E84}"/>
              </a:ext>
            </a:extLst>
          </p:cNvPr>
          <p:cNvCxnSpPr>
            <a:cxnSpLocks/>
          </p:cNvCxnSpPr>
          <p:nvPr/>
        </p:nvCxnSpPr>
        <p:spPr>
          <a:xfrm flipH="1">
            <a:off x="5431521" y="2842382"/>
            <a:ext cx="1582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CD8F72B-3453-F0C0-2A81-F3F8AD5B5728}"/>
              </a:ext>
            </a:extLst>
          </p:cNvPr>
          <p:cNvSpPr txBox="1"/>
          <p:nvPr/>
        </p:nvSpPr>
        <p:spPr>
          <a:xfrm>
            <a:off x="5957677" y="2629089"/>
            <a:ext cx="569387" cy="400110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100</a:t>
            </a:r>
            <a:endParaRPr kumimoji="1" lang="zh-CN" altLang="en-US" sz="2000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93F1992D-5931-C012-3AC2-CD7DF71AEE25}"/>
              </a:ext>
            </a:extLst>
          </p:cNvPr>
          <p:cNvCxnSpPr>
            <a:cxnSpLocks/>
          </p:cNvCxnSpPr>
          <p:nvPr/>
        </p:nvCxnSpPr>
        <p:spPr>
          <a:xfrm flipV="1">
            <a:off x="5461017" y="3963106"/>
            <a:ext cx="15826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Piggy-Bank Icons - Free SVG &amp; PNG Piggy-Bank Images - Noun Project">
            <a:extLst>
              <a:ext uri="{FF2B5EF4-FFF2-40B4-BE49-F238E27FC236}">
                <a16:creationId xmlns:a16="http://schemas.microsoft.com/office/drawing/2014/main" id="{9F14E839-6E7F-AF39-6EA1-44E607A6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6887" y="3106679"/>
            <a:ext cx="1720800" cy="17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BEC8864-B6C4-8F2D-0D0C-F59D12BA68F0}"/>
              </a:ext>
            </a:extLst>
          </p:cNvPr>
          <p:cNvSpPr txBox="1"/>
          <p:nvPr/>
        </p:nvSpPr>
        <p:spPr>
          <a:xfrm>
            <a:off x="7495571" y="3845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CAF205-6250-7272-8A3A-ED8897DE0A63}"/>
              </a:ext>
            </a:extLst>
          </p:cNvPr>
          <p:cNvSpPr txBox="1"/>
          <p:nvPr/>
        </p:nvSpPr>
        <p:spPr>
          <a:xfrm>
            <a:off x="6023086" y="3754946"/>
            <a:ext cx="441147" cy="400110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50</a:t>
            </a:r>
            <a:endParaRPr kumimoji="1" lang="zh-CN" altLang="en-US" sz="2000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94058C1-7401-89F9-2D90-26EEEED1225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573974" y="2105812"/>
            <a:ext cx="2" cy="408636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630A33A-6FA2-D87F-4D5D-0540546ED6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573976" y="3177001"/>
            <a:ext cx="0" cy="45482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417828F9-44AD-572D-E518-43FC1F0A1FB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573974" y="4294382"/>
            <a:ext cx="2" cy="714704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3" name="图片 5132">
            <a:extLst>
              <a:ext uri="{FF2B5EF4-FFF2-40B4-BE49-F238E27FC236}">
                <a16:creationId xmlns:a16="http://schemas.microsoft.com/office/drawing/2014/main" id="{6D1E823A-591B-2E83-877D-2F75A435B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249" y="4183515"/>
            <a:ext cx="539451" cy="763600"/>
          </a:xfrm>
          <a:prstGeom prst="rect">
            <a:avLst/>
          </a:prstGeom>
        </p:spPr>
      </p:pic>
      <p:pic>
        <p:nvPicPr>
          <p:cNvPr id="5135" name="Picture 10">
            <a:extLst>
              <a:ext uri="{FF2B5EF4-FFF2-40B4-BE49-F238E27FC236}">
                <a16:creationId xmlns:a16="http://schemas.microsoft.com/office/drawing/2014/main" id="{457705A9-C41D-9A79-AF95-0E67CDB9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349" y="3683380"/>
            <a:ext cx="440876" cy="44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文本框 5135">
            <a:extLst>
              <a:ext uri="{FF2B5EF4-FFF2-40B4-BE49-F238E27FC236}">
                <a16:creationId xmlns:a16="http://schemas.microsoft.com/office/drawing/2014/main" id="{206BB321-F903-1925-0345-F5A6FB9ADAE3}"/>
              </a:ext>
            </a:extLst>
          </p:cNvPr>
          <p:cNvSpPr txBox="1"/>
          <p:nvPr/>
        </p:nvSpPr>
        <p:spPr>
          <a:xfrm>
            <a:off x="8348272" y="4092747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Persisted</a:t>
            </a:r>
            <a:endParaRPr kumimoji="1" lang="zh-CN" altLang="en-US" sz="2000" dirty="0"/>
          </a:p>
        </p:txBody>
      </p:sp>
      <p:sp>
        <p:nvSpPr>
          <p:cNvPr id="5140" name="圆角矩形 5139">
            <a:extLst>
              <a:ext uri="{FF2B5EF4-FFF2-40B4-BE49-F238E27FC236}">
                <a16:creationId xmlns:a16="http://schemas.microsoft.com/office/drawing/2014/main" id="{5151FDEE-615E-719B-0A13-F5FB9C415900}"/>
              </a:ext>
            </a:extLst>
          </p:cNvPr>
          <p:cNvSpPr/>
          <p:nvPr/>
        </p:nvSpPr>
        <p:spPr>
          <a:xfrm>
            <a:off x="4761061" y="4792122"/>
            <a:ext cx="2923580" cy="837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>
                <a:latin typeface="Gill Sans MT" panose="020B0502020104020203" pitchFamily="34" charset="0"/>
              </a:rPr>
              <a:t>Retry and lose half of your savings </a:t>
            </a:r>
            <a:r>
              <a:rPr kumimoji="1" lang="en-US" altLang="zh-CN" sz="2400" dirty="0">
                <a:latin typeface="Gill Sans MT" panose="020B0502020104020203" pitchFamily="34" charset="0"/>
                <a:sym typeface="Wingdings" pitchFamily="2" charset="2"/>
              </a:rPr>
              <a:t>:(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 8">
            <a:extLst>
              <a:ext uri="{FF2B5EF4-FFF2-40B4-BE49-F238E27FC236}">
                <a16:creationId xmlns:a16="http://schemas.microsoft.com/office/drawing/2014/main" id="{B0572FA0-B696-7B8E-D7B1-21D2BB01472D}"/>
              </a:ext>
            </a:extLst>
          </p:cNvPr>
          <p:cNvSpPr/>
          <p:nvPr/>
        </p:nvSpPr>
        <p:spPr>
          <a:xfrm flipV="1">
            <a:off x="5020763" y="4222979"/>
            <a:ext cx="2427122" cy="1170516"/>
          </a:xfrm>
          <a:prstGeom prst="arc">
            <a:avLst>
              <a:gd name="adj1" fmla="val 11183316"/>
              <a:gd name="adj2" fmla="val 21195925"/>
            </a:avLst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Exactly-Once Semantics</a:t>
            </a:r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3C2D205-0C07-D156-E0AE-BB774D575949}"/>
              </a:ext>
            </a:extLst>
          </p:cNvPr>
          <p:cNvSpPr/>
          <p:nvPr/>
        </p:nvSpPr>
        <p:spPr>
          <a:xfrm>
            <a:off x="2861174" y="1486612"/>
            <a:ext cx="1425600" cy="61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Start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F722601-A37B-8547-14F1-639FF67A6269}"/>
              </a:ext>
            </a:extLst>
          </p:cNvPr>
          <p:cNvSpPr/>
          <p:nvPr/>
        </p:nvSpPr>
        <p:spPr>
          <a:xfrm>
            <a:off x="1760674" y="2514448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m = Read("piggy bank")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278F42-0D31-DE19-D71F-0257FDF0A8F0}"/>
              </a:ext>
            </a:extLst>
          </p:cNvPr>
          <p:cNvSpPr/>
          <p:nvPr/>
        </p:nvSpPr>
        <p:spPr>
          <a:xfrm>
            <a:off x="1760674" y="3631829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Write("piggy bank", m/2)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8FB1B7-44D9-5DCD-7A85-746E2D15201B}"/>
              </a:ext>
            </a:extLst>
          </p:cNvPr>
          <p:cNvSpPr/>
          <p:nvPr/>
        </p:nvSpPr>
        <p:spPr>
          <a:xfrm>
            <a:off x="2861174" y="5009086"/>
            <a:ext cx="1425600" cy="618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End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26B891BC-83A7-BD65-4B6E-AE4F4084B60E}"/>
              </a:ext>
            </a:extLst>
          </p:cNvPr>
          <p:cNvCxnSpPr>
            <a:cxnSpLocks/>
          </p:cNvCxnSpPr>
          <p:nvPr/>
        </p:nvCxnSpPr>
        <p:spPr>
          <a:xfrm>
            <a:off x="6234324" y="1415794"/>
            <a:ext cx="0" cy="47160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94058C1-7401-89F9-2D90-26EEEED1225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573974" y="2105812"/>
            <a:ext cx="2" cy="408636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630A33A-6FA2-D87F-4D5D-0540546ED6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573976" y="3177001"/>
            <a:ext cx="0" cy="45482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417828F9-44AD-572D-E518-43FC1F0A1FB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573974" y="4294382"/>
            <a:ext cx="2" cy="714704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3" name="图片 5132">
            <a:extLst>
              <a:ext uri="{FF2B5EF4-FFF2-40B4-BE49-F238E27FC236}">
                <a16:creationId xmlns:a16="http://schemas.microsoft.com/office/drawing/2014/main" id="{6D1E823A-591B-2E83-877D-2F75A435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9" y="4183515"/>
            <a:ext cx="539451" cy="763600"/>
          </a:xfrm>
          <a:prstGeom prst="rect">
            <a:avLst/>
          </a:prstGeom>
        </p:spPr>
      </p:pic>
      <p:sp>
        <p:nvSpPr>
          <p:cNvPr id="5140" name="圆角矩形 5139">
            <a:extLst>
              <a:ext uri="{FF2B5EF4-FFF2-40B4-BE49-F238E27FC236}">
                <a16:creationId xmlns:a16="http://schemas.microsoft.com/office/drawing/2014/main" id="{5151FDEE-615E-719B-0A13-F5FB9C415900}"/>
              </a:ext>
            </a:extLst>
          </p:cNvPr>
          <p:cNvSpPr/>
          <p:nvPr/>
        </p:nvSpPr>
        <p:spPr>
          <a:xfrm>
            <a:off x="5714347" y="5008146"/>
            <a:ext cx="1017007" cy="6189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>
                <a:latin typeface="Gill Sans MT" panose="020B0502020104020203" pitchFamily="34" charset="0"/>
              </a:rPr>
              <a:t>Retry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2C352DC-13D5-D07C-480C-085528196246}"/>
              </a:ext>
            </a:extLst>
          </p:cNvPr>
          <p:cNvSpPr/>
          <p:nvPr/>
        </p:nvSpPr>
        <p:spPr>
          <a:xfrm>
            <a:off x="4925026" y="3431544"/>
            <a:ext cx="925715" cy="3369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dirty="0">
                <a:latin typeface="Gill Sans MT" panose="020B0502020104020203" pitchFamily="34" charset="0"/>
              </a:rPr>
              <a:t>finished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6CA3ECA-3E97-1D05-3F14-9ABF1A194559}"/>
              </a:ext>
            </a:extLst>
          </p:cNvPr>
          <p:cNvSpPr/>
          <p:nvPr/>
        </p:nvSpPr>
        <p:spPr>
          <a:xfrm>
            <a:off x="4918730" y="2319055"/>
            <a:ext cx="925715" cy="3369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dirty="0">
                <a:latin typeface="Gill Sans MT" panose="020B0502020104020203" pitchFamily="34" charset="0"/>
              </a:rPr>
              <a:t>100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FA2187D-CE3C-5325-35F7-0DC968A387B4}"/>
              </a:ext>
            </a:extLst>
          </p:cNvPr>
          <p:cNvSpPr/>
          <p:nvPr/>
        </p:nvSpPr>
        <p:spPr>
          <a:xfrm>
            <a:off x="8169491" y="1460221"/>
            <a:ext cx="1425600" cy="61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Start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338B5D-FED7-8887-E3AD-CAAEF2DCA2EE}"/>
              </a:ext>
            </a:extLst>
          </p:cNvPr>
          <p:cNvSpPr/>
          <p:nvPr/>
        </p:nvSpPr>
        <p:spPr>
          <a:xfrm>
            <a:off x="7068991" y="2488057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m = Read("piggy bank")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65213A5-1D4A-C579-1A23-22A8BF197018}"/>
              </a:ext>
            </a:extLst>
          </p:cNvPr>
          <p:cNvSpPr/>
          <p:nvPr/>
        </p:nvSpPr>
        <p:spPr>
          <a:xfrm>
            <a:off x="7068991" y="3605438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Write("piggy bank", m/2)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C9F387D-0538-5D4E-1444-1649412CDF10}"/>
              </a:ext>
            </a:extLst>
          </p:cNvPr>
          <p:cNvSpPr/>
          <p:nvPr/>
        </p:nvSpPr>
        <p:spPr>
          <a:xfrm>
            <a:off x="8169491" y="4982695"/>
            <a:ext cx="1425600" cy="618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End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D07347D-782E-C68F-8AAF-3B48B56E5F8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882291" y="2079421"/>
            <a:ext cx="2" cy="408636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8A7E45B-B0F9-F2E8-54E7-2EE9D989C9C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8882293" y="3150610"/>
            <a:ext cx="0" cy="45482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C494268-C29D-77BF-FD5D-80F34546DF6E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8882291" y="4267991"/>
            <a:ext cx="2" cy="714704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9EF4104-215F-995B-5FE7-32211B48471A}"/>
              </a:ext>
            </a:extLst>
          </p:cNvPr>
          <p:cNvSpPr/>
          <p:nvPr/>
        </p:nvSpPr>
        <p:spPr>
          <a:xfrm>
            <a:off x="6601444" y="3431543"/>
            <a:ext cx="925715" cy="3369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dirty="0">
                <a:latin typeface="Gill Sans MT" panose="020B0502020104020203" pitchFamily="34" charset="0"/>
              </a:rPr>
              <a:t>skip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4B834198-C4EC-F7E6-81A2-C4456FAD7B1A}"/>
              </a:ext>
            </a:extLst>
          </p:cNvPr>
          <p:cNvSpPr/>
          <p:nvPr/>
        </p:nvSpPr>
        <p:spPr>
          <a:xfrm>
            <a:off x="6611033" y="2319055"/>
            <a:ext cx="925715" cy="3369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dirty="0">
                <a:latin typeface="Gill Sans MT" panose="020B0502020104020203" pitchFamily="34" charset="0"/>
              </a:rPr>
              <a:t>100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5FE0629B-A3B4-4C71-EF5D-2141E0E7997E}"/>
              </a:ext>
            </a:extLst>
          </p:cNvPr>
          <p:cNvSpPr/>
          <p:nvPr/>
        </p:nvSpPr>
        <p:spPr>
          <a:xfrm>
            <a:off x="4234835" y="2381452"/>
            <a:ext cx="3998978" cy="12951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800" dirty="0">
                <a:latin typeface="Gill Sans MT" panose="020B0502020104020203" pitchFamily="34" charset="0"/>
              </a:rPr>
              <a:t>Idempotent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800" dirty="0">
                <a:latin typeface="Gill Sans MT" panose="020B0502020104020203" pitchFamily="34" charset="0"/>
              </a:rPr>
              <a:t>Reads</a:t>
            </a:r>
            <a:r>
              <a:rPr kumimoji="1" lang="zh-CN" altLang="en-US" sz="28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latin typeface="Gill Sans MT" panose="020B0502020104020203" pitchFamily="34" charset="0"/>
              </a:rPr>
              <a:t>&amp;</a:t>
            </a:r>
            <a:r>
              <a:rPr kumimoji="1" lang="zh-CN" altLang="en-US" sz="28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latin typeface="Gill Sans MT" panose="020B0502020104020203" pitchFamily="34" charset="0"/>
              </a:rPr>
              <a:t>Writes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Existing Approaches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3C2D205-0C07-D156-E0AE-BB774D575949}"/>
              </a:ext>
            </a:extLst>
          </p:cNvPr>
          <p:cNvSpPr/>
          <p:nvPr/>
        </p:nvSpPr>
        <p:spPr>
          <a:xfrm>
            <a:off x="2861174" y="1486612"/>
            <a:ext cx="1425600" cy="61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Start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F722601-A37B-8547-14F1-639FF67A6269}"/>
              </a:ext>
            </a:extLst>
          </p:cNvPr>
          <p:cNvSpPr/>
          <p:nvPr/>
        </p:nvSpPr>
        <p:spPr>
          <a:xfrm>
            <a:off x="1760674" y="2514448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m = Read("piggy bank")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278F42-0D31-DE19-D71F-0257FDF0A8F0}"/>
              </a:ext>
            </a:extLst>
          </p:cNvPr>
          <p:cNvSpPr/>
          <p:nvPr/>
        </p:nvSpPr>
        <p:spPr>
          <a:xfrm>
            <a:off x="1760674" y="3631829"/>
            <a:ext cx="3626603" cy="6625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Write("piggy bank", m/2)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8FB1B7-44D9-5DCD-7A85-746E2D15201B}"/>
              </a:ext>
            </a:extLst>
          </p:cNvPr>
          <p:cNvSpPr/>
          <p:nvPr/>
        </p:nvSpPr>
        <p:spPr>
          <a:xfrm>
            <a:off x="2861174" y="5009086"/>
            <a:ext cx="1425600" cy="618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End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Piggy-Bank Icons - Free SVG &amp; PNG Piggy-Bank Images - Noun Project">
            <a:extLst>
              <a:ext uri="{FF2B5EF4-FFF2-40B4-BE49-F238E27FC236}">
                <a16:creationId xmlns:a16="http://schemas.microsoft.com/office/drawing/2014/main" id="{1BBED399-329E-7E3A-A142-791CD196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91" y="1962584"/>
            <a:ext cx="1720796" cy="17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26B891BC-83A7-BD65-4B6E-AE4F4084B60E}"/>
              </a:ext>
            </a:extLst>
          </p:cNvPr>
          <p:cNvCxnSpPr>
            <a:cxnSpLocks/>
          </p:cNvCxnSpPr>
          <p:nvPr/>
        </p:nvCxnSpPr>
        <p:spPr>
          <a:xfrm>
            <a:off x="6234324" y="1415794"/>
            <a:ext cx="0" cy="47160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19C8EDB-9DE5-3B63-2B6C-31833BA349A2}"/>
              </a:ext>
            </a:extLst>
          </p:cNvPr>
          <p:cNvSpPr txBox="1"/>
          <p:nvPr/>
        </p:nvSpPr>
        <p:spPr>
          <a:xfrm>
            <a:off x="3675415" y="577613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Stateless functions</a:t>
            </a:r>
            <a:endParaRPr kumimoji="1"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E64E3C-87A2-BBF5-8ED9-DBC9589D15CA}"/>
              </a:ext>
            </a:extLst>
          </p:cNvPr>
          <p:cNvSpPr txBox="1"/>
          <p:nvPr/>
        </p:nvSpPr>
        <p:spPr>
          <a:xfrm>
            <a:off x="6826887" y="578833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External State</a:t>
            </a:r>
            <a:endParaRPr kumimoji="1"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BBDA01-6C4D-1E4B-4E9B-613A5C39ED52}"/>
              </a:ext>
            </a:extLst>
          </p:cNvPr>
          <p:cNvSpPr txBox="1"/>
          <p:nvPr/>
        </p:nvSpPr>
        <p:spPr>
          <a:xfrm>
            <a:off x="7421831" y="27041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6CED707-359E-7DBC-5658-77DB1E160E84}"/>
              </a:ext>
            </a:extLst>
          </p:cNvPr>
          <p:cNvCxnSpPr>
            <a:cxnSpLocks/>
          </p:cNvCxnSpPr>
          <p:nvPr/>
        </p:nvCxnSpPr>
        <p:spPr>
          <a:xfrm flipH="1">
            <a:off x="5431521" y="2842382"/>
            <a:ext cx="1582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CD8F72B-3453-F0C0-2A81-F3F8AD5B5728}"/>
              </a:ext>
            </a:extLst>
          </p:cNvPr>
          <p:cNvSpPr txBox="1"/>
          <p:nvPr/>
        </p:nvSpPr>
        <p:spPr>
          <a:xfrm>
            <a:off x="5957677" y="2629089"/>
            <a:ext cx="569387" cy="400110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100</a:t>
            </a:r>
            <a:endParaRPr kumimoji="1" lang="zh-CN" altLang="en-US" sz="2000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93F1992D-5931-C012-3AC2-CD7DF71AEE25}"/>
              </a:ext>
            </a:extLst>
          </p:cNvPr>
          <p:cNvCxnSpPr>
            <a:cxnSpLocks/>
          </p:cNvCxnSpPr>
          <p:nvPr/>
        </p:nvCxnSpPr>
        <p:spPr>
          <a:xfrm flipV="1">
            <a:off x="5461017" y="3963106"/>
            <a:ext cx="15826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Piggy-Bank Icons - Free SVG &amp; PNG Piggy-Bank Images - Noun Project">
            <a:extLst>
              <a:ext uri="{FF2B5EF4-FFF2-40B4-BE49-F238E27FC236}">
                <a16:creationId xmlns:a16="http://schemas.microsoft.com/office/drawing/2014/main" id="{9F14E839-6E7F-AF39-6EA1-44E607A6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6887" y="3106679"/>
            <a:ext cx="1720800" cy="17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BEC8864-B6C4-8F2D-0D0C-F59D12BA68F0}"/>
              </a:ext>
            </a:extLst>
          </p:cNvPr>
          <p:cNvSpPr txBox="1"/>
          <p:nvPr/>
        </p:nvSpPr>
        <p:spPr>
          <a:xfrm>
            <a:off x="7495571" y="3845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CAF205-6250-7272-8A3A-ED8897DE0A63}"/>
              </a:ext>
            </a:extLst>
          </p:cNvPr>
          <p:cNvSpPr txBox="1"/>
          <p:nvPr/>
        </p:nvSpPr>
        <p:spPr>
          <a:xfrm>
            <a:off x="6023086" y="3754946"/>
            <a:ext cx="441147" cy="400110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50</a:t>
            </a:r>
            <a:endParaRPr kumimoji="1" lang="zh-CN" altLang="en-US" sz="2000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94058C1-7401-89F9-2D90-26EEEED1225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573974" y="2105812"/>
            <a:ext cx="2" cy="408636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630A33A-6FA2-D87F-4D5D-0540546ED6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573976" y="3177001"/>
            <a:ext cx="0" cy="45482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417828F9-44AD-572D-E518-43FC1F0A1FB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573974" y="4294382"/>
            <a:ext cx="2" cy="714704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3" name="图片 5132">
            <a:extLst>
              <a:ext uri="{FF2B5EF4-FFF2-40B4-BE49-F238E27FC236}">
                <a16:creationId xmlns:a16="http://schemas.microsoft.com/office/drawing/2014/main" id="{6D1E823A-591B-2E83-877D-2F75A435B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249" y="4183515"/>
            <a:ext cx="539451" cy="7636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1C4EC292-195F-5613-89AA-281C6CA8337B}"/>
              </a:ext>
            </a:extLst>
          </p:cNvPr>
          <p:cNvSpPr/>
          <p:nvPr/>
        </p:nvSpPr>
        <p:spPr>
          <a:xfrm>
            <a:off x="5646342" y="3785142"/>
            <a:ext cx="1177264" cy="3369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dirty="0">
                <a:latin typeface="Gill Sans MT" panose="020B0502020104020203" pitchFamily="34" charset="0"/>
              </a:rPr>
              <a:t>Write log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23D3A3F-34EB-D1B5-712F-D3BD8F8C1F3D}"/>
              </a:ext>
            </a:extLst>
          </p:cNvPr>
          <p:cNvSpPr/>
          <p:nvPr/>
        </p:nvSpPr>
        <p:spPr>
          <a:xfrm>
            <a:off x="5634219" y="2656081"/>
            <a:ext cx="1177264" cy="3369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dirty="0">
                <a:latin typeface="Gill Sans MT" panose="020B0502020104020203" pitchFamily="34" charset="0"/>
              </a:rPr>
              <a:t>Read log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02D9F8E-BB20-7AC0-821D-1E2C15FB487A}"/>
              </a:ext>
            </a:extLst>
          </p:cNvPr>
          <p:cNvSpPr/>
          <p:nvPr/>
        </p:nvSpPr>
        <p:spPr>
          <a:xfrm>
            <a:off x="4761061" y="4792122"/>
            <a:ext cx="2923580" cy="837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dirty="0">
                <a:latin typeface="Gill Sans MT" panose="020B0502020104020203" pitchFamily="34" charset="0"/>
              </a:rPr>
              <a:t>Check logs first during retry</a:t>
            </a: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Logging </a:t>
            </a:r>
            <a:r>
              <a:rPr lang="en-US" sz="4000" dirty="0">
                <a:latin typeface="Gill Sans MT" panose="020B0502020104020203" pitchFamily="34" charset="0"/>
              </a:rPr>
              <a:t>Is Not a Free Lunch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ALL external operations requires logging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Gill Sans MT" panose="020B0502020104020203" pitchFamily="34" charset="0"/>
              </a:rPr>
              <a:t>Read</a:t>
            </a:r>
            <a:r>
              <a:rPr lang="zh-CN" altLang="en-US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log saves read results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Write log commits writes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30-50%</a:t>
            </a:r>
            <a:r>
              <a:rPr lang="zh-CN" altLang="en-US" dirty="0"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Gill Sans MT" panose="020B0502020104020203" pitchFamily="34" charset="0"/>
                <a:ea typeface="Microsoft YaHei" panose="020B0503020204020204" pitchFamily="34" charset="-122"/>
              </a:rPr>
              <a:t>runtime overhead compared to raw DynamoDB read/write</a:t>
            </a:r>
            <a:r>
              <a:rPr lang="en-US" altLang="zh-CN" baseline="30000" dirty="0">
                <a:latin typeface="Gill Sans MT" panose="020B0502020104020203" pitchFamily="34" charset="0"/>
                <a:ea typeface="Microsoft YaHei" panose="020B0503020204020204" pitchFamily="34" charset="-122"/>
              </a:rPr>
              <a:t>[1]</a:t>
            </a:r>
            <a:endParaRPr lang="en-US" altLang="zh-CN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575354-0E34-6E18-0151-A39D58DAAD92}"/>
              </a:ext>
            </a:extLst>
          </p:cNvPr>
          <p:cNvSpPr txBox="1"/>
          <p:nvPr/>
        </p:nvSpPr>
        <p:spPr>
          <a:xfrm>
            <a:off x="6282280" y="6374583"/>
            <a:ext cx="5247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Gill Sans MT" panose="020B0502020104020203" pitchFamily="34" charset="0"/>
              </a:rPr>
              <a:t>[1]</a:t>
            </a:r>
            <a:r>
              <a:rPr kumimoji="1" lang="zh-CN" altLang="en-US" sz="1400" dirty="0"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 err="1">
                <a:latin typeface="Gill Sans MT" panose="020B0502020104020203" pitchFamily="34" charset="0"/>
              </a:rPr>
              <a:t>Boki</a:t>
            </a:r>
            <a:r>
              <a:rPr kumimoji="1" lang="en-US" altLang="zh-CN" sz="1400" dirty="0">
                <a:latin typeface="Gill Sans MT" panose="020B0502020104020203" pitchFamily="34" charset="0"/>
              </a:rPr>
              <a:t>: Stateful Serverless Computing with Shared Logs. SOSP 2021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79D473-0BCD-60E2-B8E8-8C0E449C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41" y="3936430"/>
            <a:ext cx="6226517" cy="1335913"/>
          </a:xfrm>
          <a:prstGeom prst="rect">
            <a:avLst/>
          </a:prstGeom>
        </p:spPr>
      </p:pic>
      <p:sp>
        <p:nvSpPr>
          <p:cNvPr id="2" name="上箭头 1">
            <a:extLst>
              <a:ext uri="{FF2B5EF4-FFF2-40B4-BE49-F238E27FC236}">
                <a16:creationId xmlns:a16="http://schemas.microsoft.com/office/drawing/2014/main" id="{6EF596C7-D3AC-3CB7-86C2-8A46E14CC559}"/>
              </a:ext>
            </a:extLst>
          </p:cNvPr>
          <p:cNvSpPr/>
          <p:nvPr/>
        </p:nvSpPr>
        <p:spPr>
          <a:xfrm>
            <a:off x="9589580" y="3936430"/>
            <a:ext cx="602166" cy="1271240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96F7E-64C2-4383-25B8-CF67969F01A4}"/>
              </a:ext>
            </a:extLst>
          </p:cNvPr>
          <p:cNvSpPr txBox="1"/>
          <p:nvPr/>
        </p:nvSpPr>
        <p:spPr>
          <a:xfrm>
            <a:off x="10230065" y="4328949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30-50%</a:t>
            </a:r>
            <a:endParaRPr kumimoji="1" lang="zh-CN" altLang="en-US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654A4BA-9510-4F1B-8693-A670DFE585BF}"/>
              </a:ext>
            </a:extLst>
          </p:cNvPr>
          <p:cNvSpPr/>
          <p:nvPr/>
        </p:nvSpPr>
        <p:spPr>
          <a:xfrm>
            <a:off x="2940204" y="3848169"/>
            <a:ext cx="6311590" cy="1519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200" dirty="0">
                <a:latin typeface="Gill Sans MT" panose="020B0502020104020203" pitchFamily="34" charset="0"/>
              </a:rPr>
              <a:t>Idempotence with minimum 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3200" dirty="0">
                <a:latin typeface="Gill Sans MT" panose="020B0502020104020203" pitchFamily="34" charset="0"/>
              </a:rPr>
              <a:t>logging overhead </a:t>
            </a:r>
            <a:r>
              <a:rPr kumimoji="1" lang="en-US" altLang="zh-CN" sz="3200" dirty="0">
                <a:latin typeface="Microsoft YaHei" panose="020B0503020204020204" pitchFamily="34" charset="-122"/>
              </a:rPr>
              <a:t>!</a:t>
            </a:r>
            <a:r>
              <a:rPr kumimoji="1" lang="en-US" altLang="zh-CN" sz="3200" dirty="0">
                <a:latin typeface="Gill Sans MT" panose="020B0502020104020203" pitchFamily="34" charset="0"/>
              </a:rPr>
              <a:t> </a:t>
            </a:r>
            <a:endParaRPr kumimoji="1" lang="zh-CN" altLang="en-US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1E-95D5-0749-9F61-C74DD2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Halfmoon: Logging Either Reads or Writes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ABFB2-5D55-2A3D-8D33-A330D4D0D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9484" y="2033708"/>
            <a:ext cx="3293777" cy="3246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D13781-A385-3F1F-F324-8335DE89F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0"/>
                    </a14:imgEffect>
                    <a14:imgEffect>
                      <a14:brightnessContrast bright="25000"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1459" y="1738845"/>
            <a:ext cx="3835766" cy="3835766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E1056CE9-55FD-FFC2-D6A7-CAD0A041BD75}"/>
              </a:ext>
            </a:extLst>
          </p:cNvPr>
          <p:cNvSpPr/>
          <p:nvPr/>
        </p:nvSpPr>
        <p:spPr>
          <a:xfrm>
            <a:off x="5755342" y="3334871"/>
            <a:ext cx="1452282" cy="32185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31750" cap="flat" cmpd="sng" algn="ctr">
            <a:noFill/>
            <a:prstDash val="solid"/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2400" dirty="0">
              <a:latin typeface="Gill Sans MT" panose="020B0502020104020203" pitchFamily="34" charset="0"/>
            </a:endParaRPr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DB884881-D1C3-4B79-B9A8-CE1EE7EB8FE9}"/>
              </a:ext>
            </a:extLst>
          </p:cNvPr>
          <p:cNvCxnSpPr>
            <a:cxnSpLocks/>
          </p:cNvCxnSpPr>
          <p:nvPr/>
        </p:nvCxnSpPr>
        <p:spPr>
          <a:xfrm flipH="1">
            <a:off x="7395882" y="2178424"/>
            <a:ext cx="2245659" cy="27432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1E-95D5-0749-9F61-C74DD2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Halfmoon: Logging Either Reads or Writes</a:t>
            </a:r>
            <a:endParaRPr lang="en-US" sz="4000" dirty="0">
              <a:latin typeface="Gill Sans MT" panose="020B0502020104020203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40B48-E53F-5A5C-987E-1EBA8072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78" y="1606280"/>
            <a:ext cx="9926644" cy="43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 w="31750" cap="flat" cmpd="sng" algn="ctr">
          <a:noFill/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lnSpc>
            <a:spcPct val="90000"/>
          </a:lnSpc>
          <a:defRPr kumimoji="1" sz="2400" dirty="0">
            <a:latin typeface="Gill Sans MT" panose="020B0502020104020203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37929</TotalTime>
  <Words>1437</Words>
  <Application>Microsoft Macintosh PowerPoint</Application>
  <PresentationFormat>宽屏</PresentationFormat>
  <Paragraphs>446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Microsoft YaHei</vt:lpstr>
      <vt:lpstr>Arial</vt:lpstr>
      <vt:lpstr>Calibri</vt:lpstr>
      <vt:lpstr>Calibri Light</vt:lpstr>
      <vt:lpstr>Gill Sans</vt:lpstr>
      <vt:lpstr>Gill Sans MT</vt:lpstr>
      <vt:lpstr>Helvetica Neue</vt:lpstr>
      <vt:lpstr>Wingdings</vt:lpstr>
      <vt:lpstr>Office Theme</vt:lpstr>
      <vt:lpstr>Simple Light</vt:lpstr>
      <vt:lpstr>Halfmoon: Log-Optimal Fault-Tolerant Stateful Serverless Computing</vt:lpstr>
      <vt:lpstr>Fault Tolerance for Stateful Serverless</vt:lpstr>
      <vt:lpstr>Fault Tolerance for Stateful Serverless</vt:lpstr>
      <vt:lpstr>How Can Stateful Applications Go Wrong ? </vt:lpstr>
      <vt:lpstr>Exactly-Once Semantics</vt:lpstr>
      <vt:lpstr>Existing Approaches</vt:lpstr>
      <vt:lpstr>Logging Is Not a Free Lunch</vt:lpstr>
      <vt:lpstr>Halfmoon: Logging Either Reads or Writes</vt:lpstr>
      <vt:lpstr>Halfmoon: Logging Either Reads or Writes</vt:lpstr>
      <vt:lpstr>Observation: Parameterizing Reads and Writes</vt:lpstr>
      <vt:lpstr>Observation: Parameterizing Reads and Writes</vt:lpstr>
      <vt:lpstr>Observation: Parameterizing Reads and Writes</vt:lpstr>
      <vt:lpstr>Observation: Parameterizing Reads and Writes</vt:lpstr>
      <vt:lpstr>Challenge: Determinism without Logging</vt:lpstr>
      <vt:lpstr>Solution: Using Logical Timestamps</vt:lpstr>
      <vt:lpstr>Solution: Using Logical Timestamps</vt:lpstr>
      <vt:lpstr>Solution: Using Logical Timestamps</vt:lpstr>
      <vt:lpstr>The Two Race Conditions Against Idempotence</vt:lpstr>
      <vt:lpstr>The Halfmoon-read Protocol</vt:lpstr>
      <vt:lpstr>The Halfmoon-read Protocol</vt:lpstr>
      <vt:lpstr>The Halfmoon-read Protocol</vt:lpstr>
      <vt:lpstr>The Halfmoon-write Protocol</vt:lpstr>
      <vt:lpstr>The Halfmoon-write Protocol</vt:lpstr>
      <vt:lpstr>The Halfmoon-write Protocol</vt:lpstr>
      <vt:lpstr>Log-Optimality</vt:lpstr>
      <vt:lpstr>What's Next</vt:lpstr>
      <vt:lpstr>Evaluation: Experiment Setup</vt:lpstr>
      <vt:lpstr>Evaluation: Stateful Serverless Workflows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RackSched: A Microsecond-Scale Scheduler for Rack-Scale Computers</dc:title>
  <dc:creator>Hang Zhu</dc:creator>
  <cp:lastModifiedBy>Tom Qi</cp:lastModifiedBy>
  <cp:revision>1855</cp:revision>
  <dcterms:created xsi:type="dcterms:W3CDTF">2020-10-04T00:54:29Z</dcterms:created>
  <dcterms:modified xsi:type="dcterms:W3CDTF">2023-10-25T22:17:24Z</dcterms:modified>
</cp:coreProperties>
</file>