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3" r:id="rId2"/>
  </p:sldMasterIdLst>
  <p:sldIdLst>
    <p:sldId id="257" r:id="rId3"/>
    <p:sldId id="258" r:id="rId4"/>
    <p:sldId id="259" r:id="rId5"/>
    <p:sldId id="260" r:id="rId6"/>
    <p:sldId id="261" r:id="rId7"/>
    <p:sldId id="262" r:id="rId8"/>
    <p:sldId id="263" r:id="rId9"/>
    <p:sldId id="264" r:id="rId10"/>
    <p:sldId id="270" r:id="rId11"/>
    <p:sldId id="266" r:id="rId12"/>
    <p:sldId id="271" r:id="rId13"/>
    <p:sldId id="272" r:id="rId14"/>
    <p:sldId id="273"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4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29"/>
    <p:restoredTop sz="96327"/>
  </p:normalViewPr>
  <p:slideViewPr>
    <p:cSldViewPr snapToGrid="0">
      <p:cViewPr varScale="1">
        <p:scale>
          <a:sx n="142" d="100"/>
          <a:sy n="142" d="100"/>
        </p:scale>
        <p:origin x="192" y="1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ECF1C1-EBEC-5447-BB38-3E111C4E0AFF}" type="doc">
      <dgm:prSet loTypeId="urn:microsoft.com/office/officeart/2005/8/layout/vList2" loCatId="list" qsTypeId="urn:microsoft.com/office/officeart/2005/8/quickstyle/3d2" qsCatId="3D" csTypeId="urn:microsoft.com/office/officeart/2005/8/colors/accent1_2" csCatId="accent1"/>
      <dgm:spPr/>
      <dgm:t>
        <a:bodyPr/>
        <a:lstStyle/>
        <a:p>
          <a:endParaRPr lang="en-US"/>
        </a:p>
      </dgm:t>
    </dgm:pt>
    <dgm:pt modelId="{97D93E95-681F-4347-8AFA-D9703D7BB8A5}">
      <dgm:prSet/>
      <dgm:spPr/>
      <dgm:t>
        <a:bodyPr/>
        <a:lstStyle/>
        <a:p>
          <a:pPr algn="ctr"/>
          <a:r>
            <a:rPr lang="en-US" b="0" i="0" baseline="0" dirty="0"/>
            <a:t>INTRODUCTION</a:t>
          </a:r>
          <a:endParaRPr lang="en-US" dirty="0"/>
        </a:p>
      </dgm:t>
    </dgm:pt>
    <dgm:pt modelId="{9D516961-C2C0-444E-947E-B22AEB1014CD}" type="parTrans" cxnId="{8B6A4DDE-23A2-DB49-8BAA-F2B33501F78A}">
      <dgm:prSet/>
      <dgm:spPr/>
      <dgm:t>
        <a:bodyPr/>
        <a:lstStyle/>
        <a:p>
          <a:endParaRPr lang="en-US"/>
        </a:p>
      </dgm:t>
    </dgm:pt>
    <dgm:pt modelId="{84E0E38B-BD22-7B40-B8FD-9F897C1C6B79}" type="sibTrans" cxnId="{8B6A4DDE-23A2-DB49-8BAA-F2B33501F78A}">
      <dgm:prSet/>
      <dgm:spPr/>
      <dgm:t>
        <a:bodyPr/>
        <a:lstStyle/>
        <a:p>
          <a:endParaRPr lang="en-US"/>
        </a:p>
      </dgm:t>
    </dgm:pt>
    <dgm:pt modelId="{B341C1C7-C835-FF42-862F-D072CC0E712F}" type="pres">
      <dgm:prSet presAssocID="{94ECF1C1-EBEC-5447-BB38-3E111C4E0AFF}" presName="linear" presStyleCnt="0">
        <dgm:presLayoutVars>
          <dgm:animLvl val="lvl"/>
          <dgm:resizeHandles val="exact"/>
        </dgm:presLayoutVars>
      </dgm:prSet>
      <dgm:spPr/>
    </dgm:pt>
    <dgm:pt modelId="{0C52B5A5-4A0C-6E4F-8C23-9D5E5EE9E0B7}" type="pres">
      <dgm:prSet presAssocID="{97D93E95-681F-4347-8AFA-D9703D7BB8A5}" presName="parentText" presStyleLbl="node1" presStyleIdx="0" presStyleCnt="1">
        <dgm:presLayoutVars>
          <dgm:chMax val="0"/>
          <dgm:bulletEnabled val="1"/>
        </dgm:presLayoutVars>
      </dgm:prSet>
      <dgm:spPr/>
    </dgm:pt>
  </dgm:ptLst>
  <dgm:cxnLst>
    <dgm:cxn modelId="{036CDD09-5A55-D14B-8F5A-7EA22F0E6902}" type="presOf" srcId="{97D93E95-681F-4347-8AFA-D9703D7BB8A5}" destId="{0C52B5A5-4A0C-6E4F-8C23-9D5E5EE9E0B7}" srcOrd="0" destOrd="0" presId="urn:microsoft.com/office/officeart/2005/8/layout/vList2"/>
    <dgm:cxn modelId="{21D3181D-221F-544F-8D8F-3B04E8696BAA}" type="presOf" srcId="{94ECF1C1-EBEC-5447-BB38-3E111C4E0AFF}" destId="{B341C1C7-C835-FF42-862F-D072CC0E712F}" srcOrd="0" destOrd="0" presId="urn:microsoft.com/office/officeart/2005/8/layout/vList2"/>
    <dgm:cxn modelId="{8B6A4DDE-23A2-DB49-8BAA-F2B33501F78A}" srcId="{94ECF1C1-EBEC-5447-BB38-3E111C4E0AFF}" destId="{97D93E95-681F-4347-8AFA-D9703D7BB8A5}" srcOrd="0" destOrd="0" parTransId="{9D516961-C2C0-444E-947E-B22AEB1014CD}" sibTransId="{84E0E38B-BD22-7B40-B8FD-9F897C1C6B79}"/>
    <dgm:cxn modelId="{E4AEE662-0B4A-B84C-9BDF-F18C674E722C}" type="presParOf" srcId="{B341C1C7-C835-FF42-862F-D072CC0E712F}" destId="{0C52B5A5-4A0C-6E4F-8C23-9D5E5EE9E0B7}" srcOrd="0"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B94377-50C2-4046-AD71-0869CF3E1A51}" type="doc">
      <dgm:prSet loTypeId="urn:microsoft.com/office/officeart/2005/8/layout/vList2" loCatId="list" qsTypeId="urn:microsoft.com/office/officeart/2005/8/quickstyle/3d2" qsCatId="3D" csTypeId="urn:microsoft.com/office/officeart/2005/8/colors/colorful3" csCatId="colorful" phldr="1"/>
      <dgm:spPr/>
      <dgm:t>
        <a:bodyPr/>
        <a:lstStyle/>
        <a:p>
          <a:endParaRPr lang="en-US"/>
        </a:p>
      </dgm:t>
    </dgm:pt>
    <dgm:pt modelId="{BB620C7D-9F56-1F44-851D-D9BAECED743B}">
      <dgm:prSet custT="1"/>
      <dgm:spPr/>
      <dgm:t>
        <a:bodyPr/>
        <a:lstStyle/>
        <a:p>
          <a:r>
            <a:rPr lang="en-US" sz="1600" b="0" i="0" baseline="0" dirty="0" err="1"/>
            <a:t>Rockbuster</a:t>
          </a:r>
          <a:r>
            <a:rPr lang="en-US" sz="1600" b="0" i="0" baseline="0" dirty="0"/>
            <a:t> Stealth LLC is a renowned movie rental company that once dominated the global market with its brick-and-mortar stores. However, in the face of relentless competition posed by streaming giants like Netflix and Amazon Prime, the visionary management team at </a:t>
          </a:r>
          <a:r>
            <a:rPr lang="en-US" sz="1600" b="0" i="0" baseline="0" dirty="0" err="1"/>
            <a:t>Rockbuster</a:t>
          </a:r>
          <a:r>
            <a:rPr lang="en-US" sz="1600" b="0" i="0" baseline="0" dirty="0"/>
            <a:t> Stealth has embarked on a strategic endeavor. Leveraging their extensive collection of movie licenses, they have devised a plan to launch an innovative online video rental service, poised to revolutionize the industry and secure their position amidst fierce rivalry. In this presentation, we will explore the data-driven insights that guided </a:t>
          </a:r>
          <a:r>
            <a:rPr lang="en-US" sz="1600" b="0" i="0" baseline="0" dirty="0" err="1"/>
            <a:t>Rockbuster</a:t>
          </a:r>
          <a:r>
            <a:rPr lang="en-US" sz="1600" b="0" i="0" baseline="0" dirty="0"/>
            <a:t> Stealth's decision-making process and unravel the potential impact of this bold transition.</a:t>
          </a:r>
          <a:endParaRPr lang="en-US" sz="1600" dirty="0"/>
        </a:p>
      </dgm:t>
    </dgm:pt>
    <dgm:pt modelId="{3FC062D5-58C7-2041-A77E-77126119AD63}" type="parTrans" cxnId="{608B067D-5B05-CD4A-9E34-9E53F0FC9739}">
      <dgm:prSet/>
      <dgm:spPr/>
      <dgm:t>
        <a:bodyPr/>
        <a:lstStyle/>
        <a:p>
          <a:endParaRPr lang="en-US"/>
        </a:p>
      </dgm:t>
    </dgm:pt>
    <dgm:pt modelId="{058BB6B4-D250-9F44-99E0-4840B7830B9D}" type="sibTrans" cxnId="{608B067D-5B05-CD4A-9E34-9E53F0FC9739}">
      <dgm:prSet/>
      <dgm:spPr/>
      <dgm:t>
        <a:bodyPr/>
        <a:lstStyle/>
        <a:p>
          <a:endParaRPr lang="en-US"/>
        </a:p>
      </dgm:t>
    </dgm:pt>
    <dgm:pt modelId="{D75438B7-A02C-E74A-BE97-B5AA79744655}">
      <dgm:prSet custT="1"/>
      <dgm:spPr/>
      <dgm:t>
        <a:bodyPr/>
        <a:lstStyle/>
        <a:p>
          <a:r>
            <a:rPr lang="en-US" sz="1600" b="0" i="0" baseline="0" dirty="0"/>
            <a:t>Get ready to embark on an exciting analysis of </a:t>
          </a:r>
          <a:r>
            <a:rPr lang="en-US" sz="1600" b="0" i="0" baseline="0" dirty="0" err="1"/>
            <a:t>Rockbuster</a:t>
          </a:r>
          <a:r>
            <a:rPr lang="en-US" sz="1600" b="0" i="0" baseline="0" dirty="0"/>
            <a:t> Stealth's journey towards sustainable competitiveness in the ever-evolving landscape of movie rentals.</a:t>
          </a:r>
          <a:endParaRPr lang="en-US" sz="1600" dirty="0"/>
        </a:p>
      </dgm:t>
    </dgm:pt>
    <dgm:pt modelId="{6B67140A-4103-3444-B6FF-ACD709C6C8DC}" type="parTrans" cxnId="{5E79B890-34C4-EE4A-A05A-8FFDA0C392F9}">
      <dgm:prSet/>
      <dgm:spPr/>
      <dgm:t>
        <a:bodyPr/>
        <a:lstStyle/>
        <a:p>
          <a:endParaRPr lang="en-US"/>
        </a:p>
      </dgm:t>
    </dgm:pt>
    <dgm:pt modelId="{A0148F31-2043-D248-BBB8-946D315615B1}" type="sibTrans" cxnId="{5E79B890-34C4-EE4A-A05A-8FFDA0C392F9}">
      <dgm:prSet/>
      <dgm:spPr/>
      <dgm:t>
        <a:bodyPr/>
        <a:lstStyle/>
        <a:p>
          <a:endParaRPr lang="en-US"/>
        </a:p>
      </dgm:t>
    </dgm:pt>
    <dgm:pt modelId="{BC93522B-87A3-3943-B3B5-294FFCDDDA90}" type="pres">
      <dgm:prSet presAssocID="{F6B94377-50C2-4046-AD71-0869CF3E1A51}" presName="linear" presStyleCnt="0">
        <dgm:presLayoutVars>
          <dgm:animLvl val="lvl"/>
          <dgm:resizeHandles val="exact"/>
        </dgm:presLayoutVars>
      </dgm:prSet>
      <dgm:spPr/>
    </dgm:pt>
    <dgm:pt modelId="{5C0F3E1D-7955-6748-B836-339B155EC6D4}" type="pres">
      <dgm:prSet presAssocID="{BB620C7D-9F56-1F44-851D-D9BAECED743B}" presName="parentText" presStyleLbl="node1" presStyleIdx="0" presStyleCnt="2">
        <dgm:presLayoutVars>
          <dgm:chMax val="0"/>
          <dgm:bulletEnabled val="1"/>
        </dgm:presLayoutVars>
      </dgm:prSet>
      <dgm:spPr/>
    </dgm:pt>
    <dgm:pt modelId="{B8218E26-9F4B-9C4B-909B-A0FDC185A7CD}" type="pres">
      <dgm:prSet presAssocID="{058BB6B4-D250-9F44-99E0-4840B7830B9D}" presName="spacer" presStyleCnt="0"/>
      <dgm:spPr/>
    </dgm:pt>
    <dgm:pt modelId="{D3C2A5C8-3836-D34D-B571-5773D6199A71}" type="pres">
      <dgm:prSet presAssocID="{D75438B7-A02C-E74A-BE97-B5AA79744655}" presName="parentText" presStyleLbl="node1" presStyleIdx="1" presStyleCnt="2" custScaleY="58540">
        <dgm:presLayoutVars>
          <dgm:chMax val="0"/>
          <dgm:bulletEnabled val="1"/>
        </dgm:presLayoutVars>
      </dgm:prSet>
      <dgm:spPr/>
    </dgm:pt>
  </dgm:ptLst>
  <dgm:cxnLst>
    <dgm:cxn modelId="{4B52901F-09D1-3A44-82D0-5FDA1DA15574}" type="presOf" srcId="{F6B94377-50C2-4046-AD71-0869CF3E1A51}" destId="{BC93522B-87A3-3943-B3B5-294FFCDDDA90}" srcOrd="0" destOrd="0" presId="urn:microsoft.com/office/officeart/2005/8/layout/vList2"/>
    <dgm:cxn modelId="{0F250C2D-5057-A94D-AFC4-A740AE3464AA}" type="presOf" srcId="{BB620C7D-9F56-1F44-851D-D9BAECED743B}" destId="{5C0F3E1D-7955-6748-B836-339B155EC6D4}" srcOrd="0" destOrd="0" presId="urn:microsoft.com/office/officeart/2005/8/layout/vList2"/>
    <dgm:cxn modelId="{A47C6F3D-B714-C440-A337-5890BE7A3110}" type="presOf" srcId="{D75438B7-A02C-E74A-BE97-B5AA79744655}" destId="{D3C2A5C8-3836-D34D-B571-5773D6199A71}" srcOrd="0" destOrd="0" presId="urn:microsoft.com/office/officeart/2005/8/layout/vList2"/>
    <dgm:cxn modelId="{608B067D-5B05-CD4A-9E34-9E53F0FC9739}" srcId="{F6B94377-50C2-4046-AD71-0869CF3E1A51}" destId="{BB620C7D-9F56-1F44-851D-D9BAECED743B}" srcOrd="0" destOrd="0" parTransId="{3FC062D5-58C7-2041-A77E-77126119AD63}" sibTransId="{058BB6B4-D250-9F44-99E0-4840B7830B9D}"/>
    <dgm:cxn modelId="{5E79B890-34C4-EE4A-A05A-8FFDA0C392F9}" srcId="{F6B94377-50C2-4046-AD71-0869CF3E1A51}" destId="{D75438B7-A02C-E74A-BE97-B5AA79744655}" srcOrd="1" destOrd="0" parTransId="{6B67140A-4103-3444-B6FF-ACD709C6C8DC}" sibTransId="{A0148F31-2043-D248-BBB8-946D315615B1}"/>
    <dgm:cxn modelId="{C1C7743B-6698-4542-9A50-1467C03E692D}" type="presParOf" srcId="{BC93522B-87A3-3943-B3B5-294FFCDDDA90}" destId="{5C0F3E1D-7955-6748-B836-339B155EC6D4}" srcOrd="0" destOrd="0" presId="urn:microsoft.com/office/officeart/2005/8/layout/vList2"/>
    <dgm:cxn modelId="{15337C66-53B2-174A-91C2-45DF19E519C9}" type="presParOf" srcId="{BC93522B-87A3-3943-B3B5-294FFCDDDA90}" destId="{B8218E26-9F4B-9C4B-909B-A0FDC185A7CD}" srcOrd="1" destOrd="0" presId="urn:microsoft.com/office/officeart/2005/8/layout/vList2"/>
    <dgm:cxn modelId="{AC910C34-D013-FA4E-9F81-A748331B49C8}" type="presParOf" srcId="{BC93522B-87A3-3943-B3B5-294FFCDDDA90}" destId="{D3C2A5C8-3836-D34D-B571-5773D6199A71}" srcOrd="2" destOrd="0" presId="urn:microsoft.com/office/officeart/2005/8/layout/vList2"/>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746F4E-61EE-5449-A67F-783C51B24FC2}" type="doc">
      <dgm:prSet loTypeId="urn:microsoft.com/office/officeart/2005/8/layout/vList2" loCatId="list" qsTypeId="urn:microsoft.com/office/officeart/2005/8/quickstyle/3d2" qsCatId="3D" csTypeId="urn:microsoft.com/office/officeart/2005/8/colors/accent1_2" csCatId="accent1"/>
      <dgm:spPr/>
      <dgm:t>
        <a:bodyPr/>
        <a:lstStyle/>
        <a:p>
          <a:endParaRPr lang="en-US"/>
        </a:p>
      </dgm:t>
    </dgm:pt>
    <dgm:pt modelId="{BC712A9F-22E8-E045-A1D5-6FF79634851F}">
      <dgm:prSet/>
      <dgm:spPr/>
      <dgm:t>
        <a:bodyPr/>
        <a:lstStyle/>
        <a:p>
          <a:r>
            <a:rPr lang="en-US" b="0" i="0" baseline="0" dirty="0"/>
            <a:t>SOME BACKGROUND INFORMATION</a:t>
          </a:r>
          <a:endParaRPr lang="en-US" dirty="0"/>
        </a:p>
      </dgm:t>
    </dgm:pt>
    <dgm:pt modelId="{7EFF278A-06B2-5E4E-9499-AB1B78AAE257}" type="parTrans" cxnId="{F92229DB-80D7-9444-BD63-C7EA89BFA43F}">
      <dgm:prSet/>
      <dgm:spPr/>
      <dgm:t>
        <a:bodyPr/>
        <a:lstStyle/>
        <a:p>
          <a:endParaRPr lang="en-US"/>
        </a:p>
      </dgm:t>
    </dgm:pt>
    <dgm:pt modelId="{3A561B73-7FAC-7049-89D1-6681A132E99A}" type="sibTrans" cxnId="{F92229DB-80D7-9444-BD63-C7EA89BFA43F}">
      <dgm:prSet/>
      <dgm:spPr/>
      <dgm:t>
        <a:bodyPr/>
        <a:lstStyle/>
        <a:p>
          <a:endParaRPr lang="en-US"/>
        </a:p>
      </dgm:t>
    </dgm:pt>
    <dgm:pt modelId="{78DE15C9-DBFA-7C41-9BDA-0570694A32DA}" type="pres">
      <dgm:prSet presAssocID="{50746F4E-61EE-5449-A67F-783C51B24FC2}" presName="linear" presStyleCnt="0">
        <dgm:presLayoutVars>
          <dgm:animLvl val="lvl"/>
          <dgm:resizeHandles val="exact"/>
        </dgm:presLayoutVars>
      </dgm:prSet>
      <dgm:spPr/>
    </dgm:pt>
    <dgm:pt modelId="{691AAB62-2757-8846-B9D7-8C3F6360D525}" type="pres">
      <dgm:prSet presAssocID="{BC712A9F-22E8-E045-A1D5-6FF79634851F}" presName="parentText" presStyleLbl="node1" presStyleIdx="0" presStyleCnt="1">
        <dgm:presLayoutVars>
          <dgm:chMax val="0"/>
          <dgm:bulletEnabled val="1"/>
        </dgm:presLayoutVars>
      </dgm:prSet>
      <dgm:spPr/>
    </dgm:pt>
  </dgm:ptLst>
  <dgm:cxnLst>
    <dgm:cxn modelId="{406A1E9E-0F49-FF4C-8E32-3802EB66DCE4}" type="presOf" srcId="{BC712A9F-22E8-E045-A1D5-6FF79634851F}" destId="{691AAB62-2757-8846-B9D7-8C3F6360D525}" srcOrd="0" destOrd="0" presId="urn:microsoft.com/office/officeart/2005/8/layout/vList2"/>
    <dgm:cxn modelId="{E266F2D0-521F-4E4A-8929-305FE2CA2D3E}" type="presOf" srcId="{50746F4E-61EE-5449-A67F-783C51B24FC2}" destId="{78DE15C9-DBFA-7C41-9BDA-0570694A32DA}" srcOrd="0" destOrd="0" presId="urn:microsoft.com/office/officeart/2005/8/layout/vList2"/>
    <dgm:cxn modelId="{F92229DB-80D7-9444-BD63-C7EA89BFA43F}" srcId="{50746F4E-61EE-5449-A67F-783C51B24FC2}" destId="{BC712A9F-22E8-E045-A1D5-6FF79634851F}" srcOrd="0" destOrd="0" parTransId="{7EFF278A-06B2-5E4E-9499-AB1B78AAE257}" sibTransId="{3A561B73-7FAC-7049-89D1-6681A132E99A}"/>
    <dgm:cxn modelId="{7F9DC131-C467-964A-A355-C1EBB9E4EB95}" type="presParOf" srcId="{78DE15C9-DBFA-7C41-9BDA-0570694A32DA}" destId="{691AAB62-2757-8846-B9D7-8C3F6360D525}"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AADFEF-59EC-4D52-9FC1-B41678691BA5}" type="doc">
      <dgm:prSet loTypeId="urn:microsoft.com/office/officeart/2005/8/layout/default" loCatId="list" qsTypeId="urn:microsoft.com/office/officeart/2005/8/quickstyle/3d2" qsCatId="3D" csTypeId="urn:microsoft.com/office/officeart/2005/8/colors/colorful5" csCatId="colorful" phldr="1"/>
      <dgm:spPr/>
      <dgm:t>
        <a:bodyPr/>
        <a:lstStyle/>
        <a:p>
          <a:endParaRPr lang="en-US"/>
        </a:p>
      </dgm:t>
    </dgm:pt>
    <dgm:pt modelId="{E57607FA-4098-41DE-9576-49910F7D0BFE}">
      <dgm:prSet/>
      <dgm:spPr/>
      <dgm:t>
        <a:bodyPr/>
        <a:lstStyle/>
        <a:p>
          <a:r>
            <a:rPr lang="en-GB" b="0" i="0" baseline="0"/>
            <a:t>Minimum Rental Duration:</a:t>
          </a:r>
          <a:br>
            <a:rPr lang="en-GB" b="0" i="0" baseline="0"/>
          </a:br>
          <a:r>
            <a:rPr lang="en-GB" b="0" i="0" baseline="0"/>
            <a:t>3-Days</a:t>
          </a:r>
          <a:endParaRPr lang="en-US"/>
        </a:p>
      </dgm:t>
    </dgm:pt>
    <dgm:pt modelId="{B31A042B-DA92-4A6A-B2DA-9B80BFE664CA}" type="parTrans" cxnId="{30EA62F2-7034-4B07-AD4C-4430185A6B28}">
      <dgm:prSet/>
      <dgm:spPr/>
      <dgm:t>
        <a:bodyPr/>
        <a:lstStyle/>
        <a:p>
          <a:endParaRPr lang="en-US"/>
        </a:p>
      </dgm:t>
    </dgm:pt>
    <dgm:pt modelId="{8C1DD328-7896-4D3F-BD01-5365CB5C9578}" type="sibTrans" cxnId="{30EA62F2-7034-4B07-AD4C-4430185A6B28}">
      <dgm:prSet/>
      <dgm:spPr/>
      <dgm:t>
        <a:bodyPr/>
        <a:lstStyle/>
        <a:p>
          <a:endParaRPr lang="en-US"/>
        </a:p>
      </dgm:t>
    </dgm:pt>
    <dgm:pt modelId="{7E9FF786-DCD7-4084-B2AA-55EB58F95673}">
      <dgm:prSet/>
      <dgm:spPr/>
      <dgm:t>
        <a:bodyPr/>
        <a:lstStyle/>
        <a:p>
          <a:r>
            <a:rPr lang="en-GB" b="0" i="0" baseline="0"/>
            <a:t>Maximum Rental Duration:</a:t>
          </a:r>
          <a:br>
            <a:rPr lang="en-GB" b="0" i="0" baseline="0"/>
          </a:br>
          <a:r>
            <a:rPr lang="en-GB" b="0" i="0" baseline="0"/>
            <a:t>7-Days</a:t>
          </a:r>
          <a:endParaRPr lang="en-US"/>
        </a:p>
      </dgm:t>
    </dgm:pt>
    <dgm:pt modelId="{CBF502E6-5F53-4602-8B7B-E0A159721C18}" type="parTrans" cxnId="{5C7B01C8-B982-40BD-BBBA-B4BDE339B9A3}">
      <dgm:prSet/>
      <dgm:spPr/>
      <dgm:t>
        <a:bodyPr/>
        <a:lstStyle/>
        <a:p>
          <a:endParaRPr lang="en-US"/>
        </a:p>
      </dgm:t>
    </dgm:pt>
    <dgm:pt modelId="{985C538D-7E58-473D-9121-A8F77BCEA29E}" type="sibTrans" cxnId="{5C7B01C8-B982-40BD-BBBA-B4BDE339B9A3}">
      <dgm:prSet/>
      <dgm:spPr/>
      <dgm:t>
        <a:bodyPr/>
        <a:lstStyle/>
        <a:p>
          <a:endParaRPr lang="en-US"/>
        </a:p>
      </dgm:t>
    </dgm:pt>
    <dgm:pt modelId="{6721DBF2-7F14-4F0B-969A-E9DB28DA5CE3}">
      <dgm:prSet/>
      <dgm:spPr/>
      <dgm:t>
        <a:bodyPr/>
        <a:lstStyle/>
        <a:p>
          <a:r>
            <a:rPr lang="en-GB" b="0" i="0" baseline="0"/>
            <a:t>Average Rental Duration:</a:t>
          </a:r>
          <a:br>
            <a:rPr lang="en-GB" b="0" i="0" baseline="0"/>
          </a:br>
          <a:r>
            <a:rPr lang="en-GB" b="0" i="0" baseline="0"/>
            <a:t>5-Days</a:t>
          </a:r>
          <a:endParaRPr lang="en-US"/>
        </a:p>
      </dgm:t>
    </dgm:pt>
    <dgm:pt modelId="{348EB6BA-687A-4D88-978A-E786B377C139}" type="parTrans" cxnId="{FC6860D1-60F1-435B-B799-143A60C6F65C}">
      <dgm:prSet/>
      <dgm:spPr/>
      <dgm:t>
        <a:bodyPr/>
        <a:lstStyle/>
        <a:p>
          <a:endParaRPr lang="en-US"/>
        </a:p>
      </dgm:t>
    </dgm:pt>
    <dgm:pt modelId="{49963CE3-31AD-4897-9F37-1A21BE90A61E}" type="sibTrans" cxnId="{FC6860D1-60F1-435B-B799-143A60C6F65C}">
      <dgm:prSet/>
      <dgm:spPr/>
      <dgm:t>
        <a:bodyPr/>
        <a:lstStyle/>
        <a:p>
          <a:endParaRPr lang="en-US"/>
        </a:p>
      </dgm:t>
    </dgm:pt>
    <dgm:pt modelId="{75F7CBA6-9D8E-43FC-BF1A-8C4FA5A09A2E}">
      <dgm:prSet/>
      <dgm:spPr/>
      <dgm:t>
        <a:bodyPr/>
        <a:lstStyle/>
        <a:p>
          <a:r>
            <a:rPr lang="en-GB" b="0" i="0" baseline="0"/>
            <a:t>Minimum Rental Rate:</a:t>
          </a:r>
          <a:br>
            <a:rPr lang="en-GB" b="0" i="0" baseline="0"/>
          </a:br>
          <a:r>
            <a:rPr lang="en-GB" b="0" i="0" baseline="0"/>
            <a:t>$0.99</a:t>
          </a:r>
          <a:endParaRPr lang="en-US"/>
        </a:p>
      </dgm:t>
    </dgm:pt>
    <dgm:pt modelId="{21BE27BE-4737-46CC-9569-E1B8CA3CE317}" type="parTrans" cxnId="{D545E2DC-596D-426F-9B48-787D45F84C9B}">
      <dgm:prSet/>
      <dgm:spPr/>
      <dgm:t>
        <a:bodyPr/>
        <a:lstStyle/>
        <a:p>
          <a:endParaRPr lang="en-US"/>
        </a:p>
      </dgm:t>
    </dgm:pt>
    <dgm:pt modelId="{8DB8837D-4E41-431B-8B36-D089DD5657BE}" type="sibTrans" cxnId="{D545E2DC-596D-426F-9B48-787D45F84C9B}">
      <dgm:prSet/>
      <dgm:spPr/>
      <dgm:t>
        <a:bodyPr/>
        <a:lstStyle/>
        <a:p>
          <a:endParaRPr lang="en-US"/>
        </a:p>
      </dgm:t>
    </dgm:pt>
    <dgm:pt modelId="{2D5FDF2C-85F0-4262-92AE-92A1438C5AE8}">
      <dgm:prSet/>
      <dgm:spPr/>
      <dgm:t>
        <a:bodyPr/>
        <a:lstStyle/>
        <a:p>
          <a:r>
            <a:rPr lang="en-GB" b="0" i="0" baseline="0"/>
            <a:t>Maximum Rental Rate:</a:t>
          </a:r>
          <a:br>
            <a:rPr lang="en-GB" b="0" i="0" baseline="0"/>
          </a:br>
          <a:r>
            <a:rPr lang="en-GB" b="0" i="0" baseline="0"/>
            <a:t>$4.99</a:t>
          </a:r>
          <a:endParaRPr lang="en-US"/>
        </a:p>
      </dgm:t>
    </dgm:pt>
    <dgm:pt modelId="{42636312-1DF2-44C1-9D06-8B778B67BD0A}" type="parTrans" cxnId="{6332827E-6801-4C22-9022-1084336B10C3}">
      <dgm:prSet/>
      <dgm:spPr/>
      <dgm:t>
        <a:bodyPr/>
        <a:lstStyle/>
        <a:p>
          <a:endParaRPr lang="en-US"/>
        </a:p>
      </dgm:t>
    </dgm:pt>
    <dgm:pt modelId="{E7DC2AA8-1802-4E80-AA39-64164307AC2D}" type="sibTrans" cxnId="{6332827E-6801-4C22-9022-1084336B10C3}">
      <dgm:prSet/>
      <dgm:spPr/>
      <dgm:t>
        <a:bodyPr/>
        <a:lstStyle/>
        <a:p>
          <a:endParaRPr lang="en-US"/>
        </a:p>
      </dgm:t>
    </dgm:pt>
    <dgm:pt modelId="{8C8D58AF-044B-4D89-A267-33561FAFE376}">
      <dgm:prSet/>
      <dgm:spPr/>
      <dgm:t>
        <a:bodyPr/>
        <a:lstStyle/>
        <a:p>
          <a:r>
            <a:rPr lang="en-GB" b="0" i="0" baseline="0"/>
            <a:t>Average Rental Rate:</a:t>
          </a:r>
          <a:br>
            <a:rPr lang="en-GB" b="0" i="0" baseline="0"/>
          </a:br>
          <a:r>
            <a:rPr lang="en-GB" b="0" i="0" baseline="0"/>
            <a:t>$2.98</a:t>
          </a:r>
          <a:endParaRPr lang="en-US"/>
        </a:p>
      </dgm:t>
    </dgm:pt>
    <dgm:pt modelId="{2B771320-B66E-41FB-9483-8A4844C3D2F9}" type="parTrans" cxnId="{BAB9BCB3-EB5D-4776-AC68-119FC2DB2BA3}">
      <dgm:prSet/>
      <dgm:spPr/>
      <dgm:t>
        <a:bodyPr/>
        <a:lstStyle/>
        <a:p>
          <a:endParaRPr lang="en-US"/>
        </a:p>
      </dgm:t>
    </dgm:pt>
    <dgm:pt modelId="{7D945AA9-DFDF-4C96-BA20-B7029E2342F4}" type="sibTrans" cxnId="{BAB9BCB3-EB5D-4776-AC68-119FC2DB2BA3}">
      <dgm:prSet/>
      <dgm:spPr/>
      <dgm:t>
        <a:bodyPr/>
        <a:lstStyle/>
        <a:p>
          <a:endParaRPr lang="en-US"/>
        </a:p>
      </dgm:t>
    </dgm:pt>
    <dgm:pt modelId="{A8BDE7F3-4BE7-4E72-AA55-D3B2D85F0520}">
      <dgm:prSet/>
      <dgm:spPr/>
      <dgm:t>
        <a:bodyPr/>
        <a:lstStyle/>
        <a:p>
          <a:r>
            <a:rPr lang="en-GB" b="0" i="0" baseline="0"/>
            <a:t>Minimum Movie Length:</a:t>
          </a:r>
          <a:br>
            <a:rPr lang="en-GB" b="0" i="0" baseline="0"/>
          </a:br>
          <a:r>
            <a:rPr lang="en-GB" b="0" i="0" baseline="0"/>
            <a:t>46-minutes</a:t>
          </a:r>
          <a:endParaRPr lang="en-US"/>
        </a:p>
      </dgm:t>
    </dgm:pt>
    <dgm:pt modelId="{A60E30AA-DE74-4E0E-87F8-06F5BC85E453}" type="parTrans" cxnId="{629B3D8E-3527-4550-ABBD-FD4390B9E24E}">
      <dgm:prSet/>
      <dgm:spPr/>
      <dgm:t>
        <a:bodyPr/>
        <a:lstStyle/>
        <a:p>
          <a:endParaRPr lang="en-US"/>
        </a:p>
      </dgm:t>
    </dgm:pt>
    <dgm:pt modelId="{564E6255-3921-4E71-AFA0-A327988CD546}" type="sibTrans" cxnId="{629B3D8E-3527-4550-ABBD-FD4390B9E24E}">
      <dgm:prSet/>
      <dgm:spPr/>
      <dgm:t>
        <a:bodyPr/>
        <a:lstStyle/>
        <a:p>
          <a:endParaRPr lang="en-US"/>
        </a:p>
      </dgm:t>
    </dgm:pt>
    <dgm:pt modelId="{28AF4089-F858-421C-98E4-01C1E87A155B}">
      <dgm:prSet/>
      <dgm:spPr/>
      <dgm:t>
        <a:bodyPr/>
        <a:lstStyle/>
        <a:p>
          <a:r>
            <a:rPr lang="en-GB" b="0" i="0" baseline="0" dirty="0"/>
            <a:t>Maximum Movie Length:</a:t>
          </a:r>
          <a:br>
            <a:rPr lang="en-GB" b="0" i="0" baseline="0" dirty="0"/>
          </a:br>
          <a:r>
            <a:rPr lang="en-GB" b="0" i="0" baseline="0" dirty="0"/>
            <a:t>185-minutes</a:t>
          </a:r>
          <a:endParaRPr lang="en-US" dirty="0"/>
        </a:p>
      </dgm:t>
    </dgm:pt>
    <dgm:pt modelId="{062F0187-7FDC-4552-9137-F15B9A4F8C70}" type="parTrans" cxnId="{C0B64D2B-538C-4012-A2AA-85D85E19F061}">
      <dgm:prSet/>
      <dgm:spPr/>
      <dgm:t>
        <a:bodyPr/>
        <a:lstStyle/>
        <a:p>
          <a:endParaRPr lang="en-US"/>
        </a:p>
      </dgm:t>
    </dgm:pt>
    <dgm:pt modelId="{F53DCF7B-A9EB-47BF-AEF2-348502CF70EF}" type="sibTrans" cxnId="{C0B64D2B-538C-4012-A2AA-85D85E19F061}">
      <dgm:prSet/>
      <dgm:spPr/>
      <dgm:t>
        <a:bodyPr/>
        <a:lstStyle/>
        <a:p>
          <a:endParaRPr lang="en-US"/>
        </a:p>
      </dgm:t>
    </dgm:pt>
    <dgm:pt modelId="{5B9E7726-85A5-460D-B64B-13B6F7C1C628}">
      <dgm:prSet/>
      <dgm:spPr/>
      <dgm:t>
        <a:bodyPr/>
        <a:lstStyle/>
        <a:p>
          <a:r>
            <a:rPr lang="en-GB" b="0" i="0" baseline="0" dirty="0"/>
            <a:t>Average Movie Length:</a:t>
          </a:r>
          <a:br>
            <a:rPr lang="en-GB" b="0" i="0" baseline="0" dirty="0"/>
          </a:br>
          <a:r>
            <a:rPr lang="en-GB" b="0" i="0" baseline="0" dirty="0"/>
            <a:t>115-minutes</a:t>
          </a:r>
          <a:endParaRPr lang="en-US" dirty="0"/>
        </a:p>
      </dgm:t>
    </dgm:pt>
    <dgm:pt modelId="{00076E31-56E1-41C3-84D0-6FFDDE3E5D54}" type="parTrans" cxnId="{D9A7A5EC-2CCA-43A5-9BAB-2F3BF1DE16D8}">
      <dgm:prSet/>
      <dgm:spPr/>
      <dgm:t>
        <a:bodyPr/>
        <a:lstStyle/>
        <a:p>
          <a:endParaRPr lang="en-US"/>
        </a:p>
      </dgm:t>
    </dgm:pt>
    <dgm:pt modelId="{639E98F7-598C-405A-A7FB-3EA72D75E619}" type="sibTrans" cxnId="{D9A7A5EC-2CCA-43A5-9BAB-2F3BF1DE16D8}">
      <dgm:prSet/>
      <dgm:spPr/>
      <dgm:t>
        <a:bodyPr/>
        <a:lstStyle/>
        <a:p>
          <a:endParaRPr lang="en-US"/>
        </a:p>
      </dgm:t>
    </dgm:pt>
    <dgm:pt modelId="{5FB9FF8C-EC87-420F-A10F-159A46C802CB}">
      <dgm:prSet/>
      <dgm:spPr/>
      <dgm:t>
        <a:bodyPr/>
        <a:lstStyle/>
        <a:p>
          <a:r>
            <a:rPr lang="en-GB" b="0" i="0" baseline="0"/>
            <a:t>Minimum Replacement Cost:</a:t>
          </a:r>
          <a:br>
            <a:rPr lang="en-GB" b="0" i="0" baseline="0"/>
          </a:br>
          <a:r>
            <a:rPr lang="en-GB" b="0" i="0" baseline="0"/>
            <a:t>$9.99</a:t>
          </a:r>
          <a:endParaRPr lang="en-US"/>
        </a:p>
      </dgm:t>
    </dgm:pt>
    <dgm:pt modelId="{C46E42FE-71C8-463F-89A7-9705F16EEC34}" type="parTrans" cxnId="{AAA1076F-032E-4938-AA6F-3B4F1561506A}">
      <dgm:prSet/>
      <dgm:spPr/>
      <dgm:t>
        <a:bodyPr/>
        <a:lstStyle/>
        <a:p>
          <a:endParaRPr lang="en-US"/>
        </a:p>
      </dgm:t>
    </dgm:pt>
    <dgm:pt modelId="{530963D9-84F5-4A42-9848-054E7B1F1B38}" type="sibTrans" cxnId="{AAA1076F-032E-4938-AA6F-3B4F1561506A}">
      <dgm:prSet/>
      <dgm:spPr/>
      <dgm:t>
        <a:bodyPr/>
        <a:lstStyle/>
        <a:p>
          <a:endParaRPr lang="en-US"/>
        </a:p>
      </dgm:t>
    </dgm:pt>
    <dgm:pt modelId="{0503DF98-15A2-4411-860D-C7B5BA4FDDBD}">
      <dgm:prSet/>
      <dgm:spPr/>
      <dgm:t>
        <a:bodyPr/>
        <a:lstStyle/>
        <a:p>
          <a:r>
            <a:rPr lang="en-GB" b="0" i="0" baseline="0"/>
            <a:t>Maximum Replacement Cost:</a:t>
          </a:r>
          <a:br>
            <a:rPr lang="en-GB" b="0" i="0" baseline="0"/>
          </a:br>
          <a:r>
            <a:rPr lang="en-GB" b="0" i="0" baseline="0"/>
            <a:t>$29.99</a:t>
          </a:r>
          <a:endParaRPr lang="en-US"/>
        </a:p>
      </dgm:t>
    </dgm:pt>
    <dgm:pt modelId="{3FFC6716-DF26-49AC-B0A8-19F707F4622F}" type="parTrans" cxnId="{A83770A2-6DE9-4AA3-9B83-67D85A3F5FDF}">
      <dgm:prSet/>
      <dgm:spPr/>
      <dgm:t>
        <a:bodyPr/>
        <a:lstStyle/>
        <a:p>
          <a:endParaRPr lang="en-US"/>
        </a:p>
      </dgm:t>
    </dgm:pt>
    <dgm:pt modelId="{4046C5E3-52F8-49D6-B03D-B97113910F67}" type="sibTrans" cxnId="{A83770A2-6DE9-4AA3-9B83-67D85A3F5FDF}">
      <dgm:prSet/>
      <dgm:spPr/>
      <dgm:t>
        <a:bodyPr/>
        <a:lstStyle/>
        <a:p>
          <a:endParaRPr lang="en-US"/>
        </a:p>
      </dgm:t>
    </dgm:pt>
    <dgm:pt modelId="{9F673C5F-61B7-466B-A991-48A2B42F66F8}">
      <dgm:prSet/>
      <dgm:spPr/>
      <dgm:t>
        <a:bodyPr/>
        <a:lstStyle/>
        <a:p>
          <a:r>
            <a:rPr lang="en-GB" b="0" i="0" baseline="0" dirty="0"/>
            <a:t>Average Replacement Cost:</a:t>
          </a:r>
          <a:br>
            <a:rPr lang="en-GB" b="0" i="0" baseline="0" dirty="0"/>
          </a:br>
          <a:r>
            <a:rPr lang="en-GB" b="0" i="0" baseline="0" dirty="0"/>
            <a:t>$19.98</a:t>
          </a:r>
          <a:endParaRPr lang="en-US" dirty="0"/>
        </a:p>
      </dgm:t>
    </dgm:pt>
    <dgm:pt modelId="{6D1278C8-4181-45BE-B5A9-D029547BB4A2}" type="parTrans" cxnId="{9ADD77C2-D867-47AA-BE03-515EA5FDE048}">
      <dgm:prSet/>
      <dgm:spPr/>
      <dgm:t>
        <a:bodyPr/>
        <a:lstStyle/>
        <a:p>
          <a:endParaRPr lang="en-US"/>
        </a:p>
      </dgm:t>
    </dgm:pt>
    <dgm:pt modelId="{B8664F2F-3CC6-40EE-B600-A677DD217A19}" type="sibTrans" cxnId="{9ADD77C2-D867-47AA-BE03-515EA5FDE048}">
      <dgm:prSet/>
      <dgm:spPr/>
      <dgm:t>
        <a:bodyPr/>
        <a:lstStyle/>
        <a:p>
          <a:endParaRPr lang="en-US"/>
        </a:p>
      </dgm:t>
    </dgm:pt>
    <dgm:pt modelId="{DB4A95EB-7ED5-4750-AA45-6489147C116A}">
      <dgm:prSet/>
      <dgm:spPr/>
      <dgm:t>
        <a:bodyPr/>
        <a:lstStyle/>
        <a:p>
          <a:r>
            <a:rPr lang="en-GB" b="0" i="0" baseline="0" dirty="0"/>
            <a:t>Total Movie Count:</a:t>
          </a:r>
          <a:br>
            <a:rPr lang="en-GB" b="0" i="0" baseline="0" dirty="0"/>
          </a:br>
          <a:r>
            <a:rPr lang="en-GB" b="0" i="0" baseline="0" dirty="0"/>
            <a:t>1000-Movies</a:t>
          </a:r>
          <a:endParaRPr lang="en-US" dirty="0"/>
        </a:p>
      </dgm:t>
    </dgm:pt>
    <dgm:pt modelId="{E84EEEFC-92D0-4A0F-A954-CAFAEEF619E5}" type="parTrans" cxnId="{528687BE-E1DC-410E-ADD4-2D602B8DE6C5}">
      <dgm:prSet/>
      <dgm:spPr/>
      <dgm:t>
        <a:bodyPr/>
        <a:lstStyle/>
        <a:p>
          <a:endParaRPr lang="en-US"/>
        </a:p>
      </dgm:t>
    </dgm:pt>
    <dgm:pt modelId="{C3177A20-B50B-4ECA-B644-1DABBAB2E9C4}" type="sibTrans" cxnId="{528687BE-E1DC-410E-ADD4-2D602B8DE6C5}">
      <dgm:prSet/>
      <dgm:spPr/>
      <dgm:t>
        <a:bodyPr/>
        <a:lstStyle/>
        <a:p>
          <a:endParaRPr lang="en-US"/>
        </a:p>
      </dgm:t>
    </dgm:pt>
    <dgm:pt modelId="{FD763BE8-5BD6-4992-9642-4A2FCDFBF3B6}">
      <dgm:prSet/>
      <dgm:spPr/>
      <dgm:t>
        <a:bodyPr/>
        <a:lstStyle/>
        <a:p>
          <a:r>
            <a:rPr lang="en-GB" b="0" i="0" baseline="0"/>
            <a:t>Most Common Movie Release Year: “2006”</a:t>
          </a:r>
          <a:endParaRPr lang="en-US"/>
        </a:p>
      </dgm:t>
    </dgm:pt>
    <dgm:pt modelId="{3EED8C88-70DE-41AC-ACBA-89A556488F80}" type="parTrans" cxnId="{112C0A60-411C-4335-BDA6-C67F159636F4}">
      <dgm:prSet/>
      <dgm:spPr/>
      <dgm:t>
        <a:bodyPr/>
        <a:lstStyle/>
        <a:p>
          <a:endParaRPr lang="en-US"/>
        </a:p>
      </dgm:t>
    </dgm:pt>
    <dgm:pt modelId="{286EA1B8-177A-402D-A493-E22C9C085AD3}" type="sibTrans" cxnId="{112C0A60-411C-4335-BDA6-C67F159636F4}">
      <dgm:prSet/>
      <dgm:spPr/>
      <dgm:t>
        <a:bodyPr/>
        <a:lstStyle/>
        <a:p>
          <a:endParaRPr lang="en-US"/>
        </a:p>
      </dgm:t>
    </dgm:pt>
    <dgm:pt modelId="{B26AA600-B323-4A67-9E1F-5C3F981E1A13}">
      <dgm:prSet/>
      <dgm:spPr/>
      <dgm:t>
        <a:bodyPr/>
        <a:lstStyle/>
        <a:p>
          <a:r>
            <a:rPr lang="en-GB" b="0" i="0" baseline="0"/>
            <a:t>Most Common Movie MPAA Rating: “PG-13”</a:t>
          </a:r>
          <a:endParaRPr lang="en-US"/>
        </a:p>
      </dgm:t>
    </dgm:pt>
    <dgm:pt modelId="{7295CCA5-F63F-4D4C-B01B-6440C5FA8D03}" type="parTrans" cxnId="{09531A3A-8399-4280-BACC-B589A5B4B38E}">
      <dgm:prSet/>
      <dgm:spPr/>
      <dgm:t>
        <a:bodyPr/>
        <a:lstStyle/>
        <a:p>
          <a:endParaRPr lang="en-US"/>
        </a:p>
      </dgm:t>
    </dgm:pt>
    <dgm:pt modelId="{4A75514F-AC2F-4B9C-8F50-F02C70D4FE60}" type="sibTrans" cxnId="{09531A3A-8399-4280-BACC-B589A5B4B38E}">
      <dgm:prSet/>
      <dgm:spPr/>
      <dgm:t>
        <a:bodyPr/>
        <a:lstStyle/>
        <a:p>
          <a:endParaRPr lang="en-US"/>
        </a:p>
      </dgm:t>
    </dgm:pt>
    <dgm:pt modelId="{4B205BE8-7BDF-4C3C-995F-D3485148BCDD}">
      <dgm:prSet/>
      <dgm:spPr/>
      <dgm:t>
        <a:bodyPr/>
        <a:lstStyle/>
        <a:p>
          <a:r>
            <a:rPr lang="en-US" b="0" i="0" baseline="0" dirty="0"/>
            <a:t>Notes: All movies are in English.</a:t>
          </a:r>
        </a:p>
        <a:p>
          <a:r>
            <a:rPr lang="en-GB" b="0" i="0" baseline="0" dirty="0"/>
            <a:t>All movies were released in 2006.</a:t>
          </a:r>
          <a:endParaRPr lang="en-US" b="0" i="0" baseline="0" dirty="0"/>
        </a:p>
        <a:p>
          <a:r>
            <a:rPr lang="en-US" b="0" i="0" baseline="0" dirty="0"/>
            <a:t>Movie Genres: </a:t>
          </a:r>
          <a:r>
            <a:rPr lang="en-GB" b="0" i="0" baseline="0" dirty="0"/>
            <a:t>Thriller, Sci-Fi, Comedy, War, Family, Games, Crime, Animation, Romance, Documentary, Classics, Sports, New, Children, Music, Travel, Foreign, Horror, Drama, Action.</a:t>
          </a:r>
          <a:endParaRPr lang="en-US" dirty="0"/>
        </a:p>
      </dgm:t>
    </dgm:pt>
    <dgm:pt modelId="{03757CEE-8972-4613-877C-BBCA5D4A4A34}" type="parTrans" cxnId="{7C70E454-3768-460B-A325-8E470F99E657}">
      <dgm:prSet/>
      <dgm:spPr/>
      <dgm:t>
        <a:bodyPr/>
        <a:lstStyle/>
        <a:p>
          <a:endParaRPr lang="en-US"/>
        </a:p>
      </dgm:t>
    </dgm:pt>
    <dgm:pt modelId="{4DAFD65E-97DA-4AE4-B7FF-3DD7758EAC4C}" type="sibTrans" cxnId="{7C70E454-3768-460B-A325-8E470F99E657}">
      <dgm:prSet/>
      <dgm:spPr/>
      <dgm:t>
        <a:bodyPr/>
        <a:lstStyle/>
        <a:p>
          <a:endParaRPr lang="en-US"/>
        </a:p>
      </dgm:t>
    </dgm:pt>
    <dgm:pt modelId="{77A02F53-65F5-8E41-BE17-BB0553B3E67F}" type="pres">
      <dgm:prSet presAssocID="{A1AADFEF-59EC-4D52-9FC1-B41678691BA5}" presName="diagram" presStyleCnt="0">
        <dgm:presLayoutVars>
          <dgm:dir/>
          <dgm:resizeHandles val="exact"/>
        </dgm:presLayoutVars>
      </dgm:prSet>
      <dgm:spPr/>
    </dgm:pt>
    <dgm:pt modelId="{AF9B7C9F-2852-7A48-8B96-16358377D03E}" type="pres">
      <dgm:prSet presAssocID="{E57607FA-4098-41DE-9576-49910F7D0BFE}" presName="node" presStyleLbl="node1" presStyleIdx="0" presStyleCnt="16">
        <dgm:presLayoutVars>
          <dgm:bulletEnabled val="1"/>
        </dgm:presLayoutVars>
      </dgm:prSet>
      <dgm:spPr/>
    </dgm:pt>
    <dgm:pt modelId="{7F6CBE95-50B7-EC44-A76A-E2F40CDD8636}" type="pres">
      <dgm:prSet presAssocID="{8C1DD328-7896-4D3F-BD01-5365CB5C9578}" presName="sibTrans" presStyleCnt="0"/>
      <dgm:spPr/>
    </dgm:pt>
    <dgm:pt modelId="{BE0CDEC8-7CC4-8A46-9B46-C4BB3D170D25}" type="pres">
      <dgm:prSet presAssocID="{7E9FF786-DCD7-4084-B2AA-55EB58F95673}" presName="node" presStyleLbl="node1" presStyleIdx="1" presStyleCnt="16">
        <dgm:presLayoutVars>
          <dgm:bulletEnabled val="1"/>
        </dgm:presLayoutVars>
      </dgm:prSet>
      <dgm:spPr/>
    </dgm:pt>
    <dgm:pt modelId="{F2ECE92D-2A99-A446-A9BF-B1CC5699EFC4}" type="pres">
      <dgm:prSet presAssocID="{985C538D-7E58-473D-9121-A8F77BCEA29E}" presName="sibTrans" presStyleCnt="0"/>
      <dgm:spPr/>
    </dgm:pt>
    <dgm:pt modelId="{498E13A3-2587-8B41-8624-D160FD4D7BD8}" type="pres">
      <dgm:prSet presAssocID="{6721DBF2-7F14-4F0B-969A-E9DB28DA5CE3}" presName="node" presStyleLbl="node1" presStyleIdx="2" presStyleCnt="16">
        <dgm:presLayoutVars>
          <dgm:bulletEnabled val="1"/>
        </dgm:presLayoutVars>
      </dgm:prSet>
      <dgm:spPr/>
    </dgm:pt>
    <dgm:pt modelId="{B6D9A213-F952-A245-829F-0FF688BBC9B7}" type="pres">
      <dgm:prSet presAssocID="{49963CE3-31AD-4897-9F37-1A21BE90A61E}" presName="sibTrans" presStyleCnt="0"/>
      <dgm:spPr/>
    </dgm:pt>
    <dgm:pt modelId="{D132BC3C-F2ED-DF48-A97B-F4E86BD583BE}" type="pres">
      <dgm:prSet presAssocID="{75F7CBA6-9D8E-43FC-BF1A-8C4FA5A09A2E}" presName="node" presStyleLbl="node1" presStyleIdx="3" presStyleCnt="16">
        <dgm:presLayoutVars>
          <dgm:bulletEnabled val="1"/>
        </dgm:presLayoutVars>
      </dgm:prSet>
      <dgm:spPr/>
    </dgm:pt>
    <dgm:pt modelId="{DA391845-0E78-5F4C-B85E-6471CA5D828F}" type="pres">
      <dgm:prSet presAssocID="{8DB8837D-4E41-431B-8B36-D089DD5657BE}" presName="sibTrans" presStyleCnt="0"/>
      <dgm:spPr/>
    </dgm:pt>
    <dgm:pt modelId="{274B41B3-0DC8-404D-AEBE-DE4F8149B637}" type="pres">
      <dgm:prSet presAssocID="{2D5FDF2C-85F0-4262-92AE-92A1438C5AE8}" presName="node" presStyleLbl="node1" presStyleIdx="4" presStyleCnt="16">
        <dgm:presLayoutVars>
          <dgm:bulletEnabled val="1"/>
        </dgm:presLayoutVars>
      </dgm:prSet>
      <dgm:spPr/>
    </dgm:pt>
    <dgm:pt modelId="{02E07580-98FB-C94B-B87C-F4E770670DEA}" type="pres">
      <dgm:prSet presAssocID="{E7DC2AA8-1802-4E80-AA39-64164307AC2D}" presName="sibTrans" presStyleCnt="0"/>
      <dgm:spPr/>
    </dgm:pt>
    <dgm:pt modelId="{4744C022-D476-6C43-AC74-478AAD74FA7F}" type="pres">
      <dgm:prSet presAssocID="{8C8D58AF-044B-4D89-A267-33561FAFE376}" presName="node" presStyleLbl="node1" presStyleIdx="5" presStyleCnt="16">
        <dgm:presLayoutVars>
          <dgm:bulletEnabled val="1"/>
        </dgm:presLayoutVars>
      </dgm:prSet>
      <dgm:spPr/>
    </dgm:pt>
    <dgm:pt modelId="{2225027C-5659-8140-98A0-EE2AFD18A141}" type="pres">
      <dgm:prSet presAssocID="{7D945AA9-DFDF-4C96-BA20-B7029E2342F4}" presName="sibTrans" presStyleCnt="0"/>
      <dgm:spPr/>
    </dgm:pt>
    <dgm:pt modelId="{FE863A00-1B66-CD4D-ADC4-710073C3E3E2}" type="pres">
      <dgm:prSet presAssocID="{A8BDE7F3-4BE7-4E72-AA55-D3B2D85F0520}" presName="node" presStyleLbl="node1" presStyleIdx="6" presStyleCnt="16">
        <dgm:presLayoutVars>
          <dgm:bulletEnabled val="1"/>
        </dgm:presLayoutVars>
      </dgm:prSet>
      <dgm:spPr/>
    </dgm:pt>
    <dgm:pt modelId="{538CCF2D-70FB-774F-B1E0-C5B1BE3AB76B}" type="pres">
      <dgm:prSet presAssocID="{564E6255-3921-4E71-AFA0-A327988CD546}" presName="sibTrans" presStyleCnt="0"/>
      <dgm:spPr/>
    </dgm:pt>
    <dgm:pt modelId="{8D5A4444-7945-FA42-9539-E3F0AD376279}" type="pres">
      <dgm:prSet presAssocID="{28AF4089-F858-421C-98E4-01C1E87A155B}" presName="node" presStyleLbl="node1" presStyleIdx="7" presStyleCnt="16">
        <dgm:presLayoutVars>
          <dgm:bulletEnabled val="1"/>
        </dgm:presLayoutVars>
      </dgm:prSet>
      <dgm:spPr/>
    </dgm:pt>
    <dgm:pt modelId="{89B674D9-04B3-A04B-BEFA-E3F0FC2C6FFF}" type="pres">
      <dgm:prSet presAssocID="{F53DCF7B-A9EB-47BF-AEF2-348502CF70EF}" presName="sibTrans" presStyleCnt="0"/>
      <dgm:spPr/>
    </dgm:pt>
    <dgm:pt modelId="{D0152AAF-DC6B-F542-93A4-544DFAE370B9}" type="pres">
      <dgm:prSet presAssocID="{5B9E7726-85A5-460D-B64B-13B6F7C1C628}" presName="node" presStyleLbl="node1" presStyleIdx="8" presStyleCnt="16">
        <dgm:presLayoutVars>
          <dgm:bulletEnabled val="1"/>
        </dgm:presLayoutVars>
      </dgm:prSet>
      <dgm:spPr/>
    </dgm:pt>
    <dgm:pt modelId="{80E748D3-076E-DF43-95A6-2CDB537F157A}" type="pres">
      <dgm:prSet presAssocID="{639E98F7-598C-405A-A7FB-3EA72D75E619}" presName="sibTrans" presStyleCnt="0"/>
      <dgm:spPr/>
    </dgm:pt>
    <dgm:pt modelId="{80981955-E2BF-A340-B20F-983D91892E62}" type="pres">
      <dgm:prSet presAssocID="{5FB9FF8C-EC87-420F-A10F-159A46C802CB}" presName="node" presStyleLbl="node1" presStyleIdx="9" presStyleCnt="16">
        <dgm:presLayoutVars>
          <dgm:bulletEnabled val="1"/>
        </dgm:presLayoutVars>
      </dgm:prSet>
      <dgm:spPr/>
    </dgm:pt>
    <dgm:pt modelId="{9402173F-3C87-8C4D-8E5B-0DB064DCE326}" type="pres">
      <dgm:prSet presAssocID="{530963D9-84F5-4A42-9848-054E7B1F1B38}" presName="sibTrans" presStyleCnt="0"/>
      <dgm:spPr/>
    </dgm:pt>
    <dgm:pt modelId="{0989D47A-A95C-DA4B-8C8A-D2C61A7B1759}" type="pres">
      <dgm:prSet presAssocID="{0503DF98-15A2-4411-860D-C7B5BA4FDDBD}" presName="node" presStyleLbl="node1" presStyleIdx="10" presStyleCnt="16">
        <dgm:presLayoutVars>
          <dgm:bulletEnabled val="1"/>
        </dgm:presLayoutVars>
      </dgm:prSet>
      <dgm:spPr/>
    </dgm:pt>
    <dgm:pt modelId="{DF1C2143-FE26-334E-9BD3-2B01128F0143}" type="pres">
      <dgm:prSet presAssocID="{4046C5E3-52F8-49D6-B03D-B97113910F67}" presName="sibTrans" presStyleCnt="0"/>
      <dgm:spPr/>
    </dgm:pt>
    <dgm:pt modelId="{CE0F7C93-743B-7748-8F34-823634E1B314}" type="pres">
      <dgm:prSet presAssocID="{9F673C5F-61B7-466B-A991-48A2B42F66F8}" presName="node" presStyleLbl="node1" presStyleIdx="11" presStyleCnt="16">
        <dgm:presLayoutVars>
          <dgm:bulletEnabled val="1"/>
        </dgm:presLayoutVars>
      </dgm:prSet>
      <dgm:spPr/>
    </dgm:pt>
    <dgm:pt modelId="{3102E1D3-FD11-DB4F-A4B7-A1E9B981EF16}" type="pres">
      <dgm:prSet presAssocID="{B8664F2F-3CC6-40EE-B600-A677DD217A19}" presName="sibTrans" presStyleCnt="0"/>
      <dgm:spPr/>
    </dgm:pt>
    <dgm:pt modelId="{33F2665F-AF27-5444-B50C-9647AD01DE36}" type="pres">
      <dgm:prSet presAssocID="{DB4A95EB-7ED5-4750-AA45-6489147C116A}" presName="node" presStyleLbl="node1" presStyleIdx="12" presStyleCnt="16">
        <dgm:presLayoutVars>
          <dgm:bulletEnabled val="1"/>
        </dgm:presLayoutVars>
      </dgm:prSet>
      <dgm:spPr/>
    </dgm:pt>
    <dgm:pt modelId="{2A0B82B5-6073-A645-B079-60A9B4DEC12E}" type="pres">
      <dgm:prSet presAssocID="{C3177A20-B50B-4ECA-B644-1DABBAB2E9C4}" presName="sibTrans" presStyleCnt="0"/>
      <dgm:spPr/>
    </dgm:pt>
    <dgm:pt modelId="{383ADFC6-2B57-1349-9BCC-09BB9A1AB908}" type="pres">
      <dgm:prSet presAssocID="{FD763BE8-5BD6-4992-9642-4A2FCDFBF3B6}" presName="node" presStyleLbl="node1" presStyleIdx="13" presStyleCnt="16">
        <dgm:presLayoutVars>
          <dgm:bulletEnabled val="1"/>
        </dgm:presLayoutVars>
      </dgm:prSet>
      <dgm:spPr/>
    </dgm:pt>
    <dgm:pt modelId="{4CE940CB-D204-B449-B48E-634C9B5A69BE}" type="pres">
      <dgm:prSet presAssocID="{286EA1B8-177A-402D-A493-E22C9C085AD3}" presName="sibTrans" presStyleCnt="0"/>
      <dgm:spPr/>
    </dgm:pt>
    <dgm:pt modelId="{8F9128F0-99DF-5F49-9AAE-9BBFB805CC97}" type="pres">
      <dgm:prSet presAssocID="{B26AA600-B323-4A67-9E1F-5C3F981E1A13}" presName="node" presStyleLbl="node1" presStyleIdx="14" presStyleCnt="16">
        <dgm:presLayoutVars>
          <dgm:bulletEnabled val="1"/>
        </dgm:presLayoutVars>
      </dgm:prSet>
      <dgm:spPr/>
    </dgm:pt>
    <dgm:pt modelId="{87A9549A-8234-2A4B-AEFC-FD9E394137FB}" type="pres">
      <dgm:prSet presAssocID="{4A75514F-AC2F-4B9C-8F50-F02C70D4FE60}" presName="sibTrans" presStyleCnt="0"/>
      <dgm:spPr/>
    </dgm:pt>
    <dgm:pt modelId="{90AFC216-A0DA-D74B-BB76-3140021346D7}" type="pres">
      <dgm:prSet presAssocID="{4B205BE8-7BDF-4C3C-995F-D3485148BCDD}" presName="node" presStyleLbl="node1" presStyleIdx="15" presStyleCnt="16" custScaleX="535304">
        <dgm:presLayoutVars>
          <dgm:bulletEnabled val="1"/>
        </dgm:presLayoutVars>
      </dgm:prSet>
      <dgm:spPr/>
    </dgm:pt>
  </dgm:ptLst>
  <dgm:cxnLst>
    <dgm:cxn modelId="{AA212D10-0F74-E647-B439-2BB37866D0AE}" type="presOf" srcId="{6721DBF2-7F14-4F0B-969A-E9DB28DA5CE3}" destId="{498E13A3-2587-8B41-8624-D160FD4D7BD8}" srcOrd="0" destOrd="0" presId="urn:microsoft.com/office/officeart/2005/8/layout/default"/>
    <dgm:cxn modelId="{D435C119-B96B-4A4F-B303-2AD7279F741D}" type="presOf" srcId="{8C8D58AF-044B-4D89-A267-33561FAFE376}" destId="{4744C022-D476-6C43-AC74-478AAD74FA7F}" srcOrd="0" destOrd="0" presId="urn:microsoft.com/office/officeart/2005/8/layout/default"/>
    <dgm:cxn modelId="{C0B64D2B-538C-4012-A2AA-85D85E19F061}" srcId="{A1AADFEF-59EC-4D52-9FC1-B41678691BA5}" destId="{28AF4089-F858-421C-98E4-01C1E87A155B}" srcOrd="7" destOrd="0" parTransId="{062F0187-7FDC-4552-9137-F15B9A4F8C70}" sibTransId="{F53DCF7B-A9EB-47BF-AEF2-348502CF70EF}"/>
    <dgm:cxn modelId="{8C5F7C2B-A5F7-0C44-A6C7-9563777786EF}" type="presOf" srcId="{5B9E7726-85A5-460D-B64B-13B6F7C1C628}" destId="{D0152AAF-DC6B-F542-93A4-544DFAE370B9}" srcOrd="0" destOrd="0" presId="urn:microsoft.com/office/officeart/2005/8/layout/default"/>
    <dgm:cxn modelId="{CF863E2C-DFF1-7C4E-BEF8-53C549DBC6C0}" type="presOf" srcId="{0503DF98-15A2-4411-860D-C7B5BA4FDDBD}" destId="{0989D47A-A95C-DA4B-8C8A-D2C61A7B1759}" srcOrd="0" destOrd="0" presId="urn:microsoft.com/office/officeart/2005/8/layout/default"/>
    <dgm:cxn modelId="{33070F2F-D6EA-3148-A918-A3DAF649811A}" type="presOf" srcId="{B26AA600-B323-4A67-9E1F-5C3F981E1A13}" destId="{8F9128F0-99DF-5F49-9AAE-9BBFB805CC97}" srcOrd="0" destOrd="0" presId="urn:microsoft.com/office/officeart/2005/8/layout/default"/>
    <dgm:cxn modelId="{09531A3A-8399-4280-BACC-B589A5B4B38E}" srcId="{A1AADFEF-59EC-4D52-9FC1-B41678691BA5}" destId="{B26AA600-B323-4A67-9E1F-5C3F981E1A13}" srcOrd="14" destOrd="0" parTransId="{7295CCA5-F63F-4D4C-B01B-6440C5FA8D03}" sibTransId="{4A75514F-AC2F-4B9C-8F50-F02C70D4FE60}"/>
    <dgm:cxn modelId="{FB8DEC3B-A4FA-1E4D-9A4E-1DEBD9F4A0F4}" type="presOf" srcId="{75F7CBA6-9D8E-43FC-BF1A-8C4FA5A09A2E}" destId="{D132BC3C-F2ED-DF48-A97B-F4E86BD583BE}" srcOrd="0" destOrd="0" presId="urn:microsoft.com/office/officeart/2005/8/layout/default"/>
    <dgm:cxn modelId="{6E02E443-B4AB-0841-8CC6-A1533EAB0E17}" type="presOf" srcId="{2D5FDF2C-85F0-4262-92AE-92A1438C5AE8}" destId="{274B41B3-0DC8-404D-AEBE-DE4F8149B637}" srcOrd="0" destOrd="0" presId="urn:microsoft.com/office/officeart/2005/8/layout/default"/>
    <dgm:cxn modelId="{7C70E454-3768-460B-A325-8E470F99E657}" srcId="{A1AADFEF-59EC-4D52-9FC1-B41678691BA5}" destId="{4B205BE8-7BDF-4C3C-995F-D3485148BCDD}" srcOrd="15" destOrd="0" parTransId="{03757CEE-8972-4613-877C-BBCA5D4A4A34}" sibTransId="{4DAFD65E-97DA-4AE4-B7FF-3DD7758EAC4C}"/>
    <dgm:cxn modelId="{AA66425E-0AE6-4E44-988A-9C219F8A40B8}" type="presOf" srcId="{FD763BE8-5BD6-4992-9642-4A2FCDFBF3B6}" destId="{383ADFC6-2B57-1349-9BCC-09BB9A1AB908}" srcOrd="0" destOrd="0" presId="urn:microsoft.com/office/officeart/2005/8/layout/default"/>
    <dgm:cxn modelId="{112C0A60-411C-4335-BDA6-C67F159636F4}" srcId="{A1AADFEF-59EC-4D52-9FC1-B41678691BA5}" destId="{FD763BE8-5BD6-4992-9642-4A2FCDFBF3B6}" srcOrd="13" destOrd="0" parTransId="{3EED8C88-70DE-41AC-ACBA-89A556488F80}" sibTransId="{286EA1B8-177A-402D-A493-E22C9C085AD3}"/>
    <dgm:cxn modelId="{AAA1076F-032E-4938-AA6F-3B4F1561506A}" srcId="{A1AADFEF-59EC-4D52-9FC1-B41678691BA5}" destId="{5FB9FF8C-EC87-420F-A10F-159A46C802CB}" srcOrd="9" destOrd="0" parTransId="{C46E42FE-71C8-463F-89A7-9705F16EEC34}" sibTransId="{530963D9-84F5-4A42-9848-054E7B1F1B38}"/>
    <dgm:cxn modelId="{AAC42474-C74F-284B-BBB0-B4173AEB5420}" type="presOf" srcId="{7E9FF786-DCD7-4084-B2AA-55EB58F95673}" destId="{BE0CDEC8-7CC4-8A46-9B46-C4BB3D170D25}" srcOrd="0" destOrd="0" presId="urn:microsoft.com/office/officeart/2005/8/layout/default"/>
    <dgm:cxn modelId="{6332827E-6801-4C22-9022-1084336B10C3}" srcId="{A1AADFEF-59EC-4D52-9FC1-B41678691BA5}" destId="{2D5FDF2C-85F0-4262-92AE-92A1438C5AE8}" srcOrd="4" destOrd="0" parTransId="{42636312-1DF2-44C1-9D06-8B778B67BD0A}" sibTransId="{E7DC2AA8-1802-4E80-AA39-64164307AC2D}"/>
    <dgm:cxn modelId="{D1171684-CDAD-C344-A5E7-E2826F14AE10}" type="presOf" srcId="{A1AADFEF-59EC-4D52-9FC1-B41678691BA5}" destId="{77A02F53-65F5-8E41-BE17-BB0553B3E67F}" srcOrd="0" destOrd="0" presId="urn:microsoft.com/office/officeart/2005/8/layout/default"/>
    <dgm:cxn modelId="{629B3D8E-3527-4550-ABBD-FD4390B9E24E}" srcId="{A1AADFEF-59EC-4D52-9FC1-B41678691BA5}" destId="{A8BDE7F3-4BE7-4E72-AA55-D3B2D85F0520}" srcOrd="6" destOrd="0" parTransId="{A60E30AA-DE74-4E0E-87F8-06F5BC85E453}" sibTransId="{564E6255-3921-4E71-AFA0-A327988CD546}"/>
    <dgm:cxn modelId="{B6406EA0-D319-BB4A-B60C-EDA48D1E28B2}" type="presOf" srcId="{9F673C5F-61B7-466B-A991-48A2B42F66F8}" destId="{CE0F7C93-743B-7748-8F34-823634E1B314}" srcOrd="0" destOrd="0" presId="urn:microsoft.com/office/officeart/2005/8/layout/default"/>
    <dgm:cxn modelId="{A83770A2-6DE9-4AA3-9B83-67D85A3F5FDF}" srcId="{A1AADFEF-59EC-4D52-9FC1-B41678691BA5}" destId="{0503DF98-15A2-4411-860D-C7B5BA4FDDBD}" srcOrd="10" destOrd="0" parTransId="{3FFC6716-DF26-49AC-B0A8-19F707F4622F}" sibTransId="{4046C5E3-52F8-49D6-B03D-B97113910F67}"/>
    <dgm:cxn modelId="{3AB4F6A4-FE63-ED43-85BE-1E688008A762}" type="presOf" srcId="{4B205BE8-7BDF-4C3C-995F-D3485148BCDD}" destId="{90AFC216-A0DA-D74B-BB76-3140021346D7}" srcOrd="0" destOrd="0" presId="urn:microsoft.com/office/officeart/2005/8/layout/default"/>
    <dgm:cxn modelId="{BAB9BCB3-EB5D-4776-AC68-119FC2DB2BA3}" srcId="{A1AADFEF-59EC-4D52-9FC1-B41678691BA5}" destId="{8C8D58AF-044B-4D89-A267-33561FAFE376}" srcOrd="5" destOrd="0" parTransId="{2B771320-B66E-41FB-9483-8A4844C3D2F9}" sibTransId="{7D945AA9-DFDF-4C96-BA20-B7029E2342F4}"/>
    <dgm:cxn modelId="{528687BE-E1DC-410E-ADD4-2D602B8DE6C5}" srcId="{A1AADFEF-59EC-4D52-9FC1-B41678691BA5}" destId="{DB4A95EB-7ED5-4750-AA45-6489147C116A}" srcOrd="12" destOrd="0" parTransId="{E84EEEFC-92D0-4A0F-A954-CAFAEEF619E5}" sibTransId="{C3177A20-B50B-4ECA-B644-1DABBAB2E9C4}"/>
    <dgm:cxn modelId="{9ADD77C2-D867-47AA-BE03-515EA5FDE048}" srcId="{A1AADFEF-59EC-4D52-9FC1-B41678691BA5}" destId="{9F673C5F-61B7-466B-A991-48A2B42F66F8}" srcOrd="11" destOrd="0" parTransId="{6D1278C8-4181-45BE-B5A9-D029547BB4A2}" sibTransId="{B8664F2F-3CC6-40EE-B600-A677DD217A19}"/>
    <dgm:cxn modelId="{6DE679C2-2512-544C-A10B-88E769D05D96}" type="presOf" srcId="{A8BDE7F3-4BE7-4E72-AA55-D3B2D85F0520}" destId="{FE863A00-1B66-CD4D-ADC4-710073C3E3E2}" srcOrd="0" destOrd="0" presId="urn:microsoft.com/office/officeart/2005/8/layout/default"/>
    <dgm:cxn modelId="{5C7B01C8-B982-40BD-BBBA-B4BDE339B9A3}" srcId="{A1AADFEF-59EC-4D52-9FC1-B41678691BA5}" destId="{7E9FF786-DCD7-4084-B2AA-55EB58F95673}" srcOrd="1" destOrd="0" parTransId="{CBF502E6-5F53-4602-8B7B-E0A159721C18}" sibTransId="{985C538D-7E58-473D-9121-A8F77BCEA29E}"/>
    <dgm:cxn modelId="{FC6860D1-60F1-435B-B799-143A60C6F65C}" srcId="{A1AADFEF-59EC-4D52-9FC1-B41678691BA5}" destId="{6721DBF2-7F14-4F0B-969A-E9DB28DA5CE3}" srcOrd="2" destOrd="0" parTransId="{348EB6BA-687A-4D88-978A-E786B377C139}" sibTransId="{49963CE3-31AD-4897-9F37-1A21BE90A61E}"/>
    <dgm:cxn modelId="{0CC625D4-319D-B64A-94CD-9301937BA222}" type="presOf" srcId="{5FB9FF8C-EC87-420F-A10F-159A46C802CB}" destId="{80981955-E2BF-A340-B20F-983D91892E62}" srcOrd="0" destOrd="0" presId="urn:microsoft.com/office/officeart/2005/8/layout/default"/>
    <dgm:cxn modelId="{D545E2DC-596D-426F-9B48-787D45F84C9B}" srcId="{A1AADFEF-59EC-4D52-9FC1-B41678691BA5}" destId="{75F7CBA6-9D8E-43FC-BF1A-8C4FA5A09A2E}" srcOrd="3" destOrd="0" parTransId="{21BE27BE-4737-46CC-9569-E1B8CA3CE317}" sibTransId="{8DB8837D-4E41-431B-8B36-D089DD5657BE}"/>
    <dgm:cxn modelId="{D9A7A5EC-2CCA-43A5-9BAB-2F3BF1DE16D8}" srcId="{A1AADFEF-59EC-4D52-9FC1-B41678691BA5}" destId="{5B9E7726-85A5-460D-B64B-13B6F7C1C628}" srcOrd="8" destOrd="0" parTransId="{00076E31-56E1-41C3-84D0-6FFDDE3E5D54}" sibTransId="{639E98F7-598C-405A-A7FB-3EA72D75E619}"/>
    <dgm:cxn modelId="{92E689EF-C351-734A-ACDD-6468076C098C}" type="presOf" srcId="{E57607FA-4098-41DE-9576-49910F7D0BFE}" destId="{AF9B7C9F-2852-7A48-8B96-16358377D03E}" srcOrd="0" destOrd="0" presId="urn:microsoft.com/office/officeart/2005/8/layout/default"/>
    <dgm:cxn modelId="{30EA62F2-7034-4B07-AD4C-4430185A6B28}" srcId="{A1AADFEF-59EC-4D52-9FC1-B41678691BA5}" destId="{E57607FA-4098-41DE-9576-49910F7D0BFE}" srcOrd="0" destOrd="0" parTransId="{B31A042B-DA92-4A6A-B2DA-9B80BFE664CA}" sibTransId="{8C1DD328-7896-4D3F-BD01-5365CB5C9578}"/>
    <dgm:cxn modelId="{B74BCCF6-A6D1-DC4D-AB41-D8C366B03388}" type="presOf" srcId="{DB4A95EB-7ED5-4750-AA45-6489147C116A}" destId="{33F2665F-AF27-5444-B50C-9647AD01DE36}" srcOrd="0" destOrd="0" presId="urn:microsoft.com/office/officeart/2005/8/layout/default"/>
    <dgm:cxn modelId="{C64C59FE-D36E-C04F-BDC4-54844662BAAD}" type="presOf" srcId="{28AF4089-F858-421C-98E4-01C1E87A155B}" destId="{8D5A4444-7945-FA42-9539-E3F0AD376279}" srcOrd="0" destOrd="0" presId="urn:microsoft.com/office/officeart/2005/8/layout/default"/>
    <dgm:cxn modelId="{6F913B12-1071-4546-935D-D41F475D75B7}" type="presParOf" srcId="{77A02F53-65F5-8E41-BE17-BB0553B3E67F}" destId="{AF9B7C9F-2852-7A48-8B96-16358377D03E}" srcOrd="0" destOrd="0" presId="urn:microsoft.com/office/officeart/2005/8/layout/default"/>
    <dgm:cxn modelId="{C3F9BE5D-12FF-FA43-9041-9E46983D4C08}" type="presParOf" srcId="{77A02F53-65F5-8E41-BE17-BB0553B3E67F}" destId="{7F6CBE95-50B7-EC44-A76A-E2F40CDD8636}" srcOrd="1" destOrd="0" presId="urn:microsoft.com/office/officeart/2005/8/layout/default"/>
    <dgm:cxn modelId="{94273863-A26C-5F47-B0B6-802A15827E0A}" type="presParOf" srcId="{77A02F53-65F5-8E41-BE17-BB0553B3E67F}" destId="{BE0CDEC8-7CC4-8A46-9B46-C4BB3D170D25}" srcOrd="2" destOrd="0" presId="urn:microsoft.com/office/officeart/2005/8/layout/default"/>
    <dgm:cxn modelId="{02309A14-499C-9F41-989C-199A635FE0EF}" type="presParOf" srcId="{77A02F53-65F5-8E41-BE17-BB0553B3E67F}" destId="{F2ECE92D-2A99-A446-A9BF-B1CC5699EFC4}" srcOrd="3" destOrd="0" presId="urn:microsoft.com/office/officeart/2005/8/layout/default"/>
    <dgm:cxn modelId="{BA1B15D1-A7C6-9C4C-94D8-C6B043306EA0}" type="presParOf" srcId="{77A02F53-65F5-8E41-BE17-BB0553B3E67F}" destId="{498E13A3-2587-8B41-8624-D160FD4D7BD8}" srcOrd="4" destOrd="0" presId="urn:microsoft.com/office/officeart/2005/8/layout/default"/>
    <dgm:cxn modelId="{26BCE223-83FE-B44C-AC3C-6C524CBC01CF}" type="presParOf" srcId="{77A02F53-65F5-8E41-BE17-BB0553B3E67F}" destId="{B6D9A213-F952-A245-829F-0FF688BBC9B7}" srcOrd="5" destOrd="0" presId="urn:microsoft.com/office/officeart/2005/8/layout/default"/>
    <dgm:cxn modelId="{9D0ACCEB-2C4D-2C4E-8D5E-D820007ACC26}" type="presParOf" srcId="{77A02F53-65F5-8E41-BE17-BB0553B3E67F}" destId="{D132BC3C-F2ED-DF48-A97B-F4E86BD583BE}" srcOrd="6" destOrd="0" presId="urn:microsoft.com/office/officeart/2005/8/layout/default"/>
    <dgm:cxn modelId="{1B9FB212-9A42-BA43-A61E-FBA46B8AFC9E}" type="presParOf" srcId="{77A02F53-65F5-8E41-BE17-BB0553B3E67F}" destId="{DA391845-0E78-5F4C-B85E-6471CA5D828F}" srcOrd="7" destOrd="0" presId="urn:microsoft.com/office/officeart/2005/8/layout/default"/>
    <dgm:cxn modelId="{238536A2-BE27-9D42-BA20-C508D6C467C5}" type="presParOf" srcId="{77A02F53-65F5-8E41-BE17-BB0553B3E67F}" destId="{274B41B3-0DC8-404D-AEBE-DE4F8149B637}" srcOrd="8" destOrd="0" presId="urn:microsoft.com/office/officeart/2005/8/layout/default"/>
    <dgm:cxn modelId="{F97A5E42-01AE-024F-BCF8-73B9DA3D1D0C}" type="presParOf" srcId="{77A02F53-65F5-8E41-BE17-BB0553B3E67F}" destId="{02E07580-98FB-C94B-B87C-F4E770670DEA}" srcOrd="9" destOrd="0" presId="urn:microsoft.com/office/officeart/2005/8/layout/default"/>
    <dgm:cxn modelId="{34B87D98-0187-D541-BDFC-E1CDC3933F1F}" type="presParOf" srcId="{77A02F53-65F5-8E41-BE17-BB0553B3E67F}" destId="{4744C022-D476-6C43-AC74-478AAD74FA7F}" srcOrd="10" destOrd="0" presId="urn:microsoft.com/office/officeart/2005/8/layout/default"/>
    <dgm:cxn modelId="{E1FDB9A8-B299-3642-A599-1C57F94A19A5}" type="presParOf" srcId="{77A02F53-65F5-8E41-BE17-BB0553B3E67F}" destId="{2225027C-5659-8140-98A0-EE2AFD18A141}" srcOrd="11" destOrd="0" presId="urn:microsoft.com/office/officeart/2005/8/layout/default"/>
    <dgm:cxn modelId="{7C84A728-F0E0-E147-A054-A9AC97C49B56}" type="presParOf" srcId="{77A02F53-65F5-8E41-BE17-BB0553B3E67F}" destId="{FE863A00-1B66-CD4D-ADC4-710073C3E3E2}" srcOrd="12" destOrd="0" presId="urn:microsoft.com/office/officeart/2005/8/layout/default"/>
    <dgm:cxn modelId="{DFB93138-3452-2246-985D-5E4A60E67955}" type="presParOf" srcId="{77A02F53-65F5-8E41-BE17-BB0553B3E67F}" destId="{538CCF2D-70FB-774F-B1E0-C5B1BE3AB76B}" srcOrd="13" destOrd="0" presId="urn:microsoft.com/office/officeart/2005/8/layout/default"/>
    <dgm:cxn modelId="{862FC6C4-E04A-6F41-8B8F-89E0B40D51FE}" type="presParOf" srcId="{77A02F53-65F5-8E41-BE17-BB0553B3E67F}" destId="{8D5A4444-7945-FA42-9539-E3F0AD376279}" srcOrd="14" destOrd="0" presId="urn:microsoft.com/office/officeart/2005/8/layout/default"/>
    <dgm:cxn modelId="{96ACE32D-7B2D-2045-8628-DE7D24A8256D}" type="presParOf" srcId="{77A02F53-65F5-8E41-BE17-BB0553B3E67F}" destId="{89B674D9-04B3-A04B-BEFA-E3F0FC2C6FFF}" srcOrd="15" destOrd="0" presId="urn:microsoft.com/office/officeart/2005/8/layout/default"/>
    <dgm:cxn modelId="{F6CBEA30-8032-A649-8560-7A408BC45AC2}" type="presParOf" srcId="{77A02F53-65F5-8E41-BE17-BB0553B3E67F}" destId="{D0152AAF-DC6B-F542-93A4-544DFAE370B9}" srcOrd="16" destOrd="0" presId="urn:microsoft.com/office/officeart/2005/8/layout/default"/>
    <dgm:cxn modelId="{9FDA4C78-4069-8649-A66B-8AB02FB1A261}" type="presParOf" srcId="{77A02F53-65F5-8E41-BE17-BB0553B3E67F}" destId="{80E748D3-076E-DF43-95A6-2CDB537F157A}" srcOrd="17" destOrd="0" presId="urn:microsoft.com/office/officeart/2005/8/layout/default"/>
    <dgm:cxn modelId="{5E3B01FA-EE51-1540-AB22-72EB40B0BDB7}" type="presParOf" srcId="{77A02F53-65F5-8E41-BE17-BB0553B3E67F}" destId="{80981955-E2BF-A340-B20F-983D91892E62}" srcOrd="18" destOrd="0" presId="urn:microsoft.com/office/officeart/2005/8/layout/default"/>
    <dgm:cxn modelId="{1CCF1215-D4C3-624C-B111-55D35A5F0F79}" type="presParOf" srcId="{77A02F53-65F5-8E41-BE17-BB0553B3E67F}" destId="{9402173F-3C87-8C4D-8E5B-0DB064DCE326}" srcOrd="19" destOrd="0" presId="urn:microsoft.com/office/officeart/2005/8/layout/default"/>
    <dgm:cxn modelId="{84C2689A-A01A-C441-BC0D-E67905C01AF2}" type="presParOf" srcId="{77A02F53-65F5-8E41-BE17-BB0553B3E67F}" destId="{0989D47A-A95C-DA4B-8C8A-D2C61A7B1759}" srcOrd="20" destOrd="0" presId="urn:microsoft.com/office/officeart/2005/8/layout/default"/>
    <dgm:cxn modelId="{5BE2DFF4-AB12-5241-B2D7-6D800D22A061}" type="presParOf" srcId="{77A02F53-65F5-8E41-BE17-BB0553B3E67F}" destId="{DF1C2143-FE26-334E-9BD3-2B01128F0143}" srcOrd="21" destOrd="0" presId="urn:microsoft.com/office/officeart/2005/8/layout/default"/>
    <dgm:cxn modelId="{E21BD80B-1290-B241-85B0-FE5C017290A2}" type="presParOf" srcId="{77A02F53-65F5-8E41-BE17-BB0553B3E67F}" destId="{CE0F7C93-743B-7748-8F34-823634E1B314}" srcOrd="22" destOrd="0" presId="urn:microsoft.com/office/officeart/2005/8/layout/default"/>
    <dgm:cxn modelId="{46B9F39D-BDF9-D64A-840D-1D5D1BBCD5F8}" type="presParOf" srcId="{77A02F53-65F5-8E41-BE17-BB0553B3E67F}" destId="{3102E1D3-FD11-DB4F-A4B7-A1E9B981EF16}" srcOrd="23" destOrd="0" presId="urn:microsoft.com/office/officeart/2005/8/layout/default"/>
    <dgm:cxn modelId="{B5968919-D38B-2240-81DD-9ED8D311B9BD}" type="presParOf" srcId="{77A02F53-65F5-8E41-BE17-BB0553B3E67F}" destId="{33F2665F-AF27-5444-B50C-9647AD01DE36}" srcOrd="24" destOrd="0" presId="urn:microsoft.com/office/officeart/2005/8/layout/default"/>
    <dgm:cxn modelId="{2DE6250B-F58A-F54B-A8BD-B493FDB84BA2}" type="presParOf" srcId="{77A02F53-65F5-8E41-BE17-BB0553B3E67F}" destId="{2A0B82B5-6073-A645-B079-60A9B4DEC12E}" srcOrd="25" destOrd="0" presId="urn:microsoft.com/office/officeart/2005/8/layout/default"/>
    <dgm:cxn modelId="{3EC10D59-481E-704E-83D2-6470FEF24A5A}" type="presParOf" srcId="{77A02F53-65F5-8E41-BE17-BB0553B3E67F}" destId="{383ADFC6-2B57-1349-9BCC-09BB9A1AB908}" srcOrd="26" destOrd="0" presId="urn:microsoft.com/office/officeart/2005/8/layout/default"/>
    <dgm:cxn modelId="{636424E8-3058-0C47-8EFF-E75797F59CDA}" type="presParOf" srcId="{77A02F53-65F5-8E41-BE17-BB0553B3E67F}" destId="{4CE940CB-D204-B449-B48E-634C9B5A69BE}" srcOrd="27" destOrd="0" presId="urn:microsoft.com/office/officeart/2005/8/layout/default"/>
    <dgm:cxn modelId="{16AB459B-F13E-F44A-B3FC-811EB952B459}" type="presParOf" srcId="{77A02F53-65F5-8E41-BE17-BB0553B3E67F}" destId="{8F9128F0-99DF-5F49-9AAE-9BBFB805CC97}" srcOrd="28" destOrd="0" presId="urn:microsoft.com/office/officeart/2005/8/layout/default"/>
    <dgm:cxn modelId="{F07B4830-B672-B44E-BA94-B2AC92E03BE7}" type="presParOf" srcId="{77A02F53-65F5-8E41-BE17-BB0553B3E67F}" destId="{87A9549A-8234-2A4B-AEFC-FD9E394137FB}" srcOrd="29" destOrd="0" presId="urn:microsoft.com/office/officeart/2005/8/layout/default"/>
    <dgm:cxn modelId="{FD3933BD-9E75-D641-AD36-2346176C8530}" type="presParOf" srcId="{77A02F53-65F5-8E41-BE17-BB0553B3E67F}" destId="{90AFC216-A0DA-D74B-BB76-3140021346D7}" srcOrd="30" destOrd="0" presId="urn:microsoft.com/office/officeart/2005/8/layout/default"/>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52B5A5-4A0C-6E4F-8C23-9D5E5EE9E0B7}">
      <dsp:nvSpPr>
        <dsp:cNvPr id="0" name=""/>
        <dsp:cNvSpPr/>
      </dsp:nvSpPr>
      <dsp:spPr>
        <a:xfrm>
          <a:off x="0" y="414"/>
          <a:ext cx="7958331" cy="107640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4000"/>
                <a:satMod val="130000"/>
                <a:lumMod val="92000"/>
              </a:schemeClr>
            </a:gs>
            <a:gs pos="100000">
              <a:schemeClr val="accent1">
                <a:hueOff val="0"/>
                <a:satOff val="0"/>
                <a:lumOff val="0"/>
                <a:alphaOff val="0"/>
                <a:shade val="76000"/>
                <a:satMod val="130000"/>
                <a:lumMod val="8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b="0" i="0" kern="1200" baseline="0" dirty="0"/>
            <a:t>INTRODUCTION</a:t>
          </a:r>
          <a:endParaRPr lang="en-US" sz="4600" kern="1200" dirty="0"/>
        </a:p>
      </dsp:txBody>
      <dsp:txXfrm>
        <a:off x="52546" y="52960"/>
        <a:ext cx="7853239" cy="9713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0F3E1D-7955-6748-B836-339B155EC6D4}">
      <dsp:nvSpPr>
        <dsp:cNvPr id="0" name=""/>
        <dsp:cNvSpPr/>
      </dsp:nvSpPr>
      <dsp:spPr>
        <a:xfrm>
          <a:off x="0" y="126911"/>
          <a:ext cx="7959560" cy="2243475"/>
        </a:xfrm>
        <a:prstGeom prst="roundRect">
          <a:avLst/>
        </a:prstGeom>
        <a:gradFill rotWithShape="0">
          <a:gsLst>
            <a:gs pos="0">
              <a:schemeClr val="accent3">
                <a:hueOff val="0"/>
                <a:satOff val="0"/>
                <a:lumOff val="0"/>
                <a:alphaOff val="0"/>
                <a:tint val="98000"/>
                <a:satMod val="110000"/>
                <a:lumMod val="104000"/>
              </a:schemeClr>
            </a:gs>
            <a:gs pos="69000">
              <a:schemeClr val="accent3">
                <a:hueOff val="0"/>
                <a:satOff val="0"/>
                <a:lumOff val="0"/>
                <a:alphaOff val="0"/>
                <a:shade val="84000"/>
                <a:satMod val="130000"/>
                <a:lumMod val="92000"/>
              </a:schemeClr>
            </a:gs>
            <a:gs pos="100000">
              <a:schemeClr val="accent3">
                <a:hueOff val="0"/>
                <a:satOff val="0"/>
                <a:lumOff val="0"/>
                <a:alphaOff val="0"/>
                <a:shade val="76000"/>
                <a:satMod val="130000"/>
                <a:lumMod val="8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baseline="0" dirty="0" err="1"/>
            <a:t>Rockbuster</a:t>
          </a:r>
          <a:r>
            <a:rPr lang="en-US" sz="1600" b="0" i="0" kern="1200" baseline="0" dirty="0"/>
            <a:t> Stealth LLC is a renowned movie rental company that once dominated the global market with its brick-and-mortar stores. However, in the face of relentless competition posed by streaming giants like Netflix and Amazon Prime, the visionary management team at </a:t>
          </a:r>
          <a:r>
            <a:rPr lang="en-US" sz="1600" b="0" i="0" kern="1200" baseline="0" dirty="0" err="1"/>
            <a:t>Rockbuster</a:t>
          </a:r>
          <a:r>
            <a:rPr lang="en-US" sz="1600" b="0" i="0" kern="1200" baseline="0" dirty="0"/>
            <a:t> Stealth has embarked on a strategic endeavor. Leveraging their extensive collection of movie licenses, they have devised a plan to launch an innovative online video rental service, poised to revolutionize the industry and secure their position amidst fierce rivalry. In this presentation, we will explore the data-driven insights that guided </a:t>
          </a:r>
          <a:r>
            <a:rPr lang="en-US" sz="1600" b="0" i="0" kern="1200" baseline="0" dirty="0" err="1"/>
            <a:t>Rockbuster</a:t>
          </a:r>
          <a:r>
            <a:rPr lang="en-US" sz="1600" b="0" i="0" kern="1200" baseline="0" dirty="0"/>
            <a:t> Stealth's decision-making process and unravel the potential impact of this bold transition.</a:t>
          </a:r>
          <a:endParaRPr lang="en-US" sz="1600" kern="1200" dirty="0"/>
        </a:p>
      </dsp:txBody>
      <dsp:txXfrm>
        <a:off x="109517" y="236428"/>
        <a:ext cx="7740526" cy="2024441"/>
      </dsp:txXfrm>
    </dsp:sp>
    <dsp:sp modelId="{D3C2A5C8-3836-D34D-B571-5773D6199A71}">
      <dsp:nvSpPr>
        <dsp:cNvPr id="0" name=""/>
        <dsp:cNvSpPr/>
      </dsp:nvSpPr>
      <dsp:spPr>
        <a:xfrm>
          <a:off x="0" y="2557586"/>
          <a:ext cx="7959560" cy="1313330"/>
        </a:xfrm>
        <a:prstGeom prst="roundRect">
          <a:avLst/>
        </a:prstGeom>
        <a:gradFill rotWithShape="0">
          <a:gsLst>
            <a:gs pos="0">
              <a:schemeClr val="accent3">
                <a:hueOff val="-8807072"/>
                <a:satOff val="-3184"/>
                <a:lumOff val="1373"/>
                <a:alphaOff val="0"/>
                <a:tint val="98000"/>
                <a:satMod val="110000"/>
                <a:lumMod val="104000"/>
              </a:schemeClr>
            </a:gs>
            <a:gs pos="69000">
              <a:schemeClr val="accent3">
                <a:hueOff val="-8807072"/>
                <a:satOff val="-3184"/>
                <a:lumOff val="1373"/>
                <a:alphaOff val="0"/>
                <a:shade val="84000"/>
                <a:satMod val="130000"/>
                <a:lumMod val="92000"/>
              </a:schemeClr>
            </a:gs>
            <a:gs pos="100000">
              <a:schemeClr val="accent3">
                <a:hueOff val="-8807072"/>
                <a:satOff val="-3184"/>
                <a:lumOff val="1373"/>
                <a:alphaOff val="0"/>
                <a:shade val="76000"/>
                <a:satMod val="130000"/>
                <a:lumMod val="8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baseline="0" dirty="0"/>
            <a:t>Get ready to embark on an exciting analysis of </a:t>
          </a:r>
          <a:r>
            <a:rPr lang="en-US" sz="1600" b="0" i="0" kern="1200" baseline="0" dirty="0" err="1"/>
            <a:t>Rockbuster</a:t>
          </a:r>
          <a:r>
            <a:rPr lang="en-US" sz="1600" b="0" i="0" kern="1200" baseline="0" dirty="0"/>
            <a:t> Stealth's journey towards sustainable competitiveness in the ever-evolving landscape of movie rentals.</a:t>
          </a:r>
          <a:endParaRPr lang="en-US" sz="1600" kern="1200" dirty="0"/>
        </a:p>
      </dsp:txBody>
      <dsp:txXfrm>
        <a:off x="64111" y="2621697"/>
        <a:ext cx="7831338" cy="11851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1AAB62-2757-8846-B9D7-8C3F6360D525}">
      <dsp:nvSpPr>
        <dsp:cNvPr id="0" name=""/>
        <dsp:cNvSpPr/>
      </dsp:nvSpPr>
      <dsp:spPr>
        <a:xfrm>
          <a:off x="0" y="152514"/>
          <a:ext cx="7958331" cy="77220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4000"/>
                <a:satMod val="130000"/>
                <a:lumMod val="92000"/>
              </a:schemeClr>
            </a:gs>
            <a:gs pos="100000">
              <a:schemeClr val="accent1">
                <a:hueOff val="0"/>
                <a:satOff val="0"/>
                <a:lumOff val="0"/>
                <a:alphaOff val="0"/>
                <a:shade val="76000"/>
                <a:satMod val="130000"/>
                <a:lumMod val="8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0" i="0" kern="1200" baseline="0" dirty="0"/>
            <a:t>SOME BACKGROUND INFORMATION</a:t>
          </a:r>
          <a:endParaRPr lang="en-US" sz="3300" kern="1200" dirty="0"/>
        </a:p>
      </dsp:txBody>
      <dsp:txXfrm>
        <a:off x="37696" y="190210"/>
        <a:ext cx="7882939" cy="6968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9B7C9F-2852-7A48-8B96-16358377D03E}">
      <dsp:nvSpPr>
        <dsp:cNvPr id="0" name=""/>
        <dsp:cNvSpPr/>
      </dsp:nvSpPr>
      <dsp:spPr>
        <a:xfrm>
          <a:off x="824246" y="920"/>
          <a:ext cx="1734548" cy="1040729"/>
        </a:xfrm>
        <a:prstGeom prst="rect">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4000"/>
                <a:satMod val="130000"/>
                <a:lumMod val="92000"/>
              </a:schemeClr>
            </a:gs>
            <a:gs pos="100000">
              <a:schemeClr val="accent5">
                <a:hueOff val="0"/>
                <a:satOff val="0"/>
                <a:lumOff val="0"/>
                <a:alphaOff val="0"/>
                <a:shade val="76000"/>
                <a:satMod val="130000"/>
                <a:lumMod val="8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0" i="0" kern="1200" baseline="0"/>
            <a:t>Minimum Rental Duration:</a:t>
          </a:r>
          <a:br>
            <a:rPr lang="en-GB" sz="1400" b="0" i="0" kern="1200" baseline="0"/>
          </a:br>
          <a:r>
            <a:rPr lang="en-GB" sz="1400" b="0" i="0" kern="1200" baseline="0"/>
            <a:t>3-Days</a:t>
          </a:r>
          <a:endParaRPr lang="en-US" sz="1400" kern="1200"/>
        </a:p>
      </dsp:txBody>
      <dsp:txXfrm>
        <a:off x="824246" y="920"/>
        <a:ext cx="1734548" cy="1040729"/>
      </dsp:txXfrm>
    </dsp:sp>
    <dsp:sp modelId="{BE0CDEC8-7CC4-8A46-9B46-C4BB3D170D25}">
      <dsp:nvSpPr>
        <dsp:cNvPr id="0" name=""/>
        <dsp:cNvSpPr/>
      </dsp:nvSpPr>
      <dsp:spPr>
        <a:xfrm>
          <a:off x="2732250" y="920"/>
          <a:ext cx="1734548" cy="1040729"/>
        </a:xfrm>
        <a:prstGeom prst="rect">
          <a:avLst/>
        </a:prstGeom>
        <a:gradFill rotWithShape="0">
          <a:gsLst>
            <a:gs pos="0">
              <a:schemeClr val="accent5">
                <a:hueOff val="582380"/>
                <a:satOff val="-3043"/>
                <a:lumOff val="719"/>
                <a:alphaOff val="0"/>
                <a:tint val="98000"/>
                <a:satMod val="110000"/>
                <a:lumMod val="104000"/>
              </a:schemeClr>
            </a:gs>
            <a:gs pos="69000">
              <a:schemeClr val="accent5">
                <a:hueOff val="582380"/>
                <a:satOff val="-3043"/>
                <a:lumOff val="719"/>
                <a:alphaOff val="0"/>
                <a:shade val="84000"/>
                <a:satMod val="130000"/>
                <a:lumMod val="92000"/>
              </a:schemeClr>
            </a:gs>
            <a:gs pos="100000">
              <a:schemeClr val="accent5">
                <a:hueOff val="582380"/>
                <a:satOff val="-3043"/>
                <a:lumOff val="719"/>
                <a:alphaOff val="0"/>
                <a:shade val="76000"/>
                <a:satMod val="130000"/>
                <a:lumMod val="8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0" i="0" kern="1200" baseline="0"/>
            <a:t>Maximum Rental Duration:</a:t>
          </a:r>
          <a:br>
            <a:rPr lang="en-GB" sz="1400" b="0" i="0" kern="1200" baseline="0"/>
          </a:br>
          <a:r>
            <a:rPr lang="en-GB" sz="1400" b="0" i="0" kern="1200" baseline="0"/>
            <a:t>7-Days</a:t>
          </a:r>
          <a:endParaRPr lang="en-US" sz="1400" kern="1200"/>
        </a:p>
      </dsp:txBody>
      <dsp:txXfrm>
        <a:off x="2732250" y="920"/>
        <a:ext cx="1734548" cy="1040729"/>
      </dsp:txXfrm>
    </dsp:sp>
    <dsp:sp modelId="{498E13A3-2587-8B41-8624-D160FD4D7BD8}">
      <dsp:nvSpPr>
        <dsp:cNvPr id="0" name=""/>
        <dsp:cNvSpPr/>
      </dsp:nvSpPr>
      <dsp:spPr>
        <a:xfrm>
          <a:off x="4640253" y="920"/>
          <a:ext cx="1734548" cy="1040729"/>
        </a:xfrm>
        <a:prstGeom prst="rect">
          <a:avLst/>
        </a:prstGeom>
        <a:gradFill rotWithShape="0">
          <a:gsLst>
            <a:gs pos="0">
              <a:schemeClr val="accent5">
                <a:hueOff val="1164759"/>
                <a:satOff val="-6085"/>
                <a:lumOff val="1438"/>
                <a:alphaOff val="0"/>
                <a:tint val="98000"/>
                <a:satMod val="110000"/>
                <a:lumMod val="104000"/>
              </a:schemeClr>
            </a:gs>
            <a:gs pos="69000">
              <a:schemeClr val="accent5">
                <a:hueOff val="1164759"/>
                <a:satOff val="-6085"/>
                <a:lumOff val="1438"/>
                <a:alphaOff val="0"/>
                <a:shade val="84000"/>
                <a:satMod val="130000"/>
                <a:lumMod val="92000"/>
              </a:schemeClr>
            </a:gs>
            <a:gs pos="100000">
              <a:schemeClr val="accent5">
                <a:hueOff val="1164759"/>
                <a:satOff val="-6085"/>
                <a:lumOff val="1438"/>
                <a:alphaOff val="0"/>
                <a:shade val="76000"/>
                <a:satMod val="130000"/>
                <a:lumMod val="8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0" i="0" kern="1200" baseline="0"/>
            <a:t>Average Rental Duration:</a:t>
          </a:r>
          <a:br>
            <a:rPr lang="en-GB" sz="1400" b="0" i="0" kern="1200" baseline="0"/>
          </a:br>
          <a:r>
            <a:rPr lang="en-GB" sz="1400" b="0" i="0" kern="1200" baseline="0"/>
            <a:t>5-Days</a:t>
          </a:r>
          <a:endParaRPr lang="en-US" sz="1400" kern="1200"/>
        </a:p>
      </dsp:txBody>
      <dsp:txXfrm>
        <a:off x="4640253" y="920"/>
        <a:ext cx="1734548" cy="1040729"/>
      </dsp:txXfrm>
    </dsp:sp>
    <dsp:sp modelId="{D132BC3C-F2ED-DF48-A97B-F4E86BD583BE}">
      <dsp:nvSpPr>
        <dsp:cNvPr id="0" name=""/>
        <dsp:cNvSpPr/>
      </dsp:nvSpPr>
      <dsp:spPr>
        <a:xfrm>
          <a:off x="6548257" y="920"/>
          <a:ext cx="1734548" cy="1040729"/>
        </a:xfrm>
        <a:prstGeom prst="rect">
          <a:avLst/>
        </a:prstGeom>
        <a:gradFill rotWithShape="0">
          <a:gsLst>
            <a:gs pos="0">
              <a:schemeClr val="accent5">
                <a:hueOff val="1747139"/>
                <a:satOff val="-9128"/>
                <a:lumOff val="2157"/>
                <a:alphaOff val="0"/>
                <a:tint val="98000"/>
                <a:satMod val="110000"/>
                <a:lumMod val="104000"/>
              </a:schemeClr>
            </a:gs>
            <a:gs pos="69000">
              <a:schemeClr val="accent5">
                <a:hueOff val="1747139"/>
                <a:satOff val="-9128"/>
                <a:lumOff val="2157"/>
                <a:alphaOff val="0"/>
                <a:shade val="84000"/>
                <a:satMod val="130000"/>
                <a:lumMod val="92000"/>
              </a:schemeClr>
            </a:gs>
            <a:gs pos="100000">
              <a:schemeClr val="accent5">
                <a:hueOff val="1747139"/>
                <a:satOff val="-9128"/>
                <a:lumOff val="2157"/>
                <a:alphaOff val="0"/>
                <a:shade val="76000"/>
                <a:satMod val="130000"/>
                <a:lumMod val="8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0" i="0" kern="1200" baseline="0"/>
            <a:t>Minimum Rental Rate:</a:t>
          </a:r>
          <a:br>
            <a:rPr lang="en-GB" sz="1400" b="0" i="0" kern="1200" baseline="0"/>
          </a:br>
          <a:r>
            <a:rPr lang="en-GB" sz="1400" b="0" i="0" kern="1200" baseline="0"/>
            <a:t>$0.99</a:t>
          </a:r>
          <a:endParaRPr lang="en-US" sz="1400" kern="1200"/>
        </a:p>
      </dsp:txBody>
      <dsp:txXfrm>
        <a:off x="6548257" y="920"/>
        <a:ext cx="1734548" cy="1040729"/>
      </dsp:txXfrm>
    </dsp:sp>
    <dsp:sp modelId="{274B41B3-0DC8-404D-AEBE-DE4F8149B637}">
      <dsp:nvSpPr>
        <dsp:cNvPr id="0" name=""/>
        <dsp:cNvSpPr/>
      </dsp:nvSpPr>
      <dsp:spPr>
        <a:xfrm>
          <a:off x="8456260" y="920"/>
          <a:ext cx="1734548" cy="1040729"/>
        </a:xfrm>
        <a:prstGeom prst="rect">
          <a:avLst/>
        </a:prstGeom>
        <a:gradFill rotWithShape="0">
          <a:gsLst>
            <a:gs pos="0">
              <a:schemeClr val="accent5">
                <a:hueOff val="2329518"/>
                <a:satOff val="-12170"/>
                <a:lumOff val="2876"/>
                <a:alphaOff val="0"/>
                <a:tint val="98000"/>
                <a:satMod val="110000"/>
                <a:lumMod val="104000"/>
              </a:schemeClr>
            </a:gs>
            <a:gs pos="69000">
              <a:schemeClr val="accent5">
                <a:hueOff val="2329518"/>
                <a:satOff val="-12170"/>
                <a:lumOff val="2876"/>
                <a:alphaOff val="0"/>
                <a:shade val="84000"/>
                <a:satMod val="130000"/>
                <a:lumMod val="92000"/>
              </a:schemeClr>
            </a:gs>
            <a:gs pos="100000">
              <a:schemeClr val="accent5">
                <a:hueOff val="2329518"/>
                <a:satOff val="-12170"/>
                <a:lumOff val="2876"/>
                <a:alphaOff val="0"/>
                <a:shade val="76000"/>
                <a:satMod val="130000"/>
                <a:lumMod val="8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0" i="0" kern="1200" baseline="0"/>
            <a:t>Maximum Rental Rate:</a:t>
          </a:r>
          <a:br>
            <a:rPr lang="en-GB" sz="1400" b="0" i="0" kern="1200" baseline="0"/>
          </a:br>
          <a:r>
            <a:rPr lang="en-GB" sz="1400" b="0" i="0" kern="1200" baseline="0"/>
            <a:t>$4.99</a:t>
          </a:r>
          <a:endParaRPr lang="en-US" sz="1400" kern="1200"/>
        </a:p>
      </dsp:txBody>
      <dsp:txXfrm>
        <a:off x="8456260" y="920"/>
        <a:ext cx="1734548" cy="1040729"/>
      </dsp:txXfrm>
    </dsp:sp>
    <dsp:sp modelId="{4744C022-D476-6C43-AC74-478AAD74FA7F}">
      <dsp:nvSpPr>
        <dsp:cNvPr id="0" name=""/>
        <dsp:cNvSpPr/>
      </dsp:nvSpPr>
      <dsp:spPr>
        <a:xfrm>
          <a:off x="824246" y="1215104"/>
          <a:ext cx="1734548" cy="1040729"/>
        </a:xfrm>
        <a:prstGeom prst="rect">
          <a:avLst/>
        </a:prstGeom>
        <a:gradFill rotWithShape="0">
          <a:gsLst>
            <a:gs pos="0">
              <a:schemeClr val="accent5">
                <a:hueOff val="2911898"/>
                <a:satOff val="-15213"/>
                <a:lumOff val="3595"/>
                <a:alphaOff val="0"/>
                <a:tint val="98000"/>
                <a:satMod val="110000"/>
                <a:lumMod val="104000"/>
              </a:schemeClr>
            </a:gs>
            <a:gs pos="69000">
              <a:schemeClr val="accent5">
                <a:hueOff val="2911898"/>
                <a:satOff val="-15213"/>
                <a:lumOff val="3595"/>
                <a:alphaOff val="0"/>
                <a:shade val="84000"/>
                <a:satMod val="130000"/>
                <a:lumMod val="92000"/>
              </a:schemeClr>
            </a:gs>
            <a:gs pos="100000">
              <a:schemeClr val="accent5">
                <a:hueOff val="2911898"/>
                <a:satOff val="-15213"/>
                <a:lumOff val="3595"/>
                <a:alphaOff val="0"/>
                <a:shade val="76000"/>
                <a:satMod val="130000"/>
                <a:lumMod val="8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0" i="0" kern="1200" baseline="0"/>
            <a:t>Average Rental Rate:</a:t>
          </a:r>
          <a:br>
            <a:rPr lang="en-GB" sz="1400" b="0" i="0" kern="1200" baseline="0"/>
          </a:br>
          <a:r>
            <a:rPr lang="en-GB" sz="1400" b="0" i="0" kern="1200" baseline="0"/>
            <a:t>$2.98</a:t>
          </a:r>
          <a:endParaRPr lang="en-US" sz="1400" kern="1200"/>
        </a:p>
      </dsp:txBody>
      <dsp:txXfrm>
        <a:off x="824246" y="1215104"/>
        <a:ext cx="1734548" cy="1040729"/>
      </dsp:txXfrm>
    </dsp:sp>
    <dsp:sp modelId="{FE863A00-1B66-CD4D-ADC4-710073C3E3E2}">
      <dsp:nvSpPr>
        <dsp:cNvPr id="0" name=""/>
        <dsp:cNvSpPr/>
      </dsp:nvSpPr>
      <dsp:spPr>
        <a:xfrm>
          <a:off x="2732250" y="1215104"/>
          <a:ext cx="1734548" cy="1040729"/>
        </a:xfrm>
        <a:prstGeom prst="rect">
          <a:avLst/>
        </a:prstGeom>
        <a:gradFill rotWithShape="0">
          <a:gsLst>
            <a:gs pos="0">
              <a:schemeClr val="accent5">
                <a:hueOff val="3494277"/>
                <a:satOff val="-18256"/>
                <a:lumOff val="4314"/>
                <a:alphaOff val="0"/>
                <a:tint val="98000"/>
                <a:satMod val="110000"/>
                <a:lumMod val="104000"/>
              </a:schemeClr>
            </a:gs>
            <a:gs pos="69000">
              <a:schemeClr val="accent5">
                <a:hueOff val="3494277"/>
                <a:satOff val="-18256"/>
                <a:lumOff val="4314"/>
                <a:alphaOff val="0"/>
                <a:shade val="84000"/>
                <a:satMod val="130000"/>
                <a:lumMod val="92000"/>
              </a:schemeClr>
            </a:gs>
            <a:gs pos="100000">
              <a:schemeClr val="accent5">
                <a:hueOff val="3494277"/>
                <a:satOff val="-18256"/>
                <a:lumOff val="4314"/>
                <a:alphaOff val="0"/>
                <a:shade val="76000"/>
                <a:satMod val="130000"/>
                <a:lumMod val="8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0" i="0" kern="1200" baseline="0"/>
            <a:t>Minimum Movie Length:</a:t>
          </a:r>
          <a:br>
            <a:rPr lang="en-GB" sz="1400" b="0" i="0" kern="1200" baseline="0"/>
          </a:br>
          <a:r>
            <a:rPr lang="en-GB" sz="1400" b="0" i="0" kern="1200" baseline="0"/>
            <a:t>46-minutes</a:t>
          </a:r>
          <a:endParaRPr lang="en-US" sz="1400" kern="1200"/>
        </a:p>
      </dsp:txBody>
      <dsp:txXfrm>
        <a:off x="2732250" y="1215104"/>
        <a:ext cx="1734548" cy="1040729"/>
      </dsp:txXfrm>
    </dsp:sp>
    <dsp:sp modelId="{8D5A4444-7945-FA42-9539-E3F0AD376279}">
      <dsp:nvSpPr>
        <dsp:cNvPr id="0" name=""/>
        <dsp:cNvSpPr/>
      </dsp:nvSpPr>
      <dsp:spPr>
        <a:xfrm>
          <a:off x="4640253" y="1215104"/>
          <a:ext cx="1734548" cy="1040729"/>
        </a:xfrm>
        <a:prstGeom prst="rect">
          <a:avLst/>
        </a:prstGeom>
        <a:gradFill rotWithShape="0">
          <a:gsLst>
            <a:gs pos="0">
              <a:schemeClr val="accent5">
                <a:hueOff val="4076656"/>
                <a:satOff val="-21298"/>
                <a:lumOff val="5033"/>
                <a:alphaOff val="0"/>
                <a:tint val="98000"/>
                <a:satMod val="110000"/>
                <a:lumMod val="104000"/>
              </a:schemeClr>
            </a:gs>
            <a:gs pos="69000">
              <a:schemeClr val="accent5">
                <a:hueOff val="4076656"/>
                <a:satOff val="-21298"/>
                <a:lumOff val="5033"/>
                <a:alphaOff val="0"/>
                <a:shade val="84000"/>
                <a:satMod val="130000"/>
                <a:lumMod val="92000"/>
              </a:schemeClr>
            </a:gs>
            <a:gs pos="100000">
              <a:schemeClr val="accent5">
                <a:hueOff val="4076656"/>
                <a:satOff val="-21298"/>
                <a:lumOff val="5033"/>
                <a:alphaOff val="0"/>
                <a:shade val="76000"/>
                <a:satMod val="130000"/>
                <a:lumMod val="8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0" i="0" kern="1200" baseline="0" dirty="0"/>
            <a:t>Maximum Movie Length:</a:t>
          </a:r>
          <a:br>
            <a:rPr lang="en-GB" sz="1400" b="0" i="0" kern="1200" baseline="0" dirty="0"/>
          </a:br>
          <a:r>
            <a:rPr lang="en-GB" sz="1400" b="0" i="0" kern="1200" baseline="0" dirty="0"/>
            <a:t>185-minutes</a:t>
          </a:r>
          <a:endParaRPr lang="en-US" sz="1400" kern="1200" dirty="0"/>
        </a:p>
      </dsp:txBody>
      <dsp:txXfrm>
        <a:off x="4640253" y="1215104"/>
        <a:ext cx="1734548" cy="1040729"/>
      </dsp:txXfrm>
    </dsp:sp>
    <dsp:sp modelId="{D0152AAF-DC6B-F542-93A4-544DFAE370B9}">
      <dsp:nvSpPr>
        <dsp:cNvPr id="0" name=""/>
        <dsp:cNvSpPr/>
      </dsp:nvSpPr>
      <dsp:spPr>
        <a:xfrm>
          <a:off x="6548257" y="1215104"/>
          <a:ext cx="1734548" cy="1040729"/>
        </a:xfrm>
        <a:prstGeom prst="rect">
          <a:avLst/>
        </a:prstGeom>
        <a:gradFill rotWithShape="0">
          <a:gsLst>
            <a:gs pos="0">
              <a:schemeClr val="accent5">
                <a:hueOff val="4659036"/>
                <a:satOff val="-24341"/>
                <a:lumOff val="5751"/>
                <a:alphaOff val="0"/>
                <a:tint val="98000"/>
                <a:satMod val="110000"/>
                <a:lumMod val="104000"/>
              </a:schemeClr>
            </a:gs>
            <a:gs pos="69000">
              <a:schemeClr val="accent5">
                <a:hueOff val="4659036"/>
                <a:satOff val="-24341"/>
                <a:lumOff val="5751"/>
                <a:alphaOff val="0"/>
                <a:shade val="84000"/>
                <a:satMod val="130000"/>
                <a:lumMod val="92000"/>
              </a:schemeClr>
            </a:gs>
            <a:gs pos="100000">
              <a:schemeClr val="accent5">
                <a:hueOff val="4659036"/>
                <a:satOff val="-24341"/>
                <a:lumOff val="5751"/>
                <a:alphaOff val="0"/>
                <a:shade val="76000"/>
                <a:satMod val="130000"/>
                <a:lumMod val="8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0" i="0" kern="1200" baseline="0" dirty="0"/>
            <a:t>Average Movie Length:</a:t>
          </a:r>
          <a:br>
            <a:rPr lang="en-GB" sz="1400" b="0" i="0" kern="1200" baseline="0" dirty="0"/>
          </a:br>
          <a:r>
            <a:rPr lang="en-GB" sz="1400" b="0" i="0" kern="1200" baseline="0" dirty="0"/>
            <a:t>115-minutes</a:t>
          </a:r>
          <a:endParaRPr lang="en-US" sz="1400" kern="1200" dirty="0"/>
        </a:p>
      </dsp:txBody>
      <dsp:txXfrm>
        <a:off x="6548257" y="1215104"/>
        <a:ext cx="1734548" cy="1040729"/>
      </dsp:txXfrm>
    </dsp:sp>
    <dsp:sp modelId="{80981955-E2BF-A340-B20F-983D91892E62}">
      <dsp:nvSpPr>
        <dsp:cNvPr id="0" name=""/>
        <dsp:cNvSpPr/>
      </dsp:nvSpPr>
      <dsp:spPr>
        <a:xfrm>
          <a:off x="8456260" y="1215104"/>
          <a:ext cx="1734548" cy="1040729"/>
        </a:xfrm>
        <a:prstGeom prst="rect">
          <a:avLst/>
        </a:prstGeom>
        <a:gradFill rotWithShape="0">
          <a:gsLst>
            <a:gs pos="0">
              <a:schemeClr val="accent5">
                <a:hueOff val="5241416"/>
                <a:satOff val="-27383"/>
                <a:lumOff val="6470"/>
                <a:alphaOff val="0"/>
                <a:tint val="98000"/>
                <a:satMod val="110000"/>
                <a:lumMod val="104000"/>
              </a:schemeClr>
            </a:gs>
            <a:gs pos="69000">
              <a:schemeClr val="accent5">
                <a:hueOff val="5241416"/>
                <a:satOff val="-27383"/>
                <a:lumOff val="6470"/>
                <a:alphaOff val="0"/>
                <a:shade val="84000"/>
                <a:satMod val="130000"/>
                <a:lumMod val="92000"/>
              </a:schemeClr>
            </a:gs>
            <a:gs pos="100000">
              <a:schemeClr val="accent5">
                <a:hueOff val="5241416"/>
                <a:satOff val="-27383"/>
                <a:lumOff val="6470"/>
                <a:alphaOff val="0"/>
                <a:shade val="76000"/>
                <a:satMod val="130000"/>
                <a:lumMod val="8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0" i="0" kern="1200" baseline="0"/>
            <a:t>Minimum Replacement Cost:</a:t>
          </a:r>
          <a:br>
            <a:rPr lang="en-GB" sz="1400" b="0" i="0" kern="1200" baseline="0"/>
          </a:br>
          <a:r>
            <a:rPr lang="en-GB" sz="1400" b="0" i="0" kern="1200" baseline="0"/>
            <a:t>$9.99</a:t>
          </a:r>
          <a:endParaRPr lang="en-US" sz="1400" kern="1200"/>
        </a:p>
      </dsp:txBody>
      <dsp:txXfrm>
        <a:off x="8456260" y="1215104"/>
        <a:ext cx="1734548" cy="1040729"/>
      </dsp:txXfrm>
    </dsp:sp>
    <dsp:sp modelId="{0989D47A-A95C-DA4B-8C8A-D2C61A7B1759}">
      <dsp:nvSpPr>
        <dsp:cNvPr id="0" name=""/>
        <dsp:cNvSpPr/>
      </dsp:nvSpPr>
      <dsp:spPr>
        <a:xfrm>
          <a:off x="824246" y="2429288"/>
          <a:ext cx="1734548" cy="1040729"/>
        </a:xfrm>
        <a:prstGeom prst="rect">
          <a:avLst/>
        </a:prstGeom>
        <a:gradFill rotWithShape="0">
          <a:gsLst>
            <a:gs pos="0">
              <a:schemeClr val="accent5">
                <a:hueOff val="5823795"/>
                <a:satOff val="-30426"/>
                <a:lumOff val="7189"/>
                <a:alphaOff val="0"/>
                <a:tint val="98000"/>
                <a:satMod val="110000"/>
                <a:lumMod val="104000"/>
              </a:schemeClr>
            </a:gs>
            <a:gs pos="69000">
              <a:schemeClr val="accent5">
                <a:hueOff val="5823795"/>
                <a:satOff val="-30426"/>
                <a:lumOff val="7189"/>
                <a:alphaOff val="0"/>
                <a:shade val="84000"/>
                <a:satMod val="130000"/>
                <a:lumMod val="92000"/>
              </a:schemeClr>
            </a:gs>
            <a:gs pos="100000">
              <a:schemeClr val="accent5">
                <a:hueOff val="5823795"/>
                <a:satOff val="-30426"/>
                <a:lumOff val="7189"/>
                <a:alphaOff val="0"/>
                <a:shade val="76000"/>
                <a:satMod val="130000"/>
                <a:lumMod val="8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0" i="0" kern="1200" baseline="0"/>
            <a:t>Maximum Replacement Cost:</a:t>
          </a:r>
          <a:br>
            <a:rPr lang="en-GB" sz="1400" b="0" i="0" kern="1200" baseline="0"/>
          </a:br>
          <a:r>
            <a:rPr lang="en-GB" sz="1400" b="0" i="0" kern="1200" baseline="0"/>
            <a:t>$29.99</a:t>
          </a:r>
          <a:endParaRPr lang="en-US" sz="1400" kern="1200"/>
        </a:p>
      </dsp:txBody>
      <dsp:txXfrm>
        <a:off x="824246" y="2429288"/>
        <a:ext cx="1734548" cy="1040729"/>
      </dsp:txXfrm>
    </dsp:sp>
    <dsp:sp modelId="{CE0F7C93-743B-7748-8F34-823634E1B314}">
      <dsp:nvSpPr>
        <dsp:cNvPr id="0" name=""/>
        <dsp:cNvSpPr/>
      </dsp:nvSpPr>
      <dsp:spPr>
        <a:xfrm>
          <a:off x="2732250" y="2429288"/>
          <a:ext cx="1734548" cy="1040729"/>
        </a:xfrm>
        <a:prstGeom prst="rect">
          <a:avLst/>
        </a:prstGeom>
        <a:gradFill rotWithShape="0">
          <a:gsLst>
            <a:gs pos="0">
              <a:schemeClr val="accent5">
                <a:hueOff val="6406175"/>
                <a:satOff val="-33469"/>
                <a:lumOff val="7908"/>
                <a:alphaOff val="0"/>
                <a:tint val="98000"/>
                <a:satMod val="110000"/>
                <a:lumMod val="104000"/>
              </a:schemeClr>
            </a:gs>
            <a:gs pos="69000">
              <a:schemeClr val="accent5">
                <a:hueOff val="6406175"/>
                <a:satOff val="-33469"/>
                <a:lumOff val="7908"/>
                <a:alphaOff val="0"/>
                <a:shade val="84000"/>
                <a:satMod val="130000"/>
                <a:lumMod val="92000"/>
              </a:schemeClr>
            </a:gs>
            <a:gs pos="100000">
              <a:schemeClr val="accent5">
                <a:hueOff val="6406175"/>
                <a:satOff val="-33469"/>
                <a:lumOff val="7908"/>
                <a:alphaOff val="0"/>
                <a:shade val="76000"/>
                <a:satMod val="130000"/>
                <a:lumMod val="8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0" i="0" kern="1200" baseline="0" dirty="0"/>
            <a:t>Average Replacement Cost:</a:t>
          </a:r>
          <a:br>
            <a:rPr lang="en-GB" sz="1400" b="0" i="0" kern="1200" baseline="0" dirty="0"/>
          </a:br>
          <a:r>
            <a:rPr lang="en-GB" sz="1400" b="0" i="0" kern="1200" baseline="0" dirty="0"/>
            <a:t>$19.98</a:t>
          </a:r>
          <a:endParaRPr lang="en-US" sz="1400" kern="1200" dirty="0"/>
        </a:p>
      </dsp:txBody>
      <dsp:txXfrm>
        <a:off x="2732250" y="2429288"/>
        <a:ext cx="1734548" cy="1040729"/>
      </dsp:txXfrm>
    </dsp:sp>
    <dsp:sp modelId="{33F2665F-AF27-5444-B50C-9647AD01DE36}">
      <dsp:nvSpPr>
        <dsp:cNvPr id="0" name=""/>
        <dsp:cNvSpPr/>
      </dsp:nvSpPr>
      <dsp:spPr>
        <a:xfrm>
          <a:off x="4640253" y="2429288"/>
          <a:ext cx="1734548" cy="1040729"/>
        </a:xfrm>
        <a:prstGeom prst="rect">
          <a:avLst/>
        </a:prstGeom>
        <a:gradFill rotWithShape="0">
          <a:gsLst>
            <a:gs pos="0">
              <a:schemeClr val="accent5">
                <a:hueOff val="6988554"/>
                <a:satOff val="-36511"/>
                <a:lumOff val="8627"/>
                <a:alphaOff val="0"/>
                <a:tint val="98000"/>
                <a:satMod val="110000"/>
                <a:lumMod val="104000"/>
              </a:schemeClr>
            </a:gs>
            <a:gs pos="69000">
              <a:schemeClr val="accent5">
                <a:hueOff val="6988554"/>
                <a:satOff val="-36511"/>
                <a:lumOff val="8627"/>
                <a:alphaOff val="0"/>
                <a:shade val="84000"/>
                <a:satMod val="130000"/>
                <a:lumMod val="92000"/>
              </a:schemeClr>
            </a:gs>
            <a:gs pos="100000">
              <a:schemeClr val="accent5">
                <a:hueOff val="6988554"/>
                <a:satOff val="-36511"/>
                <a:lumOff val="8627"/>
                <a:alphaOff val="0"/>
                <a:shade val="76000"/>
                <a:satMod val="130000"/>
                <a:lumMod val="8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0" i="0" kern="1200" baseline="0" dirty="0"/>
            <a:t>Total Movie Count:</a:t>
          </a:r>
          <a:br>
            <a:rPr lang="en-GB" sz="1400" b="0" i="0" kern="1200" baseline="0" dirty="0"/>
          </a:br>
          <a:r>
            <a:rPr lang="en-GB" sz="1400" b="0" i="0" kern="1200" baseline="0" dirty="0"/>
            <a:t>1000-Movies</a:t>
          </a:r>
          <a:endParaRPr lang="en-US" sz="1400" kern="1200" dirty="0"/>
        </a:p>
      </dsp:txBody>
      <dsp:txXfrm>
        <a:off x="4640253" y="2429288"/>
        <a:ext cx="1734548" cy="1040729"/>
      </dsp:txXfrm>
    </dsp:sp>
    <dsp:sp modelId="{383ADFC6-2B57-1349-9BCC-09BB9A1AB908}">
      <dsp:nvSpPr>
        <dsp:cNvPr id="0" name=""/>
        <dsp:cNvSpPr/>
      </dsp:nvSpPr>
      <dsp:spPr>
        <a:xfrm>
          <a:off x="6548257" y="2429288"/>
          <a:ext cx="1734548" cy="1040729"/>
        </a:xfrm>
        <a:prstGeom prst="rect">
          <a:avLst/>
        </a:prstGeom>
        <a:gradFill rotWithShape="0">
          <a:gsLst>
            <a:gs pos="0">
              <a:schemeClr val="accent5">
                <a:hueOff val="7570934"/>
                <a:satOff val="-39554"/>
                <a:lumOff val="9346"/>
                <a:alphaOff val="0"/>
                <a:tint val="98000"/>
                <a:satMod val="110000"/>
                <a:lumMod val="104000"/>
              </a:schemeClr>
            </a:gs>
            <a:gs pos="69000">
              <a:schemeClr val="accent5">
                <a:hueOff val="7570934"/>
                <a:satOff val="-39554"/>
                <a:lumOff val="9346"/>
                <a:alphaOff val="0"/>
                <a:shade val="84000"/>
                <a:satMod val="130000"/>
                <a:lumMod val="92000"/>
              </a:schemeClr>
            </a:gs>
            <a:gs pos="100000">
              <a:schemeClr val="accent5">
                <a:hueOff val="7570934"/>
                <a:satOff val="-39554"/>
                <a:lumOff val="9346"/>
                <a:alphaOff val="0"/>
                <a:shade val="76000"/>
                <a:satMod val="130000"/>
                <a:lumMod val="8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0" i="0" kern="1200" baseline="0"/>
            <a:t>Most Common Movie Release Year: “2006”</a:t>
          </a:r>
          <a:endParaRPr lang="en-US" sz="1400" kern="1200"/>
        </a:p>
      </dsp:txBody>
      <dsp:txXfrm>
        <a:off x="6548257" y="2429288"/>
        <a:ext cx="1734548" cy="1040729"/>
      </dsp:txXfrm>
    </dsp:sp>
    <dsp:sp modelId="{8F9128F0-99DF-5F49-9AAE-9BBFB805CC97}">
      <dsp:nvSpPr>
        <dsp:cNvPr id="0" name=""/>
        <dsp:cNvSpPr/>
      </dsp:nvSpPr>
      <dsp:spPr>
        <a:xfrm>
          <a:off x="8456260" y="2429288"/>
          <a:ext cx="1734548" cy="1040729"/>
        </a:xfrm>
        <a:prstGeom prst="rect">
          <a:avLst/>
        </a:prstGeom>
        <a:gradFill rotWithShape="0">
          <a:gsLst>
            <a:gs pos="0">
              <a:schemeClr val="accent5">
                <a:hueOff val="8153313"/>
                <a:satOff val="-42596"/>
                <a:lumOff val="10065"/>
                <a:alphaOff val="0"/>
                <a:tint val="98000"/>
                <a:satMod val="110000"/>
                <a:lumMod val="104000"/>
              </a:schemeClr>
            </a:gs>
            <a:gs pos="69000">
              <a:schemeClr val="accent5">
                <a:hueOff val="8153313"/>
                <a:satOff val="-42596"/>
                <a:lumOff val="10065"/>
                <a:alphaOff val="0"/>
                <a:shade val="84000"/>
                <a:satMod val="130000"/>
                <a:lumMod val="92000"/>
              </a:schemeClr>
            </a:gs>
            <a:gs pos="100000">
              <a:schemeClr val="accent5">
                <a:hueOff val="8153313"/>
                <a:satOff val="-42596"/>
                <a:lumOff val="10065"/>
                <a:alphaOff val="0"/>
                <a:shade val="76000"/>
                <a:satMod val="130000"/>
                <a:lumMod val="8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0" i="0" kern="1200" baseline="0"/>
            <a:t>Most Common Movie MPAA Rating: “PG-13”</a:t>
          </a:r>
          <a:endParaRPr lang="en-US" sz="1400" kern="1200"/>
        </a:p>
      </dsp:txBody>
      <dsp:txXfrm>
        <a:off x="8456260" y="2429288"/>
        <a:ext cx="1734548" cy="1040729"/>
      </dsp:txXfrm>
    </dsp:sp>
    <dsp:sp modelId="{90AFC216-A0DA-D74B-BB76-3140021346D7}">
      <dsp:nvSpPr>
        <dsp:cNvPr id="0" name=""/>
        <dsp:cNvSpPr/>
      </dsp:nvSpPr>
      <dsp:spPr>
        <a:xfrm>
          <a:off x="864973" y="3643472"/>
          <a:ext cx="9285108" cy="1040729"/>
        </a:xfrm>
        <a:prstGeom prst="rect">
          <a:avLst/>
        </a:prstGeom>
        <a:gradFill rotWithShape="0">
          <a:gsLst>
            <a:gs pos="0">
              <a:schemeClr val="accent5">
                <a:hueOff val="8735693"/>
                <a:satOff val="-45639"/>
                <a:lumOff val="10784"/>
                <a:alphaOff val="0"/>
                <a:tint val="98000"/>
                <a:satMod val="110000"/>
                <a:lumMod val="104000"/>
              </a:schemeClr>
            </a:gs>
            <a:gs pos="69000">
              <a:schemeClr val="accent5">
                <a:hueOff val="8735693"/>
                <a:satOff val="-45639"/>
                <a:lumOff val="10784"/>
                <a:alphaOff val="0"/>
                <a:shade val="84000"/>
                <a:satMod val="130000"/>
                <a:lumMod val="92000"/>
              </a:schemeClr>
            </a:gs>
            <a:gs pos="100000">
              <a:schemeClr val="accent5">
                <a:hueOff val="8735693"/>
                <a:satOff val="-45639"/>
                <a:lumOff val="10784"/>
                <a:alphaOff val="0"/>
                <a:shade val="76000"/>
                <a:satMod val="130000"/>
                <a:lumMod val="8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baseline="0" dirty="0"/>
            <a:t>Notes: All movies are in English.</a:t>
          </a:r>
        </a:p>
        <a:p>
          <a:pPr marL="0" lvl="0" indent="0" algn="ctr" defTabSz="622300">
            <a:lnSpc>
              <a:spcPct val="90000"/>
            </a:lnSpc>
            <a:spcBef>
              <a:spcPct val="0"/>
            </a:spcBef>
            <a:spcAft>
              <a:spcPct val="35000"/>
            </a:spcAft>
            <a:buNone/>
          </a:pPr>
          <a:r>
            <a:rPr lang="en-GB" sz="1400" b="0" i="0" kern="1200" baseline="0" dirty="0"/>
            <a:t>All movies were released in 2006.</a:t>
          </a:r>
          <a:endParaRPr lang="en-US" sz="1400" b="0" i="0" kern="1200" baseline="0" dirty="0"/>
        </a:p>
        <a:p>
          <a:pPr marL="0" lvl="0" indent="0" algn="ctr" defTabSz="622300">
            <a:lnSpc>
              <a:spcPct val="90000"/>
            </a:lnSpc>
            <a:spcBef>
              <a:spcPct val="0"/>
            </a:spcBef>
            <a:spcAft>
              <a:spcPct val="35000"/>
            </a:spcAft>
            <a:buNone/>
          </a:pPr>
          <a:r>
            <a:rPr lang="en-US" sz="1400" b="0" i="0" kern="1200" baseline="0" dirty="0"/>
            <a:t>Movie Genres: </a:t>
          </a:r>
          <a:r>
            <a:rPr lang="en-GB" sz="1400" b="0" i="0" kern="1200" baseline="0" dirty="0"/>
            <a:t>Thriller, Sci-Fi, Comedy, War, Family, Games, Crime, Animation, Romance, Documentary, Classics, Sports, New, Children, Music, Travel, Foreign, Horror, Drama, Action.</a:t>
          </a:r>
          <a:endParaRPr lang="en-US" sz="1400" kern="1200" dirty="0"/>
        </a:p>
      </dsp:txBody>
      <dsp:txXfrm>
        <a:off x="864973" y="3643472"/>
        <a:ext cx="9285108" cy="104072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6/19/23</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rIns="45720"/>
          <a:lstStyle/>
          <a:p>
            <a:fld id="{CB1E4CB7-CB13-4810-BF18-BE31AFC64F93}" type="slidenum">
              <a:rPr lang="en-US" smtClean="0"/>
              <a:pPr/>
              <a:t>‹#›</a:t>
            </a:fld>
            <a:endParaRPr lang="en-US" sz="1000"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057062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6/19/23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992057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6/19/23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931755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564E8-6C86-D95E-2EED-FAAE8E39E25B}"/>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2A18A7A6-DC97-162E-396B-AB7201AF1DC5}"/>
              </a:ext>
            </a:extLst>
          </p:cNvPr>
          <p:cNvSpPr>
            <a:spLocks noGrp="1"/>
          </p:cNvSpPr>
          <p:nvPr>
            <p:ph type="body"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221575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DA6640-03CD-9D4F-BA0E-D4EABAB99A5F}" type="datetimeFigureOut">
              <a:rPr lang="en-US" smtClean="0"/>
              <a:t>6/19/23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19F51FF2-1CC9-574D-860D-5B35E4FC3C50}"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1295436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DA6640-03CD-9D4F-BA0E-D4EABAB99A5F}" type="datetimeFigureOut">
              <a:rPr lang="en-US" smtClean="0"/>
              <a:t>6/19/23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F51FF2-1CC9-574D-860D-5B35E4FC3C50}"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654497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DA6640-03CD-9D4F-BA0E-D4EABAB99A5F}" type="datetimeFigureOut">
              <a:rPr lang="en-US" smtClean="0"/>
              <a:t>6/19/23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F51FF2-1CC9-574D-860D-5B35E4FC3C50}" type="slidenum">
              <a:rPr lang="en-US" smtClean="0"/>
              <a:t>‹#›</a:t>
            </a:fld>
            <a:endParaRPr lang="en-US"/>
          </a:p>
        </p:txBody>
      </p:sp>
    </p:spTree>
    <p:extLst>
      <p:ext uri="{BB962C8B-B14F-4D97-AF65-F5344CB8AC3E}">
        <p14:creationId xmlns:p14="http://schemas.microsoft.com/office/powerpoint/2010/main" val="3254372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DA6640-03CD-9D4F-BA0E-D4EABAB99A5F}" type="datetimeFigureOut">
              <a:rPr lang="en-US" smtClean="0"/>
              <a:t>6/19/23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F51FF2-1CC9-574D-860D-5B35E4FC3C50}"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0806941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DA6640-03CD-9D4F-BA0E-D4EABAB99A5F}" type="datetimeFigureOut">
              <a:rPr lang="en-US" smtClean="0"/>
              <a:t>6/19/23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F51FF2-1CC9-574D-860D-5B35E4FC3C50}" type="slidenum">
              <a:rPr lang="en-US" smtClean="0"/>
              <a:t>‹#›</a:t>
            </a:fld>
            <a:endParaRPr lang="en-US"/>
          </a:p>
        </p:txBody>
      </p:sp>
    </p:spTree>
    <p:extLst>
      <p:ext uri="{BB962C8B-B14F-4D97-AF65-F5344CB8AC3E}">
        <p14:creationId xmlns:p14="http://schemas.microsoft.com/office/powerpoint/2010/main" val="42620099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DA6640-03CD-9D4F-BA0E-D4EABAB99A5F}" type="datetimeFigureOut">
              <a:rPr lang="en-US" smtClean="0"/>
              <a:t>6/19/23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F51FF2-1CC9-574D-860D-5B35E4FC3C50}"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2453183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DDA6640-03CD-9D4F-BA0E-D4EABAB99A5F}" type="datetimeFigureOut">
              <a:rPr lang="en-US" smtClean="0"/>
              <a:t>6/19/23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F51FF2-1CC9-574D-860D-5B35E4FC3C50}" type="slidenum">
              <a:rPr lang="en-US" smtClean="0"/>
              <a:t>‹#›</a:t>
            </a:fld>
            <a:endParaRPr lang="en-US"/>
          </a:p>
        </p:txBody>
      </p:sp>
    </p:spTree>
    <p:extLst>
      <p:ext uri="{BB962C8B-B14F-4D97-AF65-F5344CB8AC3E}">
        <p14:creationId xmlns:p14="http://schemas.microsoft.com/office/powerpoint/2010/main" val="334600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6/19/23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6542594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DA6640-03CD-9D4F-BA0E-D4EABAB99A5F}" type="datetimeFigureOut">
              <a:rPr lang="en-US" smtClean="0"/>
              <a:t>6/19/23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F51FF2-1CC9-574D-860D-5B35E4FC3C50}" type="slidenum">
              <a:rPr lang="en-US" smtClean="0"/>
              <a:t>‹#›</a:t>
            </a:fld>
            <a:endParaRPr lang="en-US"/>
          </a:p>
        </p:txBody>
      </p:sp>
    </p:spTree>
    <p:extLst>
      <p:ext uri="{BB962C8B-B14F-4D97-AF65-F5344CB8AC3E}">
        <p14:creationId xmlns:p14="http://schemas.microsoft.com/office/powerpoint/2010/main" val="36095328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DA6640-03CD-9D4F-BA0E-D4EABAB99A5F}" type="datetimeFigureOut">
              <a:rPr lang="en-US" smtClean="0"/>
              <a:t>6/19/23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F51FF2-1CC9-574D-860D-5B35E4FC3C50}" type="slidenum">
              <a:rPr lang="en-US" smtClean="0"/>
              <a:t>‹#›</a:t>
            </a:fld>
            <a:endParaRPr lang="en-US"/>
          </a:p>
        </p:txBody>
      </p:sp>
    </p:spTree>
    <p:extLst>
      <p:ext uri="{BB962C8B-B14F-4D97-AF65-F5344CB8AC3E}">
        <p14:creationId xmlns:p14="http://schemas.microsoft.com/office/powerpoint/2010/main" val="40567527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DA6640-03CD-9D4F-BA0E-D4EABAB99A5F}" type="datetimeFigureOut">
              <a:rPr lang="en-US" smtClean="0"/>
              <a:t>6/19/23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F51FF2-1CC9-574D-860D-5B35E4FC3C50}" type="slidenum">
              <a:rPr lang="en-US" smtClean="0"/>
              <a:t>‹#›</a:t>
            </a:fld>
            <a:endParaRPr lang="en-US"/>
          </a:p>
        </p:txBody>
      </p:sp>
    </p:spTree>
    <p:extLst>
      <p:ext uri="{BB962C8B-B14F-4D97-AF65-F5344CB8AC3E}">
        <p14:creationId xmlns:p14="http://schemas.microsoft.com/office/powerpoint/2010/main" val="20244562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DA6640-03CD-9D4F-BA0E-D4EABAB99A5F}" type="datetimeFigureOut">
              <a:rPr lang="en-US" smtClean="0"/>
              <a:t>6/19/23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F51FF2-1CC9-574D-860D-5B35E4FC3C50}" type="slidenum">
              <a:rPr lang="en-US" smtClean="0"/>
              <a:t>‹#›</a:t>
            </a:fld>
            <a:endParaRPr lang="en-US"/>
          </a:p>
        </p:txBody>
      </p:sp>
    </p:spTree>
    <p:extLst>
      <p:ext uri="{BB962C8B-B14F-4D97-AF65-F5344CB8AC3E}">
        <p14:creationId xmlns:p14="http://schemas.microsoft.com/office/powerpoint/2010/main" val="23262442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65715-6DDE-7DB6-A022-170A40ABDE1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A2EEE726-D900-D740-6EA9-3077CB5916C6}"/>
              </a:ext>
            </a:extLst>
          </p:cNvPr>
          <p:cNvSpPr>
            <a:spLocks noGrp="1"/>
          </p:cNvSpPr>
          <p:nvPr>
            <p:ph type="body"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53926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9AFA87-1417-4992-ABD9-27C3BC8CC883}" type="datetimeFigureOut">
              <a:rPr lang="en-US" smtClean="0"/>
              <a:t>6/19/23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008751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9AFA87-1417-4992-ABD9-27C3BC8CC883}" type="datetimeFigureOut">
              <a:rPr lang="en-US" smtClean="0"/>
              <a:t>6/19/23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843319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9AFA87-1417-4992-ABD9-27C3BC8CC883}" type="datetimeFigureOut">
              <a:rPr lang="en-US" smtClean="0"/>
              <a:t>6/19/23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647492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9AFA87-1417-4992-ABD9-27C3BC8CC883}" type="datetimeFigureOut">
              <a:rPr lang="en-US" smtClean="0"/>
              <a:t>6/19/23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1E4CB7-CB13-4810-BF18-BE31AFC64F93}"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933047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F9AFA87-1417-4992-ABD9-27C3BC8CC883}" type="datetimeFigureOut">
              <a:rPr lang="en-US" smtClean="0"/>
              <a:t>6/19/23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767776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9AFA87-1417-4992-ABD9-27C3BC8CC883}" type="datetimeFigureOut">
              <a:rPr lang="en-US" smtClean="0"/>
              <a:t>6/19/23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148313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9AFA87-1417-4992-ABD9-27C3BC8CC883}" type="datetimeFigureOut">
              <a:rPr lang="en-US" smtClean="0"/>
              <a:t>6/19/23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1974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pPr algn="r"/>
            <a:fld id="{3F9AFA87-1417-4992-ABD9-27C3BC8CC883}" type="datetimeFigureOut">
              <a:rPr lang="en-US" smtClean="0"/>
              <a:pPr algn="r"/>
              <a:t>6/19/23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sz="1000"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CB1E4CB7-CB13-4810-BF18-BE31AFC64F93}" type="slidenum">
              <a:rPr lang="en-US" smtClean="0"/>
              <a:pPr/>
              <a:t>‹#›</a:t>
            </a:fld>
            <a:endParaRPr lang="en-US" sz="1000"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959444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7DDA6640-03CD-9D4F-BA0E-D4EABAB99A5F}" type="datetimeFigureOut">
              <a:rPr lang="en-US" smtClean="0"/>
              <a:t>6/19/23</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19F51FF2-1CC9-574D-860D-5B35E4FC3C50}"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99615232"/>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hyperlink" Target="https://public.tableau.com/app/profile/tom.radio/viz/Task3_10_1_16868493526070/Bottom10LowestGrossing?publish=yes" TargetMode="External"/><Relationship Id="rId3" Type="http://schemas.openxmlformats.org/officeDocument/2006/relationships/image" Target="../media/image2.png"/><Relationship Id="rId7" Type="http://schemas.openxmlformats.org/officeDocument/2006/relationships/hyperlink" Target="https://public.tableau.com/app/profile/tom.radio/viz/Task3_10_1_16868493526070/Top10HighestGrossing?publish=yes" TargetMode="External"/><Relationship Id="rId2"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hyperlink" Target="https://public.tableau.com/app/profile/tom.radio/viz/Task3_10Top10CountriesBasedonCustomerCount/Top10CountriesBasedonCustomerCount?publish=yes" TargetMode="External"/><Relationship Id="rId5" Type="http://schemas.openxmlformats.org/officeDocument/2006/relationships/hyperlink" Target="https://public.tableau.com/app/profile/tom.radio/viz/Task3_10Map_16871073723890/Combo?publish=yes" TargetMode="External"/><Relationship Id="rId10" Type="http://schemas.openxmlformats.org/officeDocument/2006/relationships/hyperlink" Target="https://public.tableau.com/app/profile/tom.radio/viz/3_10ActorRev_1/AVGREVACTOR?publish=yes" TargetMode="External"/><Relationship Id="rId4" Type="http://schemas.openxmlformats.org/officeDocument/2006/relationships/image" Target="../media/image3.png"/><Relationship Id="rId9" Type="http://schemas.openxmlformats.org/officeDocument/2006/relationships/hyperlink" Target="https://public.tableau.com/app/profile/tom.radio/viz/3_10ActorRev_1/TotalRevActor?publish=yes" TargetMode="External"/></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diagramQuickStyle" Target="../diagrams/quickStyle2.xml"/><Relationship Id="rId3" Type="http://schemas.openxmlformats.org/officeDocument/2006/relationships/image" Target="../media/image2.png"/><Relationship Id="rId7" Type="http://schemas.openxmlformats.org/officeDocument/2006/relationships/diagramLayout" Target="../diagrams/layout1.xml"/><Relationship Id="rId12" Type="http://schemas.openxmlformats.org/officeDocument/2006/relationships/diagramLayout" Target="../diagrams/layout2.xml"/><Relationship Id="rId2" Type="http://schemas.openxmlformats.org/officeDocument/2006/relationships/image" Target="../media/image1.jpeg"/><Relationship Id="rId1" Type="http://schemas.openxmlformats.org/officeDocument/2006/relationships/slideLayout" Target="../slideLayouts/slideLayout24.xml"/><Relationship Id="rId6" Type="http://schemas.openxmlformats.org/officeDocument/2006/relationships/diagramData" Target="../diagrams/data1.xml"/><Relationship Id="rId11" Type="http://schemas.openxmlformats.org/officeDocument/2006/relationships/diagramData" Target="../diagrams/data2.xml"/><Relationship Id="rId5" Type="http://schemas.openxmlformats.org/officeDocument/2006/relationships/image" Target="../media/image5.jpeg"/><Relationship Id="rId15" Type="http://schemas.microsoft.com/office/2007/relationships/diagramDrawing" Target="../diagrams/drawing2.xml"/><Relationship Id="rId10" Type="http://schemas.microsoft.com/office/2007/relationships/diagramDrawing" Target="../diagrams/drawing1.xml"/><Relationship Id="rId4" Type="http://schemas.openxmlformats.org/officeDocument/2006/relationships/image" Target="../media/image3.png"/><Relationship Id="rId9" Type="http://schemas.openxmlformats.org/officeDocument/2006/relationships/diagramColors" Target="../diagrams/colors1.xml"/><Relationship Id="rId14" Type="http://schemas.openxmlformats.org/officeDocument/2006/relationships/diagramColors" Target="../diagrams/colors2.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3.xml"/><Relationship Id="rId13" Type="http://schemas.openxmlformats.org/officeDocument/2006/relationships/diagramColors" Target="../diagrams/colors4.xml"/><Relationship Id="rId3" Type="http://schemas.openxmlformats.org/officeDocument/2006/relationships/image" Target="../media/image2.png"/><Relationship Id="rId7" Type="http://schemas.openxmlformats.org/officeDocument/2006/relationships/diagramQuickStyle" Target="../diagrams/quickStyle3.xml"/><Relationship Id="rId12" Type="http://schemas.openxmlformats.org/officeDocument/2006/relationships/diagramQuickStyle" Target="../diagrams/quickStyle4.xml"/><Relationship Id="rId2" Type="http://schemas.openxmlformats.org/officeDocument/2006/relationships/image" Target="../media/image1.jpeg"/><Relationship Id="rId1" Type="http://schemas.openxmlformats.org/officeDocument/2006/relationships/slideLayout" Target="../slideLayouts/slideLayout24.xml"/><Relationship Id="rId6" Type="http://schemas.openxmlformats.org/officeDocument/2006/relationships/diagramLayout" Target="../diagrams/layout3.xml"/><Relationship Id="rId11" Type="http://schemas.openxmlformats.org/officeDocument/2006/relationships/diagramLayout" Target="../diagrams/layout4.xml"/><Relationship Id="rId5" Type="http://schemas.openxmlformats.org/officeDocument/2006/relationships/diagramData" Target="../diagrams/data3.xml"/><Relationship Id="rId10" Type="http://schemas.openxmlformats.org/officeDocument/2006/relationships/diagramData" Target="../diagrams/data4.xml"/><Relationship Id="rId4" Type="http://schemas.openxmlformats.org/officeDocument/2006/relationships/image" Target="../media/image3.png"/><Relationship Id="rId9" Type="http://schemas.microsoft.com/office/2007/relationships/diagramDrawing" Target="../diagrams/drawing3.xml"/><Relationship Id="rId14" Type="http://schemas.microsoft.com/office/2007/relationships/diagramDrawing" Target="../diagrams/drawing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5" Type="http://schemas.openxmlformats.org/officeDocument/2006/relationships/hyperlink" Target="https://www.clipartmax.com/middle/m2H7H7N4d3m2Z5d3_clip-art-happy-customer/" TargetMode="Externa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4" Type="http://schemas.openxmlformats.org/officeDocument/2006/relationships/image" Target="../media/image14.sv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4"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243" name="Picture 156">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44" name="Picture 158">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45" name="Rectangle 160">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6" name="Rectangle 162">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7" name="Rectangle 164">
            <a:extLst>
              <a:ext uri="{FF2B5EF4-FFF2-40B4-BE49-F238E27FC236}">
                <a16:creationId xmlns:a16="http://schemas.microsoft.com/office/drawing/2014/main" id="{24923D72-7E69-464B-94C5-B2530008D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 name="Rectangle 166">
            <a:extLst>
              <a:ext uri="{FF2B5EF4-FFF2-40B4-BE49-F238E27FC236}">
                <a16:creationId xmlns:a16="http://schemas.microsoft.com/office/drawing/2014/main" id="{A00CCC86-7A88-4DFF-A0D0-6604606A2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 name="TextBox 168">
            <a:extLst>
              <a:ext uri="{FF2B5EF4-FFF2-40B4-BE49-F238E27FC236}">
                <a16:creationId xmlns:a16="http://schemas.microsoft.com/office/drawing/2014/main" id="{E1F8ABFD-155B-4386-AE33-6E13057CFC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8EC0C1"/>
                </a:solidFill>
                <a:effectLst/>
                <a:uLnTx/>
                <a:uFillTx/>
                <a:latin typeface="Wingdings 3" panose="05040102010807070707" pitchFamily="18" charset="2"/>
                <a:ea typeface="+mn-ea"/>
                <a:cs typeface="+mn-cs"/>
              </a:rPr>
              <a:t>z</a:t>
            </a:r>
            <a:endParaRPr kumimoji="0" lang="en-US" sz="1000" b="0" i="0" u="none" strike="noStrike" kern="1200" cap="none" spc="0" normalizeH="0" baseline="0" noProof="0" dirty="0">
              <a:ln>
                <a:noFill/>
              </a:ln>
              <a:solidFill>
                <a:srgbClr val="8EC0C1"/>
              </a:solidFill>
              <a:effectLst/>
              <a:uLnTx/>
              <a:uFillTx/>
              <a:latin typeface="MS Shell Dlg 2" panose="020B0604030504040204" pitchFamily="34" charset="0"/>
              <a:ea typeface="+mn-ea"/>
              <a:cs typeface="+mn-cs"/>
            </a:endParaRPr>
          </a:p>
        </p:txBody>
      </p:sp>
      <p:sp useBgFill="1">
        <p:nvSpPr>
          <p:cNvPr id="171" name="Rectangle 170">
            <a:extLst>
              <a:ext uri="{FF2B5EF4-FFF2-40B4-BE49-F238E27FC236}">
                <a16:creationId xmlns:a16="http://schemas.microsoft.com/office/drawing/2014/main" id="{40C8693A-B687-4F5E-B86B-B4F11D523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pic>
        <p:nvPicPr>
          <p:cNvPr id="173" name="Picture 172">
            <a:extLst>
              <a:ext uri="{FF2B5EF4-FFF2-40B4-BE49-F238E27FC236}">
                <a16:creationId xmlns:a16="http://schemas.microsoft.com/office/drawing/2014/main" id="{D51084F9-D042-49BE-9E1A-43E583B98FC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75" name="Picture 174">
            <a:extLst>
              <a:ext uri="{FF2B5EF4-FFF2-40B4-BE49-F238E27FC236}">
                <a16:creationId xmlns:a16="http://schemas.microsoft.com/office/drawing/2014/main" id="{EE65CA45-264D-4FD3-9249-3CB04EC97E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77" name="Rectangle 176">
            <a:extLst>
              <a:ext uri="{FF2B5EF4-FFF2-40B4-BE49-F238E27FC236}">
                <a16:creationId xmlns:a16="http://schemas.microsoft.com/office/drawing/2014/main" id="{E7B58214-716F-43B8-8272-85CE2B9AB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79" name="Rectangle 178">
            <a:extLst>
              <a:ext uri="{FF2B5EF4-FFF2-40B4-BE49-F238E27FC236}">
                <a16:creationId xmlns:a16="http://schemas.microsoft.com/office/drawing/2014/main" id="{2A5C070E-7DB1-4147-B6A8-D14B9C40E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81" name="Rectangle 180">
            <a:extLst>
              <a:ext uri="{FF2B5EF4-FFF2-40B4-BE49-F238E27FC236}">
                <a16:creationId xmlns:a16="http://schemas.microsoft.com/office/drawing/2014/main" id="{A31070C9-36CD-4B65-8159-324995821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le 1">
            <a:extLst>
              <a:ext uri="{FF2B5EF4-FFF2-40B4-BE49-F238E27FC236}">
                <a16:creationId xmlns:a16="http://schemas.microsoft.com/office/drawing/2014/main" id="{42114C55-CB94-DDF7-AD4F-28A14DADF1E8}"/>
              </a:ext>
            </a:extLst>
          </p:cNvPr>
          <p:cNvSpPr>
            <a:spLocks noGrp="1"/>
          </p:cNvSpPr>
          <p:nvPr>
            <p:ph type="ctrTitle"/>
          </p:nvPr>
        </p:nvSpPr>
        <p:spPr>
          <a:xfrm>
            <a:off x="1969803" y="808056"/>
            <a:ext cx="8608037" cy="1077229"/>
          </a:xfrm>
        </p:spPr>
        <p:txBody>
          <a:bodyPr vert="horz" lIns="91440" tIns="45720" rIns="91440" bIns="45720" rtlCol="0" anchor="t">
            <a:normAutofit/>
          </a:bodyPr>
          <a:lstStyle/>
          <a:p>
            <a:pPr algn="l"/>
            <a:r>
              <a:rPr lang="en-US" sz="3400" dirty="0"/>
              <a:t>ROCKBUSTER STEALTH LLC</a:t>
            </a:r>
          </a:p>
        </p:txBody>
      </p:sp>
      <p:sp>
        <p:nvSpPr>
          <p:cNvPr id="3" name="Subtitle 2">
            <a:extLst>
              <a:ext uri="{FF2B5EF4-FFF2-40B4-BE49-F238E27FC236}">
                <a16:creationId xmlns:a16="http://schemas.microsoft.com/office/drawing/2014/main" id="{C5A4ED1A-7C78-4A55-3A47-46C0A2EFA422}"/>
              </a:ext>
            </a:extLst>
          </p:cNvPr>
          <p:cNvSpPr>
            <a:spLocks noGrp="1"/>
          </p:cNvSpPr>
          <p:nvPr>
            <p:ph type="subTitle" idx="1"/>
          </p:nvPr>
        </p:nvSpPr>
        <p:spPr>
          <a:xfrm>
            <a:off x="1975805" y="2052116"/>
            <a:ext cx="2908167" cy="3997828"/>
          </a:xfrm>
        </p:spPr>
        <p:txBody>
          <a:bodyPr vert="horz" lIns="91440" tIns="45720" rIns="91440" bIns="45720" rtlCol="0" anchor="ctr">
            <a:normAutofit/>
          </a:bodyPr>
          <a:lstStyle/>
          <a:p>
            <a:pPr algn="l">
              <a:buFont typeface="Wingdings" panose="05000000000000000000" pitchFamily="2" charset="2"/>
              <a:buChar char="§"/>
            </a:pPr>
            <a:endParaRPr lang="en-US" sz="1600" dirty="0"/>
          </a:p>
          <a:p>
            <a:pPr algn="l"/>
            <a:r>
              <a:rPr lang="en-US" sz="1600" dirty="0"/>
              <a:t>2020 COMPANY STRATEGY</a:t>
            </a:r>
          </a:p>
          <a:p>
            <a:pPr algn="l"/>
            <a:r>
              <a:rPr lang="en-US" sz="1600" dirty="0"/>
              <a:t>Tom Radio 6/15/2023</a:t>
            </a:r>
          </a:p>
          <a:p>
            <a:pPr algn="l">
              <a:buFont typeface="Wingdings" panose="05000000000000000000" pitchFamily="2" charset="2"/>
              <a:buChar char="§"/>
            </a:pPr>
            <a:endParaRPr lang="en-US" sz="1600" dirty="0"/>
          </a:p>
        </p:txBody>
      </p:sp>
      <p:pic>
        <p:nvPicPr>
          <p:cNvPr id="16" name="Picture 3" descr="Popcorn and drink in an empty red theater">
            <a:extLst>
              <a:ext uri="{FF2B5EF4-FFF2-40B4-BE49-F238E27FC236}">
                <a16:creationId xmlns:a16="http://schemas.microsoft.com/office/drawing/2014/main" id="{BB669F33-3911-DBFA-E671-E54F56BB28C1}"/>
              </a:ext>
            </a:extLst>
          </p:cNvPr>
          <p:cNvPicPr>
            <a:picLocks noChangeAspect="1"/>
          </p:cNvPicPr>
          <p:nvPr/>
        </p:nvPicPr>
        <p:blipFill rotWithShape="1">
          <a:blip r:embed="rId5"/>
          <a:srcRect l="5005" r="-2" b="-2"/>
          <a:stretch/>
        </p:blipFill>
        <p:spPr>
          <a:xfrm>
            <a:off x="5432992" y="2348779"/>
            <a:ext cx="4818974" cy="33734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183" name="Rectangle 182">
            <a:extLst>
              <a:ext uri="{FF2B5EF4-FFF2-40B4-BE49-F238E27FC236}">
                <a16:creationId xmlns:a16="http://schemas.microsoft.com/office/drawing/2014/main" id="{89C35FB2-5194-4BE0-92D0-464E2B711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Tree>
    <p:extLst>
      <p:ext uri="{BB962C8B-B14F-4D97-AF65-F5344CB8AC3E}">
        <p14:creationId xmlns:p14="http://schemas.microsoft.com/office/powerpoint/2010/main" val="3439766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DA7C-5B00-E8C7-0A2E-1870632819A4}"/>
              </a:ext>
            </a:extLst>
          </p:cNvPr>
          <p:cNvSpPr>
            <a:spLocks noGrp="1"/>
          </p:cNvSpPr>
          <p:nvPr>
            <p:ph type="title"/>
          </p:nvPr>
        </p:nvSpPr>
        <p:spPr>
          <a:xfrm>
            <a:off x="983394" y="85726"/>
            <a:ext cx="11192933" cy="480277"/>
          </a:xfrm>
        </p:spPr>
        <p:txBody>
          <a:bodyPr>
            <a:normAutofit fontScale="90000"/>
          </a:bodyPr>
          <a:lstStyle/>
          <a:p>
            <a:pPr algn="ctr"/>
            <a:r>
              <a:rPr lang="en-US" b="0" i="0" u="none" strike="noStrike" kern="100" baseline="0" dirty="0">
                <a:solidFill>
                  <a:srgbClr val="2F5496"/>
                </a:solidFill>
              </a:rPr>
              <a:t>TOP 10 ACTORS BY TOTAL FILM REVENUE</a:t>
            </a:r>
          </a:p>
        </p:txBody>
      </p:sp>
      <p:pic>
        <p:nvPicPr>
          <p:cNvPr id="6" name="Picture 5">
            <a:extLst>
              <a:ext uri="{FF2B5EF4-FFF2-40B4-BE49-F238E27FC236}">
                <a16:creationId xmlns:a16="http://schemas.microsoft.com/office/drawing/2014/main" id="{F5CE2A06-82DC-C0CC-BB62-E12A2A2A9BA1}"/>
              </a:ext>
            </a:extLst>
          </p:cNvPr>
          <p:cNvPicPr>
            <a:picLocks noChangeAspect="1"/>
          </p:cNvPicPr>
          <p:nvPr/>
        </p:nvPicPr>
        <p:blipFill>
          <a:blip r:embed="rId2"/>
          <a:srcRect/>
          <a:stretch/>
        </p:blipFill>
        <p:spPr>
          <a:xfrm>
            <a:off x="2054931" y="628419"/>
            <a:ext cx="8997285" cy="5029252"/>
          </a:xfrm>
          <a:prstGeom prst="rect">
            <a:avLst/>
          </a:prstGeom>
          <a:noFill/>
        </p:spPr>
      </p:pic>
      <p:sp>
        <p:nvSpPr>
          <p:cNvPr id="10" name="TextBox 9">
            <a:extLst>
              <a:ext uri="{FF2B5EF4-FFF2-40B4-BE49-F238E27FC236}">
                <a16:creationId xmlns:a16="http://schemas.microsoft.com/office/drawing/2014/main" id="{C00DA7D4-F0B2-32FD-9F86-6B2E0B779122}"/>
              </a:ext>
            </a:extLst>
          </p:cNvPr>
          <p:cNvSpPr txBox="1"/>
          <p:nvPr/>
        </p:nvSpPr>
        <p:spPr>
          <a:xfrm>
            <a:off x="983395" y="5657671"/>
            <a:ext cx="11192933" cy="1200329"/>
          </a:xfrm>
          <a:prstGeom prst="rect">
            <a:avLst/>
          </a:prstGeom>
          <a:noFill/>
        </p:spPr>
        <p:txBody>
          <a:bodyPr wrap="square">
            <a:spAutoFit/>
          </a:bodyPr>
          <a:lstStyle/>
          <a:p>
            <a:r>
              <a:rPr lang="en-US" dirty="0">
                <a:solidFill>
                  <a:srgbClr val="2F5496"/>
                </a:solidFill>
              </a:rPr>
              <a:t>Analyzing the total film revenue of these top 10 actors provides valuable insights into the financial viability of their projects and allows us to identify patterns and preferences among our audience. By understanding the revenue-generating potential of these actors, we can make informed decisions on future film acquisitions, talent collaborations, and strategic partnerships.</a:t>
            </a:r>
          </a:p>
        </p:txBody>
      </p:sp>
    </p:spTree>
    <p:extLst>
      <p:ext uri="{BB962C8B-B14F-4D97-AF65-F5344CB8AC3E}">
        <p14:creationId xmlns:p14="http://schemas.microsoft.com/office/powerpoint/2010/main" val="4216366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DA7C-5B00-E8C7-0A2E-1870632819A4}"/>
              </a:ext>
            </a:extLst>
          </p:cNvPr>
          <p:cNvSpPr>
            <a:spLocks noGrp="1"/>
          </p:cNvSpPr>
          <p:nvPr>
            <p:ph type="title"/>
          </p:nvPr>
        </p:nvSpPr>
        <p:spPr>
          <a:xfrm>
            <a:off x="983394" y="85726"/>
            <a:ext cx="11192933" cy="480277"/>
          </a:xfrm>
        </p:spPr>
        <p:txBody>
          <a:bodyPr>
            <a:normAutofit fontScale="90000"/>
          </a:bodyPr>
          <a:lstStyle/>
          <a:p>
            <a:pPr algn="ctr"/>
            <a:r>
              <a:rPr lang="en-US" b="0" i="0" u="none" strike="noStrike" kern="100" baseline="0" dirty="0">
                <a:solidFill>
                  <a:srgbClr val="2F5496"/>
                </a:solidFill>
              </a:rPr>
              <a:t>TOP 10 AVERAGE FILM REVENUE PER ACTOR</a:t>
            </a:r>
          </a:p>
        </p:txBody>
      </p:sp>
      <p:pic>
        <p:nvPicPr>
          <p:cNvPr id="6" name="Picture 5">
            <a:extLst>
              <a:ext uri="{FF2B5EF4-FFF2-40B4-BE49-F238E27FC236}">
                <a16:creationId xmlns:a16="http://schemas.microsoft.com/office/drawing/2014/main" id="{F5CE2A06-82DC-C0CC-BB62-E12A2A2A9BA1}"/>
              </a:ext>
            </a:extLst>
          </p:cNvPr>
          <p:cNvPicPr>
            <a:picLocks noChangeAspect="1"/>
          </p:cNvPicPr>
          <p:nvPr/>
        </p:nvPicPr>
        <p:blipFill>
          <a:blip r:embed="rId2"/>
          <a:srcRect/>
          <a:stretch/>
        </p:blipFill>
        <p:spPr>
          <a:xfrm>
            <a:off x="2054931" y="630260"/>
            <a:ext cx="8997285" cy="5025569"/>
          </a:xfrm>
          <a:prstGeom prst="rect">
            <a:avLst/>
          </a:prstGeom>
          <a:noFill/>
        </p:spPr>
      </p:pic>
      <p:sp>
        <p:nvSpPr>
          <p:cNvPr id="10" name="TextBox 9">
            <a:extLst>
              <a:ext uri="{FF2B5EF4-FFF2-40B4-BE49-F238E27FC236}">
                <a16:creationId xmlns:a16="http://schemas.microsoft.com/office/drawing/2014/main" id="{C00DA7D4-F0B2-32FD-9F86-6B2E0B779122}"/>
              </a:ext>
            </a:extLst>
          </p:cNvPr>
          <p:cNvSpPr txBox="1"/>
          <p:nvPr/>
        </p:nvSpPr>
        <p:spPr>
          <a:xfrm>
            <a:off x="983395" y="5766075"/>
            <a:ext cx="11192933" cy="923330"/>
          </a:xfrm>
          <a:prstGeom prst="rect">
            <a:avLst/>
          </a:prstGeom>
          <a:noFill/>
        </p:spPr>
        <p:txBody>
          <a:bodyPr wrap="square">
            <a:spAutoFit/>
          </a:bodyPr>
          <a:lstStyle/>
          <a:p>
            <a:r>
              <a:rPr lang="en-US" dirty="0">
                <a:solidFill>
                  <a:srgbClr val="2F5496"/>
                </a:solidFill>
              </a:rPr>
              <a:t>This slide highlights the top 10 actors in the </a:t>
            </a:r>
            <a:r>
              <a:rPr lang="en-US" dirty="0" err="1">
                <a:solidFill>
                  <a:srgbClr val="2F5496"/>
                </a:solidFill>
              </a:rPr>
              <a:t>Rockbuster</a:t>
            </a:r>
            <a:r>
              <a:rPr lang="en-US" dirty="0">
                <a:solidFill>
                  <a:srgbClr val="2F5496"/>
                </a:solidFill>
              </a:rPr>
              <a:t> Stealth film library based on their average film revenue. The graph in the slide visually represents the number of movies associated with each actor through the use of bars, while the dots on the graph represent the average revenue per film. </a:t>
            </a:r>
          </a:p>
        </p:txBody>
      </p:sp>
    </p:spTree>
    <p:extLst>
      <p:ext uri="{BB962C8B-B14F-4D97-AF65-F5344CB8AC3E}">
        <p14:creationId xmlns:p14="http://schemas.microsoft.com/office/powerpoint/2010/main" val="1859475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0" name="Picture 9">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5B0B43F-2CE7-4C6C-BABC-EE342B328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85459F07-63F9-48CF-B725-A873C4BC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TextBox 19">
            <a:extLst>
              <a:ext uri="{FF2B5EF4-FFF2-40B4-BE49-F238E27FC236}">
                <a16:creationId xmlns:a16="http://schemas.microsoft.com/office/drawing/2014/main" id="{14B83E1E-DAC1-4851-84FF-D6FE1649DE0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8EC0C1"/>
                </a:solidFill>
                <a:effectLst/>
                <a:uLnTx/>
                <a:uFillTx/>
                <a:latin typeface="Wingdings 3" panose="05040102010807070707" pitchFamily="18" charset="2"/>
                <a:ea typeface="+mn-ea"/>
                <a:cs typeface="+mn-cs"/>
              </a:rPr>
              <a:t>z</a:t>
            </a:r>
            <a:endParaRPr kumimoji="0" lang="en-US" sz="1000" b="0" i="0" u="none" strike="noStrike" kern="1200" cap="none" spc="0" normalizeH="0" baseline="0" noProof="0" dirty="0">
              <a:ln>
                <a:noFill/>
              </a:ln>
              <a:solidFill>
                <a:srgbClr val="8EC0C1"/>
              </a:solidFill>
              <a:effectLst/>
              <a:uLnTx/>
              <a:uFillTx/>
              <a:latin typeface="MS Shell Dlg 2" panose="020B0604030504040204" pitchFamily="34" charset="0"/>
              <a:ea typeface="+mn-ea"/>
              <a:cs typeface="+mn-cs"/>
            </a:endParaRPr>
          </a:p>
        </p:txBody>
      </p:sp>
      <p:sp useBgFill="1">
        <p:nvSpPr>
          <p:cNvPr id="22" name="Rectangle 21">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4" name="Rectangle 23">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pic>
        <p:nvPicPr>
          <p:cNvPr id="26" name="Picture 25">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28" name="Freeform: Shape 27">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0" name="Picture 29">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32" name="Rectangle 31">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34" name="Freeform: Shape 33">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Oval 37">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le 1">
            <a:extLst>
              <a:ext uri="{FF2B5EF4-FFF2-40B4-BE49-F238E27FC236}">
                <a16:creationId xmlns:a16="http://schemas.microsoft.com/office/drawing/2014/main" id="{8F600FF4-81A8-D116-E953-0F1AAFC49D76}"/>
              </a:ext>
            </a:extLst>
          </p:cNvPr>
          <p:cNvSpPr>
            <a:spLocks noGrp="1"/>
          </p:cNvSpPr>
          <p:nvPr>
            <p:ph type="title"/>
          </p:nvPr>
        </p:nvSpPr>
        <p:spPr>
          <a:xfrm>
            <a:off x="2188901" y="808056"/>
            <a:ext cx="8381238" cy="1077229"/>
          </a:xfrm>
        </p:spPr>
        <p:txBody>
          <a:bodyPr vert="horz" lIns="91440" tIns="45720" rIns="91440" bIns="45720" rtlCol="0" anchor="t">
            <a:normAutofit/>
          </a:bodyPr>
          <a:lstStyle/>
          <a:p>
            <a:pPr marR="0" algn="l"/>
            <a:r>
              <a:rPr lang="en-US" sz="4800" u="none" strike="noStrike" baseline="0" dirty="0"/>
              <a:t>CONCLUSIONS</a:t>
            </a:r>
          </a:p>
        </p:txBody>
      </p:sp>
      <p:sp>
        <p:nvSpPr>
          <p:cNvPr id="7" name="Text Placeholder 2">
            <a:extLst>
              <a:ext uri="{FF2B5EF4-FFF2-40B4-BE49-F238E27FC236}">
                <a16:creationId xmlns:a16="http://schemas.microsoft.com/office/drawing/2014/main" id="{31121261-137E-85C6-D823-E0F92C3DE8C7}"/>
              </a:ext>
            </a:extLst>
          </p:cNvPr>
          <p:cNvSpPr>
            <a:spLocks noGrp="1"/>
          </p:cNvSpPr>
          <p:nvPr>
            <p:ph type="body" idx="1"/>
          </p:nvPr>
        </p:nvSpPr>
        <p:spPr>
          <a:xfrm>
            <a:off x="2256639" y="1775204"/>
            <a:ext cx="6572814" cy="4602684"/>
          </a:xfrm>
        </p:spPr>
        <p:txBody>
          <a:bodyPr vert="horz" lIns="91440" tIns="45720" rIns="91440" bIns="45720" rtlCol="0" anchor="t">
            <a:noAutofit/>
          </a:bodyPr>
          <a:lstStyle/>
          <a:p>
            <a:pPr marR="0" lvl="0">
              <a:lnSpc>
                <a:spcPct val="110000"/>
              </a:lnSpc>
            </a:pPr>
            <a:r>
              <a:rPr lang="en-US" sz="1200" b="0" i="0" u="none" strike="noStrike" baseline="0" dirty="0"/>
              <a:t>Geographically, the analysis reveals that the top 3 countries by customer count are India, China, and the U.S.A., indicating significant market potential and opportunities for strategic expansion and targeted marketing efforts.</a:t>
            </a:r>
          </a:p>
          <a:p>
            <a:pPr marR="0" lvl="0">
              <a:lnSpc>
                <a:spcPct val="110000"/>
              </a:lnSpc>
            </a:pPr>
            <a:r>
              <a:rPr lang="en-US" sz="1200" b="0" i="0" u="none" strike="noStrike" baseline="0" dirty="0"/>
              <a:t>The analysis identifies the top three movies, "Telegraph Voyage," "Zorro Ark," and "Wife Turn," as significant contributors to revenue gain, showcasing their popularity and financial success within the </a:t>
            </a:r>
            <a:r>
              <a:rPr lang="en-US" sz="1200" b="0" i="0" u="none" strike="noStrike" baseline="0" dirty="0" err="1"/>
              <a:t>Rockbuster</a:t>
            </a:r>
            <a:r>
              <a:rPr lang="en-US" sz="1200" b="0" i="0" u="none" strike="noStrike" baseline="0" dirty="0"/>
              <a:t> Stealth film library.</a:t>
            </a:r>
          </a:p>
          <a:p>
            <a:pPr marR="0" lvl="0">
              <a:lnSpc>
                <a:spcPct val="110000"/>
              </a:lnSpc>
            </a:pPr>
            <a:r>
              <a:rPr lang="en-US" sz="1200" b="0" i="0" u="none" strike="noStrike" baseline="0" dirty="0"/>
              <a:t>Conversely, the analysis highlights the bottom three movies, "Duffel Apocalypse," "Oklahoma Jumanji," and "Texas Watch," as having contributed the least to revenue gain, indicating potential areas for improvement in terms of audience appeal and market performance.</a:t>
            </a:r>
          </a:p>
          <a:p>
            <a:pPr marR="0" lvl="0">
              <a:lnSpc>
                <a:spcPct val="110000"/>
              </a:lnSpc>
            </a:pPr>
            <a:r>
              <a:rPr lang="en-US" sz="1200" b="0" i="0" u="none" strike="noStrike" baseline="0" dirty="0"/>
              <a:t>It is crucial to recognize the significance of films featuring the top film actors by total film revenue, as their star power and wide audience appeal contribute significantly to overall revenue generation and the financial success of our film library.</a:t>
            </a:r>
          </a:p>
          <a:p>
            <a:pPr marR="0" lvl="0">
              <a:lnSpc>
                <a:spcPct val="110000"/>
              </a:lnSpc>
            </a:pPr>
            <a:r>
              <a:rPr lang="en-US" sz="1200" b="0" i="0" u="none" strike="noStrike" baseline="0" dirty="0"/>
              <a:t>Also important are films featuring actors with the highest average revenue per film, as they demonstrate consistent financial success and the ability to deliver high-earning projects. These actors have the potential to attract both loyal audiences and lucrative partnerships, driving sustained revenue growth and establishing our organization as a destination for quality and profitable films.</a:t>
            </a:r>
          </a:p>
        </p:txBody>
      </p:sp>
    </p:spTree>
    <p:extLst>
      <p:ext uri="{BB962C8B-B14F-4D97-AF65-F5344CB8AC3E}">
        <p14:creationId xmlns:p14="http://schemas.microsoft.com/office/powerpoint/2010/main" val="355404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5" name="Picture 44">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7" name="Rectangle 46">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48">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Rectangle 50">
            <a:extLst>
              <a:ext uri="{FF2B5EF4-FFF2-40B4-BE49-F238E27FC236}">
                <a16:creationId xmlns:a16="http://schemas.microsoft.com/office/drawing/2014/main" id="{D5B0B43F-2CE7-4C6C-BABC-EE342B328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Rectangle 52">
            <a:extLst>
              <a:ext uri="{FF2B5EF4-FFF2-40B4-BE49-F238E27FC236}">
                <a16:creationId xmlns:a16="http://schemas.microsoft.com/office/drawing/2014/main" id="{85459F07-63F9-48CF-B725-A873C4BC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 name="TextBox 54">
            <a:extLst>
              <a:ext uri="{FF2B5EF4-FFF2-40B4-BE49-F238E27FC236}">
                <a16:creationId xmlns:a16="http://schemas.microsoft.com/office/drawing/2014/main" id="{14B83E1E-DAC1-4851-84FF-D6FE1649DE0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8EC0C1"/>
                </a:solidFill>
                <a:effectLst/>
                <a:uLnTx/>
                <a:uFillTx/>
                <a:latin typeface="Wingdings 3" panose="05040102010807070707" pitchFamily="18" charset="2"/>
                <a:ea typeface="+mn-ea"/>
                <a:cs typeface="+mn-cs"/>
              </a:rPr>
              <a:t>z</a:t>
            </a:r>
            <a:endParaRPr kumimoji="0" lang="en-US" sz="1000" b="0" i="0" u="none" strike="noStrike" kern="1200" cap="none" spc="0" normalizeH="0" baseline="0" noProof="0" dirty="0">
              <a:ln>
                <a:noFill/>
              </a:ln>
              <a:solidFill>
                <a:srgbClr val="8EC0C1"/>
              </a:solidFill>
              <a:effectLst/>
              <a:uLnTx/>
              <a:uFillTx/>
              <a:latin typeface="MS Shell Dlg 2" panose="020B0604030504040204" pitchFamily="34" charset="0"/>
              <a:ea typeface="+mn-ea"/>
              <a:cs typeface="+mn-cs"/>
            </a:endParaRPr>
          </a:p>
        </p:txBody>
      </p:sp>
      <p:sp useBgFill="1">
        <p:nvSpPr>
          <p:cNvPr id="57" name="Rectangle 56">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pic>
        <p:nvPicPr>
          <p:cNvPr id="59" name="Picture 58">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1" name="Rectangle 60">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Rectangle 62">
            <a:extLst>
              <a:ext uri="{FF2B5EF4-FFF2-40B4-BE49-F238E27FC236}">
                <a16:creationId xmlns:a16="http://schemas.microsoft.com/office/drawing/2014/main" id="{25DA2D5B-EC4E-4C78-8139-F36D2F2D1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5262" y="-2"/>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Oval 64">
            <a:extLst>
              <a:ext uri="{FF2B5EF4-FFF2-40B4-BE49-F238E27FC236}">
                <a16:creationId xmlns:a16="http://schemas.microsoft.com/office/drawing/2014/main" id="{D4AAACE2-9C9E-468F-8297-EF7B5E55F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le 1">
            <a:extLst>
              <a:ext uri="{FF2B5EF4-FFF2-40B4-BE49-F238E27FC236}">
                <a16:creationId xmlns:a16="http://schemas.microsoft.com/office/drawing/2014/main" id="{EC982C98-EE82-5548-0778-60B96147C892}"/>
              </a:ext>
            </a:extLst>
          </p:cNvPr>
          <p:cNvSpPr>
            <a:spLocks noGrp="1"/>
          </p:cNvSpPr>
          <p:nvPr>
            <p:ph type="title"/>
          </p:nvPr>
        </p:nvSpPr>
        <p:spPr>
          <a:xfrm>
            <a:off x="1518412" y="1201723"/>
            <a:ext cx="3133750" cy="4454554"/>
          </a:xfrm>
        </p:spPr>
        <p:txBody>
          <a:bodyPr vert="horz" lIns="91440" tIns="45720" rIns="91440" bIns="45720" rtlCol="0" anchor="ctr">
            <a:normAutofit/>
          </a:bodyPr>
          <a:lstStyle/>
          <a:p>
            <a:pPr marR="0"/>
            <a:r>
              <a:rPr lang="en-US" sz="3600" u="none" strike="noStrike" baseline="0"/>
              <a:t>NEXT STEPS</a:t>
            </a:r>
          </a:p>
        </p:txBody>
      </p:sp>
      <p:sp>
        <p:nvSpPr>
          <p:cNvPr id="3" name="Text Placeholder 2">
            <a:extLst>
              <a:ext uri="{FF2B5EF4-FFF2-40B4-BE49-F238E27FC236}">
                <a16:creationId xmlns:a16="http://schemas.microsoft.com/office/drawing/2014/main" id="{ECF2F2C8-74A7-41ED-7E48-7E1AE6B35A98}"/>
              </a:ext>
            </a:extLst>
          </p:cNvPr>
          <p:cNvSpPr>
            <a:spLocks noGrp="1"/>
          </p:cNvSpPr>
          <p:nvPr>
            <p:ph type="body" idx="1"/>
          </p:nvPr>
        </p:nvSpPr>
        <p:spPr>
          <a:xfrm>
            <a:off x="5454363" y="693993"/>
            <a:ext cx="5329250" cy="5470010"/>
          </a:xfrm>
        </p:spPr>
        <p:txBody>
          <a:bodyPr vert="horz" lIns="91440" tIns="45720" rIns="91440" bIns="45720" rtlCol="0" anchor="ctr">
            <a:noAutofit/>
          </a:bodyPr>
          <a:lstStyle/>
          <a:p>
            <a:pPr marR="0" lvl="0">
              <a:lnSpc>
                <a:spcPct val="110000"/>
              </a:lnSpc>
            </a:pPr>
            <a:r>
              <a:rPr lang="en-US" sz="1100" b="0" i="0" u="none" strike="noStrike" baseline="0" dirty="0"/>
              <a:t>Implement data-driven marketing campaigns to target specific regions or demographics that have shown high potential for revenue growth, such as India, China, and the U.S.A.</a:t>
            </a:r>
          </a:p>
          <a:p>
            <a:pPr marR="0" lvl="0">
              <a:lnSpc>
                <a:spcPct val="110000"/>
              </a:lnSpc>
            </a:pPr>
            <a:r>
              <a:rPr lang="en-US" sz="1100" b="0" i="0" u="none" strike="noStrike" baseline="0" dirty="0"/>
              <a:t>Evaluate the performance of underperforming movies and analyze the reasons behind their lower revenue. This can guide us in making informed decisions on potential adjustments to distribution strategies, marketing efforts, or content improvements.</a:t>
            </a:r>
          </a:p>
          <a:p>
            <a:pPr marR="0" lvl="0">
              <a:lnSpc>
                <a:spcPct val="110000"/>
              </a:lnSpc>
            </a:pPr>
            <a:r>
              <a:rPr lang="en-US" sz="1100" b="0" i="0" u="none" strike="noStrike" baseline="0" dirty="0"/>
              <a:t>Leverage customer feedback and ratings to identify trends and preferences, allowing us to curate a more tailored film collection that resonates with our audience.</a:t>
            </a:r>
          </a:p>
          <a:p>
            <a:pPr marR="0" lvl="0">
              <a:lnSpc>
                <a:spcPct val="110000"/>
              </a:lnSpc>
            </a:pPr>
            <a:r>
              <a:rPr lang="en-US" sz="1100" dirty="0"/>
              <a:t>Recognize the opportunity to expand our audience base by adding movies in languages other than English. Diversifying the film library with international titles will attract a wider range of viewers, catering to different cultural backgrounds and language preferences. This strategic move will enable us to tap into new markets, increase customer engagement, and ultimately drive revenue growth.</a:t>
            </a:r>
            <a:endParaRPr lang="en-US" sz="1100" b="0" i="0" u="none" strike="noStrike" baseline="0" dirty="0"/>
          </a:p>
          <a:p>
            <a:pPr marR="0" lvl="0">
              <a:lnSpc>
                <a:spcPct val="110000"/>
              </a:lnSpc>
            </a:pPr>
            <a:r>
              <a:rPr lang="en-US" sz="1100" b="0" i="0" u="none" strike="noStrike" baseline="0" dirty="0"/>
              <a:t>Invest in technology and digital platforms to expand our reach and distribution channels, making our film library easily accessible to a global audience.</a:t>
            </a:r>
          </a:p>
          <a:p>
            <a:pPr marR="0" lvl="0">
              <a:lnSpc>
                <a:spcPct val="110000"/>
              </a:lnSpc>
            </a:pPr>
            <a:r>
              <a:rPr lang="en-US" sz="1100" b="0" i="0" u="none" strike="noStrike" baseline="0" dirty="0"/>
              <a:t>Foster relationships with film festivals, industry events, and influential film critics to increase exposure and build credibility for our films.</a:t>
            </a:r>
          </a:p>
          <a:p>
            <a:pPr marR="0" lvl="0">
              <a:lnSpc>
                <a:spcPct val="110000"/>
              </a:lnSpc>
            </a:pPr>
            <a:r>
              <a:rPr lang="en-US" sz="1100" dirty="0"/>
              <a:t>As the analysis reveals that all movies in the library are from 2006, updating the film library will ensure we offer a diverse and current selection of films that align with the evolving preferences and expectations of our audience, ultimately driving higher engagement and revenue.</a:t>
            </a:r>
            <a:endParaRPr lang="en-US" sz="1100" b="0" i="0" u="none" strike="noStrike" baseline="0" dirty="0"/>
          </a:p>
        </p:txBody>
      </p:sp>
    </p:spTree>
    <p:extLst>
      <p:ext uri="{BB962C8B-B14F-4D97-AF65-F5344CB8AC3E}">
        <p14:creationId xmlns:p14="http://schemas.microsoft.com/office/powerpoint/2010/main" val="2361716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33" name="Picture 7">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5" name="Picture 9">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7" name="Rectangle 11">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13">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15">
            <a:extLst>
              <a:ext uri="{FF2B5EF4-FFF2-40B4-BE49-F238E27FC236}">
                <a16:creationId xmlns:a16="http://schemas.microsoft.com/office/drawing/2014/main" id="{D5B0B43F-2CE7-4C6C-BABC-EE342B328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17">
            <a:extLst>
              <a:ext uri="{FF2B5EF4-FFF2-40B4-BE49-F238E27FC236}">
                <a16:creationId xmlns:a16="http://schemas.microsoft.com/office/drawing/2014/main" id="{85459F07-63F9-48CF-B725-A873C4BC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TextBox 19">
            <a:extLst>
              <a:ext uri="{FF2B5EF4-FFF2-40B4-BE49-F238E27FC236}">
                <a16:creationId xmlns:a16="http://schemas.microsoft.com/office/drawing/2014/main" id="{14B83E1E-DAC1-4851-84FF-D6FE1649DE0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8EC0C1"/>
                </a:solidFill>
                <a:effectLst/>
                <a:uLnTx/>
                <a:uFillTx/>
                <a:latin typeface="Wingdings 3" panose="05040102010807070707" pitchFamily="18" charset="2"/>
                <a:ea typeface="+mn-ea"/>
                <a:cs typeface="+mn-cs"/>
              </a:rPr>
              <a:t>z</a:t>
            </a:r>
            <a:endParaRPr kumimoji="0" lang="en-US" sz="1000" b="0" i="0" u="none" strike="noStrike" kern="1200" cap="none" spc="0" normalizeH="0" baseline="0" noProof="0" dirty="0">
              <a:ln>
                <a:noFill/>
              </a:ln>
              <a:solidFill>
                <a:srgbClr val="8EC0C1"/>
              </a:solidFill>
              <a:effectLst/>
              <a:uLnTx/>
              <a:uFillTx/>
              <a:latin typeface="MS Shell Dlg 2" panose="020B0604030504040204" pitchFamily="34" charset="0"/>
              <a:ea typeface="+mn-ea"/>
              <a:cs typeface="+mn-cs"/>
            </a:endParaRPr>
          </a:p>
        </p:txBody>
      </p:sp>
      <p:sp useBgFill="1">
        <p:nvSpPr>
          <p:cNvPr id="43" name="Rectangle 21">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44" name="Rectangle 23">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pic>
        <p:nvPicPr>
          <p:cNvPr id="45" name="Picture 25">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46" name="Freeform: Shape 27">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7" name="Picture 29">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32" name="Rectangle 31">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34" name="Freeform: Shape 33">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Oval 37">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le 1">
            <a:extLst>
              <a:ext uri="{FF2B5EF4-FFF2-40B4-BE49-F238E27FC236}">
                <a16:creationId xmlns:a16="http://schemas.microsoft.com/office/drawing/2014/main" id="{389C0367-FFDE-8FB4-BCE1-C4F607D30474}"/>
              </a:ext>
            </a:extLst>
          </p:cNvPr>
          <p:cNvSpPr>
            <a:spLocks noGrp="1"/>
          </p:cNvSpPr>
          <p:nvPr>
            <p:ph type="title"/>
          </p:nvPr>
        </p:nvSpPr>
        <p:spPr>
          <a:xfrm>
            <a:off x="2188901" y="808056"/>
            <a:ext cx="8381238" cy="1077229"/>
          </a:xfrm>
        </p:spPr>
        <p:txBody>
          <a:bodyPr vert="horz" lIns="91440" tIns="45720" rIns="91440" bIns="45720" rtlCol="0" anchor="t">
            <a:normAutofit/>
          </a:bodyPr>
          <a:lstStyle/>
          <a:p>
            <a:pPr algn="l"/>
            <a:r>
              <a:rPr lang="en-US" i="1" u="none" strike="noStrike" baseline="0" dirty="0"/>
              <a:t>THANK YOU!</a:t>
            </a:r>
            <a:br>
              <a:rPr lang="en-US" i="1" u="none" strike="noStrike" baseline="0" dirty="0"/>
            </a:br>
            <a:r>
              <a:rPr lang="en-US" u="none" strike="noStrike" baseline="0" dirty="0"/>
              <a:t>Questions: </a:t>
            </a:r>
            <a:r>
              <a:rPr lang="en-US" u="none" strike="noStrike" baseline="0" dirty="0" err="1"/>
              <a:t>tomradioemail@myemail.com</a:t>
            </a:r>
            <a:endParaRPr lang="en-US" u="none" strike="noStrike" baseline="0" dirty="0"/>
          </a:p>
        </p:txBody>
      </p:sp>
      <p:sp>
        <p:nvSpPr>
          <p:cNvPr id="48" name="Text Placeholder 2">
            <a:extLst>
              <a:ext uri="{FF2B5EF4-FFF2-40B4-BE49-F238E27FC236}">
                <a16:creationId xmlns:a16="http://schemas.microsoft.com/office/drawing/2014/main" id="{1E929B02-25E1-7F3F-E63A-DE2F7840E6F7}"/>
              </a:ext>
            </a:extLst>
          </p:cNvPr>
          <p:cNvSpPr>
            <a:spLocks noGrp="1"/>
          </p:cNvSpPr>
          <p:nvPr>
            <p:ph type="body" idx="1"/>
          </p:nvPr>
        </p:nvSpPr>
        <p:spPr>
          <a:xfrm>
            <a:off x="2256639" y="2052116"/>
            <a:ext cx="6572814" cy="3997828"/>
          </a:xfrm>
        </p:spPr>
        <p:txBody>
          <a:bodyPr vert="horz" lIns="91440" tIns="45720" rIns="91440" bIns="45720" rtlCol="0" anchor="t">
            <a:normAutofit/>
          </a:bodyPr>
          <a:lstStyle/>
          <a:p>
            <a:pPr>
              <a:lnSpc>
                <a:spcPct val="110000"/>
              </a:lnSpc>
            </a:pPr>
            <a:r>
              <a:rPr lang="en-US" sz="1100" dirty="0"/>
              <a:t>Links to Tableau Visualizations:</a:t>
            </a:r>
          </a:p>
          <a:p>
            <a:pPr>
              <a:lnSpc>
                <a:spcPct val="110000"/>
              </a:lnSpc>
            </a:pPr>
            <a:r>
              <a:rPr lang="en-US" sz="1100" dirty="0">
                <a:hlinkClick r:id="rId5">
                  <a:extLst>
                    <a:ext uri="{A12FA001-AC4F-418D-AE19-62706E023703}">
                      <ahyp:hlinkClr xmlns:ahyp="http://schemas.microsoft.com/office/drawing/2018/hyperlinkcolor" val="tx"/>
                    </a:ext>
                  </a:extLst>
                </a:hlinkClick>
              </a:rPr>
              <a:t>https://public.tableau.com/app/profile/tom.radio/viz/Task3_10Map_16871073723890/Combo?publish=yes</a:t>
            </a:r>
            <a:endParaRPr lang="en-US" sz="1100" dirty="0"/>
          </a:p>
          <a:p>
            <a:pPr>
              <a:lnSpc>
                <a:spcPct val="110000"/>
              </a:lnSpc>
            </a:pPr>
            <a:r>
              <a:rPr lang="en-US" sz="1100" dirty="0">
                <a:hlinkClick r:id="rId6">
                  <a:extLst>
                    <a:ext uri="{A12FA001-AC4F-418D-AE19-62706E023703}">
                      <ahyp:hlinkClr xmlns:ahyp="http://schemas.microsoft.com/office/drawing/2018/hyperlinkcolor" val="tx"/>
                    </a:ext>
                  </a:extLst>
                </a:hlinkClick>
              </a:rPr>
              <a:t>https://public.tableau.com/app/profile/tom.radio/viz/Task3_10Top10CountriesBasedonCustomerCount/Top10CountriesBasedonCustomerCount?publish=yes</a:t>
            </a:r>
            <a:endParaRPr lang="en-US" sz="1100" dirty="0"/>
          </a:p>
          <a:p>
            <a:pPr>
              <a:lnSpc>
                <a:spcPct val="110000"/>
              </a:lnSpc>
            </a:pPr>
            <a:r>
              <a:rPr lang="en-US" sz="1100" dirty="0">
                <a:hlinkClick r:id="rId7">
                  <a:extLst>
                    <a:ext uri="{A12FA001-AC4F-418D-AE19-62706E023703}">
                      <ahyp:hlinkClr xmlns:ahyp="http://schemas.microsoft.com/office/drawing/2018/hyperlinkcolor" val="tx"/>
                    </a:ext>
                  </a:extLst>
                </a:hlinkClick>
              </a:rPr>
              <a:t>https://public.tableau.com/app/profile/tom.radio/viz/Task3_10_1_16868493526070/Top10HighestGrossing?publish=yes</a:t>
            </a:r>
            <a:endParaRPr lang="en-US" sz="1100" dirty="0"/>
          </a:p>
          <a:p>
            <a:pPr>
              <a:lnSpc>
                <a:spcPct val="110000"/>
              </a:lnSpc>
            </a:pPr>
            <a:r>
              <a:rPr lang="en-US" sz="1100" dirty="0">
                <a:hlinkClick r:id="rId8">
                  <a:extLst>
                    <a:ext uri="{A12FA001-AC4F-418D-AE19-62706E023703}">
                      <ahyp:hlinkClr xmlns:ahyp="http://schemas.microsoft.com/office/drawing/2018/hyperlinkcolor" val="tx"/>
                    </a:ext>
                  </a:extLst>
                </a:hlinkClick>
              </a:rPr>
              <a:t>https://public.tableau.com/app/profile/tom.radio/viz/Task3_10_1_16868493526070/Bottom10LowestGrossing?publish=yes</a:t>
            </a:r>
            <a:endParaRPr lang="en-US" sz="1100" dirty="0"/>
          </a:p>
          <a:p>
            <a:pPr>
              <a:lnSpc>
                <a:spcPct val="110000"/>
              </a:lnSpc>
            </a:pPr>
            <a:r>
              <a:rPr lang="en-US" sz="1100" dirty="0">
                <a:hlinkClick r:id="rId9">
                  <a:extLst>
                    <a:ext uri="{A12FA001-AC4F-418D-AE19-62706E023703}">
                      <ahyp:hlinkClr xmlns:ahyp="http://schemas.microsoft.com/office/drawing/2018/hyperlinkcolor" val="tx"/>
                    </a:ext>
                  </a:extLst>
                </a:hlinkClick>
              </a:rPr>
              <a:t>https://public.tableau.com/app/profile/tom.radio/viz/3_10ActorRev_1/TotalRevActor?publish=yes</a:t>
            </a:r>
            <a:endParaRPr lang="en-US" sz="1100" dirty="0"/>
          </a:p>
          <a:p>
            <a:pPr>
              <a:lnSpc>
                <a:spcPct val="110000"/>
              </a:lnSpc>
            </a:pPr>
            <a:r>
              <a:rPr lang="en-US" sz="1100" dirty="0">
                <a:hlinkClick r:id="rId10"/>
              </a:rPr>
              <a:t>https://</a:t>
            </a:r>
            <a:r>
              <a:rPr lang="en-US" sz="1100" dirty="0" err="1">
                <a:hlinkClick r:id="rId10"/>
              </a:rPr>
              <a:t>public.tableau.com</a:t>
            </a:r>
            <a:r>
              <a:rPr lang="en-US" sz="1100" dirty="0">
                <a:hlinkClick r:id="rId10"/>
              </a:rPr>
              <a:t>/app/profile/</a:t>
            </a:r>
            <a:r>
              <a:rPr lang="en-US" sz="1100" dirty="0" err="1">
                <a:hlinkClick r:id="rId10"/>
              </a:rPr>
              <a:t>tom.radio</a:t>
            </a:r>
            <a:r>
              <a:rPr lang="en-US" sz="1100" dirty="0">
                <a:hlinkClick r:id="rId10"/>
              </a:rPr>
              <a:t>/viz/3_10ActorRev_1/</a:t>
            </a:r>
            <a:r>
              <a:rPr lang="en-US" sz="1100" dirty="0" err="1">
                <a:hlinkClick r:id="rId10"/>
              </a:rPr>
              <a:t>AVGREVACTOR?publish</a:t>
            </a:r>
            <a:r>
              <a:rPr lang="en-US" sz="1100" dirty="0">
                <a:hlinkClick r:id="rId10"/>
              </a:rPr>
              <a:t>=yes</a:t>
            </a:r>
            <a:endParaRPr lang="en-US" sz="1100" dirty="0"/>
          </a:p>
        </p:txBody>
      </p:sp>
    </p:spTree>
    <p:extLst>
      <p:ext uri="{BB962C8B-B14F-4D97-AF65-F5344CB8AC3E}">
        <p14:creationId xmlns:p14="http://schemas.microsoft.com/office/powerpoint/2010/main" val="1139674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68" name="Picture 39">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69" name="Picture 41">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70" name="Rectangle 43">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 name="Rectangle 45">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 name="Rectangle 47">
            <a:extLst>
              <a:ext uri="{FF2B5EF4-FFF2-40B4-BE49-F238E27FC236}">
                <a16:creationId xmlns:a16="http://schemas.microsoft.com/office/drawing/2014/main" id="{24923D72-7E69-464B-94C5-B2530008D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49">
            <a:extLst>
              <a:ext uri="{FF2B5EF4-FFF2-40B4-BE49-F238E27FC236}">
                <a16:creationId xmlns:a16="http://schemas.microsoft.com/office/drawing/2014/main" id="{A00CCC86-7A88-4DFF-A0D0-6604606A2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 name="TextBox 51">
            <a:extLst>
              <a:ext uri="{FF2B5EF4-FFF2-40B4-BE49-F238E27FC236}">
                <a16:creationId xmlns:a16="http://schemas.microsoft.com/office/drawing/2014/main" id="{E1F8ABFD-155B-4386-AE33-6E13057CFC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8EC0C1"/>
                </a:solidFill>
                <a:effectLst/>
                <a:uLnTx/>
                <a:uFillTx/>
                <a:latin typeface="Wingdings 3" panose="05040102010807070707" pitchFamily="18" charset="2"/>
                <a:ea typeface="+mn-ea"/>
                <a:cs typeface="+mn-cs"/>
              </a:rPr>
              <a:t>z</a:t>
            </a:r>
            <a:endParaRPr kumimoji="0" lang="en-US" sz="1000" b="0" i="0" u="none" strike="noStrike" kern="1200" cap="none" spc="0" normalizeH="0" baseline="0" noProof="0" dirty="0">
              <a:ln>
                <a:noFill/>
              </a:ln>
              <a:solidFill>
                <a:srgbClr val="8EC0C1"/>
              </a:solidFill>
              <a:effectLst/>
              <a:uLnTx/>
              <a:uFillTx/>
              <a:latin typeface="MS Shell Dlg 2" panose="020B0604030504040204" pitchFamily="34" charset="0"/>
              <a:ea typeface="+mn-ea"/>
              <a:cs typeface="+mn-cs"/>
            </a:endParaRPr>
          </a:p>
        </p:txBody>
      </p:sp>
      <p:sp useBgFill="1">
        <p:nvSpPr>
          <p:cNvPr id="75" name="Rectangle 53">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pic>
        <p:nvPicPr>
          <p:cNvPr id="5" name="Picture 4" descr="White bulbs with a yellow one standing out">
            <a:extLst>
              <a:ext uri="{FF2B5EF4-FFF2-40B4-BE49-F238E27FC236}">
                <a16:creationId xmlns:a16="http://schemas.microsoft.com/office/drawing/2014/main" id="{C2EE5C73-5EF1-0808-3892-7992B45E7E8D}"/>
              </a:ext>
            </a:extLst>
          </p:cNvPr>
          <p:cNvPicPr>
            <a:picLocks noChangeAspect="1"/>
          </p:cNvPicPr>
          <p:nvPr/>
        </p:nvPicPr>
        <p:blipFill rotWithShape="1">
          <a:blip r:embed="rId5">
            <a:duotone>
              <a:schemeClr val="bg2">
                <a:shade val="45000"/>
                <a:satMod val="135000"/>
              </a:schemeClr>
              <a:prstClr val="white"/>
            </a:duotone>
          </a:blip>
          <a:srcRect r="-1" b="15728"/>
          <a:stretch/>
        </p:blipFill>
        <p:spPr>
          <a:xfrm>
            <a:off x="20" y="227"/>
            <a:ext cx="12191675" cy="6858000"/>
          </a:xfrm>
          <a:prstGeom prst="rect">
            <a:avLst/>
          </a:prstGeom>
        </p:spPr>
      </p:pic>
      <p:pic>
        <p:nvPicPr>
          <p:cNvPr id="76" name="Picture 55">
            <a:extLst>
              <a:ext uri="{FF2B5EF4-FFF2-40B4-BE49-F238E27FC236}">
                <a16:creationId xmlns:a16="http://schemas.microsoft.com/office/drawing/2014/main" id="{967F5611-5230-4249-948C-9599F8622A9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7" name="Picture 57">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1828" y="0"/>
            <a:ext cx="12189867" cy="6858000"/>
          </a:xfrm>
          <a:prstGeom prst="rect">
            <a:avLst/>
          </a:prstGeom>
        </p:spPr>
      </p:pic>
      <p:sp>
        <p:nvSpPr>
          <p:cNvPr id="78" name="Rectangle 59">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79" name="Rectangle 61">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80" name="Rectangle 63">
            <a:extLst>
              <a:ext uri="{FF2B5EF4-FFF2-40B4-BE49-F238E27FC236}">
                <a16:creationId xmlns:a16="http://schemas.microsoft.com/office/drawing/2014/main" id="{828DF289-3FA7-47B8-A823-7F7292C92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graphicFrame>
        <p:nvGraphicFramePr>
          <p:cNvPr id="6" name="Diagram 5">
            <a:extLst>
              <a:ext uri="{FF2B5EF4-FFF2-40B4-BE49-F238E27FC236}">
                <a16:creationId xmlns:a16="http://schemas.microsoft.com/office/drawing/2014/main" id="{210DC382-BC79-2FDF-7778-B1D7CE160CB9}"/>
              </a:ext>
            </a:extLst>
          </p:cNvPr>
          <p:cNvGraphicFramePr/>
          <p:nvPr>
            <p:extLst>
              <p:ext uri="{D42A27DB-BD31-4B8C-83A1-F6EECF244321}">
                <p14:modId xmlns:p14="http://schemas.microsoft.com/office/powerpoint/2010/main" val="961808564"/>
              </p:ext>
            </p:extLst>
          </p:nvPr>
        </p:nvGraphicFramePr>
        <p:xfrm>
          <a:off x="2213727" y="808056"/>
          <a:ext cx="7958331" cy="107722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4" name="Diagram 3">
            <a:extLst>
              <a:ext uri="{FF2B5EF4-FFF2-40B4-BE49-F238E27FC236}">
                <a16:creationId xmlns:a16="http://schemas.microsoft.com/office/drawing/2014/main" id="{4349E225-471C-A197-FA85-F9F44C647AD9}"/>
              </a:ext>
            </a:extLst>
          </p:cNvPr>
          <p:cNvGraphicFramePr/>
          <p:nvPr>
            <p:extLst>
              <p:ext uri="{D42A27DB-BD31-4B8C-83A1-F6EECF244321}">
                <p14:modId xmlns:p14="http://schemas.microsoft.com/office/powerpoint/2010/main" val="2726228840"/>
              </p:ext>
            </p:extLst>
          </p:nvPr>
        </p:nvGraphicFramePr>
        <p:xfrm>
          <a:off x="2212498" y="2052116"/>
          <a:ext cx="7959560" cy="3997828"/>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81" name="Rectangle 65">
            <a:extLst>
              <a:ext uri="{FF2B5EF4-FFF2-40B4-BE49-F238E27FC236}">
                <a16:creationId xmlns:a16="http://schemas.microsoft.com/office/drawing/2014/main" id="{EEA9B471-D6E2-406D-878F-E931B0D7E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2586"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Tree>
    <p:extLst>
      <p:ext uri="{BB962C8B-B14F-4D97-AF65-F5344CB8AC3E}">
        <p14:creationId xmlns:p14="http://schemas.microsoft.com/office/powerpoint/2010/main" val="1289932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05" name="Picture 62">
            <a:extLst>
              <a:ext uri="{FF2B5EF4-FFF2-40B4-BE49-F238E27FC236}">
                <a16:creationId xmlns:a16="http://schemas.microsoft.com/office/drawing/2014/main" id="{45B6243D-1659-4D4B-806E-6EB5F798AB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06" name="Picture 64">
            <a:extLst>
              <a:ext uri="{FF2B5EF4-FFF2-40B4-BE49-F238E27FC236}">
                <a16:creationId xmlns:a16="http://schemas.microsoft.com/office/drawing/2014/main" id="{74FECEB1-EC11-4546-A647-2BC14FFC4E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07" name="Rectangle 66">
            <a:extLst>
              <a:ext uri="{FF2B5EF4-FFF2-40B4-BE49-F238E27FC236}">
                <a16:creationId xmlns:a16="http://schemas.microsoft.com/office/drawing/2014/main" id="{B681A340-4E9C-4A53-8BF1-A9554FC8D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8" name="Rectangle 68">
            <a:extLst>
              <a:ext uri="{FF2B5EF4-FFF2-40B4-BE49-F238E27FC236}">
                <a16:creationId xmlns:a16="http://schemas.microsoft.com/office/drawing/2014/main" id="{F0AB25C7-C9A2-4029-B780-972A17ACB8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9" name="Rectangle 70">
            <a:extLst>
              <a:ext uri="{FF2B5EF4-FFF2-40B4-BE49-F238E27FC236}">
                <a16:creationId xmlns:a16="http://schemas.microsoft.com/office/drawing/2014/main" id="{01519CBC-04B6-49F8-BE9C-C3FA4966C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0" name="Rectangle 72">
            <a:extLst>
              <a:ext uri="{FF2B5EF4-FFF2-40B4-BE49-F238E27FC236}">
                <a16:creationId xmlns:a16="http://schemas.microsoft.com/office/drawing/2014/main" id="{F0D9536D-8205-4CE1-B98A-CE9695A7F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1" name="TextBox 74">
            <a:extLst>
              <a:ext uri="{FF2B5EF4-FFF2-40B4-BE49-F238E27FC236}">
                <a16:creationId xmlns:a16="http://schemas.microsoft.com/office/drawing/2014/main" id="{E2872EB9-81ED-49FE-81A8-B2DE3B3CDDE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8EC0C1"/>
                </a:solidFill>
                <a:effectLst/>
                <a:uLnTx/>
                <a:uFillTx/>
                <a:latin typeface="Wingdings 3" panose="05040102010807070707" pitchFamily="18" charset="2"/>
                <a:ea typeface="+mn-ea"/>
                <a:cs typeface="+mn-cs"/>
              </a:rPr>
              <a:t>z</a:t>
            </a:r>
            <a:endParaRPr kumimoji="0" lang="en-US" sz="1000" b="0" i="0" u="none" strike="noStrike" kern="1200" cap="none" spc="0" normalizeH="0" baseline="0" noProof="0" dirty="0">
              <a:ln>
                <a:noFill/>
              </a:ln>
              <a:solidFill>
                <a:srgbClr val="8EC0C1"/>
              </a:solidFill>
              <a:effectLst/>
              <a:uLnTx/>
              <a:uFillTx/>
              <a:latin typeface="MS Shell Dlg 2" panose="020B0604030504040204" pitchFamily="34" charset="0"/>
              <a:ea typeface="+mn-ea"/>
              <a:cs typeface="+mn-cs"/>
            </a:endParaRPr>
          </a:p>
        </p:txBody>
      </p:sp>
      <p:sp>
        <p:nvSpPr>
          <p:cNvPr id="112" name="Rectangle 76">
            <a:extLst>
              <a:ext uri="{FF2B5EF4-FFF2-40B4-BE49-F238E27FC236}">
                <a16:creationId xmlns:a16="http://schemas.microsoft.com/office/drawing/2014/main" id="{B59CD79B-13FF-4DE6-AF06-77B560C628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1"/>
            <a:ext cx="1118446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pic>
        <p:nvPicPr>
          <p:cNvPr id="113" name="Picture 78">
            <a:extLst>
              <a:ext uri="{FF2B5EF4-FFF2-40B4-BE49-F238E27FC236}">
                <a16:creationId xmlns:a16="http://schemas.microsoft.com/office/drawing/2014/main" id="{402D77BF-B8EB-4AFE-AC21-08C836EF16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graphicFrame>
        <p:nvGraphicFramePr>
          <p:cNvPr id="4" name="Diagram 3">
            <a:extLst>
              <a:ext uri="{FF2B5EF4-FFF2-40B4-BE49-F238E27FC236}">
                <a16:creationId xmlns:a16="http://schemas.microsoft.com/office/drawing/2014/main" id="{659F30D8-EC26-37EA-B2AE-F0652EA7075E}"/>
              </a:ext>
            </a:extLst>
          </p:cNvPr>
          <p:cNvGraphicFramePr/>
          <p:nvPr/>
        </p:nvGraphicFramePr>
        <p:xfrm>
          <a:off x="2611808" y="323938"/>
          <a:ext cx="7958331" cy="107722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7" name="Text Placeholder 2">
            <a:extLst>
              <a:ext uri="{FF2B5EF4-FFF2-40B4-BE49-F238E27FC236}">
                <a16:creationId xmlns:a16="http://schemas.microsoft.com/office/drawing/2014/main" id="{4F5623FB-6ADC-A807-E258-46A434992BBE}"/>
              </a:ext>
            </a:extLst>
          </p:cNvPr>
          <p:cNvGraphicFramePr/>
          <p:nvPr/>
        </p:nvGraphicFramePr>
        <p:xfrm>
          <a:off x="1100591" y="1725105"/>
          <a:ext cx="11015056" cy="4685122"/>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1610734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53" name="Picture 8">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4" name="Picture 10">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5" name="Rectangle 12">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Rectangle 14">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Rectangle 16">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Rectangle 18">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TextBox 20">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8EC0C1"/>
                </a:solidFill>
                <a:effectLst/>
                <a:uLnTx/>
                <a:uFillTx/>
                <a:latin typeface="Wingdings 3" panose="05040102010807070707" pitchFamily="18" charset="2"/>
                <a:ea typeface="+mn-ea"/>
                <a:cs typeface="+mn-cs"/>
              </a:rPr>
              <a:t>z</a:t>
            </a:r>
            <a:endParaRPr kumimoji="0" lang="en-US" sz="2400" b="0" i="0" u="none" strike="noStrike" kern="1200" cap="none" spc="0" normalizeH="0" baseline="0" noProof="0" dirty="0">
              <a:ln>
                <a:noFill/>
              </a:ln>
              <a:solidFill>
                <a:srgbClr val="8EC0C1"/>
              </a:solidFill>
              <a:effectLst/>
              <a:uLnTx/>
              <a:uFillTx/>
              <a:latin typeface="MS Shell Dlg 2" panose="020B0604030504040204" pitchFamily="34" charset="0"/>
              <a:ea typeface="+mn-ea"/>
              <a:cs typeface="+mn-cs"/>
            </a:endParaRPr>
          </a:p>
        </p:txBody>
      </p:sp>
      <p:sp useBgFill="1">
        <p:nvSpPr>
          <p:cNvPr id="60" name="Rectangle 22">
            <a:extLst>
              <a:ext uri="{FF2B5EF4-FFF2-40B4-BE49-F238E27FC236}">
                <a16:creationId xmlns:a16="http://schemas.microsoft.com/office/drawing/2014/main" id="{55980737-1E33-40A8-819D-C20C41E4F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pic>
        <p:nvPicPr>
          <p:cNvPr id="61" name="Picture 24">
            <a:extLst>
              <a:ext uri="{FF2B5EF4-FFF2-40B4-BE49-F238E27FC236}">
                <a16:creationId xmlns:a16="http://schemas.microsoft.com/office/drawing/2014/main" id="{6ABBD51A-FA48-44B8-B184-A40D7F134F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62" name="Picture 26">
            <a:extLst>
              <a:ext uri="{FF2B5EF4-FFF2-40B4-BE49-F238E27FC236}">
                <a16:creationId xmlns:a16="http://schemas.microsoft.com/office/drawing/2014/main" id="{510188A9-F0D9-4FE9-85DC-2179145278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3" name="Rectangle 28">
            <a:extLst>
              <a:ext uri="{FF2B5EF4-FFF2-40B4-BE49-F238E27FC236}">
                <a16:creationId xmlns:a16="http://schemas.microsoft.com/office/drawing/2014/main" id="{32927575-BD84-44B6-BE49-E0C7EDD0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4" name="Rectangle 30">
            <a:extLst>
              <a:ext uri="{FF2B5EF4-FFF2-40B4-BE49-F238E27FC236}">
                <a16:creationId xmlns:a16="http://schemas.microsoft.com/office/drawing/2014/main" id="{73FDF09A-B960-49F4-BAEB-DA397BDCD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33" name="Rectangle 32">
            <a:extLst>
              <a:ext uri="{FF2B5EF4-FFF2-40B4-BE49-F238E27FC236}">
                <a16:creationId xmlns:a16="http://schemas.microsoft.com/office/drawing/2014/main" id="{791BE6C0-4118-460B-90C2-160041247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le 1">
            <a:extLst>
              <a:ext uri="{FF2B5EF4-FFF2-40B4-BE49-F238E27FC236}">
                <a16:creationId xmlns:a16="http://schemas.microsoft.com/office/drawing/2014/main" id="{96CE1DB0-D8E0-461E-139D-E9C3501DE5E2}"/>
              </a:ext>
            </a:extLst>
          </p:cNvPr>
          <p:cNvSpPr>
            <a:spLocks noGrp="1"/>
          </p:cNvSpPr>
          <p:nvPr>
            <p:ph type="title"/>
          </p:nvPr>
        </p:nvSpPr>
        <p:spPr>
          <a:xfrm>
            <a:off x="1005401" y="1"/>
            <a:ext cx="10338678" cy="1215614"/>
          </a:xfrm>
        </p:spPr>
        <p:txBody>
          <a:bodyPr vert="horz" lIns="91440" tIns="45720" rIns="91440" bIns="45720" rtlCol="0" anchor="t">
            <a:normAutofit/>
          </a:bodyPr>
          <a:lstStyle/>
          <a:p>
            <a:pPr marR="0" algn="ctr"/>
            <a:r>
              <a:rPr lang="en-US" sz="2700" u="none" strike="noStrike" dirty="0"/>
              <a:t>ROCKBUSTER STEALTH CUSTOMER DISTRIBUTION &amp; REVENUE</a:t>
            </a:r>
          </a:p>
        </p:txBody>
      </p:sp>
      <p:pic>
        <p:nvPicPr>
          <p:cNvPr id="4" name="slide2" descr="Combo">
            <a:extLst>
              <a:ext uri="{FF2B5EF4-FFF2-40B4-BE49-F238E27FC236}">
                <a16:creationId xmlns:a16="http://schemas.microsoft.com/office/drawing/2014/main" id="{B5A81998-8636-B471-8BF6-512ABF23381A}"/>
              </a:ext>
            </a:extLst>
          </p:cNvPr>
          <p:cNvPicPr>
            <a:picLocks noChangeAspect="1"/>
          </p:cNvPicPr>
          <p:nvPr/>
        </p:nvPicPr>
        <p:blipFill rotWithShape="1">
          <a:blip r:embed="rId5">
            <a:extLst>
              <a:ext uri="{28A0092B-C50C-407E-A947-70E740481C1C}">
                <a14:useLocalDpi xmlns:a14="http://schemas.microsoft.com/office/drawing/2010/main" val="0"/>
              </a:ext>
            </a:extLst>
          </a:blip>
          <a:srcRect b="11092"/>
          <a:stretch/>
        </p:blipFill>
        <p:spPr>
          <a:xfrm>
            <a:off x="1926216" y="1075215"/>
            <a:ext cx="8232437" cy="5526067"/>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5" name="Rectangle 34">
            <a:extLst>
              <a:ext uri="{FF2B5EF4-FFF2-40B4-BE49-F238E27FC236}">
                <a16:creationId xmlns:a16="http://schemas.microsoft.com/office/drawing/2014/main" id="{15B5C763-A6E8-4D31-B139-30D083B82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Tree>
    <p:extLst>
      <p:ext uri="{BB962C8B-B14F-4D97-AF65-F5344CB8AC3E}">
        <p14:creationId xmlns:p14="http://schemas.microsoft.com/office/powerpoint/2010/main" val="3534916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9D877-4B12-D383-FF1B-B1B7BE46D3F6}"/>
              </a:ext>
            </a:extLst>
          </p:cNvPr>
          <p:cNvSpPr>
            <a:spLocks noGrp="1"/>
          </p:cNvSpPr>
          <p:nvPr>
            <p:ph type="title"/>
          </p:nvPr>
        </p:nvSpPr>
        <p:spPr/>
        <p:txBody>
          <a:bodyPr/>
          <a:lstStyle/>
          <a:p>
            <a:pPr marR="0" rtl="0"/>
            <a:r>
              <a:rPr lang="en-US" b="0" i="0" u="none" strike="noStrike" kern="100" baseline="0" dirty="0">
                <a:solidFill>
                  <a:srgbClr val="2F5496"/>
                </a:solidFill>
                <a:latin typeface="Calibri Light" panose="020F0302020204030204" pitchFamily="34" charset="0"/>
              </a:rPr>
              <a:t>TOP 10 COUNTRIES BY CUSTOMER COUNT</a:t>
            </a:r>
          </a:p>
        </p:txBody>
      </p:sp>
      <p:pic>
        <p:nvPicPr>
          <p:cNvPr id="6" name="Picture 5" descr="A picture containing text, font, line, screenshot&#10;&#10;Description automatically generated">
            <a:extLst>
              <a:ext uri="{FF2B5EF4-FFF2-40B4-BE49-F238E27FC236}">
                <a16:creationId xmlns:a16="http://schemas.microsoft.com/office/drawing/2014/main" id="{04932C7D-CE6D-C0D0-7421-80945B1685BD}"/>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1172583" y="1410013"/>
            <a:ext cx="10786731" cy="2634861"/>
          </a:xfrm>
          <a:prstGeom prst="rect">
            <a:avLst/>
          </a:prstGeom>
        </p:spPr>
      </p:pic>
      <p:sp>
        <p:nvSpPr>
          <p:cNvPr id="7" name="TextBox 6">
            <a:extLst>
              <a:ext uri="{FF2B5EF4-FFF2-40B4-BE49-F238E27FC236}">
                <a16:creationId xmlns:a16="http://schemas.microsoft.com/office/drawing/2014/main" id="{4CE6F861-88E7-8CA6-FBEE-C67F85B3D478}"/>
              </a:ext>
            </a:extLst>
          </p:cNvPr>
          <p:cNvSpPr txBox="1"/>
          <p:nvPr/>
        </p:nvSpPr>
        <p:spPr>
          <a:xfrm>
            <a:off x="1172583" y="4389120"/>
            <a:ext cx="10786731"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F5496"/>
                </a:solidFill>
                <a:effectLst/>
                <a:uLnTx/>
                <a:uFillTx/>
                <a:latin typeface="Arial" panose="020B0604020202020204"/>
                <a:ea typeface="+mn-ea"/>
                <a:cs typeface="+mn-cs"/>
              </a:rPr>
              <a:t>The customer count data allows us to identify the countries where we have the highest concentration of customers, highlighting key markets for our business. Analyzing the customer count in these top 10 countries allows us to allocate resources effectively, tailor marketing strategies, and prioritize our efforts for maximum impact.</a:t>
            </a:r>
          </a:p>
        </p:txBody>
      </p:sp>
    </p:spTree>
    <p:extLst>
      <p:ext uri="{BB962C8B-B14F-4D97-AF65-F5344CB8AC3E}">
        <p14:creationId xmlns:p14="http://schemas.microsoft.com/office/powerpoint/2010/main" val="28279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AEA7A-9EB2-5512-1382-A0888A4CD991}"/>
              </a:ext>
            </a:extLst>
          </p:cNvPr>
          <p:cNvSpPr>
            <a:spLocks noGrp="1"/>
          </p:cNvSpPr>
          <p:nvPr>
            <p:ph type="title"/>
          </p:nvPr>
        </p:nvSpPr>
        <p:spPr>
          <a:xfrm>
            <a:off x="1755938" y="287276"/>
            <a:ext cx="4986954" cy="1077229"/>
          </a:xfrm>
        </p:spPr>
        <p:txBody>
          <a:bodyPr vert="horz" lIns="91440" tIns="45720" rIns="91440" bIns="45720" rtlCol="0" anchor="t">
            <a:normAutofit/>
          </a:bodyPr>
          <a:lstStyle/>
          <a:p>
            <a:pPr marR="0" algn="l"/>
            <a:r>
              <a:rPr lang="en-US" u="none" strike="noStrike" baseline="0" dirty="0">
                <a:solidFill>
                  <a:srgbClr val="2F5496"/>
                </a:solidFill>
              </a:rPr>
              <a:t>TOP 10 CITIES WITHIN TOP 10 COUNTRIES</a:t>
            </a:r>
          </a:p>
        </p:txBody>
      </p:sp>
      <p:pic>
        <p:nvPicPr>
          <p:cNvPr id="49" name="Picture 4" descr="Aerial view of skyscrapers">
            <a:extLst>
              <a:ext uri="{FF2B5EF4-FFF2-40B4-BE49-F238E27FC236}">
                <a16:creationId xmlns:a16="http://schemas.microsoft.com/office/drawing/2014/main" id="{A710F2BF-15EC-4A85-88EE-0BEEA97A75D9}"/>
              </a:ext>
            </a:extLst>
          </p:cNvPr>
          <p:cNvPicPr>
            <a:picLocks noChangeAspect="1"/>
          </p:cNvPicPr>
          <p:nvPr/>
        </p:nvPicPr>
        <p:blipFill rotWithShape="1">
          <a:blip r:embed="rId2"/>
          <a:srcRect l="20704" r="28366"/>
          <a:stretch/>
        </p:blipFill>
        <p:spPr>
          <a:xfrm>
            <a:off x="7534656" y="227"/>
            <a:ext cx="4657039" cy="6858000"/>
          </a:xfrm>
          <a:prstGeom prst="rect">
            <a:avLst/>
          </a:prstGeom>
        </p:spPr>
      </p:pic>
      <p:pic>
        <p:nvPicPr>
          <p:cNvPr id="6" name="Picture 5" descr="A screenshot of a computer&#10;&#10;Description automatically generated with low confidence">
            <a:extLst>
              <a:ext uri="{FF2B5EF4-FFF2-40B4-BE49-F238E27FC236}">
                <a16:creationId xmlns:a16="http://schemas.microsoft.com/office/drawing/2014/main" id="{EB002EC5-3408-5B22-81ED-6C88786730F3}"/>
              </a:ext>
            </a:extLst>
          </p:cNvPr>
          <p:cNvPicPr>
            <a:picLocks noChangeAspect="1"/>
          </p:cNvPicPr>
          <p:nvPr/>
        </p:nvPicPr>
        <p:blipFill>
          <a:blip r:embed="rId3"/>
          <a:stretch>
            <a:fillRect/>
          </a:stretch>
        </p:blipFill>
        <p:spPr>
          <a:xfrm>
            <a:off x="1121848" y="1495312"/>
            <a:ext cx="6255134" cy="2156942"/>
          </a:xfrm>
          <a:prstGeom prst="rect">
            <a:avLst/>
          </a:prstGeom>
        </p:spPr>
      </p:pic>
      <p:sp>
        <p:nvSpPr>
          <p:cNvPr id="8" name="TextBox 7">
            <a:extLst>
              <a:ext uri="{FF2B5EF4-FFF2-40B4-BE49-F238E27FC236}">
                <a16:creationId xmlns:a16="http://schemas.microsoft.com/office/drawing/2014/main" id="{2BA3F9F0-E9C7-38E4-59E3-E255CB80792C}"/>
              </a:ext>
            </a:extLst>
          </p:cNvPr>
          <p:cNvSpPr txBox="1"/>
          <p:nvPr/>
        </p:nvSpPr>
        <p:spPr>
          <a:xfrm>
            <a:off x="1195065" y="4824400"/>
            <a:ext cx="6108700" cy="646331"/>
          </a:xfrm>
          <a:prstGeom prst="rect">
            <a:avLst/>
          </a:prstGeom>
          <a:noFill/>
        </p:spPr>
        <p:txBody>
          <a:bodyPr wrap="square">
            <a:spAutoFit/>
          </a:bodyPr>
          <a:lstStyle/>
          <a:p>
            <a:r>
              <a:rPr lang="en-US" dirty="0">
                <a:solidFill>
                  <a:srgbClr val="2F5496"/>
                </a:solidFill>
              </a:rPr>
              <a:t>Among the top 10 cities, London and Aurora emerge as the leading cities, with both having only 2 customers each.</a:t>
            </a:r>
          </a:p>
        </p:txBody>
      </p:sp>
    </p:spTree>
    <p:extLst>
      <p:ext uri="{BB962C8B-B14F-4D97-AF65-F5344CB8AC3E}">
        <p14:creationId xmlns:p14="http://schemas.microsoft.com/office/powerpoint/2010/main" val="3740588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F9127-46DA-D156-0111-D0D366C69AD4}"/>
              </a:ext>
            </a:extLst>
          </p:cNvPr>
          <p:cNvSpPr>
            <a:spLocks noGrp="1"/>
          </p:cNvSpPr>
          <p:nvPr>
            <p:ph type="title"/>
          </p:nvPr>
        </p:nvSpPr>
        <p:spPr>
          <a:xfrm>
            <a:off x="2076201" y="580404"/>
            <a:ext cx="5814557" cy="969206"/>
          </a:xfrm>
        </p:spPr>
        <p:txBody>
          <a:bodyPr>
            <a:noAutofit/>
          </a:bodyPr>
          <a:lstStyle/>
          <a:p>
            <a:pPr marR="0" algn="l" rtl="0"/>
            <a:r>
              <a:rPr lang="en-US" b="0" i="0" u="none" strike="noStrike" kern="100" baseline="0" dirty="0">
                <a:solidFill>
                  <a:srgbClr val="2F5496"/>
                </a:solidFill>
              </a:rPr>
              <a:t>TOP 5 CUSTOMERS WITHIN TOP 10 CITIES</a:t>
            </a:r>
          </a:p>
        </p:txBody>
      </p:sp>
      <p:pic>
        <p:nvPicPr>
          <p:cNvPr id="5" name="Picture 4" descr="A picture containing text, screenshot, font, number&#10;&#10;Description automatically generated">
            <a:extLst>
              <a:ext uri="{FF2B5EF4-FFF2-40B4-BE49-F238E27FC236}">
                <a16:creationId xmlns:a16="http://schemas.microsoft.com/office/drawing/2014/main" id="{827AFD9D-C520-83F4-DDA0-CE2EB96FD20D}"/>
              </a:ext>
            </a:extLst>
          </p:cNvPr>
          <p:cNvPicPr>
            <a:picLocks noChangeAspect="1"/>
          </p:cNvPicPr>
          <p:nvPr/>
        </p:nvPicPr>
        <p:blipFill>
          <a:blip r:embed="rId2"/>
          <a:stretch>
            <a:fillRect/>
          </a:stretch>
        </p:blipFill>
        <p:spPr>
          <a:xfrm>
            <a:off x="1097280" y="2421684"/>
            <a:ext cx="7772400" cy="1435203"/>
          </a:xfrm>
          <a:prstGeom prst="rect">
            <a:avLst/>
          </a:prstGeom>
        </p:spPr>
      </p:pic>
      <p:pic>
        <p:nvPicPr>
          <p:cNvPr id="7" name="Picture 6" descr="A picture containing drawing, clipart, illustration, human face&#10;&#10;Description automatically generated">
            <a:extLst>
              <a:ext uri="{FF2B5EF4-FFF2-40B4-BE49-F238E27FC236}">
                <a16:creationId xmlns:a16="http://schemas.microsoft.com/office/drawing/2014/main" id="{F832F99E-001C-FC22-D2A7-8881B66C088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428" b="95652" l="10000" r="90000">
                        <a14:foregroundMark x1="39167" y1="11322" x2="45714" y2="7518"/>
                        <a14:foregroundMark x1="28929" y1="74728" x2="28929" y2="74728"/>
                        <a14:foregroundMark x1="45714" y1="85960" x2="45714" y2="85960"/>
                        <a14:foregroundMark x1="37619" y1="95652" x2="37619" y2="95652"/>
                        <a14:foregroundMark x1="67857" y1="46920" x2="67857" y2="46920"/>
                        <a14:foregroundMark x1="55238" y1="30525" x2="55238" y2="30525"/>
                        <a14:foregroundMark x1="35238" y1="30525" x2="35238" y2="30525"/>
                        <a14:foregroundMark x1="45952" y1="37319" x2="45952" y2="37319"/>
                        <a14:foregroundMark x1="46548" y1="40851" x2="46548" y2="40851"/>
                        <a14:backgroundMark x1="24881" y1="93116" x2="24881" y2="93116"/>
                      </a14:backgroundRemoval>
                    </a14:imgEffect>
                  </a14:imgLayer>
                </a14:imgProps>
              </a:ext>
              <a:ext uri="{837473B0-CC2E-450A-ABE3-18F120FF3D39}">
                <a1611:picAttrSrcUrl xmlns:a1611="http://schemas.microsoft.com/office/drawing/2016/11/main" r:id="rId5"/>
              </a:ext>
            </a:extLst>
          </a:blip>
          <a:stretch>
            <a:fillRect/>
          </a:stretch>
        </p:blipFill>
        <p:spPr>
          <a:xfrm>
            <a:off x="8978205" y="1065007"/>
            <a:ext cx="3213794" cy="4727986"/>
          </a:xfrm>
          <a:prstGeom prst="rect">
            <a:avLst/>
          </a:prstGeom>
        </p:spPr>
      </p:pic>
      <p:sp>
        <p:nvSpPr>
          <p:cNvPr id="17" name="TextBox 16">
            <a:extLst>
              <a:ext uri="{FF2B5EF4-FFF2-40B4-BE49-F238E27FC236}">
                <a16:creationId xmlns:a16="http://schemas.microsoft.com/office/drawing/2014/main" id="{9E2A5CD6-A8A4-108C-9EEC-3F6E3DA95D52}"/>
              </a:ext>
            </a:extLst>
          </p:cNvPr>
          <p:cNvSpPr txBox="1"/>
          <p:nvPr/>
        </p:nvSpPr>
        <p:spPr>
          <a:xfrm>
            <a:off x="1097280" y="4728961"/>
            <a:ext cx="7880925" cy="1477328"/>
          </a:xfrm>
          <a:prstGeom prst="rect">
            <a:avLst/>
          </a:prstGeom>
          <a:noFill/>
        </p:spPr>
        <p:txBody>
          <a:bodyPr wrap="square">
            <a:spAutoFit/>
          </a:bodyPr>
          <a:lstStyle/>
          <a:p>
            <a:r>
              <a:rPr lang="en-US" dirty="0">
                <a:solidFill>
                  <a:srgbClr val="2F5496"/>
                </a:solidFill>
              </a:rPr>
              <a:t>Recognizing the loyalty of our top 5 customers within the top 10 cities allows us to strengthen our customer relationships, inspire others, and foster a culture of loyalty within our customer base. By expressing our gratitude and providing tailored rewards, we create a win-win scenario where both our customers and our business thrive.</a:t>
            </a:r>
          </a:p>
        </p:txBody>
      </p:sp>
    </p:spTree>
    <p:extLst>
      <p:ext uri="{BB962C8B-B14F-4D97-AF65-F5344CB8AC3E}">
        <p14:creationId xmlns:p14="http://schemas.microsoft.com/office/powerpoint/2010/main" val="774848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1A084-0A19-14B4-CAD3-A743393F3A14}"/>
              </a:ext>
            </a:extLst>
          </p:cNvPr>
          <p:cNvSpPr>
            <a:spLocks noGrp="1"/>
          </p:cNvSpPr>
          <p:nvPr>
            <p:ph type="title"/>
          </p:nvPr>
        </p:nvSpPr>
        <p:spPr>
          <a:xfrm>
            <a:off x="8341387" y="152300"/>
            <a:ext cx="2668479" cy="1439831"/>
          </a:xfrm>
        </p:spPr>
        <p:txBody>
          <a:bodyPr vert="horz" lIns="91440" tIns="45720" rIns="91440" bIns="45720" rtlCol="0" anchor="t">
            <a:noAutofit/>
          </a:bodyPr>
          <a:lstStyle/>
          <a:p>
            <a:pPr marR="0" algn="ctr"/>
            <a:r>
              <a:rPr lang="en-US" u="none" strike="noStrike" baseline="0" dirty="0">
                <a:solidFill>
                  <a:srgbClr val="2F5496"/>
                </a:solidFill>
              </a:rPr>
              <a:t>TOP 10 FILMS BY REVENUE</a:t>
            </a:r>
          </a:p>
        </p:txBody>
      </p:sp>
      <p:pic>
        <p:nvPicPr>
          <p:cNvPr id="6" name="Picture 5" descr="A picture containing text, screenshot, parallel, plot&#10;&#10;Description automatically generated">
            <a:extLst>
              <a:ext uri="{FF2B5EF4-FFF2-40B4-BE49-F238E27FC236}">
                <a16:creationId xmlns:a16="http://schemas.microsoft.com/office/drawing/2014/main" id="{CABD56E1-10E6-08F2-AEC7-7E0DAC240672}"/>
              </a:ext>
            </a:extLst>
          </p:cNvPr>
          <p:cNvPicPr>
            <a:picLocks noChangeAspect="1"/>
          </p:cNvPicPr>
          <p:nvPr/>
        </p:nvPicPr>
        <p:blipFill>
          <a:blip r:embed="rId2"/>
          <a:stretch>
            <a:fillRect/>
          </a:stretch>
        </p:blipFill>
        <p:spPr>
          <a:xfrm>
            <a:off x="1094227" y="95003"/>
            <a:ext cx="6061983" cy="66798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a:extLst>
              <a:ext uri="{FF2B5EF4-FFF2-40B4-BE49-F238E27FC236}">
                <a16:creationId xmlns:a16="http://schemas.microsoft.com/office/drawing/2014/main" id="{45BC2AE4-DB24-0FC5-B4E5-EAD254438A93}"/>
              </a:ext>
            </a:extLst>
          </p:cNvPr>
          <p:cNvSpPr txBox="1"/>
          <p:nvPr/>
        </p:nvSpPr>
        <p:spPr>
          <a:xfrm>
            <a:off x="7840023" y="2573159"/>
            <a:ext cx="3671205" cy="2862322"/>
          </a:xfrm>
          <a:prstGeom prst="rect">
            <a:avLst/>
          </a:prstGeom>
          <a:noFill/>
        </p:spPr>
        <p:txBody>
          <a:bodyPr wrap="square">
            <a:spAutoFit/>
          </a:bodyPr>
          <a:lstStyle/>
          <a:p>
            <a:r>
              <a:rPr lang="en-US" dirty="0">
                <a:solidFill>
                  <a:srgbClr val="2F5496"/>
                </a:solidFill>
              </a:rPr>
              <a:t>Presented here we have the top 10 highest grossing movies in the </a:t>
            </a:r>
            <a:r>
              <a:rPr lang="en-US" dirty="0" err="1">
                <a:solidFill>
                  <a:srgbClr val="2F5496"/>
                </a:solidFill>
              </a:rPr>
              <a:t>Rockbuster</a:t>
            </a:r>
            <a:r>
              <a:rPr lang="en-US" dirty="0">
                <a:solidFill>
                  <a:srgbClr val="2F5496"/>
                </a:solidFill>
              </a:rPr>
              <a:t> Stealth library, showcasing their remarkable financial success and popularity among audiences. These movies have not only captured the hearts of viewers but have also generated substantial revenue for our organization.</a:t>
            </a:r>
          </a:p>
        </p:txBody>
      </p:sp>
      <p:pic>
        <p:nvPicPr>
          <p:cNvPr id="14" name="Graphic 13" descr="Trophy with solid fill">
            <a:extLst>
              <a:ext uri="{FF2B5EF4-FFF2-40B4-BE49-F238E27FC236}">
                <a16:creationId xmlns:a16="http://schemas.microsoft.com/office/drawing/2014/main" id="{B738AA4B-2E53-1046-58C2-00B6B32B07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46584" y="5791300"/>
            <a:ext cx="914400" cy="914400"/>
          </a:xfrm>
          <a:prstGeom prst="rect">
            <a:avLst/>
          </a:prstGeom>
        </p:spPr>
      </p:pic>
      <p:pic>
        <p:nvPicPr>
          <p:cNvPr id="16" name="Graphic 15" descr="Trophy with solid fill">
            <a:extLst>
              <a:ext uri="{FF2B5EF4-FFF2-40B4-BE49-F238E27FC236}">
                <a16:creationId xmlns:a16="http://schemas.microsoft.com/office/drawing/2014/main" id="{86C8E660-8026-E2C6-D046-4A1EEAEA3BC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31578" y="5791300"/>
            <a:ext cx="914400" cy="914400"/>
          </a:xfrm>
          <a:prstGeom prst="rect">
            <a:avLst/>
          </a:prstGeom>
        </p:spPr>
      </p:pic>
      <p:pic>
        <p:nvPicPr>
          <p:cNvPr id="18" name="Graphic 17" descr="Trophy with solid fill">
            <a:extLst>
              <a:ext uri="{FF2B5EF4-FFF2-40B4-BE49-F238E27FC236}">
                <a16:creationId xmlns:a16="http://schemas.microsoft.com/office/drawing/2014/main" id="{73604B34-382D-0179-7D73-6FDECD9D01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18404" y="5791300"/>
            <a:ext cx="914400" cy="914400"/>
          </a:xfrm>
          <a:prstGeom prst="rect">
            <a:avLst/>
          </a:prstGeom>
        </p:spPr>
      </p:pic>
    </p:spTree>
    <p:extLst>
      <p:ext uri="{BB962C8B-B14F-4D97-AF65-F5344CB8AC3E}">
        <p14:creationId xmlns:p14="http://schemas.microsoft.com/office/powerpoint/2010/main" val="1638003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1A084-0A19-14B4-CAD3-A743393F3A14}"/>
              </a:ext>
            </a:extLst>
          </p:cNvPr>
          <p:cNvSpPr>
            <a:spLocks noGrp="1"/>
          </p:cNvSpPr>
          <p:nvPr>
            <p:ph type="title"/>
          </p:nvPr>
        </p:nvSpPr>
        <p:spPr>
          <a:xfrm>
            <a:off x="1809284" y="152300"/>
            <a:ext cx="2668479" cy="1439831"/>
          </a:xfrm>
        </p:spPr>
        <p:txBody>
          <a:bodyPr vert="horz" lIns="91440" tIns="45720" rIns="91440" bIns="45720" rtlCol="0" anchor="t">
            <a:noAutofit/>
          </a:bodyPr>
          <a:lstStyle/>
          <a:p>
            <a:pPr marR="0" algn="ctr"/>
            <a:r>
              <a:rPr lang="en-US" b="0" i="0" u="none" strike="noStrike" kern="100" baseline="0" dirty="0">
                <a:solidFill>
                  <a:srgbClr val="2F5496"/>
                </a:solidFill>
              </a:rPr>
              <a:t>BOTTOM 10 FILMS BY REVENUE</a:t>
            </a:r>
            <a:br>
              <a:rPr lang="en-US" b="0" i="0" u="none" strike="noStrike" kern="100" baseline="0" dirty="0">
                <a:solidFill>
                  <a:srgbClr val="2F5496"/>
                </a:solidFill>
              </a:rPr>
            </a:br>
            <a:endParaRPr lang="en-US" u="none" strike="noStrike" baseline="0" dirty="0">
              <a:solidFill>
                <a:srgbClr val="2F5496"/>
              </a:solidFill>
            </a:endParaRPr>
          </a:p>
        </p:txBody>
      </p:sp>
      <p:pic>
        <p:nvPicPr>
          <p:cNvPr id="6" name="Picture 5">
            <a:extLst>
              <a:ext uri="{FF2B5EF4-FFF2-40B4-BE49-F238E27FC236}">
                <a16:creationId xmlns:a16="http://schemas.microsoft.com/office/drawing/2014/main" id="{CABD56E1-10E6-08F2-AEC7-7E0DAC240672}"/>
              </a:ext>
            </a:extLst>
          </p:cNvPr>
          <p:cNvPicPr>
            <a:picLocks noChangeAspect="1"/>
          </p:cNvPicPr>
          <p:nvPr/>
        </p:nvPicPr>
        <p:blipFill>
          <a:blip r:embed="rId2"/>
          <a:srcRect/>
          <a:stretch/>
        </p:blipFill>
        <p:spPr>
          <a:xfrm>
            <a:off x="5282096" y="97309"/>
            <a:ext cx="6061983" cy="66752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a:extLst>
              <a:ext uri="{FF2B5EF4-FFF2-40B4-BE49-F238E27FC236}">
                <a16:creationId xmlns:a16="http://schemas.microsoft.com/office/drawing/2014/main" id="{45BC2AE4-DB24-0FC5-B4E5-EAD254438A93}"/>
              </a:ext>
            </a:extLst>
          </p:cNvPr>
          <p:cNvSpPr txBox="1"/>
          <p:nvPr/>
        </p:nvSpPr>
        <p:spPr>
          <a:xfrm>
            <a:off x="1309326" y="1671400"/>
            <a:ext cx="3671205" cy="3970318"/>
          </a:xfrm>
          <a:prstGeom prst="rect">
            <a:avLst/>
          </a:prstGeom>
          <a:noFill/>
        </p:spPr>
        <p:txBody>
          <a:bodyPr wrap="square">
            <a:spAutoFit/>
          </a:bodyPr>
          <a:lstStyle/>
          <a:p>
            <a:r>
              <a:rPr lang="en-US" dirty="0">
                <a:solidFill>
                  <a:srgbClr val="2F5496"/>
                </a:solidFill>
              </a:rPr>
              <a:t>Here we can see the bottom 10 lowest grossing movies in the </a:t>
            </a:r>
            <a:r>
              <a:rPr lang="en-US" dirty="0" err="1">
                <a:solidFill>
                  <a:srgbClr val="2F5496"/>
                </a:solidFill>
              </a:rPr>
              <a:t>Rockbuster</a:t>
            </a:r>
            <a:r>
              <a:rPr lang="en-US" dirty="0">
                <a:solidFill>
                  <a:srgbClr val="2F5496"/>
                </a:solidFill>
              </a:rPr>
              <a:t> Stealth library, providing insight into their financial performance within our collection. It is important to note that while these movies may not have generated substantial revenue, they still play a vital role in our library. They cater to diverse tastes, offer alternative viewing experiences, and contribute to the artistic integrity of our collection.</a:t>
            </a:r>
          </a:p>
        </p:txBody>
      </p:sp>
      <p:pic>
        <p:nvPicPr>
          <p:cNvPr id="14" name="Graphic 13">
            <a:extLst>
              <a:ext uri="{FF2B5EF4-FFF2-40B4-BE49-F238E27FC236}">
                <a16:creationId xmlns:a16="http://schemas.microsoft.com/office/drawing/2014/main" id="{B738AA4B-2E53-1046-58C2-00B6B32B0734}"/>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364576" y="5791300"/>
            <a:ext cx="914400" cy="914400"/>
          </a:xfrm>
          <a:prstGeom prst="rect">
            <a:avLst/>
          </a:prstGeom>
        </p:spPr>
      </p:pic>
      <p:pic>
        <p:nvPicPr>
          <p:cNvPr id="16" name="Graphic 15">
            <a:extLst>
              <a:ext uri="{FF2B5EF4-FFF2-40B4-BE49-F238E27FC236}">
                <a16:creationId xmlns:a16="http://schemas.microsoft.com/office/drawing/2014/main" id="{86C8E660-8026-E2C6-D046-4A1EEAEA3BC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649570" y="5791300"/>
            <a:ext cx="914400" cy="914400"/>
          </a:xfrm>
          <a:prstGeom prst="rect">
            <a:avLst/>
          </a:prstGeom>
        </p:spPr>
      </p:pic>
      <p:pic>
        <p:nvPicPr>
          <p:cNvPr id="18" name="Graphic 17">
            <a:extLst>
              <a:ext uri="{FF2B5EF4-FFF2-40B4-BE49-F238E27FC236}">
                <a16:creationId xmlns:a16="http://schemas.microsoft.com/office/drawing/2014/main" id="{73604B34-382D-0179-7D73-6FDECD9D018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3936396" y="5791300"/>
            <a:ext cx="914400" cy="914400"/>
          </a:xfrm>
          <a:prstGeom prst="rect">
            <a:avLst/>
          </a:prstGeom>
        </p:spPr>
      </p:pic>
    </p:spTree>
    <p:extLst>
      <p:ext uri="{BB962C8B-B14F-4D97-AF65-F5344CB8AC3E}">
        <p14:creationId xmlns:p14="http://schemas.microsoft.com/office/powerpoint/2010/main" val="20345681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1_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otalTime>447</TotalTime>
  <Words>1391</Words>
  <Application>Microsoft Macintosh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Calibri Light</vt:lpstr>
      <vt:lpstr>MS Shell Dlg 2</vt:lpstr>
      <vt:lpstr>Wingdings</vt:lpstr>
      <vt:lpstr>Wingdings 3</vt:lpstr>
      <vt:lpstr>Madison</vt:lpstr>
      <vt:lpstr>1_Madison</vt:lpstr>
      <vt:lpstr>ROCKBUSTER STEALTH LLC</vt:lpstr>
      <vt:lpstr>PowerPoint Presentation</vt:lpstr>
      <vt:lpstr>PowerPoint Presentation</vt:lpstr>
      <vt:lpstr>ROCKBUSTER STEALTH CUSTOMER DISTRIBUTION &amp; REVENUE</vt:lpstr>
      <vt:lpstr>TOP 10 COUNTRIES BY CUSTOMER COUNT</vt:lpstr>
      <vt:lpstr>TOP 10 CITIES WITHIN TOP 10 COUNTRIES</vt:lpstr>
      <vt:lpstr>TOP 5 CUSTOMERS WITHIN TOP 10 CITIES</vt:lpstr>
      <vt:lpstr>TOP 10 FILMS BY REVENUE</vt:lpstr>
      <vt:lpstr>BOTTOM 10 FILMS BY REVENUE </vt:lpstr>
      <vt:lpstr>TOP 10 ACTORS BY TOTAL FILM REVENUE</vt:lpstr>
      <vt:lpstr>TOP 10 AVERAGE FILM REVENUE PER ACTOR</vt:lpstr>
      <vt:lpstr>CONCLUSIONS</vt:lpstr>
      <vt:lpstr>NEXT STEPS</vt:lpstr>
      <vt:lpstr>THANK YOU! Questions: tomradioemail@myemail.com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LLC</dc:title>
  <dc:creator>Thomas Radio</dc:creator>
  <cp:lastModifiedBy>Thomas Radio</cp:lastModifiedBy>
  <cp:revision>24</cp:revision>
  <dcterms:created xsi:type="dcterms:W3CDTF">2023-06-18T18:31:06Z</dcterms:created>
  <dcterms:modified xsi:type="dcterms:W3CDTF">2023-06-19T17:43:29Z</dcterms:modified>
</cp:coreProperties>
</file>