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85" r:id="rId4"/>
    <p:sldId id="289" r:id="rId5"/>
    <p:sldId id="288" r:id="rId6"/>
    <p:sldId id="290" r:id="rId7"/>
    <p:sldId id="292" r:id="rId8"/>
    <p:sldId id="291" r:id="rId9"/>
    <p:sldId id="293" r:id="rId10"/>
    <p:sldId id="294" r:id="rId11"/>
    <p:sldId id="296" r:id="rId12"/>
    <p:sldId id="29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8"/>
    <p:restoredTop sz="94703"/>
  </p:normalViewPr>
  <p:slideViewPr>
    <p:cSldViewPr snapToGrid="0">
      <p:cViewPr>
        <p:scale>
          <a:sx n="82" d="100"/>
          <a:sy n="82" d="100"/>
        </p:scale>
        <p:origin x="49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1ED80-990C-894B-8074-30548EE43D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</dgm:pt>
    <dgm:pt modelId="{36F4C47C-11ED-1543-AE29-50C77E206C82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Idea</a:t>
          </a:r>
        </a:p>
      </dgm:t>
    </dgm:pt>
    <dgm:pt modelId="{242767C6-2098-9243-8F04-8DC8A91F98B1}" type="parTrans" cxnId="{1C9F642C-AA61-F448-B1FE-8A3D2B89AEBB}">
      <dgm:prSet/>
      <dgm:spPr/>
      <dgm:t>
        <a:bodyPr/>
        <a:lstStyle/>
        <a:p>
          <a:endParaRPr lang="en-US"/>
        </a:p>
      </dgm:t>
    </dgm:pt>
    <dgm:pt modelId="{FE056577-42F3-854A-AA99-F30483264E04}" type="sibTrans" cxnId="{1C9F642C-AA61-F448-B1FE-8A3D2B89AEBB}">
      <dgm:prSet/>
      <dgm:spPr/>
      <dgm:t>
        <a:bodyPr/>
        <a:lstStyle/>
        <a:p>
          <a:endParaRPr lang="en-US"/>
        </a:p>
      </dgm:t>
    </dgm:pt>
    <dgm:pt modelId="{8AB5FC28-EC27-BF46-B20F-812F3FF7754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Proposal</a:t>
          </a:r>
        </a:p>
      </dgm:t>
    </dgm:pt>
    <dgm:pt modelId="{243EECC4-7CB8-F94E-8E6E-C5441898125E}" type="parTrans" cxnId="{C76E7B11-8358-1242-BDF1-7621BECDD6B1}">
      <dgm:prSet/>
      <dgm:spPr/>
      <dgm:t>
        <a:bodyPr/>
        <a:lstStyle/>
        <a:p>
          <a:endParaRPr lang="en-US"/>
        </a:p>
      </dgm:t>
    </dgm:pt>
    <dgm:pt modelId="{AD5D0217-2CE5-1D41-822A-AB1FCE58A225}" type="sibTrans" cxnId="{C76E7B11-8358-1242-BDF1-7621BECDD6B1}">
      <dgm:prSet/>
      <dgm:spPr/>
      <dgm:t>
        <a:bodyPr/>
        <a:lstStyle/>
        <a:p>
          <a:endParaRPr lang="en-US"/>
        </a:p>
      </dgm:t>
    </dgm:pt>
    <dgm:pt modelId="{A164A190-3ABC-FE48-B6AE-3EC1B2F762B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Final Article</a:t>
          </a:r>
        </a:p>
      </dgm:t>
    </dgm:pt>
    <dgm:pt modelId="{507F1937-BBE9-0A45-AA54-77B85C055518}" type="parTrans" cxnId="{72242723-D8FD-1048-ABF0-30BF8D248DFA}">
      <dgm:prSet/>
      <dgm:spPr/>
      <dgm:t>
        <a:bodyPr/>
        <a:lstStyle/>
        <a:p>
          <a:endParaRPr lang="en-US"/>
        </a:p>
      </dgm:t>
    </dgm:pt>
    <dgm:pt modelId="{45F1DE8F-EA6D-5349-AF78-EF32B55C1EED}" type="sibTrans" cxnId="{72242723-D8FD-1048-ABF0-30BF8D248DFA}">
      <dgm:prSet/>
      <dgm:spPr/>
      <dgm:t>
        <a:bodyPr/>
        <a:lstStyle/>
        <a:p>
          <a:endParaRPr lang="en-US"/>
        </a:p>
      </dgm:t>
    </dgm:pt>
    <dgm:pt modelId="{8DD23A46-46E3-49ED-84BD-EE00124190FE}" type="pres">
      <dgm:prSet presAssocID="{6851ED80-990C-894B-8074-30548EE43DC3}" presName="root" presStyleCnt="0">
        <dgm:presLayoutVars>
          <dgm:dir/>
          <dgm:resizeHandles val="exact"/>
        </dgm:presLayoutVars>
      </dgm:prSet>
      <dgm:spPr/>
    </dgm:pt>
    <dgm:pt modelId="{3095B9D4-8DE0-4D89-B339-F1E5298E7429}" type="pres">
      <dgm:prSet presAssocID="{36F4C47C-11ED-1543-AE29-50C77E206C82}" presName="compNode" presStyleCnt="0"/>
      <dgm:spPr/>
    </dgm:pt>
    <dgm:pt modelId="{92D7E577-EEFA-451E-9769-7F3B5C58DF29}" type="pres">
      <dgm:prSet presAssocID="{36F4C47C-11ED-1543-AE29-50C77E206C82}" presName="iconBgRect" presStyleLbl="bgShp" presStyleIdx="0" presStyleCnt="3"/>
      <dgm:spPr/>
    </dgm:pt>
    <dgm:pt modelId="{F158346D-51B1-405D-B0B2-DA41676191BA}" type="pres">
      <dgm:prSet presAssocID="{36F4C47C-11ED-1543-AE29-50C77E206C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6CA5EDFE-D04E-4EB6-A3B8-5979B3803694}" type="pres">
      <dgm:prSet presAssocID="{36F4C47C-11ED-1543-AE29-50C77E206C82}" presName="spaceRect" presStyleCnt="0"/>
      <dgm:spPr/>
    </dgm:pt>
    <dgm:pt modelId="{FF83984D-5A83-4CFC-A555-17F5701625E0}" type="pres">
      <dgm:prSet presAssocID="{36F4C47C-11ED-1543-AE29-50C77E206C82}" presName="textRect" presStyleLbl="revTx" presStyleIdx="0" presStyleCnt="3">
        <dgm:presLayoutVars>
          <dgm:chMax val="1"/>
          <dgm:chPref val="1"/>
        </dgm:presLayoutVars>
      </dgm:prSet>
      <dgm:spPr/>
    </dgm:pt>
    <dgm:pt modelId="{9AF987D2-A118-4E65-BF76-1D2866AA583A}" type="pres">
      <dgm:prSet presAssocID="{FE056577-42F3-854A-AA99-F30483264E04}" presName="sibTrans" presStyleCnt="0"/>
      <dgm:spPr/>
    </dgm:pt>
    <dgm:pt modelId="{10F42E28-E7D7-4AD5-88E2-9EBED6A3DA78}" type="pres">
      <dgm:prSet presAssocID="{8AB5FC28-EC27-BF46-B20F-812F3FF77549}" presName="compNode" presStyleCnt="0"/>
      <dgm:spPr/>
    </dgm:pt>
    <dgm:pt modelId="{424A7414-8FFC-4E85-9958-7B6FD53D5292}" type="pres">
      <dgm:prSet presAssocID="{8AB5FC28-EC27-BF46-B20F-812F3FF77549}" presName="iconBgRect" presStyleLbl="bgShp" presStyleIdx="1" presStyleCnt="3"/>
      <dgm:spPr/>
    </dgm:pt>
    <dgm:pt modelId="{35D7C5D5-7EBF-4DEC-A546-87D46B1E6784}" type="pres">
      <dgm:prSet presAssocID="{8AB5FC28-EC27-BF46-B20F-812F3FF775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9E3D587-62E8-4695-91B6-824550C52065}" type="pres">
      <dgm:prSet presAssocID="{8AB5FC28-EC27-BF46-B20F-812F3FF77549}" presName="spaceRect" presStyleCnt="0"/>
      <dgm:spPr/>
    </dgm:pt>
    <dgm:pt modelId="{135CCAC9-91C2-45B0-9D8F-36A1B24BD39F}" type="pres">
      <dgm:prSet presAssocID="{8AB5FC28-EC27-BF46-B20F-812F3FF77549}" presName="textRect" presStyleLbl="revTx" presStyleIdx="1" presStyleCnt="3">
        <dgm:presLayoutVars>
          <dgm:chMax val="1"/>
          <dgm:chPref val="1"/>
        </dgm:presLayoutVars>
      </dgm:prSet>
      <dgm:spPr/>
    </dgm:pt>
    <dgm:pt modelId="{F4E44D48-3B00-4274-A6CC-4955C8D4C9CF}" type="pres">
      <dgm:prSet presAssocID="{AD5D0217-2CE5-1D41-822A-AB1FCE58A225}" presName="sibTrans" presStyleCnt="0"/>
      <dgm:spPr/>
    </dgm:pt>
    <dgm:pt modelId="{48ACEA7F-BD4C-411F-80B7-CE6AFC8D7C18}" type="pres">
      <dgm:prSet presAssocID="{A164A190-3ABC-FE48-B6AE-3EC1B2F762B9}" presName="compNode" presStyleCnt="0"/>
      <dgm:spPr/>
    </dgm:pt>
    <dgm:pt modelId="{B6D96486-2696-4BA4-B66E-46C19D6CED0A}" type="pres">
      <dgm:prSet presAssocID="{A164A190-3ABC-FE48-B6AE-3EC1B2F762B9}" presName="iconBgRect" presStyleLbl="bgShp" presStyleIdx="2" presStyleCnt="3"/>
      <dgm:spPr/>
    </dgm:pt>
    <dgm:pt modelId="{C9065D3A-9700-48E9-A92F-AF8EC4468E4D}" type="pres">
      <dgm:prSet presAssocID="{A164A190-3ABC-FE48-B6AE-3EC1B2F762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2D66F90-63BB-43F7-A35C-8F8A1BE7E752}" type="pres">
      <dgm:prSet presAssocID="{A164A190-3ABC-FE48-B6AE-3EC1B2F762B9}" presName="spaceRect" presStyleCnt="0"/>
      <dgm:spPr/>
    </dgm:pt>
    <dgm:pt modelId="{B4738BAF-0FF5-4C66-8D5B-3E9974B6AEA1}" type="pres">
      <dgm:prSet presAssocID="{A164A190-3ABC-FE48-B6AE-3EC1B2F762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6E7B11-8358-1242-BDF1-7621BECDD6B1}" srcId="{6851ED80-990C-894B-8074-30548EE43DC3}" destId="{8AB5FC28-EC27-BF46-B20F-812F3FF77549}" srcOrd="1" destOrd="0" parTransId="{243EECC4-7CB8-F94E-8E6E-C5441898125E}" sibTransId="{AD5D0217-2CE5-1D41-822A-AB1FCE58A225}"/>
    <dgm:cxn modelId="{72242723-D8FD-1048-ABF0-30BF8D248DFA}" srcId="{6851ED80-990C-894B-8074-30548EE43DC3}" destId="{A164A190-3ABC-FE48-B6AE-3EC1B2F762B9}" srcOrd="2" destOrd="0" parTransId="{507F1937-BBE9-0A45-AA54-77B85C055518}" sibTransId="{45F1DE8F-EA6D-5349-AF78-EF32B55C1EED}"/>
    <dgm:cxn modelId="{1C9F642C-AA61-F448-B1FE-8A3D2B89AEBB}" srcId="{6851ED80-990C-894B-8074-30548EE43DC3}" destId="{36F4C47C-11ED-1543-AE29-50C77E206C82}" srcOrd="0" destOrd="0" parTransId="{242767C6-2098-9243-8F04-8DC8A91F98B1}" sibTransId="{FE056577-42F3-854A-AA99-F30483264E04}"/>
    <dgm:cxn modelId="{97A3A369-DD03-C44D-9999-292A47FF12BF}" type="presOf" srcId="{8AB5FC28-EC27-BF46-B20F-812F3FF77549}" destId="{135CCAC9-91C2-45B0-9D8F-36A1B24BD39F}" srcOrd="0" destOrd="0" presId="urn:microsoft.com/office/officeart/2018/5/layout/IconCircleLabelList"/>
    <dgm:cxn modelId="{A06BA988-DCB5-DA40-86FF-71A3C462CE19}" type="presOf" srcId="{36F4C47C-11ED-1543-AE29-50C77E206C82}" destId="{FF83984D-5A83-4CFC-A555-17F5701625E0}" srcOrd="0" destOrd="0" presId="urn:microsoft.com/office/officeart/2018/5/layout/IconCircleLabelList"/>
    <dgm:cxn modelId="{35EFEB9A-086A-7743-9C55-4D3DC77E3774}" type="presOf" srcId="{A164A190-3ABC-FE48-B6AE-3EC1B2F762B9}" destId="{B4738BAF-0FF5-4C66-8D5B-3E9974B6AEA1}" srcOrd="0" destOrd="0" presId="urn:microsoft.com/office/officeart/2018/5/layout/IconCircleLabelList"/>
    <dgm:cxn modelId="{C2822EA2-9838-314D-A594-1A735CB6E3A2}" type="presOf" srcId="{6851ED80-990C-894B-8074-30548EE43DC3}" destId="{8DD23A46-46E3-49ED-84BD-EE00124190FE}" srcOrd="0" destOrd="0" presId="urn:microsoft.com/office/officeart/2018/5/layout/IconCircleLabelList"/>
    <dgm:cxn modelId="{69F4C648-37F7-3B4A-BCD8-0694A9EBA501}" type="presParOf" srcId="{8DD23A46-46E3-49ED-84BD-EE00124190FE}" destId="{3095B9D4-8DE0-4D89-B339-F1E5298E7429}" srcOrd="0" destOrd="0" presId="urn:microsoft.com/office/officeart/2018/5/layout/IconCircleLabelList"/>
    <dgm:cxn modelId="{40739CDC-053F-124E-92F5-69E607DBDDD8}" type="presParOf" srcId="{3095B9D4-8DE0-4D89-B339-F1E5298E7429}" destId="{92D7E577-EEFA-451E-9769-7F3B5C58DF29}" srcOrd="0" destOrd="0" presId="urn:microsoft.com/office/officeart/2018/5/layout/IconCircleLabelList"/>
    <dgm:cxn modelId="{125F6D0E-ACED-6548-83BA-42972A0C7734}" type="presParOf" srcId="{3095B9D4-8DE0-4D89-B339-F1E5298E7429}" destId="{F158346D-51B1-405D-B0B2-DA41676191BA}" srcOrd="1" destOrd="0" presId="urn:microsoft.com/office/officeart/2018/5/layout/IconCircleLabelList"/>
    <dgm:cxn modelId="{E8CEA37B-15C8-304B-83CB-2B649EF42788}" type="presParOf" srcId="{3095B9D4-8DE0-4D89-B339-F1E5298E7429}" destId="{6CA5EDFE-D04E-4EB6-A3B8-5979B3803694}" srcOrd="2" destOrd="0" presId="urn:microsoft.com/office/officeart/2018/5/layout/IconCircleLabelList"/>
    <dgm:cxn modelId="{5A391511-8C4E-D54C-BDE7-6B534891046C}" type="presParOf" srcId="{3095B9D4-8DE0-4D89-B339-F1E5298E7429}" destId="{FF83984D-5A83-4CFC-A555-17F5701625E0}" srcOrd="3" destOrd="0" presId="urn:microsoft.com/office/officeart/2018/5/layout/IconCircleLabelList"/>
    <dgm:cxn modelId="{1BFA8978-7D11-A948-9DC4-802CBF5E6FE6}" type="presParOf" srcId="{8DD23A46-46E3-49ED-84BD-EE00124190FE}" destId="{9AF987D2-A118-4E65-BF76-1D2866AA583A}" srcOrd="1" destOrd="0" presId="urn:microsoft.com/office/officeart/2018/5/layout/IconCircleLabelList"/>
    <dgm:cxn modelId="{A65CCFB0-0EEB-3E4D-99D8-F8BC5A5DEC2F}" type="presParOf" srcId="{8DD23A46-46E3-49ED-84BD-EE00124190FE}" destId="{10F42E28-E7D7-4AD5-88E2-9EBED6A3DA78}" srcOrd="2" destOrd="0" presId="urn:microsoft.com/office/officeart/2018/5/layout/IconCircleLabelList"/>
    <dgm:cxn modelId="{F1C18671-A08A-2D41-B49F-F9CF5E55D8B0}" type="presParOf" srcId="{10F42E28-E7D7-4AD5-88E2-9EBED6A3DA78}" destId="{424A7414-8FFC-4E85-9958-7B6FD53D5292}" srcOrd="0" destOrd="0" presId="urn:microsoft.com/office/officeart/2018/5/layout/IconCircleLabelList"/>
    <dgm:cxn modelId="{1B685D84-921D-154E-A4AE-4F25CB193CFE}" type="presParOf" srcId="{10F42E28-E7D7-4AD5-88E2-9EBED6A3DA78}" destId="{35D7C5D5-7EBF-4DEC-A546-87D46B1E6784}" srcOrd="1" destOrd="0" presId="urn:microsoft.com/office/officeart/2018/5/layout/IconCircleLabelList"/>
    <dgm:cxn modelId="{63A38C0A-A2C4-9940-8505-916C0E567761}" type="presParOf" srcId="{10F42E28-E7D7-4AD5-88E2-9EBED6A3DA78}" destId="{29E3D587-62E8-4695-91B6-824550C52065}" srcOrd="2" destOrd="0" presId="urn:microsoft.com/office/officeart/2018/5/layout/IconCircleLabelList"/>
    <dgm:cxn modelId="{3ABB0817-99F3-8843-A7D7-36059CA81A05}" type="presParOf" srcId="{10F42E28-E7D7-4AD5-88E2-9EBED6A3DA78}" destId="{135CCAC9-91C2-45B0-9D8F-36A1B24BD39F}" srcOrd="3" destOrd="0" presId="urn:microsoft.com/office/officeart/2018/5/layout/IconCircleLabelList"/>
    <dgm:cxn modelId="{82490749-F754-1149-B356-5E4249337CFC}" type="presParOf" srcId="{8DD23A46-46E3-49ED-84BD-EE00124190FE}" destId="{F4E44D48-3B00-4274-A6CC-4955C8D4C9CF}" srcOrd="3" destOrd="0" presId="urn:microsoft.com/office/officeart/2018/5/layout/IconCircleLabelList"/>
    <dgm:cxn modelId="{AC9F3EFE-FC69-F44F-97AF-7006C4E80649}" type="presParOf" srcId="{8DD23A46-46E3-49ED-84BD-EE00124190FE}" destId="{48ACEA7F-BD4C-411F-80B7-CE6AFC8D7C18}" srcOrd="4" destOrd="0" presId="urn:microsoft.com/office/officeart/2018/5/layout/IconCircleLabelList"/>
    <dgm:cxn modelId="{14B70A47-8030-B94A-B224-511F963EE3E6}" type="presParOf" srcId="{48ACEA7F-BD4C-411F-80B7-CE6AFC8D7C18}" destId="{B6D96486-2696-4BA4-B66E-46C19D6CED0A}" srcOrd="0" destOrd="0" presId="urn:microsoft.com/office/officeart/2018/5/layout/IconCircleLabelList"/>
    <dgm:cxn modelId="{1E724D82-BE3D-3240-8ECF-8D06C3772FD4}" type="presParOf" srcId="{48ACEA7F-BD4C-411F-80B7-CE6AFC8D7C18}" destId="{C9065D3A-9700-48E9-A92F-AF8EC4468E4D}" srcOrd="1" destOrd="0" presId="urn:microsoft.com/office/officeart/2018/5/layout/IconCircleLabelList"/>
    <dgm:cxn modelId="{169A6A31-90B9-1F4D-A1B6-46260D45A7D2}" type="presParOf" srcId="{48ACEA7F-BD4C-411F-80B7-CE6AFC8D7C18}" destId="{F2D66F90-63BB-43F7-A35C-8F8A1BE7E752}" srcOrd="2" destOrd="0" presId="urn:microsoft.com/office/officeart/2018/5/layout/IconCircleLabelList"/>
    <dgm:cxn modelId="{D648D061-7710-0F47-8C5C-BDFE5D3ECFCE}" type="presParOf" srcId="{48ACEA7F-BD4C-411F-80B7-CE6AFC8D7C18}" destId="{B4738BAF-0FF5-4C66-8D5B-3E9974B6AE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7E577-EEFA-451E-9769-7F3B5C58DF29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8346D-51B1-405D-B0B2-DA41676191BA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3984D-5A83-4CFC-A555-17F5701625E0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Idea</a:t>
          </a:r>
        </a:p>
      </dsp:txBody>
      <dsp:txXfrm>
        <a:off x="93445" y="3018902"/>
        <a:ext cx="3206250" cy="720000"/>
      </dsp:txXfrm>
    </dsp:sp>
    <dsp:sp modelId="{424A7414-8FFC-4E85-9958-7B6FD53D5292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7C5D5-7EBF-4DEC-A546-87D46B1E6784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CCAC9-91C2-45B0-9D8F-36A1B24BD39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Proposal</a:t>
          </a:r>
        </a:p>
      </dsp:txBody>
      <dsp:txXfrm>
        <a:off x="3860789" y="3018902"/>
        <a:ext cx="3206250" cy="720000"/>
      </dsp:txXfrm>
    </dsp:sp>
    <dsp:sp modelId="{B6D96486-2696-4BA4-B66E-46C19D6CED0A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65D3A-9700-48E9-A92F-AF8EC4468E4D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38BAF-0FF5-4C66-8D5B-3E9974B6AEA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Final Article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2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3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2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3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1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22C0-A8E9-C24E-BEC0-66D16301CE4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DF54-0F7D-ED4C-AA44-E1028A4F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8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football on the grass&#10;&#10;Description automatically generated">
            <a:extLst>
              <a:ext uri="{FF2B5EF4-FFF2-40B4-BE49-F238E27FC236}">
                <a16:creationId xmlns:a16="http://schemas.microsoft.com/office/drawing/2014/main" id="{A984295F-1443-18EB-4223-E0BFA3BEB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r="6118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93853-BD9E-B36F-A9D9-D87DF80ED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/>
              <a:t>BSA Data Journalism Article: When Should NFL Teams Go for it on 4</a:t>
            </a:r>
            <a:r>
              <a:rPr lang="en-US" sz="4000" baseline="30000"/>
              <a:t>th</a:t>
            </a:r>
            <a:r>
              <a:rPr lang="en-US" sz="4000"/>
              <a:t> Down?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F1576-A3CB-BFE0-E86A-535E5F11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By Tom Seifert</a:t>
            </a:r>
          </a:p>
        </p:txBody>
      </p:sp>
    </p:spTree>
    <p:extLst>
      <p:ext uri="{BB962C8B-B14F-4D97-AF65-F5344CB8AC3E}">
        <p14:creationId xmlns:p14="http://schemas.microsoft.com/office/powerpoint/2010/main" val="2337835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FAC421-5ED8-C006-933D-1CC939C4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7" y="1785817"/>
            <a:ext cx="2493120" cy="1123911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400" dirty="0"/>
              <a:t>Trends: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F8C5D8-1815-726D-E153-B05E9261E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13" r="8582" b="10080"/>
          <a:stretch/>
        </p:blipFill>
        <p:spPr>
          <a:xfrm>
            <a:off x="6200261" y="2165051"/>
            <a:ext cx="5466758" cy="44627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25540-F208-87E6-55E0-D09C0EE4E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8" t="4910" r="6535" b="7029"/>
          <a:stretch/>
        </p:blipFill>
        <p:spPr>
          <a:xfrm>
            <a:off x="277718" y="2304537"/>
            <a:ext cx="5714023" cy="44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5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2A339-36B0-57AE-CA1A-6F3B4F94398B}"/>
              </a:ext>
            </a:extLst>
          </p:cNvPr>
          <p:cNvSpPr txBox="1"/>
          <p:nvPr/>
        </p:nvSpPr>
        <p:spPr>
          <a:xfrm>
            <a:off x="838198" y="1924820"/>
            <a:ext cx="932869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323"/>
                </a:solidFill>
              </a:rPr>
              <a:t> </a:t>
            </a:r>
            <a:r>
              <a:rPr lang="en-US" sz="2800" b="0" i="0" dirty="0">
                <a:solidFill>
                  <a:srgbClr val="242323"/>
                </a:solidFill>
                <a:effectLst/>
              </a:rPr>
              <a:t>Model neglects…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323"/>
                </a:solidFill>
              </a:rPr>
              <a:t> </a:t>
            </a:r>
            <a:r>
              <a:rPr lang="en-US" sz="2400" dirty="0">
                <a:solidFill>
                  <a:srgbClr val="242323"/>
                </a:solidFill>
              </a:rPr>
              <a:t>Areas of strength in certain teams/players/units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323"/>
                </a:solidFill>
              </a:rPr>
              <a:t> Coaching Style </a:t>
            </a:r>
          </a:p>
          <a:p>
            <a:pPr lvl="1" fontAlgn="base"/>
            <a:endParaRPr lang="en-US" sz="2800" b="0" i="0" dirty="0">
              <a:solidFill>
                <a:srgbClr val="242323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42323"/>
                </a:solidFill>
              </a:rPr>
              <a:t> If given more time I would…</a:t>
            </a:r>
            <a:endParaRPr lang="en-US" sz="2400" b="0" i="0" dirty="0">
              <a:solidFill>
                <a:srgbClr val="242323"/>
              </a:solidFill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323"/>
                </a:solidFill>
              </a:rPr>
              <a:t> L</a:t>
            </a:r>
            <a:r>
              <a:rPr lang="en-US" sz="2400" b="0" i="0" dirty="0">
                <a:solidFill>
                  <a:srgbClr val="242323"/>
                </a:solidFill>
                <a:effectLst/>
              </a:rPr>
              <a:t>ook deeper into punting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323"/>
                </a:solidFill>
              </a:rPr>
              <a:t> Assess change in 4</a:t>
            </a:r>
            <a:r>
              <a:rPr lang="en-US" sz="2400" baseline="30000" dirty="0">
                <a:solidFill>
                  <a:srgbClr val="242323"/>
                </a:solidFill>
              </a:rPr>
              <a:t>th</a:t>
            </a:r>
            <a:r>
              <a:rPr lang="en-US" sz="2400" dirty="0">
                <a:solidFill>
                  <a:srgbClr val="242323"/>
                </a:solidFill>
              </a:rPr>
              <a:t> downs over time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323"/>
                </a:solidFill>
                <a:effectLst/>
              </a:rPr>
              <a:t> Create interactive tool to </a:t>
            </a:r>
            <a:r>
              <a:rPr lang="en-US" sz="2400" dirty="0">
                <a:solidFill>
                  <a:srgbClr val="242323"/>
                </a:solidFill>
              </a:rPr>
              <a:t>evaluate real time 4</a:t>
            </a:r>
            <a:r>
              <a:rPr lang="en-US" sz="2400" baseline="30000" dirty="0">
                <a:solidFill>
                  <a:srgbClr val="242323"/>
                </a:solidFill>
              </a:rPr>
              <a:t>th</a:t>
            </a:r>
            <a:r>
              <a:rPr lang="en-US" sz="2400" dirty="0">
                <a:solidFill>
                  <a:srgbClr val="242323"/>
                </a:solidFill>
              </a:rPr>
              <a:t> downs – any ideas?</a:t>
            </a:r>
            <a:endParaRPr lang="en-US" sz="2400" b="0" i="0" dirty="0">
              <a:solidFill>
                <a:srgbClr val="24232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566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 learned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C7FE-D0C6-66B6-8E00-D2938DCEA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4820"/>
            <a:ext cx="10515600" cy="4351338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dirty="0"/>
              <a:t>Pick a topic you’re curious about</a:t>
            </a:r>
          </a:p>
          <a:p>
            <a:pPr>
              <a:spcBef>
                <a:spcPts val="1600"/>
              </a:spcBef>
            </a:pPr>
            <a:r>
              <a:rPr lang="en-US" dirty="0"/>
              <a:t>Have direction, but don’t box yourself in</a:t>
            </a:r>
          </a:p>
          <a:p>
            <a:pPr>
              <a:spcBef>
                <a:spcPts val="1600"/>
              </a:spcBef>
            </a:pPr>
            <a:r>
              <a:rPr lang="en-US" dirty="0"/>
              <a:t>Stay within your data, recognize shortcomings</a:t>
            </a:r>
          </a:p>
          <a:p>
            <a:pPr>
              <a:spcBef>
                <a:spcPts val="1600"/>
              </a:spcBef>
            </a:pPr>
            <a:r>
              <a:rPr lang="en-US" dirty="0"/>
              <a:t>Have fun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AFF9F4-D63D-0A55-5116-BDB65671A026}"/>
              </a:ext>
            </a:extLst>
          </p:cNvPr>
          <p:cNvSpPr txBox="1">
            <a:spLocks/>
          </p:cNvSpPr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3DA68-BFB6-5EB5-D773-4E9A102E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117" y="4715029"/>
            <a:ext cx="2493120" cy="1123911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400" dirty="0"/>
              <a:t>Questions?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992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B50B7AB-2FA0-DE83-4B42-CA812480D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463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20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Idea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C9C5-B003-0266-4A2A-4EA9BA5F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1063"/>
            <a:ext cx="10515600" cy="4351338"/>
          </a:xfrm>
        </p:spPr>
        <p:txBody>
          <a:bodyPr/>
          <a:lstStyle/>
          <a:p>
            <a:r>
              <a:rPr lang="en-US" sz="2800" dirty="0"/>
              <a:t>When Should NFL Teams Go for it on 4</a:t>
            </a:r>
            <a:r>
              <a:rPr lang="en-US" sz="2800" baseline="30000" dirty="0"/>
              <a:t>th</a:t>
            </a:r>
            <a:r>
              <a:rPr lang="en-US" sz="2800" dirty="0"/>
              <a:t> Down?</a:t>
            </a:r>
          </a:p>
          <a:p>
            <a:pPr lvl="1"/>
            <a:r>
              <a:rPr lang="en-US" dirty="0"/>
              <a:t>What data can I use?</a:t>
            </a:r>
          </a:p>
          <a:p>
            <a:pPr lvl="1"/>
            <a:r>
              <a:rPr lang="en-US" dirty="0"/>
              <a:t>What does “should go for it” mean?</a:t>
            </a:r>
          </a:p>
          <a:p>
            <a:pPr lvl="1"/>
            <a:r>
              <a:rPr lang="en-US" dirty="0"/>
              <a:t>How can I use my data to assess/recommend 4</a:t>
            </a:r>
            <a:r>
              <a:rPr lang="en-US" baseline="30000" dirty="0"/>
              <a:t>th</a:t>
            </a:r>
            <a:r>
              <a:rPr lang="en-US" dirty="0"/>
              <a:t> down decisions?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Idea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C9C5-B003-0266-4A2A-4EA9BA5F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1063"/>
            <a:ext cx="10515600" cy="4351338"/>
          </a:xfrm>
        </p:spPr>
        <p:txBody>
          <a:bodyPr/>
          <a:lstStyle/>
          <a:p>
            <a:pPr marL="228600" lvl="1"/>
            <a:r>
              <a:rPr lang="en-US" sz="2800" dirty="0"/>
              <a:t>Data</a:t>
            </a:r>
          </a:p>
          <a:p>
            <a:pPr marL="685800" lvl="2">
              <a:spcBef>
                <a:spcPts val="1000"/>
              </a:spcBef>
            </a:pPr>
            <a:r>
              <a:rPr lang="en-US" sz="2400" b="1" dirty="0"/>
              <a:t>Win Probability Added (WPA): </a:t>
            </a:r>
            <a:r>
              <a:rPr lang="en-US" sz="2400" dirty="0"/>
              <a:t>change in offense’s win probability after a play</a:t>
            </a:r>
          </a:p>
          <a:p>
            <a:pPr marL="1143000" lvl="3">
              <a:spcBef>
                <a:spcPts val="1000"/>
              </a:spcBef>
            </a:pPr>
            <a:r>
              <a:rPr lang="en-US" sz="2200" b="1" dirty="0"/>
              <a:t>Seconds remaining</a:t>
            </a:r>
            <a:r>
              <a:rPr lang="en-US" sz="2200" dirty="0"/>
              <a:t>: seconds remaining before a play</a:t>
            </a:r>
          </a:p>
          <a:p>
            <a:pPr marL="1143000" lvl="3">
              <a:spcBef>
                <a:spcPts val="1000"/>
              </a:spcBef>
            </a:pPr>
            <a:r>
              <a:rPr lang="en-US" sz="2200" b="1" dirty="0"/>
              <a:t>Yards to go</a:t>
            </a:r>
            <a:r>
              <a:rPr lang="en-US" sz="2200" dirty="0"/>
              <a:t>: yards needed to convert 1</a:t>
            </a:r>
            <a:r>
              <a:rPr lang="en-US" sz="2200" baseline="30000" dirty="0"/>
              <a:t>st</a:t>
            </a:r>
            <a:r>
              <a:rPr lang="en-US" sz="2200" dirty="0"/>
              <a:t> down before a play</a:t>
            </a:r>
          </a:p>
          <a:p>
            <a:pPr marL="1143000" lvl="3">
              <a:spcBef>
                <a:spcPts val="1000"/>
              </a:spcBef>
            </a:pPr>
            <a:r>
              <a:rPr lang="en-US" sz="2200" b="1" dirty="0"/>
              <a:t>Yard line</a:t>
            </a:r>
            <a:r>
              <a:rPr lang="en-US" sz="2200" dirty="0"/>
              <a:t>: spot of ball before a play (1 to 100)</a:t>
            </a:r>
          </a:p>
          <a:p>
            <a:pPr marL="1143000" lvl="3">
              <a:spcBef>
                <a:spcPts val="1000"/>
              </a:spcBef>
            </a:pPr>
            <a:r>
              <a:rPr lang="en-US" sz="2200" b="1" dirty="0"/>
              <a:t>Score differential</a:t>
            </a:r>
            <a:r>
              <a:rPr lang="en-US" sz="2200" dirty="0"/>
              <a:t>: difference in scores of 2 teams before a play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3C1D51-A31D-0EB1-ECD4-792380EA1ED2}"/>
              </a:ext>
            </a:extLst>
          </p:cNvPr>
          <p:cNvSpPr txBox="1">
            <a:spLocks/>
          </p:cNvSpPr>
          <p:nvPr/>
        </p:nvSpPr>
        <p:spPr>
          <a:xfrm>
            <a:off x="307674" y="3579478"/>
            <a:ext cx="11576649" cy="526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3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Proposal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A35C7E-0D87-9B6E-B463-DF16446CF3E3}"/>
              </a:ext>
            </a:extLst>
          </p:cNvPr>
          <p:cNvSpPr txBox="1">
            <a:spLocks/>
          </p:cNvSpPr>
          <p:nvPr/>
        </p:nvSpPr>
        <p:spPr>
          <a:xfrm>
            <a:off x="838199" y="2032397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 Question</a:t>
            </a:r>
          </a:p>
          <a:p>
            <a:pPr lvl="1"/>
            <a:r>
              <a:rPr lang="en-US" dirty="0"/>
              <a:t>On what down and distance and area of the field should teams choose to go for it on 4th down instead of punting/kicking?</a:t>
            </a:r>
          </a:p>
          <a:p>
            <a:r>
              <a:rPr lang="en-US" dirty="0"/>
              <a:t>Outline</a:t>
            </a:r>
          </a:p>
          <a:p>
            <a:pPr lvl="1"/>
            <a:r>
              <a:rPr lang="en-US" dirty="0"/>
              <a:t>Estimate outcome probabilities &amp; predicted WPA for each outcome</a:t>
            </a:r>
          </a:p>
          <a:p>
            <a:pPr lvl="1"/>
            <a:r>
              <a:rPr lang="en-US" dirty="0"/>
              <a:t>Create weighted expected WPA stats</a:t>
            </a:r>
          </a:p>
          <a:p>
            <a:r>
              <a:rPr lang="en-US" dirty="0"/>
              <a:t>Statistical tools &amp; methods</a:t>
            </a:r>
          </a:p>
          <a:p>
            <a:pPr lvl="1"/>
            <a:r>
              <a:rPr lang="en-US" dirty="0"/>
              <a:t>Regression models in RStudio: create, evaluate, compare</a:t>
            </a:r>
          </a:p>
          <a:p>
            <a:r>
              <a:rPr lang="en-US" dirty="0"/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373018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C9C5-B003-0266-4A2A-4EA9BA5F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1063"/>
            <a:ext cx="10515600" cy="4351338"/>
          </a:xfrm>
        </p:spPr>
        <p:txBody>
          <a:bodyPr/>
          <a:lstStyle/>
          <a:p>
            <a:r>
              <a:rPr lang="en-US" sz="2800" dirty="0"/>
              <a:t>Filtering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5E45E-3653-01FE-C6D2-98A7AFCD1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018" y="2654973"/>
            <a:ext cx="7037180" cy="350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0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AB830-91FB-B81A-0C49-1142E1FE3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68"/>
          <a:stretch/>
        </p:blipFill>
        <p:spPr>
          <a:xfrm>
            <a:off x="2325097" y="1575459"/>
            <a:ext cx="7293832" cy="51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2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C9C5-B003-0266-4A2A-4EA9BA5F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1063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Expected Field Goal WPA (</a:t>
            </a:r>
            <a:r>
              <a:rPr lang="en-US" dirty="0" err="1"/>
              <a:t>eFGWPA</a:t>
            </a:r>
            <a:r>
              <a:rPr lang="en-US" dirty="0"/>
              <a:t>):</a:t>
            </a:r>
          </a:p>
          <a:p>
            <a:pPr lvl="1" fontAlgn="base"/>
            <a:r>
              <a:rPr lang="en-US" dirty="0"/>
              <a:t>Definition: Expected WPA if a team attempts a field goal</a:t>
            </a:r>
          </a:p>
          <a:p>
            <a:pPr lvl="1" fontAlgn="base"/>
            <a:r>
              <a:rPr lang="en-US" dirty="0"/>
              <a:t>Equation: (WPA if FGM x FGM Prob) + (WPA if FG Miss x (1 - FGM Prob))</a:t>
            </a:r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Expected Attempt WPA (</a:t>
            </a:r>
            <a:r>
              <a:rPr lang="en-US" dirty="0" err="1"/>
              <a:t>eAWPA</a:t>
            </a:r>
            <a:r>
              <a:rPr lang="en-US" dirty="0"/>
              <a:t>)</a:t>
            </a:r>
          </a:p>
          <a:p>
            <a:pPr lvl="1" fontAlgn="base"/>
            <a:r>
              <a:rPr lang="en-US" dirty="0"/>
              <a:t>Definition: Expected WPA if a team goes for it on 4th down</a:t>
            </a:r>
          </a:p>
          <a:p>
            <a:pPr lvl="1" fontAlgn="base"/>
            <a:r>
              <a:rPr lang="en-US" dirty="0"/>
              <a:t>Equation: (WPA if Conv x Conv Prob) + (WPA if Failed x (1 - Conv Prob))</a:t>
            </a:r>
          </a:p>
        </p:txBody>
      </p:sp>
    </p:spTree>
    <p:extLst>
      <p:ext uri="{BB962C8B-B14F-4D97-AF65-F5344CB8AC3E}">
        <p14:creationId xmlns:p14="http://schemas.microsoft.com/office/powerpoint/2010/main" val="4551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7C91E-AC11-965A-B462-B306A9B5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CF97DF3-7EBC-474A-072A-6B4338085F52}"/>
              </a:ext>
            </a:extLst>
          </p:cNvPr>
          <p:cNvSpPr txBox="1">
            <a:spLocks/>
          </p:cNvSpPr>
          <p:nvPr/>
        </p:nvSpPr>
        <p:spPr>
          <a:xfrm>
            <a:off x="838199" y="3120081"/>
            <a:ext cx="10515600" cy="398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14D65D-F099-016D-F7E5-3CE415A673AF}"/>
              </a:ext>
            </a:extLst>
          </p:cNvPr>
          <p:cNvSpPr txBox="1">
            <a:spLocks/>
          </p:cNvSpPr>
          <p:nvPr/>
        </p:nvSpPr>
        <p:spPr>
          <a:xfrm>
            <a:off x="838199" y="1924820"/>
            <a:ext cx="5051613" cy="5268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/>
            <a:r>
              <a:rPr lang="en-US" b="0" dirty="0">
                <a:solidFill>
                  <a:srgbClr val="242323"/>
                </a:solidFill>
                <a:effectLst/>
              </a:rPr>
              <a:t>Go for it:</a:t>
            </a:r>
          </a:p>
          <a:p>
            <a:pPr lvl="1" fontAlgn="base"/>
            <a:r>
              <a:rPr lang="en-US" b="0" dirty="0" err="1">
                <a:solidFill>
                  <a:srgbClr val="242323"/>
                </a:solidFill>
                <a:effectLst/>
              </a:rPr>
              <a:t>eAWPA</a:t>
            </a:r>
            <a:r>
              <a:rPr lang="en-US" b="0" dirty="0">
                <a:solidFill>
                  <a:srgbClr val="242323"/>
                </a:solidFill>
                <a:effectLst/>
              </a:rPr>
              <a:t> &gt; </a:t>
            </a:r>
            <a:r>
              <a:rPr lang="en-US" b="0" dirty="0" err="1">
                <a:solidFill>
                  <a:srgbClr val="242323"/>
                </a:solidFill>
                <a:effectLst/>
              </a:rPr>
              <a:t>eFGWPA</a:t>
            </a:r>
            <a:endParaRPr lang="en-US" dirty="0">
              <a:solidFill>
                <a:srgbClr val="242323"/>
              </a:solidFill>
            </a:endParaRPr>
          </a:p>
          <a:p>
            <a:pPr lvl="1" fontAlgn="base"/>
            <a:r>
              <a:rPr lang="en-US" b="0" dirty="0" err="1">
                <a:solidFill>
                  <a:srgbClr val="242323"/>
                </a:solidFill>
                <a:effectLst/>
              </a:rPr>
              <a:t>eAWPA</a:t>
            </a:r>
            <a:r>
              <a:rPr lang="en-US" b="0" dirty="0">
                <a:solidFill>
                  <a:srgbClr val="242323"/>
                </a:solidFill>
                <a:effectLst/>
              </a:rPr>
              <a:t> &gt;= 0 or yard line &lt;= 35</a:t>
            </a:r>
          </a:p>
          <a:p>
            <a:pPr algn="l" rtl="0" fontAlgn="base"/>
            <a:r>
              <a:rPr lang="en-US" b="0" dirty="0">
                <a:solidFill>
                  <a:srgbClr val="242323"/>
                </a:solidFill>
                <a:effectLst/>
              </a:rPr>
              <a:t>Attempt a Field Goal:</a:t>
            </a:r>
          </a:p>
          <a:p>
            <a:pPr lvl="1" fontAlgn="base"/>
            <a:r>
              <a:rPr lang="en-US" b="0" dirty="0" err="1">
                <a:solidFill>
                  <a:srgbClr val="242323"/>
                </a:solidFill>
                <a:effectLst/>
              </a:rPr>
              <a:t>eFGWPA</a:t>
            </a:r>
            <a:r>
              <a:rPr lang="en-US" b="0" dirty="0">
                <a:solidFill>
                  <a:srgbClr val="242323"/>
                </a:solidFill>
                <a:effectLst/>
              </a:rPr>
              <a:t> &gt; </a:t>
            </a:r>
            <a:r>
              <a:rPr lang="en-US" b="0" dirty="0" err="1">
                <a:solidFill>
                  <a:srgbClr val="242323"/>
                </a:solidFill>
                <a:effectLst/>
              </a:rPr>
              <a:t>eAWPA</a:t>
            </a:r>
            <a:endParaRPr lang="en-US" b="0" dirty="0">
              <a:solidFill>
                <a:srgbClr val="242323"/>
              </a:solidFill>
              <a:effectLst/>
            </a:endParaRPr>
          </a:p>
          <a:p>
            <a:pPr lvl="1" fontAlgn="base"/>
            <a:r>
              <a:rPr lang="en-US" b="0" dirty="0" err="1">
                <a:solidFill>
                  <a:srgbClr val="242323"/>
                </a:solidFill>
                <a:effectLst/>
              </a:rPr>
              <a:t>eFGWPA</a:t>
            </a:r>
            <a:r>
              <a:rPr lang="en-US" b="0" dirty="0">
                <a:solidFill>
                  <a:srgbClr val="242323"/>
                </a:solidFill>
                <a:effectLst/>
              </a:rPr>
              <a:t> </a:t>
            </a:r>
            <a:r>
              <a:rPr lang="en-US" dirty="0">
                <a:solidFill>
                  <a:srgbClr val="242323"/>
                </a:solidFill>
              </a:rPr>
              <a:t>&gt;= 0 or </a:t>
            </a:r>
            <a:r>
              <a:rPr lang="en-US" b="0" dirty="0">
                <a:solidFill>
                  <a:srgbClr val="242323"/>
                </a:solidFill>
                <a:effectLst/>
              </a:rPr>
              <a:t>yard line &lt;= 35</a:t>
            </a:r>
          </a:p>
          <a:p>
            <a:pPr algn="l" rtl="0" fontAlgn="base"/>
            <a:r>
              <a:rPr lang="en-US" b="0" dirty="0">
                <a:solidFill>
                  <a:srgbClr val="242323"/>
                </a:solidFill>
                <a:effectLst/>
              </a:rPr>
              <a:t>Punt:</a:t>
            </a:r>
          </a:p>
          <a:p>
            <a:pPr lvl="1" fontAlgn="base"/>
            <a:r>
              <a:rPr lang="en-US" b="0" dirty="0" err="1">
                <a:solidFill>
                  <a:srgbClr val="242323"/>
                </a:solidFill>
                <a:effectLst/>
              </a:rPr>
              <a:t>eAWPA</a:t>
            </a:r>
            <a:r>
              <a:rPr lang="en-US" b="0" dirty="0">
                <a:solidFill>
                  <a:srgbClr val="242323"/>
                </a:solidFill>
                <a:effectLst/>
              </a:rPr>
              <a:t> &lt; 0</a:t>
            </a:r>
          </a:p>
          <a:p>
            <a:pPr lvl="1" fontAlgn="base"/>
            <a:r>
              <a:rPr lang="en-US" b="0" dirty="0" err="1">
                <a:solidFill>
                  <a:srgbClr val="242323"/>
                </a:solidFill>
                <a:effectLst/>
              </a:rPr>
              <a:t>eFGWPA</a:t>
            </a:r>
            <a:r>
              <a:rPr lang="en-US" b="0" dirty="0">
                <a:solidFill>
                  <a:srgbClr val="242323"/>
                </a:solidFill>
                <a:effectLst/>
              </a:rPr>
              <a:t> &lt; 0</a:t>
            </a:r>
          </a:p>
          <a:p>
            <a:pPr lvl="1" fontAlgn="base"/>
            <a:r>
              <a:rPr lang="en-US" b="0" dirty="0">
                <a:solidFill>
                  <a:srgbClr val="242323"/>
                </a:solidFill>
                <a:effectLst/>
              </a:rPr>
              <a:t>Yard line &gt; 35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0DBA8-4EFF-AB13-7679-CC6D490CE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6"/>
          <a:stretch/>
        </p:blipFill>
        <p:spPr>
          <a:xfrm>
            <a:off x="5684468" y="1695802"/>
            <a:ext cx="6159684" cy="50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8860</TotalTime>
  <Words>414</Words>
  <Application>Microsoft Macintosh PowerPoint</Application>
  <PresentationFormat>Widescreen</PresentationFormat>
  <Paragraphs>66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BSA Data Journalism Article: When Should NFL Teams Go for it on 4th Down?</vt:lpstr>
      <vt:lpstr>Overview</vt:lpstr>
      <vt:lpstr>Idea</vt:lpstr>
      <vt:lpstr>Idea</vt:lpstr>
      <vt:lpstr>Proposal</vt:lpstr>
      <vt:lpstr>Final Project</vt:lpstr>
      <vt:lpstr>Final Project</vt:lpstr>
      <vt:lpstr>Final Project</vt:lpstr>
      <vt:lpstr>Final Project</vt:lpstr>
      <vt:lpstr>Final Project</vt:lpstr>
      <vt:lpstr>Final Project</vt:lpstr>
      <vt:lpstr>What I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BSA Data Journalism Article</dc:title>
  <dc:creator>Thomas Seifert</dc:creator>
  <cp:lastModifiedBy>Thomas Seifert</cp:lastModifiedBy>
  <cp:revision>5</cp:revision>
  <dcterms:created xsi:type="dcterms:W3CDTF">2024-01-05T04:03:54Z</dcterms:created>
  <dcterms:modified xsi:type="dcterms:W3CDTF">2024-01-17T23:21:22Z</dcterms:modified>
</cp:coreProperties>
</file>