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9.xml" ContentType="application/vnd.openxmlformats-officedocument.presentationml.notesSlide+xml"/>
  <Override PartName="/ppt/notesSlides/notesSlide53.xml" ContentType="application/vnd.openxmlformats-officedocument.presentationml.notesSlide+xml"/>
  <Override PartName="/ppt/notesSlides/notesSlide1.xml" ContentType="application/vnd.openxmlformats-officedocument.presentationml.notesSlide+xml"/>
  <Override PartName="/ppt/notesSlides/notesSlide54.xml" ContentType="application/vnd.openxmlformats-officedocument.presentationml.notesSlide+xml"/>
  <Override PartName="/ppt/notesSlides/notesSlide2.xml" ContentType="application/vnd.openxmlformats-officedocument.presentationml.notesSlide+xml"/>
  <Override PartName="/ppt/notesSlides/notesSlide55.xml" ContentType="application/vnd.openxmlformats-officedocument.presentationml.notesSlide+xml"/>
  <Override PartName="/ppt/notesSlides/notesSlide3.xml" ContentType="application/vnd.openxmlformats-officedocument.presentationml.notesSlide+xml"/>
  <Override PartName="/ppt/notesSlides/notesSlide56.xml" ContentType="application/vnd.openxmlformats-officedocument.presentationml.notesSlide+xml"/>
  <Override PartName="/ppt/notesSlides/notesSlide4.xml" ContentType="application/vnd.openxmlformats-officedocument.presentationml.notesSlide+xml"/>
  <Override PartName="/ppt/notesSlides/notesSlide57.xml" ContentType="application/vnd.openxmlformats-officedocument.presentationml.notesSlide+xml"/>
  <Override PartName="/ppt/notesSlides/notesSlide5.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5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62.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60.xml.rels" ContentType="application/vnd.openxmlformats-package.relationships+xml"/>
  <Override PartName="/ppt/notesSlides/_rels/notesSlide7.xml.rels" ContentType="application/vnd.openxmlformats-package.relationships+xml"/>
  <Override PartName="/ppt/notesSlides/_rels/notesSlide61.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50.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53.xml.rels" ContentType="application/vnd.openxmlformats-package.relationships+xml"/>
  <Override PartName="/ppt/notesSlides/_rels/notesSlide54.xml.rels" ContentType="application/vnd.openxmlformats-package.relationships+xml"/>
  <Override PartName="/ppt/notesSlides/_rels/notesSlide55.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58.xml.rels" ContentType="application/vnd.openxmlformats-package.relationships+xml"/>
  <Override PartName="/ppt/notesSlides/_rels/notesSlide59.xml.rels" ContentType="application/vnd.openxmlformats-package.relationships+xml"/>
  <Override PartName="/ppt/notesSlides/_rels/notesSlide63.xml.rels" ContentType="application/vnd.openxmlformats-package.relationships+xml"/>
  <Override PartName="/ppt/notesSlides/notesSlide36.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media/image30.wmf" ContentType="image/x-wmf"/>
  <Override PartName="/ppt/media/image87.wmf" ContentType="image/x-wmf"/>
  <Override PartName="/ppt/media/image75.png" ContentType="image/png"/>
  <Override PartName="/ppt/media/image9.png" ContentType="image/png"/>
  <Override PartName="/ppt/media/image1.png" ContentType="image/png"/>
  <Override PartName="/ppt/media/image86.wmf" ContentType="image/x-wmf"/>
  <Override PartName="/ppt/media/image74.png" ContentType="image/png"/>
  <Override PartName="/ppt/media/image8.png" ContentType="image/png"/>
  <Override PartName="/ppt/media/image2.jpeg" ContentType="image/jpeg"/>
  <Override PartName="/ppt/media/image81.wmf" ContentType="image/x-wmf"/>
  <Override PartName="/ppt/media/image3.png" ContentType="image/png"/>
  <Override PartName="/ppt/media/image4.png" ContentType="image/png"/>
  <Override PartName="/ppt/media/image83.wmf" ContentType="image/x-wmf"/>
  <Override PartName="/ppt/media/image5.png" ContentType="image/png"/>
  <Override PartName="/ppt/media/image84.wmf" ContentType="image/x-wmf"/>
  <Override PartName="/ppt/media/image6.png" ContentType="image/png"/>
  <Override PartName="/ppt/media/image85.wmf" ContentType="image/x-wmf"/>
  <Override PartName="/ppt/media/image7.png" ContentType="image/png"/>
  <Override PartName="/ppt/media/image10.png" ContentType="image/png"/>
  <Override PartName="/ppt/media/image22.wmf" ContentType="image/x-wmf"/>
  <Override PartName="/ppt/media/image11.png" ContentType="image/png"/>
  <Override PartName="/ppt/media/image23.wmf" ContentType="image/x-wmf"/>
  <Override PartName="/ppt/media/image12.png" ContentType="image/png"/>
  <Override PartName="/ppt/media/image24.wmf" ContentType="image/x-wmf"/>
  <Override PartName="/ppt/media/image13.png" ContentType="image/png"/>
  <Override PartName="/ppt/media/image25.wmf" ContentType="image/x-wmf"/>
  <Override PartName="/ppt/media/image14.png" ContentType="image/png"/>
  <Override PartName="/ppt/media/image26.wmf" ContentType="image/x-wmf"/>
  <Override PartName="/ppt/media/image15.png" ContentType="image/png"/>
  <Override PartName="/ppt/media/image27.wmf" ContentType="image/x-wmf"/>
  <Override PartName="/ppt/media/image100.wmf" ContentType="image/x-wmf"/>
  <Override PartName="/ppt/media/image16.png" ContentType="image/png"/>
  <Override PartName="/ppt/media/image101.wmf" ContentType="image/x-wmf"/>
  <Override PartName="/ppt/media/image17.png" ContentType="image/png"/>
  <Override PartName="/ppt/media/image29.wmf" ContentType="image/x-wmf"/>
  <Override PartName="/ppt/media/image40.wmf" ContentType="image/x-wmf"/>
  <Override PartName="/ppt/media/image102.wmf" ContentType="image/x-wmf"/>
  <Override PartName="/ppt/media/image18.png" ContentType="image/png"/>
  <Override PartName="/ppt/media/image41.wmf" ContentType="image/x-wmf"/>
  <Override PartName="/ppt/media/image103.wmf" ContentType="image/x-wmf"/>
  <Override PartName="/ppt/media/image19.png" ContentType="image/png"/>
  <Override PartName="/ppt/media/image20.png" ContentType="image/png"/>
  <Override PartName="/ppt/media/image32.wmf" ContentType="image/x-wmf"/>
  <Override PartName="/ppt/media/image21.wmf" ContentType="image/x-wmf"/>
  <Override PartName="/ppt/media/image50.wmf" ContentType="image/x-wmf"/>
  <Override PartName="/ppt/media/image112.wmf" ContentType="image/x-wmf"/>
  <Override PartName="/ppt/media/image28.png" ContentType="image/png"/>
  <Override PartName="/ppt/media/image31.wmf" ContentType="image/x-wmf"/>
  <Override PartName="/ppt/media/image33.wmf" ContentType="image/x-wmf"/>
  <Override PartName="/ppt/media/image34.wmf" ContentType="image/x-wmf"/>
  <Override PartName="/ppt/media/image35.wmf" ContentType="image/x-wmf"/>
  <Override PartName="/ppt/media/image36.wmf" ContentType="image/x-wmf"/>
  <Override PartName="/ppt/media/image37.wmf" ContentType="image/x-wmf"/>
  <Override PartName="/ppt/media/image110.wmf" ContentType="image/x-wmf"/>
  <Override PartName="/ppt/media/image38.wmf" ContentType="image/x-wmf"/>
  <Override PartName="/ppt/media/image111.wmf" ContentType="image/x-wmf"/>
  <Override PartName="/ppt/media/image39.wmf" ContentType="image/x-wmf"/>
  <Override PartName="/ppt/media/image42.wmf" ContentType="image/x-wmf"/>
  <Override PartName="/ppt/media/image43.wmf" ContentType="image/x-wmf"/>
  <Override PartName="/ppt/media/image44.wmf" ContentType="image/x-wmf"/>
  <Override PartName="/ppt/media/image45.wmf" ContentType="image/x-wmf"/>
  <Override PartName="/ppt/media/image46.wmf" ContentType="image/x-wmf"/>
  <Override PartName="/ppt/media/image47.wmf" ContentType="image/x-wmf"/>
  <Override PartName="/ppt/media/image65.jpeg" ContentType="image/jpeg"/>
  <Override PartName="/ppt/media/image120.wmf" ContentType="image/x-wmf"/>
  <Override PartName="/ppt/media/image48.wmf" ContentType="image/x-wmf"/>
  <Override PartName="/ppt/media/image121.wmf" ContentType="image/x-wmf"/>
  <Override PartName="/ppt/media/image49.wmf" ContentType="image/x-wmf"/>
  <Override PartName="/ppt/media/image51.wmf" ContentType="image/x-wmf"/>
  <Override PartName="/ppt/media/image52.wmf" ContentType="image/x-wmf"/>
  <Override PartName="/ppt/media/image53.wmf" ContentType="image/x-wmf"/>
  <Override PartName="/ppt/media/image54.wmf" ContentType="image/x-wmf"/>
  <Override PartName="/ppt/media/image55.wmf" ContentType="image/x-wmf"/>
  <Override PartName="/ppt/media/image56.wmf" ContentType="image/x-wmf"/>
  <Override PartName="/ppt/media/image57.wmf" ContentType="image/x-wmf"/>
  <Override PartName="/ppt/media/image58.png" ContentType="image/png"/>
  <Override PartName="/ppt/media/image59.wmf" ContentType="image/x-wmf"/>
  <Override PartName="/ppt/media/image72.wmf" ContentType="image/x-wmf"/>
  <Override PartName="/ppt/media/image60.png" ContentType="image/png"/>
  <Override PartName="/ppt/media/image61.wmf" ContentType="image/x-wmf"/>
  <Override PartName="/ppt/media/image62.png" ContentType="image/png"/>
  <Override PartName="/ppt/media/image63.wmf" ContentType="image/x-wmf"/>
  <Override PartName="/ppt/media/image76.wmf" ContentType="image/x-wmf"/>
  <Override PartName="/ppt/media/image64.png" ContentType="image/png"/>
  <Override PartName="/ppt/media/image66.jpeg" ContentType="image/jpeg"/>
  <Override PartName="/ppt/media/image67.wmf" ContentType="image/x-wmf"/>
  <Override PartName="/ppt/media/image68.wmf" ContentType="image/x-wmf"/>
  <Override PartName="/ppt/media/image69.wmf" ContentType="image/x-wmf"/>
  <Override PartName="/ppt/media/image70.jpeg" ContentType="image/jpeg"/>
  <Override PartName="/ppt/media/image71.wmf" ContentType="image/x-wmf"/>
  <Override PartName="/ppt/media/image73.jpeg" ContentType="image/jpeg"/>
  <Override PartName="/ppt/media/image77.wmf" ContentType="image/x-wmf"/>
  <Override PartName="/ppt/media/image78.jpeg" ContentType="image/jpeg"/>
  <Override PartName="/ppt/media/image79.jpeg" ContentType="image/jpeg"/>
  <Override PartName="/ppt/media/image80.wmf" ContentType="image/x-wmf"/>
  <Override PartName="/ppt/media/image82.jpeg" ContentType="image/jpeg"/>
  <Override PartName="/ppt/media/image88.wmf" ContentType="image/x-wmf"/>
  <Override PartName="/ppt/media/image89.wmf" ContentType="image/x-wmf"/>
  <Override PartName="/ppt/media/image90.wmf" ContentType="image/x-wmf"/>
  <Override PartName="/ppt/media/image91.wmf" ContentType="image/x-wmf"/>
  <Override PartName="/ppt/media/image92.wmf" ContentType="image/x-wmf"/>
  <Override PartName="/ppt/media/image93.wmf" ContentType="image/x-wmf"/>
  <Override PartName="/ppt/media/image94.wmf" ContentType="image/x-wmf"/>
  <Override PartName="/ppt/media/image95.wmf" ContentType="image/x-wmf"/>
  <Override PartName="/ppt/media/image96.wmf" ContentType="image/x-wmf"/>
  <Override PartName="/ppt/media/image97.wmf" ContentType="image/x-wmf"/>
  <Override PartName="/ppt/media/image98.wmf" ContentType="image/x-wmf"/>
  <Override PartName="/ppt/media/image99.jpeg" ContentType="image/jpeg"/>
  <Override PartName="/ppt/media/image104.wmf" ContentType="image/x-wmf"/>
  <Override PartName="/ppt/media/image105.wmf" ContentType="image/x-wmf"/>
  <Override PartName="/ppt/media/image106.wmf" ContentType="image/x-wmf"/>
  <Override PartName="/ppt/media/image107.wmf" ContentType="image/x-wmf"/>
  <Override PartName="/ppt/media/image108.wmf" ContentType="image/x-wmf"/>
  <Override PartName="/ppt/media/image109.wmf" ContentType="image/x-wmf"/>
  <Override PartName="/ppt/media/image113.wmf" ContentType="image/x-wmf"/>
  <Override PartName="/ppt/media/image114.wmf" ContentType="image/x-wmf"/>
  <Override PartName="/ppt/media/image115.wmf" ContentType="image/x-wmf"/>
  <Override PartName="/ppt/media/image116.wmf" ContentType="image/x-wmf"/>
  <Override PartName="/ppt/media/image117.wmf" ContentType="image/x-wmf"/>
  <Override PartName="/ppt/media/image118.wmf" ContentType="image/x-wmf"/>
  <Override PartName="/ppt/media/image119.wmf" ContentType="image/x-wmf"/>
  <Override PartName="/ppt/media/image122.wmf" ContentType="image/x-wmf"/>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Lst>
  <p:sldSz cx="9144000" cy="6858000"/>
  <p:notesSz cx="7102475" cy="93884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257"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258"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259"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260" name="PlaceHolder 5"/>
          <p:cNvSpPr>
            <a:spLocks noGrp="1"/>
          </p:cNvSpPr>
          <p:nvPr>
            <p:ph type="sldNum"/>
          </p:nvPr>
        </p:nvSpPr>
        <p:spPr>
          <a:xfrm>
            <a:off x="4399200" y="9555480"/>
            <a:ext cx="3372840" cy="502560"/>
          </a:xfrm>
          <a:prstGeom prst="rect">
            <a:avLst/>
          </a:prstGeom>
        </p:spPr>
        <p:txBody>
          <a:bodyPr lIns="0" rIns="0" tIns="0" bIns="0" anchor="b"/>
          <a:p>
            <a:pPr algn="r"/>
            <a:fld id="{CBB02104-9628-4A75-AFE0-1FE37667242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This presentation will focus on techniques to solve voltage feedback op amp stability problems.  The content is intended to teach any range of professional, from technician to PHD, to become an op amp stability expert! </a:t>
            </a:r>
            <a:endParaRPr b="0" lang="en-US" sz="2000" spc="-1" strike="noStrike">
              <a:solidFill>
                <a:srgbClr val="000000"/>
              </a:solidFill>
              <a:uFill>
                <a:solidFill>
                  <a:srgbClr val="ffffff"/>
                </a:solidFill>
              </a:uFill>
              <a:latin typeface="Arial"/>
            </a:endParaRPr>
          </a:p>
        </p:txBody>
      </p:sp>
      <p:sp>
        <p:nvSpPr>
          <p:cNvPr id="672" name="TextShape 2"/>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3F218042-530E-4DD7-8F98-91B9D22B822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B30C747B-193C-48A9-9454-728C2A7D7B2F}"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β network is shown above.  β is easy to compute if one sets VOUT = 1.  β=(input impedance)/(feedback impedance + input impedance).  Recall that 1/β is just the reciprocal of β.  From our derived and simplified equations above we see a zero, fz1, in the 1/β plot due to RF, RI, Cin_eq, and CF.  Note that although our closed loop gain is -1 our 1/β is at 6dB or x2.  Remember our earlier discussion of noise gain and to view the op amp, from a loop gain view, to always be running in a noise gain equivalent to putting a noise source on the +input of the op amp and running in the non-inverting gain based on feedback and input impedances from output to –input.  Note that with the addition of CF Compensation the 1/β zero, fz1, is moved to a lower frequency since CF is in parallel with Cin_eq to determine the location of fz1. However, to choose the CF Compensation pole, fp1, it is only dependent upon Rf and CF.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4 for the CF Compensation Design:</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4)  Compute value for CF based on plotted fp1</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60EED9E-88D8-4005-8729-102E3F478B9D}"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9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5 for CF Compensation is to check the final CF value chosen by a loop gain plot on the complete op amp circuit. We see from above that at fcl, where Loop Gain (Aolβ) goes to zero, the phase margin is 68 degrees.  Step 6 is to adjust CF for more phase margin if we are not satisfied with our first analysis and re-run the loop gain and phase plot to check the final design.  Here we are happy with 68 degrees of Loop Gain (Aolβ) phase margin.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5 &amp; 6 for the CF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SPICE simulation with CF for Loop Gain (Aolβ) Magnitude and Phase</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Adjust CF Compensation if greater Loop Gain (Aolβ) phase margin desired</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D55EBF0-BF3E-4B55-BEA0-F17F5DC665F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9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7 for CF Compensation is to check the closed loop AC response over frequency.  From above, see the closed loop AC response for both the output of the op amp, VOUT.  If this closed loop bandwidth is not acceptable for the final application we will need to consider other capacitive stability techniques (see Appendix) or a different op amp or different feedback and input resistor values of lower values.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7 for the CF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7"/>
            </a:pPr>
            <a:r>
              <a:rPr b="0" lang="en-US" sz="2000" spc="-1" strike="noStrike">
                <a:solidFill>
                  <a:srgbClr val="000000"/>
                </a:solidFill>
                <a:uFill>
                  <a:solidFill>
                    <a:srgbClr val="ffffff"/>
                  </a:solidFill>
                </a:uFill>
                <a:latin typeface="Arial"/>
              </a:rPr>
              <a:t>Check closed loop AC response for VOUT/VIN</a:t>
            </a:r>
            <a:endParaRPr b="0" lang="en-US" sz="2000" spc="-1" strike="noStrike">
              <a:solidFill>
                <a:srgbClr val="000000"/>
              </a:solidFill>
              <a:uFill>
                <a:solidFill>
                  <a:srgbClr val="ffffff"/>
                </a:solidFill>
              </a:uFill>
              <a:latin typeface="Arial"/>
            </a:endParaRPr>
          </a:p>
          <a:p>
            <a:pPr lvl="1" marL="923760" indent="-4615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Look for peaking which indicates marginal stability</a:t>
            </a:r>
            <a:endParaRPr b="0" lang="en-US" sz="2000" spc="-1" strike="noStrike">
              <a:solidFill>
                <a:srgbClr val="000000"/>
              </a:solidFill>
              <a:uFill>
                <a:solidFill>
                  <a:srgbClr val="ffffff"/>
                </a:solidFill>
              </a:uFill>
              <a:latin typeface="Arial"/>
            </a:endParaRPr>
          </a:p>
          <a:p>
            <a:pPr lvl="1" marL="923760" indent="-4615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Check if closed AC response is acceptable for end application</a:t>
            </a:r>
            <a:endParaRPr b="0" lang="en-U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3195C7D8-A3E3-4106-87A1-E844A4D8233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9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8 for CF Compensation is to check the closed loop transient response.  From above we see the closed loop Transient response for VOUT shows no signs of excessive overshoot or ringing before settling.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7 for the CF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8"/>
            </a:pPr>
            <a:r>
              <a:rPr b="0" lang="en-US" sz="2000" spc="-1" strike="noStrike">
                <a:solidFill>
                  <a:srgbClr val="000000"/>
                </a:solidFill>
                <a:uFill>
                  <a:solidFill>
                    <a:srgbClr val="ffffff"/>
                  </a:solidFill>
                </a:uFill>
                <a:latin typeface="Arial"/>
              </a:rPr>
              <a:t>Check Transient response for VOUT/VIN </a:t>
            </a:r>
            <a:endParaRPr b="0" lang="en-US" sz="2000" spc="-1" strike="noStrike">
              <a:solidFill>
                <a:srgbClr val="000000"/>
              </a:solidFill>
              <a:uFill>
                <a:solidFill>
                  <a:srgbClr val="ffffff"/>
                </a:solidFill>
              </a:uFill>
              <a:latin typeface="Arial"/>
            </a:endParaRPr>
          </a:p>
          <a:p>
            <a:pPr marL="923760" indent="-461520">
              <a:lnSpc>
                <a:spcPct val="100000"/>
              </a:lnSpc>
            </a:pPr>
            <a:r>
              <a:rPr b="0" lang="en-US" sz="2000" spc="-1" strike="noStrike">
                <a:solidFill>
                  <a:srgbClr val="000000"/>
                </a:solidFill>
                <a:uFill>
                  <a:solidFill>
                    <a:srgbClr val="ffffff"/>
                  </a:solidFill>
                </a:uFill>
                <a:latin typeface="Arial"/>
              </a:rPr>
              <a:t>A) Overshoot and ringing in the time domain indicates marginal stability </a:t>
            </a:r>
            <a:endParaRPr b="0" lang="en-U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There are some handy stability tricks and rules-of-thumb that have been developed based on experience in stabilizing hundreds of op amp circuits.  They are presented here to help you get op amp stability done quickly and right the first time. </a:t>
            </a:r>
            <a:endParaRPr b="0" lang="en-U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C9CBDD92-65AE-4EC7-AF23-BB9BC9F85BD1}"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97"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established loop stability criteria is less than a 180 degree phase shift at fcl, the frequency at which loop gain goes to zero.  How close the phase shift is to a full 180 degrees phase shift at fcl is defined as phase margin.  As detailed in this slide the recommended rule-of-thumb for real world circuits is to design for 135 degree phase buffer (45 degree away from 180 degrees phase shift) throughout the loop gain bandwidth (f </a:t>
            </a:r>
            <a:r>
              <a:rPr b="0" lang="en-US" sz="2000" spc="-1" strike="noStrike" u="sng">
                <a:solidFill>
                  <a:srgbClr val="000000"/>
                </a:solidFill>
                <a:uFill>
                  <a:solidFill>
                    <a:srgbClr val="ffffff"/>
                  </a:solidFill>
                </a:uFill>
                <a:latin typeface="Arial"/>
              </a:rPr>
              <a:t>&lt;</a:t>
            </a:r>
            <a:r>
              <a:rPr b="0" lang="en-US" sz="2000" spc="-1" strike="noStrike">
                <a:solidFill>
                  <a:srgbClr val="000000"/>
                </a:solidFill>
                <a:uFill>
                  <a:solidFill>
                    <a:srgbClr val="ffffff"/>
                  </a:solidFill>
                </a:uFill>
                <a:latin typeface="Arial"/>
              </a:rPr>
              <a:t> fcl).  This allows for the real world cases of power-up, power-down and power-transient conditions where the op amp can have changes in its Aol curve which may result in transient oscillations.  This is especially undesirable in power op amp circuits.  This rule-of-thumb also allows for extra phase buffer in the loop gain bandwidth to account for additional real world phase shifts due to parasitic capacitances and PCB layout parasitics.  Also, a phase buffer less than 45 degrees within the loop gain bandwidth can result in undesired peaking in the closed loop transfer function.  The lower the phase buffer dip and the closer the dip is to fcl, the more pronounced the closed loop peaking will be. </a:t>
            </a:r>
            <a:endParaRPr b="0"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1000" spc="-1" strike="noStrike">
                <a:solidFill>
                  <a:srgbClr val="000000"/>
                </a:solidFill>
                <a:uFill>
                  <a:solidFill>
                    <a:srgbClr val="ffffff"/>
                  </a:solidFill>
                </a:uFill>
                <a:latin typeface="Arial"/>
              </a:rPr>
              <a:t>The “decade rules” for frequency in the Loop Gain plot are detailed in the slide above.  These frequency decade rules will be used for 1/</a:t>
            </a:r>
            <a:r>
              <a:rPr b="0" lang="en-US" sz="1000" spc="-1" strike="noStrike">
                <a:solidFill>
                  <a:srgbClr val="000000"/>
                </a:solidFill>
                <a:uFill>
                  <a:solidFill>
                    <a:srgbClr val="ffffff"/>
                  </a:solidFill>
                </a:uFill>
                <a:latin typeface="Arial"/>
              </a:rPr>
              <a:t>β plots and Aol plots as well as Aolβ, loop gain plots, which we can predict directly from the Aol and 1/β plots.   For the circuit shown in this slide the Aol curve contains a second pole, fp2, around 100kHz due to the capacitive load, CL, and the op amp’s Ro.  We will create a feedback network that will meet our Loop Gain Bandwidth rule of 45 degrees margin for f</a:t>
            </a:r>
            <a:r>
              <a:rPr b="0" lang="en-US" sz="1000" spc="-1" strike="noStrike" u="sng">
                <a:solidFill>
                  <a:srgbClr val="000000"/>
                </a:solidFill>
                <a:uFill>
                  <a:solidFill>
                    <a:srgbClr val="ffffff"/>
                  </a:solidFill>
                </a:uFill>
                <a:latin typeface="Arial"/>
              </a:rPr>
              <a:t>&lt;</a:t>
            </a:r>
            <a:r>
              <a:rPr b="0" lang="en-US" sz="1000" spc="-1" strike="noStrike">
                <a:solidFill>
                  <a:srgbClr val="000000"/>
                </a:solidFill>
                <a:uFill>
                  <a:solidFill>
                    <a:srgbClr val="ffffff"/>
                  </a:solidFill>
                </a:uFill>
                <a:latin typeface="Arial"/>
              </a:rPr>
              <a:t> fcl.  We will analyze and synthesize the feedback network using the 1/β plot and Aol plot with the knowledge of what we are doing to the Loop Gain plot, Aolβ.  fp1 gives us a first pole at 10Hz in the Loop Gain plot which implies a 45 degree phase shift at 10Hz with phase shifting to a 90 degrees by 100Hz.  At 1kHz, fz1, a zero in the 1/β plot, we add a pole in the Loop Gain plot and another 45 degree phase shift at 1kHz.  Our total phase shift now is -135 degrees at 1kHz.  But if we continue on in frequency with just fz1 we will reach -180 phase shift at 10kHz!!  So we add fp3, a pole in the 1/β plot, which is a zero in the Loop Gain plot at 10kHz.  This keeps the phase shift at 1kHz to -135 degrees and flattens the phase plot to -135 degrees phase shift from 1kHz to 10kHz (remember poles and zeros have an effect a decade above and a decade below their actual frequency location).   fp2 adds another pole in the Loop Gain plot at 100kHz since fp2 is from the Aol plot.  Between 10kHz, where fp3 is, and 100kHz, where fp2 is, we expect no change in phase shift since fp3 is a Loop Gain plot zero and fp2 is a Loop Gain plot pole.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000" spc="-1" strike="noStrike">
                <a:solidFill>
                  <a:srgbClr val="000000"/>
                </a:solidFill>
                <a:uFill>
                  <a:solidFill>
                    <a:srgbClr val="ffffff"/>
                  </a:solidFill>
                </a:uFill>
                <a:latin typeface="Arial"/>
              </a:rPr>
              <a:t>So if we keep poles and zeros spaced a decade away from each other they will keep the phase shift from dipping between them since each has an effect on one another a decade above and a decade below their location.  The final key part of the  Frequency Decade Rules for Loop Gain is to place fp3 no closer than a decade away from fcl.  This allows for a decade shift in Aol towards the lower frequency range before we would be in a marginal stability condition.  Typical Aol curves may shift as much as ½ decade in the real world.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000" spc="-1" strike="noStrike">
                <a:solidFill>
                  <a:srgbClr val="000000"/>
                </a:solidFill>
                <a:uFill>
                  <a:solidFill>
                    <a:srgbClr val="ffffff"/>
                  </a:solidFill>
                </a:uFill>
                <a:latin typeface="Arial"/>
              </a:rPr>
              <a:t>The V</a:t>
            </a:r>
            <a:r>
              <a:rPr b="0" lang="en-US" sz="1000" spc="-1" strike="noStrike" baseline="-25000">
                <a:solidFill>
                  <a:srgbClr val="000000"/>
                </a:solidFill>
                <a:uFill>
                  <a:solidFill>
                    <a:srgbClr val="ffffff"/>
                  </a:solidFill>
                </a:uFill>
                <a:latin typeface="Arial"/>
              </a:rPr>
              <a:t>OUT</a:t>
            </a:r>
            <a:r>
              <a:rPr b="0" lang="en-US" sz="1000" spc="-1" strike="noStrike">
                <a:solidFill>
                  <a:srgbClr val="000000"/>
                </a:solidFill>
                <a:uFill>
                  <a:solidFill>
                    <a:srgbClr val="ffffff"/>
                  </a:solidFill>
                </a:uFill>
                <a:latin typeface="Arial"/>
              </a:rPr>
              <a:t>/V</a:t>
            </a:r>
            <a:r>
              <a:rPr b="0" lang="en-US" sz="1000" spc="-1" strike="noStrike" baseline="-25000">
                <a:solidFill>
                  <a:srgbClr val="000000"/>
                </a:solidFill>
                <a:uFill>
                  <a:solidFill>
                    <a:srgbClr val="ffffff"/>
                  </a:solidFill>
                </a:uFill>
                <a:latin typeface="Arial"/>
              </a:rPr>
              <a:t>IN</a:t>
            </a:r>
            <a:r>
              <a:rPr b="0" lang="en-US" sz="1000" spc="-1" strike="noStrike">
                <a:solidFill>
                  <a:srgbClr val="000000"/>
                </a:solidFill>
                <a:uFill>
                  <a:solidFill>
                    <a:srgbClr val="ffffff"/>
                  </a:solidFill>
                </a:uFill>
                <a:latin typeface="Arial"/>
              </a:rPr>
              <a:t> for this circuit is predicted to be flat until loop gain goes away at 100kHz, at which point it will then follow the Aol curve on down. </a:t>
            </a:r>
            <a:endParaRPr b="0" lang="en-US"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B5AB0EC-2593-4802-B6FC-C3236E2456F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0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This is the first order hand analysis prediction for the Loop Gain phase plot of the circuit described in the previous slide.  </a:t>
            </a:r>
            <a:endParaRPr b="0" lang="en-U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876F58C-61E3-4505-936E-15E6291A9E38}"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0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Most real world op amp circuits are dominated by a two pole, second order, system response.  A typical op amp Aol has a low frequency pole in the 10Hz to 100Hz region and another high frequency pole at its unity gain crossover frequency, or soon after that in frequency.  If pure resistive feedback is used we can see that the loop phase plot would demonstrate the effects of a two pole system.  For more complicated op amp circuits the resultant loop gain and loop phase plots are usually dominated by a two pole response.  Closed loop behavior of a second order system is well defined and offers us a powerful technique for a real world stability check.</a:t>
            </a:r>
            <a:endParaRPr b="0" lang="en-US"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225B464-EE8C-47DE-990C-373BE1A151DD}"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0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traditional second order system control loop block diagram and characteristic equation are shown above.  G(s) for us represents our closed loop, 2-pole dominant, op amp circuit.  There are well established, documented, and derived behaviors for such a 2-pole dominant system that we can use to help us assess most op amp stability problems.  </a:t>
            </a:r>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There are two basic methods for analyzing op amp stability problems.  The second method, Method 2, will use the Aol and 1/β Technique to analyze stability problems due to capacitive loading of an op amp input.  The compensation used for this example will be CF Compensation.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Phase Margin can also be indirectly measured on closed-loop circuits in the time domain and in ac gain/phase measurements. In the time domain, we can observe phase margin based on the overshoot of an op amp’s output relative to a small-signal step input. In the frequency domain, we can observe phase margin based on the maximum AC peaking in the circuit’s transfer function compared to the DC gain.</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706" name="TextShape 2"/>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AD6E1021-8E8F-4916-820D-5D476E6A3DBB}"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DFA7616-6068-4C1E-99EF-A2D7CC55773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08" name="PlaceHolder 2"/>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In AC Gain/Phase plots, the amount of ac peaking relative to the DC gain can be used to indirectly measure the phase margin of a circuit. In this example, the AC transfer function is peaking at 6dB, while the DC gain is 0dB. A total peaking of 6dB again results in 29 degrees of phase margin.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E9049A6F-D385-4AE4-8C3C-2E6D27AC175D}"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1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This slide details the Transient Real World Stability Test.  A small amplitude square wave is injected into the closed loop op amp circuit as the V</a:t>
            </a:r>
            <a:r>
              <a:rPr b="0" lang="en-US" sz="2000" spc="-1" strike="noStrike" baseline="-25000">
                <a:solidFill>
                  <a:srgbClr val="000000"/>
                </a:solidFill>
                <a:uFill>
                  <a:solidFill>
                    <a:srgbClr val="ffffff"/>
                  </a:solidFill>
                </a:uFill>
                <a:latin typeface="Arial"/>
              </a:rPr>
              <a:t>IN</a:t>
            </a:r>
            <a:r>
              <a:rPr b="0" lang="en-US" sz="2000" spc="-1" strike="noStrike">
                <a:solidFill>
                  <a:srgbClr val="000000"/>
                </a:solidFill>
                <a:uFill>
                  <a:solidFill>
                    <a:srgbClr val="ffffff"/>
                  </a:solidFill>
                </a:uFill>
                <a:latin typeface="Arial"/>
              </a:rPr>
              <a:t> source.  A frequency is chosen well within the loop gain bandwidth but also high enough to make triggering with an oscilloscope easy.  1kHz is a good test frequency for most applications.  V</a:t>
            </a:r>
            <a:r>
              <a:rPr b="0" lang="en-US" sz="2000" spc="-1" strike="noStrike" baseline="-25000">
                <a:solidFill>
                  <a:srgbClr val="000000"/>
                </a:solidFill>
                <a:uFill>
                  <a:solidFill>
                    <a:srgbClr val="ffffff"/>
                  </a:solidFill>
                </a:uFill>
                <a:latin typeface="Arial"/>
              </a:rPr>
              <a:t>IN </a:t>
            </a:r>
            <a:r>
              <a:rPr b="0" lang="en-US" sz="2000" spc="-1" strike="noStrike">
                <a:solidFill>
                  <a:srgbClr val="000000"/>
                </a:solidFill>
                <a:uFill>
                  <a:solidFill>
                    <a:srgbClr val="ffffff"/>
                  </a:solidFill>
                </a:uFill>
                <a:latin typeface="Arial"/>
              </a:rPr>
              <a:t>is adjusted such that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is 50mVpp or less.  We are interested in the small signal AC behavior of the circuit to look for AC stability.  To that end we do not want a large signal swing on the output which could also contain large signal limitations such as slew rate or output current limitations or output stage voltage saturation.  V</a:t>
            </a:r>
            <a:r>
              <a:rPr b="0" lang="en-US" sz="2000" spc="-1" strike="noStrike" baseline="-25000">
                <a:solidFill>
                  <a:srgbClr val="000000"/>
                </a:solidFill>
                <a:uFill>
                  <a:solidFill>
                    <a:srgbClr val="ffffff"/>
                  </a:solidFill>
                </a:uFill>
                <a:latin typeface="Arial"/>
              </a:rPr>
              <a:t>offset </a:t>
            </a:r>
            <a:r>
              <a:rPr b="0" lang="en-US" sz="2000" spc="-1" strike="noStrike">
                <a:solidFill>
                  <a:srgbClr val="000000"/>
                </a:solidFill>
                <a:uFill>
                  <a:solidFill>
                    <a:srgbClr val="ffffff"/>
                  </a:solidFill>
                </a:uFill>
                <a:latin typeface="Arial"/>
              </a:rPr>
              <a:t>provides a mechanism to move</a:t>
            </a:r>
            <a:r>
              <a:rPr b="0" lang="en-US" sz="2000" spc="-1" strike="noStrike" baseline="-25000">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the output voltage up and down through its entire output voltage range to look for AC stability under all operating point conditions.  For many circuits, especially those that drive capacitive loads, the worst case for stability is when the output is near zero (for a dual supply op amp application) and there is little or no DC load current since this results in the highest value of 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the op amp’s open loop small signal resistance.  Record the amount of overshoot and ringing on the square wave output and compare it to the 2nd Order Transient Curves in the Slide 75 to derive the phase margin for stability. </a:t>
            </a:r>
            <a:endParaRPr b="0" lang="en-US"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5C413EBD-DEEE-423D-A9EF-AABDF525B06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12" name="PlaceHolder 2"/>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In the time domain the percent overshoot to a step input can be used to indirectly calculate the phase margin. In this example, a 10mV step was applied. The output overshoot reached 14.3mV, or 4.3mV above the intended output. This corresponds to a percent overshoot of 43%. Using the phase margin vs. percentage overshoot plot, we can see that 43% of overshoot results in only 29 degrees of phase margin.</a:t>
            </a:r>
            <a:endParaRPr b="0" lang="en-US"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Not all op amps have open loop output impedance that is purely resistive.  If it is not clear in the data sheet consult the manufacturer for the true unloaded Zo  curve.  Check the SPICE macromodel before relying on it for stability analysis in circuits where the correct Zo is critical for stability such as capacitive loading on the op amp output.   See Appendix for a more detailed discussion of “Op Amp Output Impedance”. </a:t>
            </a:r>
            <a:endParaRPr b="0" lang="en-US" sz="200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For many op amp application circuits is will be necessary to know the op amp Open Loop Small Signal AC Output Impedance, Zo. Often this can be obtained from the op amp data sheet. Many op amp SPICE macromodels properly model Zo.  If the data sheet contains a Zo curve we can easily check the macromodel for Zo accuracy.  The test circuit here uses inductor, LT, in the feedback path to act as a short for the DC Operating Point analysis.  The capacitor, CT, on the –input to ground is open for DC Analysis and will be a short for all frequencies of interest during the AC Analysis.  Current Generator, IG1, is set to DC Current =0 and selected as AC Current of 1.  During the AC Analysis IG1 injects current into the output, Vout, and the op amp is open loop.  AC Analysis reports Vout in dB over frequency as a ratio of Vout/IG1 which is Zo, in dB.  To convert Zo in dB to Zo in ohms simply change the y-axis scaling from dB-Linear to logarithmic.</a:t>
            </a:r>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0DB1986-698E-4FB7-A96C-F2D66A80708A}"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5"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Large input resistances can combine with op amp input capacitance to create unanticipated and undesired instabilities as shown above in the transient response of the OPA140 in an inverting Gain = -1 configuration with RF=RI=180k ohms.  </a:t>
            </a:r>
            <a:endParaRPr b="0" lang="en-US" sz="2000" spc="-1" strike="noStrike">
              <a:solidFill>
                <a:srgbClr val="000000"/>
              </a:solidFill>
              <a:uFill>
                <a:solidFill>
                  <a:srgbClr val="ffffff"/>
                </a:solidFill>
              </a:u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9739F58-64F4-4A21-AAF1-49B7C27FA8D8}"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1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is the Open Loop Output Resistance of an op amp.  R</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is defined as the Closed Loop Output Resistance of an op amp.  This slide emphasizes the important difference between these two different resistances.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and R</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are related.  R</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is 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reduced by loop gain.  This slide will define the op amp model used for the derivation of R</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from 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This simplified op amp model focuses solely on the basic DC characteristics of an op amp.  A high input resistance (100m</a:t>
            </a:r>
            <a:r>
              <a:rPr b="0" lang="en-US" sz="2000" spc="-1" strike="noStrike">
                <a:solidFill>
                  <a:srgbClr val="000000"/>
                </a:solidFill>
                <a:uFill>
                  <a:solidFill>
                    <a:srgbClr val="ffffff"/>
                  </a:solidFill>
                </a:uFill>
                <a:latin typeface="Arial"/>
              </a:rPr>
              <a:t>Ω to GΩ), R</a:t>
            </a:r>
            <a:r>
              <a:rPr b="0" lang="en-US" sz="2000" spc="-1" strike="noStrike" baseline="-25000">
                <a:solidFill>
                  <a:srgbClr val="000000"/>
                </a:solidFill>
                <a:uFill>
                  <a:solidFill>
                    <a:srgbClr val="ffffff"/>
                  </a:solidFill>
                </a:uFill>
                <a:latin typeface="Arial"/>
              </a:rPr>
              <a:t>DIFF</a:t>
            </a:r>
            <a:r>
              <a:rPr b="0" lang="en-US" sz="2000" spc="-1" strike="noStrike">
                <a:solidFill>
                  <a:srgbClr val="000000"/>
                </a:solidFill>
                <a:uFill>
                  <a:solidFill>
                    <a:srgbClr val="ffffff"/>
                  </a:solidFill>
                </a:uFill>
                <a:latin typeface="Arial"/>
              </a:rPr>
              <a:t> develops an error voltage across it, V</a:t>
            </a:r>
            <a:r>
              <a:rPr b="0" lang="en-US" sz="2000" spc="-1" strike="noStrike" baseline="-25000">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 due to the voltage differences between -IN and +IN.  The error voltage , V</a:t>
            </a:r>
            <a:r>
              <a:rPr b="0" lang="en-US" sz="2000" spc="-1" strike="noStrike" baseline="-25000">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 is amplified by the open loop gain factor Aol and becomes V</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In series with V</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to the output,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is 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the open loop output resistance.   </a:t>
            </a:r>
            <a:endParaRPr b="0" lang="en-US" sz="2000" spc="-1" strike="noStrike">
              <a:solidFill>
                <a:srgbClr val="000000"/>
              </a:solidFill>
              <a:uFill>
                <a:solidFill>
                  <a:srgbClr val="ffffff"/>
                </a:solidFill>
              </a:u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CA1E3C1A-CF9A-4E0E-BC69-64B480927DF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1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Using the op amp model in the previous slide we can solve for R</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as a function of 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and Aol</a:t>
            </a:r>
            <a:r>
              <a:rPr b="0" lang="en-US" sz="2000" spc="-1" strike="noStrike">
                <a:solidFill>
                  <a:srgbClr val="000000"/>
                </a:solidFill>
                <a:uFill>
                  <a:solidFill>
                    <a:srgbClr val="ffffff"/>
                  </a:solidFill>
                </a:uFill>
                <a:latin typeface="Arial"/>
              </a:rPr>
              <a:t>β.  We see that Aolβ, loop gain, reduces 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so that the output resistance of the op amp with feedback, R</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will be much lower than 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for large values of Aolβ.</a:t>
            </a:r>
            <a:endParaRPr b="0" lang="en-US" sz="2000" spc="-1" strike="noStrike">
              <a:solidFill>
                <a:srgbClr val="000000"/>
              </a:solidFill>
              <a:uFill>
                <a:solidFill>
                  <a:srgbClr val="ffffff"/>
                </a:solidFill>
              </a:u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071EE8A4-D545-467F-90E4-EB6A9B4DDB4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2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This slide emphasizes the differences between R</a:t>
            </a:r>
            <a:r>
              <a:rPr b="0" lang="en-US" sz="2000" spc="-1" strike="noStrike" baseline="-25000">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and R</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5EE3D9B-DA80-4C8A-86FB-B80E8CCE73BE}"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7"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We can use our SPICE Loop Gain Test circuit above to plot Aol and 1/β for this Gain = -1 circuit.  Note that the 1/β curve has a zero in it at 104kHz.  At fcl, where Loop Gain (Aolβ) goes to zero, we see that the 1/β curve intersects the Aol at a rate-of-closure that is 40dB/decade which by our criteria implies an UNSTABLE circuit.   </a:t>
            </a:r>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To properly analyze this circuit and thus properly compensate it for stability we first must analyze the OPA140 op amp input capacitance.  The datasheet excerpt for the OPA140 is shown here with Input Impedance parameters for Differential and Common-Mode. The input capacitance model for the OPA140 is also shown.  From the data sheet we can assign values for the capacitances shown, Ccm+, Ccm-, and Cdiff.  </a:t>
            </a:r>
            <a:endParaRPr b="0" lang="en-US" sz="2000" spc="-1" strike="noStrike">
              <a:solidFill>
                <a:srgbClr val="000000"/>
              </a:solidFill>
              <a:uFill>
                <a:solidFill>
                  <a:srgbClr val="ffffff"/>
                </a:solidFill>
              </a:uFill>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A0E1B685-72DB-4F95-B245-1920229981D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2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In this slide we see an op amp circuit which uses two feedback paths.  The first feedback path, FB#1, is out of the op amp, through Riso and CL back through RF and RI to the –input of the op amp.  The second feedback, FB#2, is out of the op amp, through CF and back to the –input of the op amp.  The equivalent 1/</a:t>
            </a:r>
            <a:r>
              <a:rPr b="0" lang="en-US" sz="2000" spc="-1" strike="noStrike">
                <a:solidFill>
                  <a:srgbClr val="000000"/>
                </a:solidFill>
                <a:uFill>
                  <a:solidFill>
                    <a:srgbClr val="ffffff"/>
                  </a:solidFill>
                </a:uFill>
                <a:latin typeface="Arial"/>
              </a:rPr>
              <a:t>β plots for each of these feedbacks are plotted separately.  When more than one feedback path is used around an op amp the feedback path which feeds back the largest voltage to the op amp’s input will become the dominant feedback path.  This implies that if 1/β is plotted for each feedback that the feedback with the lowest 1/β at a given frequency will dominate at that point.  Remember that the smallest 1/β implies the largest β and since β = V</a:t>
            </a:r>
            <a:r>
              <a:rPr b="0" lang="en-US" sz="2000" spc="-1" strike="noStrike" baseline="-25000">
                <a:solidFill>
                  <a:srgbClr val="000000"/>
                </a:solidFill>
                <a:uFill>
                  <a:solidFill>
                    <a:srgbClr val="ffffff"/>
                  </a:solidFill>
                </a:uFill>
                <a:latin typeface="Arial"/>
              </a:rPr>
              <a:t>FB</a:t>
            </a:r>
            <a:r>
              <a:rPr b="0" lang="en-US" sz="2000" spc="-1" strike="noStrike">
                <a:solidFill>
                  <a:srgbClr val="000000"/>
                </a:solidFill>
                <a:uFill>
                  <a:solidFill>
                    <a:srgbClr val="ffffff"/>
                  </a:solidFill>
                </a:uFill>
                <a:latin typeface="Arial"/>
              </a:rPr>
              <a:t>/V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the largest β implies the most voltage fed back to the input of the op amp.  An easy analogy to remember is that if two people are talking to you in one ear which person do you hear the easiest – the one talking the loudest! So the op amp will “listen” to the feedback path with the largest β or smallest 1/β.  The net 1/β plot the op amp sees is the lower one at any frequency of FB#1 or FB#2.</a:t>
            </a:r>
            <a:endParaRPr b="0" lang="en-US" sz="2000" spc="-1" strike="noStrike">
              <a:solidFill>
                <a:srgbClr val="000000"/>
              </a:solidFill>
              <a:uFill>
                <a:solidFill>
                  <a:srgbClr val="ffffff"/>
                </a:solidFill>
              </a:uFill>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1D1340F7-17D5-4DCC-8BEA-EC670FBA06A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2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When using dual feedback paths around op amp circuits the largest </a:t>
            </a:r>
            <a:r>
              <a:rPr b="0" lang="en-US" sz="2000" spc="-1" strike="noStrike">
                <a:solidFill>
                  <a:srgbClr val="000000"/>
                </a:solidFill>
                <a:uFill>
                  <a:solidFill>
                    <a:srgbClr val="ffffff"/>
                  </a:solidFill>
                </a:uFill>
                <a:latin typeface="Arial"/>
              </a:rPr>
              <a:t>β path will dominate. An easy analogy to remember is that if two people are talking to you in one ear which person do you hear the easiest – the one talking the loudest! So the op amp will “listen” to the feedback path with the largest β or smallest 1/β.  The net 1/β plot the op amp sees is the lower one at any frequency of FB#1 or FB#2.</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B6E4140C-476E-439C-BB73-A0D6991DD54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2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When using dual feedback paths around an op amp there is one extremely important case to avoid – the “BIG NOT”.  As demonstrated in this slide there op amp circuits which can result in feedback paths that create the BIG NOT, which is seen in the net </a:t>
            </a:r>
            <a:r>
              <a:rPr b="0" lang="en-US" sz="2000" spc="-1" strike="noStrike">
                <a:solidFill>
                  <a:srgbClr val="000000"/>
                </a:solidFill>
                <a:uFill>
                  <a:solidFill>
                    <a:srgbClr val="ffffff"/>
                  </a:solidFill>
                </a:uFill>
                <a:latin typeface="Arial"/>
              </a:rPr>
              <a:t>1/β plot that contains a net 1/β slope which changes from +20db/decade to -20dB/decade abruptly.  This rapid change implies a complex conjugate pole in the 1/β plot with a small damping ratio, ζ ,  which is therefore a complex conjugate zero in the Loop Gain plot.  Complex zeros and poles create a +/-90 degree phase shift at the frequency of the complex zero/complex pole.  In addition the phase slope around a complex zero/complex pole can range from +/-90 degrees to +/-180 degrees in a narrow frequency band around the frequency location of the occurrence.  Complex zero/complex pole occurrences can cause severe gain peaking in the closed loop op amp response. This can be very undesirable especially in power op amp circuits.   </a:t>
            </a:r>
            <a:endParaRPr b="0" lang="en-US" sz="2000" spc="-1" strike="noStrike">
              <a:solidFill>
                <a:srgbClr val="000000"/>
              </a:solidFill>
              <a:uFill>
                <a:solidFill>
                  <a:srgbClr val="ffffff"/>
                </a:solidFill>
              </a:uFill>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7933E61-A388-4048-AB8C-FD33BAC9027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2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phase plot for a complex conjugate pole is shown in this slide.  It is clear that, depending upon the damping factor, the phase shift can be dramatically different than one for a simple double pole which we would expect to be -90 degree shift at the frequency and a -90 degree/decade slope (damping factor=1). </a:t>
            </a:r>
            <a:endParaRPr b="0" lang="en-US" sz="2000" spc="-1" strike="noStrike">
              <a:solidFill>
                <a:srgbClr val="000000"/>
              </a:solidFill>
              <a:uFill>
                <a:solidFill>
                  <a:srgbClr val="ffffff"/>
                </a:solidFill>
              </a:uFill>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E2945E15-1813-4860-AC49-48F8AF33AA6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30" name="PlaceHolder 2"/>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This Dual Feedback and 1/</a:t>
            </a:r>
            <a:r>
              <a:rPr b="0" lang="en-US" sz="2000" spc="-1" strike="noStrike">
                <a:solidFill>
                  <a:srgbClr val="000000"/>
                </a:solidFill>
                <a:uFill>
                  <a:solidFill>
                    <a:srgbClr val="ffffff"/>
                  </a:solidFill>
                </a:uFill>
                <a:latin typeface="Arial"/>
              </a:rPr>
              <a:t>β example demonstrates the Riso w/Dual Feedback circuit.  FB#1, through RF, provides direct feedback across the load, CL, and thereby forces Vout to equal VREF.  FB#2, through CF, provides a second feedback path, which dominates at high frequency, to guarantee stable operation.  Riso creates the isolation between FB#1 and FB#2. </a:t>
            </a:r>
            <a:endParaRPr b="0" lang="en-US" sz="2000" spc="-1" strike="noStrike">
              <a:solidFill>
                <a:srgbClr val="000000"/>
              </a:solidFill>
              <a:uFill>
                <a:solidFill>
                  <a:srgbClr val="ffffff"/>
                </a:solidFill>
              </a:uFill>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C2022954-E911-4BF8-8E66-768E0C88215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3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Zo External Model shown above allows for us to measure the effects of Zo interacting with Riso, CL, RF, and CF on 1/Beta.  In our Zo External Model set Ro = Ro for OPA177, measured to be 60 ohms. The voltage-controlled–voltage-source, VCV1 isolated our op amp macromodel, U1, from Ro, Riso, CL, CF, and RF.  VCV1 is set to x1 to keep the data sheet Aol gain the same. Remove any large DC load since we want to analyze this circuit under worst case stability conditions which will be with CL only and our calculated unloaded Zo (Ro=60 ohms for this case). VOA is an internal node to the op amp which in the real world cannot be measured.  It is also not easy to access this internal node on many SPICE macromodels.  1/Beta is analyzed relative to VOA to include the effects of Ro, Riso, CL, CF, and RF.  Final stability simulation in SPICE, without using the Zo External Model cannot plot 1/Beta but can plot Loop Gain to confirm our analysis using the ZO External Model.</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503139A1-DC4F-4286-A612-56F60397E58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3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For this Riso with Dual Feedback topology can analyze each feedback path, FB#1 and FB#2 independently and plot their resulting 1/</a:t>
            </a:r>
            <a:r>
              <a:rPr b="0" lang="en-US" sz="2000" spc="-1" strike="noStrike">
                <a:solidFill>
                  <a:srgbClr val="000000"/>
                </a:solidFill>
                <a:uFill>
                  <a:solidFill>
                    <a:srgbClr val="ffffff"/>
                  </a:solidFill>
                </a:uFill>
                <a:latin typeface="Arial"/>
              </a:rPr>
              <a:t>β plots on the Aol curve of the op amp.  The net 1/β the op amp will respond to will be the lowest 1/β of either FB#1 or FB#2 at any point in frequency. </a:t>
            </a:r>
            <a:endParaRPr b="0" lang="en-US" sz="2000" spc="-1" strike="noStrike">
              <a:solidFill>
                <a:srgbClr val="000000"/>
              </a:solidFill>
              <a:uFill>
                <a:solidFill>
                  <a:srgbClr val="ffffff"/>
                </a:solidFill>
              </a:uFill>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1C19E147-A761-44E5-A652-ACD8C87C2C7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3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For our Dual Feedback example we see the 1/</a:t>
            </a:r>
            <a:r>
              <a:rPr b="0" lang="en-US" sz="2000" spc="-1" strike="noStrike">
                <a:solidFill>
                  <a:srgbClr val="000000"/>
                </a:solidFill>
                <a:uFill>
                  <a:solidFill>
                    <a:srgbClr val="ffffff"/>
                  </a:solidFill>
                </a:uFill>
                <a:latin typeface="Arial"/>
              </a:rPr>
              <a:t>β plotted for each feedback path, FB#1 and FB#2, independently with the net 1/β being the lower of the two that any point in frequency. </a:t>
            </a:r>
            <a:endParaRPr b="0" lang="en-US" sz="2000" spc="-1" strike="noStrike">
              <a:solidFill>
                <a:srgbClr val="000000"/>
              </a:solidFill>
              <a:uFill>
                <a:solidFill>
                  <a:srgbClr val="ffffff"/>
                </a:solidFill>
              </a:uFill>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E7FAE610-A776-4B06-BA0B-F617A2E71534}"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3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We will use the circuit above to purposely create the BIG NOT. </a:t>
            </a:r>
            <a:endParaRPr b="0" lang="en-US" sz="2000" spc="-1" strike="noStrike">
              <a:solidFill>
                <a:srgbClr val="000000"/>
              </a:solidFill>
              <a:uFill>
                <a:solidFill>
                  <a:srgbClr val="ffffff"/>
                </a:solidFill>
              </a:uFill>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E5C38DE8-9564-4F97-B905-9FA1719726A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4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By adjusting FB#2 improperly we are able to create the BIG NOT in the net 1/</a:t>
            </a:r>
            <a:r>
              <a:rPr b="0" lang="en-US" sz="2000" spc="-1" strike="noStrike">
                <a:solidFill>
                  <a:srgbClr val="000000"/>
                </a:solidFill>
                <a:uFill>
                  <a:solidFill>
                    <a:srgbClr val="ffffff"/>
                  </a:solidFill>
                </a:uFill>
                <a:latin typeface="Arial"/>
              </a:rPr>
              <a:t>β plot. </a:t>
            </a:r>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4A01229-A22C-4E7C-BC23-E7CB227D76A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From our input capacitance model for the OPA140 and the circuit topology it is configured in we see there is a net input capacitance, Cin_eq which will affect our feedback factor, β, over frequency.  Since the Cin_eq capacitor is buffered by RF, 180k ohm resistor, there are no loading effects on Aol with this circuit topology and so the Aol remains unchanged. </a:t>
            </a:r>
            <a:endParaRPr b="0" lang="en-US" sz="2000" spc="-1" strike="noStrike">
              <a:solidFill>
                <a:srgbClr val="000000"/>
              </a:solidFill>
              <a:uFill>
                <a:solidFill>
                  <a:srgbClr val="ffffff"/>
                </a:solidFill>
              </a:uFill>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3845CAD3-E8A0-4723-B292-40B8CE0B257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4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SPICE analysis of our BIG NOT circuit confirms we have created the BIG NOT in the 1/</a:t>
            </a:r>
            <a:r>
              <a:rPr b="0" lang="en-US" sz="2000" spc="-1" strike="noStrike">
                <a:solidFill>
                  <a:srgbClr val="000000"/>
                </a:solidFill>
                <a:uFill>
                  <a:solidFill>
                    <a:srgbClr val="ffffff"/>
                  </a:solidFill>
                </a:uFill>
                <a:latin typeface="Arial"/>
              </a:rPr>
              <a:t>β plot. </a:t>
            </a:r>
            <a:endParaRPr b="0" lang="en-US" sz="2000" spc="-1" strike="noStrike">
              <a:solidFill>
                <a:srgbClr val="000000"/>
              </a:solidFill>
              <a:uFill>
                <a:solidFill>
                  <a:srgbClr val="ffffff"/>
                </a:solidFill>
              </a:uFill>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FF91DD0-3F63-41B6-BD3D-D3B09C521EB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4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Loop gain confirms that our BIG NOT circuit has a very abrupt phase shift around 2kHz. </a:t>
            </a:r>
            <a:endParaRPr b="0" lang="en-US" sz="2000" spc="-1" strike="noStrike">
              <a:solidFill>
                <a:srgbClr val="000000"/>
              </a:solidFill>
              <a:uFill>
                <a:solidFill>
                  <a:srgbClr val="ffffff"/>
                </a:solidFill>
              </a:uFill>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EC7C546-55E5-4465-84E7-7C36224DCDDF}"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4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We will use this circuit to run a transient closed loop analysis to see how our BIG NOT circuit would perform in the real world. </a:t>
            </a:r>
            <a:endParaRPr b="0" lang="en-US" sz="2000" spc="-1" strike="noStrike">
              <a:solidFill>
                <a:srgbClr val="000000"/>
              </a:solidFill>
              <a:uFill>
                <a:solidFill>
                  <a:srgbClr val="ffffff"/>
                </a:solidFill>
              </a:uFill>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801F2E8-916E-48AB-A9E8-BC24DA7098E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4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A closed loop transient test of our BIG NOT circuit shows we do not end up with desirable results for a disturbance in the op amp circuit. </a:t>
            </a:r>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ADE3EFC-E0E6-497D-BD9E-77850AF9D4E1}"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β network is shown above.  β is easy to compute if one sets VOUT = 1.  β=(input impedance)/(feedback impedance + input impedance).  Recall that 1/β is just the reciprocal of β.  From our derived and simplified equations above we see a zero, fz1, in the 1/β plot due to RF, RI and Cin_eq.  Note that although our closed loop gain is -1 our 1/β is at 6dB or x2.  Remember our earlier discussion of noise gain and to view the op amp, from a loop gain view, to always be running in a noise gain equivalent to putting a noise source on the +input of the op amp and running in the non-inverting gain based on feedback and input impedances from output to –input.  </a:t>
            </a:r>
            <a:endParaRPr b="0"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06DFCEBD-CDA2-4BBF-8874-83EEA7CB29A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CF Compensation design steps are outlined here. Rules-of-thumb are presented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C6AF87AE-7AE3-4881-8DC9-39608E1934F8}"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Using our Loop Gain Test circuit in SPICE we can plot the Aol and 1/</a:t>
            </a:r>
            <a:r>
              <a:rPr b="0" lang="en-US" sz="2000" spc="-1" strike="noStrike">
                <a:solidFill>
                  <a:srgbClr val="000000"/>
                </a:solidFill>
                <a:uFill>
                  <a:solidFill>
                    <a:srgbClr val="ffffff"/>
                  </a:solidFill>
                </a:uFill>
                <a:latin typeface="Arial"/>
              </a:rPr>
              <a:t>β  for the uncompensated circuit as shown above. For best stability results on first pass we use the recommended rules-of-thumb shown and draw in what we want the final 1/β  curve to look like.  Based on this graphical approach we see we need a pole, fp1, added into the 1/β  curve to allow the compensated 1/β to intersect the Aol at a rate-of-closure which is 20db/decade and thus stable by our criteria.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1, 2, and 3 for the CF Compensation Design:</a:t>
            </a:r>
            <a:endParaRPr b="0" lang="en-US" sz="2000" spc="-1" strike="noStrike">
              <a:solidFill>
                <a:srgbClr val="000000"/>
              </a:solidFill>
              <a:uFill>
                <a:solidFill>
                  <a:srgbClr val="ffffff"/>
                </a:solidFill>
              </a:uFill>
              <a:latin typeface="Arial"/>
            </a:endParaRPr>
          </a:p>
          <a:p>
            <a:pPr marL="346680" indent="-346320">
              <a:lnSpc>
                <a:spcPct val="100000"/>
              </a:lnSpc>
              <a:buClr>
                <a:srgbClr val="000000"/>
              </a:buClr>
              <a:buFont typeface="StarSymbol"/>
              <a:buAutoNum type="arabicParenR"/>
            </a:pPr>
            <a:r>
              <a:rPr b="0" lang="en-US" sz="2000" spc="-1" strike="noStrike">
                <a:solidFill>
                  <a:srgbClr val="000000"/>
                </a:solidFill>
                <a:uFill>
                  <a:solidFill>
                    <a:srgbClr val="ffffff"/>
                  </a:solidFill>
                </a:uFill>
                <a:latin typeface="Arial"/>
              </a:rPr>
              <a:t>Determine fz1 in 1/β due to Cin_eq</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Measure in SPICE</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Compute by Datasheet C</a:t>
            </a:r>
            <a:r>
              <a:rPr b="0" lang="en-US" sz="2000" spc="-1" strike="noStrike" baseline="-25000">
                <a:solidFill>
                  <a:srgbClr val="000000"/>
                </a:solidFill>
                <a:uFill>
                  <a:solidFill>
                    <a:srgbClr val="ffffff"/>
                  </a:solidFill>
                </a:uFill>
                <a:latin typeface="Arial"/>
              </a:rPr>
              <a:t>DIFF </a:t>
            </a:r>
            <a:r>
              <a:rPr b="0" lang="en-US" sz="2000" spc="-1" strike="noStrike">
                <a:solidFill>
                  <a:srgbClr val="000000"/>
                </a:solidFill>
                <a:uFill>
                  <a:solidFill>
                    <a:srgbClr val="ffffff"/>
                  </a:solidFill>
                </a:uFill>
                <a:latin typeface="Arial"/>
              </a:rPr>
              <a:t>and C</a:t>
            </a:r>
            <a:r>
              <a:rPr b="0" lang="en-US" sz="2000" spc="-1" strike="noStrike" baseline="-25000">
                <a:solidFill>
                  <a:srgbClr val="000000"/>
                </a:solidFill>
                <a:uFill>
                  <a:solidFill>
                    <a:srgbClr val="ffffff"/>
                  </a:solidFill>
                </a:uFill>
                <a:latin typeface="Arial"/>
              </a:rPr>
              <a:t>CM</a:t>
            </a:r>
            <a:r>
              <a:rPr b="0" lang="en-US" sz="2000" spc="-1" strike="noStrike">
                <a:solidFill>
                  <a:srgbClr val="000000"/>
                </a:solidFill>
                <a:uFill>
                  <a:solidFill>
                    <a:srgbClr val="ffffff"/>
                  </a:solidFill>
                </a:uFill>
                <a:latin typeface="Arial"/>
              </a:rPr>
              <a:t> and Circuit RF and RI</a:t>
            </a:r>
            <a:endParaRPr b="0" lang="en-US" sz="2000" spc="-1" strike="noStrike">
              <a:solidFill>
                <a:srgbClr val="000000"/>
              </a:solidFill>
              <a:uFill>
                <a:solidFill>
                  <a:srgbClr val="ffffff"/>
                </a:solidFill>
              </a:uFill>
              <a:latin typeface="Arial"/>
            </a:endParaRPr>
          </a:p>
          <a:p>
            <a:pPr marL="346680" indent="-346320">
              <a:lnSpc>
                <a:spcPct val="100000"/>
              </a:lnSpc>
              <a:buClr>
                <a:srgbClr val="000000"/>
              </a:buClr>
              <a:buFont typeface="StarSymbol"/>
              <a:buAutoNum type="arabicParenR"/>
            </a:pPr>
            <a:r>
              <a:rPr b="0" lang="en-US" sz="2000" spc="-1" strike="noStrike">
                <a:solidFill>
                  <a:srgbClr val="000000"/>
                </a:solidFill>
                <a:uFill>
                  <a:solidFill>
                    <a:srgbClr val="ffffff"/>
                  </a:solidFill>
                </a:uFill>
                <a:latin typeface="Arial"/>
              </a:rPr>
              <a:t>Plot 1/β  with fz1 on original Aol</a:t>
            </a:r>
            <a:endParaRPr b="0" lang="en-US" sz="2000" spc="-1" strike="noStrike">
              <a:solidFill>
                <a:srgbClr val="000000"/>
              </a:solidFill>
              <a:uFill>
                <a:solidFill>
                  <a:srgbClr val="ffffff"/>
                </a:solidFill>
              </a:uFill>
              <a:latin typeface="Arial"/>
            </a:endParaRPr>
          </a:p>
          <a:p>
            <a:pPr marL="346680" indent="-346320">
              <a:lnSpc>
                <a:spcPct val="100000"/>
              </a:lnSpc>
            </a:pPr>
            <a:r>
              <a:rPr b="0" lang="en-US" sz="2000" spc="-1" strike="noStrike">
                <a:solidFill>
                  <a:srgbClr val="000000"/>
                </a:solidFill>
                <a:uFill>
                  <a:solidFill>
                    <a:srgbClr val="ffffff"/>
                  </a:solidFill>
                </a:uFill>
                <a:latin typeface="Arial"/>
              </a:rPr>
              <a:t>3)   Add Desired fp1 on 1/β  for CF Compensation</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Keep fp1 </a:t>
            </a:r>
            <a:r>
              <a:rPr b="0" lang="en-US" sz="2000" spc="-1" strike="noStrike" u="sng">
                <a:solidFill>
                  <a:srgbClr val="000000"/>
                </a:solidFill>
                <a:uFill>
                  <a:solidFill>
                    <a:srgbClr val="ffffff"/>
                  </a:solidFill>
                </a:uFill>
                <a:latin typeface="Arial"/>
              </a:rPr>
              <a:t>&lt;</a:t>
            </a:r>
            <a:r>
              <a:rPr b="0" lang="en-US" sz="2000" spc="-1" strike="noStrike">
                <a:solidFill>
                  <a:srgbClr val="000000"/>
                </a:solidFill>
                <a:uFill>
                  <a:solidFill>
                    <a:srgbClr val="ffffff"/>
                  </a:solidFill>
                </a:uFill>
                <a:latin typeface="Arial"/>
              </a:rPr>
              <a:t> 10*fz1</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Keep fp1 </a:t>
            </a:r>
            <a:r>
              <a:rPr b="0" lang="en-US" sz="2000" spc="-1" strike="noStrike" u="sng">
                <a:solidFill>
                  <a:srgbClr val="000000"/>
                </a:solidFill>
                <a:uFill>
                  <a:solidFill>
                    <a:srgbClr val="ffffff"/>
                  </a:solidFill>
                </a:uFill>
                <a:latin typeface="Arial"/>
              </a:rPr>
              <a:t>&lt;</a:t>
            </a:r>
            <a:r>
              <a:rPr b="0" lang="en-US" sz="2000" spc="-1" strike="noStrike">
                <a:solidFill>
                  <a:srgbClr val="000000"/>
                </a:solidFill>
                <a:uFill>
                  <a:solidFill>
                    <a:srgbClr val="ffffff"/>
                  </a:solidFill>
                </a:uFill>
                <a:latin typeface="Arial"/>
              </a:rPr>
              <a:t> 1/10 * fcl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43" name="" descr=""/>
          <p:cNvPicPr/>
          <p:nvPr/>
        </p:nvPicPr>
        <p:blipFill>
          <a:blip r:embed="rId2"/>
          <a:stretch/>
        </p:blipFill>
        <p:spPr>
          <a:xfrm>
            <a:off x="1467720" y="1048320"/>
            <a:ext cx="6198480" cy="4945680"/>
          </a:xfrm>
          <a:prstGeom prst="rect">
            <a:avLst/>
          </a:prstGeom>
          <a:ln>
            <a:noFill/>
          </a:ln>
        </p:spPr>
      </p:pic>
      <p:pic>
        <p:nvPicPr>
          <p:cNvPr id="44" name="" descr=""/>
          <p:cNvPicPr/>
          <p:nvPr/>
        </p:nvPicPr>
        <p:blipFill>
          <a:blip r:embed="rId3"/>
          <a:stretch/>
        </p:blipFill>
        <p:spPr>
          <a:xfrm>
            <a:off x="1467720" y="1048320"/>
            <a:ext cx="6198480" cy="4945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3"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2"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84" name="" descr=""/>
          <p:cNvPicPr/>
          <p:nvPr/>
        </p:nvPicPr>
        <p:blipFill>
          <a:blip r:embed="rId2"/>
          <a:stretch/>
        </p:blipFill>
        <p:spPr>
          <a:xfrm>
            <a:off x="1467720" y="1048320"/>
            <a:ext cx="6198480" cy="4945680"/>
          </a:xfrm>
          <a:prstGeom prst="rect">
            <a:avLst/>
          </a:prstGeom>
          <a:ln>
            <a:noFill/>
          </a:ln>
        </p:spPr>
      </p:pic>
      <p:pic>
        <p:nvPicPr>
          <p:cNvPr id="85" name="" descr=""/>
          <p:cNvPicPr/>
          <p:nvPr/>
        </p:nvPicPr>
        <p:blipFill>
          <a:blip r:embed="rId3"/>
          <a:stretch/>
        </p:blipFill>
        <p:spPr>
          <a:xfrm>
            <a:off x="1467720" y="1048320"/>
            <a:ext cx="6198480" cy="49456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5"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1"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2"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126" name="" descr=""/>
          <p:cNvPicPr/>
          <p:nvPr/>
        </p:nvPicPr>
        <p:blipFill>
          <a:blip r:embed="rId2"/>
          <a:stretch/>
        </p:blipFill>
        <p:spPr>
          <a:xfrm>
            <a:off x="1467720" y="1048320"/>
            <a:ext cx="6198480" cy="4945680"/>
          </a:xfrm>
          <a:prstGeom prst="rect">
            <a:avLst/>
          </a:prstGeom>
          <a:ln>
            <a:noFill/>
          </a:ln>
        </p:spPr>
      </p:pic>
      <p:pic>
        <p:nvPicPr>
          <p:cNvPr id="127" name="" descr=""/>
          <p:cNvPicPr/>
          <p:nvPr/>
        </p:nvPicPr>
        <p:blipFill>
          <a:blip r:embed="rId3"/>
          <a:stretch/>
        </p:blipFill>
        <p:spPr>
          <a:xfrm>
            <a:off x="1467720" y="1048320"/>
            <a:ext cx="6198480" cy="49456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38"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9"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3"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6"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7"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59"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0"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5"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7"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8"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169" name="" descr=""/>
          <p:cNvPicPr/>
          <p:nvPr/>
        </p:nvPicPr>
        <p:blipFill>
          <a:blip r:embed="rId2"/>
          <a:stretch/>
        </p:blipFill>
        <p:spPr>
          <a:xfrm>
            <a:off x="1467720" y="1048320"/>
            <a:ext cx="6198480" cy="4945680"/>
          </a:xfrm>
          <a:prstGeom prst="rect">
            <a:avLst/>
          </a:prstGeom>
          <a:ln>
            <a:noFill/>
          </a:ln>
        </p:spPr>
      </p:pic>
      <p:pic>
        <p:nvPicPr>
          <p:cNvPr id="170" name="" descr=""/>
          <p:cNvPicPr/>
          <p:nvPr/>
        </p:nvPicPr>
        <p:blipFill>
          <a:blip r:embed="rId3"/>
          <a:stretch/>
        </p:blipFill>
        <p:spPr>
          <a:xfrm>
            <a:off x="1467720" y="1048320"/>
            <a:ext cx="6198480" cy="49456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82"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84"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86"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87"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91"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92"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93"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95"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96"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97"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99"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0"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1"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06"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8"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9"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11"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2"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213" name="" descr=""/>
          <p:cNvPicPr/>
          <p:nvPr/>
        </p:nvPicPr>
        <p:blipFill>
          <a:blip r:embed="rId2"/>
          <a:stretch/>
        </p:blipFill>
        <p:spPr>
          <a:xfrm>
            <a:off x="1467720" y="1048320"/>
            <a:ext cx="6198480" cy="4945680"/>
          </a:xfrm>
          <a:prstGeom prst="rect">
            <a:avLst/>
          </a:prstGeom>
          <a:ln>
            <a:noFill/>
          </a:ln>
        </p:spPr>
      </p:pic>
      <p:pic>
        <p:nvPicPr>
          <p:cNvPr id="214" name="" descr=""/>
          <p:cNvPicPr/>
          <p:nvPr/>
        </p:nvPicPr>
        <p:blipFill>
          <a:blip r:embed="rId3"/>
          <a:stretch/>
        </p:blipFill>
        <p:spPr>
          <a:xfrm>
            <a:off x="1467720" y="1048320"/>
            <a:ext cx="6198480" cy="49456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23"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25"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27"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8"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32"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3"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4"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36"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8"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40"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1"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2"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44"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5"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47"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8"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9"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0"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52"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3"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254" name="" descr=""/>
          <p:cNvPicPr/>
          <p:nvPr/>
        </p:nvPicPr>
        <p:blipFill>
          <a:blip r:embed="rId2"/>
          <a:stretch/>
        </p:blipFill>
        <p:spPr>
          <a:xfrm>
            <a:off x="1467720" y="1048320"/>
            <a:ext cx="6198480" cy="4945680"/>
          </a:xfrm>
          <a:prstGeom prst="rect">
            <a:avLst/>
          </a:prstGeom>
          <a:ln>
            <a:noFill/>
          </a:ln>
        </p:spPr>
      </p:pic>
      <p:pic>
        <p:nvPicPr>
          <p:cNvPr id="255" name="" descr=""/>
          <p:cNvPicPr/>
          <p:nvPr/>
        </p:nvPicPr>
        <p:blipFill>
          <a:blip r:embed="rId3"/>
          <a:stretch/>
        </p:blipFill>
        <p:spPr>
          <a:xfrm>
            <a:off x="1467720" y="1048320"/>
            <a:ext cx="6198480" cy="49456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3" name="Picture 8" descr=""/>
          <p:cNvPicPr/>
          <p:nvPr/>
        </p:nvPicPr>
        <p:blipFill>
          <a:blip r:embed="rId2"/>
          <a:stretch/>
        </p:blipFill>
        <p:spPr>
          <a:xfrm>
            <a:off x="6675480" y="6440400"/>
            <a:ext cx="1874520" cy="231480"/>
          </a:xfrm>
          <a:prstGeom prst="rect">
            <a:avLst/>
          </a:prstGeom>
          <a:ln w="9360">
            <a:noFill/>
          </a:ln>
        </p:spPr>
      </p:pic>
      <p:pic>
        <p:nvPicPr>
          <p:cNvPr id="4" name="Picture 6" descr=""/>
          <p:cNvPicPr/>
          <p:nvPr/>
        </p:nvPicPr>
        <p:blipFill>
          <a:blip r:embed="rId3"/>
          <a:stretch/>
        </p:blipFill>
        <p:spPr>
          <a:xfrm>
            <a:off x="0" y="0"/>
            <a:ext cx="9143640" cy="6857640"/>
          </a:xfrm>
          <a:prstGeom prst="rect">
            <a:avLst/>
          </a:prstGeom>
          <a:ln w="9360">
            <a:noFill/>
          </a:ln>
        </p:spPr>
      </p:pic>
      <p:sp>
        <p:nvSpPr>
          <p:cNvPr id="5" name="CustomShape 4"/>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 name="CustomShape 5"/>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7" name="Picture 27" descr=""/>
          <p:cNvPicPr/>
          <p:nvPr/>
        </p:nvPicPr>
        <p:blipFill>
          <a:blip r:embed="rId4"/>
          <a:stretch/>
        </p:blipFill>
        <p:spPr>
          <a:xfrm>
            <a:off x="6675480" y="6440400"/>
            <a:ext cx="1874520" cy="231480"/>
          </a:xfrm>
          <a:prstGeom prst="rect">
            <a:avLst/>
          </a:prstGeom>
          <a:ln w="9360">
            <a:noFill/>
          </a:ln>
        </p:spPr>
      </p:pic>
      <p:sp>
        <p:nvSpPr>
          <p:cNvPr id="8" name="PlaceHolder 6"/>
          <p:cNvSpPr>
            <a:spLocks noGrp="1"/>
          </p:cNvSpPr>
          <p:nvPr>
            <p:ph type="title"/>
          </p:nvPr>
        </p:nvSpPr>
        <p:spPr>
          <a:xfrm>
            <a:off x="343080" y="1943280"/>
            <a:ext cx="8457840" cy="1469520"/>
          </a:xfrm>
          <a:prstGeom prst="rect">
            <a:avLst/>
          </a:prstGeom>
        </p:spPr>
        <p:txBody>
          <a:bodyPr anchor="ctr"/>
          <a:p>
            <a:pPr>
              <a:lnSpc>
                <a:spcPct val="100000"/>
              </a:lnSpc>
            </a:pPr>
            <a:r>
              <a:rPr b="1" lang="en-US" sz="40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9" name="PlaceHolder 7"/>
          <p:cNvSpPr>
            <a:spLocks noGrp="1"/>
          </p:cNvSpPr>
          <p:nvPr>
            <p:ph type="sldNum"/>
          </p:nvPr>
        </p:nvSpPr>
        <p:spPr>
          <a:xfrm>
            <a:off x="6642000" y="6039000"/>
            <a:ext cx="2133360" cy="205920"/>
          </a:xfrm>
          <a:prstGeom prst="rect">
            <a:avLst/>
          </a:prstGeom>
        </p:spPr>
        <p:txBody>
          <a:bodyPr/>
          <a:p>
            <a:pPr algn="r">
              <a:lnSpc>
                <a:spcPct val="100000"/>
              </a:lnSpc>
            </a:pPr>
            <a:fld id="{92E471F4-1299-4DC6-BA5C-91A2454E87E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0"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48" name="Picture 8" descr=""/>
          <p:cNvPicPr/>
          <p:nvPr/>
        </p:nvPicPr>
        <p:blipFill>
          <a:blip r:embed="rId2"/>
          <a:stretch/>
        </p:blipFill>
        <p:spPr>
          <a:xfrm>
            <a:off x="6675480" y="6440400"/>
            <a:ext cx="1874520" cy="231480"/>
          </a:xfrm>
          <a:prstGeom prst="rect">
            <a:avLst/>
          </a:prstGeom>
          <a:ln w="9360">
            <a:noFill/>
          </a:ln>
        </p:spPr>
      </p:pic>
      <p:sp>
        <p:nvSpPr>
          <p:cNvPr id="49" name="PlaceHolder 4"/>
          <p:cNvSpPr>
            <a:spLocks noGrp="1"/>
          </p:cNvSpPr>
          <p:nvPr>
            <p:ph type="title"/>
          </p:nvPr>
        </p:nvSpPr>
        <p:spPr>
          <a:xfrm>
            <a:off x="231840" y="142920"/>
            <a:ext cx="8457840" cy="813960"/>
          </a:xfrm>
          <a:prstGeom prst="rect">
            <a:avLst/>
          </a:prstGeom>
        </p:spPr>
        <p:txBody>
          <a:bodyPr anchor="ctr"/>
          <a:p>
            <a:pPr>
              <a:lnSpc>
                <a:spcPct val="100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50" name="PlaceHolder 5"/>
          <p:cNvSpPr>
            <a:spLocks noGrp="1"/>
          </p:cNvSpPr>
          <p:nvPr>
            <p:ph type="body"/>
          </p:nvPr>
        </p:nvSpPr>
        <p:spPr>
          <a:xfrm>
            <a:off x="333360" y="1048320"/>
            <a:ext cx="8467200" cy="494568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51" name="PlaceHolder 6"/>
          <p:cNvSpPr>
            <a:spLocks noGrp="1"/>
          </p:cNvSpPr>
          <p:nvPr>
            <p:ph type="sldNum"/>
          </p:nvPr>
        </p:nvSpPr>
        <p:spPr>
          <a:xfrm>
            <a:off x="6642000" y="6049800"/>
            <a:ext cx="2133360" cy="205920"/>
          </a:xfrm>
          <a:prstGeom prst="rect">
            <a:avLst/>
          </a:prstGeom>
        </p:spPr>
        <p:txBody>
          <a:bodyPr/>
          <a:p>
            <a:pPr algn="r">
              <a:lnSpc>
                <a:spcPct val="100000"/>
              </a:lnSpc>
            </a:pPr>
            <a:fld id="{7FD365D1-477F-4016-805B-CFA6AC33080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8"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89" name="Picture 8" descr=""/>
          <p:cNvPicPr/>
          <p:nvPr/>
        </p:nvPicPr>
        <p:blipFill>
          <a:blip r:embed="rId2"/>
          <a:stretch/>
        </p:blipFill>
        <p:spPr>
          <a:xfrm>
            <a:off x="6675480" y="6440400"/>
            <a:ext cx="1874520" cy="231480"/>
          </a:xfrm>
          <a:prstGeom prst="rect">
            <a:avLst/>
          </a:prstGeom>
          <a:ln w="9360">
            <a:noFill/>
          </a:ln>
        </p:spPr>
      </p:pic>
      <p:sp>
        <p:nvSpPr>
          <p:cNvPr id="90" name="PlaceHolder 4"/>
          <p:cNvSpPr>
            <a:spLocks noGrp="1"/>
          </p:cNvSpPr>
          <p:nvPr>
            <p:ph type="title"/>
          </p:nvPr>
        </p:nvSpPr>
        <p:spPr>
          <a:xfrm>
            <a:off x="231840" y="142920"/>
            <a:ext cx="8457840" cy="813960"/>
          </a:xfrm>
          <a:prstGeom prst="rect">
            <a:avLst/>
          </a:prstGeom>
        </p:spPr>
        <p:txBody>
          <a:bodyPr anchor="ctr"/>
          <a:p>
            <a:pPr>
              <a:lnSpc>
                <a:spcPct val="100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91" name="PlaceHolder 5"/>
          <p:cNvSpPr>
            <a:spLocks noGrp="1"/>
          </p:cNvSpPr>
          <p:nvPr>
            <p:ph type="body"/>
          </p:nvPr>
        </p:nvSpPr>
        <p:spPr>
          <a:xfrm>
            <a:off x="333360" y="1185840"/>
            <a:ext cx="4157280" cy="4692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92" name="PlaceHolder 6"/>
          <p:cNvSpPr>
            <a:spLocks noGrp="1"/>
          </p:cNvSpPr>
          <p:nvPr>
            <p:ph type="body"/>
          </p:nvPr>
        </p:nvSpPr>
        <p:spPr>
          <a:xfrm>
            <a:off x="4643280" y="1185840"/>
            <a:ext cx="4157280" cy="4692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93" name="PlaceHolder 7"/>
          <p:cNvSpPr>
            <a:spLocks noGrp="1"/>
          </p:cNvSpPr>
          <p:nvPr>
            <p:ph type="sldNum"/>
          </p:nvPr>
        </p:nvSpPr>
        <p:spPr>
          <a:xfrm>
            <a:off x="6642000" y="6049800"/>
            <a:ext cx="2133360" cy="205920"/>
          </a:xfrm>
          <a:prstGeom prst="rect">
            <a:avLst/>
          </a:prstGeom>
        </p:spPr>
        <p:txBody>
          <a:bodyPr/>
          <a:p>
            <a:pPr algn="r">
              <a:lnSpc>
                <a:spcPct val="100000"/>
              </a:lnSpc>
            </a:pPr>
            <a:fld id="{125882F9-CF6A-40DB-A2E1-1DF221E7BB1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9"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131" name="Picture 8" descr=""/>
          <p:cNvPicPr/>
          <p:nvPr/>
        </p:nvPicPr>
        <p:blipFill>
          <a:blip r:embed="rId2"/>
          <a:stretch/>
        </p:blipFill>
        <p:spPr>
          <a:xfrm>
            <a:off x="6675480" y="6440400"/>
            <a:ext cx="1874520" cy="231480"/>
          </a:xfrm>
          <a:prstGeom prst="rect">
            <a:avLst/>
          </a:prstGeom>
          <a:ln w="9360">
            <a:noFill/>
          </a:ln>
        </p:spPr>
      </p:pic>
      <p:sp>
        <p:nvSpPr>
          <p:cNvPr id="132" name="PlaceHolder 4"/>
          <p:cNvSpPr>
            <a:spLocks noGrp="1"/>
          </p:cNvSpPr>
          <p:nvPr>
            <p:ph type="title"/>
          </p:nvPr>
        </p:nvSpPr>
        <p:spPr>
          <a:xfrm>
            <a:off x="457200" y="274680"/>
            <a:ext cx="8229240" cy="1142640"/>
          </a:xfrm>
          <a:prstGeom prst="rect">
            <a:avLst/>
          </a:prstGeom>
        </p:spPr>
        <p:txBody>
          <a:bodyPr anchor="ctr"/>
          <a:p>
            <a:pPr>
              <a:lnSpc>
                <a:spcPct val="85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133" name="PlaceHolder 5"/>
          <p:cNvSpPr>
            <a:spLocks noGrp="1"/>
          </p:cNvSpPr>
          <p:nvPr>
            <p:ph type="body"/>
          </p:nvPr>
        </p:nvSpPr>
        <p:spPr>
          <a:xfrm>
            <a:off x="457200" y="1600200"/>
            <a:ext cx="4038120" cy="452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34" name="PlaceHolder 6"/>
          <p:cNvSpPr>
            <a:spLocks noGrp="1"/>
          </p:cNvSpPr>
          <p:nvPr>
            <p:ph type="body"/>
          </p:nvPr>
        </p:nvSpPr>
        <p:spPr>
          <a:xfrm>
            <a:off x="4648320" y="1600200"/>
            <a:ext cx="4038120" cy="218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35" name="PlaceHolder 7"/>
          <p:cNvSpPr>
            <a:spLocks noGrp="1"/>
          </p:cNvSpPr>
          <p:nvPr>
            <p:ph type="body"/>
          </p:nvPr>
        </p:nvSpPr>
        <p:spPr>
          <a:xfrm>
            <a:off x="4648320" y="3938760"/>
            <a:ext cx="4038120" cy="21873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36" name="PlaceHolder 8"/>
          <p:cNvSpPr>
            <a:spLocks noGrp="1"/>
          </p:cNvSpPr>
          <p:nvPr>
            <p:ph type="sldNum"/>
          </p:nvPr>
        </p:nvSpPr>
        <p:spPr>
          <a:xfrm>
            <a:off x="6642000" y="6049800"/>
            <a:ext cx="2133360" cy="205920"/>
          </a:xfrm>
          <a:prstGeom prst="rect">
            <a:avLst/>
          </a:prstGeom>
        </p:spPr>
        <p:txBody>
          <a:bodyPr/>
          <a:p>
            <a:pPr algn="r">
              <a:lnSpc>
                <a:spcPct val="100000"/>
              </a:lnSpc>
            </a:pPr>
            <a:fld id="{4D714236-09DA-4D80-81D0-777D4E32435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2"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3"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174" name="Picture 8" descr=""/>
          <p:cNvPicPr/>
          <p:nvPr/>
        </p:nvPicPr>
        <p:blipFill>
          <a:blip r:embed="rId2"/>
          <a:stretch/>
        </p:blipFill>
        <p:spPr>
          <a:xfrm>
            <a:off x="6675480" y="6440400"/>
            <a:ext cx="1874520" cy="231480"/>
          </a:xfrm>
          <a:prstGeom prst="rect">
            <a:avLst/>
          </a:prstGeom>
          <a:ln w="9360">
            <a:noFill/>
          </a:ln>
        </p:spPr>
      </p:pic>
      <p:sp>
        <p:nvSpPr>
          <p:cNvPr id="175" name="PlaceHolder 4"/>
          <p:cNvSpPr>
            <a:spLocks noGrp="1"/>
          </p:cNvSpPr>
          <p:nvPr>
            <p:ph type="title"/>
          </p:nvPr>
        </p:nvSpPr>
        <p:spPr>
          <a:xfrm>
            <a:off x="457200" y="274680"/>
            <a:ext cx="8229240" cy="1142640"/>
          </a:xfrm>
          <a:prstGeom prst="rect">
            <a:avLst/>
          </a:prstGeom>
        </p:spPr>
        <p:txBody>
          <a:bodyPr anchor="ctr"/>
          <a:p>
            <a:pPr>
              <a:lnSpc>
                <a:spcPct val="85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176" name="PlaceHolder 5"/>
          <p:cNvSpPr>
            <a:spLocks noGrp="1"/>
          </p:cNvSpPr>
          <p:nvPr>
            <p:ph type="body"/>
          </p:nvPr>
        </p:nvSpPr>
        <p:spPr>
          <a:xfrm>
            <a:off x="457200" y="1600200"/>
            <a:ext cx="4038120" cy="218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77" name="PlaceHolder 6"/>
          <p:cNvSpPr>
            <a:spLocks noGrp="1"/>
          </p:cNvSpPr>
          <p:nvPr>
            <p:ph type="body"/>
          </p:nvPr>
        </p:nvSpPr>
        <p:spPr>
          <a:xfrm>
            <a:off x="4648320" y="1600200"/>
            <a:ext cx="4038120" cy="218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78" name="PlaceHolder 7"/>
          <p:cNvSpPr>
            <a:spLocks noGrp="1"/>
          </p:cNvSpPr>
          <p:nvPr>
            <p:ph type="body"/>
          </p:nvPr>
        </p:nvSpPr>
        <p:spPr>
          <a:xfrm>
            <a:off x="457200" y="3938760"/>
            <a:ext cx="4038120" cy="21873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79" name="PlaceHolder 8"/>
          <p:cNvSpPr>
            <a:spLocks noGrp="1"/>
          </p:cNvSpPr>
          <p:nvPr>
            <p:ph type="body"/>
          </p:nvPr>
        </p:nvSpPr>
        <p:spPr>
          <a:xfrm>
            <a:off x="4648320" y="3938760"/>
            <a:ext cx="4038120" cy="21873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80" name="PlaceHolder 9"/>
          <p:cNvSpPr>
            <a:spLocks noGrp="1"/>
          </p:cNvSpPr>
          <p:nvPr>
            <p:ph type="sldNum"/>
          </p:nvPr>
        </p:nvSpPr>
        <p:spPr>
          <a:xfrm>
            <a:off x="6642000" y="6049800"/>
            <a:ext cx="2133360" cy="205920"/>
          </a:xfrm>
          <a:prstGeom prst="rect">
            <a:avLst/>
          </a:prstGeom>
        </p:spPr>
        <p:txBody>
          <a:bodyPr/>
          <a:p>
            <a:pPr algn="r">
              <a:lnSpc>
                <a:spcPct val="100000"/>
              </a:lnSpc>
            </a:pPr>
            <a:fld id="{728FE539-0897-41FD-A9A6-F46023FAD2A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5"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6"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7"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218" name="Picture 8" descr=""/>
          <p:cNvPicPr/>
          <p:nvPr/>
        </p:nvPicPr>
        <p:blipFill>
          <a:blip r:embed="rId2"/>
          <a:stretch/>
        </p:blipFill>
        <p:spPr>
          <a:xfrm>
            <a:off x="6675480" y="6440400"/>
            <a:ext cx="1874520" cy="231480"/>
          </a:xfrm>
          <a:prstGeom prst="rect">
            <a:avLst/>
          </a:prstGeom>
          <a:ln w="9360">
            <a:noFill/>
          </a:ln>
        </p:spPr>
      </p:pic>
      <p:sp>
        <p:nvSpPr>
          <p:cNvPr id="219" name="PlaceHolder 4"/>
          <p:cNvSpPr>
            <a:spLocks noGrp="1"/>
          </p:cNvSpPr>
          <p:nvPr>
            <p:ph type="title"/>
          </p:nvPr>
        </p:nvSpPr>
        <p:spPr>
          <a:xfrm>
            <a:off x="343080" y="1943280"/>
            <a:ext cx="8457840" cy="1469520"/>
          </a:xfrm>
          <a:prstGeom prst="rect">
            <a:avLst/>
          </a:prstGeom>
        </p:spPr>
        <p:txBody>
          <a:bodyPr anchor="ctr"/>
          <a:p>
            <a:pPr>
              <a:lnSpc>
                <a:spcPct val="100000"/>
              </a:lnSpc>
            </a:pPr>
            <a:r>
              <a:rPr b="1" lang="en-US" sz="40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220" name="PlaceHolder 5"/>
          <p:cNvSpPr>
            <a:spLocks noGrp="1"/>
          </p:cNvSpPr>
          <p:nvPr>
            <p:ph type="sldNum"/>
          </p:nvPr>
        </p:nvSpPr>
        <p:spPr>
          <a:xfrm>
            <a:off x="6642000" y="6039000"/>
            <a:ext cx="2133360" cy="205920"/>
          </a:xfrm>
          <a:prstGeom prst="rect">
            <a:avLst/>
          </a:prstGeom>
        </p:spPr>
        <p:txBody>
          <a:bodyPr/>
          <a:p>
            <a:pPr algn="r">
              <a:lnSpc>
                <a:spcPct val="100000"/>
              </a:lnSpc>
            </a:pPr>
            <a:fld id="{26166FBB-C816-45D9-9678-DA28E8676FE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21"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7.wmf"/><Relationship Id="rId3" Type="http://schemas.openxmlformats.org/officeDocument/2006/relationships/image" Target="../media/image38.wmf"/><Relationship Id="rId4" Type="http://schemas.openxmlformats.org/officeDocument/2006/relationships/image" Target="../media/image39.wmf"/><Relationship Id="rId5" Type="http://schemas.openxmlformats.org/officeDocument/2006/relationships/slideLayout" Target="../slideLayouts/slideLayout28.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 Id="rId3" Type="http://schemas.openxmlformats.org/officeDocument/2006/relationships/slideLayout" Target="../slideLayouts/slideLayout28.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2.wmf"/><Relationship Id="rId2" Type="http://schemas.openxmlformats.org/officeDocument/2006/relationships/image" Target="../media/image43.wmf"/><Relationship Id="rId3" Type="http://schemas.openxmlformats.org/officeDocument/2006/relationships/slideLayout" Target="../slideLayouts/slideLayout28.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 Id="rId3" Type="http://schemas.openxmlformats.org/officeDocument/2006/relationships/slideLayout" Target="../slideLayouts/slideLayout28.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6.wmf"/><Relationship Id="rId2" Type="http://schemas.openxmlformats.org/officeDocument/2006/relationships/slideLayout" Target="../slideLayouts/slideLayout37.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7.wmf"/><Relationship Id="rId3" Type="http://schemas.openxmlformats.org/officeDocument/2006/relationships/oleObject" Target="../embeddings/oleObject2.bin"/><Relationship Id="rId4" Type="http://schemas.openxmlformats.org/officeDocument/2006/relationships/image" Target="../media/image48.wmf"/><Relationship Id="rId5" Type="http://schemas.openxmlformats.org/officeDocument/2006/relationships/image" Target="../media/image49.wmf"/><Relationship Id="rId6" Type="http://schemas.openxmlformats.org/officeDocument/2006/relationships/slideLayout" Target="../slideLayouts/slideLayout37.xml"/><Relationship Id="rId7"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0.wmf"/><Relationship Id="rId2" Type="http://schemas.openxmlformats.org/officeDocument/2006/relationships/image" Target="../media/image51.wmf"/><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2.wmf"/><Relationship Id="rId3" Type="http://schemas.openxmlformats.org/officeDocument/2006/relationships/oleObject" Target="../embeddings/oleObject2.bin"/><Relationship Id="rId4" Type="http://schemas.openxmlformats.org/officeDocument/2006/relationships/image" Target="../media/image53.wmf"/><Relationship Id="rId5" Type="http://schemas.openxmlformats.org/officeDocument/2006/relationships/slideLayout" Target="../slideLayouts/slideLayout37.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4.wmf"/><Relationship Id="rId2" Type="http://schemas.openxmlformats.org/officeDocument/2006/relationships/oleObject" Target="../embeddings/oleObject1.bin"/><Relationship Id="rId3" Type="http://schemas.openxmlformats.org/officeDocument/2006/relationships/image" Target="../media/image55.wmf"/><Relationship Id="rId4" Type="http://schemas.openxmlformats.org/officeDocument/2006/relationships/slideLayout" Target="../slideLayouts/slideLayout37.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wmf"/><Relationship Id="rId3" Type="http://schemas.openxmlformats.org/officeDocument/2006/relationships/image" Target="../media/image60.png"/><Relationship Id="rId4" Type="http://schemas.openxmlformats.org/officeDocument/2006/relationships/slideLayout" Target="../slideLayouts/slideLayout13.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1.wmf"/><Relationship Id="rId2" Type="http://schemas.openxmlformats.org/officeDocument/2006/relationships/slideLayout" Target="../slideLayouts/slideLayout5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wmf"/><Relationship Id="rId3" Type="http://schemas.openxmlformats.org/officeDocument/2006/relationships/image" Target="../media/image64.png"/><Relationship Id="rId4" Type="http://schemas.openxmlformats.org/officeDocument/2006/relationships/slideLayout" Target="../slideLayouts/slideLayout13.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image" Target="../media/image66.jpeg"/><Relationship Id="rId3" Type="http://schemas.openxmlformats.org/officeDocument/2006/relationships/slideLayout" Target="../slideLayouts/slideLayout13.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7.wmf"/><Relationship Id="rId3" Type="http://schemas.openxmlformats.org/officeDocument/2006/relationships/image" Target="../media/image68.wmf"/><Relationship Id="rId4" Type="http://schemas.openxmlformats.org/officeDocument/2006/relationships/image" Target="../media/image69.wmf"/><Relationship Id="rId5" Type="http://schemas.openxmlformats.org/officeDocument/2006/relationships/slideLayout" Target="../slideLayouts/slideLayout13.xml"/><Relationship Id="rId6"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0.jpeg"/><Relationship Id="rId2" Type="http://schemas.openxmlformats.org/officeDocument/2006/relationships/image" Target="../media/image71.wmf"/><Relationship Id="rId3" Type="http://schemas.openxmlformats.org/officeDocument/2006/relationships/oleObject" Target="../embeddings/oleObject1.bin"/><Relationship Id="rId4" Type="http://schemas.openxmlformats.org/officeDocument/2006/relationships/image" Target="../media/image72.wmf"/><Relationship Id="rId5"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www.ti.com/ww/en/analog/precision-designs/" TargetMode="External"/><Relationship Id="rId2" Type="http://schemas.openxmlformats.org/officeDocument/2006/relationships/image" Target="../media/image73.jpeg"/><Relationship Id="rId3" Type="http://schemas.openxmlformats.org/officeDocument/2006/relationships/image" Target="../media/image74.pn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e2e.ti.com/" TargetMode="External"/><Relationship Id="rId2" Type="http://schemas.openxmlformats.org/officeDocument/2006/relationships/image" Target="../media/image75.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www.amazon.com/Jerald-G.-Graeme/e/B001HO9X60" TargetMode="External"/><Relationship Id="rId2" Type="http://schemas.openxmlformats.org/officeDocument/2006/relationships/hyperlink" Target="http://electronicdesign.com/analog/jerald-graeme"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slideLayout" Target="../slideLayouts/slideLayout28.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76.wmf"/><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7.wmf"/><Relationship Id="rId3" Type="http://schemas.openxmlformats.org/officeDocument/2006/relationships/slideLayout" Target="../slideLayouts/slideLayout28.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78.jpeg"/><Relationship Id="rId2" Type="http://schemas.openxmlformats.org/officeDocument/2006/relationships/image" Target="../media/image79.jpeg"/><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80.wmf"/><Relationship Id="rId2" Type="http://schemas.openxmlformats.org/officeDocument/2006/relationships/oleObject" Target="../embeddings/oleObject1.bin"/><Relationship Id="rId3" Type="http://schemas.openxmlformats.org/officeDocument/2006/relationships/image" Target="../media/image81.wmf"/><Relationship Id="rId4" Type="http://schemas.openxmlformats.org/officeDocument/2006/relationships/image" Target="../media/image82.jpeg"/><Relationship Id="rId5" Type="http://schemas.openxmlformats.org/officeDocument/2006/relationships/image" Target="../media/image83.wmf"/><Relationship Id="rId6"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84.wmf"/><Relationship Id="rId2" Type="http://schemas.openxmlformats.org/officeDocument/2006/relationships/image" Target="../media/image85.wmf"/><Relationship Id="rId3" Type="http://schemas.openxmlformats.org/officeDocument/2006/relationships/oleObject" Target="../embeddings/oleObject1.bin"/><Relationship Id="rId4" Type="http://schemas.openxmlformats.org/officeDocument/2006/relationships/image" Target="../media/image86.wmf"/><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wmf"/><Relationship Id="rId4" Type="http://schemas.openxmlformats.org/officeDocument/2006/relationships/slideLayout" Target="../slideLayouts/slideLayout28.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87.wmf"/><Relationship Id="rId3" Type="http://schemas.openxmlformats.org/officeDocument/2006/relationships/image" Target="../media/image88.wmf"/><Relationship Id="rId4" Type="http://schemas.openxmlformats.org/officeDocument/2006/relationships/image" Target="../media/image89.wmf"/><Relationship Id="rId5"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0.wmf"/><Relationship Id="rId3" Type="http://schemas.openxmlformats.org/officeDocument/2006/relationships/oleObject" Target="../embeddings/oleObject2.bin"/><Relationship Id="rId4" Type="http://schemas.openxmlformats.org/officeDocument/2006/relationships/image" Target="../media/image91.wmf"/><Relationship Id="rId5" Type="http://schemas.openxmlformats.org/officeDocument/2006/relationships/oleObject" Target="../embeddings/oleObject3.bin"/><Relationship Id="rId6" Type="http://schemas.openxmlformats.org/officeDocument/2006/relationships/image" Target="../media/image92.wmf"/><Relationship Id="rId7" Type="http://schemas.openxmlformats.org/officeDocument/2006/relationships/oleObject" Target="../embeddings/oleObject4.bin"/><Relationship Id="rId8" Type="http://schemas.openxmlformats.org/officeDocument/2006/relationships/image" Target="../media/image93.wmf"/><Relationship Id="rId9"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4.wmf"/><Relationship Id="rId3"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5.wmf"/><Relationship Id="rId3" Type="http://schemas.openxmlformats.org/officeDocument/2006/relationships/image" Target="../media/image96.wmf"/><Relationship Id="rId4" Type="http://schemas.openxmlformats.org/officeDocument/2006/relationships/oleObject" Target="../embeddings/oleObject2.bin"/><Relationship Id="rId5" Type="http://schemas.openxmlformats.org/officeDocument/2006/relationships/image" Target="../media/image97.wmf"/><Relationship Id="rId6"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98.wmf"/><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99.jpeg"/><Relationship Id="rId2" Type="http://schemas.openxmlformats.org/officeDocument/2006/relationships/image" Target="../media/image100.wmf"/><Relationship Id="rId3"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01.wmf"/><Relationship Id="rId2" Type="http://schemas.openxmlformats.org/officeDocument/2006/relationships/image" Target="../media/image102.wmf"/><Relationship Id="rId3"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03.wmf"/><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png"/><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04.wmf"/><Relationship Id="rId3" Type="http://schemas.openxmlformats.org/officeDocument/2006/relationships/image" Target="../media/image105.wmf"/><Relationship Id="rId4" Type="http://schemas.openxmlformats.org/officeDocument/2006/relationships/slideLayout" Target="../slideLayouts/slideLayout59.xml"/><Relationship Id="rId5"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106.wmf"/><Relationship Id="rId2" Type="http://schemas.openxmlformats.org/officeDocument/2006/relationships/slideLayout" Target="../slideLayouts/slideLayout13.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07.wmf"/><Relationship Id="rId3" Type="http://schemas.openxmlformats.org/officeDocument/2006/relationships/image" Target="../media/image108.wmf"/><Relationship Id="rId4" Type="http://schemas.openxmlformats.org/officeDocument/2006/relationships/slideLayout" Target="../slideLayouts/slideLayout37.xml"/><Relationship Id="rId5"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109.wmf"/><Relationship Id="rId2" Type="http://schemas.openxmlformats.org/officeDocument/2006/relationships/slideLayout" Target="../slideLayouts/slideLayout13.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110.wmf"/><Relationship Id="rId2" Type="http://schemas.openxmlformats.org/officeDocument/2006/relationships/slideLayout" Target="../slideLayouts/slideLayout13.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111.wmf"/><Relationship Id="rId2" Type="http://schemas.openxmlformats.org/officeDocument/2006/relationships/slideLayout" Target="../slideLayouts/slideLayout13.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112.wmf"/><Relationship Id="rId2" Type="http://schemas.openxmlformats.org/officeDocument/2006/relationships/slideLayout" Target="../slideLayouts/slideLayout1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113.wmf"/><Relationship Id="rId2" Type="http://schemas.openxmlformats.org/officeDocument/2006/relationships/slideLayout" Target="../slideLayouts/slideLayout1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14.wmf"/><Relationship Id="rId2" Type="http://schemas.openxmlformats.org/officeDocument/2006/relationships/slideLayout" Target="../slideLayouts/slideLayout1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115.wmf"/><Relationship Id="rId2" Type="http://schemas.openxmlformats.org/officeDocument/2006/relationships/slideLayout" Target="../slideLayouts/slideLayout13.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 Id="rId3" Type="http://schemas.openxmlformats.org/officeDocument/2006/relationships/image" Target="../media/image31.wmf"/><Relationship Id="rId4" Type="http://schemas.openxmlformats.org/officeDocument/2006/relationships/oleObject" Target="../embeddings/oleObject1.bin"/><Relationship Id="rId5" Type="http://schemas.openxmlformats.org/officeDocument/2006/relationships/image" Target="../media/image32.wmf"/><Relationship Id="rId6" Type="http://schemas.openxmlformats.org/officeDocument/2006/relationships/slideLayout" Target="../slideLayouts/slideLayout28.xml"/><Relationship Id="rId7"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16.wmf"/><Relationship Id="rId2" Type="http://schemas.openxmlformats.org/officeDocument/2006/relationships/image" Target="../media/image117.wmf"/><Relationship Id="rId3" Type="http://schemas.openxmlformats.org/officeDocument/2006/relationships/slideLayout" Target="../slideLayouts/slideLayout13.xml"/><Relationship Id="rId4"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118.wmf"/><Relationship Id="rId2" Type="http://schemas.openxmlformats.org/officeDocument/2006/relationships/image" Target="../media/image119.wmf"/><Relationship Id="rId3" Type="http://schemas.openxmlformats.org/officeDocument/2006/relationships/slideLayout" Target="../slideLayouts/slideLayout13.xml"/><Relationship Id="rId4"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120.wmf"/><Relationship Id="rId2" Type="http://schemas.openxmlformats.org/officeDocument/2006/relationships/slideLayout" Target="../slideLayouts/slideLayout13.xml"/><Relationship Id="rId3"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121.wmf"/><Relationship Id="rId2" Type="http://schemas.openxmlformats.org/officeDocument/2006/relationships/image" Target="../media/image122.wmf"/><Relationship Id="rId3" Type="http://schemas.openxmlformats.org/officeDocument/2006/relationships/slideLayout" Target="../slideLayouts/slideLayout13.xml"/><Relationship Id="rId4" Type="http://schemas.openxmlformats.org/officeDocument/2006/relationships/notesSlide" Target="../notesSlides/notesSlide63.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3.wmf"/><Relationship Id="rId3" Type="http://schemas.openxmlformats.org/officeDocument/2006/relationships/image" Target="../media/image34.wmf"/><Relationship Id="rId4" Type="http://schemas.openxmlformats.org/officeDocument/2006/relationships/oleObject" Target="../embeddings/oleObject2.bin"/><Relationship Id="rId5" Type="http://schemas.openxmlformats.org/officeDocument/2006/relationships/image" Target="../media/image35.wmf"/><Relationship Id="rId6" Type="http://schemas.openxmlformats.org/officeDocument/2006/relationships/slideLayout" Target="../slideLayouts/slideLayout28.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slideLayout" Target="../slideLayouts/slideLayout28.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270000" y="998640"/>
            <a:ext cx="8700840" cy="146952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Solving Op Amp Stability Issues</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Part 2</a:t>
            </a:r>
            <a:endParaRPr b="0" lang="en-US" sz="3200" spc="-1" strike="noStrike">
              <a:solidFill>
                <a:srgbClr val="000000"/>
              </a:solidFill>
              <a:uFill>
                <a:solidFill>
                  <a:srgbClr val="ffffff"/>
                </a:solidFill>
              </a:uFill>
              <a:latin typeface="Arial"/>
            </a:endParaRPr>
          </a:p>
        </p:txBody>
      </p:sp>
      <p:sp>
        <p:nvSpPr>
          <p:cNvPr id="262" name="TextShape 2"/>
          <p:cNvSpPr txBox="1"/>
          <p:nvPr/>
        </p:nvSpPr>
        <p:spPr>
          <a:xfrm>
            <a:off x="284040" y="4788000"/>
            <a:ext cx="4800240" cy="1257120"/>
          </a:xfrm>
          <a:prstGeom prst="rect">
            <a:avLst/>
          </a:prstGeom>
          <a:noFill/>
          <a:ln>
            <a:noFill/>
          </a:ln>
        </p:spPr>
        <p:txBody>
          <a:bodyPr/>
          <a:p>
            <a:pPr>
              <a:lnSpc>
                <a:spcPct val="100000"/>
              </a:lnSpc>
            </a:pPr>
            <a:r>
              <a:rPr b="1" lang="en-US" sz="2000" spc="-1" strike="noStrike">
                <a:solidFill>
                  <a:srgbClr val="000000"/>
                </a:solidFill>
                <a:uFill>
                  <a:solidFill>
                    <a:srgbClr val="ffffff"/>
                  </a:solidFill>
                </a:uFill>
                <a:latin typeface="Arial"/>
              </a:rPr>
              <a:t>(For Voltage Feedback Op Amps)</a:t>
            </a:r>
            <a:endParaRPr b="0" lang="en-US" sz="32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Tim Green &amp; Collin Wells</a:t>
            </a:r>
            <a:endParaRPr b="0" lang="en-US" sz="32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Precision Analog Linear Applications</a:t>
            </a:r>
            <a:endParaRPr b="0" lang="en-US" sz="3200" spc="-1" strike="noStrike">
              <a:solidFill>
                <a:srgbClr val="000000"/>
              </a:solidFill>
              <a:uFill>
                <a:solidFill>
                  <a:srgbClr val="ffffff"/>
                </a:solidFill>
              </a:uFill>
              <a:latin typeface="Arial"/>
            </a:endParaRPr>
          </a:p>
        </p:txBody>
      </p:sp>
      <p:sp>
        <p:nvSpPr>
          <p:cNvPr id="263" name="TextShape 3"/>
          <p:cNvSpPr txBox="1"/>
          <p:nvPr/>
        </p:nvSpPr>
        <p:spPr>
          <a:xfrm>
            <a:off x="6642000" y="6039000"/>
            <a:ext cx="2133360" cy="205920"/>
          </a:xfrm>
          <a:prstGeom prst="rect">
            <a:avLst/>
          </a:prstGeom>
          <a:noFill/>
          <a:ln>
            <a:noFill/>
          </a:ln>
        </p:spPr>
        <p:txBody>
          <a:bodyPr/>
          <a:p>
            <a:pPr algn="r">
              <a:lnSpc>
                <a:spcPct val="100000"/>
              </a:lnSpc>
            </a:pPr>
            <a:fld id="{7CD7AC48-D60F-4FA7-8191-CF9B3130634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12" name="Object 1"/>
          <p:cNvGraphicFramePr/>
          <p:nvPr/>
        </p:nvGraphicFramePr>
        <p:xfrm>
          <a:off x="181080" y="1743120"/>
          <a:ext cx="7773480" cy="4533480"/>
        </p:xfrm>
        <a:graphic>
          <a:graphicData uri="http://schemas.openxmlformats.org/presentationml/2006/ole">
            <p:oleObj progId="Equation.3" r:id="rId1" spid="">
              <p:embed/>
              <p:pic>
                <p:nvPicPr>
                  <p:cNvPr id="313" name="Object 4" descr=""/>
                  <p:cNvPicPr/>
                  <p:nvPr/>
                </p:nvPicPr>
                <p:blipFill>
                  <a:blip r:embed="rId2"/>
                  <a:stretch/>
                </p:blipFill>
                <p:spPr>
                  <a:xfrm>
                    <a:off x="181080" y="1743120"/>
                    <a:ext cx="7773480" cy="4533480"/>
                  </a:xfrm>
                  <a:prstGeom prst="rect">
                    <a:avLst/>
                  </a:prstGeom>
                  <a:ln>
                    <a:noFill/>
                  </a:ln>
                </p:spPr>
              </p:pic>
            </p:oleObj>
          </a:graphicData>
        </a:graphic>
      </p:graphicFrame>
      <p:sp>
        <p:nvSpPr>
          <p:cNvPr id="314" name="CustomShape 2"/>
          <p:cNvSpPr/>
          <p:nvPr/>
        </p:nvSpPr>
        <p:spPr>
          <a:xfrm>
            <a:off x="139680" y="5737320"/>
            <a:ext cx="2441160" cy="552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15" name="TextShape 3"/>
          <p:cNvSpPr txBox="1"/>
          <p:nvPr/>
        </p:nvSpPr>
        <p:spPr>
          <a:xfrm>
            <a:off x="6642000" y="6049800"/>
            <a:ext cx="2133360" cy="205920"/>
          </a:xfrm>
          <a:prstGeom prst="rect">
            <a:avLst/>
          </a:prstGeom>
          <a:noFill/>
          <a:ln>
            <a:noFill/>
          </a:ln>
        </p:spPr>
        <p:txBody>
          <a:bodyPr/>
          <a:p>
            <a:pPr algn="r">
              <a:lnSpc>
                <a:spcPct val="100000"/>
              </a:lnSpc>
            </a:pPr>
            <a:fld id="{6066205D-409E-433A-9BAA-CBD952EE3B3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16" name="TextShape 4"/>
          <p:cNvSpPr txBox="1"/>
          <p:nvPr/>
        </p:nvSpPr>
        <p:spPr>
          <a:xfrm>
            <a:off x="279360" y="149400"/>
            <a:ext cx="653868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4) Compute value of CF </a:t>
            </a:r>
            <a:endParaRPr b="0" lang="en-US" sz="3200" spc="-1" strike="noStrike">
              <a:solidFill>
                <a:srgbClr val="000000"/>
              </a:solidFill>
              <a:uFill>
                <a:solidFill>
                  <a:srgbClr val="ffffff"/>
                </a:solidFill>
              </a:uFill>
              <a:latin typeface="Arial"/>
            </a:endParaRPr>
          </a:p>
        </p:txBody>
      </p:sp>
      <p:pic>
        <p:nvPicPr>
          <p:cNvPr id="317" name="Picture 2" descr=""/>
          <p:cNvPicPr/>
          <p:nvPr/>
        </p:nvPicPr>
        <p:blipFill>
          <a:blip r:embed="rId3"/>
          <a:srcRect l="5006" t="6830" r="5195" b="5994"/>
          <a:stretch/>
        </p:blipFill>
        <p:spPr>
          <a:xfrm>
            <a:off x="5702400" y="25560"/>
            <a:ext cx="3416040" cy="2768400"/>
          </a:xfrm>
          <a:prstGeom prst="rect">
            <a:avLst/>
          </a:prstGeom>
          <a:ln w="9360">
            <a:noFill/>
          </a:ln>
        </p:spPr>
      </p:pic>
      <p:pic>
        <p:nvPicPr>
          <p:cNvPr id="318" name="Picture 3" descr=""/>
          <p:cNvPicPr/>
          <p:nvPr/>
        </p:nvPicPr>
        <p:blipFill>
          <a:blip r:embed="rId4"/>
          <a:stretch/>
        </p:blipFill>
        <p:spPr>
          <a:xfrm>
            <a:off x="2397240" y="258840"/>
            <a:ext cx="3184200" cy="2661840"/>
          </a:xfrm>
          <a:prstGeom prst="rect">
            <a:avLst/>
          </a:prstGeom>
          <a:ln w="9360">
            <a:noFill/>
          </a:ln>
        </p:spPr>
      </p:pic>
      <p:sp>
        <p:nvSpPr>
          <p:cNvPr id="319" name="CustomShape 5"/>
          <p:cNvSpPr/>
          <p:nvPr/>
        </p:nvSpPr>
        <p:spPr>
          <a:xfrm>
            <a:off x="155520" y="5140440"/>
            <a:ext cx="3701520" cy="556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20" name="CustomShape 6"/>
          <p:cNvSpPr/>
          <p:nvPr/>
        </p:nvSpPr>
        <p:spPr>
          <a:xfrm>
            <a:off x="4356000" y="5832360"/>
            <a:ext cx="1023480" cy="256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21" name="CustomShape 7"/>
          <p:cNvSpPr/>
          <p:nvPr/>
        </p:nvSpPr>
        <p:spPr>
          <a:xfrm>
            <a:off x="7050240" y="5254560"/>
            <a:ext cx="931680" cy="2584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22" name="CustomShape 8"/>
          <p:cNvSpPr/>
          <p:nvPr/>
        </p:nvSpPr>
        <p:spPr>
          <a:xfrm>
            <a:off x="149400" y="4546440"/>
            <a:ext cx="2117520" cy="552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23" name="CustomShape 9"/>
          <p:cNvSpPr/>
          <p:nvPr/>
        </p:nvSpPr>
        <p:spPr>
          <a:xfrm>
            <a:off x="3692520" y="4660920"/>
            <a:ext cx="431280" cy="3488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4" name="Picture 2" descr=""/>
          <p:cNvPicPr/>
          <p:nvPr/>
        </p:nvPicPr>
        <p:blipFill>
          <a:blip r:embed="rId1"/>
          <a:stretch/>
        </p:blipFill>
        <p:spPr>
          <a:xfrm>
            <a:off x="0" y="1703520"/>
            <a:ext cx="7468920" cy="4696920"/>
          </a:xfrm>
          <a:prstGeom prst="rect">
            <a:avLst/>
          </a:prstGeom>
          <a:ln w="9360">
            <a:noFill/>
          </a:ln>
        </p:spPr>
      </p:pic>
      <p:sp>
        <p:nvSpPr>
          <p:cNvPr id="325" name="TextShape 1"/>
          <p:cNvSpPr txBox="1"/>
          <p:nvPr/>
        </p:nvSpPr>
        <p:spPr>
          <a:xfrm>
            <a:off x="318960" y="257040"/>
            <a:ext cx="4509720" cy="7808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5), 6) Loop Gain Check</a:t>
            </a:r>
            <a:endParaRPr b="0" lang="en-US" sz="3200" spc="-1" strike="noStrike">
              <a:solidFill>
                <a:srgbClr val="000000"/>
              </a:solidFill>
              <a:uFill>
                <a:solidFill>
                  <a:srgbClr val="ffffff"/>
                </a:solidFill>
              </a:uFill>
              <a:latin typeface="Arial"/>
            </a:endParaRPr>
          </a:p>
        </p:txBody>
      </p:sp>
      <p:sp>
        <p:nvSpPr>
          <p:cNvPr id="326" name="TextShape 2"/>
          <p:cNvSpPr txBox="1"/>
          <p:nvPr/>
        </p:nvSpPr>
        <p:spPr>
          <a:xfrm>
            <a:off x="6642000" y="6049800"/>
            <a:ext cx="2133360" cy="205920"/>
          </a:xfrm>
          <a:prstGeom prst="rect">
            <a:avLst/>
          </a:prstGeom>
          <a:noFill/>
          <a:ln>
            <a:noFill/>
          </a:ln>
        </p:spPr>
        <p:txBody>
          <a:bodyPr/>
          <a:p>
            <a:pPr algn="r">
              <a:lnSpc>
                <a:spcPct val="100000"/>
              </a:lnSpc>
            </a:pPr>
            <a:fld id="{0A1B819C-FB9F-4D54-B708-BC8CA6DA5B3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27" name="CustomShape 3"/>
          <p:cNvSpPr/>
          <p:nvPr/>
        </p:nvSpPr>
        <p:spPr>
          <a:xfrm>
            <a:off x="2332080" y="3405240"/>
            <a:ext cx="645840" cy="175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28" name="CustomShape 4"/>
          <p:cNvSpPr/>
          <p:nvPr/>
        </p:nvSpPr>
        <p:spPr>
          <a:xfrm flipH="1" flipV="1">
            <a:off x="2971080" y="3594960"/>
            <a:ext cx="199800" cy="41724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329" name="CustomShape 5"/>
          <p:cNvSpPr/>
          <p:nvPr/>
        </p:nvSpPr>
        <p:spPr>
          <a:xfrm>
            <a:off x="3175200" y="3859200"/>
            <a:ext cx="2945520" cy="303480"/>
          </a:xfrm>
          <a:prstGeom prst="rect">
            <a:avLst/>
          </a:prstGeom>
          <a:solidFill>
            <a:schemeClr val="bg1"/>
          </a:solidFill>
          <a:ln w="15840">
            <a:solidFill>
              <a:srgbClr val="ff0000"/>
            </a:solidFill>
            <a:miter/>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Phase Margin at fcl = 68 degrees</a:t>
            </a:r>
            <a:endParaRPr b="0" lang="en-US" sz="1800" spc="-1" strike="noStrike">
              <a:solidFill>
                <a:srgbClr val="000000"/>
              </a:solidFill>
              <a:uFill>
                <a:solidFill>
                  <a:srgbClr val="ffffff"/>
                </a:solidFill>
              </a:uFill>
              <a:latin typeface="Arial"/>
            </a:endParaRPr>
          </a:p>
        </p:txBody>
      </p:sp>
      <p:sp>
        <p:nvSpPr>
          <p:cNvPr id="330" name="CustomShape 6"/>
          <p:cNvSpPr/>
          <p:nvPr/>
        </p:nvSpPr>
        <p:spPr>
          <a:xfrm>
            <a:off x="731880" y="2384280"/>
            <a:ext cx="1029960" cy="3506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331" name="Picture 1" descr=""/>
          <p:cNvPicPr/>
          <p:nvPr/>
        </p:nvPicPr>
        <p:blipFill>
          <a:blip r:embed="rId2"/>
          <a:srcRect l="3290" t="4593" r="3994" b="4995"/>
          <a:stretch/>
        </p:blipFill>
        <p:spPr>
          <a:xfrm>
            <a:off x="5295960" y="66600"/>
            <a:ext cx="3762000" cy="2809440"/>
          </a:xfrm>
          <a:prstGeom prst="rect">
            <a:avLst/>
          </a:prstGeom>
          <a:ln w="936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6642000" y="6049800"/>
            <a:ext cx="2133360" cy="205920"/>
          </a:xfrm>
          <a:prstGeom prst="rect">
            <a:avLst/>
          </a:prstGeom>
          <a:noFill/>
          <a:ln>
            <a:noFill/>
          </a:ln>
        </p:spPr>
        <p:txBody>
          <a:bodyPr/>
          <a:p>
            <a:pPr algn="r">
              <a:lnSpc>
                <a:spcPct val="100000"/>
              </a:lnSpc>
            </a:pPr>
            <a:fld id="{4A8FD5AC-BF04-46BC-A646-F2B19728E2E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33" name="TextShape 2"/>
          <p:cNvSpPr txBox="1"/>
          <p:nvPr/>
        </p:nvSpPr>
        <p:spPr>
          <a:xfrm>
            <a:off x="276120" y="379440"/>
            <a:ext cx="5057280" cy="739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7) VOUT/VIN AC Response</a:t>
            </a:r>
            <a:endParaRPr b="0" lang="en-US" sz="3200" spc="-1" strike="noStrike">
              <a:solidFill>
                <a:srgbClr val="000000"/>
              </a:solidFill>
              <a:uFill>
                <a:solidFill>
                  <a:srgbClr val="ffffff"/>
                </a:solidFill>
              </a:uFill>
              <a:latin typeface="Arial"/>
            </a:endParaRPr>
          </a:p>
        </p:txBody>
      </p:sp>
      <p:pic>
        <p:nvPicPr>
          <p:cNvPr id="334" name="Picture 2" descr=""/>
          <p:cNvPicPr/>
          <p:nvPr/>
        </p:nvPicPr>
        <p:blipFill>
          <a:blip r:embed="rId1"/>
          <a:stretch/>
        </p:blipFill>
        <p:spPr>
          <a:xfrm>
            <a:off x="46080" y="2171880"/>
            <a:ext cx="6737040" cy="4238280"/>
          </a:xfrm>
          <a:prstGeom prst="rect">
            <a:avLst/>
          </a:prstGeom>
          <a:ln w="9360">
            <a:noFill/>
          </a:ln>
        </p:spPr>
      </p:pic>
      <p:pic>
        <p:nvPicPr>
          <p:cNvPr id="335" name="Picture 3" descr=""/>
          <p:cNvPicPr/>
          <p:nvPr/>
        </p:nvPicPr>
        <p:blipFill>
          <a:blip r:embed="rId2"/>
          <a:srcRect l="3578" t="5896" r="4369" b="5387"/>
          <a:stretch/>
        </p:blipFill>
        <p:spPr>
          <a:xfrm>
            <a:off x="5730840" y="22320"/>
            <a:ext cx="3374640" cy="2506320"/>
          </a:xfrm>
          <a:prstGeom prst="rect">
            <a:avLst/>
          </a:prstGeom>
          <a:ln w="9360">
            <a:noFill/>
          </a:ln>
        </p:spPr>
      </p:pic>
      <p:sp>
        <p:nvSpPr>
          <p:cNvPr id="336" name="CustomShape 3"/>
          <p:cNvSpPr/>
          <p:nvPr/>
        </p:nvSpPr>
        <p:spPr>
          <a:xfrm>
            <a:off x="598320" y="2523960"/>
            <a:ext cx="963360" cy="2854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7" name="Picture 1" descr=""/>
          <p:cNvPicPr/>
          <p:nvPr/>
        </p:nvPicPr>
        <p:blipFill>
          <a:blip r:embed="rId1"/>
          <a:stretch/>
        </p:blipFill>
        <p:spPr>
          <a:xfrm>
            <a:off x="57240" y="1781280"/>
            <a:ext cx="7305480" cy="4595400"/>
          </a:xfrm>
          <a:prstGeom prst="rect">
            <a:avLst/>
          </a:prstGeom>
          <a:ln w="9360">
            <a:noFill/>
          </a:ln>
        </p:spPr>
      </p:pic>
      <p:sp>
        <p:nvSpPr>
          <p:cNvPr id="338" name="TextShape 1"/>
          <p:cNvSpPr txBox="1"/>
          <p:nvPr/>
        </p:nvSpPr>
        <p:spPr>
          <a:xfrm>
            <a:off x="6642000" y="6049800"/>
            <a:ext cx="2133360" cy="205920"/>
          </a:xfrm>
          <a:prstGeom prst="rect">
            <a:avLst/>
          </a:prstGeom>
          <a:noFill/>
          <a:ln>
            <a:noFill/>
          </a:ln>
        </p:spPr>
        <p:txBody>
          <a:bodyPr/>
          <a:p>
            <a:pPr algn="r">
              <a:lnSpc>
                <a:spcPct val="100000"/>
              </a:lnSpc>
            </a:pPr>
            <a:fld id="{9AF5B56C-762A-4EE2-B468-B4E1B4946DF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39" name="TextShape 2"/>
          <p:cNvSpPr txBox="1"/>
          <p:nvPr/>
        </p:nvSpPr>
        <p:spPr>
          <a:xfrm>
            <a:off x="257040" y="208080"/>
            <a:ext cx="4171680" cy="739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8) Transient Analysis</a:t>
            </a:r>
            <a:endParaRPr b="0" lang="en-US" sz="3200" spc="-1" strike="noStrike">
              <a:solidFill>
                <a:srgbClr val="000000"/>
              </a:solidFill>
              <a:uFill>
                <a:solidFill>
                  <a:srgbClr val="ffffff"/>
                </a:solidFill>
              </a:uFill>
              <a:latin typeface="Arial"/>
            </a:endParaRPr>
          </a:p>
        </p:txBody>
      </p:sp>
      <p:pic>
        <p:nvPicPr>
          <p:cNvPr id="340" name="Picture 3" descr=""/>
          <p:cNvPicPr/>
          <p:nvPr/>
        </p:nvPicPr>
        <p:blipFill>
          <a:blip r:embed="rId2"/>
          <a:srcRect l="3578" t="5896" r="4369" b="5387"/>
          <a:stretch/>
        </p:blipFill>
        <p:spPr>
          <a:xfrm>
            <a:off x="5730840" y="22320"/>
            <a:ext cx="3374640" cy="2506320"/>
          </a:xfrm>
          <a:prstGeom prst="rect">
            <a:avLst/>
          </a:prstGeom>
          <a:ln w="9360">
            <a:noFill/>
          </a:ln>
        </p:spPr>
      </p:pic>
      <p:sp>
        <p:nvSpPr>
          <p:cNvPr id="341" name="CustomShape 3"/>
          <p:cNvSpPr/>
          <p:nvPr/>
        </p:nvSpPr>
        <p:spPr>
          <a:xfrm>
            <a:off x="1208160" y="2133720"/>
            <a:ext cx="1248840" cy="3805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928800" y="1517760"/>
            <a:ext cx="6906960" cy="1728360"/>
          </a:xfrm>
          <a:prstGeom prst="rect">
            <a:avLst/>
          </a:prstGeom>
          <a:noFill/>
          <a:ln>
            <a:noFill/>
          </a:ln>
        </p:spPr>
        <p:txBody>
          <a:bodyPr anchor="ctr"/>
          <a:p>
            <a:pPr>
              <a:lnSpc>
                <a:spcPct val="100000"/>
              </a:lnSpc>
            </a:pPr>
            <a:r>
              <a:rPr b="1" lang="en-US" sz="3600" spc="-1" strike="noStrike">
                <a:solidFill>
                  <a:srgbClr val="c00000"/>
                </a:solidFill>
                <a:uFill>
                  <a:solidFill>
                    <a:srgbClr val="ffffff"/>
                  </a:solidFill>
                </a:uFill>
                <a:latin typeface="Arial"/>
              </a:rPr>
              <a:t>Stability </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Tricks and Rules-of-Thumb</a:t>
            </a:r>
            <a:r>
              <a:rPr b="1" lang="en-US" sz="4800" spc="-1" strike="noStrike">
                <a:solidFill>
                  <a:srgbClr val="de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Picture 3" descr=""/>
          <p:cNvPicPr/>
          <p:nvPr/>
        </p:nvPicPr>
        <p:blipFill>
          <a:blip r:embed="rId1"/>
          <a:stretch/>
        </p:blipFill>
        <p:spPr>
          <a:xfrm>
            <a:off x="152280" y="782640"/>
            <a:ext cx="8659440" cy="4019040"/>
          </a:xfrm>
          <a:prstGeom prst="rect">
            <a:avLst/>
          </a:prstGeom>
          <a:ln w="9360">
            <a:noFill/>
          </a:ln>
        </p:spPr>
      </p:pic>
      <p:sp>
        <p:nvSpPr>
          <p:cNvPr id="344" name="TextShape 1"/>
          <p:cNvSpPr txBox="1"/>
          <p:nvPr/>
        </p:nvSpPr>
        <p:spPr>
          <a:xfrm>
            <a:off x="6642000" y="6049800"/>
            <a:ext cx="2133360" cy="205920"/>
          </a:xfrm>
          <a:prstGeom prst="rect">
            <a:avLst/>
          </a:prstGeom>
          <a:noFill/>
          <a:ln>
            <a:noFill/>
          </a:ln>
        </p:spPr>
        <p:txBody>
          <a:bodyPr/>
          <a:p>
            <a:pPr algn="r">
              <a:lnSpc>
                <a:spcPct val="100000"/>
              </a:lnSpc>
            </a:pPr>
            <a:fld id="{A15236AE-B1A1-4818-A69A-B2C63764226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45" name="TextShape 2"/>
          <p:cNvSpPr txBox="1"/>
          <p:nvPr/>
        </p:nvSpPr>
        <p:spPr>
          <a:xfrm>
            <a:off x="177840" y="203040"/>
            <a:ext cx="8813520" cy="48240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Loop Gain Bandwidth Rule: 45 degrees for f </a:t>
            </a:r>
            <a:r>
              <a:rPr b="1" lang="en-US" sz="2800" spc="-1" strike="noStrike" u="sng">
                <a:solidFill>
                  <a:srgbClr val="c00000"/>
                </a:solidFill>
                <a:uFill>
                  <a:solidFill>
                    <a:srgbClr val="ffffff"/>
                  </a:solidFill>
                </a:uFill>
                <a:latin typeface="Arial"/>
              </a:rPr>
              <a:t>&lt;</a:t>
            </a:r>
            <a:r>
              <a:rPr b="1" lang="en-US" sz="2800" spc="-1" strike="noStrike">
                <a:solidFill>
                  <a:srgbClr val="c00000"/>
                </a:solidFill>
                <a:uFill>
                  <a:solidFill>
                    <a:srgbClr val="ffffff"/>
                  </a:solidFill>
                </a:uFill>
                <a:latin typeface="Arial"/>
              </a:rPr>
              <a:t> fcl</a:t>
            </a:r>
            <a:endParaRPr b="0" lang="en-US" sz="3200" spc="-1" strike="noStrike">
              <a:solidFill>
                <a:srgbClr val="000000"/>
              </a:solidFill>
              <a:uFill>
                <a:solidFill>
                  <a:srgbClr val="ffffff"/>
                </a:solidFill>
              </a:uFill>
              <a:latin typeface="Arial"/>
            </a:endParaRPr>
          </a:p>
        </p:txBody>
      </p:sp>
      <p:sp>
        <p:nvSpPr>
          <p:cNvPr id="346" name="CustomShape 3"/>
          <p:cNvSpPr/>
          <p:nvPr/>
        </p:nvSpPr>
        <p:spPr>
          <a:xfrm>
            <a:off x="3124080" y="808200"/>
            <a:ext cx="3200040" cy="33372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uFill>
                  <a:solidFill>
                    <a:srgbClr val="ffffff"/>
                  </a:solidFill>
                </a:uFill>
                <a:latin typeface="Arial"/>
              </a:rPr>
              <a:t>Aolβ (Loop Gain) Phase Plot</a:t>
            </a:r>
            <a:endParaRPr b="0" lang="en-US" sz="1800" spc="-1" strike="noStrike">
              <a:solidFill>
                <a:srgbClr val="000000"/>
              </a:solidFill>
              <a:uFill>
                <a:solidFill>
                  <a:srgbClr val="ffffff"/>
                </a:solidFill>
              </a:uFill>
              <a:latin typeface="Arial"/>
            </a:endParaRPr>
          </a:p>
        </p:txBody>
      </p:sp>
      <p:sp>
        <p:nvSpPr>
          <p:cNvPr id="347" name="CustomShape 4"/>
          <p:cNvSpPr/>
          <p:nvPr/>
        </p:nvSpPr>
        <p:spPr>
          <a:xfrm>
            <a:off x="3062160" y="4421160"/>
            <a:ext cx="5876640" cy="1582200"/>
          </a:xfrm>
          <a:prstGeom prst="rect">
            <a:avLst/>
          </a:prstGeom>
          <a:no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Loop Stability Criteria:</a:t>
            </a:r>
            <a:r>
              <a:rPr b="1" lang="en-US" sz="1400" spc="-1" strike="noStrike">
                <a:solidFill>
                  <a:srgbClr val="0000cc"/>
                </a:solidFill>
                <a:uFill>
                  <a:solidFill>
                    <a:srgbClr val="ffffff"/>
                  </a:solidFill>
                </a:uFill>
                <a:latin typeface="Arial"/>
              </a:rPr>
              <a:t> </a:t>
            </a:r>
            <a:r>
              <a:rPr b="0" lang="en-US" sz="1400" spc="-1" strike="noStrike">
                <a:solidFill>
                  <a:srgbClr val="000000"/>
                </a:solidFill>
                <a:uFill>
                  <a:solidFill>
                    <a:srgbClr val="ffffff"/>
                  </a:solidFill>
                </a:uFill>
                <a:latin typeface="Arial"/>
              </a:rPr>
              <a:t>&lt; -180 degree phase shift at fcl</a:t>
            </a:r>
            <a:endParaRPr b="0" lang="en-US" sz="1800" spc="-1" strike="noStrike">
              <a:solidFill>
                <a:srgbClr val="000000"/>
              </a:solidFill>
              <a:uFill>
                <a:solidFill>
                  <a:srgbClr val="ffffff"/>
                </a:solidFill>
              </a:uFill>
              <a:latin typeface="Arial"/>
            </a:endParaRPr>
          </a:p>
          <a:p>
            <a:pPr>
              <a:lnSpc>
                <a:spcPct val="100000"/>
              </a:lnSpc>
            </a:pPr>
            <a:r>
              <a:rPr b="1" lang="en-US" sz="1400" spc="-1" strike="noStrike">
                <a:solidFill>
                  <a:srgbClr val="ff0000"/>
                </a:solidFill>
                <a:uFill>
                  <a:solidFill>
                    <a:srgbClr val="ffffff"/>
                  </a:solidFill>
                </a:uFill>
                <a:latin typeface="Arial"/>
              </a:rPr>
              <a:t>Design for: </a:t>
            </a:r>
            <a:r>
              <a:rPr b="1" lang="en-US" sz="1400" spc="-1" strike="noStrike" u="sng">
                <a:solidFill>
                  <a:srgbClr val="ff0000"/>
                </a:solidFill>
                <a:uFill>
                  <a:solidFill>
                    <a:srgbClr val="ffffff"/>
                  </a:solidFill>
                </a:uFill>
                <a:latin typeface="Arial"/>
              </a:rPr>
              <a:t>&lt; </a:t>
            </a:r>
            <a:r>
              <a:rPr b="1" lang="en-US" sz="1400" spc="-1" strike="noStrike">
                <a:solidFill>
                  <a:srgbClr val="ff0000"/>
                </a:solidFill>
                <a:uFill>
                  <a:solidFill>
                    <a:srgbClr val="ffffff"/>
                  </a:solidFill>
                </a:uFill>
                <a:latin typeface="Arial"/>
              </a:rPr>
              <a:t>-135 degree phase shift at all frequencies &lt; fcl</a:t>
            </a:r>
            <a:endParaRPr b="0" lang="en-US" sz="1800" spc="-1" strike="noStrike">
              <a:solidFill>
                <a:srgbClr val="000000"/>
              </a:solidFill>
              <a:uFill>
                <a:solidFill>
                  <a:srgbClr val="ffffff"/>
                </a:solidFill>
              </a:uFill>
              <a:latin typeface="Arial"/>
            </a:endParaRPr>
          </a:p>
          <a:p>
            <a:pPr>
              <a:lnSpc>
                <a:spcPct val="100000"/>
              </a:lnSpc>
            </a:pPr>
            <a:r>
              <a:rPr b="1" i="1" lang="en-US" sz="1400" spc="-1" strike="noStrike">
                <a:solidFill>
                  <a:srgbClr val="000000"/>
                </a:solidFill>
                <a:uFill>
                  <a:solidFill>
                    <a:srgbClr val="ffffff"/>
                  </a:solidFill>
                </a:uFill>
                <a:latin typeface="Arial"/>
              </a:rPr>
              <a:t>Why?: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Because Aol is not always “Typical”</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Power-up, Power-down, Power-transient </a:t>
            </a:r>
            <a:r>
              <a:rPr b="0" lang="en-US" sz="1400" spc="-1" strike="noStrike">
                <a:solidFill>
                  <a:srgbClr val="000000"/>
                </a:solidFill>
                <a:uFill>
                  <a:solidFill>
                    <a:srgbClr val="ffffff"/>
                  </a:solidFill>
                </a:uFill>
                <a:latin typeface="Wingdings"/>
              </a:rPr>
              <a:t></a:t>
            </a:r>
            <a:r>
              <a:rPr b="0" lang="en-US" sz="1400" spc="-1" strike="noStrike">
                <a:solidFill>
                  <a:srgbClr val="000000"/>
                </a:solidFill>
                <a:uFill>
                  <a:solidFill>
                    <a:srgbClr val="ffffff"/>
                  </a:solidFill>
                </a:uFill>
                <a:latin typeface="Arial"/>
              </a:rPr>
              <a:t> Undefined “Typical” Aol</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Allows for phase shift due to real world Layout &amp; Component Parasitics</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Prevent excessive ringing due to phase margin dip near fcl</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6642000" y="6049800"/>
            <a:ext cx="2133360" cy="205920"/>
          </a:xfrm>
          <a:prstGeom prst="rect">
            <a:avLst/>
          </a:prstGeom>
          <a:noFill/>
          <a:ln>
            <a:noFill/>
          </a:ln>
        </p:spPr>
        <p:txBody>
          <a:bodyPr/>
          <a:p>
            <a:pPr algn="r">
              <a:lnSpc>
                <a:spcPct val="100000"/>
              </a:lnSpc>
            </a:pPr>
            <a:fld id="{CD5F9F97-08E2-46DC-9DC9-4008A0468F6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349" name="Object 2"/>
          <p:cNvGraphicFramePr/>
          <p:nvPr/>
        </p:nvGraphicFramePr>
        <p:xfrm>
          <a:off x="5657760" y="4013280"/>
          <a:ext cx="3425400" cy="2260080"/>
        </p:xfrm>
        <a:graphic>
          <a:graphicData uri="http://schemas.openxmlformats.org/presentationml/2006/ole">
            <p:oleObj progId="Visio.Drawing.11" r:id="rId1" spid="">
              <p:embed/>
              <p:pic>
                <p:nvPicPr>
                  <p:cNvPr id="350" name="Object 3" descr=""/>
                  <p:cNvPicPr/>
                  <p:nvPr/>
                </p:nvPicPr>
                <p:blipFill>
                  <a:blip r:embed="rId2"/>
                  <a:stretch/>
                </p:blipFill>
                <p:spPr>
                  <a:xfrm>
                    <a:off x="5657760" y="4013280"/>
                    <a:ext cx="3425400" cy="2260080"/>
                  </a:xfrm>
                  <a:prstGeom prst="rect">
                    <a:avLst/>
                  </a:prstGeom>
                  <a:ln>
                    <a:noFill/>
                  </a:ln>
                </p:spPr>
              </p:pic>
            </p:oleObj>
          </a:graphicData>
        </a:graphic>
      </p:graphicFrame>
      <p:graphicFrame>
        <p:nvGraphicFramePr>
          <p:cNvPr id="351" name="Object 3"/>
          <p:cNvGraphicFramePr/>
          <p:nvPr/>
        </p:nvGraphicFramePr>
        <p:xfrm>
          <a:off x="152280" y="1911240"/>
          <a:ext cx="5368680" cy="4384440"/>
        </p:xfrm>
        <a:graphic>
          <a:graphicData uri="http://schemas.openxmlformats.org/presentationml/2006/ole">
            <p:oleObj progId="Visio.Drawing.11" r:id="rId3" spid="">
              <p:embed/>
              <p:pic>
                <p:nvPicPr>
                  <p:cNvPr id="352" name="Object 4" descr=""/>
                  <p:cNvPicPr/>
                  <p:nvPr/>
                </p:nvPicPr>
                <p:blipFill>
                  <a:blip r:embed="rId4"/>
                  <a:stretch/>
                </p:blipFill>
                <p:spPr>
                  <a:xfrm>
                    <a:off x="152280" y="1911240"/>
                    <a:ext cx="5368680" cy="4384440"/>
                  </a:xfrm>
                  <a:prstGeom prst="rect">
                    <a:avLst/>
                  </a:prstGeom>
                  <a:ln>
                    <a:noFill/>
                  </a:ln>
                </p:spPr>
              </p:pic>
            </p:oleObj>
          </a:graphicData>
        </a:graphic>
      </p:graphicFrame>
      <p:sp>
        <p:nvSpPr>
          <p:cNvPr id="353" name="CustomShape 4"/>
          <p:cNvSpPr/>
          <p:nvPr/>
        </p:nvSpPr>
        <p:spPr>
          <a:xfrm>
            <a:off x="4438800" y="1103400"/>
            <a:ext cx="4571640" cy="222156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cc"/>
                </a:solidFill>
                <a:uFill>
                  <a:solidFill>
                    <a:srgbClr val="ffffff"/>
                  </a:solidFill>
                </a:uFill>
                <a:latin typeface="Arial"/>
              </a:rPr>
              <a:t>Loop Gain View: Poles: fp1, fp2, fz1; Zero: fp3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ff0000"/>
                </a:solidFill>
                <a:uFill>
                  <a:solidFill>
                    <a:srgbClr val="ffffff"/>
                  </a:solidFill>
                </a:uFill>
                <a:latin typeface="Arial"/>
              </a:rPr>
              <a:t>Rules of Thumb for Good Loop Stability: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400" spc="-1" strike="noStrike">
                <a:solidFill>
                  <a:srgbClr val="0000cc"/>
                </a:solidFill>
                <a:uFill>
                  <a:solidFill>
                    <a:srgbClr val="ffffff"/>
                  </a:solidFill>
                </a:uFill>
                <a:latin typeface="Arial"/>
              </a:rPr>
              <a:t>  </a:t>
            </a:r>
            <a:r>
              <a:rPr b="0" lang="en-US" sz="1400" spc="-1" strike="noStrike">
                <a:solidFill>
                  <a:srgbClr val="ff0000"/>
                </a:solidFill>
                <a:uFill>
                  <a:solidFill>
                    <a:srgbClr val="ffffff"/>
                  </a:solidFill>
                </a:uFill>
                <a:latin typeface="Arial"/>
              </a:rPr>
              <a:t>Place fp3 within a decade of fz1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fp1 and fz1 = -135° phase shift at fz1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fp3 </a:t>
            </a:r>
            <a:r>
              <a:rPr b="0" lang="en-US" sz="1400" spc="-1" strike="noStrike" u="sng">
                <a:solidFill>
                  <a:srgbClr val="0000cc"/>
                </a:solidFill>
                <a:uFill>
                  <a:solidFill>
                    <a:srgbClr val="ffffff"/>
                  </a:solidFill>
                </a:uFill>
                <a:latin typeface="Arial"/>
              </a:rPr>
              <a:t>&lt;</a:t>
            </a:r>
            <a:r>
              <a:rPr b="0" lang="en-US" sz="1400" spc="-1" strike="noStrike">
                <a:solidFill>
                  <a:srgbClr val="0000cc"/>
                </a:solidFill>
                <a:uFill>
                  <a:solidFill>
                    <a:srgbClr val="ffffff"/>
                  </a:solidFill>
                </a:uFill>
                <a:latin typeface="Arial"/>
              </a:rPr>
              <a:t> decade will keep phase from dipping further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400" spc="-1" strike="noStrike">
                <a:solidFill>
                  <a:srgbClr val="0000cc"/>
                </a:solidFill>
                <a:uFill>
                  <a:solidFill>
                    <a:srgbClr val="ffffff"/>
                  </a:solidFill>
                </a:uFill>
                <a:latin typeface="Arial"/>
              </a:rPr>
              <a:t>  </a:t>
            </a:r>
            <a:r>
              <a:rPr b="0" lang="en-US" sz="1400" spc="-1" strike="noStrike">
                <a:solidFill>
                  <a:srgbClr val="ff0000"/>
                </a:solidFill>
                <a:uFill>
                  <a:solidFill>
                    <a:srgbClr val="ffffff"/>
                  </a:solidFill>
                </a:uFill>
                <a:latin typeface="Arial"/>
              </a:rPr>
              <a:t>Place fp3 at least a decade below fcl</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Allows Aol curve to shift to the left by one decade</a:t>
            </a:r>
            <a:endParaRPr b="0" lang="en-US" sz="1800" spc="-1" strike="noStrike">
              <a:solidFill>
                <a:srgbClr val="000000"/>
              </a:solidFill>
              <a:uFill>
                <a:solidFill>
                  <a:srgbClr val="ffffff"/>
                </a:solidFill>
              </a:uFill>
              <a:latin typeface="Arial"/>
            </a:endParaRPr>
          </a:p>
        </p:txBody>
      </p:sp>
      <p:sp>
        <p:nvSpPr>
          <p:cNvPr id="354" name="CustomShape 5"/>
          <p:cNvSpPr/>
          <p:nvPr/>
        </p:nvSpPr>
        <p:spPr>
          <a:xfrm>
            <a:off x="511200" y="136440"/>
            <a:ext cx="8022960" cy="8838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2800" spc="-1" strike="noStrike">
                <a:solidFill>
                  <a:srgbClr val="c00000"/>
                </a:solidFill>
                <a:uFill>
                  <a:solidFill>
                    <a:srgbClr val="ffffff"/>
                  </a:solidFill>
                </a:uFill>
                <a:latin typeface="Arial"/>
              </a:rPr>
              <a:t>Frequency Decade Rules for Loop Gain</a:t>
            </a:r>
            <a:endParaRPr b="0" lang="en-US" sz="1800" spc="-1" strike="noStrike">
              <a:solidFill>
                <a:srgbClr val="000000"/>
              </a:solidFill>
              <a:uFill>
                <a:solidFill>
                  <a:srgbClr val="ffffff"/>
                </a:solidFill>
              </a:uFill>
              <a:latin typeface="Arial"/>
            </a:endParaRPr>
          </a:p>
          <a:p>
            <a:pPr algn="ctr">
              <a:lnSpc>
                <a:spcPct val="100000"/>
              </a:lnSpc>
            </a:pPr>
            <a:r>
              <a:rPr b="1" lang="en-US" sz="2400" spc="-1" strike="noStrike">
                <a:solidFill>
                  <a:srgbClr val="c00000"/>
                </a:solidFill>
                <a:uFill>
                  <a:solidFill>
                    <a:srgbClr val="ffffff"/>
                  </a:solidFill>
                </a:uFill>
                <a:latin typeface="Arial"/>
              </a:rPr>
              <a:t>For 45</a:t>
            </a:r>
            <a:r>
              <a:rPr b="1" lang="en-US" sz="2400" spc="-1" strike="noStrike" baseline="30000">
                <a:solidFill>
                  <a:srgbClr val="c00000"/>
                </a:solidFill>
                <a:uFill>
                  <a:solidFill>
                    <a:srgbClr val="ffffff"/>
                  </a:solidFill>
                </a:uFill>
                <a:latin typeface="Arial"/>
              </a:rPr>
              <a:t>O</a:t>
            </a:r>
            <a:r>
              <a:rPr b="1" lang="en-US" sz="2400" spc="-1" strike="noStrike">
                <a:solidFill>
                  <a:srgbClr val="c00000"/>
                </a:solidFill>
                <a:uFill>
                  <a:solidFill>
                    <a:srgbClr val="ffffff"/>
                  </a:solidFill>
                </a:uFill>
                <a:latin typeface="Arial"/>
              </a:rPr>
              <a:t> Phase Buffer away from 180</a:t>
            </a:r>
            <a:r>
              <a:rPr b="1" lang="en-US" sz="2400" spc="-1" strike="noStrike" baseline="30000">
                <a:solidFill>
                  <a:srgbClr val="c00000"/>
                </a:solidFill>
                <a:uFill>
                  <a:solidFill>
                    <a:srgbClr val="ffffff"/>
                  </a:solidFill>
                </a:uFill>
                <a:latin typeface="Arial"/>
              </a:rPr>
              <a:t>O</a:t>
            </a:r>
            <a:r>
              <a:rPr b="1" lang="en-US" sz="2400" spc="-1" strike="noStrike">
                <a:solidFill>
                  <a:srgbClr val="c00000"/>
                </a:solidFill>
                <a:uFill>
                  <a:solidFill>
                    <a:srgbClr val="ffffff"/>
                  </a:solidFill>
                </a:uFill>
                <a:latin typeface="Arial"/>
              </a:rPr>
              <a:t> Phase Shift</a:t>
            </a:r>
            <a:r>
              <a:rPr b="1" lang="en-US" sz="3200" spc="-1" strike="noStrike">
                <a:solidFill>
                  <a:srgbClr val="c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355" name="Picture 5" descr=""/>
          <p:cNvPicPr/>
          <p:nvPr/>
        </p:nvPicPr>
        <p:blipFill>
          <a:blip r:embed="rId5"/>
          <a:stretch/>
        </p:blipFill>
        <p:spPr>
          <a:xfrm>
            <a:off x="1720800" y="1109520"/>
            <a:ext cx="2571480" cy="961560"/>
          </a:xfrm>
          <a:prstGeom prst="rect">
            <a:avLst/>
          </a:prstGeom>
          <a:ln w="9360">
            <a:noFill/>
          </a:ln>
        </p:spPr>
      </p:pic>
      <p:sp>
        <p:nvSpPr>
          <p:cNvPr id="356" name="CustomShape 6"/>
          <p:cNvSpPr/>
          <p:nvPr/>
        </p:nvSpPr>
        <p:spPr>
          <a:xfrm>
            <a:off x="133200" y="6391440"/>
            <a:ext cx="4952520" cy="333720"/>
          </a:xfrm>
          <a:prstGeom prst="rect">
            <a:avLst/>
          </a:prstGeom>
          <a:noFill/>
          <a:ln w="9360">
            <a:solidFill>
              <a:srgbClr val="ff0000"/>
            </a:solidFill>
            <a:miter/>
          </a:ln>
        </p:spPr>
        <p:style>
          <a:lnRef idx="0"/>
          <a:fillRef idx="0"/>
          <a:effectRef idx="0"/>
          <a:fontRef idx="minor"/>
        </p:style>
        <p:txBody>
          <a:bodyPr lIns="90000" rIns="90000" tIns="45000" bIns="45000"/>
          <a:p>
            <a:pPr>
              <a:lnSpc>
                <a:spcPct val="100000"/>
              </a:lnSpc>
            </a:pPr>
            <a:r>
              <a:rPr b="0" lang="en-US" sz="1600" spc="-1" strike="noStrike">
                <a:solidFill>
                  <a:srgbClr val="000000"/>
                </a:solidFill>
                <a:uFill>
                  <a:solidFill>
                    <a:srgbClr val="ffffff"/>
                  </a:solidFill>
                </a:uFill>
                <a:latin typeface="Arial"/>
              </a:rPr>
              <a:t>Note locations of poles in zeroes in Aol and 1/β plots</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7" name="Picture 3" descr=""/>
          <p:cNvPicPr/>
          <p:nvPr/>
        </p:nvPicPr>
        <p:blipFill>
          <a:blip r:embed="rId1"/>
          <a:stretch/>
        </p:blipFill>
        <p:spPr>
          <a:xfrm>
            <a:off x="79200" y="933480"/>
            <a:ext cx="8970480" cy="5368680"/>
          </a:xfrm>
          <a:prstGeom prst="rect">
            <a:avLst/>
          </a:prstGeom>
          <a:ln w="9360">
            <a:noFill/>
          </a:ln>
        </p:spPr>
      </p:pic>
      <p:sp>
        <p:nvSpPr>
          <p:cNvPr id="358" name="TextShape 1"/>
          <p:cNvSpPr txBox="1"/>
          <p:nvPr/>
        </p:nvSpPr>
        <p:spPr>
          <a:xfrm>
            <a:off x="6642000" y="6049800"/>
            <a:ext cx="2133360" cy="205920"/>
          </a:xfrm>
          <a:prstGeom prst="rect">
            <a:avLst/>
          </a:prstGeom>
          <a:noFill/>
          <a:ln>
            <a:noFill/>
          </a:ln>
        </p:spPr>
        <p:txBody>
          <a:bodyPr/>
          <a:p>
            <a:pPr algn="r">
              <a:lnSpc>
                <a:spcPct val="100000"/>
              </a:lnSpc>
            </a:pPr>
            <a:fld id="{67D29E61-427D-4D96-BA3A-10618411706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59" name="TextShape 2"/>
          <p:cNvSpPr txBox="1"/>
          <p:nvPr/>
        </p:nvSpPr>
        <p:spPr>
          <a:xfrm>
            <a:off x="598320" y="144360"/>
            <a:ext cx="8079840" cy="777600"/>
          </a:xfrm>
          <a:prstGeom prst="rect">
            <a:avLst/>
          </a:prstGeom>
          <a:noFill/>
          <a:ln>
            <a:noFill/>
          </a:ln>
        </p:spPr>
        <p:txBody>
          <a:bodyPr/>
          <a:p>
            <a:pPr algn="ctr">
              <a:lnSpc>
                <a:spcPct val="100000"/>
              </a:lnSpc>
            </a:pPr>
            <a:r>
              <a:rPr b="1" lang="en-US" sz="2800" spc="-1" strike="noStrike">
                <a:solidFill>
                  <a:srgbClr val="c00000"/>
                </a:solidFill>
                <a:uFill>
                  <a:solidFill>
                    <a:srgbClr val="ffffff"/>
                  </a:solidFill>
                </a:uFill>
                <a:latin typeface="Arial"/>
              </a:rPr>
              <a:t>Frequency Decade Rules for Loop Gain</a:t>
            </a:r>
            <a:r>
              <a:rPr b="1" lang="en-US" sz="28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Phase Plot Prediction</a:t>
            </a:r>
            <a:endParaRPr b="0" lang="en-US" sz="3200" spc="-1" strike="noStrike">
              <a:solidFill>
                <a:srgbClr val="000000"/>
              </a:solidFill>
              <a:uFill>
                <a:solidFill>
                  <a:srgbClr val="ffffff"/>
                </a:solidFill>
              </a:uFill>
              <a:latin typeface="Arial"/>
            </a:endParaRPr>
          </a:p>
        </p:txBody>
      </p:sp>
      <p:sp>
        <p:nvSpPr>
          <p:cNvPr id="360" name="CustomShape 3"/>
          <p:cNvSpPr/>
          <p:nvPr/>
        </p:nvSpPr>
        <p:spPr>
          <a:xfrm>
            <a:off x="6800760" y="3038400"/>
            <a:ext cx="1882440" cy="729720"/>
          </a:xfrm>
          <a:prstGeom prst="rect">
            <a:avLst/>
          </a:prstGeom>
          <a:no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cc"/>
                </a:solidFill>
                <a:uFill>
                  <a:solidFill>
                    <a:srgbClr val="ffffff"/>
                  </a:solidFill>
                </a:uFill>
                <a:latin typeface="Arial"/>
              </a:rPr>
              <a:t>At fcl:</a:t>
            </a:r>
            <a:endParaRPr b="0" lang="en-US" sz="1800" spc="-1" strike="noStrike">
              <a:solidFill>
                <a:srgbClr val="000000"/>
              </a:solidFill>
              <a:uFill>
                <a:solidFill>
                  <a:srgbClr val="ffffff"/>
                </a:solidFill>
              </a:uFill>
              <a:latin typeface="Arial"/>
            </a:endParaRPr>
          </a:p>
          <a:p>
            <a:pPr>
              <a:lnSpc>
                <a:spcPct val="100000"/>
              </a:lnSpc>
            </a:pPr>
            <a:r>
              <a:rPr b="1" lang="en-US" sz="1400" spc="-1" strike="noStrike">
                <a:solidFill>
                  <a:srgbClr val="0000cc"/>
                </a:solidFill>
                <a:uFill>
                  <a:solidFill>
                    <a:srgbClr val="ffffff"/>
                  </a:solidFill>
                </a:uFill>
                <a:latin typeface="Arial"/>
              </a:rPr>
              <a:t>Phase Shift = 135</a:t>
            </a:r>
            <a:r>
              <a:rPr b="1" lang="en-US" sz="1400" spc="-1" strike="noStrike" baseline="30000">
                <a:solidFill>
                  <a:srgbClr val="0000cc"/>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a:p>
            <a:pPr>
              <a:lnSpc>
                <a:spcPct val="100000"/>
              </a:lnSpc>
            </a:pPr>
            <a:r>
              <a:rPr b="1" lang="en-US" sz="1400" spc="-1" strike="noStrike">
                <a:solidFill>
                  <a:srgbClr val="0000cc"/>
                </a:solidFill>
                <a:uFill>
                  <a:solidFill>
                    <a:srgbClr val="ffffff"/>
                  </a:solidFill>
                </a:uFill>
                <a:latin typeface="Arial"/>
              </a:rPr>
              <a:t>Phase Margin = 45</a:t>
            </a:r>
            <a:r>
              <a:rPr b="1" lang="en-US" sz="1400" spc="-1" strike="noStrike" baseline="30000">
                <a:solidFill>
                  <a:srgbClr val="0000cc"/>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p:txBody>
      </p:sp>
      <p:pic>
        <p:nvPicPr>
          <p:cNvPr id="361" name="Picture 5" descr=""/>
          <p:cNvPicPr/>
          <p:nvPr/>
        </p:nvPicPr>
        <p:blipFill>
          <a:blip r:embed="rId2"/>
          <a:stretch/>
        </p:blipFill>
        <p:spPr>
          <a:xfrm>
            <a:off x="915840" y="3038400"/>
            <a:ext cx="2571480" cy="961560"/>
          </a:xfrm>
          <a:prstGeom prst="rect">
            <a:avLst/>
          </a:prstGeom>
          <a:ln w="9360">
            <a:noFill/>
          </a:ln>
        </p:spPr>
      </p:pic>
      <p:sp>
        <p:nvSpPr>
          <p:cNvPr id="362" name="CustomShape 4"/>
          <p:cNvSpPr/>
          <p:nvPr/>
        </p:nvSpPr>
        <p:spPr>
          <a:xfrm>
            <a:off x="133200" y="6391440"/>
            <a:ext cx="4952520" cy="333720"/>
          </a:xfrm>
          <a:prstGeom prst="rect">
            <a:avLst/>
          </a:prstGeom>
          <a:noFill/>
          <a:ln w="9360">
            <a:solidFill>
              <a:srgbClr val="ff0000"/>
            </a:solidFill>
            <a:miter/>
          </a:ln>
        </p:spPr>
        <p:style>
          <a:lnRef idx="0"/>
          <a:fillRef idx="0"/>
          <a:effectRef idx="0"/>
          <a:fontRef idx="minor"/>
        </p:style>
        <p:txBody>
          <a:bodyPr lIns="90000" rIns="90000" tIns="45000" bIns="45000"/>
          <a:p>
            <a:pPr>
              <a:lnSpc>
                <a:spcPct val="100000"/>
              </a:lnSpc>
            </a:pPr>
            <a:r>
              <a:rPr b="0" lang="en-US" sz="1600" spc="-1" strike="noStrike">
                <a:solidFill>
                  <a:srgbClr val="000000"/>
                </a:solidFill>
                <a:uFill>
                  <a:solidFill>
                    <a:srgbClr val="ffffff"/>
                  </a:solidFill>
                </a:uFill>
                <a:latin typeface="Arial"/>
              </a:rPr>
              <a:t>Note locations of poles in zeroes in Aol and 1/β plots</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6642000" y="6049800"/>
            <a:ext cx="2133360" cy="205920"/>
          </a:xfrm>
          <a:prstGeom prst="rect">
            <a:avLst/>
          </a:prstGeom>
          <a:noFill/>
          <a:ln>
            <a:noFill/>
          </a:ln>
        </p:spPr>
        <p:txBody>
          <a:bodyPr/>
          <a:p>
            <a:pPr algn="r">
              <a:lnSpc>
                <a:spcPct val="100000"/>
              </a:lnSpc>
            </a:pPr>
            <a:fld id="{6B6B4757-A9C1-4AD5-9021-1B922F26A19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64" name="TextShape 2"/>
          <p:cNvSpPr txBox="1"/>
          <p:nvPr/>
        </p:nvSpPr>
        <p:spPr>
          <a:xfrm>
            <a:off x="471600" y="309600"/>
            <a:ext cx="7536960" cy="5630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Op Amp Circuits &amp; Second Order Systems</a:t>
            </a:r>
            <a:endParaRPr b="0" lang="en-US" sz="3200" spc="-1" strike="noStrike">
              <a:solidFill>
                <a:srgbClr val="000000"/>
              </a:solidFill>
              <a:uFill>
                <a:solidFill>
                  <a:srgbClr val="ffffff"/>
                </a:solidFill>
              </a:uFill>
              <a:latin typeface="Arial"/>
            </a:endParaRPr>
          </a:p>
        </p:txBody>
      </p:sp>
      <p:graphicFrame>
        <p:nvGraphicFramePr>
          <p:cNvPr id="365" name="Object 3"/>
          <p:cNvGraphicFramePr/>
          <p:nvPr/>
        </p:nvGraphicFramePr>
        <p:xfrm>
          <a:off x="380880" y="838080"/>
          <a:ext cx="4495320" cy="3897000"/>
        </p:xfrm>
        <a:graphic>
          <a:graphicData uri="http://schemas.openxmlformats.org/presentationml/2006/ole">
            <p:oleObj progId="Visio.Drawing.11" r:id="rId1" spid="">
              <p:embed/>
              <p:pic>
                <p:nvPicPr>
                  <p:cNvPr id="366" name="Object 3" descr=""/>
                  <p:cNvPicPr/>
                  <p:nvPr/>
                </p:nvPicPr>
                <p:blipFill>
                  <a:blip r:embed="rId2"/>
                  <a:stretch/>
                </p:blipFill>
                <p:spPr>
                  <a:xfrm>
                    <a:off x="380880" y="838080"/>
                    <a:ext cx="4495320" cy="3897000"/>
                  </a:xfrm>
                  <a:prstGeom prst="rect">
                    <a:avLst/>
                  </a:prstGeom>
                  <a:ln>
                    <a:noFill/>
                  </a:ln>
                </p:spPr>
              </p:pic>
            </p:oleObj>
          </a:graphicData>
        </a:graphic>
      </p:graphicFrame>
      <p:graphicFrame>
        <p:nvGraphicFramePr>
          <p:cNvPr id="367" name="Object 4"/>
          <p:cNvGraphicFramePr/>
          <p:nvPr/>
        </p:nvGraphicFramePr>
        <p:xfrm>
          <a:off x="4419720" y="1049400"/>
          <a:ext cx="4114440" cy="2074680"/>
        </p:xfrm>
        <a:graphic>
          <a:graphicData uri="http://schemas.openxmlformats.org/presentationml/2006/ole">
            <p:oleObj progId="Visio.Drawing.11" r:id="rId3" spid="">
              <p:embed/>
              <p:pic>
                <p:nvPicPr>
                  <p:cNvPr id="368" name="Object 4" descr=""/>
                  <p:cNvPicPr/>
                  <p:nvPr/>
                </p:nvPicPr>
                <p:blipFill>
                  <a:blip r:embed="rId4"/>
                  <a:stretch/>
                </p:blipFill>
                <p:spPr>
                  <a:xfrm>
                    <a:off x="4419720" y="1049400"/>
                    <a:ext cx="4114440" cy="2074680"/>
                  </a:xfrm>
                  <a:prstGeom prst="rect">
                    <a:avLst/>
                  </a:prstGeom>
                  <a:ln>
                    <a:noFill/>
                  </a:ln>
                </p:spPr>
              </p:pic>
            </p:oleObj>
          </a:graphicData>
        </a:graphic>
      </p:graphicFrame>
      <p:sp>
        <p:nvSpPr>
          <p:cNvPr id="369" name="CustomShape 5"/>
          <p:cNvSpPr/>
          <p:nvPr/>
        </p:nvSpPr>
        <p:spPr>
          <a:xfrm>
            <a:off x="304920" y="4800600"/>
            <a:ext cx="6095520" cy="130716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cc"/>
                </a:solidFill>
                <a:uFill>
                  <a:solidFill>
                    <a:srgbClr val="ffffff"/>
                  </a:solidFill>
                </a:uFill>
                <a:latin typeface="Arial"/>
              </a:rPr>
              <a:t>Most Op Amps are dominated by Two Poles:</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ff0000"/>
                </a:solidFill>
                <a:uFill>
                  <a:solidFill>
                    <a:srgbClr val="ffffff"/>
                  </a:solidFill>
                </a:uFill>
                <a:latin typeface="Arial"/>
              </a:rPr>
              <a:t>Aol curve shows a low frequency pole, fp1</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ff0000"/>
                </a:solidFill>
                <a:uFill>
                  <a:solidFill>
                    <a:srgbClr val="ffffff"/>
                  </a:solidFill>
                </a:uFill>
                <a:latin typeface="Arial"/>
              </a:rPr>
              <a:t>Aol curve also has a high frequency pole, fp2</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Often fp2 is at fcl for unity gain</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This yields 45 degrees phase margin at unity gain</a:t>
            </a:r>
            <a:endParaRPr b="0" lang="en-US" sz="1800" spc="-1" strike="noStrike">
              <a:solidFill>
                <a:srgbClr val="000000"/>
              </a:solidFill>
              <a:uFill>
                <a:solidFill>
                  <a:srgbClr val="ffffff"/>
                </a:solidFill>
              </a:uFill>
              <a:latin typeface="Arial"/>
            </a:endParaRPr>
          </a:p>
        </p:txBody>
      </p:sp>
      <p:sp>
        <p:nvSpPr>
          <p:cNvPr id="370" name="CustomShape 6"/>
          <p:cNvSpPr/>
          <p:nvPr/>
        </p:nvSpPr>
        <p:spPr>
          <a:xfrm>
            <a:off x="6095880" y="3200400"/>
            <a:ext cx="2590560" cy="1550520"/>
          </a:xfrm>
          <a:prstGeom prst="rect">
            <a:avLst/>
          </a:prstGeom>
          <a:noFill/>
          <a:ln w="9360">
            <a:noFill/>
          </a:ln>
        </p:spPr>
        <p:style>
          <a:lnRef idx="0"/>
          <a:fillRef idx="0"/>
          <a:effectRef idx="0"/>
          <a:fontRef idx="minor"/>
        </p:style>
        <p:txBody>
          <a:bodyPr lIns="90000" rIns="90000" tIns="45000" bIns="45000"/>
          <a:p>
            <a:pPr>
              <a:lnSpc>
                <a:spcPct val="100000"/>
              </a:lnSpc>
            </a:pPr>
            <a:r>
              <a:rPr b="0" i="1" lang="en-US" sz="1600" spc="-1" strike="noStrike">
                <a:solidFill>
                  <a:srgbClr val="0000cc"/>
                </a:solidFill>
                <a:uFill>
                  <a:solidFill>
                    <a:srgbClr val="ffffff"/>
                  </a:solidFill>
                </a:uFill>
                <a:latin typeface="Arial"/>
              </a:rPr>
              <a:t>Most Op Amp Circuits are adequately analyzed, simulated, and real world tested using well-known second order system response behavior.</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6642000" y="6049800"/>
            <a:ext cx="2133360" cy="205920"/>
          </a:xfrm>
          <a:prstGeom prst="rect">
            <a:avLst/>
          </a:prstGeom>
          <a:noFill/>
          <a:ln>
            <a:noFill/>
          </a:ln>
        </p:spPr>
        <p:txBody>
          <a:bodyPr/>
          <a:p>
            <a:pPr algn="r">
              <a:lnSpc>
                <a:spcPct val="100000"/>
              </a:lnSpc>
            </a:pPr>
            <a:fld id="{84B8E512-2119-464D-9EC8-0DFDC381E07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72" name="TextShape 2"/>
          <p:cNvSpPr txBox="1"/>
          <p:nvPr/>
        </p:nvSpPr>
        <p:spPr>
          <a:xfrm>
            <a:off x="353880" y="309600"/>
            <a:ext cx="8672040" cy="5630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Control Loop - Second Order System</a:t>
            </a:r>
            <a:endParaRPr b="0" lang="en-US" sz="3200" spc="-1" strike="noStrike">
              <a:solidFill>
                <a:srgbClr val="000000"/>
              </a:solidFill>
              <a:uFill>
                <a:solidFill>
                  <a:srgbClr val="ffffff"/>
                </a:solidFill>
              </a:uFill>
              <a:latin typeface="Arial"/>
            </a:endParaRPr>
          </a:p>
        </p:txBody>
      </p:sp>
      <p:pic>
        <p:nvPicPr>
          <p:cNvPr id="373" name="Picture 5" descr=""/>
          <p:cNvPicPr/>
          <p:nvPr/>
        </p:nvPicPr>
        <p:blipFill>
          <a:blip r:embed="rId1"/>
          <a:stretch/>
        </p:blipFill>
        <p:spPr>
          <a:xfrm>
            <a:off x="2071800" y="944640"/>
            <a:ext cx="3263400" cy="834840"/>
          </a:xfrm>
          <a:prstGeom prst="rect">
            <a:avLst/>
          </a:prstGeom>
          <a:ln w="9360">
            <a:noFill/>
          </a:ln>
        </p:spPr>
      </p:pic>
      <p:graphicFrame>
        <p:nvGraphicFramePr>
          <p:cNvPr id="374" name="Object 3"/>
          <p:cNvGraphicFramePr/>
          <p:nvPr/>
        </p:nvGraphicFramePr>
        <p:xfrm>
          <a:off x="2071800" y="1927080"/>
          <a:ext cx="4781160" cy="4346280"/>
        </p:xfrm>
        <a:graphic>
          <a:graphicData uri="http://schemas.openxmlformats.org/presentationml/2006/ole">
            <p:oleObj progId="Equation.3" r:id="rId2" spid="">
              <p:embed/>
              <p:pic>
                <p:nvPicPr>
                  <p:cNvPr id="375" name="Object 6" descr=""/>
                  <p:cNvPicPr/>
                  <p:nvPr/>
                </p:nvPicPr>
                <p:blipFill>
                  <a:blip r:embed="rId3"/>
                  <a:stretch/>
                </p:blipFill>
                <p:spPr>
                  <a:xfrm>
                    <a:off x="2071800" y="1927080"/>
                    <a:ext cx="4781160" cy="4346280"/>
                  </a:xfrm>
                  <a:prstGeom prst="rect">
                    <a:avLst/>
                  </a:prstGeom>
                  <a:ln>
                    <a:noFill/>
                  </a:ln>
                </p:spPr>
              </p:pic>
            </p:oleObj>
          </a:graphicData>
        </a:graphic>
      </p:graphicFrame>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1057320" y="1400040"/>
            <a:ext cx="7189560" cy="2936520"/>
          </a:xfrm>
          <a:prstGeom prst="rect">
            <a:avLst/>
          </a:prstGeom>
          <a:noFill/>
          <a:ln>
            <a:noFill/>
          </a:ln>
        </p:spPr>
        <p:txBody>
          <a:bodyPr anchor="ctr"/>
          <a:p>
            <a:pPr algn="ctr">
              <a:lnSpc>
                <a:spcPct val="100000"/>
              </a:lnSpc>
            </a:pPr>
            <a:r>
              <a:rPr b="1" i="1" lang="en-US" sz="3600" spc="-1" strike="noStrike">
                <a:solidFill>
                  <a:srgbClr val="c00000"/>
                </a:solidFill>
                <a:uFill>
                  <a:solidFill>
                    <a:srgbClr val="ffffff"/>
                  </a:solidFill>
                </a:uFill>
                <a:latin typeface="Arial"/>
              </a:rPr>
              <a:t>Stability Analysis - Method 2 </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 (Aol and1/</a:t>
            </a:r>
            <a:r>
              <a:rPr b="1" lang="en-US" sz="3600" spc="-1" strike="noStrike">
                <a:solidFill>
                  <a:srgbClr val="c00000"/>
                </a:solidFill>
                <a:uFill>
                  <a:solidFill>
                    <a:srgbClr val="ffffff"/>
                  </a:solidFill>
                </a:uFill>
                <a:latin typeface="Symbol"/>
              </a:rPr>
              <a:t>b </a:t>
            </a:r>
            <a:r>
              <a:rPr b="1" lang="en-US" sz="3600" spc="-1" strike="noStrike">
                <a:solidFill>
                  <a:srgbClr val="c00000"/>
                </a:solidFill>
                <a:uFill>
                  <a:solidFill>
                    <a:srgbClr val="ffffff"/>
                  </a:solidFill>
                </a:uFill>
                <a:latin typeface="Arial"/>
              </a:rPr>
              <a:t>Technique)</a:t>
            </a:r>
            <a:r>
              <a:rPr b="1" lang="en-US" sz="3600" spc="-1" strike="noStrike">
                <a:solidFill>
                  <a:srgbClr val="de0000"/>
                </a:solidFill>
                <a:uFill>
                  <a:solidFill>
                    <a:srgbClr val="ffffff"/>
                  </a:solidFill>
                </a:uFill>
                <a:latin typeface="Arial"/>
              </a:rPr>
              <a:t>
</a:t>
            </a:r>
            <a:r>
              <a:rPr b="1" lang="en-US" sz="3600" spc="-1" strike="noStrike">
                <a:solidFill>
                  <a:srgbClr val="de0000"/>
                </a:solidFill>
                <a:uFill>
                  <a:solidFill>
                    <a:srgbClr val="ffffff"/>
                  </a:solidFill>
                </a:uFill>
                <a:latin typeface="Arial"/>
              </a:rPr>
              <a:t>
</a:t>
            </a:r>
            <a:r>
              <a:rPr b="1" lang="en-US" sz="3600" spc="-1" strike="noStrike">
                <a:solidFill>
                  <a:srgbClr val="0000ff"/>
                </a:solidFill>
                <a:uFill>
                  <a:solidFill>
                    <a:srgbClr val="ffffff"/>
                  </a:solidFill>
                </a:uFill>
                <a:latin typeface="Arial"/>
              </a:rPr>
              <a:t>(CF Compensation)</a:t>
            </a:r>
            <a:r>
              <a:rPr b="1" lang="en-US" sz="3600" spc="-1" strike="noStrike">
                <a:solidFill>
                  <a:srgbClr val="de0000"/>
                </a:solidFill>
                <a:uFill>
                  <a:solidFill>
                    <a:srgbClr val="ffffff"/>
                  </a:solidFill>
                </a:uFill>
                <a:latin typeface="Arial"/>
              </a:rPr>
              <a:t>
</a:t>
            </a:r>
            <a:r>
              <a:rPr b="1" i="1" lang="en-US" sz="4800" spc="-1" strike="noStrike">
                <a:solidFill>
                  <a:srgbClr val="00cc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231840" y="142920"/>
            <a:ext cx="8457840" cy="81396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Indirect Phase Margin Measurements</a:t>
            </a:r>
            <a:endParaRPr b="0" lang="en-US" sz="3200" spc="-1" strike="noStrike">
              <a:solidFill>
                <a:srgbClr val="000000"/>
              </a:solidFill>
              <a:uFill>
                <a:solidFill>
                  <a:srgbClr val="ffffff"/>
                </a:solidFill>
              </a:uFill>
              <a:latin typeface="Arial"/>
            </a:endParaRPr>
          </a:p>
        </p:txBody>
      </p:sp>
      <p:sp>
        <p:nvSpPr>
          <p:cNvPr id="377" name="TextShape 2"/>
          <p:cNvSpPr txBox="1"/>
          <p:nvPr/>
        </p:nvSpPr>
        <p:spPr>
          <a:xfrm>
            <a:off x="6642000" y="6049800"/>
            <a:ext cx="2133360" cy="205920"/>
          </a:xfrm>
          <a:prstGeom prst="rect">
            <a:avLst/>
          </a:prstGeom>
          <a:noFill/>
          <a:ln>
            <a:noFill/>
          </a:ln>
        </p:spPr>
        <p:txBody>
          <a:bodyPr/>
          <a:p>
            <a:pPr algn="r">
              <a:lnSpc>
                <a:spcPct val="100000"/>
              </a:lnSpc>
            </a:pPr>
            <a:fld id="{43DBFDEF-2F88-4C5D-8581-CC62430CB7B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78" name="CustomShape 3"/>
          <p:cNvSpPr/>
          <p:nvPr/>
        </p:nvSpPr>
        <p:spPr>
          <a:xfrm>
            <a:off x="-272880" y="5248440"/>
            <a:ext cx="5089320" cy="3646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Time Domain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Percent Overshoot</a:t>
            </a:r>
            <a:endParaRPr b="0" lang="en-US" sz="1800" spc="-1" strike="noStrike">
              <a:solidFill>
                <a:srgbClr val="000000"/>
              </a:solidFill>
              <a:uFill>
                <a:solidFill>
                  <a:srgbClr val="ffffff"/>
                </a:solidFill>
              </a:uFill>
              <a:latin typeface="Arial"/>
            </a:endParaRPr>
          </a:p>
        </p:txBody>
      </p:sp>
      <p:sp>
        <p:nvSpPr>
          <p:cNvPr id="379" name="CustomShape 4"/>
          <p:cNvSpPr/>
          <p:nvPr/>
        </p:nvSpPr>
        <p:spPr>
          <a:xfrm>
            <a:off x="4762440" y="5248440"/>
            <a:ext cx="4181040" cy="3646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AC Gain/Phase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AC Peaking</a:t>
            </a:r>
            <a:endParaRPr b="0" lang="en-US" sz="1800" spc="-1" strike="noStrike">
              <a:solidFill>
                <a:srgbClr val="000000"/>
              </a:solidFill>
              <a:uFill>
                <a:solidFill>
                  <a:srgbClr val="ffffff"/>
                </a:solidFill>
              </a:uFill>
              <a:latin typeface="Arial"/>
            </a:endParaRPr>
          </a:p>
        </p:txBody>
      </p:sp>
      <p:sp>
        <p:nvSpPr>
          <p:cNvPr id="380" name="CustomShape 5"/>
          <p:cNvSpPr/>
          <p:nvPr/>
        </p:nvSpPr>
        <p:spPr>
          <a:xfrm>
            <a:off x="125280" y="1093680"/>
            <a:ext cx="8867520" cy="36468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uFill>
                  <a:solidFill>
                    <a:srgbClr val="ffffff"/>
                  </a:solidFill>
                </a:uFill>
                <a:latin typeface="Arial"/>
              </a:rPr>
              <a:t>Phase Margin can be measured indirectly on closed-loop circuits!</a:t>
            </a:r>
            <a:endParaRPr b="0" lang="en-US" sz="1800" spc="-1" strike="noStrike">
              <a:solidFill>
                <a:srgbClr val="000000"/>
              </a:solidFill>
              <a:uFill>
                <a:solidFill>
                  <a:srgbClr val="ffffff"/>
                </a:solidFill>
              </a:uFill>
              <a:latin typeface="Arial"/>
            </a:endParaRPr>
          </a:p>
        </p:txBody>
      </p:sp>
      <p:pic>
        <p:nvPicPr>
          <p:cNvPr id="381" name="Picture 8" descr=""/>
          <p:cNvPicPr/>
          <p:nvPr/>
        </p:nvPicPr>
        <p:blipFill>
          <a:blip r:embed="rId1"/>
          <a:srcRect l="0" t="0" r="1500" b="0"/>
          <a:stretch/>
        </p:blipFill>
        <p:spPr>
          <a:xfrm>
            <a:off x="4479840" y="1447920"/>
            <a:ext cx="4622400" cy="3912840"/>
          </a:xfrm>
          <a:prstGeom prst="rect">
            <a:avLst/>
          </a:prstGeom>
          <a:ln w="9360">
            <a:noFill/>
          </a:ln>
        </p:spPr>
      </p:pic>
      <p:pic>
        <p:nvPicPr>
          <p:cNvPr id="382" name="Picture 10" descr=""/>
          <p:cNvPicPr/>
          <p:nvPr/>
        </p:nvPicPr>
        <p:blipFill>
          <a:blip r:embed="rId2"/>
          <a:stretch/>
        </p:blipFill>
        <p:spPr>
          <a:xfrm>
            <a:off x="61920" y="1509840"/>
            <a:ext cx="4497120" cy="3789000"/>
          </a:xfrm>
          <a:prstGeom prst="rect">
            <a:avLst/>
          </a:prstGeom>
          <a:ln w="9360">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6642000" y="6049800"/>
            <a:ext cx="2133360" cy="205920"/>
          </a:xfrm>
          <a:prstGeom prst="rect">
            <a:avLst/>
          </a:prstGeom>
          <a:noFill/>
          <a:ln>
            <a:noFill/>
          </a:ln>
        </p:spPr>
        <p:txBody>
          <a:bodyPr/>
          <a:p>
            <a:pPr algn="r">
              <a:lnSpc>
                <a:spcPct val="100000"/>
              </a:lnSpc>
            </a:pPr>
            <a:fld id="{D21640FB-AB0D-4C82-AF44-F4E2E5FF028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84" name="TextShape 2"/>
          <p:cNvSpPr txBox="1"/>
          <p:nvPr/>
        </p:nvSpPr>
        <p:spPr>
          <a:xfrm>
            <a:off x="628560" y="274680"/>
            <a:ext cx="8515080" cy="56304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Closed Loop Peaking in </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AC Frequency Sweep vs Phase Margin</a:t>
            </a:r>
            <a:endParaRPr b="0" lang="en-US" sz="3200" spc="-1" strike="noStrike">
              <a:solidFill>
                <a:srgbClr val="000000"/>
              </a:solidFill>
              <a:uFill>
                <a:solidFill>
                  <a:srgbClr val="ffffff"/>
                </a:solidFill>
              </a:uFill>
              <a:latin typeface="Arial"/>
            </a:endParaRPr>
          </a:p>
        </p:txBody>
      </p:sp>
      <p:pic>
        <p:nvPicPr>
          <p:cNvPr id="385" name="Picture 4" descr=""/>
          <p:cNvPicPr/>
          <p:nvPr/>
        </p:nvPicPr>
        <p:blipFill>
          <a:blip r:embed="rId1"/>
          <a:stretch/>
        </p:blipFill>
        <p:spPr>
          <a:xfrm>
            <a:off x="42840" y="1027080"/>
            <a:ext cx="6152760" cy="3976200"/>
          </a:xfrm>
          <a:prstGeom prst="rect">
            <a:avLst/>
          </a:prstGeom>
          <a:ln w="9360">
            <a:noFill/>
          </a:ln>
        </p:spPr>
      </p:pic>
      <p:pic>
        <p:nvPicPr>
          <p:cNvPr id="386" name="Picture 3" descr=""/>
          <p:cNvPicPr/>
          <p:nvPr/>
        </p:nvPicPr>
        <p:blipFill>
          <a:blip r:embed="rId2"/>
          <a:stretch/>
        </p:blipFill>
        <p:spPr>
          <a:xfrm>
            <a:off x="5256360" y="1316160"/>
            <a:ext cx="3787560" cy="2525400"/>
          </a:xfrm>
          <a:prstGeom prst="rect">
            <a:avLst/>
          </a:prstGeom>
          <a:ln w="9360">
            <a:noFill/>
          </a:ln>
        </p:spPr>
      </p:pic>
      <p:sp>
        <p:nvSpPr>
          <p:cNvPr id="387" name="CustomShape 3"/>
          <p:cNvSpPr/>
          <p:nvPr/>
        </p:nvSpPr>
        <p:spPr>
          <a:xfrm flipH="1">
            <a:off x="2403360" y="1668600"/>
            <a:ext cx="5062320" cy="1476000"/>
          </a:xfrm>
          <a:custGeom>
            <a:avLst/>
            <a:gdLst/>
            <a:ahLst/>
            <a:rect l="l" t="t" r="r" b="b"/>
            <a:pathLst>
              <a:path w="21600" h="21600">
                <a:moveTo>
                  <a:pt x="0" y="0"/>
                </a:moveTo>
                <a:lnTo>
                  <a:pt x="21600" y="21600"/>
                </a:lnTo>
              </a:path>
            </a:pathLst>
          </a:custGeom>
          <a:noFill/>
          <a:ln w="19080">
            <a:solidFill>
              <a:srgbClr val="d90000"/>
            </a:solidFill>
            <a:round/>
            <a:tailEnd len="lg" type="triangle" w="lg"/>
          </a:ln>
        </p:spPr>
        <p:style>
          <a:lnRef idx="1">
            <a:schemeClr val="accent1"/>
          </a:lnRef>
          <a:fillRef idx="0">
            <a:schemeClr val="accent1"/>
          </a:fillRef>
          <a:effectRef idx="0">
            <a:schemeClr val="accent1"/>
          </a:effectRef>
          <a:fontRef idx="minor"/>
        </p:style>
      </p:sp>
      <p:sp>
        <p:nvSpPr>
          <p:cNvPr id="388" name="CustomShape 4"/>
          <p:cNvSpPr/>
          <p:nvPr/>
        </p:nvSpPr>
        <p:spPr>
          <a:xfrm>
            <a:off x="7943400" y="1600200"/>
            <a:ext cx="58644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ff0000"/>
                </a:solidFill>
                <a:uFill>
                  <a:solidFill>
                    <a:srgbClr val="ffffff"/>
                  </a:solidFill>
                </a:uFill>
                <a:latin typeface="Arial"/>
              </a:rPr>
              <a:t>6dB</a:t>
            </a:r>
            <a:endParaRPr b="0" lang="en-US" sz="1800" spc="-1" strike="noStrike">
              <a:solidFill>
                <a:srgbClr val="000000"/>
              </a:solidFill>
              <a:uFill>
                <a:solidFill>
                  <a:srgbClr val="ffffff"/>
                </a:solidFill>
              </a:uFill>
              <a:latin typeface="Arial"/>
            </a:endParaRPr>
          </a:p>
        </p:txBody>
      </p:sp>
      <p:sp>
        <p:nvSpPr>
          <p:cNvPr id="389" name="Line 5"/>
          <p:cNvSpPr/>
          <p:nvPr/>
        </p:nvSpPr>
        <p:spPr>
          <a:xfrm flipH="1">
            <a:off x="6715080" y="1938240"/>
            <a:ext cx="2047680" cy="360"/>
          </a:xfrm>
          <a:prstGeom prst="line">
            <a:avLst/>
          </a:prstGeom>
          <a:ln w="19080">
            <a:solidFill>
              <a:schemeClr val="accent5">
                <a:lumMod val="20000"/>
                <a:lumOff val="80000"/>
              </a:schemeClr>
            </a:solidFill>
            <a:custDash>
              <a:ds d="400000" sp="300000"/>
            </a:custDash>
            <a:round/>
          </a:ln>
        </p:spPr>
        <p:style>
          <a:lnRef idx="1">
            <a:schemeClr val="accent1"/>
          </a:lnRef>
          <a:fillRef idx="0">
            <a:schemeClr val="accent1"/>
          </a:fillRef>
          <a:effectRef idx="0">
            <a:schemeClr val="accent1"/>
          </a:effectRef>
          <a:fontRef idx="minor"/>
        </p:style>
      </p:sp>
      <p:sp>
        <p:nvSpPr>
          <p:cNvPr id="390" name="Line 6"/>
          <p:cNvSpPr/>
          <p:nvPr/>
        </p:nvSpPr>
        <p:spPr>
          <a:xfrm>
            <a:off x="7894440" y="1639800"/>
            <a:ext cx="360" cy="28872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391" name="Line 7"/>
          <p:cNvSpPr/>
          <p:nvPr/>
        </p:nvSpPr>
        <p:spPr>
          <a:xfrm flipH="1">
            <a:off x="7819920" y="1639800"/>
            <a:ext cx="152280" cy="36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392" name="Line 8"/>
          <p:cNvSpPr/>
          <p:nvPr/>
        </p:nvSpPr>
        <p:spPr>
          <a:xfrm flipH="1">
            <a:off x="7819920" y="1928520"/>
            <a:ext cx="152280" cy="36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393" name="CustomShape 9"/>
          <p:cNvSpPr/>
          <p:nvPr/>
        </p:nvSpPr>
        <p:spPr>
          <a:xfrm>
            <a:off x="2541240" y="5840280"/>
            <a:ext cx="4062600" cy="3646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uFill>
                  <a:solidFill>
                    <a:srgbClr val="ffffff"/>
                  </a:solidFill>
                </a:uFill>
                <a:latin typeface="Arial"/>
              </a:rPr>
              <a:t>6dB AC peaking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a:t>
            </a:r>
            <a:r>
              <a:rPr b="1" lang="en-US" sz="1800" spc="-1" strike="noStrike">
                <a:solidFill>
                  <a:srgbClr val="ff0000"/>
                </a:solidFill>
                <a:uFill>
                  <a:solidFill>
                    <a:srgbClr val="ffffff"/>
                  </a:solidFill>
                </a:uFill>
                <a:latin typeface="Arial"/>
              </a:rPr>
              <a:t>29° phase margin</a:t>
            </a:r>
            <a:endParaRPr b="0" lang="en-US" sz="1800" spc="-1" strike="noStrike">
              <a:solidFill>
                <a:srgbClr val="000000"/>
              </a:solidFill>
              <a:uFill>
                <a:solidFill>
                  <a:srgbClr val="ffffff"/>
                </a:solidFill>
              </a:uFill>
              <a:latin typeface="Arial"/>
            </a:endParaRPr>
          </a:p>
        </p:txBody>
      </p:sp>
      <p:sp>
        <p:nvSpPr>
          <p:cNvPr id="394" name="CustomShape 10"/>
          <p:cNvSpPr/>
          <p:nvPr/>
        </p:nvSpPr>
        <p:spPr>
          <a:xfrm>
            <a:off x="3202560" y="5328720"/>
            <a:ext cx="2733480" cy="307440"/>
          </a:xfrm>
          <a:prstGeom prst="rect">
            <a:avLst/>
          </a:prstGeom>
          <a:blipFill>
            <a:blip r:embed="rId3"/>
            <a:stretch>
              <a:fillRect l="0" t="0" r="0" b="-7841"/>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6642000" y="6049800"/>
            <a:ext cx="2133360" cy="205920"/>
          </a:xfrm>
          <a:prstGeom prst="rect">
            <a:avLst/>
          </a:prstGeom>
          <a:noFill/>
          <a:ln>
            <a:noFill/>
          </a:ln>
        </p:spPr>
        <p:txBody>
          <a:bodyPr/>
          <a:p>
            <a:pPr algn="r">
              <a:lnSpc>
                <a:spcPct val="100000"/>
              </a:lnSpc>
            </a:pPr>
            <a:fld id="{C257199A-7DBB-4573-A737-ABC3826DA22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96" name="TextShape 2"/>
          <p:cNvSpPr txBox="1"/>
          <p:nvPr/>
        </p:nvSpPr>
        <p:spPr>
          <a:xfrm>
            <a:off x="309600" y="177840"/>
            <a:ext cx="8229240" cy="63936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Transient Real World Stability Test</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397" name="CustomShape 3"/>
          <p:cNvSpPr/>
          <p:nvPr/>
        </p:nvSpPr>
        <p:spPr>
          <a:xfrm>
            <a:off x="399960" y="3440160"/>
            <a:ext cx="8534160" cy="2981520"/>
          </a:xfrm>
          <a:prstGeom prst="rect">
            <a:avLst/>
          </a:prstGeom>
          <a:noFill/>
          <a:ln w="9360">
            <a:noFill/>
          </a:ln>
        </p:spPr>
        <p:style>
          <a:lnRef idx="0"/>
          <a:fillRef idx="0"/>
          <a:effectRef idx="0"/>
          <a:fontRef idx="minor"/>
        </p:style>
        <p:txBody>
          <a:bodyPr lIns="90000" rIns="90000" tIns="45000" bIns="45000"/>
          <a:p>
            <a:pPr>
              <a:lnSpc>
                <a:spcPct val="100000"/>
              </a:lnSpc>
            </a:pPr>
            <a:r>
              <a:rPr b="1" lang="en-US" sz="1600" spc="-1" strike="noStrike">
                <a:solidFill>
                  <a:srgbClr val="ff0000"/>
                </a:solidFill>
                <a:uFill>
                  <a:solidFill>
                    <a:srgbClr val="ffffff"/>
                  </a:solidFill>
                </a:uFill>
                <a:latin typeface="Arial"/>
              </a:rPr>
              <a:t>Test Tips:</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Choose test frequency &lt;&lt; fcl</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Small Signal” AC Output Square Wave (1kHz usually works well)</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Adjust V</a:t>
            </a:r>
            <a:r>
              <a:rPr b="0" lang="en-US" sz="1600" spc="-1" strike="noStrike" baseline="-25000">
                <a:solidFill>
                  <a:srgbClr val="0000cc"/>
                </a:solidFill>
                <a:uFill>
                  <a:solidFill>
                    <a:srgbClr val="ffffff"/>
                  </a:solidFill>
                </a:uFill>
                <a:latin typeface="Arial"/>
              </a:rPr>
              <a:t>IN</a:t>
            </a:r>
            <a:r>
              <a:rPr b="0" lang="en-US" sz="1600" spc="-1" strike="noStrike">
                <a:solidFill>
                  <a:srgbClr val="0000cc"/>
                </a:solidFill>
                <a:uFill>
                  <a:solidFill>
                    <a:srgbClr val="ffffff"/>
                  </a:solidFill>
                </a:uFill>
                <a:latin typeface="Arial"/>
              </a:rPr>
              <a:t> amplitude to yield output </a:t>
            </a:r>
            <a:r>
              <a:rPr b="0" lang="en-US" sz="1600" spc="-1" strike="noStrike" u="sng">
                <a:solidFill>
                  <a:srgbClr val="0000cc"/>
                </a:solidFill>
                <a:uFill>
                  <a:solidFill>
                    <a:srgbClr val="ffffff"/>
                  </a:solidFill>
                </a:uFill>
                <a:latin typeface="Arial"/>
              </a:rPr>
              <a:t>&lt;</a:t>
            </a:r>
            <a:r>
              <a:rPr b="0" lang="en-US" sz="1600" spc="-1" strike="noStrike">
                <a:solidFill>
                  <a:srgbClr val="0000cc"/>
                </a:solidFill>
                <a:uFill>
                  <a:solidFill>
                    <a:srgbClr val="ffffff"/>
                  </a:solidFill>
                </a:uFill>
                <a:latin typeface="Arial"/>
              </a:rPr>
              <a:t>50mVpp</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Worst case is usually when V</a:t>
            </a:r>
            <a:r>
              <a:rPr b="0" lang="en-US" sz="1600" spc="-1" strike="noStrike" baseline="-25000">
                <a:solidFill>
                  <a:srgbClr val="0000cc"/>
                </a:solidFill>
                <a:uFill>
                  <a:solidFill>
                    <a:srgbClr val="ffffff"/>
                  </a:solidFill>
                </a:uFill>
                <a:latin typeface="Arial"/>
              </a:rPr>
              <a:t>Offset </a:t>
            </a:r>
            <a:r>
              <a:rPr b="0" lang="en-US" sz="1600" spc="-1" strike="noStrike">
                <a:solidFill>
                  <a:srgbClr val="0000cc"/>
                </a:solidFill>
                <a:uFill>
                  <a:solidFill>
                    <a:srgbClr val="ffffff"/>
                  </a:solidFill>
                </a:uFill>
                <a:latin typeface="Arial"/>
              </a:rPr>
              <a:t>= 0 </a:t>
            </a:r>
            <a:r>
              <a:rPr b="0" lang="en-US" sz="1600" spc="-1" strike="noStrike">
                <a:solidFill>
                  <a:srgbClr val="0000cc"/>
                </a:solidFill>
                <a:uFill>
                  <a:solidFill>
                    <a:srgbClr val="ffffff"/>
                  </a:solidFill>
                </a:uFill>
                <a:latin typeface="Wingdings"/>
              </a:rPr>
              <a:t></a:t>
            </a:r>
            <a:r>
              <a:rPr b="0" lang="en-US" sz="1600" spc="-1" strike="noStrike">
                <a:solidFill>
                  <a:srgbClr val="0000cc"/>
                </a:solidFill>
                <a:uFill>
                  <a:solidFill>
                    <a:srgbClr val="ffffff"/>
                  </a:solidFill>
                </a:uFill>
                <a:latin typeface="Arial"/>
              </a:rPr>
              <a:t> Largest Op Amp R</a:t>
            </a:r>
            <a:r>
              <a:rPr b="0" lang="en-US" sz="1600" spc="-1" strike="noStrike" baseline="-25000">
                <a:solidFill>
                  <a:srgbClr val="0000cc"/>
                </a:solidFill>
                <a:uFill>
                  <a:solidFill>
                    <a:srgbClr val="ffffff"/>
                  </a:solidFill>
                </a:uFill>
                <a:latin typeface="Arial"/>
              </a:rPr>
              <a:t>O </a:t>
            </a:r>
            <a:r>
              <a:rPr b="0" lang="en-US" sz="1600" spc="-1" strike="noStrike">
                <a:solidFill>
                  <a:srgbClr val="0000cc"/>
                </a:solidFill>
                <a:uFill>
                  <a:solidFill>
                    <a:srgbClr val="ffffff"/>
                  </a:solidFill>
                </a:uFill>
                <a:latin typeface="Arial"/>
              </a:rPr>
              <a:t>(I</a:t>
            </a:r>
            <a:r>
              <a:rPr b="0" lang="en-US" sz="1600" spc="-1" strike="noStrike" baseline="-25000">
                <a:solidFill>
                  <a:srgbClr val="0000cc"/>
                </a:solidFill>
                <a:uFill>
                  <a:solidFill>
                    <a:srgbClr val="ffffff"/>
                  </a:solidFill>
                </a:uFill>
                <a:latin typeface="Arial"/>
              </a:rPr>
              <a:t>OUT </a:t>
            </a:r>
            <a:r>
              <a:rPr b="0" lang="en-US" sz="1600" spc="-1" strike="noStrike">
                <a:solidFill>
                  <a:srgbClr val="0000cc"/>
                </a:solidFill>
                <a:uFill>
                  <a:solidFill>
                    <a:srgbClr val="ffffff"/>
                  </a:solidFill>
                </a:uFill>
                <a:latin typeface="Arial"/>
              </a:rPr>
              <a:t>= 0)</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Use V</a:t>
            </a:r>
            <a:r>
              <a:rPr b="0" lang="en-US" sz="1600" spc="-1" strike="noStrike" baseline="-25000">
                <a:solidFill>
                  <a:srgbClr val="0000cc"/>
                </a:solidFill>
                <a:uFill>
                  <a:solidFill>
                    <a:srgbClr val="ffffff"/>
                  </a:solidFill>
                </a:uFill>
                <a:latin typeface="Arial"/>
              </a:rPr>
              <a:t>Offset</a:t>
            </a:r>
            <a:r>
              <a:rPr b="0" lang="en-US" sz="1600" spc="-1" strike="noStrike">
                <a:solidFill>
                  <a:srgbClr val="0000cc"/>
                </a:solidFill>
                <a:uFill>
                  <a:solidFill>
                    <a:srgbClr val="ffffff"/>
                  </a:solidFill>
                </a:uFill>
                <a:latin typeface="Arial"/>
              </a:rPr>
              <a:t> as desired to check all output operating points for stability</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Set scope = AC Couple &amp; expand vertical scope scale to look for amount of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overshoot, undershoot, ringing on V</a:t>
            </a:r>
            <a:r>
              <a:rPr b="0" lang="en-US" sz="1600" spc="-1" strike="noStrike" baseline="-25000">
                <a:solidFill>
                  <a:srgbClr val="0000cc"/>
                </a:solidFill>
                <a:uFill>
                  <a:solidFill>
                    <a:srgbClr val="ffffff"/>
                  </a:solidFill>
                </a:uFill>
                <a:latin typeface="Arial"/>
              </a:rPr>
              <a:t>OUT </a:t>
            </a:r>
            <a:r>
              <a:rPr b="0" lang="en-US" sz="1600" spc="-1" strike="noStrike">
                <a:solidFill>
                  <a:srgbClr val="0000cc"/>
                </a:solidFill>
                <a:uFill>
                  <a:solidFill>
                    <a:srgbClr val="ffffff"/>
                  </a:solidFill>
                </a:uFill>
                <a:latin typeface="Arial"/>
              </a:rPr>
              <a:t>small signal square wave</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Use X1 Scope Probe on V</a:t>
            </a:r>
            <a:r>
              <a:rPr b="0" lang="en-US" sz="1600" spc="-1" strike="noStrike" baseline="-25000">
                <a:solidFill>
                  <a:srgbClr val="0000cc"/>
                </a:solidFill>
                <a:uFill>
                  <a:solidFill>
                    <a:srgbClr val="ffffff"/>
                  </a:solidFill>
                </a:uFill>
                <a:latin typeface="Arial"/>
              </a:rPr>
              <a:t>OUT </a:t>
            </a:r>
            <a:r>
              <a:rPr b="0" lang="en-US" sz="1600" spc="-1" strike="noStrike">
                <a:solidFill>
                  <a:srgbClr val="0000cc"/>
                </a:solidFill>
                <a:uFill>
                  <a:solidFill>
                    <a:srgbClr val="ffffff"/>
                  </a:solidFill>
                </a:uFill>
                <a:latin typeface="Arial"/>
              </a:rPr>
              <a:t>for best resolution</a:t>
            </a:r>
            <a:endParaRPr b="0" lang="en-US" sz="1800" spc="-1" strike="noStrike">
              <a:solidFill>
                <a:srgbClr val="000000"/>
              </a:solidFill>
              <a:uFill>
                <a:solidFill>
                  <a:srgbClr val="ffffff"/>
                </a:solidFill>
              </a:uFill>
              <a:latin typeface="Arial"/>
            </a:endParaRPr>
          </a:p>
        </p:txBody>
      </p:sp>
      <p:pic>
        <p:nvPicPr>
          <p:cNvPr id="398" name="Picture 4" descr=""/>
          <p:cNvPicPr/>
          <p:nvPr/>
        </p:nvPicPr>
        <p:blipFill>
          <a:blip r:embed="rId1"/>
          <a:stretch/>
        </p:blipFill>
        <p:spPr>
          <a:xfrm>
            <a:off x="388800" y="565200"/>
            <a:ext cx="8503920" cy="2985840"/>
          </a:xfrm>
          <a:prstGeom prst="rect">
            <a:avLst/>
          </a:prstGeom>
          <a:ln w="9360">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6642000" y="6049800"/>
            <a:ext cx="2133360" cy="205920"/>
          </a:xfrm>
          <a:prstGeom prst="rect">
            <a:avLst/>
          </a:prstGeom>
          <a:noFill/>
          <a:ln>
            <a:noFill/>
          </a:ln>
        </p:spPr>
        <p:txBody>
          <a:bodyPr/>
          <a:p>
            <a:pPr algn="r">
              <a:lnSpc>
                <a:spcPct val="100000"/>
              </a:lnSpc>
            </a:pPr>
            <a:fld id="{E9B1DF11-A27C-4185-8F1C-83F869FD9B8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00" name="TextShape 2"/>
          <p:cNvSpPr txBox="1"/>
          <p:nvPr/>
        </p:nvSpPr>
        <p:spPr>
          <a:xfrm>
            <a:off x="363600" y="262080"/>
            <a:ext cx="8534160" cy="76176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2nd Order Transient Curves</a:t>
            </a:r>
            <a:endParaRPr b="0" lang="en-US" sz="3200" spc="-1" strike="noStrike">
              <a:solidFill>
                <a:srgbClr val="000000"/>
              </a:solidFill>
              <a:uFill>
                <a:solidFill>
                  <a:srgbClr val="ffffff"/>
                </a:solidFill>
              </a:uFill>
              <a:latin typeface="Arial"/>
            </a:endParaRPr>
          </a:p>
        </p:txBody>
      </p:sp>
      <p:pic>
        <p:nvPicPr>
          <p:cNvPr id="401" name="Picture 6" descr=""/>
          <p:cNvPicPr/>
          <p:nvPr/>
        </p:nvPicPr>
        <p:blipFill>
          <a:blip r:embed="rId1"/>
          <a:stretch/>
        </p:blipFill>
        <p:spPr>
          <a:xfrm>
            <a:off x="52560" y="1027080"/>
            <a:ext cx="6186240" cy="3933360"/>
          </a:xfrm>
          <a:prstGeom prst="rect">
            <a:avLst/>
          </a:prstGeom>
          <a:ln w="9360">
            <a:noFill/>
          </a:ln>
        </p:spPr>
      </p:pic>
      <p:pic>
        <p:nvPicPr>
          <p:cNvPr id="402" name="Picture 3" descr=""/>
          <p:cNvPicPr/>
          <p:nvPr/>
        </p:nvPicPr>
        <p:blipFill>
          <a:blip r:embed="rId2"/>
          <a:srcRect l="0" t="0" r="35294" b="0"/>
          <a:stretch/>
        </p:blipFill>
        <p:spPr>
          <a:xfrm>
            <a:off x="5605560" y="1146240"/>
            <a:ext cx="3403080" cy="3504960"/>
          </a:xfrm>
          <a:prstGeom prst="rect">
            <a:avLst/>
          </a:prstGeom>
          <a:ln w="9360">
            <a:noFill/>
          </a:ln>
        </p:spPr>
      </p:pic>
      <p:sp>
        <p:nvSpPr>
          <p:cNvPr id="403" name="CustomShape 3"/>
          <p:cNvSpPr/>
          <p:nvPr/>
        </p:nvSpPr>
        <p:spPr>
          <a:xfrm flipH="1">
            <a:off x="3144240" y="1487520"/>
            <a:ext cx="4323960" cy="1788840"/>
          </a:xfrm>
          <a:custGeom>
            <a:avLst/>
            <a:gdLst/>
            <a:ahLst/>
            <a:rect l="l" t="t" r="r" b="b"/>
            <a:pathLst>
              <a:path w="21600" h="21600">
                <a:moveTo>
                  <a:pt x="0" y="0"/>
                </a:moveTo>
                <a:lnTo>
                  <a:pt x="21600" y="21600"/>
                </a:lnTo>
              </a:path>
            </a:pathLst>
          </a:custGeom>
          <a:noFill/>
          <a:ln w="19080">
            <a:solidFill>
              <a:srgbClr val="ff0000"/>
            </a:solidFill>
            <a:round/>
            <a:tailEnd len="lg" type="triangle" w="lg"/>
          </a:ln>
        </p:spPr>
        <p:style>
          <a:lnRef idx="1">
            <a:schemeClr val="accent1"/>
          </a:lnRef>
          <a:fillRef idx="0">
            <a:schemeClr val="accent1"/>
          </a:fillRef>
          <a:effectRef idx="0">
            <a:schemeClr val="accent1"/>
          </a:effectRef>
          <a:fontRef idx="minor"/>
        </p:style>
      </p:sp>
      <p:sp>
        <p:nvSpPr>
          <p:cNvPr id="404" name="Line 4"/>
          <p:cNvSpPr/>
          <p:nvPr/>
        </p:nvSpPr>
        <p:spPr>
          <a:xfrm>
            <a:off x="7975440" y="1441440"/>
            <a:ext cx="360" cy="76644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405" name="Line 5"/>
          <p:cNvSpPr/>
          <p:nvPr/>
        </p:nvSpPr>
        <p:spPr>
          <a:xfrm flipH="1">
            <a:off x="7895880" y="1441440"/>
            <a:ext cx="152640" cy="36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406" name="Line 6"/>
          <p:cNvSpPr/>
          <p:nvPr/>
        </p:nvSpPr>
        <p:spPr>
          <a:xfrm flipH="1">
            <a:off x="7895880" y="2207880"/>
            <a:ext cx="152640" cy="36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407" name="CustomShape 7"/>
          <p:cNvSpPr/>
          <p:nvPr/>
        </p:nvSpPr>
        <p:spPr>
          <a:xfrm>
            <a:off x="7978320" y="1639800"/>
            <a:ext cx="9673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ff0000"/>
                </a:solidFill>
                <a:uFill>
                  <a:solidFill>
                    <a:srgbClr val="ffffff"/>
                  </a:solidFill>
                </a:uFill>
                <a:latin typeface="Arial"/>
              </a:rPr>
              <a:t>14.3mV</a:t>
            </a:r>
            <a:endParaRPr b="0" lang="en-US" sz="1800" spc="-1" strike="noStrike">
              <a:solidFill>
                <a:srgbClr val="000000"/>
              </a:solidFill>
              <a:uFill>
                <a:solidFill>
                  <a:srgbClr val="ffffff"/>
                </a:solidFill>
              </a:uFill>
              <a:latin typeface="Arial"/>
            </a:endParaRPr>
          </a:p>
        </p:txBody>
      </p:sp>
      <p:sp>
        <p:nvSpPr>
          <p:cNvPr id="408" name="CustomShape 8"/>
          <p:cNvSpPr/>
          <p:nvPr/>
        </p:nvSpPr>
        <p:spPr>
          <a:xfrm>
            <a:off x="2500560" y="5158440"/>
            <a:ext cx="4128480" cy="576000"/>
          </a:xfrm>
          <a:prstGeom prst="rect">
            <a:avLst/>
          </a:prstGeom>
          <a:blipFill>
            <a:blip r:embed="rId3"/>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09" name="CustomShape 9"/>
          <p:cNvSpPr/>
          <p:nvPr/>
        </p:nvSpPr>
        <p:spPr>
          <a:xfrm>
            <a:off x="2590200" y="5853240"/>
            <a:ext cx="3948480" cy="3646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uFill>
                  <a:solidFill>
                    <a:srgbClr val="ffffff"/>
                  </a:solidFill>
                </a:uFill>
                <a:latin typeface="Arial"/>
              </a:rPr>
              <a:t>43% overshoot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a:t>
            </a:r>
            <a:r>
              <a:rPr b="1" lang="en-US" sz="1800" spc="-1" strike="noStrike">
                <a:solidFill>
                  <a:srgbClr val="ff0000"/>
                </a:solidFill>
                <a:uFill>
                  <a:solidFill>
                    <a:srgbClr val="ffffff"/>
                  </a:solidFill>
                </a:uFill>
                <a:latin typeface="Arial"/>
              </a:rPr>
              <a:t>29° phase margin</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6642000" y="6078600"/>
            <a:ext cx="2133360" cy="205920"/>
          </a:xfrm>
          <a:prstGeom prst="rect">
            <a:avLst/>
          </a:prstGeom>
          <a:noFill/>
          <a:ln>
            <a:noFill/>
          </a:ln>
        </p:spPr>
        <p:txBody>
          <a:bodyPr/>
          <a:p>
            <a:pPr algn="r">
              <a:lnSpc>
                <a:spcPct val="100000"/>
              </a:lnSpc>
            </a:pPr>
            <a:fld id="{A4A2AB64-08D0-4F65-9634-6F15605B980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11" name="TextShape 2"/>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When R</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 is really Z</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p:txBody>
      </p:sp>
      <p:pic>
        <p:nvPicPr>
          <p:cNvPr id="412" name="Picture 8" descr=""/>
          <p:cNvPicPr/>
          <p:nvPr/>
        </p:nvPicPr>
        <p:blipFill>
          <a:blip r:embed="rId1"/>
          <a:stretch/>
        </p:blipFill>
        <p:spPr>
          <a:xfrm>
            <a:off x="4570560" y="1538280"/>
            <a:ext cx="4419360" cy="3179520"/>
          </a:xfrm>
          <a:prstGeom prst="rect">
            <a:avLst/>
          </a:prstGeom>
          <a:ln w="9360">
            <a:noFill/>
          </a:ln>
        </p:spPr>
      </p:pic>
      <p:pic>
        <p:nvPicPr>
          <p:cNvPr id="413" name="Picture 9" descr=""/>
          <p:cNvPicPr/>
          <p:nvPr/>
        </p:nvPicPr>
        <p:blipFill>
          <a:blip r:embed="rId2"/>
          <a:stretch/>
        </p:blipFill>
        <p:spPr>
          <a:xfrm>
            <a:off x="0" y="1407960"/>
            <a:ext cx="4586040" cy="3315960"/>
          </a:xfrm>
          <a:prstGeom prst="rect">
            <a:avLst/>
          </a:prstGeom>
          <a:ln w="9360">
            <a:noFill/>
          </a:ln>
        </p:spPr>
      </p:pic>
      <p:sp>
        <p:nvSpPr>
          <p:cNvPr id="414" name="CustomShape 3"/>
          <p:cNvSpPr/>
          <p:nvPr/>
        </p:nvSpPr>
        <p:spPr>
          <a:xfrm>
            <a:off x="1783440" y="973080"/>
            <a:ext cx="1822320" cy="4014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ff"/>
                </a:solidFill>
                <a:uFill>
                  <a:solidFill>
                    <a:srgbClr val="ffffff"/>
                  </a:solidFill>
                </a:uFill>
                <a:latin typeface="Arial"/>
              </a:rPr>
              <a:t>OPA627 has R</a:t>
            </a:r>
            <a:r>
              <a:rPr b="1" lang="en-US" sz="1800" spc="-1" strike="noStrike" baseline="-25000">
                <a:solidFill>
                  <a:srgbClr val="0000ff"/>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p:txBody>
      </p:sp>
      <p:sp>
        <p:nvSpPr>
          <p:cNvPr id="415" name="CustomShape 4"/>
          <p:cNvSpPr/>
          <p:nvPr/>
        </p:nvSpPr>
        <p:spPr>
          <a:xfrm>
            <a:off x="5945400" y="1033560"/>
            <a:ext cx="1924560" cy="4014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ff"/>
                </a:solidFill>
                <a:uFill>
                  <a:solidFill>
                    <a:srgbClr val="ffffff"/>
                  </a:solidFill>
                </a:uFill>
                <a:latin typeface="Arial"/>
              </a:rPr>
              <a:t>OPA2376 has Z</a:t>
            </a:r>
            <a:r>
              <a:rPr b="1" lang="en-US" sz="1800" spc="-1" strike="noStrike" baseline="-25000">
                <a:solidFill>
                  <a:srgbClr val="0000ff"/>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p:txBody>
      </p:sp>
      <p:sp>
        <p:nvSpPr>
          <p:cNvPr id="416" name="CustomShape 5"/>
          <p:cNvSpPr/>
          <p:nvPr/>
        </p:nvSpPr>
        <p:spPr>
          <a:xfrm>
            <a:off x="7248600" y="2265480"/>
            <a:ext cx="360000" cy="41076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17" name="CustomShape 6"/>
          <p:cNvSpPr/>
          <p:nvPr/>
        </p:nvSpPr>
        <p:spPr>
          <a:xfrm flipH="1">
            <a:off x="5511240" y="2290680"/>
            <a:ext cx="293400" cy="49320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18" name="CustomShape 7"/>
          <p:cNvSpPr/>
          <p:nvPr/>
        </p:nvSpPr>
        <p:spPr>
          <a:xfrm flipH="1" flipV="1">
            <a:off x="6544440" y="3474360"/>
            <a:ext cx="6120" cy="39348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19" name="CustomShape 8"/>
          <p:cNvSpPr/>
          <p:nvPr/>
        </p:nvSpPr>
        <p:spPr>
          <a:xfrm flipV="1">
            <a:off x="2392200" y="2838600"/>
            <a:ext cx="1080" cy="48528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20" name="CustomShape 9"/>
          <p:cNvSpPr/>
          <p:nvPr/>
        </p:nvSpPr>
        <p:spPr>
          <a:xfrm>
            <a:off x="1916280" y="3313080"/>
            <a:ext cx="963000" cy="3034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Resistive</a:t>
            </a:r>
            <a:endParaRPr b="0" lang="en-US" sz="1800" spc="-1" strike="noStrike">
              <a:solidFill>
                <a:srgbClr val="000000"/>
              </a:solidFill>
              <a:uFill>
                <a:solidFill>
                  <a:srgbClr val="ffffff"/>
                </a:solidFill>
              </a:uFill>
              <a:latin typeface="Arial"/>
            </a:endParaRPr>
          </a:p>
        </p:txBody>
      </p:sp>
      <p:sp>
        <p:nvSpPr>
          <p:cNvPr id="421" name="CustomShape 10"/>
          <p:cNvSpPr/>
          <p:nvPr/>
        </p:nvSpPr>
        <p:spPr>
          <a:xfrm>
            <a:off x="6070680" y="3868560"/>
            <a:ext cx="963000" cy="3034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Resistive</a:t>
            </a:r>
            <a:endParaRPr b="0" lang="en-US" sz="1800" spc="-1" strike="noStrike">
              <a:solidFill>
                <a:srgbClr val="000000"/>
              </a:solidFill>
              <a:uFill>
                <a:solidFill>
                  <a:srgbClr val="ffffff"/>
                </a:solidFill>
              </a:uFill>
              <a:latin typeface="Arial"/>
            </a:endParaRPr>
          </a:p>
        </p:txBody>
      </p:sp>
      <p:sp>
        <p:nvSpPr>
          <p:cNvPr id="422" name="CustomShape 11"/>
          <p:cNvSpPr/>
          <p:nvPr/>
        </p:nvSpPr>
        <p:spPr>
          <a:xfrm>
            <a:off x="5333040" y="1974960"/>
            <a:ext cx="1071000" cy="3034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Capacitive</a:t>
            </a:r>
            <a:endParaRPr b="0" lang="en-US" sz="1800" spc="-1" strike="noStrike">
              <a:solidFill>
                <a:srgbClr val="000000"/>
              </a:solidFill>
              <a:uFill>
                <a:solidFill>
                  <a:srgbClr val="ffffff"/>
                </a:solidFill>
              </a:uFill>
              <a:latin typeface="Arial"/>
            </a:endParaRPr>
          </a:p>
        </p:txBody>
      </p:sp>
      <p:sp>
        <p:nvSpPr>
          <p:cNvPr id="423" name="CustomShape 12"/>
          <p:cNvSpPr/>
          <p:nvPr/>
        </p:nvSpPr>
        <p:spPr>
          <a:xfrm>
            <a:off x="6927840" y="1959120"/>
            <a:ext cx="961200" cy="3034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Inductive</a:t>
            </a:r>
            <a:endParaRPr b="0" lang="en-US" sz="1800" spc="-1" strike="noStrike">
              <a:solidFill>
                <a:srgbClr val="000000"/>
              </a:solidFill>
              <a:uFill>
                <a:solidFill>
                  <a:srgbClr val="ffffff"/>
                </a:solidFill>
              </a:uFill>
              <a:latin typeface="Arial"/>
            </a:endParaRPr>
          </a:p>
        </p:txBody>
      </p:sp>
      <p:sp>
        <p:nvSpPr>
          <p:cNvPr id="424" name="CustomShape 13"/>
          <p:cNvSpPr/>
          <p:nvPr/>
        </p:nvSpPr>
        <p:spPr>
          <a:xfrm>
            <a:off x="7870680" y="3708360"/>
            <a:ext cx="834840" cy="2728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OPA2376</a:t>
            </a:r>
            <a:endParaRPr b="0" lang="en-US" sz="1800" spc="-1" strike="noStrike">
              <a:solidFill>
                <a:srgbClr val="000000"/>
              </a:solidFill>
              <a:uFill>
                <a:solidFill>
                  <a:srgbClr val="ffffff"/>
                </a:solidFill>
              </a:uFill>
              <a:latin typeface="Arial"/>
            </a:endParaRPr>
          </a:p>
        </p:txBody>
      </p:sp>
      <p:sp>
        <p:nvSpPr>
          <p:cNvPr id="425" name="CustomShape 14"/>
          <p:cNvSpPr/>
          <p:nvPr/>
        </p:nvSpPr>
        <p:spPr>
          <a:xfrm>
            <a:off x="3408840" y="3751200"/>
            <a:ext cx="749520" cy="2728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OPA627</a:t>
            </a:r>
            <a:endParaRPr b="0" lang="en-US" sz="1800" spc="-1" strike="noStrike">
              <a:solidFill>
                <a:srgbClr val="000000"/>
              </a:solidFill>
              <a:uFill>
                <a:solidFill>
                  <a:srgbClr val="ffffff"/>
                </a:solidFill>
              </a:uFill>
              <a:latin typeface="Arial"/>
            </a:endParaRPr>
          </a:p>
        </p:txBody>
      </p:sp>
      <p:sp>
        <p:nvSpPr>
          <p:cNvPr id="426" name="CustomShape 15"/>
          <p:cNvSpPr/>
          <p:nvPr/>
        </p:nvSpPr>
        <p:spPr>
          <a:xfrm>
            <a:off x="857160" y="5057640"/>
            <a:ext cx="7691040" cy="923760"/>
          </a:xfrm>
          <a:prstGeom prst="rect">
            <a:avLst/>
          </a:prstGeom>
          <a:noFill/>
          <a:ln w="9360">
            <a:noFill/>
          </a:ln>
        </p:spPr>
        <p:style>
          <a:lnRef idx="0"/>
          <a:fillRef idx="0"/>
          <a:effectRef idx="0"/>
          <a:fontRef idx="minor"/>
        </p:style>
        <p:txBody>
          <a:bodyPr lIns="90000" rIns="90000" tIns="45000" bIns="45000"/>
          <a:p>
            <a:pPr>
              <a:lnSpc>
                <a:spcPct val="80000"/>
              </a:lnSpc>
            </a:pPr>
            <a:r>
              <a:rPr b="1" i="1" lang="en-US" sz="2000" spc="-1" strike="noStrike">
                <a:solidFill>
                  <a:srgbClr val="ff0000"/>
                </a:solidFill>
                <a:uFill>
                  <a:solidFill>
                    <a:srgbClr val="ffffff"/>
                  </a:solidFill>
                </a:uFill>
                <a:latin typeface="Arial"/>
              </a:rPr>
              <a:t>Note:</a:t>
            </a:r>
            <a:r>
              <a:rPr b="1" lang="en-US" sz="2000" spc="-1" strike="noStrike">
                <a:solidFill>
                  <a:srgbClr val="ff0000"/>
                </a:solidFill>
                <a:uFill>
                  <a:solidFill>
                    <a:srgbClr val="ffffff"/>
                  </a:solidFill>
                </a:uFill>
                <a:latin typeface="Arial"/>
              </a:rPr>
              <a:t> </a:t>
            </a:r>
            <a:r>
              <a:rPr b="1" lang="en-US" sz="2000" spc="-1" strike="noStrike">
                <a:solidFill>
                  <a:srgbClr val="008000"/>
                </a:solidFill>
                <a:uFill>
                  <a:solidFill>
                    <a:srgbClr val="ffffff"/>
                  </a:solidFill>
                </a:uFill>
                <a:latin typeface="Arial"/>
              </a:rPr>
              <a:t>Some op amps have Z</a:t>
            </a:r>
            <a:r>
              <a:rPr b="1" lang="en-US" sz="2000" spc="-1" strike="noStrike" baseline="-25000">
                <a:solidFill>
                  <a:srgbClr val="008000"/>
                </a:solidFill>
                <a:uFill>
                  <a:solidFill>
                    <a:srgbClr val="ffffff"/>
                  </a:solidFill>
                </a:uFill>
                <a:latin typeface="Arial"/>
              </a:rPr>
              <a:t>O</a:t>
            </a:r>
            <a:r>
              <a:rPr b="1" lang="en-US" sz="2000" spc="-1" strike="noStrike">
                <a:solidFill>
                  <a:srgbClr val="008000"/>
                </a:solidFill>
                <a:uFill>
                  <a:solidFill>
                    <a:srgbClr val="ffffff"/>
                  </a:solidFill>
                </a:uFill>
                <a:latin typeface="Arial"/>
              </a:rPr>
              <a:t> characteristics other than pure                   </a:t>
            </a:r>
            <a:endParaRPr b="0" lang="en-US" sz="1800" spc="-1" strike="noStrike">
              <a:solidFill>
                <a:srgbClr val="000000"/>
              </a:solidFill>
              <a:uFill>
                <a:solidFill>
                  <a:srgbClr val="ffffff"/>
                </a:solidFill>
              </a:uFill>
              <a:latin typeface="Arial"/>
            </a:endParaRPr>
          </a:p>
          <a:p>
            <a:pPr>
              <a:lnSpc>
                <a:spcPct val="80000"/>
              </a:lnSpc>
            </a:pPr>
            <a:r>
              <a:rPr b="1" lang="en-US" sz="2000" spc="-1" strike="noStrike">
                <a:solidFill>
                  <a:srgbClr val="008000"/>
                </a:solidFill>
                <a:uFill>
                  <a:solidFill>
                    <a:srgbClr val="ffffff"/>
                  </a:solidFill>
                </a:uFill>
                <a:latin typeface="Arial"/>
              </a:rPr>
              <a:t>resistance – consult data sheet / manufacturer / SPICE Model</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6642000" y="6078600"/>
            <a:ext cx="2133360" cy="205920"/>
          </a:xfrm>
          <a:prstGeom prst="rect">
            <a:avLst/>
          </a:prstGeom>
          <a:noFill/>
          <a:ln>
            <a:noFill/>
          </a:ln>
        </p:spPr>
        <p:txBody>
          <a:bodyPr/>
          <a:p>
            <a:pPr algn="r">
              <a:lnSpc>
                <a:spcPct val="100000"/>
              </a:lnSpc>
            </a:pPr>
            <a:fld id="{7BF0DB04-1BFC-41D7-ADDE-E714088DD2A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28" name="TextShape 2"/>
          <p:cNvSpPr txBox="1"/>
          <p:nvPr/>
        </p:nvSpPr>
        <p:spPr>
          <a:xfrm>
            <a:off x="307800" y="114480"/>
            <a:ext cx="8710200" cy="61560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Open Loop Output Impedance – SPICE Measurement</a:t>
            </a:r>
            <a:endParaRPr b="0" lang="en-US" sz="3200" spc="-1" strike="noStrike">
              <a:solidFill>
                <a:srgbClr val="000000"/>
              </a:solidFill>
              <a:uFill>
                <a:solidFill>
                  <a:srgbClr val="ffffff"/>
                </a:solidFill>
              </a:uFill>
              <a:latin typeface="Arial"/>
            </a:endParaRPr>
          </a:p>
        </p:txBody>
      </p:sp>
      <p:graphicFrame>
        <p:nvGraphicFramePr>
          <p:cNvPr id="429" name="Object 3"/>
          <p:cNvGraphicFramePr/>
          <p:nvPr/>
        </p:nvGraphicFramePr>
        <p:xfrm>
          <a:off x="673200" y="561960"/>
          <a:ext cx="3852360" cy="2122200"/>
        </p:xfrm>
        <a:graphic>
          <a:graphicData uri="http://schemas.openxmlformats.org/presentationml/2006/ole">
            <p:oleObj progId="Equation.3" r:id="rId1" spid="">
              <p:embed/>
              <p:pic>
                <p:nvPicPr>
                  <p:cNvPr id="430" name="Object 2" descr=""/>
                  <p:cNvPicPr/>
                  <p:nvPr/>
                </p:nvPicPr>
                <p:blipFill>
                  <a:blip r:embed="rId2"/>
                  <a:stretch/>
                </p:blipFill>
                <p:spPr>
                  <a:xfrm>
                    <a:off x="673200" y="561960"/>
                    <a:ext cx="3852360" cy="2122200"/>
                  </a:xfrm>
                  <a:prstGeom prst="rect">
                    <a:avLst/>
                  </a:prstGeom>
                  <a:ln>
                    <a:noFill/>
                  </a:ln>
                </p:spPr>
              </p:pic>
            </p:oleObj>
          </a:graphicData>
        </a:graphic>
      </p:graphicFrame>
      <p:pic>
        <p:nvPicPr>
          <p:cNvPr id="431" name="Picture 4" descr=""/>
          <p:cNvPicPr/>
          <p:nvPr/>
        </p:nvPicPr>
        <p:blipFill>
          <a:blip r:embed="rId3"/>
          <a:stretch/>
        </p:blipFill>
        <p:spPr>
          <a:xfrm>
            <a:off x="378000" y="2681280"/>
            <a:ext cx="5636880" cy="3617640"/>
          </a:xfrm>
          <a:prstGeom prst="rect">
            <a:avLst/>
          </a:prstGeom>
          <a:ln w="9360">
            <a:noFill/>
          </a:ln>
        </p:spPr>
      </p:pic>
      <p:pic>
        <p:nvPicPr>
          <p:cNvPr id="432" name="Picture 3" descr=""/>
          <p:cNvPicPr/>
          <p:nvPr/>
        </p:nvPicPr>
        <p:blipFill>
          <a:blip r:embed="rId4"/>
          <a:stretch/>
        </p:blipFill>
        <p:spPr>
          <a:xfrm>
            <a:off x="4768920" y="723960"/>
            <a:ext cx="4087440" cy="2803320"/>
          </a:xfrm>
          <a:prstGeom prst="rect">
            <a:avLst/>
          </a:prstGeom>
          <a:ln w="9360">
            <a:solidFill>
              <a:srgbClr val="0000ff"/>
            </a:solidFill>
            <a:miter/>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6642000" y="6078600"/>
            <a:ext cx="2133360" cy="205920"/>
          </a:xfrm>
          <a:prstGeom prst="rect">
            <a:avLst/>
          </a:prstGeom>
          <a:noFill/>
          <a:ln>
            <a:noFill/>
          </a:ln>
        </p:spPr>
        <p:txBody>
          <a:bodyPr/>
          <a:p>
            <a:pPr algn="r">
              <a:lnSpc>
                <a:spcPct val="100000"/>
              </a:lnSpc>
            </a:pPr>
            <a:fld id="{7DBE13CF-0411-4E7F-A40A-856A425E0D2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34" name="TextShape 2"/>
          <p:cNvSpPr txBox="1"/>
          <p:nvPr/>
        </p:nvSpPr>
        <p:spPr>
          <a:xfrm>
            <a:off x="231840" y="187200"/>
            <a:ext cx="8457840" cy="509400"/>
          </a:xfrm>
          <a:prstGeom prst="rect">
            <a:avLst/>
          </a:prstGeom>
          <a:noFill/>
          <a:ln>
            <a:noFill/>
          </a:ln>
        </p:spPr>
        <p:txBody>
          <a:bodyPr anchor="ctr"/>
          <a:p>
            <a:pPr algn="ctr">
              <a:lnSpc>
                <a:spcPct val="100000"/>
              </a:lnSpc>
            </a:pPr>
            <a:r>
              <a:rPr b="1" lang="en-US" sz="3200" spc="-1" strike="noStrike">
                <a:solidFill>
                  <a:srgbClr val="c00000"/>
                </a:solidFill>
                <a:uFill>
                  <a:solidFill>
                    <a:srgbClr val="ffffff"/>
                  </a:solidFill>
                </a:uFill>
                <a:latin typeface="Arial"/>
              </a:rPr>
              <a:t>Summary for Stability</a:t>
            </a:r>
            <a:endParaRPr b="0" lang="en-US" sz="3200" spc="-1" strike="noStrike">
              <a:solidFill>
                <a:srgbClr val="000000"/>
              </a:solidFill>
              <a:uFill>
                <a:solidFill>
                  <a:srgbClr val="ffffff"/>
                </a:solidFill>
              </a:uFill>
              <a:latin typeface="Arial"/>
            </a:endParaRPr>
          </a:p>
        </p:txBody>
      </p:sp>
      <p:sp>
        <p:nvSpPr>
          <p:cNvPr id="435" name="CustomShape 3"/>
          <p:cNvSpPr/>
          <p:nvPr/>
        </p:nvSpPr>
        <p:spPr>
          <a:xfrm>
            <a:off x="132840" y="677880"/>
            <a:ext cx="8897040" cy="4433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uFill>
                  <a:solidFill>
                    <a:srgbClr val="ffffff"/>
                  </a:solidFill>
                </a:uFill>
                <a:latin typeface="Arial"/>
              </a:rPr>
              <a:t>For </a:t>
            </a:r>
            <a:r>
              <a:rPr b="1" i="1" lang="en-US" sz="2000" spc="-1" strike="noStrike">
                <a:solidFill>
                  <a:srgbClr val="ff0000"/>
                </a:solidFill>
                <a:uFill>
                  <a:solidFill>
                    <a:srgbClr val="ffffff"/>
                  </a:solidFill>
                </a:uFill>
                <a:latin typeface="Arial"/>
              </a:rPr>
              <a:t>Stability Loop Gain Analysis </a:t>
            </a:r>
            <a:r>
              <a:rPr b="1" lang="en-US" sz="2000" spc="-1" strike="noStrike">
                <a:solidFill>
                  <a:srgbClr val="000000"/>
                </a:solidFill>
                <a:uFill>
                  <a:solidFill>
                    <a:srgbClr val="ffffff"/>
                  </a:solidFill>
                </a:uFill>
                <a:latin typeface="Arial"/>
              </a:rPr>
              <a:t>all we need is:</a:t>
            </a:r>
            <a:endParaRPr b="0" lang="en-US" sz="1800" spc="-1" strike="noStrike">
              <a:solidFill>
                <a:srgbClr val="000000"/>
              </a:solidFill>
              <a:uFill>
                <a:solidFill>
                  <a:srgbClr val="ffffff"/>
                </a:solidFill>
              </a:uFill>
              <a:latin typeface="Arial"/>
            </a:endParaRPr>
          </a:p>
          <a:p>
            <a:pPr marL="343080" indent="-342720">
              <a:lnSpc>
                <a:spcPct val="100000"/>
              </a:lnSpc>
              <a:buClr>
                <a:srgbClr val="ff0000"/>
              </a:buClr>
              <a:buFont typeface="StarSymbol"/>
              <a:buAutoNum type="arabicParenR"/>
            </a:pPr>
            <a:r>
              <a:rPr b="1" lang="en-US" sz="1800" spc="-1" strike="noStrike">
                <a:solidFill>
                  <a:srgbClr val="ff0000"/>
                </a:solidFill>
                <a:uFill>
                  <a:solidFill>
                    <a:srgbClr val="ffffff"/>
                  </a:solidFill>
                </a:uFill>
                <a:latin typeface="Arial"/>
              </a:rPr>
              <a:t>Aol</a:t>
            </a:r>
            <a:r>
              <a:rPr b="0" lang="en-US" sz="1800" spc="-1" strike="noStrike">
                <a:solidFill>
                  <a:srgbClr val="000000"/>
                </a:solidFill>
                <a:uFill>
                  <a:solidFill>
                    <a:srgbClr val="ffffff"/>
                  </a:solidFill>
                </a:uFill>
                <a:latin typeface="Arial"/>
              </a:rPr>
              <a:t> – from </a:t>
            </a:r>
            <a:r>
              <a:rPr b="0" lang="en-US" sz="1800" spc="-1" strike="noStrike">
                <a:solidFill>
                  <a:srgbClr val="0000ff"/>
                </a:solidFill>
                <a:uFill>
                  <a:solidFill>
                    <a:srgbClr val="ffffff"/>
                  </a:solidFill>
                </a:uFill>
                <a:latin typeface="Arial"/>
              </a:rPr>
              <a:t>op amp </a:t>
            </a:r>
            <a:r>
              <a:rPr b="0" lang="en-US" sz="1800" spc="-1" strike="noStrike">
                <a:solidFill>
                  <a:srgbClr val="000000"/>
                </a:solidFill>
                <a:uFill>
                  <a:solidFill>
                    <a:srgbClr val="ffffff"/>
                  </a:solidFill>
                </a:uFill>
                <a:latin typeface="Arial"/>
              </a:rPr>
              <a:t>data sheet or macromodel</a:t>
            </a:r>
            <a:endParaRPr b="0" lang="en-US" sz="1800" spc="-1" strike="noStrike">
              <a:solidFill>
                <a:srgbClr val="000000"/>
              </a:solidFill>
              <a:uFill>
                <a:solidFill>
                  <a:srgbClr val="ffffff"/>
                </a:solidFill>
              </a:uFill>
              <a:latin typeface="Arial"/>
            </a:endParaRPr>
          </a:p>
          <a:p>
            <a:pPr marL="343080" indent="-342720">
              <a:lnSpc>
                <a:spcPct val="100000"/>
              </a:lnSpc>
              <a:buClr>
                <a:srgbClr val="ff0000"/>
              </a:buClr>
              <a:buFont typeface="StarSymbol"/>
              <a:buAutoNum type="arabicParenR"/>
            </a:pPr>
            <a:r>
              <a:rPr b="1" lang="en-US" sz="1800" spc="-1" strike="noStrike">
                <a:solidFill>
                  <a:srgbClr val="ff0000"/>
                </a:solidFill>
                <a:uFill>
                  <a:solidFill>
                    <a:srgbClr val="ffffff"/>
                  </a:solidFill>
                </a:uFill>
                <a:latin typeface="Arial"/>
              </a:rPr>
              <a:t>Zo</a:t>
            </a:r>
            <a:r>
              <a:rPr b="0" lang="en-US" sz="1800" spc="-1" strike="noStrike">
                <a:solidFill>
                  <a:srgbClr val="000000"/>
                </a:solidFill>
                <a:uFill>
                  <a:solidFill>
                    <a:srgbClr val="ffffff"/>
                  </a:solidFill>
                </a:uFill>
                <a:latin typeface="Arial"/>
              </a:rPr>
              <a:t> – Op Amp open loop, small signal AC output impedance </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from </a:t>
            </a:r>
            <a:r>
              <a:rPr b="0" lang="en-US" sz="1800" spc="-1" strike="noStrike">
                <a:solidFill>
                  <a:srgbClr val="0000ff"/>
                </a:solidFill>
                <a:uFill>
                  <a:solidFill>
                    <a:srgbClr val="ffffff"/>
                  </a:solidFill>
                </a:uFill>
                <a:latin typeface="Arial"/>
              </a:rPr>
              <a:t>op amp </a:t>
            </a:r>
            <a:r>
              <a:rPr b="0" lang="en-US" sz="1800" spc="-1" strike="noStrike">
                <a:solidFill>
                  <a:srgbClr val="000000"/>
                </a:solidFill>
                <a:uFill>
                  <a:solidFill>
                    <a:srgbClr val="ffffff"/>
                  </a:solidFill>
                </a:uFill>
                <a:latin typeface="Arial"/>
              </a:rPr>
              <a:t>data sheet or macromodel</a:t>
            </a:r>
            <a:endParaRPr b="0" lang="en-US" sz="1800" spc="-1" strike="noStrike">
              <a:solidFill>
                <a:srgbClr val="000000"/>
              </a:solidFill>
              <a:uFill>
                <a:solidFill>
                  <a:srgbClr val="ffffff"/>
                </a:solidFill>
              </a:uFill>
              <a:latin typeface="Arial"/>
            </a:endParaRPr>
          </a:p>
          <a:p>
            <a:pPr marL="343080" indent="-342720">
              <a:lnSpc>
                <a:spcPct val="100000"/>
              </a:lnSpc>
            </a:pPr>
            <a:r>
              <a:rPr b="1" lang="en-US" sz="1800" spc="-1" strike="noStrike">
                <a:solidFill>
                  <a:srgbClr val="ff0000"/>
                </a:solidFill>
                <a:uFill>
                  <a:solidFill>
                    <a:srgbClr val="ffffff"/>
                  </a:solidFill>
                </a:uFill>
                <a:latin typeface="Arial"/>
              </a:rPr>
              <a:t>3) 1/</a:t>
            </a:r>
            <a:r>
              <a:rPr b="1" lang="en-US" sz="1800" spc="-1" strike="noStrike">
                <a:solidFill>
                  <a:srgbClr val="ff0000"/>
                </a:solidFill>
                <a:uFill>
                  <a:solidFill>
                    <a:srgbClr val="ffffff"/>
                  </a:solidFill>
                </a:uFill>
                <a:latin typeface="Symbol"/>
              </a:rPr>
              <a:t>b</a:t>
            </a:r>
            <a:r>
              <a:rPr b="0" lang="en-US" sz="1800" spc="-1" strike="noStrike">
                <a:solidFill>
                  <a:srgbClr val="000000"/>
                </a:solidFill>
                <a:uFill>
                  <a:solidFill>
                    <a:srgbClr val="ffffff"/>
                  </a:solidFill>
                </a:uFill>
                <a:latin typeface="Symbol"/>
              </a:rPr>
              <a:t> </a:t>
            </a:r>
            <a:r>
              <a:rPr b="0" lang="en-US" sz="1800" spc="-1" strike="noStrike">
                <a:solidFill>
                  <a:srgbClr val="000000"/>
                </a:solidFill>
                <a:uFill>
                  <a:solidFill>
                    <a:srgbClr val="ffffff"/>
                  </a:solidFill>
                </a:uFill>
                <a:latin typeface="Arial"/>
              </a:rPr>
              <a:t>– basic by </a:t>
            </a:r>
            <a:r>
              <a:rPr b="0" lang="en-US" sz="1800" spc="-1" strike="noStrike">
                <a:solidFill>
                  <a:srgbClr val="008000"/>
                </a:solidFill>
                <a:uFill>
                  <a:solidFill>
                    <a:srgbClr val="ffffff"/>
                  </a:solidFill>
                </a:uFill>
                <a:latin typeface="Arial"/>
              </a:rPr>
              <a:t>application</a:t>
            </a:r>
            <a:r>
              <a:rPr b="0" lang="en-US" sz="1800" spc="-1" strike="noStrike">
                <a:solidFill>
                  <a:srgbClr val="000000"/>
                </a:solidFill>
                <a:uFill>
                  <a:solidFill>
                    <a:srgbClr val="ffffff"/>
                  </a:solidFill>
                </a:uFill>
                <a:latin typeface="Arial"/>
              </a:rPr>
              <a:t>, modified for stability</a:t>
            </a:r>
            <a:endParaRPr b="0" lang="en-US" sz="1800" spc="-1" strike="noStrike">
              <a:solidFill>
                <a:srgbClr val="000000"/>
              </a:solidFill>
              <a:uFill>
                <a:solidFill>
                  <a:srgbClr val="ffffff"/>
                </a:solidFill>
              </a:uFill>
              <a:latin typeface="Arial"/>
            </a:endParaRPr>
          </a:p>
          <a:p>
            <a:pPr marL="343080" indent="-342720">
              <a:lnSpc>
                <a:spcPct val="100000"/>
              </a:lnSpc>
            </a:pPr>
            <a:r>
              <a:rPr b="1" lang="en-US" sz="1800" spc="-1" strike="noStrike">
                <a:solidFill>
                  <a:srgbClr val="ff0000"/>
                </a:solidFill>
                <a:uFill>
                  <a:solidFill>
                    <a:srgbClr val="ffffff"/>
                  </a:solidFill>
                </a:uFill>
                <a:latin typeface="Arial"/>
              </a:rPr>
              <a:t>4) Z_Load</a:t>
            </a:r>
            <a:r>
              <a:rPr b="0" lang="en-US" sz="1800" spc="-1" strike="noStrike">
                <a:solidFill>
                  <a:srgbClr val="000000"/>
                </a:solidFill>
                <a:uFill>
                  <a:solidFill>
                    <a:srgbClr val="ffffff"/>
                  </a:solidFill>
                </a:uFill>
                <a:latin typeface="Arial"/>
              </a:rPr>
              <a:t> – given by </a:t>
            </a:r>
            <a:r>
              <a:rPr b="0" lang="en-US" sz="1800" spc="-1" strike="noStrike">
                <a:solidFill>
                  <a:srgbClr val="008000"/>
                </a:solidFill>
                <a:uFill>
                  <a:solidFill>
                    <a:srgbClr val="ffffff"/>
                  </a:solidFill>
                </a:uFill>
                <a:latin typeface="Arial"/>
              </a:rPr>
              <a:t>application</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1" lang="en-US" sz="2000" spc="-1" strike="noStrike">
                <a:solidFill>
                  <a:srgbClr val="000000"/>
                </a:solidFill>
                <a:uFill>
                  <a:solidFill>
                    <a:srgbClr val="ffffff"/>
                  </a:solidFill>
                </a:uFill>
                <a:latin typeface="Arial"/>
              </a:rPr>
              <a:t>Stability General Comments: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Arial"/>
              </a:rPr>
              <a:t>Stability by modifying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will decrease closed loop bandwidth</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Arial"/>
              </a:rPr>
              <a:t>Stability compensation can slow large signal response (charging of caps) – check it</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Arial"/>
              </a:rPr>
              <a:t>Simulate AC Transfer function (Closed Loop AC Response) as final check</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Arial"/>
              </a:rPr>
              <a:t>Simulate Small Signal Transient Response as final check</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Arial"/>
              </a:rPr>
              <a:t>DC operation in the lab does not guarantee stability</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Arial"/>
              </a:rPr>
              <a:t>Marginal stability can cause undesired overshoot and ringing</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Arial"/>
              </a:rPr>
              <a:t>DC circuits can get real world transient inputs from supplies, inputs, or output</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Arial"/>
              </a:rPr>
              <a:t>That ringing in your circuit is </a:t>
            </a:r>
            <a:r>
              <a:rPr b="0" i="1" lang="en-US" sz="1800" spc="-1" strike="noStrike">
                <a:solidFill>
                  <a:srgbClr val="000000"/>
                </a:solidFill>
                <a:uFill>
                  <a:solidFill>
                    <a:srgbClr val="ffffff"/>
                  </a:solidFill>
                </a:uFill>
                <a:latin typeface="Arial"/>
              </a:rPr>
              <a:t>not</a:t>
            </a:r>
            <a:r>
              <a:rPr b="0" lang="en-US" sz="1800" spc="-1" strike="noStrike">
                <a:solidFill>
                  <a:srgbClr val="000000"/>
                </a:solidFill>
                <a:uFill>
                  <a:solidFill>
                    <a:srgbClr val="ffffff"/>
                  </a:solidFill>
                </a:uFill>
                <a:latin typeface="Arial"/>
              </a:rPr>
              <a:t> your Grandmother’s dial telephone</a:t>
            </a:r>
            <a:endParaRPr b="0" lang="en-US" sz="1800" spc="-1" strike="noStrike">
              <a:solidFill>
                <a:srgbClr val="000000"/>
              </a:solidFill>
              <a:uFill>
                <a:solidFill>
                  <a:srgbClr val="ffffff"/>
                </a:solidFill>
              </a:uFill>
              <a:latin typeface="Arial"/>
            </a:endParaRPr>
          </a:p>
        </p:txBody>
      </p:sp>
      <p:pic>
        <p:nvPicPr>
          <p:cNvPr id="436" name="Picture 2" descr=""/>
          <p:cNvPicPr/>
          <p:nvPr/>
        </p:nvPicPr>
        <p:blipFill>
          <a:blip r:embed="rId1"/>
          <a:stretch/>
        </p:blipFill>
        <p:spPr>
          <a:xfrm>
            <a:off x="4819680" y="5046840"/>
            <a:ext cx="1269720" cy="1698120"/>
          </a:xfrm>
          <a:prstGeom prst="rect">
            <a:avLst/>
          </a:prstGeom>
          <a:ln w="9360">
            <a:noFill/>
          </a:ln>
        </p:spPr>
      </p:pic>
      <p:pic>
        <p:nvPicPr>
          <p:cNvPr id="437" name="Picture 4" descr=""/>
          <p:cNvPicPr/>
          <p:nvPr/>
        </p:nvPicPr>
        <p:blipFill>
          <a:blip r:embed="rId2"/>
          <a:stretch/>
        </p:blipFill>
        <p:spPr>
          <a:xfrm>
            <a:off x="1249200" y="5087880"/>
            <a:ext cx="2782440" cy="1693440"/>
          </a:xfrm>
          <a:prstGeom prst="rect">
            <a:avLst/>
          </a:prstGeom>
          <a:ln w="9360">
            <a:noFill/>
          </a:ln>
        </p:spPr>
      </p:pic>
      <p:graphicFrame>
        <p:nvGraphicFramePr>
          <p:cNvPr id="438" name="Object 4"/>
          <p:cNvGraphicFramePr/>
          <p:nvPr/>
        </p:nvGraphicFramePr>
        <p:xfrm>
          <a:off x="4010040" y="5400720"/>
          <a:ext cx="855360" cy="853560"/>
        </p:xfrm>
        <a:graphic>
          <a:graphicData uri="http://schemas.openxmlformats.org/presentationml/2006/ole">
            <p:oleObj progId="Equation.3" r:id="rId3" spid="">
              <p:embed/>
              <p:pic>
                <p:nvPicPr>
                  <p:cNvPr id="439" name="Object 2" descr=""/>
                  <p:cNvPicPr/>
                  <p:nvPr/>
                </p:nvPicPr>
                <p:blipFill>
                  <a:blip r:embed="rId4"/>
                  <a:stretch/>
                </p:blipFill>
                <p:spPr>
                  <a:xfrm>
                    <a:off x="4010040" y="5400720"/>
                    <a:ext cx="855360" cy="853560"/>
                  </a:xfrm>
                  <a:prstGeom prst="rect">
                    <a:avLst/>
                  </a:prstGeom>
                  <a:ln>
                    <a:noFill/>
                  </a:ln>
                </p:spPr>
              </p:pic>
            </p:oleObj>
          </a:graphicData>
        </a:graphic>
      </p:graphicFrame>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txBox="1"/>
          <p:nvPr/>
        </p:nvSpPr>
        <p:spPr>
          <a:xfrm>
            <a:off x="6642000" y="6078600"/>
            <a:ext cx="2133360" cy="205920"/>
          </a:xfrm>
          <a:prstGeom prst="rect">
            <a:avLst/>
          </a:prstGeom>
          <a:noFill/>
          <a:ln>
            <a:noFill/>
          </a:ln>
        </p:spPr>
        <p:txBody>
          <a:bodyPr/>
          <a:p>
            <a:pPr algn="r">
              <a:lnSpc>
                <a:spcPct val="100000"/>
              </a:lnSpc>
            </a:pPr>
            <a:fld id="{F0374880-57CF-4C3F-BA0C-E3623B3628D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41" name="CustomShape 2"/>
          <p:cNvSpPr/>
          <p:nvPr/>
        </p:nvSpPr>
        <p:spPr>
          <a:xfrm>
            <a:off x="266760" y="193680"/>
            <a:ext cx="8445240" cy="943560"/>
          </a:xfrm>
          <a:prstGeom prst="rect">
            <a:avLst/>
          </a:prstGeom>
          <a:solidFill>
            <a:schemeClr val="bg1"/>
          </a:solidFill>
          <a:ln w="19080">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Additional Design Resources:</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u="sng">
                <a:solidFill>
                  <a:srgbClr val="de0000"/>
                </a:solidFill>
                <a:uFill>
                  <a:solidFill>
                    <a:srgbClr val="ffffff"/>
                  </a:solidFill>
                </a:uFill>
                <a:latin typeface="Arial"/>
                <a:hlinkClick r:id="rId1"/>
              </a:rPr>
              <a:t>http://www.ti.com/ww/en/analog/precision-designs/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42" name="CustomShape 3"/>
          <p:cNvSpPr/>
          <p:nvPr/>
        </p:nvSpPr>
        <p:spPr>
          <a:xfrm>
            <a:off x="210960" y="1028880"/>
            <a:ext cx="9143640" cy="135396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Arial"/>
              </a:rPr>
              <a:t>TI Precision Designs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cc0000"/>
                </a:solidFill>
                <a:uFill>
                  <a:solidFill>
                    <a:srgbClr val="ffffff"/>
                  </a:solidFill>
                </a:uFill>
                <a:latin typeface="Arial"/>
              </a:rPr>
              <a:t>Three design levels from the desks of our analog experts.</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443" name="Picture 2" descr=""/>
          <p:cNvPicPr/>
          <p:nvPr/>
        </p:nvPicPr>
        <p:blipFill>
          <a:blip r:embed="rId2"/>
          <a:stretch/>
        </p:blipFill>
        <p:spPr>
          <a:xfrm>
            <a:off x="272880" y="2279520"/>
            <a:ext cx="8002080" cy="1509480"/>
          </a:xfrm>
          <a:prstGeom prst="rect">
            <a:avLst/>
          </a:prstGeom>
          <a:ln w="9360">
            <a:noFill/>
          </a:ln>
        </p:spPr>
      </p:pic>
      <p:sp>
        <p:nvSpPr>
          <p:cNvPr id="444" name="CustomShape 4"/>
          <p:cNvSpPr/>
          <p:nvPr/>
        </p:nvSpPr>
        <p:spPr>
          <a:xfrm>
            <a:off x="327600" y="3723120"/>
            <a:ext cx="6559200" cy="3182400"/>
          </a:xfrm>
          <a:prstGeom prst="rect">
            <a:avLst/>
          </a:prstGeom>
          <a:noFill/>
          <a:ln w="9360">
            <a:noFill/>
          </a:ln>
        </p:spPr>
        <p:style>
          <a:lnRef idx="0"/>
          <a:fillRef idx="0"/>
          <a:effectRef idx="0"/>
          <a:fontRef idx="minor"/>
        </p:style>
        <p:txBody>
          <a:bodyPr wrap="none" lIns="90000" rIns="90000" tIns="45000" bIns="45000" anchor="ctr"/>
          <a:p>
            <a:pPr>
              <a:lnSpc>
                <a:spcPct val="100000"/>
              </a:lnSpc>
            </a:pPr>
            <a:r>
              <a:rPr b="1" lang="en-US" sz="2000" spc="-1" strike="noStrike">
                <a:solidFill>
                  <a:srgbClr val="000000"/>
                </a:solidFill>
                <a:uFill>
                  <a:solidFill>
                    <a:srgbClr val="ffffff"/>
                  </a:solidFill>
                </a:uFill>
                <a:latin typeface="Arial"/>
              </a:rPr>
              <a:t>TI Precision Designs </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Hub blog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Arial"/>
              </a:rPr>
              <a:t>  </a:t>
            </a:r>
            <a:r>
              <a:rPr b="0" lang="en-US" sz="66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Get tips, tricks and techniques from TI precision analog experts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445" name="Picture 4" descr=""/>
          <p:cNvPicPr/>
          <p:nvPr/>
        </p:nvPicPr>
        <p:blipFill>
          <a:blip r:embed="rId3"/>
          <a:stretch/>
        </p:blipFill>
        <p:spPr>
          <a:xfrm>
            <a:off x="406440" y="4794120"/>
            <a:ext cx="1904760" cy="1047240"/>
          </a:xfrm>
          <a:prstGeom prst="rect">
            <a:avLst/>
          </a:prstGeom>
          <a:ln w="9360">
            <a:noFill/>
          </a:ln>
        </p:spPr>
      </p:pic>
      <p:sp>
        <p:nvSpPr>
          <p:cNvPr id="446" name="Line 5"/>
          <p:cNvSpPr/>
          <p:nvPr/>
        </p:nvSpPr>
        <p:spPr>
          <a:xfrm>
            <a:off x="0" y="1120680"/>
            <a:ext cx="9144000" cy="7920"/>
          </a:xfrm>
          <a:prstGeom prst="line">
            <a:avLst/>
          </a:prstGeom>
          <a:ln w="50760">
            <a:solidFill>
              <a:srgbClr val="0000ff"/>
            </a:solidFill>
            <a:round/>
          </a:ln>
        </p:spPr>
        <p:style>
          <a:lnRef idx="1">
            <a:schemeClr val="accent1"/>
          </a:lnRef>
          <a:fillRef idx="0">
            <a:schemeClr val="accent1"/>
          </a:fillRef>
          <a:effectRef idx="0">
            <a:schemeClr val="accent1"/>
          </a:effectRef>
          <a:fontRef idx="minor"/>
        </p:style>
      </p:sp>
      <p:sp>
        <p:nvSpPr>
          <p:cNvPr id="447" name="Line 6"/>
          <p:cNvSpPr/>
          <p:nvPr/>
        </p:nvSpPr>
        <p:spPr>
          <a:xfrm>
            <a:off x="0" y="4036680"/>
            <a:ext cx="9144000" cy="6480"/>
          </a:xfrm>
          <a:prstGeom prst="line">
            <a:avLst/>
          </a:prstGeom>
          <a:ln w="50760">
            <a:solidFill>
              <a:srgbClr val="0000ff"/>
            </a:solidFill>
            <a:round/>
          </a:ln>
        </p:spPr>
        <p:style>
          <a:lnRef idx="1">
            <a:schemeClr val="accent1"/>
          </a:lnRef>
          <a:fillRef idx="0">
            <a:schemeClr val="accent1"/>
          </a:fillRef>
          <a:effectRef idx="0">
            <a:schemeClr val="accent1"/>
          </a:effectRef>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6642000" y="6078600"/>
            <a:ext cx="2133360" cy="205920"/>
          </a:xfrm>
          <a:prstGeom prst="rect">
            <a:avLst/>
          </a:prstGeom>
          <a:noFill/>
          <a:ln>
            <a:noFill/>
          </a:ln>
        </p:spPr>
        <p:txBody>
          <a:bodyPr/>
          <a:p>
            <a:pPr algn="r">
              <a:lnSpc>
                <a:spcPct val="100000"/>
              </a:lnSpc>
            </a:pPr>
            <a:fld id="{4EE49A38-BDD1-4618-8955-9684E95EFD7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49" name="CustomShape 2"/>
          <p:cNvSpPr/>
          <p:nvPr/>
        </p:nvSpPr>
        <p:spPr>
          <a:xfrm>
            <a:off x="266760" y="252360"/>
            <a:ext cx="8702280" cy="577800"/>
          </a:xfrm>
          <a:prstGeom prst="rect">
            <a:avLst/>
          </a:prstGeom>
          <a:solidFill>
            <a:schemeClr val="bg1"/>
          </a:solidFill>
          <a:ln w="19080">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Technical Support:  </a:t>
            </a:r>
            <a:r>
              <a:rPr b="1" lang="en-US" sz="2400" spc="-1" strike="noStrike" u="sng">
                <a:solidFill>
                  <a:srgbClr val="de0000"/>
                </a:solidFill>
                <a:uFill>
                  <a:solidFill>
                    <a:srgbClr val="ffffff"/>
                  </a:solidFill>
                </a:uFill>
                <a:latin typeface="Arial"/>
                <a:hlinkClick r:id="rId1"/>
              </a:rPr>
              <a:t>http://e2e.ti.com/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450" name="Picture 2" descr=""/>
          <p:cNvPicPr/>
          <p:nvPr/>
        </p:nvPicPr>
        <p:blipFill>
          <a:blip r:embed="rId2"/>
          <a:srcRect l="7143" t="17709" r="8454" b="29694"/>
          <a:stretch/>
        </p:blipFill>
        <p:spPr>
          <a:xfrm>
            <a:off x="87480" y="928800"/>
            <a:ext cx="8969040" cy="4471560"/>
          </a:xfrm>
          <a:prstGeom prst="rect">
            <a:avLst/>
          </a:prstGeom>
          <a:ln w="9360">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6642000" y="6078600"/>
            <a:ext cx="2133360" cy="205920"/>
          </a:xfrm>
          <a:prstGeom prst="rect">
            <a:avLst/>
          </a:prstGeom>
          <a:noFill/>
          <a:ln>
            <a:noFill/>
          </a:ln>
        </p:spPr>
        <p:txBody>
          <a:bodyPr/>
          <a:p>
            <a:pPr algn="r">
              <a:lnSpc>
                <a:spcPct val="100000"/>
              </a:lnSpc>
            </a:pPr>
            <a:fld id="{2399FBB7-B2DD-4577-B9A4-D8B1B054DA5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2" name="TextShape 2"/>
          <p:cNvSpPr txBox="1"/>
          <p:nvPr/>
        </p:nvSpPr>
        <p:spPr>
          <a:xfrm>
            <a:off x="255600" y="236520"/>
            <a:ext cx="8650080" cy="813960"/>
          </a:xfrm>
          <a:prstGeom prst="rect">
            <a:avLst/>
          </a:prstGeom>
          <a:noFill/>
          <a:ln>
            <a:noFill/>
          </a:ln>
        </p:spPr>
        <p:txBody>
          <a:bodyPr anchor="ctr"/>
          <a:p>
            <a:pPr algn="ctr">
              <a:lnSpc>
                <a:spcPct val="100000"/>
              </a:lnSpc>
            </a:pPr>
            <a:r>
              <a:rPr b="1" lang="en-US" sz="3200" spc="-1" strike="noStrike">
                <a:solidFill>
                  <a:srgbClr val="c00000"/>
                </a:solidFill>
                <a:uFill>
                  <a:solidFill>
                    <a:srgbClr val="ffffff"/>
                  </a:solidFill>
                </a:uFill>
                <a:latin typeface="Arial"/>
              </a:rPr>
              <a:t>Acknowledgements</a:t>
            </a:r>
            <a:endParaRPr b="0" lang="en-US" sz="3200" spc="-1" strike="noStrike">
              <a:solidFill>
                <a:srgbClr val="000000"/>
              </a:solidFill>
              <a:uFill>
                <a:solidFill>
                  <a:srgbClr val="ffffff"/>
                </a:solidFill>
              </a:uFill>
              <a:latin typeface="Arial"/>
            </a:endParaRPr>
          </a:p>
        </p:txBody>
      </p:sp>
      <p:sp>
        <p:nvSpPr>
          <p:cNvPr id="453" name="CustomShape 3"/>
          <p:cNvSpPr/>
          <p:nvPr/>
        </p:nvSpPr>
        <p:spPr>
          <a:xfrm>
            <a:off x="166680" y="5489640"/>
            <a:ext cx="6308280" cy="577080"/>
          </a:xfrm>
          <a:prstGeom prst="rect">
            <a:avLst/>
          </a:prstGeom>
          <a:no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Jerald Graeme Books:</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u="sng">
                <a:solidFill>
                  <a:srgbClr val="de0000"/>
                </a:solidFill>
                <a:uFill>
                  <a:solidFill>
                    <a:srgbClr val="ffffff"/>
                  </a:solidFill>
                </a:uFill>
                <a:latin typeface="Arial"/>
                <a:hlinkClick r:id="rId1"/>
              </a:rPr>
              <a:t>http://www.amazon.com/Jerald-G.-Graeme/e/B001HO9X60</a:t>
            </a:r>
            <a:endParaRPr b="0" lang="en-US" sz="1800" spc="-1" strike="noStrike">
              <a:solidFill>
                <a:srgbClr val="000000"/>
              </a:solidFill>
              <a:uFill>
                <a:solidFill>
                  <a:srgbClr val="ffffff"/>
                </a:solidFill>
              </a:uFill>
              <a:latin typeface="Arial"/>
            </a:endParaRPr>
          </a:p>
        </p:txBody>
      </p:sp>
      <p:sp>
        <p:nvSpPr>
          <p:cNvPr id="454" name="CustomShape 4"/>
          <p:cNvSpPr/>
          <p:nvPr/>
        </p:nvSpPr>
        <p:spPr>
          <a:xfrm>
            <a:off x="117360" y="1006560"/>
            <a:ext cx="8972280" cy="4384080"/>
          </a:xfrm>
          <a:prstGeom prst="rect">
            <a:avLst/>
          </a:prstGeom>
          <a:noFill/>
          <a:ln w="9360">
            <a:noFill/>
          </a:ln>
        </p:spPr>
        <p:style>
          <a:lnRef idx="0"/>
          <a:fillRef idx="0"/>
          <a:effectRef idx="0"/>
          <a:fontRef idx="minor"/>
        </p:style>
        <p:txBody>
          <a:bodyPr lIns="90000" rIns="90000" tIns="45000" bIns="45000"/>
          <a:p>
            <a:pPr>
              <a:lnSpc>
                <a:spcPct val="100000"/>
              </a:lnSpc>
            </a:pPr>
            <a:r>
              <a:rPr b="1" i="1" lang="en-US" sz="1800" spc="-1" strike="noStrike">
                <a:solidFill>
                  <a:srgbClr val="000000"/>
                </a:solidFill>
                <a:uFill>
                  <a:solidFill>
                    <a:srgbClr val="ffffff"/>
                  </a:solidFill>
                </a:uFill>
                <a:latin typeface="Arial"/>
              </a:rPr>
              <a:t>A special thanks to Jerald Graeme, whom we honorably dub </a:t>
            </a:r>
            <a:endParaRPr b="0" lang="en-US" sz="1800" spc="-1" strike="noStrike">
              <a:solidFill>
                <a:srgbClr val="000000"/>
              </a:solidFill>
              <a:uFill>
                <a:solidFill>
                  <a:srgbClr val="ffffff"/>
                </a:solidFill>
              </a:uFill>
              <a:latin typeface="Arial"/>
            </a:endParaRPr>
          </a:p>
          <a:p>
            <a:pPr>
              <a:lnSpc>
                <a:spcPct val="100000"/>
              </a:lnSpc>
            </a:pPr>
            <a:r>
              <a:rPr b="1" i="1" lang="en-US" sz="1800" spc="-1" strike="noStrike">
                <a:solidFill>
                  <a:srgbClr val="000000"/>
                </a:solidFill>
                <a:uFill>
                  <a:solidFill>
                    <a:srgbClr val="ffffff"/>
                  </a:solidFill>
                </a:uFill>
                <a:latin typeface="Arial"/>
              </a:rPr>
              <a:t>“</a:t>
            </a:r>
            <a:r>
              <a:rPr b="1" i="1" lang="en-US" sz="1800" spc="-1" strike="noStrike">
                <a:solidFill>
                  <a:srgbClr val="000000"/>
                </a:solidFill>
                <a:uFill>
                  <a:solidFill>
                    <a:srgbClr val="ffffff"/>
                  </a:solidFill>
                </a:uFill>
                <a:latin typeface="Arial"/>
              </a:rPr>
              <a:t>The Godfather of 1/</a:t>
            </a:r>
            <a:r>
              <a:rPr b="1" i="1" lang="en-US" sz="1800" spc="-1" strike="noStrike">
                <a:solidFill>
                  <a:srgbClr val="000000"/>
                </a:solidFill>
                <a:uFill>
                  <a:solidFill>
                    <a:srgbClr val="ffffff"/>
                  </a:solidFill>
                </a:uFill>
                <a:latin typeface="Symbol"/>
              </a:rPr>
              <a:t>b</a:t>
            </a:r>
            <a:r>
              <a:rPr b="1" i="1" lang="en-US" sz="1800" spc="-1" strike="noStrike">
                <a:solidFill>
                  <a:srgbClr val="000000"/>
                </a:solidFill>
                <a:uFill>
                  <a:solidFill>
                    <a:srgbClr val="ffffff"/>
                  </a:solidFill>
                </a:uFill>
                <a:latin typeface="Arial"/>
              </a:rPr>
              <a:t>” for his work at Burr-Brown Corporation, et ali, in research and writing about Op Amp Stability using 1/</a:t>
            </a:r>
            <a:r>
              <a:rPr b="1" i="1" lang="en-US" sz="1800" spc="-1" strike="noStrike">
                <a:solidFill>
                  <a:srgbClr val="000000"/>
                </a:solidFill>
                <a:uFill>
                  <a:solidFill>
                    <a:srgbClr val="ffffff"/>
                  </a:solidFill>
                </a:uFill>
                <a:latin typeface="Symbol"/>
              </a:rPr>
              <a:t>b.</a:t>
            </a:r>
            <a:r>
              <a:rPr b="1" i="1"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000000"/>
                </a:solidFill>
                <a:uFill>
                  <a:solidFill>
                    <a:srgbClr val="ffffff"/>
                  </a:solidFill>
                </a:uFill>
                <a:latin typeface="Arial"/>
              </a:rPr>
              <a:t>Jerald Graeme Brief Biography: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From: </a:t>
            </a:r>
            <a:r>
              <a:rPr b="0" lang="en-US" sz="1400" spc="-1" strike="noStrike" u="sng">
                <a:solidFill>
                  <a:srgbClr val="de0000"/>
                </a:solidFill>
                <a:uFill>
                  <a:solidFill>
                    <a:srgbClr val="ffffff"/>
                  </a:solidFill>
                </a:uFill>
                <a:latin typeface="Arial"/>
                <a:hlinkClick r:id="rId2"/>
              </a:rPr>
              <a:t>http://electronicdesign.com/analog/jerald-graeme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When ICs and op amps were separate devices, Jerald Graeme was among  the first to develop a combined IC op amp while at Burr-Brown, in a 1968 team effort with Motorola. He designed many more op amps and video amplifiers whose precision, high speed, or low drift amplification made them a very useful component in a variety of analog applications. Nine U.S. patents and numerous foreign counterparts resulted from these designs. The internationally acknowledged authority on electronic amplifiers wrote five very popular books about op amps, the latest being Photodiode Amplifiers: Op Amp Solutions and Optimizing Op Amp Performance. The latter, subtitled "A new approach for maximizing op amp behavior in circuit designs without extensive mathematical analysis," offers design equations and models that reflect real-world op amp behavior and makes analysis of difficult-looking configurations easy. Graeme's earlier books are: Op Amps: Design and Application, Designing with Operational Amplifiers, and Amplifier Applications of Op Amps. He expects signal processing with op amps to be the domain of digital devices, but they will still require an analog interface to integrate with real-world items like process control or avionics.</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6642000" y="6049800"/>
            <a:ext cx="2133360" cy="205920"/>
          </a:xfrm>
          <a:prstGeom prst="rect">
            <a:avLst/>
          </a:prstGeom>
          <a:noFill/>
          <a:ln>
            <a:noFill/>
          </a:ln>
        </p:spPr>
        <p:txBody>
          <a:bodyPr/>
          <a:p>
            <a:pPr algn="r">
              <a:lnSpc>
                <a:spcPct val="100000"/>
              </a:lnSpc>
            </a:pPr>
            <a:fld id="{A1530D28-E870-45AD-BE74-5B006585DAE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66" name="TextShape 2"/>
          <p:cNvSpPr txBox="1"/>
          <p:nvPr/>
        </p:nvSpPr>
        <p:spPr>
          <a:xfrm>
            <a:off x="189000" y="149400"/>
            <a:ext cx="4835160" cy="90756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Large Input Resistance &amp;</a:t>
            </a:r>
            <a:r>
              <a:rPr b="1" lang="en-US" sz="2800" spc="-1" strike="noStrike">
                <a:solidFill>
                  <a:srgbClr val="c00000"/>
                </a:solidFill>
                <a:uFill>
                  <a:solidFill>
                    <a:srgbClr val="ffffff"/>
                  </a:solidFill>
                </a:uFill>
                <a:latin typeface="Arial"/>
              </a:rPr>
              <a:t>
</a:t>
            </a:r>
            <a:r>
              <a:rPr b="1" lang="en-US" sz="2800" spc="-1" strike="noStrike">
                <a:solidFill>
                  <a:srgbClr val="c00000"/>
                </a:solidFill>
                <a:uFill>
                  <a:solidFill>
                    <a:srgbClr val="ffffff"/>
                  </a:solidFill>
                </a:uFill>
                <a:latin typeface="Arial"/>
              </a:rPr>
              <a:t>Input Capacitance</a:t>
            </a:r>
            <a:endParaRPr b="0" lang="en-US" sz="3200" spc="-1" strike="noStrike">
              <a:solidFill>
                <a:srgbClr val="000000"/>
              </a:solidFill>
              <a:uFill>
                <a:solidFill>
                  <a:srgbClr val="ffffff"/>
                </a:solidFill>
              </a:uFill>
              <a:latin typeface="Arial"/>
            </a:endParaRPr>
          </a:p>
        </p:txBody>
      </p:sp>
      <p:pic>
        <p:nvPicPr>
          <p:cNvPr id="267" name="Picture 2" descr=""/>
          <p:cNvPicPr/>
          <p:nvPr/>
        </p:nvPicPr>
        <p:blipFill>
          <a:blip r:embed="rId1"/>
          <a:stretch/>
        </p:blipFill>
        <p:spPr>
          <a:xfrm>
            <a:off x="209520" y="1274760"/>
            <a:ext cx="8322840" cy="5068440"/>
          </a:xfrm>
          <a:prstGeom prst="rect">
            <a:avLst/>
          </a:prstGeom>
          <a:ln w="9360">
            <a:noFill/>
          </a:ln>
        </p:spPr>
      </p:pic>
      <p:pic>
        <p:nvPicPr>
          <p:cNvPr id="268" name="Picture 3" descr=""/>
          <p:cNvPicPr/>
          <p:nvPr/>
        </p:nvPicPr>
        <p:blipFill>
          <a:blip r:embed="rId2"/>
          <a:srcRect l="4334" t="6770" r="3025" b="6170"/>
          <a:stretch/>
        </p:blipFill>
        <p:spPr>
          <a:xfrm>
            <a:off x="4716360" y="196920"/>
            <a:ext cx="4338360" cy="2617560"/>
          </a:xfrm>
          <a:prstGeom prst="rect">
            <a:avLst/>
          </a:prstGeom>
          <a:ln w="9360">
            <a:noFill/>
          </a:ln>
        </p:spPr>
      </p:pic>
      <p:sp>
        <p:nvSpPr>
          <p:cNvPr id="269" name="CustomShape 3"/>
          <p:cNvSpPr/>
          <p:nvPr/>
        </p:nvSpPr>
        <p:spPr>
          <a:xfrm>
            <a:off x="5207040" y="3632040"/>
            <a:ext cx="3399840" cy="639000"/>
          </a:xfrm>
          <a:prstGeom prst="rect">
            <a:avLst/>
          </a:prstGeom>
          <a:solidFill>
            <a:schemeClr val="bg1"/>
          </a:solidFill>
          <a:ln w="15840">
            <a:solidFill>
              <a:srgbClr val="ff0000"/>
            </a:solidFill>
            <a:miter/>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Arial"/>
              </a:rPr>
              <a:t>Do you want this hidden in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0000"/>
                </a:solidFill>
                <a:uFill>
                  <a:solidFill>
                    <a:srgbClr val="ffffff"/>
                  </a:solidFill>
                </a:uFill>
                <a:latin typeface="Arial"/>
              </a:rPr>
              <a:t>your product - in production?</a:t>
            </a:r>
            <a:endParaRPr b="0" lang="en-US" sz="1800" spc="-1" strike="noStrike">
              <a:solidFill>
                <a:srgbClr val="000000"/>
              </a:solidFill>
              <a:uFill>
                <a:solidFill>
                  <a:srgbClr val="ffffff"/>
                </a:solidFill>
              </a:uFill>
              <a:latin typeface="Arial"/>
            </a:endParaRPr>
          </a:p>
        </p:txBody>
      </p:sp>
      <p:sp>
        <p:nvSpPr>
          <p:cNvPr id="270" name="Line 4"/>
          <p:cNvSpPr/>
          <p:nvPr/>
        </p:nvSpPr>
        <p:spPr>
          <a:xfrm flipH="1">
            <a:off x="4597200" y="3933720"/>
            <a:ext cx="595440" cy="571320"/>
          </a:xfrm>
          <a:prstGeom prst="line">
            <a:avLst/>
          </a:prstGeom>
          <a:ln w="31680">
            <a:solidFill>
              <a:srgbClr val="ff0000"/>
            </a:solidFill>
            <a:round/>
            <a:tailEnd len="lg" type="triangle" w="lg"/>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txBox="1"/>
          <p:nvPr/>
        </p:nvSpPr>
        <p:spPr>
          <a:xfrm>
            <a:off x="6642000" y="6078600"/>
            <a:ext cx="2133360" cy="205920"/>
          </a:xfrm>
          <a:prstGeom prst="rect">
            <a:avLst/>
          </a:prstGeom>
          <a:noFill/>
          <a:ln>
            <a:noFill/>
          </a:ln>
        </p:spPr>
        <p:txBody>
          <a:bodyPr/>
          <a:p>
            <a:pPr algn="r">
              <a:lnSpc>
                <a:spcPct val="100000"/>
              </a:lnSpc>
            </a:pPr>
            <a:fld id="{C680E7D1-955F-45F8-9150-35D1F2529E5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6" name="TextShape 2"/>
          <p:cNvSpPr txBox="1"/>
          <p:nvPr/>
        </p:nvSpPr>
        <p:spPr>
          <a:xfrm>
            <a:off x="239760" y="1330200"/>
            <a:ext cx="8650080" cy="813960"/>
          </a:xfrm>
          <a:prstGeom prst="rect">
            <a:avLst/>
          </a:prstGeom>
          <a:noFill/>
          <a:ln>
            <a:noFill/>
          </a:ln>
        </p:spPr>
        <p:txBody>
          <a:bodyPr anchor="ctr"/>
          <a:p>
            <a:pPr algn="ctr">
              <a:lnSpc>
                <a:spcPct val="100000"/>
              </a:lnSpc>
            </a:pPr>
            <a:r>
              <a:rPr b="1" lang="en-US" sz="6000" spc="-1" strike="noStrike">
                <a:solidFill>
                  <a:srgbClr val="c00000"/>
                </a:solidFill>
                <a:uFill>
                  <a:solidFill>
                    <a:srgbClr val="ffffff"/>
                  </a:solidFill>
                </a:uFill>
                <a:latin typeface="Arial"/>
              </a:rPr>
              <a:t>Appendix</a:t>
            </a:r>
            <a:endParaRPr b="0" lang="en-US" sz="32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6642000" y="6078600"/>
            <a:ext cx="2133360" cy="205920"/>
          </a:xfrm>
          <a:prstGeom prst="rect">
            <a:avLst/>
          </a:prstGeom>
          <a:noFill/>
          <a:ln>
            <a:noFill/>
          </a:ln>
        </p:spPr>
        <p:txBody>
          <a:bodyPr/>
          <a:p>
            <a:pPr algn="r">
              <a:lnSpc>
                <a:spcPct val="100000"/>
              </a:lnSpc>
            </a:pPr>
            <a:fld id="{FA196849-9D7D-4715-B5B9-80A7F786B98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8" name="TextShape 2"/>
          <p:cNvSpPr txBox="1"/>
          <p:nvPr/>
        </p:nvSpPr>
        <p:spPr>
          <a:xfrm>
            <a:off x="169920" y="120600"/>
            <a:ext cx="8650080" cy="65052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Appendix Index</a:t>
            </a:r>
            <a:endParaRPr b="0" lang="en-US" sz="3200" spc="-1" strike="noStrike">
              <a:solidFill>
                <a:srgbClr val="000000"/>
              </a:solidFill>
              <a:uFill>
                <a:solidFill>
                  <a:srgbClr val="ffffff"/>
                </a:solidFill>
              </a:uFill>
              <a:latin typeface="Arial"/>
            </a:endParaRPr>
          </a:p>
        </p:txBody>
      </p:sp>
      <p:sp>
        <p:nvSpPr>
          <p:cNvPr id="459" name="CustomShape 3"/>
          <p:cNvSpPr/>
          <p:nvPr/>
        </p:nvSpPr>
        <p:spPr>
          <a:xfrm>
            <a:off x="723960" y="750960"/>
            <a:ext cx="8143560" cy="60656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Op Amp Output Impedance</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Pole and Zero: Magnitude and Phase on Bode Plots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Dual Feedback Paths and 1/</a:t>
            </a:r>
            <a:r>
              <a:rPr b="0" lang="en-US" sz="2000" spc="-1" strike="noStrike">
                <a:solidFill>
                  <a:srgbClr val="000000"/>
                </a:solidFill>
                <a:uFill>
                  <a:solidFill>
                    <a:srgbClr val="ffffff"/>
                  </a:solidFill>
                </a:uFill>
                <a:latin typeface="Symbol"/>
              </a:rPr>
              <a:t>b</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Non-Loop Stability Problems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Stability: Riso  (Output Cload)</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Stability: High Gain and CF (Output Cload)</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Stability: CF Non-Inverting (Input Cload)</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Stability: CF Inverting (Input Cload)</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Stability: Noise Gain Inverting &amp; Non-Inverting (Output Cload) </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Stability: Noise Gain and CF (Output Cload)</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AutoNum type="arabicParen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Stability: Output Pin Compensation (Output Cload)</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2000" spc="-1" strike="noStrike">
                <a:solidFill>
                  <a:srgbClr val="000000"/>
                </a:solidFill>
                <a:uFill>
                  <a:solidFill>
                    <a:srgbClr val="ffffff"/>
                  </a:solidFill>
                </a:uFill>
                <a:latin typeface="Arial"/>
              </a:rPr>
              <a:t>12) Stability: Riso w/Dual Feedback (Output Cload) </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2000" spc="-1" strike="noStrike">
                <a:solidFill>
                  <a:srgbClr val="000000"/>
                </a:solidFill>
                <a:uFill>
                  <a:solidFill>
                    <a:srgbClr val="ffffff"/>
                  </a:solidFill>
                </a:uFill>
                <a:latin typeface="Arial"/>
              </a:rPr>
              <a:t>                     – </a:t>
            </a:r>
            <a:r>
              <a:rPr b="0" lang="en-US" sz="2000" spc="-1" strike="noStrike">
                <a:solidFill>
                  <a:srgbClr val="000000"/>
                </a:solidFill>
                <a:uFill>
                  <a:solidFill>
                    <a:srgbClr val="ffffff"/>
                  </a:solidFill>
                </a:uFill>
                <a:latin typeface="Arial"/>
              </a:rPr>
              <a:t>Zo, 1/</a:t>
            </a:r>
            <a:r>
              <a:rPr b="0" lang="en-US" sz="2000" spc="-1" strike="noStrike">
                <a:solidFill>
                  <a:srgbClr val="000000"/>
                </a:solidFill>
                <a:uFill>
                  <a:solidFill>
                    <a:srgbClr val="ffffff"/>
                  </a:solidFill>
                </a:uFill>
                <a:latin typeface="Symbol"/>
              </a:rPr>
              <a:t>b</a:t>
            </a:r>
            <a:r>
              <a:rPr b="0" lang="en-US" sz="2000" spc="-1" strike="noStrike">
                <a:solidFill>
                  <a:srgbClr val="000000"/>
                </a:solidFill>
                <a:uFill>
                  <a:solidFill>
                    <a:srgbClr val="ffffff"/>
                  </a:solidFill>
                </a:uFill>
                <a:latin typeface="Arial"/>
              </a:rPr>
              <a:t>, Aol Technique</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2000" spc="-1" strike="noStrike">
                <a:solidFill>
                  <a:srgbClr val="000000"/>
                </a:solidFill>
                <a:uFill>
                  <a:solidFill>
                    <a:srgbClr val="ffffff"/>
                  </a:solidFill>
                </a:uFill>
                <a:latin typeface="Arial"/>
              </a:rPr>
              <a:t>13) Stability: Riso w/Dual Feedback (Output Cload) </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1/</a:t>
            </a:r>
            <a:r>
              <a:rPr b="0" lang="en-US" sz="2000" spc="-1" strike="noStrike">
                <a:solidFill>
                  <a:srgbClr val="000000"/>
                </a:solidFill>
                <a:uFill>
                  <a:solidFill>
                    <a:srgbClr val="ffffff"/>
                  </a:solidFill>
                </a:uFill>
                <a:latin typeface="Symbol"/>
              </a:rPr>
              <a:t>b</a:t>
            </a:r>
            <a:r>
              <a:rPr b="0" lang="en-US" sz="2000" spc="-1" strike="noStrike">
                <a:solidFill>
                  <a:srgbClr val="000000"/>
                </a:solidFill>
                <a:uFill>
                  <a:solidFill>
                    <a:srgbClr val="ffffff"/>
                  </a:solidFill>
                </a:uFill>
                <a:latin typeface="Arial"/>
              </a:rPr>
              <a:t>, Loaded Aol Technique</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2000" spc="-1" strike="noStrike">
                <a:solidFill>
                  <a:srgbClr val="000000"/>
                </a:solidFill>
                <a:uFill>
                  <a:solidFill>
                    <a:srgbClr val="ffffff"/>
                  </a:solidFill>
                </a:uFill>
                <a:latin typeface="Arial"/>
              </a:rPr>
              <a:t>14) Stability: Riso w/Dual Feedback plus RFx (Output Cload) </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1/</a:t>
            </a:r>
            <a:r>
              <a:rPr b="0" lang="en-US" sz="2000" spc="-1" strike="noStrike">
                <a:solidFill>
                  <a:srgbClr val="000000"/>
                </a:solidFill>
                <a:uFill>
                  <a:solidFill>
                    <a:srgbClr val="ffffff"/>
                  </a:solidFill>
                </a:uFill>
                <a:latin typeface="Symbol"/>
              </a:rPr>
              <a:t>b</a:t>
            </a:r>
            <a:r>
              <a:rPr b="0" lang="en-US" sz="2000" spc="-1" strike="noStrike">
                <a:solidFill>
                  <a:srgbClr val="000000"/>
                </a:solidFill>
                <a:uFill>
                  <a:solidFill>
                    <a:srgbClr val="ffffff"/>
                  </a:solidFill>
                </a:uFill>
                <a:latin typeface="Arial"/>
              </a:rPr>
              <a:t>, Loaded Aol Technique</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2000" spc="-1" strike="noStrike">
                <a:solidFill>
                  <a:srgbClr val="000000"/>
                </a:solidFill>
                <a:uFill>
                  <a:solidFill>
                    <a:srgbClr val="ffffff"/>
                  </a:solidFill>
                </a:uFill>
                <a:latin typeface="Arial"/>
              </a:rPr>
              <a:t>15) Stability: Discrete Difference Amplifier (Output Cload)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6642000" y="6078600"/>
            <a:ext cx="2133360" cy="205920"/>
          </a:xfrm>
          <a:prstGeom prst="rect">
            <a:avLst/>
          </a:prstGeom>
          <a:noFill/>
          <a:ln>
            <a:noFill/>
          </a:ln>
        </p:spPr>
        <p:txBody>
          <a:bodyPr/>
          <a:p>
            <a:pPr algn="r">
              <a:lnSpc>
                <a:spcPct val="100000"/>
              </a:lnSpc>
            </a:pPr>
            <a:fld id="{88823BCA-A128-4654-ADA1-58884514D33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61" name="TextShape 2"/>
          <p:cNvSpPr txBox="1"/>
          <p:nvPr/>
        </p:nvSpPr>
        <p:spPr>
          <a:xfrm>
            <a:off x="160200" y="177840"/>
            <a:ext cx="8650080" cy="460080"/>
          </a:xfrm>
          <a:prstGeom prst="rect">
            <a:avLst/>
          </a:prstGeom>
          <a:noFill/>
          <a:ln>
            <a:noFill/>
          </a:ln>
        </p:spPr>
        <p:txBody>
          <a:bodyPr anchor="ctr"/>
          <a:p>
            <a:pPr algn="ctr">
              <a:lnSpc>
                <a:spcPct val="100000"/>
              </a:lnSpc>
            </a:pPr>
            <a:r>
              <a:rPr b="1" lang="en-US" sz="3600" spc="-1" strike="noStrike">
                <a:solidFill>
                  <a:srgbClr val="c00000"/>
                </a:solidFill>
                <a:uFill>
                  <a:solidFill>
                    <a:srgbClr val="ffffff"/>
                  </a:solidFill>
                </a:uFill>
                <a:latin typeface="Arial"/>
              </a:rPr>
              <a:t>Appendix Index</a:t>
            </a:r>
            <a:endParaRPr b="0" lang="en-US" sz="3200" spc="-1" strike="noStrike">
              <a:solidFill>
                <a:srgbClr val="000000"/>
              </a:solidFill>
              <a:uFill>
                <a:solidFill>
                  <a:srgbClr val="ffffff"/>
                </a:solidFill>
              </a:uFill>
              <a:latin typeface="Arial"/>
            </a:endParaRPr>
          </a:p>
        </p:txBody>
      </p:sp>
      <p:pic>
        <p:nvPicPr>
          <p:cNvPr id="462" name="Picture 1" descr=""/>
          <p:cNvPicPr/>
          <p:nvPr/>
        </p:nvPicPr>
        <p:blipFill>
          <a:blip r:embed="rId1"/>
          <a:stretch/>
        </p:blipFill>
        <p:spPr>
          <a:xfrm>
            <a:off x="123840" y="665280"/>
            <a:ext cx="8691120" cy="5616360"/>
          </a:xfrm>
          <a:prstGeom prst="rect">
            <a:avLst/>
          </a:prstGeom>
          <a:ln w="9360">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947880" y="971640"/>
            <a:ext cx="6906960" cy="2855520"/>
          </a:xfrm>
          <a:prstGeom prst="rect">
            <a:avLst/>
          </a:prstGeom>
          <a:noFill/>
          <a:ln>
            <a:noFill/>
          </a:ln>
        </p:spPr>
        <p:txBody>
          <a:bodyPr anchor="ctr"/>
          <a:p>
            <a:pPr algn="ctr">
              <a:lnSpc>
                <a:spcPct val="100000"/>
              </a:lnSpc>
            </a:pPr>
            <a:r>
              <a:rPr b="1" lang="en-US" sz="3600" spc="-1" strike="noStrike">
                <a:solidFill>
                  <a:srgbClr val="c00000"/>
                </a:solidFill>
                <a:uFill>
                  <a:solidFill>
                    <a:srgbClr val="ffffff"/>
                  </a:solidFill>
                </a:uFill>
                <a:latin typeface="Arial"/>
              </a:rPr>
              <a:t>1) Op Amp Output Impedance</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Open Loop (Z</a:t>
            </a:r>
            <a:r>
              <a:rPr b="1" lang="en-US" sz="3600" spc="-1" strike="noStrike" baseline="-25000">
                <a:solidFill>
                  <a:srgbClr val="c00000"/>
                </a:solidFill>
                <a:uFill>
                  <a:solidFill>
                    <a:srgbClr val="ffffff"/>
                  </a:solidFill>
                </a:uFill>
                <a:latin typeface="Arial"/>
              </a:rPr>
              <a:t>O</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&amp;  </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Closed Loop (Z</a:t>
            </a:r>
            <a:r>
              <a:rPr b="1" lang="en-US" sz="3600" spc="-1" strike="noStrike" baseline="-25000">
                <a:solidFill>
                  <a:srgbClr val="c00000"/>
                </a:solidFill>
                <a:uFill>
                  <a:solidFill>
                    <a:srgbClr val="ffffff"/>
                  </a:solidFill>
                </a:uFill>
                <a:latin typeface="Arial"/>
              </a:rPr>
              <a:t>OUT</a:t>
            </a:r>
            <a:r>
              <a:rPr b="1" lang="en-US" sz="3600" spc="-1" strike="noStrike">
                <a:solidFill>
                  <a:srgbClr val="c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6642000" y="6049800"/>
            <a:ext cx="2133360" cy="205920"/>
          </a:xfrm>
          <a:prstGeom prst="rect">
            <a:avLst/>
          </a:prstGeom>
          <a:noFill/>
          <a:ln>
            <a:noFill/>
          </a:ln>
        </p:spPr>
        <p:txBody>
          <a:bodyPr/>
          <a:p>
            <a:pPr algn="r">
              <a:lnSpc>
                <a:spcPct val="100000"/>
              </a:lnSpc>
            </a:pPr>
            <a:fld id="{ACE598EE-AAD2-4D9D-9263-B1E53D7EB89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65" name="TextShape 2"/>
          <p:cNvSpPr txBox="1"/>
          <p:nvPr/>
        </p:nvSpPr>
        <p:spPr>
          <a:xfrm>
            <a:off x="569880" y="219240"/>
            <a:ext cx="8040240" cy="83772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Op Amps and “Output Resistance” </a:t>
            </a:r>
            <a:endParaRPr b="0" lang="en-US" sz="3200" spc="-1" strike="noStrike">
              <a:solidFill>
                <a:srgbClr val="000000"/>
              </a:solidFill>
              <a:uFill>
                <a:solidFill>
                  <a:srgbClr val="ffffff"/>
                </a:solidFill>
              </a:uFill>
              <a:latin typeface="Arial"/>
            </a:endParaRPr>
          </a:p>
        </p:txBody>
      </p:sp>
      <p:graphicFrame>
        <p:nvGraphicFramePr>
          <p:cNvPr id="466" name="Object 3"/>
          <p:cNvGraphicFramePr/>
          <p:nvPr/>
        </p:nvGraphicFramePr>
        <p:xfrm>
          <a:off x="271440" y="1843200"/>
          <a:ext cx="8184960" cy="4428720"/>
        </p:xfrm>
        <a:graphic>
          <a:graphicData uri="http://schemas.openxmlformats.org/presentationml/2006/ole">
            <p:oleObj progId="Visio.Drawing.11" r:id="rId1" spid="">
              <p:embed/>
              <p:pic>
                <p:nvPicPr>
                  <p:cNvPr id="467" name="Object 3" descr=""/>
                  <p:cNvPicPr/>
                  <p:nvPr/>
                </p:nvPicPr>
                <p:blipFill>
                  <a:blip r:embed="rId2"/>
                  <a:stretch/>
                </p:blipFill>
                <p:spPr>
                  <a:xfrm>
                    <a:off x="271440" y="1843200"/>
                    <a:ext cx="8184960" cy="4428720"/>
                  </a:xfrm>
                  <a:prstGeom prst="rect">
                    <a:avLst/>
                  </a:prstGeom>
                  <a:ln>
                    <a:noFill/>
                  </a:ln>
                </p:spPr>
              </p:pic>
            </p:oleObj>
          </a:graphicData>
        </a:graphic>
      </p:graphicFrame>
      <p:sp>
        <p:nvSpPr>
          <p:cNvPr id="468" name="CustomShape 4"/>
          <p:cNvSpPr/>
          <p:nvPr/>
        </p:nvSpPr>
        <p:spPr>
          <a:xfrm>
            <a:off x="128520" y="6334200"/>
            <a:ext cx="5257440" cy="455400"/>
          </a:xfrm>
          <a:prstGeom prst="rect">
            <a:avLst/>
          </a:prstGeom>
          <a:noFill/>
          <a:ln w="9360">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uFill>
                  <a:solidFill>
                    <a:srgbClr val="ffffff"/>
                  </a:solidFill>
                </a:uFill>
                <a:latin typeface="Arial"/>
              </a:rPr>
              <a:t>From: </a:t>
            </a:r>
            <a:r>
              <a:rPr b="0" lang="en-US" sz="1200" spc="-1" strike="noStrike">
                <a:solidFill>
                  <a:srgbClr val="000000"/>
                </a:solidFill>
                <a:uFill>
                  <a:solidFill>
                    <a:srgbClr val="ffffff"/>
                  </a:solidFill>
                </a:uFill>
                <a:latin typeface="Arial"/>
              </a:rPr>
              <a:t>Frederiksen, Thomas M.  Intuitive Operational Amplifiers.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McGraw-Hill Book Company.  New York.  Revised Edition. 1988.</a:t>
            </a:r>
            <a:endParaRPr b="0" lang="en-US" sz="1800" spc="-1" strike="noStrike">
              <a:solidFill>
                <a:srgbClr val="000000"/>
              </a:solidFill>
              <a:uFill>
                <a:solidFill>
                  <a:srgbClr val="ffffff"/>
                </a:solidFill>
              </a:uFill>
              <a:latin typeface="Arial"/>
            </a:endParaRPr>
          </a:p>
        </p:txBody>
      </p:sp>
      <p:sp>
        <p:nvSpPr>
          <p:cNvPr id="469" name="CustomShape 5"/>
          <p:cNvSpPr/>
          <p:nvPr/>
        </p:nvSpPr>
        <p:spPr>
          <a:xfrm>
            <a:off x="1012680" y="727200"/>
            <a:ext cx="7009920" cy="1211040"/>
          </a:xfrm>
          <a:prstGeom prst="rect">
            <a:avLst/>
          </a:prstGeom>
          <a:noFill/>
          <a:ln w="9360">
            <a:noFill/>
          </a:ln>
        </p:spPr>
        <p:style>
          <a:lnRef idx="0"/>
          <a:fillRef idx="0"/>
          <a:effectRef idx="0"/>
          <a:fontRef idx="minor"/>
        </p:style>
        <p:txBody>
          <a:bodyPr lIns="90000" rIns="90000" tIns="45000" bIns="45000"/>
          <a:p>
            <a:pPr marL="227160" indent="-226800">
              <a:lnSpc>
                <a:spcPct val="100000"/>
              </a:lnSpc>
            </a:pPr>
            <a:r>
              <a:rPr b="1" lang="en-US" sz="2000" spc="-1" strike="noStrike">
                <a:solidFill>
                  <a:srgbClr val="000000"/>
                </a:solidFill>
                <a:uFill>
                  <a:solidFill>
                    <a:srgbClr val="ffffff"/>
                  </a:solidFill>
                </a:uFill>
                <a:latin typeface="Arial"/>
              </a:rPr>
              <a:t>Definition of Terms:</a:t>
            </a:r>
            <a:endParaRPr b="0" lang="en-US" sz="1800" spc="-1" strike="noStrike">
              <a:solidFill>
                <a:srgbClr val="000000"/>
              </a:solidFill>
              <a:uFill>
                <a:solidFill>
                  <a:srgbClr val="ffffff"/>
                </a:solidFill>
              </a:uFill>
              <a:latin typeface="Arial"/>
            </a:endParaRPr>
          </a:p>
          <a:p>
            <a:pPr marL="227160" indent="-226800">
              <a:lnSpc>
                <a:spcPct val="100000"/>
              </a:lnSpc>
            </a:pPr>
            <a:r>
              <a:rPr b="1" lang="en-US" sz="2000" spc="-1" strike="noStrike">
                <a:solidFill>
                  <a:srgbClr val="000000"/>
                </a:solidFill>
                <a:uFill>
                  <a:solidFill>
                    <a:srgbClr val="ffffff"/>
                  </a:solidFill>
                </a:uFill>
                <a:latin typeface="Arial"/>
              </a:rPr>
              <a:t>R</a:t>
            </a:r>
            <a:r>
              <a:rPr b="1" lang="en-US" sz="2000" spc="-1" strike="noStrike" baseline="-25000">
                <a:solidFill>
                  <a:srgbClr val="000000"/>
                </a:solidFill>
                <a:uFill>
                  <a:solidFill>
                    <a:srgbClr val="ffffff"/>
                  </a:solidFill>
                </a:uFill>
                <a:latin typeface="Arial"/>
              </a:rPr>
              <a:t>O</a:t>
            </a: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 Op Amp </a:t>
            </a:r>
            <a:r>
              <a:rPr b="1" i="1" lang="en-US" sz="2000" spc="-1" strike="noStrike">
                <a:solidFill>
                  <a:srgbClr val="000000"/>
                </a:solidFill>
                <a:uFill>
                  <a:solidFill>
                    <a:srgbClr val="ffffff"/>
                  </a:solidFill>
                </a:uFill>
                <a:latin typeface="Arial"/>
              </a:rPr>
              <a:t>Open Loop</a:t>
            </a:r>
            <a:r>
              <a:rPr b="0" lang="en-US" sz="2000" spc="-1" strike="noStrike">
                <a:solidFill>
                  <a:srgbClr val="000000"/>
                </a:solidFill>
                <a:uFill>
                  <a:solidFill>
                    <a:srgbClr val="ffffff"/>
                  </a:solidFill>
                </a:uFill>
                <a:latin typeface="Arial"/>
              </a:rPr>
              <a:t> Output Resistance</a:t>
            </a:r>
            <a:endParaRPr b="0" lang="en-US" sz="1800" spc="-1" strike="noStrike">
              <a:solidFill>
                <a:srgbClr val="000000"/>
              </a:solidFill>
              <a:uFill>
                <a:solidFill>
                  <a:srgbClr val="ffffff"/>
                </a:solidFill>
              </a:uFill>
              <a:latin typeface="Arial"/>
            </a:endParaRPr>
          </a:p>
          <a:p>
            <a:pPr marL="227160" indent="-226800">
              <a:lnSpc>
                <a:spcPct val="100000"/>
              </a:lnSpc>
            </a:pPr>
            <a:r>
              <a:rPr b="1" lang="en-US" sz="2000" spc="-1" strike="noStrike">
                <a:solidFill>
                  <a:srgbClr val="000000"/>
                </a:solidFill>
                <a:uFill>
                  <a:solidFill>
                    <a:srgbClr val="ffffff"/>
                  </a:solidFill>
                </a:uFill>
                <a:latin typeface="Arial"/>
              </a:rPr>
              <a:t>R</a:t>
            </a:r>
            <a:r>
              <a:rPr b="1" lang="en-US" sz="2000" spc="-1" strike="noStrike" baseline="-25000">
                <a:solidFill>
                  <a:srgbClr val="000000"/>
                </a:solidFill>
                <a:uFill>
                  <a:solidFill>
                    <a:srgbClr val="ffffff"/>
                  </a:solidFill>
                </a:uFill>
                <a:latin typeface="Arial"/>
              </a:rPr>
              <a:t>OUT</a:t>
            </a: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 Op Amp </a:t>
            </a:r>
            <a:r>
              <a:rPr b="1" i="1" lang="en-US" sz="2000" spc="-1" strike="noStrike">
                <a:solidFill>
                  <a:srgbClr val="000000"/>
                </a:solidFill>
                <a:uFill>
                  <a:solidFill>
                    <a:srgbClr val="ffffff"/>
                  </a:solidFill>
                </a:uFill>
                <a:latin typeface="Arial"/>
              </a:rPr>
              <a:t>Closed Loop</a:t>
            </a:r>
            <a:r>
              <a:rPr b="0" lang="en-US" sz="2000" spc="-1" strike="noStrike">
                <a:solidFill>
                  <a:srgbClr val="000000"/>
                </a:solidFill>
                <a:uFill>
                  <a:solidFill>
                    <a:srgbClr val="ffffff"/>
                  </a:solidFill>
                </a:uFill>
                <a:latin typeface="Arial"/>
              </a:rPr>
              <a:t> Output Resistance</a:t>
            </a:r>
            <a:endParaRPr b="0" lang="en-US" sz="1800" spc="-1" strike="noStrike">
              <a:solidFill>
                <a:srgbClr val="000000"/>
              </a:solidFill>
              <a:uFill>
                <a:solidFill>
                  <a:srgbClr val="ffffff"/>
                </a:solidFill>
              </a:uFill>
              <a:latin typeface="Arial"/>
            </a:endParaRPr>
          </a:p>
          <a:p>
            <a:pPr marL="227160" indent="-226800">
              <a:lnSpc>
                <a:spcPct val="100000"/>
              </a:lnSpc>
            </a:pPr>
            <a:endParaRPr b="0" lang="en-US" sz="1800" spc="-1" strike="noStrike">
              <a:solidFill>
                <a:srgbClr val="000000"/>
              </a:solidFill>
              <a:uFill>
                <a:solidFill>
                  <a:srgbClr val="ffffff"/>
                </a:solidFill>
              </a:uFill>
              <a:latin typeface="Arial"/>
            </a:endParaRPr>
          </a:p>
          <a:p>
            <a:pPr marL="227160" indent="-226800">
              <a:lnSpc>
                <a:spcPct val="100000"/>
              </a:lnSpc>
            </a:pPr>
            <a:r>
              <a:rPr b="1" lang="en-US" sz="2400" spc="-1" strike="noStrike">
                <a:solidFill>
                  <a:srgbClr val="ff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70" name="CustomShape 6"/>
          <p:cNvSpPr/>
          <p:nvPr/>
        </p:nvSpPr>
        <p:spPr>
          <a:xfrm>
            <a:off x="2849760" y="5457960"/>
            <a:ext cx="2505600" cy="436320"/>
          </a:xfrm>
          <a:prstGeom prst="rect">
            <a:avLst/>
          </a:prstGeom>
          <a:noFill/>
          <a:ln w="9360">
            <a:noFill/>
          </a:ln>
        </p:spPr>
        <p:style>
          <a:lnRef idx="0"/>
          <a:fillRef idx="0"/>
          <a:effectRef idx="0"/>
          <a:fontRef idx="minor"/>
        </p:style>
        <p:txBody>
          <a:bodyPr wrap="none" lIns="90000" rIns="90000" tIns="45000" bIns="45000"/>
          <a:p>
            <a:pPr>
              <a:lnSpc>
                <a:spcPct val="100000"/>
              </a:lnSpc>
            </a:pPr>
            <a:r>
              <a:rPr b="1" i="1" lang="en-US" sz="2000" spc="-1" strike="noStrike">
                <a:solidFill>
                  <a:srgbClr val="ff0000"/>
                </a:solidFill>
                <a:uFill>
                  <a:solidFill>
                    <a:srgbClr val="ffffff"/>
                  </a:solidFill>
                </a:uFill>
                <a:latin typeface="Arial"/>
              </a:rPr>
              <a:t>R</a:t>
            </a:r>
            <a:r>
              <a:rPr b="1" i="1" lang="en-US" sz="2000" spc="-1" strike="noStrike" baseline="-25000">
                <a:solidFill>
                  <a:srgbClr val="ff0000"/>
                </a:solidFill>
                <a:uFill>
                  <a:solidFill>
                    <a:srgbClr val="ffffff"/>
                  </a:solidFill>
                </a:uFill>
                <a:latin typeface="Arial"/>
              </a:rPr>
              <a:t>OUT</a:t>
            </a:r>
            <a:r>
              <a:rPr b="1" i="1" lang="en-US" sz="2000" spc="-1" strike="noStrike">
                <a:solidFill>
                  <a:srgbClr val="ff0000"/>
                </a:solidFill>
                <a:uFill>
                  <a:solidFill>
                    <a:srgbClr val="ffffff"/>
                  </a:solidFill>
                </a:uFill>
                <a:latin typeface="Arial"/>
              </a:rPr>
              <a:t> = R</a:t>
            </a:r>
            <a:r>
              <a:rPr b="1" i="1" lang="en-US" sz="2000" spc="-1" strike="noStrike" baseline="-25000">
                <a:solidFill>
                  <a:srgbClr val="ff0000"/>
                </a:solidFill>
                <a:uFill>
                  <a:solidFill>
                    <a:srgbClr val="ffffff"/>
                  </a:solidFill>
                </a:uFill>
                <a:latin typeface="Arial"/>
              </a:rPr>
              <a:t>O</a:t>
            </a:r>
            <a:r>
              <a:rPr b="1" i="1" lang="en-US" sz="2000" spc="-1" strike="noStrike">
                <a:solidFill>
                  <a:srgbClr val="ff0000"/>
                </a:solidFill>
                <a:uFill>
                  <a:solidFill>
                    <a:srgbClr val="ffffff"/>
                  </a:solidFill>
                </a:uFill>
                <a:latin typeface="Arial"/>
              </a:rPr>
              <a:t> / (1+Aolβ)</a:t>
            </a:r>
            <a:endParaRPr b="0" lang="en-US"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6642000" y="6039000"/>
            <a:ext cx="2133360" cy="205920"/>
          </a:xfrm>
          <a:prstGeom prst="rect">
            <a:avLst/>
          </a:prstGeom>
          <a:noFill/>
          <a:ln>
            <a:noFill/>
          </a:ln>
        </p:spPr>
        <p:txBody>
          <a:bodyPr/>
          <a:p>
            <a:pPr algn="r">
              <a:lnSpc>
                <a:spcPct val="100000"/>
              </a:lnSpc>
            </a:pPr>
            <a:fld id="{F6191C73-DDDA-4270-907B-0AF4AA5AFB1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72" name="CustomShape 2"/>
          <p:cNvSpPr/>
          <p:nvPr/>
        </p:nvSpPr>
        <p:spPr>
          <a:xfrm>
            <a:off x="762120" y="1066680"/>
            <a:ext cx="5943240" cy="1501560"/>
          </a:xfrm>
          <a:prstGeom prst="rect">
            <a:avLst/>
          </a:prstGeom>
          <a:noFill/>
          <a:ln w="9360">
            <a:solidFill>
              <a:schemeClr val="tx1"/>
            </a:solidFill>
            <a:miter/>
          </a:ln>
        </p:spPr>
        <p:style>
          <a:lnRef idx="0"/>
          <a:fillRef idx="0"/>
          <a:effectRef idx="0"/>
          <a:fontRef idx="minor"/>
        </p:style>
        <p:txBody>
          <a:bodyPr lIns="90000" rIns="90000" tIns="45000" bIns="45000"/>
          <a:p>
            <a:pPr marL="457200" indent="-456840">
              <a:lnSpc>
                <a:spcPct val="100000"/>
              </a:lnSpc>
            </a:pPr>
            <a:r>
              <a:rPr b="0" lang="en-US" sz="1600" spc="-1" strike="noStrike">
                <a:solidFill>
                  <a:srgbClr val="000000"/>
                </a:solidFill>
                <a:uFill>
                  <a:solidFill>
                    <a:srgbClr val="ffffff"/>
                  </a:solidFill>
                </a:uFill>
                <a:latin typeface="Arial"/>
              </a:rPr>
              <a:t>1)</a:t>
            </a:r>
            <a:r>
              <a:rPr b="0" lang="en-US" sz="1600" spc="-1" strike="noStrike">
                <a:solidFill>
                  <a:srgbClr val="000000"/>
                </a:solidFill>
                <a:uFill>
                  <a:solidFill>
                    <a:srgbClr val="ffffff"/>
                  </a:solidFill>
                </a:uFill>
                <a:latin typeface="Symbol"/>
              </a:rPr>
              <a:t> b</a:t>
            </a:r>
            <a:r>
              <a:rPr b="0" lang="en-US" sz="1600" spc="-1" strike="noStrike">
                <a:solidFill>
                  <a:srgbClr val="000000"/>
                </a:solidFill>
                <a:uFill>
                  <a:solidFill>
                    <a:srgbClr val="ffffff"/>
                  </a:solidFill>
                </a:uFill>
                <a:latin typeface="Arial"/>
              </a:rPr>
              <a:t> = V</a:t>
            </a:r>
            <a:r>
              <a:rPr b="0" lang="en-US" sz="1600" spc="-1" strike="noStrike" baseline="-25000">
                <a:solidFill>
                  <a:srgbClr val="000000"/>
                </a:solidFill>
                <a:uFill>
                  <a:solidFill>
                    <a:srgbClr val="ffffff"/>
                  </a:solidFill>
                </a:uFill>
                <a:latin typeface="Arial"/>
              </a:rPr>
              <a:t>FB </a:t>
            </a:r>
            <a:r>
              <a:rPr b="0" lang="en-US" sz="1600" spc="-1" strike="noStrike">
                <a:solidFill>
                  <a:srgbClr val="000000"/>
                </a:solidFill>
                <a:uFill>
                  <a:solidFill>
                    <a:srgbClr val="ffffff"/>
                  </a:solidFill>
                </a:uFill>
                <a:latin typeface="Arial"/>
              </a:rPr>
              <a:t>/ V</a:t>
            </a:r>
            <a:r>
              <a:rPr b="0" lang="en-US" sz="1600" spc="-1" strike="noStrike" baseline="-25000">
                <a:solidFill>
                  <a:srgbClr val="000000"/>
                </a:solidFill>
                <a:uFill>
                  <a:solidFill>
                    <a:srgbClr val="ffffff"/>
                  </a:solidFill>
                </a:uFill>
                <a:latin typeface="Arial"/>
              </a:rPr>
              <a:t>OUT </a:t>
            </a:r>
            <a:r>
              <a:rPr b="0" lang="en-US" sz="1600" spc="-1" strike="noStrike">
                <a:solidFill>
                  <a:srgbClr val="000000"/>
                </a:solidFill>
                <a:uFill>
                  <a:solidFill>
                    <a:srgbClr val="ffffff"/>
                  </a:solidFill>
                </a:uFill>
                <a:latin typeface="Arial"/>
              </a:rPr>
              <a:t>= [V</a:t>
            </a:r>
            <a:r>
              <a:rPr b="0" lang="en-US" sz="1600" spc="-1" strike="noStrike" baseline="-25000">
                <a:solidFill>
                  <a:srgbClr val="000000"/>
                </a:solidFill>
                <a:uFill>
                  <a:solidFill>
                    <a:srgbClr val="ffffff"/>
                  </a:solidFill>
                </a:uFill>
                <a:latin typeface="Arial"/>
              </a:rPr>
              <a:t>OUT </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 / {R</a:t>
            </a:r>
            <a:r>
              <a:rPr b="0" lang="en-US" sz="1600" spc="-1" strike="noStrike" baseline="-25000">
                <a:solidFill>
                  <a:srgbClr val="000000"/>
                </a:solidFill>
                <a:uFill>
                  <a:solidFill>
                    <a:srgbClr val="ffffff"/>
                  </a:solidFill>
                </a:uFill>
                <a:latin typeface="Arial"/>
              </a:rPr>
              <a:t>F</a:t>
            </a:r>
            <a:r>
              <a:rPr b="0" lang="en-US" sz="1600" spc="-1" strike="noStrike">
                <a:solidFill>
                  <a:srgbClr val="000000"/>
                </a:solidFill>
                <a:uFill>
                  <a:solidFill>
                    <a:srgbClr val="ffffff"/>
                  </a:solidFill>
                </a:uFill>
                <a:latin typeface="Arial"/>
              </a:rPr>
              <a:t> + 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 / (R</a:t>
            </a:r>
            <a:r>
              <a:rPr b="0" lang="en-US" sz="1600" spc="-1" strike="noStrike" baseline="-25000">
                <a:solidFill>
                  <a:srgbClr val="000000"/>
                </a:solidFill>
                <a:uFill>
                  <a:solidFill>
                    <a:srgbClr val="ffffff"/>
                  </a:solidFill>
                </a:uFill>
                <a:latin typeface="Arial"/>
              </a:rPr>
              <a:t>F</a:t>
            </a:r>
            <a:r>
              <a:rPr b="0" lang="en-US" sz="1600" spc="-1" strike="noStrike">
                <a:solidFill>
                  <a:srgbClr val="000000"/>
                </a:solidFill>
                <a:uFill>
                  <a:solidFill>
                    <a:srgbClr val="ffffff"/>
                  </a:solidFill>
                </a:uFill>
                <a:latin typeface="Arial"/>
              </a:rPr>
              <a:t> + 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marL="457200" indent="-456840">
              <a:lnSpc>
                <a:spcPct val="100000"/>
              </a:lnSpc>
            </a:pPr>
            <a:r>
              <a:rPr b="0" lang="en-US" sz="1600" spc="-1" strike="noStrike">
                <a:solidFill>
                  <a:srgbClr val="000000"/>
                </a:solidFill>
                <a:uFill>
                  <a:solidFill>
                    <a:srgbClr val="ffffff"/>
                  </a:solidFill>
                </a:uFill>
                <a:latin typeface="Arial"/>
              </a:rPr>
              <a:t>2) R</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V</a:t>
            </a:r>
            <a:r>
              <a:rPr b="0" lang="en-US" sz="1600" spc="-1" strike="noStrike" baseline="-25000">
                <a:solidFill>
                  <a:srgbClr val="000000"/>
                </a:solidFill>
                <a:uFill>
                  <a:solidFill>
                    <a:srgbClr val="ffffff"/>
                  </a:solidFill>
                </a:uFill>
                <a:latin typeface="Arial"/>
              </a:rPr>
              <a:t>OUT </a:t>
            </a:r>
            <a:r>
              <a:rPr b="0" lang="en-US" sz="1600" spc="-1" strike="noStrike">
                <a:solidFill>
                  <a:srgbClr val="000000"/>
                </a:solidFill>
                <a:uFill>
                  <a:solidFill>
                    <a:srgbClr val="ffffff"/>
                  </a:solidFill>
                </a:uFill>
                <a:latin typeface="Arial"/>
              </a:rPr>
              <a:t>/ I</a:t>
            </a:r>
            <a:r>
              <a:rPr b="0" lang="en-US" sz="1600" spc="-1" strike="noStrike" baseline="-25000">
                <a:solidFill>
                  <a:srgbClr val="000000"/>
                </a:solidFill>
                <a:uFill>
                  <a:solidFill>
                    <a:srgbClr val="ffffff"/>
                  </a:solidFill>
                </a:uFill>
                <a:latin typeface="Arial"/>
              </a:rPr>
              <a:t>OUT</a:t>
            </a:r>
            <a:endParaRPr b="0" lang="en-US" sz="1800" spc="-1" strike="noStrike">
              <a:solidFill>
                <a:srgbClr val="000000"/>
              </a:solidFill>
              <a:uFill>
                <a:solidFill>
                  <a:srgbClr val="ffffff"/>
                </a:solidFill>
              </a:uFill>
              <a:latin typeface="Arial"/>
            </a:endParaRPr>
          </a:p>
          <a:p>
            <a:pPr marL="457200" indent="-456840">
              <a:lnSpc>
                <a:spcPct val="100000"/>
              </a:lnSpc>
            </a:pPr>
            <a:r>
              <a:rPr b="0" lang="en-US" sz="1600" spc="-1" strike="noStrike">
                <a:solidFill>
                  <a:srgbClr val="000000"/>
                </a:solidFill>
                <a:uFill>
                  <a:solidFill>
                    <a:srgbClr val="ffffff"/>
                  </a:solidFill>
                </a:uFill>
                <a:latin typeface="Arial"/>
              </a:rPr>
              <a:t>3) V</a:t>
            </a:r>
            <a:r>
              <a:rPr b="0" lang="en-US" sz="1600" spc="-1" strike="noStrike" baseline="-25000">
                <a:solidFill>
                  <a:srgbClr val="000000"/>
                </a:solidFill>
                <a:uFill>
                  <a:solidFill>
                    <a:srgbClr val="ffffff"/>
                  </a:solidFill>
                </a:uFill>
                <a:latin typeface="Arial"/>
              </a:rPr>
              <a:t>O</a:t>
            </a:r>
            <a:r>
              <a:rPr b="0" lang="en-US" sz="1600" spc="-1" strike="noStrike">
                <a:solidFill>
                  <a:srgbClr val="000000"/>
                </a:solidFill>
                <a:uFill>
                  <a:solidFill>
                    <a:srgbClr val="ffffff"/>
                  </a:solidFill>
                </a:uFill>
                <a:latin typeface="Arial"/>
              </a:rPr>
              <a:t> = -V</a:t>
            </a:r>
            <a:r>
              <a:rPr b="0" lang="en-US" sz="1600" spc="-1" strike="noStrike" baseline="-25000">
                <a:solidFill>
                  <a:srgbClr val="000000"/>
                </a:solidFill>
                <a:uFill>
                  <a:solidFill>
                    <a:srgbClr val="ffffff"/>
                  </a:solidFill>
                </a:uFill>
                <a:latin typeface="Arial"/>
              </a:rPr>
              <a:t>E</a:t>
            </a:r>
            <a:r>
              <a:rPr b="0" lang="en-US" sz="1600" spc="-1" strike="noStrike">
                <a:solidFill>
                  <a:srgbClr val="000000"/>
                </a:solidFill>
                <a:uFill>
                  <a:solidFill>
                    <a:srgbClr val="ffffff"/>
                  </a:solidFill>
                </a:uFill>
                <a:latin typeface="Arial"/>
              </a:rPr>
              <a:t> Aol</a:t>
            </a:r>
            <a:endParaRPr b="0" lang="en-US" sz="1800" spc="-1" strike="noStrike">
              <a:solidFill>
                <a:srgbClr val="000000"/>
              </a:solidFill>
              <a:uFill>
                <a:solidFill>
                  <a:srgbClr val="ffffff"/>
                </a:solidFill>
              </a:uFill>
              <a:latin typeface="Arial"/>
            </a:endParaRPr>
          </a:p>
          <a:p>
            <a:pPr marL="457200" indent="-456840">
              <a:lnSpc>
                <a:spcPct val="100000"/>
              </a:lnSpc>
            </a:pPr>
            <a:r>
              <a:rPr b="0" lang="en-US" sz="1600" spc="-1" strike="noStrike">
                <a:solidFill>
                  <a:srgbClr val="000000"/>
                </a:solidFill>
                <a:uFill>
                  <a:solidFill>
                    <a:srgbClr val="ffffff"/>
                  </a:solidFill>
                </a:uFill>
                <a:latin typeface="Arial"/>
              </a:rPr>
              <a:t>4) V</a:t>
            </a:r>
            <a:r>
              <a:rPr b="0" lang="en-US" sz="1600" spc="-1" strike="noStrike" baseline="-25000">
                <a:solidFill>
                  <a:srgbClr val="000000"/>
                </a:solidFill>
                <a:uFill>
                  <a:solidFill>
                    <a:srgbClr val="ffffff"/>
                  </a:solidFill>
                </a:uFill>
                <a:latin typeface="Arial"/>
              </a:rPr>
              <a:t>E</a:t>
            </a:r>
            <a:r>
              <a:rPr b="0" lang="en-US" sz="1600" spc="-1" strike="noStrike">
                <a:solidFill>
                  <a:srgbClr val="000000"/>
                </a:solidFill>
                <a:uFill>
                  <a:solidFill>
                    <a:srgbClr val="ffffff"/>
                  </a:solidFill>
                </a:uFill>
                <a:latin typeface="Arial"/>
              </a:rPr>
              <a:t> = 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[R</a:t>
            </a:r>
            <a:r>
              <a:rPr b="0" lang="en-US" sz="1600" spc="-1" strike="noStrike" baseline="-25000">
                <a:solidFill>
                  <a:srgbClr val="000000"/>
                </a:solidFill>
                <a:uFill>
                  <a:solidFill>
                    <a:srgbClr val="ffffff"/>
                  </a:solidFill>
                </a:uFill>
                <a:latin typeface="Arial"/>
              </a:rPr>
              <a:t>I </a:t>
            </a:r>
            <a:r>
              <a:rPr b="0" lang="en-US" sz="1600" spc="-1" strike="noStrike">
                <a:solidFill>
                  <a:srgbClr val="000000"/>
                </a:solidFill>
                <a:uFill>
                  <a:solidFill>
                    <a:srgbClr val="ffffff"/>
                  </a:solidFill>
                </a:uFill>
                <a:latin typeface="Arial"/>
              </a:rPr>
              <a:t>/ (R</a:t>
            </a:r>
            <a:r>
              <a:rPr b="0" lang="en-US" sz="1600" spc="-1" strike="noStrike" baseline="-25000">
                <a:solidFill>
                  <a:srgbClr val="000000"/>
                </a:solidFill>
                <a:uFill>
                  <a:solidFill>
                    <a:srgbClr val="ffffff"/>
                  </a:solidFill>
                </a:uFill>
                <a:latin typeface="Arial"/>
              </a:rPr>
              <a:t>F</a:t>
            </a:r>
            <a:r>
              <a:rPr b="0" lang="en-US" sz="1600" spc="-1" strike="noStrike">
                <a:solidFill>
                  <a:srgbClr val="000000"/>
                </a:solidFill>
                <a:uFill>
                  <a:solidFill>
                    <a:srgbClr val="ffffff"/>
                  </a:solidFill>
                </a:uFill>
                <a:latin typeface="Arial"/>
              </a:rPr>
              <a:t> + 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473" name="CustomShape 3"/>
          <p:cNvSpPr/>
          <p:nvPr/>
        </p:nvSpPr>
        <p:spPr>
          <a:xfrm>
            <a:off x="762120" y="2666880"/>
            <a:ext cx="8152920" cy="3015000"/>
          </a:xfrm>
          <a:prstGeom prst="rect">
            <a:avLst/>
          </a:prstGeom>
          <a:noFill/>
          <a:ln w="9360">
            <a:solidFill>
              <a:schemeClr val="tx1"/>
            </a:solidFill>
            <a:miter/>
          </a:ln>
        </p:spPr>
        <p:style>
          <a:lnRef idx="0"/>
          <a:fillRef idx="0"/>
          <a:effectRef idx="0"/>
          <a:fontRef idx="minor"/>
        </p:style>
        <p:txBody>
          <a:bodyPr lIns="90000" rIns="90000" tIns="45000" bIns="45000"/>
          <a:p>
            <a:pPr marL="457200" indent="-456840">
              <a:lnSpc>
                <a:spcPct val="100000"/>
              </a:lnSpc>
            </a:pPr>
            <a:r>
              <a:rPr b="0" lang="en-US" sz="1600" spc="-1" strike="noStrike">
                <a:solidFill>
                  <a:srgbClr val="000000"/>
                </a:solidFill>
                <a:uFill>
                  <a:solidFill>
                    <a:srgbClr val="ffffff"/>
                  </a:solidFill>
                </a:uFill>
                <a:latin typeface="Arial"/>
              </a:rPr>
              <a:t>5) 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V</a:t>
            </a:r>
            <a:r>
              <a:rPr b="0" lang="en-US" sz="1600" spc="-1" strike="noStrike" baseline="-25000">
                <a:solidFill>
                  <a:srgbClr val="000000"/>
                </a:solidFill>
                <a:uFill>
                  <a:solidFill>
                    <a:srgbClr val="ffffff"/>
                  </a:solidFill>
                </a:uFill>
                <a:latin typeface="Arial"/>
              </a:rPr>
              <a:t>O</a:t>
            </a:r>
            <a:r>
              <a:rPr b="0" lang="en-US" sz="1600" spc="-1" strike="noStrike">
                <a:solidFill>
                  <a:srgbClr val="000000"/>
                </a:solidFill>
                <a:uFill>
                  <a:solidFill>
                    <a:srgbClr val="ffffff"/>
                  </a:solidFill>
                </a:uFill>
                <a:latin typeface="Arial"/>
              </a:rPr>
              <a:t> + I</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a:p>
            <a:pPr marL="457200" indent="-456840">
              <a:lnSpc>
                <a:spcPct val="100000"/>
              </a:lnSpc>
            </a:pPr>
            <a:r>
              <a:rPr b="0" lang="en-US" sz="1600" spc="-1" strike="noStrike">
                <a:solidFill>
                  <a:srgbClr val="000000"/>
                </a:solidFill>
                <a:uFill>
                  <a:solidFill>
                    <a:srgbClr val="ffffff"/>
                  </a:solidFill>
                </a:uFill>
                <a:latin typeface="Arial"/>
              </a:rPr>
              <a:t>6) 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-V</a:t>
            </a:r>
            <a:r>
              <a:rPr b="0" lang="en-US" sz="1600" spc="-1" strike="noStrike" baseline="-25000">
                <a:solidFill>
                  <a:srgbClr val="000000"/>
                </a:solidFill>
                <a:uFill>
                  <a:solidFill>
                    <a:srgbClr val="ffffff"/>
                  </a:solidFill>
                </a:uFill>
                <a:latin typeface="Arial"/>
              </a:rPr>
              <a:t>E</a:t>
            </a:r>
            <a:r>
              <a:rPr b="0" lang="en-US" sz="1600" spc="-1" strike="noStrike">
                <a:solidFill>
                  <a:srgbClr val="000000"/>
                </a:solidFill>
                <a:uFill>
                  <a:solidFill>
                    <a:srgbClr val="ffffff"/>
                  </a:solidFill>
                </a:uFill>
                <a:latin typeface="Arial"/>
              </a:rPr>
              <a:t>Aol + I</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O</a:t>
            </a:r>
            <a:r>
              <a:rPr b="0" lang="en-US" sz="1600" spc="-1" strike="noStrike">
                <a:solidFill>
                  <a:srgbClr val="000000"/>
                </a:solidFill>
                <a:uFill>
                  <a:solidFill>
                    <a:srgbClr val="ffffff"/>
                  </a:solidFill>
                </a:uFill>
                <a:latin typeface="Arial"/>
              </a:rPr>
              <a:t>  </a:t>
            </a:r>
            <a:r>
              <a:rPr b="0" i="1" lang="en-US" sz="1600" spc="-1" strike="noStrike">
                <a:solidFill>
                  <a:srgbClr val="000000"/>
                </a:solidFill>
                <a:uFill>
                  <a:solidFill>
                    <a:srgbClr val="ffffff"/>
                  </a:solidFill>
                </a:uFill>
                <a:latin typeface="Arial"/>
              </a:rPr>
              <a:t>Substitute 3) into 5) for V</a:t>
            </a:r>
            <a:r>
              <a:rPr b="0" i="1" lang="en-US" sz="1600" spc="-1" strike="noStrike" baseline="-25000">
                <a:solidFill>
                  <a:srgbClr val="000000"/>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a:p>
            <a:pPr marL="457200" indent="-456840">
              <a:lnSpc>
                <a:spcPct val="100000"/>
              </a:lnSpc>
            </a:pPr>
            <a:r>
              <a:rPr b="0" lang="en-US" sz="1600" spc="-1" strike="noStrike">
                <a:solidFill>
                  <a:srgbClr val="000000"/>
                </a:solidFill>
                <a:uFill>
                  <a:solidFill>
                    <a:srgbClr val="ffffff"/>
                  </a:solidFill>
                </a:uFill>
                <a:latin typeface="Arial"/>
              </a:rPr>
              <a:t>7) 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F</a:t>
            </a:r>
            <a:r>
              <a:rPr b="0" lang="en-US" sz="1600" spc="-1" strike="noStrike">
                <a:solidFill>
                  <a:srgbClr val="000000"/>
                </a:solidFill>
                <a:uFill>
                  <a:solidFill>
                    <a:srgbClr val="ffffff"/>
                  </a:solidFill>
                </a:uFill>
                <a:latin typeface="Arial"/>
              </a:rPr>
              <a:t> + 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 Aol+ I</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O  </a:t>
            </a:r>
            <a:r>
              <a:rPr b="0" i="1" lang="en-US" sz="1600" spc="-1" strike="noStrike">
                <a:solidFill>
                  <a:srgbClr val="000000"/>
                </a:solidFill>
                <a:uFill>
                  <a:solidFill>
                    <a:srgbClr val="ffffff"/>
                  </a:solidFill>
                </a:uFill>
                <a:latin typeface="Arial"/>
              </a:rPr>
              <a:t>Substitute 4) into 6) for V</a:t>
            </a:r>
            <a:r>
              <a:rPr b="0" i="1" lang="en-US" sz="1600" spc="-1" strike="noStrike" baseline="-25000">
                <a:solidFill>
                  <a:srgbClr val="000000"/>
                </a:solidFill>
                <a:uFill>
                  <a:solidFill>
                    <a:srgbClr val="ffffff"/>
                  </a:solidFill>
                </a:uFill>
                <a:latin typeface="Arial"/>
              </a:rPr>
              <a:t>E</a:t>
            </a:r>
            <a:endParaRPr b="0" lang="en-US" sz="1800" spc="-1" strike="noStrike">
              <a:solidFill>
                <a:srgbClr val="000000"/>
              </a:solidFill>
              <a:uFill>
                <a:solidFill>
                  <a:srgbClr val="ffffff"/>
                </a:solidFill>
              </a:uFill>
              <a:latin typeface="Arial"/>
            </a:endParaRPr>
          </a:p>
          <a:p>
            <a:pPr marL="457200" indent="-456840">
              <a:lnSpc>
                <a:spcPct val="100000"/>
              </a:lnSpc>
            </a:pPr>
            <a:r>
              <a:rPr b="0" lang="en-US" sz="1600" spc="-1" strike="noStrike">
                <a:solidFill>
                  <a:srgbClr val="000000"/>
                </a:solidFill>
                <a:uFill>
                  <a:solidFill>
                    <a:srgbClr val="ffffff"/>
                  </a:solidFill>
                </a:uFill>
                <a:latin typeface="Arial"/>
              </a:rPr>
              <a:t>8) 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F</a:t>
            </a:r>
            <a:r>
              <a:rPr b="0" lang="en-US" sz="1600" spc="-1" strike="noStrike">
                <a:solidFill>
                  <a:srgbClr val="000000"/>
                </a:solidFill>
                <a:uFill>
                  <a:solidFill>
                    <a:srgbClr val="ffffff"/>
                  </a:solidFill>
                </a:uFill>
                <a:latin typeface="Arial"/>
              </a:rPr>
              <a:t> + 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 Aol = I</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O  </a:t>
            </a:r>
            <a:r>
              <a:rPr b="0" i="1" lang="en-US" sz="1600" spc="-1" strike="noStrike">
                <a:solidFill>
                  <a:srgbClr val="000000"/>
                </a:solidFill>
                <a:uFill>
                  <a:solidFill>
                    <a:srgbClr val="ffffff"/>
                  </a:solidFill>
                </a:uFill>
                <a:latin typeface="Arial"/>
              </a:rPr>
              <a:t>Rearrange 7) to get V</a:t>
            </a:r>
            <a:r>
              <a:rPr b="0" i="1" lang="en-US" sz="1600" spc="-1" strike="noStrike" baseline="-25000">
                <a:solidFill>
                  <a:srgbClr val="000000"/>
                </a:solidFill>
                <a:uFill>
                  <a:solidFill>
                    <a:srgbClr val="ffffff"/>
                  </a:solidFill>
                </a:uFill>
                <a:latin typeface="Arial"/>
              </a:rPr>
              <a:t>OUT</a:t>
            </a:r>
            <a:r>
              <a:rPr b="0" i="1" lang="en-US" sz="1600" spc="-1" strike="noStrike">
                <a:solidFill>
                  <a:srgbClr val="000000"/>
                </a:solidFill>
                <a:uFill>
                  <a:solidFill>
                    <a:srgbClr val="ffffff"/>
                  </a:solidFill>
                </a:uFill>
                <a:latin typeface="Arial"/>
              </a:rPr>
              <a:t> terms on left</a:t>
            </a:r>
            <a:endParaRPr b="0" lang="en-US" sz="1800" spc="-1" strike="noStrike">
              <a:solidFill>
                <a:srgbClr val="000000"/>
              </a:solidFill>
              <a:uFill>
                <a:solidFill>
                  <a:srgbClr val="ffffff"/>
                </a:solidFill>
              </a:uFill>
              <a:latin typeface="Arial"/>
            </a:endParaRPr>
          </a:p>
          <a:p>
            <a:pPr marL="457200" indent="-456840">
              <a:lnSpc>
                <a:spcPct val="100000"/>
              </a:lnSpc>
            </a:pPr>
            <a:r>
              <a:rPr b="0" lang="en-US" sz="1600" spc="-1" strike="noStrike">
                <a:solidFill>
                  <a:srgbClr val="000000"/>
                </a:solidFill>
                <a:uFill>
                  <a:solidFill>
                    <a:srgbClr val="ffffff"/>
                  </a:solidFill>
                </a:uFill>
                <a:latin typeface="Arial"/>
              </a:rPr>
              <a:t>9) 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I</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O</a:t>
            </a:r>
            <a:r>
              <a:rPr b="0" lang="en-US" sz="1600" spc="-1" strike="noStrike">
                <a:solidFill>
                  <a:srgbClr val="000000"/>
                </a:solidFill>
                <a:uFill>
                  <a:solidFill>
                    <a:srgbClr val="ffffff"/>
                  </a:solidFill>
                </a:uFill>
                <a:latin typeface="Arial"/>
              </a:rPr>
              <a:t> / {1+[R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Aol/(R</a:t>
            </a:r>
            <a:r>
              <a:rPr b="0" lang="en-US" sz="1600" spc="-1" strike="noStrike" baseline="-25000">
                <a:solidFill>
                  <a:srgbClr val="000000"/>
                </a:solidFill>
                <a:uFill>
                  <a:solidFill>
                    <a:srgbClr val="ffffff"/>
                  </a:solidFill>
                </a:uFill>
                <a:latin typeface="Arial"/>
              </a:rPr>
              <a:t>F</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  </a:t>
            </a:r>
            <a:r>
              <a:rPr b="0" i="1" lang="en-US" sz="1600" spc="-1" strike="noStrike">
                <a:solidFill>
                  <a:srgbClr val="000000"/>
                </a:solidFill>
                <a:uFill>
                  <a:solidFill>
                    <a:srgbClr val="ffffff"/>
                  </a:solidFill>
                </a:uFill>
                <a:latin typeface="Arial"/>
              </a:rPr>
              <a:t>Divide in 8) to get V</a:t>
            </a:r>
            <a:r>
              <a:rPr b="0" i="1" lang="en-US" sz="1600" spc="-1" strike="noStrike" baseline="-25000">
                <a:solidFill>
                  <a:srgbClr val="000000"/>
                </a:solidFill>
                <a:uFill>
                  <a:solidFill>
                    <a:srgbClr val="ffffff"/>
                  </a:solidFill>
                </a:uFill>
                <a:latin typeface="Arial"/>
              </a:rPr>
              <a:t>OUT</a:t>
            </a:r>
            <a:r>
              <a:rPr b="0" i="1" lang="en-US" sz="1600" spc="-1" strike="noStrike">
                <a:solidFill>
                  <a:srgbClr val="000000"/>
                </a:solidFill>
                <a:uFill>
                  <a:solidFill>
                    <a:srgbClr val="ffffff"/>
                  </a:solidFill>
                </a:uFill>
                <a:latin typeface="Arial"/>
              </a:rPr>
              <a:t> on left</a:t>
            </a:r>
            <a:endParaRPr b="0" lang="en-US" sz="1800" spc="-1" strike="noStrike">
              <a:solidFill>
                <a:srgbClr val="000000"/>
              </a:solidFill>
              <a:uFill>
                <a:solidFill>
                  <a:srgbClr val="ffffff"/>
                </a:solidFill>
              </a:uFill>
              <a:latin typeface="Arial"/>
            </a:endParaRPr>
          </a:p>
          <a:p>
            <a:pPr marL="457200" indent="-456840">
              <a:lnSpc>
                <a:spcPct val="100000"/>
              </a:lnSpc>
            </a:pPr>
            <a:r>
              <a:rPr b="0" lang="en-US" sz="1600" spc="-1" strike="noStrike">
                <a:solidFill>
                  <a:srgbClr val="000000"/>
                </a:solidFill>
                <a:uFill>
                  <a:solidFill>
                    <a:srgbClr val="ffffff"/>
                  </a:solidFill>
                </a:uFill>
                <a:latin typeface="Arial"/>
              </a:rPr>
              <a:t>10) R</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/I</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I</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O</a:t>
            </a:r>
            <a:r>
              <a:rPr b="0" lang="en-US" sz="1600" spc="-1" strike="noStrike">
                <a:solidFill>
                  <a:srgbClr val="000000"/>
                </a:solidFill>
                <a:uFill>
                  <a:solidFill>
                    <a:srgbClr val="ffffff"/>
                  </a:solidFill>
                </a:uFill>
                <a:latin typeface="Arial"/>
              </a:rPr>
              <a:t> / {1+[R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Aol / (R</a:t>
            </a:r>
            <a:r>
              <a:rPr b="0" lang="en-US" sz="1600" spc="-1" strike="noStrike" baseline="-25000">
                <a:solidFill>
                  <a:srgbClr val="000000"/>
                </a:solidFill>
                <a:uFill>
                  <a:solidFill>
                    <a:srgbClr val="ffffff"/>
                  </a:solidFill>
                </a:uFill>
                <a:latin typeface="Arial"/>
              </a:rPr>
              <a:t>F</a:t>
            </a:r>
            <a:r>
              <a:rPr b="0" lang="en-US" sz="1600" spc="-1" strike="noStrike">
                <a:solidFill>
                  <a:srgbClr val="000000"/>
                </a:solidFill>
                <a:uFill>
                  <a:solidFill>
                    <a:srgbClr val="ffffff"/>
                  </a:solidFill>
                </a:uFill>
                <a:latin typeface="Arial"/>
              </a:rPr>
              <a:t>+R</a:t>
            </a:r>
            <a:r>
              <a:rPr b="0" lang="en-US" sz="1600" spc="-1" strike="noStrike" baseline="-25000">
                <a:solidFill>
                  <a:srgbClr val="000000"/>
                </a:solidFill>
                <a:uFill>
                  <a:solidFill>
                    <a:srgbClr val="ffffff"/>
                  </a:solidFill>
                </a:uFill>
                <a:latin typeface="Arial"/>
              </a:rPr>
              <a:t>I</a:t>
            </a:r>
            <a:r>
              <a:rPr b="0" lang="en-US" sz="1600" spc="-1" strike="noStrike">
                <a:solidFill>
                  <a:srgbClr val="000000"/>
                </a:solidFill>
                <a:uFill>
                  <a:solidFill>
                    <a:srgbClr val="ffffff"/>
                  </a:solidFill>
                </a:uFill>
                <a:latin typeface="Arial"/>
              </a:rPr>
              <a:t>)]} ] / I</a:t>
            </a:r>
            <a:r>
              <a:rPr b="0" lang="en-US" sz="1600" spc="-1" strike="noStrike" baseline="-25000">
                <a:solidFill>
                  <a:srgbClr val="000000"/>
                </a:solidFill>
                <a:uFill>
                  <a:solidFill>
                    <a:srgbClr val="ffffff"/>
                  </a:solidFill>
                </a:uFill>
                <a:latin typeface="Arial"/>
              </a:rPr>
              <a:t>OUT </a:t>
            </a:r>
            <a:endParaRPr b="0" lang="en-US" sz="1800" spc="-1" strike="noStrike">
              <a:solidFill>
                <a:srgbClr val="000000"/>
              </a:solidFill>
              <a:uFill>
                <a:solidFill>
                  <a:srgbClr val="ffffff"/>
                </a:solidFill>
              </a:uFill>
              <a:latin typeface="Arial"/>
            </a:endParaRPr>
          </a:p>
          <a:p>
            <a:pPr marL="457200" indent="-456840">
              <a:lnSpc>
                <a:spcPct val="100000"/>
              </a:lnSpc>
            </a:pPr>
            <a:r>
              <a:rPr b="0" i="1" lang="en-US" sz="1600" spc="-1" strike="noStrike">
                <a:solidFill>
                  <a:srgbClr val="000000"/>
                </a:solidFill>
                <a:uFill>
                  <a:solidFill>
                    <a:srgbClr val="ffffff"/>
                  </a:solidFill>
                </a:uFill>
                <a:latin typeface="Arial"/>
              </a:rPr>
              <a:t>      </a:t>
            </a:r>
            <a:r>
              <a:rPr b="0" i="1" lang="en-US" sz="1600" spc="-1" strike="noStrike">
                <a:solidFill>
                  <a:srgbClr val="000000"/>
                </a:solidFill>
                <a:uFill>
                  <a:solidFill>
                    <a:srgbClr val="ffffff"/>
                  </a:solidFill>
                </a:uFill>
                <a:latin typeface="Arial"/>
              </a:rPr>
              <a:t>Divide both sides of 9) by I</a:t>
            </a:r>
            <a:r>
              <a:rPr b="0" i="1" lang="en-US" sz="1600" spc="-1" strike="noStrike" baseline="-25000">
                <a:solidFill>
                  <a:srgbClr val="000000"/>
                </a:solidFill>
                <a:uFill>
                  <a:solidFill>
                    <a:srgbClr val="ffffff"/>
                  </a:solidFill>
                </a:uFill>
                <a:latin typeface="Arial"/>
              </a:rPr>
              <a:t>OUT</a:t>
            </a:r>
            <a:r>
              <a:rPr b="0" i="1" lang="en-US" sz="1600" spc="-1" strike="noStrike">
                <a:solidFill>
                  <a:srgbClr val="000000"/>
                </a:solidFill>
                <a:uFill>
                  <a:solidFill>
                    <a:srgbClr val="ffffff"/>
                  </a:solidFill>
                </a:uFill>
                <a:latin typeface="Arial"/>
              </a:rPr>
              <a:t> to get R</a:t>
            </a:r>
            <a:r>
              <a:rPr b="0" i="1" lang="en-US" sz="1600" spc="-1" strike="noStrike" baseline="-25000">
                <a:solidFill>
                  <a:srgbClr val="000000"/>
                </a:solidFill>
                <a:uFill>
                  <a:solidFill>
                    <a:srgbClr val="ffffff"/>
                  </a:solidFill>
                </a:uFill>
                <a:latin typeface="Arial"/>
              </a:rPr>
              <a:t>OUT </a:t>
            </a:r>
            <a:r>
              <a:rPr b="0" i="1" lang="en-US" sz="1600" spc="-1" strike="noStrike">
                <a:solidFill>
                  <a:srgbClr val="000000"/>
                </a:solidFill>
                <a:uFill>
                  <a:solidFill>
                    <a:srgbClr val="ffffff"/>
                  </a:solidFill>
                </a:uFill>
                <a:latin typeface="Arial"/>
              </a:rPr>
              <a:t>[from 2)] on left</a:t>
            </a:r>
            <a:endParaRPr b="0" lang="en-US" sz="1800" spc="-1" strike="noStrike">
              <a:solidFill>
                <a:srgbClr val="000000"/>
              </a:solidFill>
              <a:uFill>
                <a:solidFill>
                  <a:srgbClr val="ffffff"/>
                </a:solidFill>
              </a:uFill>
              <a:latin typeface="Arial"/>
            </a:endParaRPr>
          </a:p>
          <a:p>
            <a:pPr marL="457200" indent="-456840">
              <a:lnSpc>
                <a:spcPct val="100000"/>
              </a:lnSpc>
            </a:pPr>
            <a:r>
              <a:rPr b="0" lang="en-US" sz="1600" spc="-1" strike="noStrike">
                <a:solidFill>
                  <a:srgbClr val="000000"/>
                </a:solidFill>
                <a:uFill>
                  <a:solidFill>
                    <a:srgbClr val="ffffff"/>
                  </a:solidFill>
                </a:uFill>
                <a:latin typeface="Arial"/>
              </a:rPr>
              <a:t>11) R</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 = R</a:t>
            </a:r>
            <a:r>
              <a:rPr b="0" lang="en-US" sz="1600" spc="-1" strike="noStrike" baseline="-25000">
                <a:solidFill>
                  <a:srgbClr val="000000"/>
                </a:solidFill>
                <a:uFill>
                  <a:solidFill>
                    <a:srgbClr val="ffffff"/>
                  </a:solidFill>
                </a:uFill>
                <a:latin typeface="Arial"/>
              </a:rPr>
              <a:t>O </a:t>
            </a:r>
            <a:r>
              <a:rPr b="0" lang="en-US" sz="1600" spc="-1" strike="noStrike">
                <a:solidFill>
                  <a:srgbClr val="000000"/>
                </a:solidFill>
                <a:uFill>
                  <a:solidFill>
                    <a:srgbClr val="ffffff"/>
                  </a:solidFill>
                </a:uFill>
                <a:latin typeface="Arial"/>
              </a:rPr>
              <a:t>/ (1+Aolβ) </a:t>
            </a:r>
            <a:r>
              <a:rPr b="0" i="1" lang="en-US" sz="1600" spc="-1" strike="noStrike">
                <a:solidFill>
                  <a:srgbClr val="000000"/>
                </a:solidFill>
                <a:uFill>
                  <a:solidFill>
                    <a:srgbClr val="ffffff"/>
                  </a:solidFill>
                </a:uFill>
                <a:latin typeface="Arial"/>
              </a:rPr>
              <a:t>Substitute 1) into 10)</a:t>
            </a:r>
            <a:endParaRPr b="0" lang="en-US" sz="1800" spc="-1" strike="noStrike">
              <a:solidFill>
                <a:srgbClr val="000000"/>
              </a:solidFill>
              <a:uFill>
                <a:solidFill>
                  <a:srgbClr val="ffffff"/>
                </a:solidFill>
              </a:uFill>
              <a:latin typeface="Arial"/>
            </a:endParaRPr>
          </a:p>
        </p:txBody>
      </p:sp>
      <p:sp>
        <p:nvSpPr>
          <p:cNvPr id="474" name="CustomShape 4"/>
          <p:cNvSpPr/>
          <p:nvPr/>
        </p:nvSpPr>
        <p:spPr>
          <a:xfrm>
            <a:off x="752400" y="114480"/>
            <a:ext cx="7543440" cy="1001880"/>
          </a:xfrm>
          <a:prstGeom prst="rect">
            <a:avLst/>
          </a:prstGeom>
          <a:noFill/>
          <a:ln w="9360">
            <a:noFill/>
          </a:ln>
        </p:spPr>
        <p:style>
          <a:lnRef idx="0"/>
          <a:fillRef idx="0"/>
          <a:effectRef idx="0"/>
          <a:fontRef idx="minor"/>
        </p:style>
        <p:txBody>
          <a:bodyPr lIns="90000" rIns="90000" tIns="45000" bIns="45000"/>
          <a:p>
            <a:pPr marL="380880" indent="-380520">
              <a:lnSpc>
                <a:spcPct val="100000"/>
              </a:lnSpc>
            </a:pPr>
            <a:r>
              <a:rPr b="1" i="1" lang="en-US" sz="2800" spc="-1" strike="noStrike">
                <a:solidFill>
                  <a:srgbClr val="c00000"/>
                </a:solidFill>
                <a:uFill>
                  <a:solidFill>
                    <a:srgbClr val="ffffff"/>
                  </a:solidFill>
                </a:uFill>
                <a:latin typeface="Arial"/>
              </a:rPr>
              <a:t>Derivation of R</a:t>
            </a:r>
            <a:r>
              <a:rPr b="1" i="1" lang="en-US" sz="2800" spc="-1" strike="noStrike" baseline="-25000">
                <a:solidFill>
                  <a:srgbClr val="c00000"/>
                </a:solidFill>
                <a:uFill>
                  <a:solidFill>
                    <a:srgbClr val="ffffff"/>
                  </a:solidFill>
                </a:uFill>
                <a:latin typeface="Arial"/>
              </a:rPr>
              <a:t>OUT </a:t>
            </a:r>
            <a:endParaRPr b="0" lang="en-US" sz="1800" spc="-1" strike="noStrike">
              <a:solidFill>
                <a:srgbClr val="000000"/>
              </a:solidFill>
              <a:uFill>
                <a:solidFill>
                  <a:srgbClr val="ffffff"/>
                </a:solidFill>
              </a:uFill>
              <a:latin typeface="Arial"/>
            </a:endParaRPr>
          </a:p>
          <a:p>
            <a:pPr marL="380880" indent="-380520">
              <a:lnSpc>
                <a:spcPct val="100000"/>
              </a:lnSpc>
            </a:pPr>
            <a:r>
              <a:rPr b="1" i="1" lang="en-US" sz="2800" spc="-1" strike="noStrike">
                <a:solidFill>
                  <a:srgbClr val="c00000"/>
                </a:solidFill>
                <a:uFill>
                  <a:solidFill>
                    <a:srgbClr val="ffffff"/>
                  </a:solidFill>
                </a:uFill>
                <a:latin typeface="Arial"/>
              </a:rPr>
              <a:t>(Closed Loop Output Resistance)</a:t>
            </a:r>
            <a:endParaRPr b="0" lang="en-US" sz="1800" spc="-1" strike="noStrike">
              <a:solidFill>
                <a:srgbClr val="000000"/>
              </a:solidFill>
              <a:uFill>
                <a:solidFill>
                  <a:srgbClr val="ffffff"/>
                </a:solidFill>
              </a:uFill>
              <a:latin typeface="Arial"/>
            </a:endParaRPr>
          </a:p>
        </p:txBody>
      </p:sp>
      <p:sp>
        <p:nvSpPr>
          <p:cNvPr id="475" name="CustomShape 5"/>
          <p:cNvSpPr/>
          <p:nvPr/>
        </p:nvSpPr>
        <p:spPr>
          <a:xfrm>
            <a:off x="2859480" y="5715000"/>
            <a:ext cx="2505600" cy="436320"/>
          </a:xfrm>
          <a:prstGeom prst="rect">
            <a:avLst/>
          </a:prstGeom>
          <a:noFill/>
          <a:ln w="9360">
            <a:noFill/>
          </a:ln>
        </p:spPr>
        <p:style>
          <a:lnRef idx="0"/>
          <a:fillRef idx="0"/>
          <a:effectRef idx="0"/>
          <a:fontRef idx="minor"/>
        </p:style>
        <p:txBody>
          <a:bodyPr wrap="none" lIns="90000" rIns="90000" tIns="45000" bIns="45000"/>
          <a:p>
            <a:pPr>
              <a:lnSpc>
                <a:spcPct val="100000"/>
              </a:lnSpc>
            </a:pPr>
            <a:r>
              <a:rPr b="1" i="1" lang="en-US" sz="2000" spc="-1" strike="noStrike">
                <a:solidFill>
                  <a:srgbClr val="ff0000"/>
                </a:solidFill>
                <a:uFill>
                  <a:solidFill>
                    <a:srgbClr val="ffffff"/>
                  </a:solidFill>
                </a:uFill>
                <a:latin typeface="Arial"/>
              </a:rPr>
              <a:t>R</a:t>
            </a:r>
            <a:r>
              <a:rPr b="1" i="1" lang="en-US" sz="2000" spc="-1" strike="noStrike" baseline="-25000">
                <a:solidFill>
                  <a:srgbClr val="ff0000"/>
                </a:solidFill>
                <a:uFill>
                  <a:solidFill>
                    <a:srgbClr val="ffffff"/>
                  </a:solidFill>
                </a:uFill>
                <a:latin typeface="Arial"/>
              </a:rPr>
              <a:t>OUT</a:t>
            </a:r>
            <a:r>
              <a:rPr b="1" i="1" lang="en-US" sz="2000" spc="-1" strike="noStrike">
                <a:solidFill>
                  <a:srgbClr val="ff0000"/>
                </a:solidFill>
                <a:uFill>
                  <a:solidFill>
                    <a:srgbClr val="ffffff"/>
                  </a:solidFill>
                </a:uFill>
                <a:latin typeface="Arial"/>
              </a:rPr>
              <a:t> = R</a:t>
            </a:r>
            <a:r>
              <a:rPr b="1" i="1" lang="en-US" sz="2000" spc="-1" strike="noStrike" baseline="-25000">
                <a:solidFill>
                  <a:srgbClr val="ff0000"/>
                </a:solidFill>
                <a:uFill>
                  <a:solidFill>
                    <a:srgbClr val="ffffff"/>
                  </a:solidFill>
                </a:uFill>
                <a:latin typeface="Arial"/>
              </a:rPr>
              <a:t>O</a:t>
            </a:r>
            <a:r>
              <a:rPr b="1" i="1" lang="en-US" sz="2000" spc="-1" strike="noStrike">
                <a:solidFill>
                  <a:srgbClr val="ff0000"/>
                </a:solidFill>
                <a:uFill>
                  <a:solidFill>
                    <a:srgbClr val="ffffff"/>
                  </a:solidFill>
                </a:uFill>
                <a:latin typeface="Arial"/>
              </a:rPr>
              <a:t> / (1+Aolβ)</a:t>
            </a:r>
            <a:endParaRPr b="0" lang="en-US" sz="1800" spc="-1" strike="noStrike">
              <a:solidFill>
                <a:srgbClr val="000000"/>
              </a:solidFill>
              <a:uFill>
                <a:solidFill>
                  <a:srgbClr val="ffffff"/>
                </a:solidFill>
              </a:uFill>
              <a:latin typeface="Arial"/>
            </a:endParaRPr>
          </a:p>
        </p:txBody>
      </p:sp>
      <p:sp>
        <p:nvSpPr>
          <p:cNvPr id="476" name="CustomShape 6"/>
          <p:cNvSpPr/>
          <p:nvPr/>
        </p:nvSpPr>
        <p:spPr>
          <a:xfrm>
            <a:off x="1235160" y="5905440"/>
            <a:ext cx="1485720" cy="360"/>
          </a:xfrm>
          <a:custGeom>
            <a:avLst/>
            <a:gdLst/>
            <a:ahLst/>
            <a:rect l="l" t="t" r="r" b="b"/>
            <a:pathLst>
              <a:path w="21600" h="21600">
                <a:moveTo>
                  <a:pt x="0" y="0"/>
                </a:moveTo>
                <a:lnTo>
                  <a:pt x="21600" y="21600"/>
                </a:lnTo>
              </a:path>
            </a:pathLst>
          </a:custGeom>
          <a:noFill/>
          <a:ln w="3168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77" name="CustomShape 7"/>
          <p:cNvSpPr/>
          <p:nvPr/>
        </p:nvSpPr>
        <p:spPr>
          <a:xfrm rot="10800000">
            <a:off x="6934320" y="5905440"/>
            <a:ext cx="1485720" cy="360"/>
          </a:xfrm>
          <a:custGeom>
            <a:avLst/>
            <a:gdLst/>
            <a:ahLst/>
            <a:rect l="l" t="t" r="r" b="b"/>
            <a:pathLst>
              <a:path w="21600" h="21600">
                <a:moveTo>
                  <a:pt x="0" y="0"/>
                </a:moveTo>
                <a:lnTo>
                  <a:pt x="21600" y="21600"/>
                </a:lnTo>
              </a:path>
            </a:pathLst>
          </a:custGeom>
          <a:noFill/>
          <a:ln w="31680">
            <a:solidFill>
              <a:srgbClr val="d90000"/>
            </a:solidFill>
            <a:round/>
            <a:tailEnd len="med" type="arrow" w="med"/>
          </a:ln>
        </p:spPr>
        <p:style>
          <a:lnRef idx="1">
            <a:schemeClr val="accent1"/>
          </a:lnRef>
          <a:fillRef idx="0">
            <a:schemeClr val="accent1"/>
          </a:fillRef>
          <a:effectRef idx="0">
            <a:schemeClr val="accent1"/>
          </a:effectRef>
          <a:fontRef idx="minor"/>
        </p:style>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TextShape 1"/>
          <p:cNvSpPr txBox="1"/>
          <p:nvPr/>
        </p:nvSpPr>
        <p:spPr>
          <a:xfrm>
            <a:off x="6642000" y="6049800"/>
            <a:ext cx="2133360" cy="205920"/>
          </a:xfrm>
          <a:prstGeom prst="rect">
            <a:avLst/>
          </a:prstGeom>
          <a:noFill/>
          <a:ln>
            <a:noFill/>
          </a:ln>
        </p:spPr>
        <p:txBody>
          <a:bodyPr/>
          <a:p>
            <a:pPr algn="r">
              <a:lnSpc>
                <a:spcPct val="100000"/>
              </a:lnSpc>
            </a:pPr>
            <a:fld id="{6BFDB2F1-981D-4C73-A136-0C91C4F164F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79" name="TextShape 2"/>
          <p:cNvSpPr txBox="1"/>
          <p:nvPr/>
        </p:nvSpPr>
        <p:spPr>
          <a:xfrm>
            <a:off x="750960" y="271440"/>
            <a:ext cx="7086240" cy="71568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a:t>
            </a:r>
            <a:r>
              <a:rPr b="1" lang="en-US" sz="2800" spc="-1" strike="noStrike" baseline="-25000">
                <a:solidFill>
                  <a:srgbClr val="c00000"/>
                </a:solidFill>
                <a:uFill>
                  <a:solidFill>
                    <a:srgbClr val="ffffff"/>
                  </a:solidFill>
                </a:uFill>
                <a:latin typeface="Arial"/>
              </a:rPr>
              <a:t>OUT</a:t>
            </a:r>
            <a:r>
              <a:rPr b="1" lang="en-US" sz="2800" spc="-1" strike="noStrike">
                <a:solidFill>
                  <a:srgbClr val="c00000"/>
                </a:solidFill>
                <a:uFill>
                  <a:solidFill>
                    <a:srgbClr val="ffffff"/>
                  </a:solidFill>
                </a:uFill>
                <a:latin typeface="Arial"/>
              </a:rPr>
              <a:t> vs R</a:t>
            </a:r>
            <a:r>
              <a:rPr b="1" lang="en-US" sz="2800" spc="-1" strike="noStrike" baseline="-25000">
                <a:solidFill>
                  <a:srgbClr val="c00000"/>
                </a:solidFill>
                <a:uFill>
                  <a:solidFill>
                    <a:srgbClr val="ffffff"/>
                  </a:solidFill>
                </a:uFill>
                <a:latin typeface="Arial"/>
              </a:rPr>
              <a:t>O</a:t>
            </a:r>
            <a:endParaRPr b="0" lang="en-US" sz="3200" spc="-1" strike="noStrike">
              <a:solidFill>
                <a:srgbClr val="000000"/>
              </a:solidFill>
              <a:uFill>
                <a:solidFill>
                  <a:srgbClr val="ffffff"/>
                </a:solidFill>
              </a:uFill>
              <a:latin typeface="Arial"/>
            </a:endParaRPr>
          </a:p>
        </p:txBody>
      </p:sp>
      <p:sp>
        <p:nvSpPr>
          <p:cNvPr id="480" name="TextShape 3"/>
          <p:cNvSpPr txBox="1"/>
          <p:nvPr/>
        </p:nvSpPr>
        <p:spPr>
          <a:xfrm>
            <a:off x="838080" y="1143000"/>
            <a:ext cx="7695720" cy="3123720"/>
          </a:xfrm>
          <a:prstGeom prst="rect">
            <a:avLst/>
          </a:prstGeom>
          <a:noFill/>
          <a:ln w="9360">
            <a:noFill/>
          </a:ln>
        </p:spPr>
        <p:txBody>
          <a:bodyPr/>
          <a:p>
            <a:pPr marL="227160" indent="-226800">
              <a:lnSpc>
                <a:spcPct val="80000"/>
              </a:lnSpc>
              <a:buClr>
                <a:srgbClr val="ff0000"/>
              </a:buClr>
              <a:buFont typeface="Wingdings" charset="2"/>
              <a:buChar char=""/>
            </a:pPr>
            <a:r>
              <a:rPr b="1" lang="en-US" sz="2400" spc="-1" strike="noStrike">
                <a:solidFill>
                  <a:srgbClr val="ff0000"/>
                </a:solidFill>
                <a:uFill>
                  <a:solidFill>
                    <a:srgbClr val="ffffff"/>
                  </a:solidFill>
                </a:uFill>
                <a:latin typeface="Arial"/>
              </a:rPr>
              <a:t>R</a:t>
            </a:r>
            <a:r>
              <a:rPr b="1" lang="en-US" sz="2400" spc="-1" strike="noStrike" baseline="-25000">
                <a:solidFill>
                  <a:srgbClr val="ff0000"/>
                </a:solidFill>
                <a:uFill>
                  <a:solidFill>
                    <a:srgbClr val="ffffff"/>
                  </a:solidFill>
                </a:uFill>
                <a:latin typeface="Arial"/>
              </a:rPr>
              <a:t>O</a:t>
            </a:r>
            <a:r>
              <a:rPr b="1" lang="en-US" sz="2400" spc="-1" strike="noStrike">
                <a:solidFill>
                  <a:srgbClr val="000000"/>
                </a:solidFill>
                <a:uFill>
                  <a:solidFill>
                    <a:srgbClr val="ffffff"/>
                  </a:solidFill>
                </a:uFill>
                <a:latin typeface="Arial"/>
              </a:rPr>
              <a:t> does </a:t>
            </a:r>
            <a:r>
              <a:rPr b="1" i="1" lang="en-US" sz="2400" spc="-1" strike="noStrike">
                <a:solidFill>
                  <a:srgbClr val="000000"/>
                </a:solidFill>
                <a:uFill>
                  <a:solidFill>
                    <a:srgbClr val="ffffff"/>
                  </a:solidFill>
                </a:uFill>
                <a:latin typeface="Arial"/>
              </a:rPr>
              <a:t>NOT</a:t>
            </a:r>
            <a:r>
              <a:rPr b="1" lang="en-US" sz="2400" spc="-1" strike="noStrike">
                <a:solidFill>
                  <a:srgbClr val="000000"/>
                </a:solidFill>
                <a:uFill>
                  <a:solidFill>
                    <a:srgbClr val="ffffff"/>
                  </a:solidFill>
                </a:uFill>
                <a:latin typeface="Arial"/>
              </a:rPr>
              <a:t> change when Closed Loop feedback is used</a:t>
            </a:r>
            <a:endParaRPr b="0" lang="en-US" sz="2000" spc="-1" strike="noStrike">
              <a:solidFill>
                <a:srgbClr val="000000"/>
              </a:solidFill>
              <a:uFill>
                <a:solidFill>
                  <a:srgbClr val="ffffff"/>
                </a:solidFill>
              </a:uFill>
              <a:latin typeface="Arial"/>
            </a:endParaRPr>
          </a:p>
          <a:p>
            <a:pPr marL="227160" indent="-226800">
              <a:lnSpc>
                <a:spcPct val="80000"/>
              </a:lnSpc>
            </a:pPr>
            <a:endParaRPr b="0" lang="en-US" sz="2000" spc="-1" strike="noStrike">
              <a:solidFill>
                <a:srgbClr val="000000"/>
              </a:solidFill>
              <a:uFill>
                <a:solidFill>
                  <a:srgbClr val="ffffff"/>
                </a:solidFill>
              </a:uFill>
              <a:latin typeface="Arial"/>
            </a:endParaRPr>
          </a:p>
          <a:p>
            <a:pPr marL="227160" indent="-226800">
              <a:lnSpc>
                <a:spcPct val="80000"/>
              </a:lnSpc>
              <a:buClr>
                <a:srgbClr val="0000ff"/>
              </a:buClr>
              <a:buFont typeface="Wingdings" charset="2"/>
              <a:buChar char=""/>
            </a:pPr>
            <a:r>
              <a:rPr b="1" lang="en-US" sz="2400" spc="-1" strike="noStrike">
                <a:solidFill>
                  <a:srgbClr val="0000ff"/>
                </a:solidFill>
                <a:uFill>
                  <a:solidFill>
                    <a:srgbClr val="ffffff"/>
                  </a:solidFill>
                </a:uFill>
                <a:latin typeface="Arial"/>
              </a:rPr>
              <a:t>R</a:t>
            </a:r>
            <a:r>
              <a:rPr b="1" lang="en-US" sz="2400" spc="-1" strike="noStrike" baseline="-25000">
                <a:solidFill>
                  <a:srgbClr val="0000ff"/>
                </a:solidFill>
                <a:uFill>
                  <a:solidFill>
                    <a:srgbClr val="ffffff"/>
                  </a:solidFill>
                </a:uFill>
                <a:latin typeface="Arial"/>
              </a:rPr>
              <a:t>OUT</a:t>
            </a:r>
            <a:r>
              <a:rPr b="1" lang="en-US" sz="2400" spc="-1" strike="noStrike">
                <a:solidFill>
                  <a:srgbClr val="000000"/>
                </a:solidFill>
                <a:uFill>
                  <a:solidFill>
                    <a:srgbClr val="ffffff"/>
                  </a:solidFill>
                </a:uFill>
                <a:latin typeface="Arial"/>
              </a:rPr>
              <a:t> is the effect of R</a:t>
            </a:r>
            <a:r>
              <a:rPr b="1" lang="en-US" sz="2400" spc="-1" strike="noStrike" baseline="-25000">
                <a:solidFill>
                  <a:srgbClr val="000000"/>
                </a:solidFill>
                <a:uFill>
                  <a:solidFill>
                    <a:srgbClr val="ffffff"/>
                  </a:solidFill>
                </a:uFill>
                <a:latin typeface="Arial"/>
              </a:rPr>
              <a:t>O</a:t>
            </a:r>
            <a:r>
              <a:rPr b="1" lang="en-US" sz="2400" spc="-1" strike="noStrike">
                <a:solidFill>
                  <a:srgbClr val="000000"/>
                </a:solidFill>
                <a:uFill>
                  <a:solidFill>
                    <a:srgbClr val="ffffff"/>
                  </a:solidFill>
                </a:uFill>
                <a:latin typeface="Arial"/>
              </a:rPr>
              <a:t>, Aol, and  </a:t>
            </a:r>
            <a:r>
              <a:rPr b="1" lang="en-US" sz="2400" spc="-1" strike="noStrike">
                <a:solidFill>
                  <a:srgbClr val="000000"/>
                </a:solidFill>
                <a:uFill>
                  <a:solidFill>
                    <a:srgbClr val="ffffff"/>
                  </a:solidFill>
                </a:uFill>
                <a:latin typeface="Arial"/>
              </a:rPr>
              <a:t>β controlling V</a:t>
            </a:r>
            <a:r>
              <a:rPr b="1" lang="en-US" sz="2400" spc="-1" strike="noStrike" baseline="-25000">
                <a:solidFill>
                  <a:srgbClr val="000000"/>
                </a:solidFill>
                <a:uFill>
                  <a:solidFill>
                    <a:srgbClr val="ffffff"/>
                  </a:solidFill>
                </a:uFill>
                <a:latin typeface="Arial"/>
              </a:rPr>
              <a:t>O</a:t>
            </a:r>
            <a:endParaRPr b="0" lang="en-US" sz="2000" spc="-1" strike="noStrike">
              <a:solidFill>
                <a:srgbClr val="000000"/>
              </a:solidFill>
              <a:uFill>
                <a:solidFill>
                  <a:srgbClr val="ffffff"/>
                </a:solidFill>
              </a:uFill>
              <a:latin typeface="Arial"/>
            </a:endParaRPr>
          </a:p>
          <a:p>
            <a:pPr lvl="1" marL="574560" indent="-232920">
              <a:lnSpc>
                <a:spcPct val="80000"/>
              </a:lnSpc>
              <a:buClr>
                <a:srgbClr val="000000"/>
              </a:buClr>
              <a:buFont typeface="Wingdings" charset="2"/>
              <a:buChar char=""/>
            </a:pPr>
            <a:r>
              <a:rPr b="1" lang="en-US" sz="2000" spc="-1" strike="noStrike">
                <a:solidFill>
                  <a:srgbClr val="000000"/>
                </a:solidFill>
                <a:uFill>
                  <a:solidFill>
                    <a:srgbClr val="ffffff"/>
                  </a:solidFill>
                </a:uFill>
                <a:latin typeface="Arial"/>
              </a:rPr>
              <a:t>Closed Loop feedback (β)  forces V</a:t>
            </a:r>
            <a:r>
              <a:rPr b="1" lang="en-US" sz="2000" spc="-1" strike="noStrike" baseline="-25000">
                <a:solidFill>
                  <a:srgbClr val="000000"/>
                </a:solidFill>
                <a:uFill>
                  <a:solidFill>
                    <a:srgbClr val="ffffff"/>
                  </a:solidFill>
                </a:uFill>
                <a:latin typeface="Arial"/>
              </a:rPr>
              <a:t>O</a:t>
            </a:r>
            <a:r>
              <a:rPr b="1" lang="en-US" sz="2000" spc="-1" strike="noStrike">
                <a:solidFill>
                  <a:srgbClr val="000000"/>
                </a:solidFill>
                <a:uFill>
                  <a:solidFill>
                    <a:srgbClr val="ffffff"/>
                  </a:solidFill>
                </a:uFill>
                <a:latin typeface="Arial"/>
              </a:rPr>
              <a:t> to increase or decrease as needed to accommodate V</a:t>
            </a:r>
            <a:r>
              <a:rPr b="1" lang="en-US" sz="2000" spc="-1" strike="noStrike" baseline="-25000">
                <a:solidFill>
                  <a:srgbClr val="000000"/>
                </a:solidFill>
                <a:uFill>
                  <a:solidFill>
                    <a:srgbClr val="ffffff"/>
                  </a:solidFill>
                </a:uFill>
                <a:latin typeface="Arial"/>
              </a:rPr>
              <a:t>O</a:t>
            </a:r>
            <a:r>
              <a:rPr b="1" lang="en-US" sz="2000" spc="-1" strike="noStrike">
                <a:solidFill>
                  <a:srgbClr val="000000"/>
                </a:solidFill>
                <a:uFill>
                  <a:solidFill>
                    <a:srgbClr val="ffffff"/>
                  </a:solidFill>
                </a:uFill>
                <a:latin typeface="Arial"/>
              </a:rPr>
              <a:t> loading </a:t>
            </a:r>
            <a:endParaRPr b="0" lang="en-US" sz="1800" spc="-1" strike="noStrike">
              <a:solidFill>
                <a:srgbClr val="000000"/>
              </a:solidFill>
              <a:uFill>
                <a:solidFill>
                  <a:srgbClr val="ffffff"/>
                </a:solidFill>
              </a:uFill>
              <a:latin typeface="Arial"/>
            </a:endParaRPr>
          </a:p>
          <a:p>
            <a:pPr lvl="1" marL="574560" indent="-232920">
              <a:lnSpc>
                <a:spcPct val="80000"/>
              </a:lnSpc>
              <a:buClr>
                <a:srgbClr val="000000"/>
              </a:buClr>
              <a:buFont typeface="Wingdings" charset="2"/>
              <a:buChar char=""/>
            </a:pPr>
            <a:r>
              <a:rPr b="1" lang="en-US" sz="2000" spc="-1" strike="noStrike">
                <a:solidFill>
                  <a:srgbClr val="000000"/>
                </a:solidFill>
                <a:uFill>
                  <a:solidFill>
                    <a:srgbClr val="ffffff"/>
                  </a:solidFill>
                </a:uFill>
                <a:latin typeface="Arial"/>
              </a:rPr>
              <a:t>Closed Loop (β) increase or decrease in V</a:t>
            </a:r>
            <a:r>
              <a:rPr b="1" lang="en-US" sz="2000" spc="-1" strike="noStrike" baseline="-25000">
                <a:solidFill>
                  <a:srgbClr val="000000"/>
                </a:solidFill>
                <a:uFill>
                  <a:solidFill>
                    <a:srgbClr val="ffffff"/>
                  </a:solidFill>
                </a:uFill>
                <a:latin typeface="Arial"/>
              </a:rPr>
              <a:t>O</a:t>
            </a:r>
            <a:r>
              <a:rPr b="1" lang="en-US" sz="2000" spc="-1" strike="noStrike">
                <a:solidFill>
                  <a:srgbClr val="000000"/>
                </a:solidFill>
                <a:uFill>
                  <a:solidFill>
                    <a:srgbClr val="ffffff"/>
                  </a:solidFill>
                </a:uFill>
                <a:latin typeface="Arial"/>
              </a:rPr>
              <a:t> appears at V</a:t>
            </a:r>
            <a:r>
              <a:rPr b="1" lang="en-US" sz="2000" spc="-1" strike="noStrike" baseline="-25000">
                <a:solidFill>
                  <a:srgbClr val="000000"/>
                </a:solidFill>
                <a:uFill>
                  <a:solidFill>
                    <a:srgbClr val="ffffff"/>
                  </a:solidFill>
                </a:uFill>
                <a:latin typeface="Arial"/>
              </a:rPr>
              <a:t>OUT</a:t>
            </a:r>
            <a:r>
              <a:rPr b="1" lang="en-US" sz="2000" spc="-1" strike="noStrike">
                <a:solidFill>
                  <a:srgbClr val="000000"/>
                </a:solidFill>
                <a:uFill>
                  <a:solidFill>
                    <a:srgbClr val="ffffff"/>
                  </a:solidFill>
                </a:uFill>
                <a:latin typeface="Arial"/>
              </a:rPr>
              <a:t> as a reduction in R</a:t>
            </a:r>
            <a:r>
              <a:rPr b="1" lang="en-US" sz="2000" spc="-1" strike="noStrike" baseline="-25000">
                <a:solidFill>
                  <a:srgbClr val="000000"/>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a:p>
            <a:pPr lvl="1" marL="574560" indent="-232920">
              <a:lnSpc>
                <a:spcPct val="80000"/>
              </a:lnSpc>
              <a:buClr>
                <a:srgbClr val="000000"/>
              </a:buClr>
              <a:buFont typeface="Wingdings" charset="2"/>
              <a:buChar char=""/>
            </a:pPr>
            <a:r>
              <a:rPr b="1" lang="en-US" sz="2000" spc="-1" strike="noStrike">
                <a:solidFill>
                  <a:srgbClr val="000000"/>
                </a:solidFill>
                <a:uFill>
                  <a:solidFill>
                    <a:srgbClr val="ffffff"/>
                  </a:solidFill>
                </a:uFill>
                <a:latin typeface="Arial"/>
              </a:rPr>
              <a:t>R</a:t>
            </a:r>
            <a:r>
              <a:rPr b="1" lang="en-US" sz="2000" spc="-1" strike="noStrike" baseline="-25000">
                <a:solidFill>
                  <a:srgbClr val="000000"/>
                </a:solidFill>
                <a:uFill>
                  <a:solidFill>
                    <a:srgbClr val="ffffff"/>
                  </a:solidFill>
                </a:uFill>
                <a:latin typeface="Arial"/>
              </a:rPr>
              <a:t>OUT</a:t>
            </a:r>
            <a:r>
              <a:rPr b="1" lang="en-US" sz="2000" spc="-1" strike="noStrike">
                <a:solidFill>
                  <a:srgbClr val="000000"/>
                </a:solidFill>
                <a:uFill>
                  <a:solidFill>
                    <a:srgbClr val="ffffff"/>
                  </a:solidFill>
                </a:uFill>
                <a:latin typeface="Arial"/>
              </a:rPr>
              <a:t> increases as Loop Gain (Aolβ) decreases </a:t>
            </a:r>
            <a:endParaRPr b="0" lang="en-US"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6642000" y="6078600"/>
            <a:ext cx="2133360" cy="205920"/>
          </a:xfrm>
          <a:prstGeom prst="rect">
            <a:avLst/>
          </a:prstGeom>
          <a:noFill/>
          <a:ln>
            <a:noFill/>
          </a:ln>
        </p:spPr>
        <p:txBody>
          <a:bodyPr/>
          <a:p>
            <a:pPr algn="r">
              <a:lnSpc>
                <a:spcPct val="100000"/>
              </a:lnSpc>
            </a:pPr>
            <a:fld id="{4DF193AA-7E1D-48E3-B481-09727C94A96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82" name="TextShape 2"/>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When R</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 is really Z</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p:txBody>
      </p:sp>
      <p:pic>
        <p:nvPicPr>
          <p:cNvPr id="483" name="Picture 8" descr=""/>
          <p:cNvPicPr/>
          <p:nvPr/>
        </p:nvPicPr>
        <p:blipFill>
          <a:blip r:embed="rId1"/>
          <a:stretch/>
        </p:blipFill>
        <p:spPr>
          <a:xfrm>
            <a:off x="4570560" y="1538280"/>
            <a:ext cx="4419360" cy="3179520"/>
          </a:xfrm>
          <a:prstGeom prst="rect">
            <a:avLst/>
          </a:prstGeom>
          <a:ln w="9360">
            <a:noFill/>
          </a:ln>
        </p:spPr>
      </p:pic>
      <p:pic>
        <p:nvPicPr>
          <p:cNvPr id="484" name="Picture 9" descr=""/>
          <p:cNvPicPr/>
          <p:nvPr/>
        </p:nvPicPr>
        <p:blipFill>
          <a:blip r:embed="rId2"/>
          <a:stretch/>
        </p:blipFill>
        <p:spPr>
          <a:xfrm>
            <a:off x="0" y="1407960"/>
            <a:ext cx="4586040" cy="3315960"/>
          </a:xfrm>
          <a:prstGeom prst="rect">
            <a:avLst/>
          </a:prstGeom>
          <a:ln w="9360">
            <a:noFill/>
          </a:ln>
        </p:spPr>
      </p:pic>
      <p:sp>
        <p:nvSpPr>
          <p:cNvPr id="485" name="CustomShape 3"/>
          <p:cNvSpPr/>
          <p:nvPr/>
        </p:nvSpPr>
        <p:spPr>
          <a:xfrm>
            <a:off x="1783440" y="973080"/>
            <a:ext cx="1822320" cy="4014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ff"/>
                </a:solidFill>
                <a:uFill>
                  <a:solidFill>
                    <a:srgbClr val="ffffff"/>
                  </a:solidFill>
                </a:uFill>
                <a:latin typeface="Arial"/>
              </a:rPr>
              <a:t>OPA627 has R</a:t>
            </a:r>
            <a:r>
              <a:rPr b="1" lang="en-US" sz="1800" spc="-1" strike="noStrike" baseline="-25000">
                <a:solidFill>
                  <a:srgbClr val="0000ff"/>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p:txBody>
      </p:sp>
      <p:sp>
        <p:nvSpPr>
          <p:cNvPr id="486" name="CustomShape 4"/>
          <p:cNvSpPr/>
          <p:nvPr/>
        </p:nvSpPr>
        <p:spPr>
          <a:xfrm>
            <a:off x="5945400" y="1033560"/>
            <a:ext cx="1924560" cy="4014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ff"/>
                </a:solidFill>
                <a:uFill>
                  <a:solidFill>
                    <a:srgbClr val="ffffff"/>
                  </a:solidFill>
                </a:uFill>
                <a:latin typeface="Arial"/>
              </a:rPr>
              <a:t>OPA2376 has Z</a:t>
            </a:r>
            <a:r>
              <a:rPr b="1" lang="en-US" sz="1800" spc="-1" strike="noStrike" baseline="-25000">
                <a:solidFill>
                  <a:srgbClr val="0000ff"/>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p:txBody>
      </p:sp>
      <p:sp>
        <p:nvSpPr>
          <p:cNvPr id="487" name="CustomShape 5"/>
          <p:cNvSpPr/>
          <p:nvPr/>
        </p:nvSpPr>
        <p:spPr>
          <a:xfrm>
            <a:off x="7248600" y="2265480"/>
            <a:ext cx="360000" cy="41076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88" name="CustomShape 6"/>
          <p:cNvSpPr/>
          <p:nvPr/>
        </p:nvSpPr>
        <p:spPr>
          <a:xfrm flipH="1">
            <a:off x="5511240" y="2290680"/>
            <a:ext cx="293400" cy="49320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89" name="CustomShape 7"/>
          <p:cNvSpPr/>
          <p:nvPr/>
        </p:nvSpPr>
        <p:spPr>
          <a:xfrm flipH="1" flipV="1">
            <a:off x="6544440" y="3474360"/>
            <a:ext cx="6120" cy="39348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90" name="CustomShape 8"/>
          <p:cNvSpPr/>
          <p:nvPr/>
        </p:nvSpPr>
        <p:spPr>
          <a:xfrm flipV="1">
            <a:off x="2392200" y="2838600"/>
            <a:ext cx="1080" cy="48528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91" name="CustomShape 9"/>
          <p:cNvSpPr/>
          <p:nvPr/>
        </p:nvSpPr>
        <p:spPr>
          <a:xfrm>
            <a:off x="1916280" y="3313080"/>
            <a:ext cx="963000" cy="3034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Resistive</a:t>
            </a:r>
            <a:endParaRPr b="0" lang="en-US" sz="1800" spc="-1" strike="noStrike">
              <a:solidFill>
                <a:srgbClr val="000000"/>
              </a:solidFill>
              <a:uFill>
                <a:solidFill>
                  <a:srgbClr val="ffffff"/>
                </a:solidFill>
              </a:uFill>
              <a:latin typeface="Arial"/>
            </a:endParaRPr>
          </a:p>
        </p:txBody>
      </p:sp>
      <p:sp>
        <p:nvSpPr>
          <p:cNvPr id="492" name="CustomShape 10"/>
          <p:cNvSpPr/>
          <p:nvPr/>
        </p:nvSpPr>
        <p:spPr>
          <a:xfrm>
            <a:off x="6070680" y="3868560"/>
            <a:ext cx="963000" cy="3034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Resistive</a:t>
            </a:r>
            <a:endParaRPr b="0" lang="en-US" sz="1800" spc="-1" strike="noStrike">
              <a:solidFill>
                <a:srgbClr val="000000"/>
              </a:solidFill>
              <a:uFill>
                <a:solidFill>
                  <a:srgbClr val="ffffff"/>
                </a:solidFill>
              </a:uFill>
              <a:latin typeface="Arial"/>
            </a:endParaRPr>
          </a:p>
        </p:txBody>
      </p:sp>
      <p:sp>
        <p:nvSpPr>
          <p:cNvPr id="493" name="CustomShape 11"/>
          <p:cNvSpPr/>
          <p:nvPr/>
        </p:nvSpPr>
        <p:spPr>
          <a:xfrm>
            <a:off x="5333040" y="1974960"/>
            <a:ext cx="1071000" cy="3034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Capacitive</a:t>
            </a:r>
            <a:endParaRPr b="0" lang="en-US" sz="1800" spc="-1" strike="noStrike">
              <a:solidFill>
                <a:srgbClr val="000000"/>
              </a:solidFill>
              <a:uFill>
                <a:solidFill>
                  <a:srgbClr val="ffffff"/>
                </a:solidFill>
              </a:uFill>
              <a:latin typeface="Arial"/>
            </a:endParaRPr>
          </a:p>
        </p:txBody>
      </p:sp>
      <p:sp>
        <p:nvSpPr>
          <p:cNvPr id="494" name="CustomShape 12"/>
          <p:cNvSpPr/>
          <p:nvPr/>
        </p:nvSpPr>
        <p:spPr>
          <a:xfrm>
            <a:off x="6927840" y="1959120"/>
            <a:ext cx="961200" cy="3034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Inductive</a:t>
            </a:r>
            <a:endParaRPr b="0" lang="en-US" sz="1800" spc="-1" strike="noStrike">
              <a:solidFill>
                <a:srgbClr val="000000"/>
              </a:solidFill>
              <a:uFill>
                <a:solidFill>
                  <a:srgbClr val="ffffff"/>
                </a:solidFill>
              </a:uFill>
              <a:latin typeface="Arial"/>
            </a:endParaRPr>
          </a:p>
        </p:txBody>
      </p:sp>
      <p:sp>
        <p:nvSpPr>
          <p:cNvPr id="495" name="CustomShape 13"/>
          <p:cNvSpPr/>
          <p:nvPr/>
        </p:nvSpPr>
        <p:spPr>
          <a:xfrm>
            <a:off x="7870680" y="3708360"/>
            <a:ext cx="834840" cy="2728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OPA2376</a:t>
            </a:r>
            <a:endParaRPr b="0" lang="en-US" sz="1800" spc="-1" strike="noStrike">
              <a:solidFill>
                <a:srgbClr val="000000"/>
              </a:solidFill>
              <a:uFill>
                <a:solidFill>
                  <a:srgbClr val="ffffff"/>
                </a:solidFill>
              </a:uFill>
              <a:latin typeface="Arial"/>
            </a:endParaRPr>
          </a:p>
        </p:txBody>
      </p:sp>
      <p:sp>
        <p:nvSpPr>
          <p:cNvPr id="496" name="CustomShape 14"/>
          <p:cNvSpPr/>
          <p:nvPr/>
        </p:nvSpPr>
        <p:spPr>
          <a:xfrm>
            <a:off x="3408840" y="3751200"/>
            <a:ext cx="749520" cy="2728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OPA627</a:t>
            </a:r>
            <a:endParaRPr b="0" lang="en-US" sz="1800" spc="-1" strike="noStrike">
              <a:solidFill>
                <a:srgbClr val="000000"/>
              </a:solidFill>
              <a:uFill>
                <a:solidFill>
                  <a:srgbClr val="ffffff"/>
                </a:solidFill>
              </a:uFill>
              <a:latin typeface="Arial"/>
            </a:endParaRPr>
          </a:p>
        </p:txBody>
      </p:sp>
      <p:sp>
        <p:nvSpPr>
          <p:cNvPr id="497" name="CustomShape 15"/>
          <p:cNvSpPr/>
          <p:nvPr/>
        </p:nvSpPr>
        <p:spPr>
          <a:xfrm>
            <a:off x="606600" y="5091120"/>
            <a:ext cx="8167320" cy="923760"/>
          </a:xfrm>
          <a:prstGeom prst="rect">
            <a:avLst/>
          </a:prstGeom>
          <a:noFill/>
          <a:ln w="9360">
            <a:noFill/>
          </a:ln>
        </p:spPr>
        <p:style>
          <a:lnRef idx="0"/>
          <a:fillRef idx="0"/>
          <a:effectRef idx="0"/>
          <a:fontRef idx="minor"/>
        </p:style>
        <p:txBody>
          <a:bodyPr lIns="90000" rIns="90000" tIns="45000" bIns="45000"/>
          <a:p>
            <a:pPr>
              <a:lnSpc>
                <a:spcPct val="80000"/>
              </a:lnSpc>
            </a:pPr>
            <a:r>
              <a:rPr b="1" i="1" lang="en-US" sz="2000" spc="-1" strike="noStrike">
                <a:solidFill>
                  <a:srgbClr val="008000"/>
                </a:solidFill>
                <a:uFill>
                  <a:solidFill>
                    <a:srgbClr val="ffffff"/>
                  </a:solidFill>
                </a:uFill>
                <a:latin typeface="Arial"/>
              </a:rPr>
              <a:t>Note:</a:t>
            </a:r>
            <a:r>
              <a:rPr b="1" lang="en-US" sz="2000" spc="-1" strike="noStrike">
                <a:solidFill>
                  <a:srgbClr val="008000"/>
                </a:solidFill>
                <a:uFill>
                  <a:solidFill>
                    <a:srgbClr val="ffffff"/>
                  </a:solidFill>
                </a:uFill>
                <a:latin typeface="Arial"/>
              </a:rPr>
              <a:t> Some op amps have Z</a:t>
            </a:r>
            <a:r>
              <a:rPr b="1" lang="en-US" sz="2000" spc="-1" strike="noStrike" baseline="-25000">
                <a:solidFill>
                  <a:srgbClr val="008000"/>
                </a:solidFill>
                <a:uFill>
                  <a:solidFill>
                    <a:srgbClr val="ffffff"/>
                  </a:solidFill>
                </a:uFill>
                <a:latin typeface="Arial"/>
              </a:rPr>
              <a:t>O</a:t>
            </a:r>
            <a:r>
              <a:rPr b="1" lang="en-US" sz="2000" spc="-1" strike="noStrike">
                <a:solidFill>
                  <a:srgbClr val="008000"/>
                </a:solidFill>
                <a:uFill>
                  <a:solidFill>
                    <a:srgbClr val="ffffff"/>
                  </a:solidFill>
                </a:uFill>
                <a:latin typeface="Arial"/>
              </a:rPr>
              <a:t> characteristics other than pure                   </a:t>
            </a:r>
            <a:endParaRPr b="0" lang="en-US" sz="1800" spc="-1" strike="noStrike">
              <a:solidFill>
                <a:srgbClr val="000000"/>
              </a:solidFill>
              <a:uFill>
                <a:solidFill>
                  <a:srgbClr val="ffffff"/>
                </a:solidFill>
              </a:uFill>
              <a:latin typeface="Arial"/>
            </a:endParaRPr>
          </a:p>
          <a:p>
            <a:pPr>
              <a:lnSpc>
                <a:spcPct val="80000"/>
              </a:lnSpc>
            </a:pPr>
            <a:r>
              <a:rPr b="1" lang="en-US" sz="2000" spc="-1" strike="noStrike">
                <a:solidFill>
                  <a:srgbClr val="008000"/>
                </a:solidFill>
                <a:uFill>
                  <a:solidFill>
                    <a:srgbClr val="ffffff"/>
                  </a:solidFill>
                </a:uFill>
                <a:latin typeface="Arial"/>
              </a:rPr>
              <a:t>          </a:t>
            </a:r>
            <a:r>
              <a:rPr b="1" lang="en-US" sz="2000" spc="-1" strike="noStrike">
                <a:solidFill>
                  <a:srgbClr val="008000"/>
                </a:solidFill>
                <a:uFill>
                  <a:solidFill>
                    <a:srgbClr val="ffffff"/>
                  </a:solidFill>
                </a:uFill>
                <a:latin typeface="Arial"/>
              </a:rPr>
              <a:t>resistance – consult data sheet / manufacturer</a:t>
            </a:r>
            <a:endParaRPr b="0" lang="en-US"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TextShape 1"/>
          <p:cNvSpPr txBox="1"/>
          <p:nvPr/>
        </p:nvSpPr>
        <p:spPr>
          <a:xfrm>
            <a:off x="6642000" y="6078600"/>
            <a:ext cx="2133360" cy="205920"/>
          </a:xfrm>
          <a:prstGeom prst="rect">
            <a:avLst/>
          </a:prstGeom>
          <a:noFill/>
          <a:ln>
            <a:noFill/>
          </a:ln>
        </p:spPr>
        <p:txBody>
          <a:bodyPr/>
          <a:p>
            <a:pPr algn="r">
              <a:lnSpc>
                <a:spcPct val="100000"/>
              </a:lnSpc>
            </a:pPr>
            <a:fld id="{46CDFADB-7E19-4BFC-95A7-7E938FE6B6E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9" name="TextShape 2"/>
          <p:cNvSpPr txBox="1"/>
          <p:nvPr/>
        </p:nvSpPr>
        <p:spPr>
          <a:xfrm>
            <a:off x="307800" y="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With Complex Z</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 Accurate Models are Key!</a:t>
            </a:r>
            <a:endParaRPr b="0" lang="en-US" sz="3200" spc="-1" strike="noStrike">
              <a:solidFill>
                <a:srgbClr val="000000"/>
              </a:solidFill>
              <a:uFill>
                <a:solidFill>
                  <a:srgbClr val="ffffff"/>
                </a:solidFill>
              </a:uFill>
              <a:latin typeface="Arial"/>
            </a:endParaRPr>
          </a:p>
        </p:txBody>
      </p:sp>
      <p:pic>
        <p:nvPicPr>
          <p:cNvPr id="500" name="Picture 3" descr=""/>
          <p:cNvPicPr/>
          <p:nvPr/>
        </p:nvPicPr>
        <p:blipFill>
          <a:blip r:embed="rId1"/>
          <a:srcRect l="4163" t="6590" r="4187" b="6805"/>
          <a:stretch/>
        </p:blipFill>
        <p:spPr>
          <a:xfrm>
            <a:off x="704880" y="762120"/>
            <a:ext cx="3752640" cy="2400120"/>
          </a:xfrm>
          <a:prstGeom prst="rect">
            <a:avLst/>
          </a:prstGeom>
          <a:ln w="15840">
            <a:solidFill>
              <a:srgbClr val="0000ff"/>
            </a:solidFill>
            <a:miter/>
          </a:ln>
        </p:spPr>
      </p:pic>
      <p:graphicFrame>
        <p:nvGraphicFramePr>
          <p:cNvPr id="501" name="Object 3"/>
          <p:cNvGraphicFramePr/>
          <p:nvPr/>
        </p:nvGraphicFramePr>
        <p:xfrm>
          <a:off x="4851360" y="946080"/>
          <a:ext cx="3489120" cy="1899720"/>
        </p:xfrm>
        <a:graphic>
          <a:graphicData uri="http://schemas.openxmlformats.org/presentationml/2006/ole">
            <p:oleObj progId="Equation.3" r:id="rId2" spid="">
              <p:embed/>
              <p:pic>
                <p:nvPicPr>
                  <p:cNvPr id="502" name="Object 2" descr=""/>
                  <p:cNvPicPr/>
                  <p:nvPr/>
                </p:nvPicPr>
                <p:blipFill>
                  <a:blip r:embed="rId3"/>
                  <a:stretch/>
                </p:blipFill>
                <p:spPr>
                  <a:xfrm>
                    <a:off x="4851360" y="946080"/>
                    <a:ext cx="3489120" cy="1899720"/>
                  </a:xfrm>
                  <a:prstGeom prst="rect">
                    <a:avLst/>
                  </a:prstGeom>
                  <a:ln>
                    <a:noFill/>
                  </a:ln>
                </p:spPr>
              </p:pic>
            </p:oleObj>
          </a:graphicData>
        </a:graphic>
      </p:graphicFrame>
      <p:pic>
        <p:nvPicPr>
          <p:cNvPr id="503" name="Picture 8" descr=""/>
          <p:cNvPicPr/>
          <p:nvPr/>
        </p:nvPicPr>
        <p:blipFill>
          <a:blip r:embed="rId4"/>
          <a:stretch/>
        </p:blipFill>
        <p:spPr>
          <a:xfrm>
            <a:off x="5192640" y="3247920"/>
            <a:ext cx="3903480" cy="2808000"/>
          </a:xfrm>
          <a:prstGeom prst="rect">
            <a:avLst/>
          </a:prstGeom>
          <a:ln w="9360">
            <a:noFill/>
          </a:ln>
        </p:spPr>
      </p:pic>
      <p:pic>
        <p:nvPicPr>
          <p:cNvPr id="504" name="Picture 8" descr=""/>
          <p:cNvPicPr/>
          <p:nvPr/>
        </p:nvPicPr>
        <p:blipFill>
          <a:blip r:embed="rId5"/>
          <a:stretch/>
        </p:blipFill>
        <p:spPr>
          <a:xfrm>
            <a:off x="19080" y="3209760"/>
            <a:ext cx="5200200" cy="3200040"/>
          </a:xfrm>
          <a:prstGeom prst="rect">
            <a:avLst/>
          </a:prstGeom>
          <a:ln w="9360">
            <a:noFill/>
          </a:ln>
        </p:spPr>
      </p:pic>
      <p:sp>
        <p:nvSpPr>
          <p:cNvPr id="505" name="CustomShape 4"/>
          <p:cNvSpPr/>
          <p:nvPr/>
        </p:nvSpPr>
        <p:spPr>
          <a:xfrm>
            <a:off x="7358760" y="3598920"/>
            <a:ext cx="834840" cy="2728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OPA2376</a:t>
            </a:r>
            <a:endParaRPr b="0" lang="en-US" sz="1800" spc="-1" strike="noStrike">
              <a:solidFill>
                <a:srgbClr val="000000"/>
              </a:solidFill>
              <a:uFill>
                <a:solidFill>
                  <a:srgbClr val="ffffff"/>
                </a:solidFill>
              </a:u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6" name="Picture 4" descr=""/>
          <p:cNvPicPr/>
          <p:nvPr/>
        </p:nvPicPr>
        <p:blipFill>
          <a:blip r:embed="rId1"/>
          <a:srcRect l="4904" t="0" r="3946" b="0"/>
          <a:stretch/>
        </p:blipFill>
        <p:spPr>
          <a:xfrm>
            <a:off x="4543560" y="1352520"/>
            <a:ext cx="4400280" cy="4819320"/>
          </a:xfrm>
          <a:prstGeom prst="rect">
            <a:avLst/>
          </a:prstGeom>
          <a:ln w="9360">
            <a:noFill/>
          </a:ln>
        </p:spPr>
      </p:pic>
      <p:pic>
        <p:nvPicPr>
          <p:cNvPr id="507" name="Picture 3" descr=""/>
          <p:cNvPicPr/>
          <p:nvPr/>
        </p:nvPicPr>
        <p:blipFill>
          <a:blip r:embed="rId2"/>
          <a:stretch/>
        </p:blipFill>
        <p:spPr>
          <a:xfrm>
            <a:off x="195120" y="1628640"/>
            <a:ext cx="3917520" cy="4514400"/>
          </a:xfrm>
          <a:prstGeom prst="rect">
            <a:avLst/>
          </a:prstGeom>
          <a:ln w="9360">
            <a:noFill/>
          </a:ln>
        </p:spPr>
      </p:pic>
      <p:sp>
        <p:nvSpPr>
          <p:cNvPr id="508" name="TextShape 1"/>
          <p:cNvSpPr txBox="1"/>
          <p:nvPr/>
        </p:nvSpPr>
        <p:spPr>
          <a:xfrm>
            <a:off x="6642000" y="5935680"/>
            <a:ext cx="2133360" cy="205920"/>
          </a:xfrm>
          <a:prstGeom prst="rect">
            <a:avLst/>
          </a:prstGeom>
          <a:noFill/>
          <a:ln>
            <a:noFill/>
          </a:ln>
        </p:spPr>
        <p:txBody>
          <a:bodyPr/>
          <a:p>
            <a:pPr algn="r">
              <a:lnSpc>
                <a:spcPct val="100000"/>
              </a:lnSpc>
            </a:pPr>
            <a:fld id="{AF470C88-193F-4F9A-A470-75A1D6D1BF1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09" name="TextShape 2"/>
          <p:cNvSpPr txBox="1"/>
          <p:nvPr/>
        </p:nvSpPr>
        <p:spPr>
          <a:xfrm>
            <a:off x="123840" y="139680"/>
            <a:ext cx="8457840" cy="60912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Some Data Sheets Specify Z</a:t>
            </a:r>
            <a:r>
              <a:rPr b="1" lang="en-US" sz="2800" spc="-1" strike="noStrike" baseline="-25000">
                <a:solidFill>
                  <a:srgbClr val="c00000"/>
                </a:solidFill>
                <a:uFill>
                  <a:solidFill>
                    <a:srgbClr val="ffffff"/>
                  </a:solidFill>
                </a:uFill>
                <a:latin typeface="Arial"/>
              </a:rPr>
              <a:t>OUT </a:t>
            </a:r>
            <a:r>
              <a:rPr b="1" i="1" lang="en-US" sz="2800" spc="-1" strike="noStrike">
                <a:solidFill>
                  <a:srgbClr val="0000ff"/>
                </a:solidFill>
                <a:uFill>
                  <a:solidFill>
                    <a:srgbClr val="ffffff"/>
                  </a:solidFill>
                </a:uFill>
                <a:latin typeface="Arial"/>
              </a:rPr>
              <a:t>NOT</a:t>
            </a:r>
            <a:r>
              <a:rPr b="1" lang="en-US" sz="2800" spc="-1" strike="noStrike">
                <a:solidFill>
                  <a:srgbClr val="c00000"/>
                </a:solidFill>
                <a:uFill>
                  <a:solidFill>
                    <a:srgbClr val="ffffff"/>
                  </a:solidFill>
                </a:uFill>
                <a:latin typeface="Arial"/>
              </a:rPr>
              <a:t> Z</a:t>
            </a:r>
            <a:r>
              <a:rPr b="1" lang="en-US" sz="2800" spc="-1" strike="noStrike" baseline="-25000">
                <a:solidFill>
                  <a:srgbClr val="c00000"/>
                </a:solidFill>
                <a:uFill>
                  <a:solidFill>
                    <a:srgbClr val="ffffff"/>
                  </a:solidFill>
                </a:uFill>
                <a:latin typeface="Arial"/>
              </a:rPr>
              <a:t>O</a:t>
            </a:r>
            <a:endParaRPr b="0" lang="en-US" sz="3200" spc="-1" strike="noStrike">
              <a:solidFill>
                <a:srgbClr val="000000"/>
              </a:solidFill>
              <a:uFill>
                <a:solidFill>
                  <a:srgbClr val="ffffff"/>
                </a:solidFill>
              </a:uFill>
              <a:latin typeface="Arial"/>
            </a:endParaRPr>
          </a:p>
        </p:txBody>
      </p:sp>
      <p:sp>
        <p:nvSpPr>
          <p:cNvPr id="510" name="CustomShape 3"/>
          <p:cNvSpPr/>
          <p:nvPr/>
        </p:nvSpPr>
        <p:spPr>
          <a:xfrm>
            <a:off x="3695760" y="3057480"/>
            <a:ext cx="294840" cy="2854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1" name="CustomShape 4"/>
          <p:cNvSpPr/>
          <p:nvPr/>
        </p:nvSpPr>
        <p:spPr>
          <a:xfrm>
            <a:off x="7448400" y="4905360"/>
            <a:ext cx="294840" cy="2854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2" name="CustomShape 5"/>
          <p:cNvSpPr/>
          <p:nvPr/>
        </p:nvSpPr>
        <p:spPr>
          <a:xfrm>
            <a:off x="5700600" y="3133800"/>
            <a:ext cx="294840" cy="2854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3" name="CustomShape 6"/>
          <p:cNvSpPr/>
          <p:nvPr/>
        </p:nvSpPr>
        <p:spPr>
          <a:xfrm>
            <a:off x="1897200" y="4729320"/>
            <a:ext cx="294840" cy="2854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4" name="CustomShape 7"/>
          <p:cNvSpPr/>
          <p:nvPr/>
        </p:nvSpPr>
        <p:spPr>
          <a:xfrm>
            <a:off x="2505240" y="4095720"/>
            <a:ext cx="294840" cy="2854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5" name="CustomShape 8"/>
          <p:cNvSpPr/>
          <p:nvPr/>
        </p:nvSpPr>
        <p:spPr>
          <a:xfrm>
            <a:off x="6286680" y="3714840"/>
            <a:ext cx="294840" cy="2854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6" name="Line 9"/>
          <p:cNvSpPr/>
          <p:nvPr/>
        </p:nvSpPr>
        <p:spPr>
          <a:xfrm flipV="1">
            <a:off x="2046240" y="4856040"/>
            <a:ext cx="1440" cy="876240"/>
          </a:xfrm>
          <a:prstGeom prst="line">
            <a:avLst/>
          </a:prstGeom>
          <a:ln w="28440">
            <a:solidFill>
              <a:srgbClr val="d90000"/>
            </a:solidFill>
            <a:round/>
          </a:ln>
        </p:spPr>
        <p:style>
          <a:lnRef idx="1">
            <a:schemeClr val="accent1"/>
          </a:lnRef>
          <a:fillRef idx="0">
            <a:schemeClr val="accent1"/>
          </a:fillRef>
          <a:effectRef idx="0">
            <a:schemeClr val="accent1"/>
          </a:effectRef>
          <a:fontRef idx="minor"/>
        </p:style>
      </p:sp>
      <p:sp>
        <p:nvSpPr>
          <p:cNvPr id="517" name="Line 10"/>
          <p:cNvSpPr/>
          <p:nvPr/>
        </p:nvSpPr>
        <p:spPr>
          <a:xfrm flipV="1">
            <a:off x="2657160" y="4219560"/>
            <a:ext cx="360" cy="1512720"/>
          </a:xfrm>
          <a:prstGeom prst="line">
            <a:avLst/>
          </a:prstGeom>
          <a:ln w="28440">
            <a:solidFill>
              <a:srgbClr val="d90000"/>
            </a:solidFill>
            <a:round/>
          </a:ln>
        </p:spPr>
        <p:style>
          <a:lnRef idx="1">
            <a:schemeClr val="accent1"/>
          </a:lnRef>
          <a:fillRef idx="0">
            <a:schemeClr val="accent1"/>
          </a:fillRef>
          <a:effectRef idx="0">
            <a:schemeClr val="accent1"/>
          </a:effectRef>
          <a:fontRef idx="minor"/>
        </p:style>
      </p:sp>
      <p:sp>
        <p:nvSpPr>
          <p:cNvPr id="518" name="Line 11"/>
          <p:cNvSpPr/>
          <p:nvPr/>
        </p:nvSpPr>
        <p:spPr>
          <a:xfrm flipH="1" flipV="1">
            <a:off x="3832200" y="3152520"/>
            <a:ext cx="2880" cy="2584440"/>
          </a:xfrm>
          <a:prstGeom prst="line">
            <a:avLst/>
          </a:prstGeom>
          <a:ln w="28440">
            <a:solidFill>
              <a:srgbClr val="d90000"/>
            </a:solidFill>
            <a:round/>
          </a:ln>
        </p:spPr>
        <p:style>
          <a:lnRef idx="1">
            <a:schemeClr val="accent1"/>
          </a:lnRef>
          <a:fillRef idx="0">
            <a:schemeClr val="accent1"/>
          </a:fillRef>
          <a:effectRef idx="0">
            <a:schemeClr val="accent1"/>
          </a:effectRef>
          <a:fontRef idx="minor"/>
        </p:style>
      </p:sp>
      <p:sp>
        <p:nvSpPr>
          <p:cNvPr id="519" name="Line 12"/>
          <p:cNvSpPr/>
          <p:nvPr/>
        </p:nvSpPr>
        <p:spPr>
          <a:xfrm flipV="1">
            <a:off x="7600680" y="5014800"/>
            <a:ext cx="3240" cy="703080"/>
          </a:xfrm>
          <a:prstGeom prst="line">
            <a:avLst/>
          </a:prstGeom>
          <a:ln w="28440">
            <a:solidFill>
              <a:srgbClr val="d90000"/>
            </a:solidFill>
            <a:round/>
          </a:ln>
        </p:spPr>
        <p:style>
          <a:lnRef idx="1">
            <a:schemeClr val="accent1"/>
          </a:lnRef>
          <a:fillRef idx="0">
            <a:schemeClr val="accent1"/>
          </a:fillRef>
          <a:effectRef idx="0">
            <a:schemeClr val="accent1"/>
          </a:effectRef>
          <a:fontRef idx="minor"/>
        </p:style>
      </p:sp>
      <p:sp>
        <p:nvSpPr>
          <p:cNvPr id="520" name="Line 13"/>
          <p:cNvSpPr/>
          <p:nvPr/>
        </p:nvSpPr>
        <p:spPr>
          <a:xfrm flipV="1">
            <a:off x="6426000" y="3846240"/>
            <a:ext cx="9720" cy="1859040"/>
          </a:xfrm>
          <a:prstGeom prst="line">
            <a:avLst/>
          </a:prstGeom>
          <a:ln w="28440">
            <a:solidFill>
              <a:srgbClr val="d90000"/>
            </a:solidFill>
            <a:round/>
          </a:ln>
        </p:spPr>
        <p:style>
          <a:lnRef idx="1">
            <a:schemeClr val="accent1"/>
          </a:lnRef>
          <a:fillRef idx="0">
            <a:schemeClr val="accent1"/>
          </a:fillRef>
          <a:effectRef idx="0">
            <a:schemeClr val="accent1"/>
          </a:effectRef>
          <a:fontRef idx="minor"/>
        </p:style>
      </p:sp>
      <p:sp>
        <p:nvSpPr>
          <p:cNvPr id="521" name="Line 14"/>
          <p:cNvSpPr/>
          <p:nvPr/>
        </p:nvSpPr>
        <p:spPr>
          <a:xfrm flipH="1" flipV="1">
            <a:off x="5848200" y="3240000"/>
            <a:ext cx="7920" cy="2482920"/>
          </a:xfrm>
          <a:prstGeom prst="line">
            <a:avLst/>
          </a:prstGeom>
          <a:ln w="28440">
            <a:solidFill>
              <a:srgbClr val="d90000"/>
            </a:solidFill>
            <a:round/>
          </a:ln>
        </p:spPr>
        <p:style>
          <a:lnRef idx="1">
            <a:schemeClr val="accent1"/>
          </a:lnRef>
          <a:fillRef idx="0">
            <a:schemeClr val="accent1"/>
          </a:fillRef>
          <a:effectRef idx="0">
            <a:schemeClr val="accent1"/>
          </a:effectRef>
          <a:fontRef idx="minor"/>
        </p:style>
      </p:sp>
      <p:sp>
        <p:nvSpPr>
          <p:cNvPr id="522" name="CustomShape 15"/>
          <p:cNvSpPr/>
          <p:nvPr/>
        </p:nvSpPr>
        <p:spPr>
          <a:xfrm>
            <a:off x="3753000" y="2784600"/>
            <a:ext cx="177480" cy="25776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1" lang="en-US" sz="1100" spc="-1" strike="noStrike">
                <a:solidFill>
                  <a:srgbClr val="ff0000"/>
                </a:solidFill>
                <a:uFill>
                  <a:solidFill>
                    <a:srgbClr val="ffffff"/>
                  </a:solidFill>
                </a:uFill>
                <a:latin typeface="Arial"/>
              </a:rPr>
              <a:t>1</a:t>
            </a:r>
            <a:endParaRPr b="0" lang="en-US" sz="1800" spc="-1" strike="noStrike">
              <a:solidFill>
                <a:srgbClr val="000000"/>
              </a:solidFill>
              <a:uFill>
                <a:solidFill>
                  <a:srgbClr val="ffffff"/>
                </a:solidFill>
              </a:uFill>
              <a:latin typeface="Arial"/>
            </a:endParaRPr>
          </a:p>
        </p:txBody>
      </p:sp>
      <p:sp>
        <p:nvSpPr>
          <p:cNvPr id="523" name="CustomShape 16"/>
          <p:cNvSpPr/>
          <p:nvPr/>
        </p:nvSpPr>
        <p:spPr>
          <a:xfrm>
            <a:off x="7531200" y="4619520"/>
            <a:ext cx="177480" cy="25776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1" lang="en-US" sz="1100" spc="-1" strike="noStrike">
                <a:solidFill>
                  <a:srgbClr val="ff0000"/>
                </a:solidFill>
                <a:uFill>
                  <a:solidFill>
                    <a:srgbClr val="ffffff"/>
                  </a:solidFill>
                </a:uFill>
                <a:latin typeface="Arial"/>
              </a:rPr>
              <a:t>1</a:t>
            </a:r>
            <a:endParaRPr b="0" lang="en-US" sz="1800" spc="-1" strike="noStrike">
              <a:solidFill>
                <a:srgbClr val="000000"/>
              </a:solidFill>
              <a:uFill>
                <a:solidFill>
                  <a:srgbClr val="ffffff"/>
                </a:solidFill>
              </a:uFill>
              <a:latin typeface="Arial"/>
            </a:endParaRPr>
          </a:p>
        </p:txBody>
      </p:sp>
      <p:sp>
        <p:nvSpPr>
          <p:cNvPr id="524" name="CustomShape 17"/>
          <p:cNvSpPr/>
          <p:nvPr/>
        </p:nvSpPr>
        <p:spPr>
          <a:xfrm>
            <a:off x="2546280" y="3794040"/>
            <a:ext cx="177480" cy="25776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1" lang="en-US" sz="1100" spc="-1" strike="noStrike">
                <a:solidFill>
                  <a:srgbClr val="ff0000"/>
                </a:solidFill>
                <a:uFill>
                  <a:solidFill>
                    <a:srgbClr val="ffffff"/>
                  </a:solidFill>
                </a:uFill>
                <a:latin typeface="Arial"/>
              </a:rPr>
              <a:t>2</a:t>
            </a:r>
            <a:endParaRPr b="0" lang="en-US" sz="1800" spc="-1" strike="noStrike">
              <a:solidFill>
                <a:srgbClr val="000000"/>
              </a:solidFill>
              <a:uFill>
                <a:solidFill>
                  <a:srgbClr val="ffffff"/>
                </a:solidFill>
              </a:uFill>
              <a:latin typeface="Arial"/>
            </a:endParaRPr>
          </a:p>
        </p:txBody>
      </p:sp>
      <p:sp>
        <p:nvSpPr>
          <p:cNvPr id="525" name="CustomShape 18"/>
          <p:cNvSpPr/>
          <p:nvPr/>
        </p:nvSpPr>
        <p:spPr>
          <a:xfrm>
            <a:off x="6356520" y="3438360"/>
            <a:ext cx="177480" cy="25776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1" lang="en-US" sz="1100" spc="-1" strike="noStrike">
                <a:solidFill>
                  <a:srgbClr val="ff0000"/>
                </a:solidFill>
                <a:uFill>
                  <a:solidFill>
                    <a:srgbClr val="ffffff"/>
                  </a:solidFill>
                </a:uFill>
                <a:latin typeface="Arial"/>
              </a:rPr>
              <a:t>2</a:t>
            </a:r>
            <a:endParaRPr b="0" lang="en-US" sz="1800" spc="-1" strike="noStrike">
              <a:solidFill>
                <a:srgbClr val="000000"/>
              </a:solidFill>
              <a:uFill>
                <a:solidFill>
                  <a:srgbClr val="ffffff"/>
                </a:solidFill>
              </a:uFill>
              <a:latin typeface="Arial"/>
            </a:endParaRPr>
          </a:p>
        </p:txBody>
      </p:sp>
      <p:sp>
        <p:nvSpPr>
          <p:cNvPr id="526" name="CustomShape 19"/>
          <p:cNvSpPr/>
          <p:nvPr/>
        </p:nvSpPr>
        <p:spPr>
          <a:xfrm>
            <a:off x="1943280" y="4429080"/>
            <a:ext cx="177480" cy="25776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1" lang="en-US" sz="1100" spc="-1" strike="noStrike">
                <a:solidFill>
                  <a:srgbClr val="ff0000"/>
                </a:solidFill>
                <a:uFill>
                  <a:solidFill>
                    <a:srgbClr val="ffffff"/>
                  </a:solidFill>
                </a:uFill>
                <a:latin typeface="Arial"/>
              </a:rPr>
              <a:t>3</a:t>
            </a:r>
            <a:endParaRPr b="0" lang="en-US" sz="1800" spc="-1" strike="noStrike">
              <a:solidFill>
                <a:srgbClr val="000000"/>
              </a:solidFill>
              <a:uFill>
                <a:solidFill>
                  <a:srgbClr val="ffffff"/>
                </a:solidFill>
              </a:uFill>
              <a:latin typeface="Arial"/>
            </a:endParaRPr>
          </a:p>
        </p:txBody>
      </p:sp>
      <p:sp>
        <p:nvSpPr>
          <p:cNvPr id="527" name="CustomShape 20"/>
          <p:cNvSpPr/>
          <p:nvPr/>
        </p:nvSpPr>
        <p:spPr>
          <a:xfrm>
            <a:off x="5765760" y="2835360"/>
            <a:ext cx="177480" cy="25776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1" lang="en-US" sz="1100" spc="-1" strike="noStrike">
                <a:solidFill>
                  <a:srgbClr val="ff0000"/>
                </a:solidFill>
                <a:uFill>
                  <a:solidFill>
                    <a:srgbClr val="ffffff"/>
                  </a:solidFill>
                </a:uFill>
                <a:latin typeface="Arial"/>
              </a:rPr>
              <a:t>3</a:t>
            </a:r>
            <a:endParaRPr b="0" lang="en-US" sz="1800" spc="-1" strike="noStrike">
              <a:solidFill>
                <a:srgbClr val="000000"/>
              </a:solidFill>
              <a:uFill>
                <a:solidFill>
                  <a:srgbClr val="ffffff"/>
                </a:solidFill>
              </a:uFill>
              <a:latin typeface="Arial"/>
            </a:endParaRPr>
          </a:p>
        </p:txBody>
      </p:sp>
      <p:graphicFrame>
        <p:nvGraphicFramePr>
          <p:cNvPr id="528" name="Object 21"/>
          <p:cNvGraphicFramePr/>
          <p:nvPr/>
        </p:nvGraphicFramePr>
        <p:xfrm>
          <a:off x="7167600" y="158760"/>
          <a:ext cx="1668240" cy="1131480"/>
        </p:xfrm>
        <a:graphic>
          <a:graphicData uri="http://schemas.openxmlformats.org/presentationml/2006/ole">
            <p:oleObj progId="Equation.3" r:id="rId3" spid="">
              <p:embed/>
              <p:pic>
                <p:nvPicPr>
                  <p:cNvPr id="529" name="Object 2" descr=""/>
                  <p:cNvPicPr/>
                  <p:nvPr/>
                </p:nvPicPr>
                <p:blipFill>
                  <a:blip r:embed="rId4"/>
                  <a:stretch/>
                </p:blipFill>
                <p:spPr>
                  <a:xfrm>
                    <a:off x="7167600" y="158760"/>
                    <a:ext cx="1668240" cy="1131480"/>
                  </a:xfrm>
                  <a:prstGeom prst="rect">
                    <a:avLst/>
                  </a:prstGeom>
                  <a:ln>
                    <a:noFill/>
                  </a:ln>
                </p:spPr>
              </p:pic>
            </p:oleObj>
          </a:graphicData>
        </a:graphic>
      </p:graphicFrame>
      <p:sp>
        <p:nvSpPr>
          <p:cNvPr id="530" name="CustomShape 22"/>
          <p:cNvSpPr/>
          <p:nvPr/>
        </p:nvSpPr>
        <p:spPr>
          <a:xfrm>
            <a:off x="438120" y="806400"/>
            <a:ext cx="3328560" cy="816480"/>
          </a:xfrm>
          <a:prstGeom prst="rect">
            <a:avLst/>
          </a:prstGeom>
          <a:noFill/>
          <a:ln w="22320">
            <a:solidFill>
              <a:srgbClr val="0000ff"/>
            </a:solidFill>
            <a:miter/>
          </a:ln>
        </p:spPr>
        <p:style>
          <a:lnRef idx="0"/>
          <a:fillRef idx="0"/>
          <a:effectRef idx="0"/>
          <a:fontRef idx="minor"/>
        </p:style>
        <p:txBody>
          <a:bodyPr lIns="90000" rIns="90000" tIns="45000" bIns="45000"/>
          <a:p>
            <a:pPr>
              <a:lnSpc>
                <a:spcPct val="100000"/>
              </a:lnSpc>
            </a:pPr>
            <a:r>
              <a:rPr b="1" lang="en-US" sz="1400" spc="-1" strike="noStrike">
                <a:solidFill>
                  <a:srgbClr val="0000ff"/>
                </a:solidFill>
                <a:uFill>
                  <a:solidFill>
                    <a:srgbClr val="ffffff"/>
                  </a:solidFill>
                </a:uFill>
                <a:latin typeface="Arial"/>
              </a:rPr>
              <a:t>Recognize R</a:t>
            </a:r>
            <a:r>
              <a:rPr b="1" lang="en-US" sz="1400" spc="-1" strike="noStrike" baseline="-25000">
                <a:solidFill>
                  <a:srgbClr val="0000ff"/>
                </a:solidFill>
                <a:uFill>
                  <a:solidFill>
                    <a:srgbClr val="ffffff"/>
                  </a:solidFill>
                </a:uFill>
                <a:latin typeface="Arial"/>
              </a:rPr>
              <a:t>OUT</a:t>
            </a:r>
            <a:r>
              <a:rPr b="1" lang="en-US" sz="1400" spc="-1" strike="noStrike">
                <a:solidFill>
                  <a:srgbClr val="0000ff"/>
                </a:solidFill>
                <a:uFill>
                  <a:solidFill>
                    <a:srgbClr val="ffffff"/>
                  </a:solidFill>
                </a:uFill>
                <a:latin typeface="Arial"/>
              </a:rPr>
              <a:t> instead of R</a:t>
            </a:r>
            <a:r>
              <a:rPr b="1" lang="en-US" sz="1400" spc="-1" strike="noStrike" baseline="-25000">
                <a:solidFill>
                  <a:srgbClr val="0000ff"/>
                </a:solidFill>
                <a:uFill>
                  <a:solidFill>
                    <a:srgbClr val="ffffff"/>
                  </a:solidFill>
                </a:uFill>
                <a:latin typeface="Arial"/>
              </a:rPr>
              <a:t>O</a:t>
            </a:r>
            <a:r>
              <a:rPr b="1" lang="en-US" sz="1400" spc="-1" strike="noStrike">
                <a:solidFill>
                  <a:srgbClr val="0000ff"/>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R</a:t>
            </a:r>
            <a:r>
              <a:rPr b="0" lang="en-US" sz="1400" spc="-1" strike="noStrike" baseline="-25000">
                <a:solidFill>
                  <a:srgbClr val="0000ff"/>
                </a:solidFill>
                <a:uFill>
                  <a:solidFill>
                    <a:srgbClr val="ffffff"/>
                  </a:solidFill>
                </a:uFill>
                <a:latin typeface="Arial"/>
              </a:rPr>
              <a:t>OUT</a:t>
            </a:r>
            <a:r>
              <a:rPr b="0" lang="en-US" sz="1400" spc="-1" strike="noStrike">
                <a:solidFill>
                  <a:srgbClr val="0000ff"/>
                </a:solidFill>
                <a:uFill>
                  <a:solidFill>
                    <a:srgbClr val="ffffff"/>
                  </a:solidFill>
                </a:uFill>
                <a:latin typeface="Arial"/>
              </a:rPr>
              <a:t> inversely proportional to Aol</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R</a:t>
            </a:r>
            <a:r>
              <a:rPr b="0" lang="en-US" sz="1400" spc="-1" strike="noStrike" baseline="-25000">
                <a:solidFill>
                  <a:srgbClr val="0000ff"/>
                </a:solidFill>
                <a:uFill>
                  <a:solidFill>
                    <a:srgbClr val="ffffff"/>
                  </a:solidFill>
                </a:uFill>
                <a:latin typeface="Arial"/>
              </a:rPr>
              <a:t>OUT</a:t>
            </a:r>
            <a:r>
              <a:rPr b="0" lang="en-US" sz="1400" spc="-1" strike="noStrike">
                <a:solidFill>
                  <a:srgbClr val="0000ff"/>
                </a:solidFill>
                <a:uFill>
                  <a:solidFill>
                    <a:srgbClr val="ffffff"/>
                  </a:solidFill>
                </a:uFill>
                <a:latin typeface="Arial"/>
              </a:rPr>
              <a:t> typically &lt;100</a:t>
            </a:r>
            <a:r>
              <a:rPr b="0" lang="en-US" sz="1400" spc="-1" strike="noStrike">
                <a:solidFill>
                  <a:srgbClr val="0000ff"/>
                </a:solidFill>
                <a:uFill>
                  <a:solidFill>
                    <a:srgbClr val="ffffff"/>
                  </a:solidFill>
                </a:uFill>
                <a:latin typeface="Symbol"/>
              </a:rPr>
              <a:t>W</a:t>
            </a:r>
            <a:r>
              <a:rPr b="0" lang="en-US" sz="1400" spc="-1" strike="noStrike">
                <a:solidFill>
                  <a:srgbClr val="0000ff"/>
                </a:solidFill>
                <a:uFill>
                  <a:solidFill>
                    <a:srgbClr val="ffffff"/>
                  </a:solidFill>
                </a:uFill>
                <a:latin typeface="Arial"/>
              </a:rPr>
              <a:t> at high frequency</a:t>
            </a:r>
            <a:endParaRPr b="0" lang="en-US" sz="1800" spc="-1" strike="noStrike">
              <a:solidFill>
                <a:srgbClr val="000000"/>
              </a:solidFill>
              <a:uFill>
                <a:solidFill>
                  <a:srgbClr val="ffffff"/>
                </a:solidFill>
              </a:uFill>
              <a:latin typeface="Arial"/>
            </a:endParaRPr>
          </a:p>
        </p:txBody>
      </p:sp>
      <p:sp>
        <p:nvSpPr>
          <p:cNvPr id="531" name="CustomShape 23"/>
          <p:cNvSpPr/>
          <p:nvPr/>
        </p:nvSpPr>
        <p:spPr>
          <a:xfrm>
            <a:off x="2769480" y="2760840"/>
            <a:ext cx="726840" cy="2728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TLC082</a:t>
            </a:r>
            <a:endParaRPr b="0" lang="en-US" sz="1800" spc="-1" strike="noStrike">
              <a:solidFill>
                <a:srgbClr val="000000"/>
              </a:solidFill>
              <a:uFill>
                <a:solidFill>
                  <a:srgbClr val="ffffff"/>
                </a:solidFill>
              </a:uFill>
              <a:latin typeface="Arial"/>
            </a:endParaRPr>
          </a:p>
        </p:txBody>
      </p:sp>
      <p:sp>
        <p:nvSpPr>
          <p:cNvPr id="532" name="CustomShape 24"/>
          <p:cNvSpPr/>
          <p:nvPr/>
        </p:nvSpPr>
        <p:spPr>
          <a:xfrm>
            <a:off x="7309440" y="2778120"/>
            <a:ext cx="726840" cy="2728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TLC082</a:t>
            </a:r>
            <a:endParaRPr b="0" lang="en-US" sz="1800" spc="-1" strike="noStrike">
              <a:solidFill>
                <a:srgbClr val="000000"/>
              </a:solidFill>
              <a:uFill>
                <a:solidFill>
                  <a:srgbClr val="ffffff"/>
                </a:solidFill>
              </a:uFill>
              <a:latin typeface="Arial"/>
            </a:endParaRPr>
          </a:p>
        </p:txBody>
      </p:sp>
      <p:sp>
        <p:nvSpPr>
          <p:cNvPr id="533" name="CustomShape 25"/>
          <p:cNvSpPr/>
          <p:nvPr/>
        </p:nvSpPr>
        <p:spPr>
          <a:xfrm>
            <a:off x="343080" y="2413080"/>
            <a:ext cx="6120" cy="678960"/>
          </a:xfrm>
          <a:custGeom>
            <a:avLst/>
            <a:gdLst/>
            <a:ahLst/>
            <a:rect l="l" t="t" r="r" b="b"/>
            <a:pathLst>
              <a:path w="21600" h="21600">
                <a:moveTo>
                  <a:pt x="0" y="0"/>
                </a:moveTo>
                <a:lnTo>
                  <a:pt x="21600" y="21600"/>
                </a:lnTo>
              </a:path>
            </a:pathLst>
          </a:custGeom>
          <a:noFill/>
          <a:ln>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534" name="CustomShape 26"/>
          <p:cNvSpPr/>
          <p:nvPr/>
        </p:nvSpPr>
        <p:spPr>
          <a:xfrm>
            <a:off x="120600" y="1949400"/>
            <a:ext cx="1145880" cy="479520"/>
          </a:xfrm>
          <a:prstGeom prst="rect">
            <a:avLst/>
          </a:prstGeom>
          <a:noFill/>
          <a:ln w="22320">
            <a:solidFill>
              <a:srgbClr val="ff0000"/>
            </a:solidFill>
            <a:miter/>
          </a:ln>
        </p:spPr>
        <p:style>
          <a:lnRef idx="0"/>
          <a:fillRef idx="0"/>
          <a:effectRef idx="0"/>
          <a:fontRef idx="minor"/>
        </p:style>
        <p:txBody>
          <a:bodyPr lIns="90000" rIns="90000" tIns="45000" bIns="45000"/>
          <a:p>
            <a:pPr algn="ctr">
              <a:lnSpc>
                <a:spcPct val="100000"/>
              </a:lnSpc>
            </a:pPr>
            <a:r>
              <a:rPr b="1" lang="en-US" sz="1200" spc="-1" strike="noStrike">
                <a:solidFill>
                  <a:srgbClr val="de0000"/>
                </a:solidFill>
                <a:uFill>
                  <a:solidFill>
                    <a:srgbClr val="ffffff"/>
                  </a:solidFill>
                </a:uFill>
                <a:latin typeface="Arial"/>
              </a:rPr>
              <a:t>This is really</a:t>
            </a:r>
            <a:endParaRPr b="0" lang="en-US" sz="1800" spc="-1" strike="noStrike">
              <a:solidFill>
                <a:srgbClr val="000000"/>
              </a:solidFill>
              <a:uFill>
                <a:solidFill>
                  <a:srgbClr val="ffffff"/>
                </a:solidFill>
              </a:uFill>
              <a:latin typeface="Arial"/>
            </a:endParaRPr>
          </a:p>
          <a:p>
            <a:pPr algn="ctr">
              <a:lnSpc>
                <a:spcPct val="100000"/>
              </a:lnSpc>
            </a:pPr>
            <a:r>
              <a:rPr b="1" lang="en-US" sz="1200" spc="-1" strike="noStrike">
                <a:solidFill>
                  <a:srgbClr val="de0000"/>
                </a:solidFill>
                <a:uFill>
                  <a:solidFill>
                    <a:srgbClr val="ffffff"/>
                  </a:solidFill>
                </a:uFill>
                <a:latin typeface="Arial"/>
              </a:rPr>
              <a:t>Z</a:t>
            </a:r>
            <a:r>
              <a:rPr b="1" lang="en-US" sz="1200" spc="-1" strike="noStrike" baseline="-25000">
                <a:solidFill>
                  <a:srgbClr val="de0000"/>
                </a:solidFill>
                <a:uFill>
                  <a:solidFill>
                    <a:srgbClr val="ffffff"/>
                  </a:solidFill>
                </a:uFill>
                <a:latin typeface="Arial"/>
              </a:rPr>
              <a:t>OUT</a:t>
            </a:r>
            <a:r>
              <a:rPr b="1" lang="en-US" sz="1200" spc="-1" strike="noStrike">
                <a:solidFill>
                  <a:srgbClr val="de0000"/>
                </a:solidFill>
                <a:uFill>
                  <a:solidFill>
                    <a:srgbClr val="ffffff"/>
                  </a:solidFill>
                </a:uFill>
                <a:latin typeface="Arial"/>
              </a:rPr>
              <a:t> or R</a:t>
            </a:r>
            <a:r>
              <a:rPr b="1" lang="en-US" sz="1200" spc="-1" strike="noStrike" baseline="-25000">
                <a:solidFill>
                  <a:srgbClr val="de0000"/>
                </a:solidFill>
                <a:uFill>
                  <a:solidFill>
                    <a:srgbClr val="ffffff"/>
                  </a:solidFill>
                </a:uFill>
                <a:latin typeface="Arial"/>
              </a:rPr>
              <a:t>OUT</a:t>
            </a:r>
            <a:r>
              <a:rPr b="1" lang="en-US" sz="1200" spc="-1" strike="noStrike">
                <a:solidFill>
                  <a:srgbClr val="de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1" name="Picture 5" descr=""/>
          <p:cNvPicPr/>
          <p:nvPr/>
        </p:nvPicPr>
        <p:blipFill>
          <a:blip r:embed="rId1"/>
          <a:stretch/>
        </p:blipFill>
        <p:spPr>
          <a:xfrm>
            <a:off x="33480" y="870120"/>
            <a:ext cx="9010440" cy="5487480"/>
          </a:xfrm>
          <a:prstGeom prst="rect">
            <a:avLst/>
          </a:prstGeom>
          <a:ln w="9360">
            <a:noFill/>
          </a:ln>
        </p:spPr>
      </p:pic>
      <p:sp>
        <p:nvSpPr>
          <p:cNvPr id="272" name="TextShape 1"/>
          <p:cNvSpPr txBox="1"/>
          <p:nvPr/>
        </p:nvSpPr>
        <p:spPr>
          <a:xfrm>
            <a:off x="6642000" y="6049800"/>
            <a:ext cx="2133360" cy="205920"/>
          </a:xfrm>
          <a:prstGeom prst="rect">
            <a:avLst/>
          </a:prstGeom>
          <a:noFill/>
          <a:ln>
            <a:noFill/>
          </a:ln>
        </p:spPr>
        <p:txBody>
          <a:bodyPr/>
          <a:p>
            <a:pPr algn="r">
              <a:lnSpc>
                <a:spcPct val="100000"/>
              </a:lnSpc>
            </a:pPr>
            <a:fld id="{4CABFD9F-198B-4B6D-8551-3E50BB54DD8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73" name="TextShape 2"/>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Aol and 1/</a:t>
            </a:r>
            <a:r>
              <a:rPr b="1" lang="en-US" sz="2800" spc="-1" strike="noStrike">
                <a:solidFill>
                  <a:srgbClr val="c00000"/>
                </a:solidFill>
                <a:uFill>
                  <a:solidFill>
                    <a:srgbClr val="ffffff"/>
                  </a:solidFill>
                </a:uFill>
                <a:latin typeface="Symbol"/>
              </a:rPr>
              <a:t>b</a:t>
            </a:r>
            <a:endParaRPr b="0" lang="en-US" sz="3200" spc="-1" strike="noStrike">
              <a:solidFill>
                <a:srgbClr val="000000"/>
              </a:solidFill>
              <a:uFill>
                <a:solidFill>
                  <a:srgbClr val="ffffff"/>
                </a:solidFill>
              </a:uFill>
              <a:latin typeface="Arial"/>
            </a:endParaRPr>
          </a:p>
        </p:txBody>
      </p:sp>
      <p:pic>
        <p:nvPicPr>
          <p:cNvPr id="274" name="Picture 2" descr=""/>
          <p:cNvPicPr/>
          <p:nvPr/>
        </p:nvPicPr>
        <p:blipFill>
          <a:blip r:embed="rId2"/>
          <a:srcRect l="3258" t="4756" r="2631" b="4007"/>
          <a:stretch/>
        </p:blipFill>
        <p:spPr>
          <a:xfrm>
            <a:off x="4923000" y="100080"/>
            <a:ext cx="4128840" cy="2727000"/>
          </a:xfrm>
          <a:prstGeom prst="rect">
            <a:avLst/>
          </a:prstGeom>
          <a:ln w="9360">
            <a:noFill/>
          </a:ln>
        </p:spPr>
      </p:pic>
      <p:pic>
        <p:nvPicPr>
          <p:cNvPr id="275" name="Picture 15" descr=""/>
          <p:cNvPicPr/>
          <p:nvPr/>
        </p:nvPicPr>
        <p:blipFill>
          <a:blip r:embed="rId3"/>
          <a:stretch/>
        </p:blipFill>
        <p:spPr>
          <a:xfrm>
            <a:off x="7367760" y="4672080"/>
            <a:ext cx="761760" cy="740880"/>
          </a:xfrm>
          <a:prstGeom prst="rect">
            <a:avLst/>
          </a:prstGeom>
          <a:ln w="9360">
            <a:noFill/>
          </a:ln>
        </p:spPr>
      </p:pic>
      <p:sp>
        <p:nvSpPr>
          <p:cNvPr id="276" name="CustomShape 3"/>
          <p:cNvSpPr/>
          <p:nvPr/>
        </p:nvSpPr>
        <p:spPr>
          <a:xfrm>
            <a:off x="6477120" y="4722840"/>
            <a:ext cx="577440" cy="418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TextShape 1"/>
          <p:cNvSpPr txBox="1"/>
          <p:nvPr/>
        </p:nvSpPr>
        <p:spPr>
          <a:xfrm>
            <a:off x="6642000" y="5935680"/>
            <a:ext cx="2133360" cy="205920"/>
          </a:xfrm>
          <a:prstGeom prst="rect">
            <a:avLst/>
          </a:prstGeom>
          <a:noFill/>
          <a:ln>
            <a:noFill/>
          </a:ln>
        </p:spPr>
        <p:txBody>
          <a:bodyPr/>
          <a:p>
            <a:pPr algn="r">
              <a:lnSpc>
                <a:spcPct val="100000"/>
              </a:lnSpc>
            </a:pPr>
            <a:fld id="{C0775343-9E0F-4968-A650-9FE9398871F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36" name="TextShape 2"/>
          <p:cNvSpPr txBox="1"/>
          <p:nvPr/>
        </p:nvSpPr>
        <p:spPr>
          <a:xfrm>
            <a:off x="123840" y="139680"/>
            <a:ext cx="8457840" cy="60912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Some Data Sheets Specify Z</a:t>
            </a:r>
            <a:r>
              <a:rPr b="1" lang="en-US" sz="2800" spc="-1" strike="noStrike" baseline="-25000">
                <a:solidFill>
                  <a:srgbClr val="c00000"/>
                </a:solidFill>
                <a:uFill>
                  <a:solidFill>
                    <a:srgbClr val="ffffff"/>
                  </a:solidFill>
                </a:uFill>
                <a:latin typeface="Arial"/>
              </a:rPr>
              <a:t>OUT</a:t>
            </a:r>
            <a:r>
              <a:rPr b="1" lang="en-US" sz="2800" spc="-1" strike="noStrike">
                <a:solidFill>
                  <a:srgbClr val="c00000"/>
                </a:solidFill>
                <a:uFill>
                  <a:solidFill>
                    <a:srgbClr val="ffffff"/>
                  </a:solidFill>
                </a:uFill>
                <a:latin typeface="Arial"/>
              </a:rPr>
              <a:t> </a:t>
            </a:r>
            <a:r>
              <a:rPr b="1" i="1" lang="en-US" sz="2800" spc="-1" strike="noStrike">
                <a:solidFill>
                  <a:srgbClr val="0000ff"/>
                </a:solidFill>
                <a:uFill>
                  <a:solidFill>
                    <a:srgbClr val="ffffff"/>
                  </a:solidFill>
                </a:uFill>
                <a:latin typeface="Arial"/>
              </a:rPr>
              <a:t>NOT</a:t>
            </a:r>
            <a:r>
              <a:rPr b="1" lang="en-US" sz="2800" spc="-1" strike="noStrike">
                <a:solidFill>
                  <a:srgbClr val="c00000"/>
                </a:solidFill>
                <a:uFill>
                  <a:solidFill>
                    <a:srgbClr val="ffffff"/>
                  </a:solidFill>
                </a:uFill>
                <a:latin typeface="Arial"/>
              </a:rPr>
              <a:t> Z</a:t>
            </a:r>
            <a:r>
              <a:rPr b="1" lang="en-US" sz="2800" spc="-1" strike="noStrike" baseline="-25000">
                <a:solidFill>
                  <a:srgbClr val="c00000"/>
                </a:solidFill>
                <a:uFill>
                  <a:solidFill>
                    <a:srgbClr val="ffffff"/>
                  </a:solidFill>
                </a:uFill>
                <a:latin typeface="Arial"/>
              </a:rPr>
              <a:t>O</a:t>
            </a:r>
            <a:endParaRPr b="0" lang="en-US" sz="3200" spc="-1" strike="noStrike">
              <a:solidFill>
                <a:srgbClr val="000000"/>
              </a:solidFill>
              <a:uFill>
                <a:solidFill>
                  <a:srgbClr val="ffffff"/>
                </a:solidFill>
              </a:uFill>
              <a:latin typeface="Arial"/>
            </a:endParaRPr>
          </a:p>
        </p:txBody>
      </p:sp>
      <p:graphicFrame>
        <p:nvGraphicFramePr>
          <p:cNvPr id="537" name="Object 3"/>
          <p:cNvGraphicFramePr/>
          <p:nvPr/>
        </p:nvGraphicFramePr>
        <p:xfrm>
          <a:off x="685800" y="3378240"/>
          <a:ext cx="3536640" cy="1402920"/>
        </p:xfrm>
        <a:graphic>
          <a:graphicData uri="http://schemas.openxmlformats.org/presentationml/2006/ole">
            <p:oleObj progId="Equation.3" r:id="rId1" spid="">
              <p:embed/>
              <p:pic>
                <p:nvPicPr>
                  <p:cNvPr id="538" name="Object 2" descr=""/>
                  <p:cNvPicPr/>
                  <p:nvPr/>
                </p:nvPicPr>
                <p:blipFill>
                  <a:blip r:embed="rId2"/>
                  <a:stretch/>
                </p:blipFill>
                <p:spPr>
                  <a:xfrm>
                    <a:off x="685800" y="3378240"/>
                    <a:ext cx="3536640" cy="1402920"/>
                  </a:xfrm>
                  <a:prstGeom prst="rect">
                    <a:avLst/>
                  </a:prstGeom>
                  <a:ln>
                    <a:noFill/>
                  </a:ln>
                </p:spPr>
              </p:pic>
            </p:oleObj>
          </a:graphicData>
        </a:graphic>
      </p:graphicFrame>
      <p:pic>
        <p:nvPicPr>
          <p:cNvPr id="539" name="Picture 3" descr=""/>
          <p:cNvPicPr/>
          <p:nvPr/>
        </p:nvPicPr>
        <p:blipFill>
          <a:blip r:embed="rId3"/>
          <a:stretch/>
        </p:blipFill>
        <p:spPr>
          <a:xfrm>
            <a:off x="401760" y="1214280"/>
            <a:ext cx="4273200" cy="1653840"/>
          </a:xfrm>
          <a:prstGeom prst="rect">
            <a:avLst/>
          </a:prstGeom>
          <a:ln w="9360">
            <a:noFill/>
          </a:ln>
        </p:spPr>
      </p:pic>
      <p:pic>
        <p:nvPicPr>
          <p:cNvPr id="540" name="Picture 27" descr=""/>
          <p:cNvPicPr/>
          <p:nvPr/>
        </p:nvPicPr>
        <p:blipFill>
          <a:blip r:embed="rId4"/>
          <a:stretch/>
        </p:blipFill>
        <p:spPr>
          <a:xfrm>
            <a:off x="4735440" y="1212840"/>
            <a:ext cx="3917520" cy="4514400"/>
          </a:xfrm>
          <a:prstGeom prst="rect">
            <a:avLst/>
          </a:prstGeom>
          <a:ln w="9360">
            <a:noFill/>
          </a:ln>
        </p:spPr>
      </p:pic>
      <p:sp>
        <p:nvSpPr>
          <p:cNvPr id="541" name="CustomShape 4"/>
          <p:cNvSpPr/>
          <p:nvPr/>
        </p:nvSpPr>
        <p:spPr>
          <a:xfrm>
            <a:off x="8236080" y="2641680"/>
            <a:ext cx="294840" cy="2854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42" name="CustomShape 5"/>
          <p:cNvSpPr/>
          <p:nvPr/>
        </p:nvSpPr>
        <p:spPr>
          <a:xfrm>
            <a:off x="6438960" y="4313160"/>
            <a:ext cx="294840" cy="2854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43" name="CustomShape 6"/>
          <p:cNvSpPr/>
          <p:nvPr/>
        </p:nvSpPr>
        <p:spPr>
          <a:xfrm>
            <a:off x="7045200" y="3679920"/>
            <a:ext cx="294840" cy="2854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44" name="Line 7"/>
          <p:cNvSpPr/>
          <p:nvPr/>
        </p:nvSpPr>
        <p:spPr>
          <a:xfrm flipV="1">
            <a:off x="6586200" y="4439880"/>
            <a:ext cx="1800" cy="876600"/>
          </a:xfrm>
          <a:prstGeom prst="line">
            <a:avLst/>
          </a:prstGeom>
          <a:ln w="28440">
            <a:solidFill>
              <a:srgbClr val="d90000"/>
            </a:solidFill>
            <a:round/>
          </a:ln>
        </p:spPr>
        <p:style>
          <a:lnRef idx="1">
            <a:schemeClr val="accent1"/>
          </a:lnRef>
          <a:fillRef idx="0">
            <a:schemeClr val="accent1"/>
          </a:fillRef>
          <a:effectRef idx="0">
            <a:schemeClr val="accent1"/>
          </a:effectRef>
          <a:fontRef idx="minor"/>
        </p:style>
      </p:sp>
      <p:sp>
        <p:nvSpPr>
          <p:cNvPr id="545" name="Line 8"/>
          <p:cNvSpPr/>
          <p:nvPr/>
        </p:nvSpPr>
        <p:spPr>
          <a:xfrm flipV="1">
            <a:off x="7197480" y="3803400"/>
            <a:ext cx="360" cy="1513080"/>
          </a:xfrm>
          <a:prstGeom prst="line">
            <a:avLst/>
          </a:prstGeom>
          <a:ln w="28440">
            <a:solidFill>
              <a:srgbClr val="d90000"/>
            </a:solidFill>
            <a:round/>
          </a:ln>
        </p:spPr>
        <p:style>
          <a:lnRef idx="1">
            <a:schemeClr val="accent1"/>
          </a:lnRef>
          <a:fillRef idx="0">
            <a:schemeClr val="accent1"/>
          </a:fillRef>
          <a:effectRef idx="0">
            <a:schemeClr val="accent1"/>
          </a:effectRef>
          <a:fontRef idx="minor"/>
        </p:style>
      </p:sp>
      <p:sp>
        <p:nvSpPr>
          <p:cNvPr id="546" name="Line 9"/>
          <p:cNvSpPr/>
          <p:nvPr/>
        </p:nvSpPr>
        <p:spPr>
          <a:xfrm flipH="1" flipV="1">
            <a:off x="8372160" y="2736720"/>
            <a:ext cx="3240" cy="2584440"/>
          </a:xfrm>
          <a:prstGeom prst="line">
            <a:avLst/>
          </a:prstGeom>
          <a:ln w="28440">
            <a:solidFill>
              <a:srgbClr val="d90000"/>
            </a:solidFill>
            <a:round/>
          </a:ln>
        </p:spPr>
        <p:style>
          <a:lnRef idx="1">
            <a:schemeClr val="accent1"/>
          </a:lnRef>
          <a:fillRef idx="0">
            <a:schemeClr val="accent1"/>
          </a:fillRef>
          <a:effectRef idx="0">
            <a:schemeClr val="accent1"/>
          </a:effectRef>
          <a:fontRef idx="minor"/>
        </p:style>
      </p:sp>
      <p:sp>
        <p:nvSpPr>
          <p:cNvPr id="547" name="CustomShape 10"/>
          <p:cNvSpPr/>
          <p:nvPr/>
        </p:nvSpPr>
        <p:spPr>
          <a:xfrm>
            <a:off x="8292960" y="2368440"/>
            <a:ext cx="177480" cy="25776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1" lang="en-US" sz="1100" spc="-1" strike="noStrike">
                <a:solidFill>
                  <a:srgbClr val="ff0000"/>
                </a:solidFill>
                <a:uFill>
                  <a:solidFill>
                    <a:srgbClr val="ffffff"/>
                  </a:solidFill>
                </a:uFill>
                <a:latin typeface="Arial"/>
              </a:rPr>
              <a:t>1</a:t>
            </a:r>
            <a:endParaRPr b="0" lang="en-US" sz="1800" spc="-1" strike="noStrike">
              <a:solidFill>
                <a:srgbClr val="000000"/>
              </a:solidFill>
              <a:uFill>
                <a:solidFill>
                  <a:srgbClr val="ffffff"/>
                </a:solidFill>
              </a:uFill>
              <a:latin typeface="Arial"/>
            </a:endParaRPr>
          </a:p>
        </p:txBody>
      </p:sp>
      <p:sp>
        <p:nvSpPr>
          <p:cNvPr id="548" name="CustomShape 11"/>
          <p:cNvSpPr/>
          <p:nvPr/>
        </p:nvSpPr>
        <p:spPr>
          <a:xfrm>
            <a:off x="7086600" y="3378240"/>
            <a:ext cx="177480" cy="25776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1" lang="en-US" sz="1100" spc="-1" strike="noStrike">
                <a:solidFill>
                  <a:srgbClr val="ff0000"/>
                </a:solidFill>
                <a:uFill>
                  <a:solidFill>
                    <a:srgbClr val="ffffff"/>
                  </a:solidFill>
                </a:uFill>
                <a:latin typeface="Arial"/>
              </a:rPr>
              <a:t>2</a:t>
            </a:r>
            <a:endParaRPr b="0" lang="en-US" sz="1800" spc="-1" strike="noStrike">
              <a:solidFill>
                <a:srgbClr val="000000"/>
              </a:solidFill>
              <a:uFill>
                <a:solidFill>
                  <a:srgbClr val="ffffff"/>
                </a:solidFill>
              </a:uFill>
              <a:latin typeface="Arial"/>
            </a:endParaRPr>
          </a:p>
        </p:txBody>
      </p:sp>
      <p:sp>
        <p:nvSpPr>
          <p:cNvPr id="549" name="CustomShape 12"/>
          <p:cNvSpPr/>
          <p:nvPr/>
        </p:nvSpPr>
        <p:spPr>
          <a:xfrm>
            <a:off x="6483240" y="4013280"/>
            <a:ext cx="177480" cy="25776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1" lang="en-US" sz="1100" spc="-1" strike="noStrike">
                <a:solidFill>
                  <a:srgbClr val="ff0000"/>
                </a:solidFill>
                <a:uFill>
                  <a:solidFill>
                    <a:srgbClr val="ffffff"/>
                  </a:solidFill>
                </a:uFill>
                <a:latin typeface="Arial"/>
              </a:rPr>
              <a:t>3</a:t>
            </a:r>
            <a:endParaRPr b="0" lang="en-US" sz="1800" spc="-1" strike="noStrike">
              <a:solidFill>
                <a:srgbClr val="000000"/>
              </a:solidFill>
              <a:uFill>
                <a:solidFill>
                  <a:srgbClr val="ffffff"/>
                </a:solidFill>
              </a:uFill>
              <a:latin typeface="Arial"/>
            </a:endParaRPr>
          </a:p>
        </p:txBody>
      </p:sp>
      <p:sp>
        <p:nvSpPr>
          <p:cNvPr id="550" name="CustomShape 13"/>
          <p:cNvSpPr/>
          <p:nvPr/>
        </p:nvSpPr>
        <p:spPr>
          <a:xfrm>
            <a:off x="7316640" y="2357280"/>
            <a:ext cx="726840" cy="272880"/>
          </a:xfrm>
          <a:prstGeom prst="rect">
            <a:avLst/>
          </a:prstGeom>
          <a:solidFill>
            <a:schemeClr val="bg1"/>
          </a:solid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TLC082</a:t>
            </a:r>
            <a:endParaRPr b="0" lang="en-US" sz="1800" spc="-1" strike="noStrike">
              <a:solidFill>
                <a:srgbClr val="000000"/>
              </a:solidFill>
              <a:uFill>
                <a:solidFill>
                  <a:srgbClr val="ffffff"/>
                </a:solidFill>
              </a:uFill>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TextShape 1"/>
          <p:cNvSpPr txBox="1"/>
          <p:nvPr/>
        </p:nvSpPr>
        <p:spPr>
          <a:xfrm>
            <a:off x="6642000" y="6078600"/>
            <a:ext cx="2133360" cy="205920"/>
          </a:xfrm>
          <a:prstGeom prst="rect">
            <a:avLst/>
          </a:prstGeom>
          <a:noFill/>
          <a:ln>
            <a:noFill/>
          </a:ln>
        </p:spPr>
        <p:txBody>
          <a:bodyPr/>
          <a:p>
            <a:pPr algn="r">
              <a:lnSpc>
                <a:spcPct val="100000"/>
              </a:lnSpc>
            </a:pPr>
            <a:fld id="{05DC9072-42F9-4E36-83C2-2D6DDD38B57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52" name="TextShape 2"/>
          <p:cNvSpPr txBox="1"/>
          <p:nvPr/>
        </p:nvSpPr>
        <p:spPr>
          <a:xfrm>
            <a:off x="371520" y="885960"/>
            <a:ext cx="8372160" cy="2371320"/>
          </a:xfrm>
          <a:prstGeom prst="rect">
            <a:avLst/>
          </a:prstGeom>
          <a:noFill/>
          <a:ln>
            <a:noFill/>
          </a:ln>
        </p:spPr>
        <p:txBody>
          <a:bodyPr anchor="ctr"/>
          <a:p>
            <a:pPr marL="343080" indent="-342720">
              <a:lnSpc>
                <a:spcPct val="100000"/>
              </a:lnSpc>
            </a:pPr>
            <a:r>
              <a:rPr b="1" lang="en-US" sz="3600" spc="-1" strike="noStrike">
                <a:solidFill>
                  <a:srgbClr val="c00000"/>
                </a:solidFill>
                <a:uFill>
                  <a:solidFill>
                    <a:srgbClr val="ffffff"/>
                  </a:solidFill>
                </a:uFill>
                <a:latin typeface="Arial"/>
              </a:rPr>
              <a:t>2) Pole and Zero:</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 Magnitude &amp; Phase on Bode Plots</a:t>
            </a:r>
            <a:endParaRPr b="0" lang="en-US" sz="3200" spc="-1" strike="noStrike">
              <a:solidFill>
                <a:srgbClr val="000000"/>
              </a:solidFill>
              <a:uFill>
                <a:solidFill>
                  <a:srgbClr val="ffffff"/>
                </a:solidFill>
              </a:u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Formulae for Pole and Zero Calculations</a:t>
            </a:r>
            <a:endParaRPr b="0" lang="en-US" sz="3200" spc="-1" strike="noStrike">
              <a:solidFill>
                <a:srgbClr val="000000"/>
              </a:solidFill>
              <a:uFill>
                <a:solidFill>
                  <a:srgbClr val="ffffff"/>
                </a:solidFill>
              </a:uFill>
              <a:latin typeface="Arial"/>
            </a:endParaRPr>
          </a:p>
        </p:txBody>
      </p:sp>
      <p:sp>
        <p:nvSpPr>
          <p:cNvPr id="554" name="TextShape 2"/>
          <p:cNvSpPr txBox="1"/>
          <p:nvPr/>
        </p:nvSpPr>
        <p:spPr>
          <a:xfrm>
            <a:off x="6642000" y="6049800"/>
            <a:ext cx="2133360" cy="205920"/>
          </a:xfrm>
          <a:prstGeom prst="rect">
            <a:avLst/>
          </a:prstGeom>
          <a:noFill/>
          <a:ln>
            <a:noFill/>
          </a:ln>
        </p:spPr>
        <p:txBody>
          <a:bodyPr/>
          <a:p>
            <a:pPr algn="r">
              <a:lnSpc>
                <a:spcPct val="100000"/>
              </a:lnSpc>
            </a:pPr>
            <a:fld id="{D4BD677A-E854-4B59-821A-202D5A23FED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555" name="Object 3"/>
          <p:cNvGraphicFramePr/>
          <p:nvPr/>
        </p:nvGraphicFramePr>
        <p:xfrm>
          <a:off x="506520" y="1332000"/>
          <a:ext cx="2577600" cy="1587240"/>
        </p:xfrm>
        <a:graphic>
          <a:graphicData uri="http://schemas.openxmlformats.org/presentationml/2006/ole">
            <p:oleObj progId="Equation.3" r:id="rId1" spid="">
              <p:embed/>
              <p:pic>
                <p:nvPicPr>
                  <p:cNvPr id="556" name="Object 2" descr=""/>
                  <p:cNvPicPr/>
                  <p:nvPr/>
                </p:nvPicPr>
                <p:blipFill>
                  <a:blip r:embed="rId2"/>
                  <a:stretch/>
                </p:blipFill>
                <p:spPr>
                  <a:xfrm>
                    <a:off x="506520" y="1332000"/>
                    <a:ext cx="2577600" cy="1587240"/>
                  </a:xfrm>
                  <a:prstGeom prst="rect">
                    <a:avLst/>
                  </a:prstGeom>
                  <a:ln>
                    <a:noFill/>
                  </a:ln>
                </p:spPr>
              </p:pic>
            </p:oleObj>
          </a:graphicData>
        </a:graphic>
      </p:graphicFrame>
      <p:graphicFrame>
        <p:nvGraphicFramePr>
          <p:cNvPr id="557" name="Object 4"/>
          <p:cNvGraphicFramePr/>
          <p:nvPr/>
        </p:nvGraphicFramePr>
        <p:xfrm>
          <a:off x="4960800" y="1258920"/>
          <a:ext cx="2539800" cy="1358640"/>
        </p:xfrm>
        <a:graphic>
          <a:graphicData uri="http://schemas.openxmlformats.org/presentationml/2006/ole">
            <p:oleObj progId="Equation.3" r:id="rId3" spid="">
              <p:embed/>
              <p:pic>
                <p:nvPicPr>
                  <p:cNvPr id="558" name="Object 3" descr=""/>
                  <p:cNvPicPr/>
                  <p:nvPr/>
                </p:nvPicPr>
                <p:blipFill>
                  <a:blip r:embed="rId4"/>
                  <a:stretch/>
                </p:blipFill>
                <p:spPr>
                  <a:xfrm>
                    <a:off x="4960800" y="1258920"/>
                    <a:ext cx="2539800" cy="1358640"/>
                  </a:xfrm>
                  <a:prstGeom prst="rect">
                    <a:avLst/>
                  </a:prstGeom>
                  <a:ln>
                    <a:noFill/>
                  </a:ln>
                </p:spPr>
              </p:pic>
            </p:oleObj>
          </a:graphicData>
        </a:graphic>
      </p:graphicFrame>
      <p:graphicFrame>
        <p:nvGraphicFramePr>
          <p:cNvPr id="559" name="Object 5"/>
          <p:cNvGraphicFramePr/>
          <p:nvPr/>
        </p:nvGraphicFramePr>
        <p:xfrm>
          <a:off x="563400" y="3286080"/>
          <a:ext cx="1701360" cy="1333080"/>
        </p:xfrm>
        <a:graphic>
          <a:graphicData uri="http://schemas.openxmlformats.org/presentationml/2006/ole">
            <p:oleObj progId="Equation.3" r:id="rId5" spid="">
              <p:embed/>
              <p:pic>
                <p:nvPicPr>
                  <p:cNvPr id="560" name="Object 4" descr=""/>
                  <p:cNvPicPr/>
                  <p:nvPr/>
                </p:nvPicPr>
                <p:blipFill>
                  <a:blip r:embed="rId6"/>
                  <a:stretch/>
                </p:blipFill>
                <p:spPr>
                  <a:xfrm>
                    <a:off x="563400" y="3286080"/>
                    <a:ext cx="1701360" cy="1333080"/>
                  </a:xfrm>
                  <a:prstGeom prst="rect">
                    <a:avLst/>
                  </a:prstGeom>
                  <a:ln>
                    <a:noFill/>
                  </a:ln>
                </p:spPr>
              </p:pic>
            </p:oleObj>
          </a:graphicData>
        </a:graphic>
      </p:graphicFrame>
      <p:graphicFrame>
        <p:nvGraphicFramePr>
          <p:cNvPr id="561" name="Object 6"/>
          <p:cNvGraphicFramePr/>
          <p:nvPr/>
        </p:nvGraphicFramePr>
        <p:xfrm>
          <a:off x="5041800" y="3228840"/>
          <a:ext cx="1701360" cy="1294920"/>
        </p:xfrm>
        <a:graphic>
          <a:graphicData uri="http://schemas.openxmlformats.org/presentationml/2006/ole">
            <p:oleObj progId="Equation.3" r:id="rId7" spid="">
              <p:embed/>
              <p:pic>
                <p:nvPicPr>
                  <p:cNvPr id="562" name="Object 5" descr=""/>
                  <p:cNvPicPr/>
                  <p:nvPr/>
                </p:nvPicPr>
                <p:blipFill>
                  <a:blip r:embed="rId8"/>
                  <a:stretch/>
                </p:blipFill>
                <p:spPr>
                  <a:xfrm>
                    <a:off x="5041800" y="3228840"/>
                    <a:ext cx="1701360" cy="1294920"/>
                  </a:xfrm>
                  <a:prstGeom prst="rect">
                    <a:avLst/>
                  </a:prstGeom>
                  <a:ln>
                    <a:noFill/>
                  </a:ln>
                </p:spPr>
              </p:pic>
            </p:oleObj>
          </a:graphicData>
        </a:graphic>
      </p:graphicFrame>
      <p:sp>
        <p:nvSpPr>
          <p:cNvPr id="563" name="Line 7"/>
          <p:cNvSpPr/>
          <p:nvPr/>
        </p:nvSpPr>
        <p:spPr>
          <a:xfrm>
            <a:off x="3944880" y="1125360"/>
            <a:ext cx="17280" cy="3637080"/>
          </a:xfrm>
          <a:prstGeom prst="line">
            <a:avLst/>
          </a:prstGeom>
          <a:ln>
            <a:solidFill>
              <a:srgbClr val="d90000"/>
            </a:solidFill>
            <a:round/>
          </a:ln>
        </p:spPr>
        <p:style>
          <a:lnRef idx="1">
            <a:schemeClr val="accent1"/>
          </a:lnRef>
          <a:fillRef idx="0">
            <a:schemeClr val="accent1"/>
          </a:fillRef>
          <a:effectRef idx="0">
            <a:schemeClr val="accent1"/>
          </a:effectRef>
          <a:fontRef idx="minor"/>
        </p:style>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Closed Loop Gain: Magnitude and Phase</a:t>
            </a:r>
            <a:endParaRPr b="0" lang="en-US" sz="3200" spc="-1" strike="noStrike">
              <a:solidFill>
                <a:srgbClr val="000000"/>
              </a:solidFill>
              <a:uFill>
                <a:solidFill>
                  <a:srgbClr val="ffffff"/>
                </a:solidFill>
              </a:uFill>
              <a:latin typeface="Arial"/>
            </a:endParaRPr>
          </a:p>
        </p:txBody>
      </p:sp>
      <p:sp>
        <p:nvSpPr>
          <p:cNvPr id="565" name="TextShape 2"/>
          <p:cNvSpPr txBox="1"/>
          <p:nvPr/>
        </p:nvSpPr>
        <p:spPr>
          <a:xfrm>
            <a:off x="6642000" y="6049800"/>
            <a:ext cx="2133360" cy="205920"/>
          </a:xfrm>
          <a:prstGeom prst="rect">
            <a:avLst/>
          </a:prstGeom>
          <a:noFill/>
          <a:ln>
            <a:noFill/>
          </a:ln>
        </p:spPr>
        <p:txBody>
          <a:bodyPr/>
          <a:p>
            <a:pPr algn="r">
              <a:lnSpc>
                <a:spcPct val="100000"/>
              </a:lnSpc>
            </a:pPr>
            <a:fld id="{EB5AE681-F442-4E9B-8E35-7C4FAD868B3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566" name="Object 3"/>
          <p:cNvGraphicFramePr/>
          <p:nvPr/>
        </p:nvGraphicFramePr>
        <p:xfrm>
          <a:off x="366840" y="888840"/>
          <a:ext cx="7949880" cy="2971440"/>
        </p:xfrm>
        <a:graphic>
          <a:graphicData uri="http://schemas.openxmlformats.org/presentationml/2006/ole">
            <p:oleObj progId="Equation.3" r:id="rId1" spid="">
              <p:embed/>
              <p:pic>
                <p:nvPicPr>
                  <p:cNvPr id="567" name="Object 2" descr=""/>
                  <p:cNvPicPr/>
                  <p:nvPr/>
                </p:nvPicPr>
                <p:blipFill>
                  <a:blip r:embed="rId2"/>
                  <a:stretch/>
                </p:blipFill>
                <p:spPr>
                  <a:xfrm>
                    <a:off x="366840" y="888840"/>
                    <a:ext cx="7949880" cy="2971440"/>
                  </a:xfrm>
                  <a:prstGeom prst="rect">
                    <a:avLst/>
                  </a:prstGeom>
                  <a:ln>
                    <a:noFill/>
                  </a:ln>
                </p:spPr>
              </p:pic>
            </p:oleObj>
          </a:graphicData>
        </a:graphic>
      </p:graphicFrame>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TextShape 1"/>
          <p:cNvSpPr txBox="1"/>
          <p:nvPr/>
        </p:nvSpPr>
        <p:spPr>
          <a:xfrm>
            <a:off x="357120" y="2556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Closed Loop Gain: Magnitude and Phase</a:t>
            </a:r>
            <a:endParaRPr b="0" lang="en-US" sz="3200" spc="-1" strike="noStrike">
              <a:solidFill>
                <a:srgbClr val="000000"/>
              </a:solidFill>
              <a:uFill>
                <a:solidFill>
                  <a:srgbClr val="ffffff"/>
                </a:solidFill>
              </a:uFill>
              <a:latin typeface="Arial"/>
            </a:endParaRPr>
          </a:p>
        </p:txBody>
      </p:sp>
      <p:sp>
        <p:nvSpPr>
          <p:cNvPr id="569" name="TextShape 2"/>
          <p:cNvSpPr txBox="1"/>
          <p:nvPr/>
        </p:nvSpPr>
        <p:spPr>
          <a:xfrm>
            <a:off x="6642000" y="6049800"/>
            <a:ext cx="2133360" cy="205920"/>
          </a:xfrm>
          <a:prstGeom prst="rect">
            <a:avLst/>
          </a:prstGeom>
          <a:noFill/>
          <a:ln>
            <a:noFill/>
          </a:ln>
        </p:spPr>
        <p:txBody>
          <a:bodyPr/>
          <a:p>
            <a:pPr algn="r">
              <a:lnSpc>
                <a:spcPct val="100000"/>
              </a:lnSpc>
            </a:pPr>
            <a:fld id="{C5F79774-81D5-40D6-A073-52E6CF80940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570" name="Object 3"/>
          <p:cNvGraphicFramePr/>
          <p:nvPr/>
        </p:nvGraphicFramePr>
        <p:xfrm>
          <a:off x="158760" y="2457360"/>
          <a:ext cx="7022880" cy="3833280"/>
        </p:xfrm>
        <a:graphic>
          <a:graphicData uri="http://schemas.openxmlformats.org/presentationml/2006/ole">
            <p:oleObj progId="Equation.3" r:id="rId1" spid="">
              <p:embed/>
              <p:pic>
                <p:nvPicPr>
                  <p:cNvPr id="571" name="Object 2" descr=""/>
                  <p:cNvPicPr/>
                  <p:nvPr/>
                </p:nvPicPr>
                <p:blipFill>
                  <a:blip r:embed="rId2"/>
                  <a:stretch/>
                </p:blipFill>
                <p:spPr>
                  <a:xfrm>
                    <a:off x="158760" y="2457360"/>
                    <a:ext cx="7022880" cy="3833280"/>
                  </a:xfrm>
                  <a:prstGeom prst="rect">
                    <a:avLst/>
                  </a:prstGeom>
                  <a:ln>
                    <a:noFill/>
                  </a:ln>
                </p:spPr>
              </p:pic>
            </p:oleObj>
          </a:graphicData>
        </a:graphic>
      </p:graphicFrame>
      <p:pic>
        <p:nvPicPr>
          <p:cNvPr id="572" name="Picture 3" descr=""/>
          <p:cNvPicPr/>
          <p:nvPr/>
        </p:nvPicPr>
        <p:blipFill>
          <a:blip r:embed="rId3"/>
          <a:stretch/>
        </p:blipFill>
        <p:spPr>
          <a:xfrm>
            <a:off x="5186520" y="765000"/>
            <a:ext cx="3841560" cy="3001680"/>
          </a:xfrm>
          <a:prstGeom prst="rect">
            <a:avLst/>
          </a:prstGeom>
          <a:ln w="12600">
            <a:solidFill>
              <a:schemeClr val="accent1">
                <a:shade val="95000"/>
                <a:satMod val="105000"/>
              </a:schemeClr>
            </a:solidFill>
            <a:miter/>
          </a:ln>
        </p:spPr>
      </p:pic>
      <p:graphicFrame>
        <p:nvGraphicFramePr>
          <p:cNvPr id="573" name="Object 4"/>
          <p:cNvGraphicFramePr/>
          <p:nvPr/>
        </p:nvGraphicFramePr>
        <p:xfrm>
          <a:off x="1293840" y="762120"/>
          <a:ext cx="3771720" cy="837720"/>
        </p:xfrm>
        <a:graphic>
          <a:graphicData uri="http://schemas.openxmlformats.org/presentationml/2006/ole">
            <p:oleObj progId="Equation.3" r:id="rId4" spid="">
              <p:embed/>
              <p:pic>
                <p:nvPicPr>
                  <p:cNvPr id="574" name="Object 3" descr=""/>
                  <p:cNvPicPr/>
                  <p:nvPr/>
                </p:nvPicPr>
                <p:blipFill>
                  <a:blip r:embed="rId5"/>
                  <a:stretch/>
                </p:blipFill>
                <p:spPr>
                  <a:xfrm>
                    <a:off x="1293840" y="762120"/>
                    <a:ext cx="3771720" cy="837720"/>
                  </a:xfrm>
                  <a:prstGeom prst="rect">
                    <a:avLst/>
                  </a:prstGeom>
                  <a:ln>
                    <a:noFill/>
                  </a:ln>
                </p:spPr>
              </p:pic>
            </p:oleObj>
          </a:graphicData>
        </a:graphic>
      </p:graphicFrame>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Closed Loop Gain: Magnitude and Phase</a:t>
            </a:r>
            <a:endParaRPr b="0" lang="en-US" sz="3200" spc="-1" strike="noStrike">
              <a:solidFill>
                <a:srgbClr val="000000"/>
              </a:solidFill>
              <a:uFill>
                <a:solidFill>
                  <a:srgbClr val="ffffff"/>
                </a:solidFill>
              </a:uFill>
              <a:latin typeface="Arial"/>
            </a:endParaRPr>
          </a:p>
        </p:txBody>
      </p:sp>
      <p:sp>
        <p:nvSpPr>
          <p:cNvPr id="576" name="TextShape 2"/>
          <p:cNvSpPr txBox="1"/>
          <p:nvPr/>
        </p:nvSpPr>
        <p:spPr>
          <a:xfrm>
            <a:off x="6642000" y="6049800"/>
            <a:ext cx="2133360" cy="205920"/>
          </a:xfrm>
          <a:prstGeom prst="rect">
            <a:avLst/>
          </a:prstGeom>
          <a:noFill/>
          <a:ln>
            <a:noFill/>
          </a:ln>
        </p:spPr>
        <p:txBody>
          <a:bodyPr/>
          <a:p>
            <a:pPr algn="r">
              <a:lnSpc>
                <a:spcPct val="100000"/>
              </a:lnSpc>
            </a:pPr>
            <a:fld id="{D058A9FF-C2DD-4729-8330-3A5C72DC283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77" name="Picture 5" descr=""/>
          <p:cNvPicPr/>
          <p:nvPr/>
        </p:nvPicPr>
        <p:blipFill>
          <a:blip r:embed="rId1"/>
          <a:stretch/>
        </p:blipFill>
        <p:spPr>
          <a:xfrm>
            <a:off x="133200" y="779400"/>
            <a:ext cx="8814960" cy="5544720"/>
          </a:xfrm>
          <a:prstGeom prst="rect">
            <a:avLst/>
          </a:prstGeom>
          <a:ln w="9360">
            <a:noFill/>
          </a:ln>
        </p:spPr>
      </p:pic>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Spice Compared with Calculated Analysis</a:t>
            </a:r>
            <a:endParaRPr b="0" lang="en-US" sz="3200" spc="-1" strike="noStrike">
              <a:solidFill>
                <a:srgbClr val="000000"/>
              </a:solidFill>
              <a:uFill>
                <a:solidFill>
                  <a:srgbClr val="ffffff"/>
                </a:solidFill>
              </a:uFill>
              <a:latin typeface="Arial"/>
            </a:endParaRPr>
          </a:p>
        </p:txBody>
      </p:sp>
      <p:sp>
        <p:nvSpPr>
          <p:cNvPr id="579" name="TextShape 2"/>
          <p:cNvSpPr txBox="1"/>
          <p:nvPr/>
        </p:nvSpPr>
        <p:spPr>
          <a:xfrm>
            <a:off x="6642000" y="6049800"/>
            <a:ext cx="2133360" cy="205920"/>
          </a:xfrm>
          <a:prstGeom prst="rect">
            <a:avLst/>
          </a:prstGeom>
          <a:noFill/>
          <a:ln>
            <a:noFill/>
          </a:ln>
        </p:spPr>
        <p:txBody>
          <a:bodyPr/>
          <a:p>
            <a:pPr algn="r">
              <a:lnSpc>
                <a:spcPct val="100000"/>
              </a:lnSpc>
            </a:pPr>
            <a:fld id="{0B5F2443-2A3B-4239-9229-67F5B833173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80" name="Picture 6" descr=""/>
          <p:cNvPicPr/>
          <p:nvPr/>
        </p:nvPicPr>
        <p:blipFill>
          <a:blip r:embed="rId1"/>
          <a:stretch/>
        </p:blipFill>
        <p:spPr>
          <a:xfrm>
            <a:off x="3657600" y="981000"/>
            <a:ext cx="2742840" cy="2069640"/>
          </a:xfrm>
          <a:prstGeom prst="rect">
            <a:avLst/>
          </a:prstGeom>
          <a:ln w="9360">
            <a:noFill/>
          </a:ln>
        </p:spPr>
      </p:pic>
      <p:sp>
        <p:nvSpPr>
          <p:cNvPr id="581" name="CustomShape 3"/>
          <p:cNvSpPr/>
          <p:nvPr/>
        </p:nvSpPr>
        <p:spPr>
          <a:xfrm>
            <a:off x="484560" y="990720"/>
            <a:ext cx="3157560" cy="6379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200" spc="-1" strike="noStrike">
                <a:solidFill>
                  <a:srgbClr val="ff0000"/>
                </a:solidFill>
                <a:uFill>
                  <a:solidFill>
                    <a:srgbClr val="ffffff"/>
                  </a:solidFill>
                </a:uFill>
                <a:latin typeface="Arial"/>
              </a:rPr>
              <a:t>SPICE AC Analysis:</a:t>
            </a:r>
            <a:endParaRPr b="0" lang="en-US" sz="1800" spc="-1" strike="noStrike">
              <a:solidFill>
                <a:srgbClr val="000000"/>
              </a:solidFill>
              <a:uFill>
                <a:solidFill>
                  <a:srgbClr val="ffffff"/>
                </a:solidFill>
              </a:uFill>
              <a:latin typeface="Arial"/>
            </a:endParaRPr>
          </a:p>
          <a:p>
            <a:pPr>
              <a:lnSpc>
                <a:spcPct val="100000"/>
              </a:lnSpc>
            </a:pPr>
            <a:r>
              <a:rPr b="1" lang="en-US" sz="1200" spc="-1" strike="noStrike">
                <a:solidFill>
                  <a:srgbClr val="ff0000"/>
                </a:solidFill>
                <a:uFill>
                  <a:solidFill>
                    <a:srgbClr val="ffffff"/>
                  </a:solidFill>
                </a:uFill>
                <a:latin typeface="Arial"/>
              </a:rPr>
              <a:t>For best accuracy use highest resolution</a:t>
            </a:r>
            <a:endParaRPr b="0" lang="en-US" sz="1800" spc="-1" strike="noStrike">
              <a:solidFill>
                <a:srgbClr val="000000"/>
              </a:solidFill>
              <a:uFill>
                <a:solidFill>
                  <a:srgbClr val="ffffff"/>
                </a:solidFill>
              </a:uFill>
              <a:latin typeface="Arial"/>
            </a:endParaRPr>
          </a:p>
          <a:p>
            <a:pPr>
              <a:lnSpc>
                <a:spcPct val="100000"/>
              </a:lnSpc>
            </a:pPr>
            <a:r>
              <a:rPr b="1" lang="en-US" sz="1200" spc="-1" strike="noStrike">
                <a:solidFill>
                  <a:srgbClr val="ff0000"/>
                </a:solidFill>
                <a:uFill>
                  <a:solidFill>
                    <a:srgbClr val="ffffff"/>
                  </a:solidFill>
                </a:uFill>
                <a:latin typeface="Arial"/>
              </a:rPr>
              <a:t>i.e. maximum “Number of Points”</a:t>
            </a:r>
            <a:endParaRPr b="0" lang="en-US" sz="1800" spc="-1" strike="noStrike">
              <a:solidFill>
                <a:srgbClr val="000000"/>
              </a:solidFill>
              <a:uFill>
                <a:solidFill>
                  <a:srgbClr val="ffffff"/>
                </a:solidFill>
              </a:uFill>
              <a:latin typeface="Arial"/>
            </a:endParaRPr>
          </a:p>
        </p:txBody>
      </p:sp>
      <p:sp>
        <p:nvSpPr>
          <p:cNvPr id="582" name="CustomShape 4"/>
          <p:cNvSpPr/>
          <p:nvPr/>
        </p:nvSpPr>
        <p:spPr>
          <a:xfrm>
            <a:off x="149040" y="4892760"/>
            <a:ext cx="9233640" cy="13071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600" spc="-1" strike="noStrike">
                <a:solidFill>
                  <a:srgbClr val="ff0000"/>
                </a:solidFill>
                <a:uFill>
                  <a:solidFill>
                    <a:srgbClr val="ffffff"/>
                  </a:solidFill>
                </a:uFill>
                <a:latin typeface="Arial"/>
              </a:rPr>
              <a:t>Note: </a:t>
            </a:r>
            <a:endParaRPr b="0" lang="en-US" sz="1800" spc="-1" strike="noStrike">
              <a:solidFill>
                <a:srgbClr val="000000"/>
              </a:solidFill>
              <a:uFill>
                <a:solidFill>
                  <a:srgbClr val="ffffff"/>
                </a:solidFill>
              </a:uFill>
              <a:latin typeface="Arial"/>
            </a:endParaRPr>
          </a:p>
          <a:p>
            <a:pPr marL="343080" indent="-342720">
              <a:lnSpc>
                <a:spcPct val="100000"/>
              </a:lnSpc>
            </a:pPr>
            <a:r>
              <a:rPr b="1" lang="en-US" sz="1600" spc="-1" strike="noStrike">
                <a:solidFill>
                  <a:srgbClr val="ff0000"/>
                </a:solidFill>
                <a:uFill>
                  <a:solidFill>
                    <a:srgbClr val="ffffff"/>
                  </a:solidFill>
                </a:uFill>
                <a:latin typeface="Arial"/>
              </a:rPr>
              <a:t>1) SPICE analysis accounts for loop gain effects and closed loop phase shifts </a:t>
            </a:r>
            <a:endParaRPr b="0" lang="en-US" sz="1800" spc="-1" strike="noStrike">
              <a:solidFill>
                <a:srgbClr val="000000"/>
              </a:solidFill>
              <a:uFill>
                <a:solidFill>
                  <a:srgbClr val="ffffff"/>
                </a:solidFill>
              </a:uFill>
              <a:latin typeface="Arial"/>
            </a:endParaRPr>
          </a:p>
          <a:p>
            <a:pPr marL="343080" indent="-342720">
              <a:lnSpc>
                <a:spcPct val="100000"/>
              </a:lnSpc>
            </a:pPr>
            <a:r>
              <a:rPr b="1" lang="en-US" sz="1600" spc="-1" strike="noStrike">
                <a:solidFill>
                  <a:srgbClr val="ff0000"/>
                </a:solidFill>
                <a:uFill>
                  <a:solidFill>
                    <a:srgbClr val="ffffff"/>
                  </a:solidFill>
                </a:uFill>
                <a:latin typeface="Arial"/>
              </a:rPr>
              <a:t>    </a:t>
            </a:r>
            <a:r>
              <a:rPr b="1" lang="en-US" sz="1600" spc="-1" strike="noStrike">
                <a:solidFill>
                  <a:srgbClr val="ff0000"/>
                </a:solidFill>
                <a:uFill>
                  <a:solidFill>
                    <a:srgbClr val="ffffff"/>
                  </a:solidFill>
                </a:uFill>
                <a:latin typeface="Arial"/>
              </a:rPr>
              <a:t>due to op amp Aol.</a:t>
            </a:r>
            <a:endParaRPr b="0" lang="en-US" sz="1800" spc="-1" strike="noStrike">
              <a:solidFill>
                <a:srgbClr val="000000"/>
              </a:solidFill>
              <a:uFill>
                <a:solidFill>
                  <a:srgbClr val="ffffff"/>
                </a:solidFill>
              </a:uFill>
              <a:latin typeface="Arial"/>
            </a:endParaRPr>
          </a:p>
          <a:p>
            <a:pPr marL="343080" indent="-342720">
              <a:lnSpc>
                <a:spcPct val="100000"/>
              </a:lnSpc>
            </a:pPr>
            <a:r>
              <a:rPr b="1" lang="en-US" sz="1600" spc="-1" strike="noStrike">
                <a:solidFill>
                  <a:srgbClr val="ff0000"/>
                </a:solidFill>
                <a:uFill>
                  <a:solidFill>
                    <a:srgbClr val="ffffff"/>
                  </a:solidFill>
                </a:uFill>
                <a:latin typeface="Arial"/>
              </a:rPr>
              <a:t>2) Calculated results do not account for loop gain effects and closed loop phase shifts </a:t>
            </a:r>
            <a:endParaRPr b="0" lang="en-US" sz="1800" spc="-1" strike="noStrike">
              <a:solidFill>
                <a:srgbClr val="000000"/>
              </a:solidFill>
              <a:uFill>
                <a:solidFill>
                  <a:srgbClr val="ffffff"/>
                </a:solidFill>
              </a:uFill>
              <a:latin typeface="Arial"/>
            </a:endParaRPr>
          </a:p>
          <a:p>
            <a:pPr marL="343080" indent="-342720">
              <a:lnSpc>
                <a:spcPct val="100000"/>
              </a:lnSpc>
            </a:pPr>
            <a:r>
              <a:rPr b="1" lang="en-US" sz="1600" spc="-1" strike="noStrike">
                <a:solidFill>
                  <a:srgbClr val="ff0000"/>
                </a:solidFill>
                <a:uFill>
                  <a:solidFill>
                    <a:srgbClr val="ffffff"/>
                  </a:solidFill>
                </a:uFill>
                <a:latin typeface="Arial"/>
              </a:rPr>
              <a:t>    </a:t>
            </a:r>
            <a:r>
              <a:rPr b="1" lang="en-US" sz="1600" spc="-1" strike="noStrike">
                <a:solidFill>
                  <a:srgbClr val="ff0000"/>
                </a:solidFill>
                <a:uFill>
                  <a:solidFill>
                    <a:srgbClr val="ffffff"/>
                  </a:solidFill>
                </a:uFill>
                <a:latin typeface="Arial"/>
              </a:rPr>
              <a:t>due to op amp Aol.  </a:t>
            </a:r>
            <a:endParaRPr b="0" lang="en-US" sz="1800" spc="-1" strike="noStrike">
              <a:solidFill>
                <a:srgbClr val="000000"/>
              </a:solidFill>
              <a:uFill>
                <a:solidFill>
                  <a:srgbClr val="ffffff"/>
                </a:solidFill>
              </a:uFill>
              <a:latin typeface="Arial"/>
            </a:endParaRPr>
          </a:p>
        </p:txBody>
      </p:sp>
      <p:pic>
        <p:nvPicPr>
          <p:cNvPr id="583" name="Picture 3" descr=""/>
          <p:cNvPicPr/>
          <p:nvPr/>
        </p:nvPicPr>
        <p:blipFill>
          <a:blip r:embed="rId2"/>
          <a:stretch/>
        </p:blipFill>
        <p:spPr>
          <a:xfrm>
            <a:off x="281160" y="3112920"/>
            <a:ext cx="8681760" cy="1628280"/>
          </a:xfrm>
          <a:prstGeom prst="rect">
            <a:avLst/>
          </a:prstGeom>
          <a:ln w="9360">
            <a:noFill/>
          </a:ln>
        </p:spPr>
      </p:pic>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TextShape 1"/>
          <p:cNvSpPr txBox="1"/>
          <p:nvPr/>
        </p:nvSpPr>
        <p:spPr>
          <a:xfrm>
            <a:off x="357120" y="2556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Closed Loop Gain: Magnitude and Phase</a:t>
            </a:r>
            <a:endParaRPr b="0" lang="en-US" sz="3200" spc="-1" strike="noStrike">
              <a:solidFill>
                <a:srgbClr val="000000"/>
              </a:solidFill>
              <a:uFill>
                <a:solidFill>
                  <a:srgbClr val="ffffff"/>
                </a:solidFill>
              </a:uFill>
              <a:latin typeface="Arial"/>
            </a:endParaRPr>
          </a:p>
        </p:txBody>
      </p:sp>
      <p:sp>
        <p:nvSpPr>
          <p:cNvPr id="585" name="TextShape 2"/>
          <p:cNvSpPr txBox="1"/>
          <p:nvPr/>
        </p:nvSpPr>
        <p:spPr>
          <a:xfrm>
            <a:off x="6642000" y="6049800"/>
            <a:ext cx="2133360" cy="205920"/>
          </a:xfrm>
          <a:prstGeom prst="rect">
            <a:avLst/>
          </a:prstGeom>
          <a:noFill/>
          <a:ln>
            <a:noFill/>
          </a:ln>
        </p:spPr>
        <p:txBody>
          <a:bodyPr/>
          <a:p>
            <a:pPr algn="r">
              <a:lnSpc>
                <a:spcPct val="100000"/>
              </a:lnSpc>
            </a:pPr>
            <a:fld id="{6DFE6FC7-B33F-411A-BFBE-0713D27CB96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86" name="Picture 2" descr=""/>
          <p:cNvPicPr/>
          <p:nvPr/>
        </p:nvPicPr>
        <p:blipFill>
          <a:blip r:embed="rId1"/>
          <a:stretch/>
        </p:blipFill>
        <p:spPr>
          <a:xfrm>
            <a:off x="755640" y="1481040"/>
            <a:ext cx="7162560" cy="1874520"/>
          </a:xfrm>
          <a:prstGeom prst="rect">
            <a:avLst/>
          </a:prstGeom>
          <a:ln w="9360">
            <a:noFill/>
          </a:ln>
        </p:spPr>
      </p:pic>
      <p:sp>
        <p:nvSpPr>
          <p:cNvPr id="587" name="CustomShape 3"/>
          <p:cNvSpPr/>
          <p:nvPr/>
        </p:nvSpPr>
        <p:spPr>
          <a:xfrm>
            <a:off x="1615680" y="1274760"/>
            <a:ext cx="543744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Arial"/>
              </a:rPr>
              <a:t>SPICE Ideal Op Amp &amp; Poles:  Equivalent Circuit</a:t>
            </a:r>
            <a:endParaRPr b="0" lang="en-US" sz="1800" spc="-1" strike="noStrike">
              <a:solidFill>
                <a:srgbClr val="000000"/>
              </a:solidFill>
              <a:uFill>
                <a:solidFill>
                  <a:srgbClr val="ffffff"/>
                </a:solidFill>
              </a:uFill>
              <a:latin typeface="Arial"/>
            </a:endParaRPr>
          </a:p>
        </p:txBody>
      </p:sp>
      <p:sp>
        <p:nvSpPr>
          <p:cNvPr id="588" name="CustomShape 4"/>
          <p:cNvSpPr/>
          <p:nvPr/>
        </p:nvSpPr>
        <p:spPr>
          <a:xfrm>
            <a:off x="765720" y="5025960"/>
            <a:ext cx="6892920" cy="82044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ff0000"/>
                </a:solidFill>
                <a:uFill>
                  <a:solidFill>
                    <a:srgbClr val="ffffff"/>
                  </a:solidFill>
                </a:uFill>
                <a:latin typeface="Arial"/>
              </a:rPr>
              <a:t>Note: </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ff0000"/>
                </a:solidFill>
                <a:uFill>
                  <a:solidFill>
                    <a:srgbClr val="ffffff"/>
                  </a:solidFill>
                </a:uFill>
                <a:latin typeface="Arial"/>
              </a:rPr>
              <a:t>1) SPICE - Ideal Circuit analysis matches Calculated results.</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ff0000"/>
                </a:solidFill>
                <a:uFill>
                  <a:solidFill>
                    <a:srgbClr val="ffffff"/>
                  </a:solidFill>
                </a:uFill>
                <a:latin typeface="Arial"/>
              </a:rPr>
              <a:t>2) No loop gain effect or closed loop phase shifts due to op amp Aol.  </a:t>
            </a:r>
            <a:endParaRPr b="0" lang="en-US" sz="1800" spc="-1" strike="noStrike">
              <a:solidFill>
                <a:srgbClr val="000000"/>
              </a:solidFill>
              <a:uFill>
                <a:solidFill>
                  <a:srgbClr val="ffffff"/>
                </a:solidFill>
              </a:uFill>
              <a:latin typeface="Arial"/>
            </a:endParaRPr>
          </a:p>
        </p:txBody>
      </p:sp>
      <p:pic>
        <p:nvPicPr>
          <p:cNvPr id="589" name="Picture 4" descr=""/>
          <p:cNvPicPr/>
          <p:nvPr/>
        </p:nvPicPr>
        <p:blipFill>
          <a:blip r:embed="rId2"/>
          <a:stretch/>
        </p:blipFill>
        <p:spPr>
          <a:xfrm>
            <a:off x="349200" y="3338640"/>
            <a:ext cx="8502120" cy="1596600"/>
          </a:xfrm>
          <a:prstGeom prst="rect">
            <a:avLst/>
          </a:prstGeom>
          <a:ln w="9360">
            <a:noFill/>
          </a:ln>
        </p:spPr>
      </p:pic>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TextShape 1"/>
          <p:cNvSpPr txBox="1"/>
          <p:nvPr/>
        </p:nvSpPr>
        <p:spPr>
          <a:xfrm>
            <a:off x="357120" y="2556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Closed Loop Gain: Magnitude and Phase</a:t>
            </a:r>
            <a:endParaRPr b="0" lang="en-US" sz="3200" spc="-1" strike="noStrike">
              <a:solidFill>
                <a:srgbClr val="000000"/>
              </a:solidFill>
              <a:uFill>
                <a:solidFill>
                  <a:srgbClr val="ffffff"/>
                </a:solidFill>
              </a:uFill>
              <a:latin typeface="Arial"/>
            </a:endParaRPr>
          </a:p>
        </p:txBody>
      </p:sp>
      <p:sp>
        <p:nvSpPr>
          <p:cNvPr id="591" name="TextShape 2"/>
          <p:cNvSpPr txBox="1"/>
          <p:nvPr/>
        </p:nvSpPr>
        <p:spPr>
          <a:xfrm>
            <a:off x="6642000" y="6049800"/>
            <a:ext cx="2133360" cy="205920"/>
          </a:xfrm>
          <a:prstGeom prst="rect">
            <a:avLst/>
          </a:prstGeom>
          <a:noFill/>
          <a:ln>
            <a:noFill/>
          </a:ln>
        </p:spPr>
        <p:txBody>
          <a:bodyPr/>
          <a:p>
            <a:pPr algn="r">
              <a:lnSpc>
                <a:spcPct val="100000"/>
              </a:lnSpc>
            </a:pPr>
            <a:fld id="{2E9AA952-9B60-4469-8BFB-A10E840BBFE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92" name="CustomShape 3"/>
          <p:cNvSpPr/>
          <p:nvPr/>
        </p:nvSpPr>
        <p:spPr>
          <a:xfrm>
            <a:off x="1733400" y="671400"/>
            <a:ext cx="543744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Arial"/>
              </a:rPr>
              <a:t>SPICE Ideal Op Amp &amp; Poles:  Equivalent Circuit</a:t>
            </a:r>
            <a:endParaRPr b="0" lang="en-US" sz="1800" spc="-1" strike="noStrike">
              <a:solidFill>
                <a:srgbClr val="000000"/>
              </a:solidFill>
              <a:uFill>
                <a:solidFill>
                  <a:srgbClr val="ffffff"/>
                </a:solidFill>
              </a:uFill>
              <a:latin typeface="Arial"/>
            </a:endParaRPr>
          </a:p>
        </p:txBody>
      </p:sp>
      <p:pic>
        <p:nvPicPr>
          <p:cNvPr id="593" name="Picture 2" descr=""/>
          <p:cNvPicPr/>
          <p:nvPr/>
        </p:nvPicPr>
        <p:blipFill>
          <a:blip r:embed="rId1"/>
          <a:stretch/>
        </p:blipFill>
        <p:spPr>
          <a:xfrm>
            <a:off x="368280" y="947880"/>
            <a:ext cx="8440200" cy="5310000"/>
          </a:xfrm>
          <a:prstGeom prst="rect">
            <a:avLst/>
          </a:prstGeom>
          <a:ln w="9360">
            <a:noFill/>
          </a:ln>
        </p:spPr>
      </p:pic>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TextShape 1"/>
          <p:cNvSpPr txBox="1"/>
          <p:nvPr/>
        </p:nvSpPr>
        <p:spPr>
          <a:xfrm>
            <a:off x="6642000" y="6078600"/>
            <a:ext cx="2133360" cy="205920"/>
          </a:xfrm>
          <a:prstGeom prst="rect">
            <a:avLst/>
          </a:prstGeom>
          <a:noFill/>
          <a:ln>
            <a:noFill/>
          </a:ln>
        </p:spPr>
        <p:txBody>
          <a:bodyPr/>
          <a:p>
            <a:pPr algn="r">
              <a:lnSpc>
                <a:spcPct val="100000"/>
              </a:lnSpc>
            </a:pPr>
            <a:fld id="{EAD54852-DEB9-45BF-A89F-3384D594B2F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95" name="TextShape 2"/>
          <p:cNvSpPr txBox="1"/>
          <p:nvPr/>
        </p:nvSpPr>
        <p:spPr>
          <a:xfrm>
            <a:off x="230040" y="1311120"/>
            <a:ext cx="8650080" cy="1088640"/>
          </a:xfrm>
          <a:prstGeom prst="rect">
            <a:avLst/>
          </a:prstGeom>
          <a:noFill/>
          <a:ln>
            <a:noFill/>
          </a:ln>
        </p:spPr>
        <p:txBody>
          <a:bodyPr anchor="ctr"/>
          <a:p>
            <a:pPr algn="ctr">
              <a:lnSpc>
                <a:spcPct val="100000"/>
              </a:lnSpc>
            </a:pPr>
            <a:r>
              <a:rPr b="1" lang="en-US" sz="3600" spc="-1" strike="noStrike">
                <a:solidFill>
                  <a:srgbClr val="c00000"/>
                </a:solidFill>
                <a:uFill>
                  <a:solidFill>
                    <a:srgbClr val="ffffff"/>
                  </a:solidFill>
                </a:uFill>
                <a:latin typeface="Arial"/>
              </a:rPr>
              <a:t>3) Dual Feedback Paths and 1/</a:t>
            </a:r>
            <a:r>
              <a:rPr b="1" lang="en-US" sz="3600" spc="-1" strike="noStrike">
                <a:solidFill>
                  <a:srgbClr val="c00000"/>
                </a:solidFill>
                <a:uFill>
                  <a:solidFill>
                    <a:srgbClr val="ffffff"/>
                  </a:solidFill>
                </a:uFill>
                <a:latin typeface="Symbol"/>
              </a:rPr>
              <a:t>b</a:t>
            </a:r>
            <a:endParaRPr b="0" lang="en-US" sz="32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6642000" y="6078600"/>
            <a:ext cx="2133360" cy="205920"/>
          </a:xfrm>
          <a:prstGeom prst="rect">
            <a:avLst/>
          </a:prstGeom>
          <a:noFill/>
          <a:ln>
            <a:noFill/>
          </a:ln>
        </p:spPr>
        <p:txBody>
          <a:bodyPr/>
          <a:p>
            <a:pPr algn="r">
              <a:lnSpc>
                <a:spcPct val="100000"/>
              </a:lnSpc>
            </a:pPr>
            <a:fld id="{5FA85720-2EC8-4BDB-9AD9-3F5582BEBAF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78" name="TextShape 2"/>
          <p:cNvSpPr txBox="1"/>
          <p:nvPr/>
        </p:nvSpPr>
        <p:spPr>
          <a:xfrm>
            <a:off x="146160" y="162000"/>
            <a:ext cx="54734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Op Amp Input Capacitance</a:t>
            </a:r>
            <a:endParaRPr b="0" lang="en-US" sz="3200" spc="-1" strike="noStrike">
              <a:solidFill>
                <a:srgbClr val="000000"/>
              </a:solidFill>
              <a:uFill>
                <a:solidFill>
                  <a:srgbClr val="ffffff"/>
                </a:solidFill>
              </a:uFill>
              <a:latin typeface="Arial"/>
            </a:endParaRPr>
          </a:p>
        </p:txBody>
      </p:sp>
      <p:pic>
        <p:nvPicPr>
          <p:cNvPr id="279" name="Picture 9" descr=""/>
          <p:cNvPicPr/>
          <p:nvPr/>
        </p:nvPicPr>
        <p:blipFill>
          <a:blip r:embed="rId1"/>
          <a:stretch/>
        </p:blipFill>
        <p:spPr>
          <a:xfrm>
            <a:off x="1643040" y="2144880"/>
            <a:ext cx="4893840" cy="4319280"/>
          </a:xfrm>
          <a:prstGeom prst="rect">
            <a:avLst/>
          </a:prstGeom>
          <a:ln w="9360">
            <a:noFill/>
          </a:ln>
        </p:spPr>
      </p:pic>
      <p:pic>
        <p:nvPicPr>
          <p:cNvPr id="280" name="Picture 3" descr=""/>
          <p:cNvPicPr/>
          <p:nvPr/>
        </p:nvPicPr>
        <p:blipFill>
          <a:blip r:embed="rId2"/>
          <a:srcRect l="0" t="0" r="0" b="8144"/>
          <a:stretch/>
        </p:blipFill>
        <p:spPr>
          <a:xfrm>
            <a:off x="68400" y="1398960"/>
            <a:ext cx="8938800" cy="745560"/>
          </a:xfrm>
          <a:prstGeom prst="rect">
            <a:avLst/>
          </a:prstGeom>
          <a:ln w="9360">
            <a:noFill/>
          </a:ln>
        </p:spPr>
      </p:pic>
      <p:pic>
        <p:nvPicPr>
          <p:cNvPr id="281" name="Picture 4" descr=""/>
          <p:cNvPicPr/>
          <p:nvPr/>
        </p:nvPicPr>
        <p:blipFill>
          <a:blip r:embed="rId3"/>
          <a:srcRect l="0" t="6093" r="0" b="7636"/>
          <a:stretch/>
        </p:blipFill>
        <p:spPr>
          <a:xfrm>
            <a:off x="85320" y="952560"/>
            <a:ext cx="8888040" cy="48276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TextShape 1"/>
          <p:cNvSpPr txBox="1"/>
          <p:nvPr/>
        </p:nvSpPr>
        <p:spPr>
          <a:xfrm>
            <a:off x="6642000" y="6049800"/>
            <a:ext cx="2133360" cy="205920"/>
          </a:xfrm>
          <a:prstGeom prst="rect">
            <a:avLst/>
          </a:prstGeom>
          <a:noFill/>
          <a:ln>
            <a:noFill/>
          </a:ln>
        </p:spPr>
        <p:txBody>
          <a:bodyPr/>
          <a:p>
            <a:pPr algn="r">
              <a:lnSpc>
                <a:spcPct val="100000"/>
              </a:lnSpc>
            </a:pPr>
            <a:fld id="{5B6C9E6F-202B-4E58-8B03-FD1EAEB39B7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97" name="CustomShape 2"/>
          <p:cNvSpPr/>
          <p:nvPr/>
        </p:nvSpPr>
        <p:spPr>
          <a:xfrm>
            <a:off x="5048280" y="3048120"/>
            <a:ext cx="3866760" cy="2337840"/>
          </a:xfrm>
          <a:prstGeom prst="rect">
            <a:avLst/>
          </a:prstGeom>
          <a:noFill/>
          <a:ln w="9360">
            <a:noFill/>
          </a:ln>
        </p:spPr>
        <p:style>
          <a:lnRef idx="0"/>
          <a:fillRef idx="0"/>
          <a:effectRef idx="0"/>
          <a:fontRef idx="minor"/>
        </p:style>
        <p:txBody>
          <a:bodyPr lIns="90000" rIns="90000" tIns="45000" bIns="45000"/>
          <a:p>
            <a:pPr>
              <a:lnSpc>
                <a:spcPct val="100000"/>
              </a:lnSpc>
            </a:pPr>
            <a:r>
              <a:rPr b="1" lang="en-US" sz="1600" spc="-1" strike="noStrike">
                <a:solidFill>
                  <a:srgbClr val="ff0000"/>
                </a:solidFill>
                <a:uFill>
                  <a:solidFill>
                    <a:srgbClr val="ffffff"/>
                  </a:solidFill>
                </a:uFill>
                <a:latin typeface="Arial"/>
              </a:rPr>
              <a:t>Dual Feedback Networks:</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Analyze &amp; Plot each FB#? 1/β</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Smallest FB#? dominates 1/β</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1/β = 1 / (β1 + β2)</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1/β relative to V</a:t>
            </a:r>
            <a:r>
              <a:rPr b="0" lang="en-US" sz="1600" spc="-1" strike="noStrike" baseline="-25000">
                <a:solidFill>
                  <a:srgbClr val="0000cc"/>
                </a:solidFill>
                <a:uFill>
                  <a:solidFill>
                    <a:srgbClr val="ffffff"/>
                  </a:solidFill>
                </a:uFill>
                <a:latin typeface="Arial"/>
              </a:rPr>
              <a:t>O</a:t>
            </a:r>
            <a:r>
              <a:rPr b="0" lang="en-US" sz="1600" spc="-1" strike="noStrike">
                <a:solidFill>
                  <a:srgbClr val="0000cc"/>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cc"/>
                </a:solidFill>
                <a:uFill>
                  <a:solidFill>
                    <a:srgbClr val="ffffff"/>
                  </a:solidFill>
                </a:uFill>
                <a:latin typeface="Arial"/>
              </a:rPr>
              <a:t>    </a:t>
            </a:r>
            <a:r>
              <a:rPr b="1" lang="en-US" sz="1600" spc="-1" strike="noStrike">
                <a:solidFill>
                  <a:srgbClr val="0000cc"/>
                </a:solidFill>
                <a:uFill>
                  <a:solidFill>
                    <a:srgbClr val="ffffff"/>
                  </a:solidFill>
                </a:uFill>
                <a:latin typeface="Arial"/>
              </a:rPr>
              <a:t>Note: </a:t>
            </a:r>
            <a:r>
              <a:rPr b="0" lang="en-US" sz="1600" spc="-1" strike="noStrike">
                <a:solidFill>
                  <a:srgbClr val="0000cc"/>
                </a:solidFill>
                <a:uFill>
                  <a:solidFill>
                    <a:srgbClr val="ffffff"/>
                  </a:solidFill>
                </a:uFill>
                <a:latin typeface="Arial"/>
              </a:rPr>
              <a:t>V</a:t>
            </a:r>
            <a:r>
              <a:rPr b="0" lang="en-US" sz="1600" spc="-1" strike="noStrike" baseline="-25000">
                <a:solidFill>
                  <a:srgbClr val="0000cc"/>
                </a:solidFill>
                <a:uFill>
                  <a:solidFill>
                    <a:srgbClr val="ffffff"/>
                  </a:solidFill>
                </a:uFill>
                <a:latin typeface="Arial"/>
              </a:rPr>
              <a:t>O </a:t>
            </a:r>
            <a:r>
              <a:rPr b="0" lang="en-US" sz="1600" spc="-1" strike="noStrike">
                <a:solidFill>
                  <a:srgbClr val="0000cc"/>
                </a:solidFill>
                <a:uFill>
                  <a:solidFill>
                    <a:srgbClr val="ffffff"/>
                  </a:solidFill>
                </a:uFill>
                <a:latin typeface="Arial"/>
              </a:rPr>
              <a:t>= Op Amp Aol Output before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Ro for this Dual Feedback Example</a:t>
            </a:r>
            <a:endParaRPr b="0" lang="en-US" sz="1800" spc="-1" strike="noStrike">
              <a:solidFill>
                <a:srgbClr val="000000"/>
              </a:solidFill>
              <a:uFill>
                <a:solidFill>
                  <a:srgbClr val="ffffff"/>
                </a:solidFill>
              </a:uFill>
              <a:latin typeface="Arial"/>
            </a:endParaRPr>
          </a:p>
        </p:txBody>
      </p:sp>
      <p:sp>
        <p:nvSpPr>
          <p:cNvPr id="598" name="CustomShape 3"/>
          <p:cNvSpPr/>
          <p:nvPr/>
        </p:nvSpPr>
        <p:spPr>
          <a:xfrm>
            <a:off x="4724280" y="990720"/>
            <a:ext cx="4343040" cy="1610640"/>
          </a:xfrm>
          <a:prstGeom prst="rect">
            <a:avLst/>
          </a:prstGeom>
          <a:no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0000"/>
                </a:solidFill>
                <a:uFill>
                  <a:solidFill>
                    <a:srgbClr val="ffffff"/>
                  </a:solidFill>
                </a:uFill>
                <a:latin typeface="Arial"/>
              </a:rPr>
              <a:t>Analogy:</a:t>
            </a:r>
            <a:r>
              <a:rPr b="0" lang="en-US" sz="1400" spc="-1" strike="noStrike">
                <a:solidFill>
                  <a:srgbClr val="0000cc"/>
                </a:solidFill>
                <a:uFill>
                  <a:solidFill>
                    <a:srgbClr val="ffffff"/>
                  </a:solidFill>
                </a:uFill>
                <a:latin typeface="Arial"/>
              </a:rPr>
              <a:t> Two people are talking in your ear.  Which one do you hear?   The one talking the loudest!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400" spc="-1" strike="noStrike">
                <a:solidFill>
                  <a:srgbClr val="ff0000"/>
                </a:solidFill>
                <a:uFill>
                  <a:solidFill>
                    <a:srgbClr val="ffffff"/>
                  </a:solidFill>
                </a:uFill>
                <a:latin typeface="Arial"/>
              </a:rPr>
              <a:t>Dual Feedback:</a:t>
            </a:r>
            <a:r>
              <a:rPr b="1"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Op amp has two feedback paths talking to it. It listens to the one that feeds back the largest voltage (β = V</a:t>
            </a:r>
            <a:r>
              <a:rPr b="0" lang="en-US" sz="1400" spc="-1" strike="noStrike" baseline="-25000">
                <a:solidFill>
                  <a:srgbClr val="0000cc"/>
                </a:solidFill>
                <a:uFill>
                  <a:solidFill>
                    <a:srgbClr val="ffffff"/>
                  </a:solidFill>
                </a:uFill>
                <a:latin typeface="Arial"/>
              </a:rPr>
              <a:t>FB </a:t>
            </a:r>
            <a:r>
              <a:rPr b="0" lang="en-US" sz="1400" spc="-1" strike="noStrike">
                <a:solidFill>
                  <a:srgbClr val="0000cc"/>
                </a:solidFill>
                <a:uFill>
                  <a:solidFill>
                    <a:srgbClr val="ffffff"/>
                  </a:solidFill>
                </a:uFill>
                <a:latin typeface="Arial"/>
              </a:rPr>
              <a:t>/ V</a:t>
            </a:r>
            <a:r>
              <a:rPr b="0" lang="en-US" sz="1400" spc="-1" strike="noStrike" baseline="-25000">
                <a:solidFill>
                  <a:srgbClr val="0000cc"/>
                </a:solidFill>
                <a:uFill>
                  <a:solidFill>
                    <a:srgbClr val="ffffff"/>
                  </a:solidFill>
                </a:uFill>
                <a:latin typeface="Arial"/>
              </a:rPr>
              <a:t>OUT</a:t>
            </a:r>
            <a:r>
              <a:rPr b="0" lang="en-US" sz="1400" spc="-1" strike="noStrike">
                <a:solidFill>
                  <a:srgbClr val="0000cc"/>
                </a:solidFill>
                <a:uFill>
                  <a:solidFill>
                    <a:srgbClr val="ffffff"/>
                  </a:solidFill>
                </a:uFill>
                <a:latin typeface="Arial"/>
              </a:rPr>
              <a:t>). This implies the smallest 1/β!</a:t>
            </a:r>
            <a:endParaRPr b="0" lang="en-US" sz="1800" spc="-1" strike="noStrike">
              <a:solidFill>
                <a:srgbClr val="000000"/>
              </a:solidFill>
              <a:uFill>
                <a:solidFill>
                  <a:srgbClr val="ffffff"/>
                </a:solidFill>
              </a:uFill>
              <a:latin typeface="Arial"/>
            </a:endParaRPr>
          </a:p>
        </p:txBody>
      </p:sp>
      <p:sp>
        <p:nvSpPr>
          <p:cNvPr id="599" name="TextShape 4"/>
          <p:cNvSpPr txBox="1"/>
          <p:nvPr/>
        </p:nvSpPr>
        <p:spPr>
          <a:xfrm>
            <a:off x="515880" y="258840"/>
            <a:ext cx="7162560" cy="5630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1/β Concept</a:t>
            </a:r>
            <a:endParaRPr b="0" lang="en-US" sz="3200" spc="-1" strike="noStrike">
              <a:solidFill>
                <a:srgbClr val="000000"/>
              </a:solidFill>
              <a:uFill>
                <a:solidFill>
                  <a:srgbClr val="ffffff"/>
                </a:solidFill>
              </a:uFill>
              <a:latin typeface="Arial"/>
            </a:endParaRPr>
          </a:p>
        </p:txBody>
      </p:sp>
      <p:graphicFrame>
        <p:nvGraphicFramePr>
          <p:cNvPr id="600" name="Object 5"/>
          <p:cNvGraphicFramePr/>
          <p:nvPr/>
        </p:nvGraphicFramePr>
        <p:xfrm>
          <a:off x="108000" y="2697120"/>
          <a:ext cx="4811400" cy="3687480"/>
        </p:xfrm>
        <a:graphic>
          <a:graphicData uri="http://schemas.openxmlformats.org/presentationml/2006/ole">
            <p:oleObj progId="Visio.Drawing.11" r:id="rId1" spid="">
              <p:embed/>
              <p:pic>
                <p:nvPicPr>
                  <p:cNvPr id="601" name="Object 7" descr=""/>
                  <p:cNvPicPr/>
                  <p:nvPr/>
                </p:nvPicPr>
                <p:blipFill>
                  <a:blip r:embed="rId2"/>
                  <a:stretch/>
                </p:blipFill>
                <p:spPr>
                  <a:xfrm>
                    <a:off x="108000" y="2697120"/>
                    <a:ext cx="4811400" cy="3687480"/>
                  </a:xfrm>
                  <a:prstGeom prst="rect">
                    <a:avLst/>
                  </a:prstGeom>
                  <a:ln>
                    <a:noFill/>
                  </a:ln>
                </p:spPr>
              </p:pic>
            </p:oleObj>
          </a:graphicData>
        </a:graphic>
      </p:graphicFrame>
      <p:pic>
        <p:nvPicPr>
          <p:cNvPr id="602" name="Picture 4" descr=""/>
          <p:cNvPicPr/>
          <p:nvPr/>
        </p:nvPicPr>
        <p:blipFill>
          <a:blip r:embed="rId3"/>
          <a:stretch/>
        </p:blipFill>
        <p:spPr>
          <a:xfrm>
            <a:off x="1090440" y="627120"/>
            <a:ext cx="3657240" cy="2630160"/>
          </a:xfrm>
          <a:prstGeom prst="rect">
            <a:avLst/>
          </a:prstGeom>
          <a:ln w="9360">
            <a:noFill/>
          </a:ln>
        </p:spPr>
      </p:pic>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TextShape 1"/>
          <p:cNvSpPr txBox="1"/>
          <p:nvPr/>
        </p:nvSpPr>
        <p:spPr>
          <a:xfrm>
            <a:off x="6642000" y="6049800"/>
            <a:ext cx="2133360" cy="205920"/>
          </a:xfrm>
          <a:prstGeom prst="rect">
            <a:avLst/>
          </a:prstGeom>
          <a:noFill/>
          <a:ln>
            <a:noFill/>
          </a:ln>
        </p:spPr>
        <p:txBody>
          <a:bodyPr/>
          <a:p>
            <a:pPr algn="r">
              <a:lnSpc>
                <a:spcPct val="100000"/>
              </a:lnSpc>
            </a:pPr>
            <a:fld id="{88FCEE83-BD34-44E1-9A85-A557D6E4794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04" name="CustomShape 2"/>
          <p:cNvSpPr/>
          <p:nvPr/>
        </p:nvSpPr>
        <p:spPr>
          <a:xfrm>
            <a:off x="403200" y="1708200"/>
            <a:ext cx="4114440" cy="2243160"/>
          </a:xfrm>
          <a:prstGeom prst="rect">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Answer: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rPr>
              <a:t>The</a:t>
            </a:r>
            <a:r>
              <a:rPr b="0" lang="en-US" sz="3200" spc="-1" strike="noStrike">
                <a:solidFill>
                  <a:srgbClr val="ff0000"/>
                </a:solidFill>
                <a:uFill>
                  <a:solidFill>
                    <a:srgbClr val="ffffff"/>
                  </a:solidFill>
                </a:uFill>
                <a:latin typeface="Arial"/>
              </a:rPr>
              <a:t> </a:t>
            </a:r>
            <a:r>
              <a:rPr b="1" lang="en-US" sz="3200" spc="-1" strike="noStrike">
                <a:solidFill>
                  <a:srgbClr val="0000ff"/>
                </a:solidFill>
                <a:uFill>
                  <a:solidFill>
                    <a:srgbClr val="ffffff"/>
                  </a:solidFill>
                </a:uFill>
                <a:latin typeface="Arial"/>
              </a:rPr>
              <a:t>Largest β </a:t>
            </a:r>
            <a:r>
              <a:rPr b="0" lang="en-US" sz="3200" spc="-1" strike="noStrike">
                <a:solidFill>
                  <a:srgbClr val="000000"/>
                </a:solidFill>
                <a:uFill>
                  <a:solidFill>
                    <a:srgbClr val="ffffff"/>
                  </a:solidFill>
                </a:uFill>
                <a:latin typeface="Arial"/>
              </a:rPr>
              <a:t>(</a:t>
            </a:r>
            <a:r>
              <a:rPr b="1" i="1" lang="en-US" sz="3200" spc="-1" strike="noStrike">
                <a:solidFill>
                  <a:srgbClr val="ff0000"/>
                </a:solidFill>
                <a:uFill>
                  <a:solidFill>
                    <a:srgbClr val="ffffff"/>
                  </a:solidFill>
                </a:uFill>
                <a:latin typeface="Arial"/>
              </a:rPr>
              <a:t>Smallest 1/β</a:t>
            </a:r>
            <a:r>
              <a:rPr b="0" lang="en-US" sz="32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will dominate!</a:t>
            </a:r>
            <a:endParaRPr b="0" lang="en-US" sz="1800" spc="-1" strike="noStrike">
              <a:solidFill>
                <a:srgbClr val="000000"/>
              </a:solidFill>
              <a:uFill>
                <a:solidFill>
                  <a:srgbClr val="ffffff"/>
                </a:solidFill>
              </a:uFill>
              <a:latin typeface="Arial"/>
            </a:endParaRPr>
          </a:p>
        </p:txBody>
      </p:sp>
      <p:sp>
        <p:nvSpPr>
          <p:cNvPr id="605" name="CustomShape 3"/>
          <p:cNvSpPr/>
          <p:nvPr/>
        </p:nvSpPr>
        <p:spPr>
          <a:xfrm>
            <a:off x="452520" y="92160"/>
            <a:ext cx="8310240" cy="943560"/>
          </a:xfrm>
          <a:prstGeom prst="rect">
            <a:avLst/>
          </a:prstGeom>
          <a:solidFill>
            <a:schemeClr val="bg1"/>
          </a:solidFill>
          <a:ln w="38160">
            <a:noFill/>
          </a:ln>
        </p:spPr>
        <p:style>
          <a:lnRef idx="0"/>
          <a:fillRef idx="0"/>
          <a:effectRef idx="0"/>
          <a:fontRef idx="minor"/>
        </p:style>
        <p:txBody>
          <a:bodyPr lIns="90000" rIns="90000" tIns="45000" bIns="45000"/>
          <a:p>
            <a:pPr>
              <a:lnSpc>
                <a:spcPct val="100000"/>
              </a:lnSpc>
            </a:pPr>
            <a:r>
              <a:rPr b="1" lang="en-US" sz="2800" spc="-1" strike="noStrike">
                <a:solidFill>
                  <a:srgbClr val="c00000"/>
                </a:solidFill>
                <a:uFill>
                  <a:solidFill>
                    <a:srgbClr val="ffffff"/>
                  </a:solidFill>
                </a:uFill>
                <a:latin typeface="Arial"/>
              </a:rPr>
              <a:t>Dual Feedback and 1/β</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c00000"/>
                </a:solidFill>
                <a:uFill>
                  <a:solidFill>
                    <a:srgbClr val="ffffff"/>
                  </a:solidFill>
                </a:uFill>
                <a:latin typeface="Arial"/>
              </a:rPr>
              <a:t>How will the two feedbacks combine?</a:t>
            </a:r>
            <a:endParaRPr b="0" lang="en-US" sz="1800" spc="-1" strike="noStrike">
              <a:solidFill>
                <a:srgbClr val="000000"/>
              </a:solidFill>
              <a:uFill>
                <a:solidFill>
                  <a:srgbClr val="ffffff"/>
                </a:solidFill>
              </a:uFill>
              <a:latin typeface="Arial"/>
            </a:endParaRPr>
          </a:p>
        </p:txBody>
      </p:sp>
      <p:pic>
        <p:nvPicPr>
          <p:cNvPr id="606" name="Picture 8" descr=""/>
          <p:cNvPicPr/>
          <p:nvPr/>
        </p:nvPicPr>
        <p:blipFill>
          <a:blip r:embed="rId1"/>
          <a:stretch/>
        </p:blipFill>
        <p:spPr>
          <a:xfrm>
            <a:off x="4267080" y="1116000"/>
            <a:ext cx="4236840" cy="5181120"/>
          </a:xfrm>
          <a:prstGeom prst="rect">
            <a:avLst/>
          </a:prstGeom>
          <a:ln w="9360">
            <a:noFill/>
          </a:ln>
        </p:spPr>
      </p:pic>
      <p:sp>
        <p:nvSpPr>
          <p:cNvPr id="607" name="CustomShape 4"/>
          <p:cNvSpPr/>
          <p:nvPr/>
        </p:nvSpPr>
        <p:spPr>
          <a:xfrm>
            <a:off x="4640760" y="1846440"/>
            <a:ext cx="152388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1" i="1" lang="en-US" sz="2400" spc="-1" strike="noStrike">
                <a:solidFill>
                  <a:srgbClr val="ff0000"/>
                </a:solidFill>
                <a:uFill>
                  <a:solidFill>
                    <a:srgbClr val="ffffff"/>
                  </a:solidFill>
                </a:uFill>
                <a:latin typeface="Arial"/>
              </a:rPr>
              <a:t>Small 1/β</a:t>
            </a:r>
            <a:endParaRPr b="0" lang="en-US" sz="1800" spc="-1" strike="noStrike">
              <a:solidFill>
                <a:srgbClr val="000000"/>
              </a:solidFill>
              <a:uFill>
                <a:solidFill>
                  <a:srgbClr val="ffffff"/>
                </a:solidFill>
              </a:uFill>
              <a:latin typeface="Arial"/>
            </a:endParaRPr>
          </a:p>
        </p:txBody>
      </p:sp>
      <p:sp>
        <p:nvSpPr>
          <p:cNvPr id="608" name="CustomShape 5"/>
          <p:cNvSpPr/>
          <p:nvPr/>
        </p:nvSpPr>
        <p:spPr>
          <a:xfrm>
            <a:off x="4758480" y="3409920"/>
            <a:ext cx="153900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1" i="1" lang="en-US" sz="2400" spc="-1" strike="noStrike">
                <a:solidFill>
                  <a:srgbClr val="ff0000"/>
                </a:solidFill>
                <a:uFill>
                  <a:solidFill>
                    <a:srgbClr val="ffffff"/>
                  </a:solidFill>
                </a:uFill>
                <a:latin typeface="Arial"/>
              </a:rPr>
              <a:t>Large 1/β</a:t>
            </a:r>
            <a:endParaRPr b="0" lang="en-US" sz="1800" spc="-1" strike="noStrike">
              <a:solidFill>
                <a:srgbClr val="000000"/>
              </a:solidFill>
              <a:uFill>
                <a:solidFill>
                  <a:srgbClr val="ffffff"/>
                </a:solidFill>
              </a:u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TextShape 1"/>
          <p:cNvSpPr txBox="1"/>
          <p:nvPr/>
        </p:nvSpPr>
        <p:spPr>
          <a:xfrm>
            <a:off x="6642000" y="6049800"/>
            <a:ext cx="2133360" cy="205920"/>
          </a:xfrm>
          <a:prstGeom prst="rect">
            <a:avLst/>
          </a:prstGeom>
          <a:noFill/>
          <a:ln>
            <a:noFill/>
          </a:ln>
        </p:spPr>
        <p:txBody>
          <a:bodyPr/>
          <a:p>
            <a:pPr algn="r">
              <a:lnSpc>
                <a:spcPct val="100000"/>
              </a:lnSpc>
            </a:pPr>
            <a:fld id="{20159CBE-E784-4715-87C4-A2FFD80EE05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610" name="Object 2"/>
          <p:cNvGraphicFramePr/>
          <p:nvPr/>
        </p:nvGraphicFramePr>
        <p:xfrm>
          <a:off x="990720" y="914400"/>
          <a:ext cx="7009920" cy="3119040"/>
        </p:xfrm>
        <a:graphic>
          <a:graphicData uri="http://schemas.openxmlformats.org/presentationml/2006/ole">
            <p:oleObj progId="Visio.Drawing.11" r:id="rId1" spid="">
              <p:embed/>
              <p:pic>
                <p:nvPicPr>
                  <p:cNvPr id="611" name="Object 2" descr=""/>
                  <p:cNvPicPr/>
                  <p:nvPr/>
                </p:nvPicPr>
                <p:blipFill>
                  <a:blip r:embed="rId2"/>
                  <a:stretch/>
                </p:blipFill>
                <p:spPr>
                  <a:xfrm>
                    <a:off x="990720" y="914400"/>
                    <a:ext cx="7009920" cy="3119040"/>
                  </a:xfrm>
                  <a:prstGeom prst="rect">
                    <a:avLst/>
                  </a:prstGeom>
                  <a:ln>
                    <a:noFill/>
                  </a:ln>
                </p:spPr>
              </p:pic>
            </p:oleObj>
          </a:graphicData>
        </a:graphic>
      </p:graphicFrame>
      <p:sp>
        <p:nvSpPr>
          <p:cNvPr id="612" name="TextShape 3"/>
          <p:cNvSpPr txBox="1"/>
          <p:nvPr/>
        </p:nvSpPr>
        <p:spPr>
          <a:xfrm>
            <a:off x="566640" y="291960"/>
            <a:ext cx="7238520" cy="5630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the </a:t>
            </a:r>
            <a:r>
              <a:rPr b="1" i="1" lang="en-US" sz="3200" spc="-1" strike="noStrike">
                <a:solidFill>
                  <a:srgbClr val="0033cc"/>
                </a:solidFill>
                <a:uFill>
                  <a:solidFill>
                    <a:srgbClr val="ffffff"/>
                  </a:solidFill>
                </a:uFill>
                <a:latin typeface="Arial"/>
              </a:rPr>
              <a:t>BIG NOT</a:t>
            </a:r>
            <a:endParaRPr b="0" lang="en-US" sz="3200" spc="-1" strike="noStrike">
              <a:solidFill>
                <a:srgbClr val="000000"/>
              </a:solidFill>
              <a:uFill>
                <a:solidFill>
                  <a:srgbClr val="ffffff"/>
                </a:solidFill>
              </a:uFill>
              <a:latin typeface="Arial"/>
            </a:endParaRPr>
          </a:p>
        </p:txBody>
      </p:sp>
      <p:pic>
        <p:nvPicPr>
          <p:cNvPr id="613" name="Picture 4" descr=""/>
          <p:cNvPicPr/>
          <p:nvPr/>
        </p:nvPicPr>
        <p:blipFill>
          <a:blip r:embed="rId3"/>
          <a:stretch/>
        </p:blipFill>
        <p:spPr>
          <a:xfrm>
            <a:off x="7620120" y="1219320"/>
            <a:ext cx="794880" cy="914040"/>
          </a:xfrm>
          <a:prstGeom prst="rect">
            <a:avLst/>
          </a:prstGeom>
          <a:ln>
            <a:noFill/>
          </a:ln>
        </p:spPr>
      </p:pic>
      <p:sp>
        <p:nvSpPr>
          <p:cNvPr id="614" name="CustomShape 4"/>
          <p:cNvSpPr/>
          <p:nvPr/>
        </p:nvSpPr>
        <p:spPr>
          <a:xfrm>
            <a:off x="304920" y="3962520"/>
            <a:ext cx="8686440" cy="185580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cc"/>
                </a:solidFill>
                <a:uFill>
                  <a:solidFill>
                    <a:srgbClr val="ffffff"/>
                  </a:solidFill>
                </a:uFill>
                <a:latin typeface="Arial"/>
              </a:rPr>
              <a:t>Dual Feedback and the </a:t>
            </a:r>
            <a:r>
              <a:rPr b="0" i="1" lang="en-US" sz="1600" spc="-1" strike="noStrike">
                <a:solidFill>
                  <a:srgbClr val="ff0000"/>
                </a:solidFill>
                <a:uFill>
                  <a:solidFill>
                    <a:srgbClr val="ffffff"/>
                  </a:solidFill>
                </a:uFill>
                <a:latin typeface="Arial"/>
              </a:rPr>
              <a:t>BIG NOT</a:t>
            </a:r>
            <a:r>
              <a:rPr b="0" lang="en-US" sz="1600" spc="-1" strike="noStrike">
                <a:solidFill>
                  <a:srgbClr val="0000cc"/>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8000"/>
                </a:solidFill>
                <a:uFill>
                  <a:solidFill>
                    <a:srgbClr val="ffffff"/>
                  </a:solidFill>
                </a:uFill>
                <a:latin typeface="Arial"/>
              </a:rPr>
              <a:t>1/β</a:t>
            </a:r>
            <a:r>
              <a:rPr b="0" lang="en-US" sz="1600" spc="-1" strike="noStrike">
                <a:solidFill>
                  <a:srgbClr val="ff0000"/>
                </a:solidFill>
                <a:uFill>
                  <a:solidFill>
                    <a:srgbClr val="ffffff"/>
                  </a:solidFill>
                </a:uFill>
                <a:latin typeface="Arial"/>
              </a:rPr>
              <a:t> Slope changes from </a:t>
            </a:r>
            <a:r>
              <a:rPr b="0" lang="en-US" sz="1600" spc="-1" strike="noStrike">
                <a:solidFill>
                  <a:srgbClr val="008000"/>
                </a:solidFill>
                <a:uFill>
                  <a:solidFill>
                    <a:srgbClr val="ffffff"/>
                  </a:solidFill>
                </a:uFill>
                <a:latin typeface="Arial"/>
              </a:rPr>
              <a:t>+20db/decade</a:t>
            </a:r>
            <a:r>
              <a:rPr b="0" lang="en-US" sz="1600" spc="-1" strike="noStrike">
                <a:solidFill>
                  <a:srgbClr val="ff0000"/>
                </a:solidFill>
                <a:uFill>
                  <a:solidFill>
                    <a:srgbClr val="ffffff"/>
                  </a:solidFill>
                </a:uFill>
                <a:latin typeface="Arial"/>
              </a:rPr>
              <a:t> to </a:t>
            </a:r>
            <a:r>
              <a:rPr b="0" lang="en-US" sz="1600" spc="-1" strike="noStrike">
                <a:solidFill>
                  <a:srgbClr val="008000"/>
                </a:solidFill>
                <a:uFill>
                  <a:solidFill>
                    <a:srgbClr val="ffffff"/>
                  </a:solidFill>
                </a:uFill>
                <a:latin typeface="Arial"/>
              </a:rPr>
              <a:t>-20dB/decade</a:t>
            </a:r>
            <a:r>
              <a:rPr b="0" lang="en-US" sz="1600" spc="-1" strike="noStrike">
                <a:solidFill>
                  <a:srgbClr val="0000cc"/>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457200" indent="-216000">
              <a:lnSpc>
                <a:spcPct val="100000"/>
              </a:lnSpc>
              <a:buClr>
                <a:srgbClr val="0000cc"/>
              </a:buClr>
              <a:buFont typeface="Wingdings" charset="2"/>
              <a:buChar char=""/>
            </a:pPr>
            <a:r>
              <a:rPr b="0"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Implies a “complex conjugate pole ” in the 1/β Plot with small damping ratio, ζ. </a:t>
            </a:r>
            <a:endParaRPr b="0" lang="en-US" sz="1800" spc="-1" strike="noStrike">
              <a:solidFill>
                <a:srgbClr val="000000"/>
              </a:solidFill>
              <a:uFill>
                <a:solidFill>
                  <a:srgbClr val="ffffff"/>
                </a:solidFill>
              </a:uFill>
              <a:latin typeface="Arial"/>
            </a:endParaRPr>
          </a:p>
          <a:p>
            <a:pPr lvl="1" marL="457200" indent="-216000">
              <a:lnSpc>
                <a:spcPct val="100000"/>
              </a:lnSpc>
              <a:buClr>
                <a:srgbClr val="0000cc"/>
              </a:buClr>
              <a:buFont typeface="Wingdings" charset="2"/>
              <a:buChar char=""/>
            </a:pPr>
            <a:r>
              <a:rPr b="0"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Implies a “complex conjugate zero” in the Aolβ (Loop Gain Plot) with small damping ratio, ζ.</a:t>
            </a:r>
            <a:endParaRPr b="0" lang="en-US" sz="1800" spc="-1" strike="noStrike">
              <a:solidFill>
                <a:srgbClr val="000000"/>
              </a:solidFill>
              <a:uFill>
                <a:solidFill>
                  <a:srgbClr val="ffffff"/>
                </a:solidFill>
              </a:uFill>
              <a:latin typeface="Arial"/>
            </a:endParaRPr>
          </a:p>
          <a:p>
            <a:pPr lvl="1" marL="457200" indent="-216000">
              <a:lnSpc>
                <a:spcPct val="100000"/>
              </a:lnSpc>
              <a:buClr>
                <a:srgbClr val="0000cc"/>
              </a:buClr>
              <a:buFont typeface="Wingdings" charset="2"/>
              <a:buChar char=""/>
            </a:pPr>
            <a:r>
              <a:rPr b="0"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+/-90° phase shift at frequency of complex zero/complex pole.</a:t>
            </a:r>
            <a:endParaRPr b="0" lang="en-US" sz="1800" spc="-1" strike="noStrike">
              <a:solidFill>
                <a:srgbClr val="000000"/>
              </a:solidFill>
              <a:uFill>
                <a:solidFill>
                  <a:srgbClr val="ffffff"/>
                </a:solidFill>
              </a:uFill>
              <a:latin typeface="Arial"/>
            </a:endParaRPr>
          </a:p>
          <a:p>
            <a:pPr lvl="1" marL="457200" indent="-216000">
              <a:lnSpc>
                <a:spcPct val="100000"/>
              </a:lnSpc>
              <a:buClr>
                <a:srgbClr val="0000cc"/>
              </a:buClr>
              <a:buFont typeface="Wingdings" charset="2"/>
              <a:buChar char=""/>
            </a:pPr>
            <a:r>
              <a:rPr b="0"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Phase slope from +/-90°/decade slope to +/-180° in narrow band near frequency  </a:t>
            </a:r>
            <a:endParaRPr b="0" lang="en-US" sz="1800" spc="-1" strike="noStrike">
              <a:solidFill>
                <a:srgbClr val="000000"/>
              </a:solidFill>
              <a:uFill>
                <a:solidFill>
                  <a:srgbClr val="ffffff"/>
                </a:solidFill>
              </a:uFill>
              <a:latin typeface="Arial"/>
            </a:endParaRPr>
          </a:p>
          <a:p>
            <a:pPr marL="457200">
              <a:lnSpc>
                <a:spcPct val="100000"/>
              </a:lnSpc>
            </a:pPr>
            <a:r>
              <a:rPr b="0"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of complex zero/complex pole depending upon damping ratio, ζ. </a:t>
            </a:r>
            <a:endParaRPr b="0" lang="en-US" sz="1800" spc="-1" strike="noStrike">
              <a:solidFill>
                <a:srgbClr val="000000"/>
              </a:solidFill>
              <a:uFill>
                <a:solidFill>
                  <a:srgbClr val="ffffff"/>
                </a:solidFill>
              </a:uFill>
              <a:latin typeface="Arial"/>
            </a:endParaRPr>
          </a:p>
          <a:p>
            <a:pPr lvl="1" marL="457200" indent="-216000">
              <a:lnSpc>
                <a:spcPct val="100000"/>
              </a:lnSpc>
              <a:buClr>
                <a:srgbClr val="0000cc"/>
              </a:buClr>
              <a:buFont typeface="Wingdings" charset="2"/>
              <a:buChar char=""/>
            </a:pPr>
            <a:r>
              <a:rPr b="0" lang="en-US" sz="1400" spc="-1" strike="noStrike">
                <a:solidFill>
                  <a:srgbClr val="0000cc"/>
                </a:solidFill>
                <a:uFill>
                  <a:solidFill>
                    <a:srgbClr val="ffffff"/>
                  </a:solidFill>
                </a:uFill>
                <a:latin typeface="Arial"/>
              </a:rPr>
              <a:t>     </a:t>
            </a:r>
            <a:r>
              <a:rPr b="0" lang="en-US" sz="1400" spc="-1" strike="noStrike">
                <a:solidFill>
                  <a:srgbClr val="0000cc"/>
                </a:solidFill>
                <a:uFill>
                  <a:solidFill>
                    <a:srgbClr val="ffffff"/>
                  </a:solidFill>
                </a:uFill>
                <a:latin typeface="Arial"/>
              </a:rPr>
              <a:t>Complex zero/complex pole can cause </a:t>
            </a:r>
            <a:r>
              <a:rPr b="0" i="1" lang="en-US" sz="1400" spc="-1" strike="noStrike">
                <a:solidFill>
                  <a:srgbClr val="ff0000"/>
                </a:solidFill>
                <a:uFill>
                  <a:solidFill>
                    <a:srgbClr val="ffffff"/>
                  </a:solidFill>
                </a:uFill>
                <a:latin typeface="Arial"/>
              </a:rPr>
              <a:t>severe</a:t>
            </a:r>
            <a:r>
              <a:rPr b="0" lang="en-US" sz="1400" spc="-1" strike="noStrike">
                <a:solidFill>
                  <a:srgbClr val="0000cc"/>
                </a:solidFill>
                <a:uFill>
                  <a:solidFill>
                    <a:srgbClr val="ffffff"/>
                  </a:solidFill>
                </a:uFill>
                <a:latin typeface="Arial"/>
              </a:rPr>
              <a:t> gain peaking in closed loop response.</a:t>
            </a:r>
            <a:endParaRPr b="0" lang="en-US" sz="1800" spc="-1" strike="noStrike">
              <a:solidFill>
                <a:srgbClr val="000000"/>
              </a:solidFill>
              <a:uFill>
                <a:solidFill>
                  <a:srgbClr val="ffffff"/>
                </a:solidFill>
              </a:uFill>
              <a:latin typeface="Arial"/>
            </a:endParaRPr>
          </a:p>
        </p:txBody>
      </p:sp>
      <p:sp>
        <p:nvSpPr>
          <p:cNvPr id="615" name="CustomShape 5"/>
          <p:cNvSpPr/>
          <p:nvPr/>
        </p:nvSpPr>
        <p:spPr>
          <a:xfrm>
            <a:off x="685800" y="990720"/>
            <a:ext cx="3352320" cy="577080"/>
          </a:xfrm>
          <a:prstGeom prst="rect">
            <a:avLst/>
          </a:prstGeom>
          <a:noFill/>
          <a:ln w="9360">
            <a:noFill/>
          </a:ln>
        </p:spPr>
        <p:style>
          <a:lnRef idx="0"/>
          <a:fillRef idx="0"/>
          <a:effectRef idx="0"/>
          <a:fontRef idx="minor"/>
        </p:style>
        <p:txBody>
          <a:bodyPr lIns="90000" rIns="90000" tIns="45000" bIns="45000"/>
          <a:p>
            <a:pPr>
              <a:lnSpc>
                <a:spcPct val="100000"/>
              </a:lnSpc>
            </a:pPr>
            <a:r>
              <a:rPr b="0" i="1" lang="en-US" sz="1600" spc="-1" strike="noStrike">
                <a:solidFill>
                  <a:srgbClr val="ff0000"/>
                </a:solidFill>
                <a:uFill>
                  <a:solidFill>
                    <a:srgbClr val="ffffff"/>
                  </a:solidFill>
                </a:uFill>
                <a:latin typeface="Arial"/>
              </a:rPr>
              <a:t>WARNING:</a:t>
            </a:r>
            <a:r>
              <a:rPr b="0" lang="en-US" sz="1600" spc="-1" strike="noStrike">
                <a:solidFill>
                  <a:srgbClr val="0000cc"/>
                </a:solidFill>
                <a:uFill>
                  <a:solidFill>
                    <a:srgbClr val="ffffff"/>
                  </a:solidFill>
                </a:uFill>
                <a:latin typeface="Arial"/>
              </a:rPr>
              <a:t> </a:t>
            </a:r>
            <a:r>
              <a:rPr b="0" i="1" lang="en-US" sz="1600" spc="-1" strike="noStrike">
                <a:solidFill>
                  <a:srgbClr val="0000cc"/>
                </a:solidFill>
                <a:uFill>
                  <a:solidFill>
                    <a:srgbClr val="ffffff"/>
                  </a:solidFill>
                </a:uFill>
                <a:latin typeface="Arial"/>
              </a:rPr>
              <a:t>This can be               hazardous to your circuit!</a:t>
            </a:r>
            <a:endParaRPr b="0" lang="en-US" sz="1800" spc="-1" strike="noStrike">
              <a:solidFill>
                <a:srgbClr val="000000"/>
              </a:solidFill>
              <a:uFill>
                <a:solidFill>
                  <a:srgbClr val="ffffff"/>
                </a:solidFill>
              </a:uFill>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1"/>
          <p:cNvSpPr txBox="1"/>
          <p:nvPr/>
        </p:nvSpPr>
        <p:spPr>
          <a:xfrm>
            <a:off x="6642000" y="6049800"/>
            <a:ext cx="2133360" cy="205920"/>
          </a:xfrm>
          <a:prstGeom prst="rect">
            <a:avLst/>
          </a:prstGeom>
          <a:noFill/>
          <a:ln>
            <a:noFill/>
          </a:ln>
        </p:spPr>
        <p:txBody>
          <a:bodyPr/>
          <a:p>
            <a:pPr algn="r">
              <a:lnSpc>
                <a:spcPct val="100000"/>
              </a:lnSpc>
            </a:pPr>
            <a:fld id="{60D4F8D9-F9A6-4A4F-A5AC-0E83713874B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17" name="TextShape 2"/>
          <p:cNvSpPr txBox="1"/>
          <p:nvPr/>
        </p:nvSpPr>
        <p:spPr>
          <a:xfrm>
            <a:off x="243000" y="263520"/>
            <a:ext cx="8229240" cy="550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Complex Conjugate Pole Phase Example</a:t>
            </a:r>
            <a:endParaRPr b="0" lang="en-US" sz="3200" spc="-1" strike="noStrike">
              <a:solidFill>
                <a:srgbClr val="000000"/>
              </a:solidFill>
              <a:uFill>
                <a:solidFill>
                  <a:srgbClr val="ffffff"/>
                </a:solidFill>
              </a:uFill>
              <a:latin typeface="Arial"/>
            </a:endParaRPr>
          </a:p>
        </p:txBody>
      </p:sp>
      <p:pic>
        <p:nvPicPr>
          <p:cNvPr id="618" name="Picture 3" descr=""/>
          <p:cNvPicPr/>
          <p:nvPr/>
        </p:nvPicPr>
        <p:blipFill>
          <a:blip r:embed="rId1"/>
          <a:stretch/>
        </p:blipFill>
        <p:spPr>
          <a:xfrm>
            <a:off x="152280" y="1143000"/>
            <a:ext cx="8991360" cy="4466880"/>
          </a:xfrm>
          <a:prstGeom prst="rect">
            <a:avLst/>
          </a:prstGeom>
          <a:ln>
            <a:noFill/>
          </a:ln>
        </p:spPr>
      </p:pic>
      <p:sp>
        <p:nvSpPr>
          <p:cNvPr id="619" name="CustomShape 3"/>
          <p:cNvSpPr/>
          <p:nvPr/>
        </p:nvSpPr>
        <p:spPr>
          <a:xfrm>
            <a:off x="380880" y="5334120"/>
            <a:ext cx="8534160" cy="45540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From: Dorf, Richard C.  Modern Control Systems. Addison-Wesley Publishing Company. Reading, Massachusetts.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Third Edition, 1981.</a:t>
            </a:r>
            <a:endParaRPr b="0" lang="en-US" sz="1800" spc="-1" strike="noStrike">
              <a:solidFill>
                <a:srgbClr val="000000"/>
              </a:solidFill>
              <a:uFill>
                <a:solidFill>
                  <a:srgbClr val="ffffff"/>
                </a:solidFill>
              </a:uFill>
              <a:latin typeface="Arial"/>
            </a:endParaRPr>
          </a:p>
        </p:txBody>
      </p:sp>
      <p:sp>
        <p:nvSpPr>
          <p:cNvPr id="620" name="CustomShape 4"/>
          <p:cNvSpPr/>
          <p:nvPr/>
        </p:nvSpPr>
        <p:spPr>
          <a:xfrm>
            <a:off x="4564080" y="1400040"/>
            <a:ext cx="1207800" cy="277560"/>
          </a:xfrm>
          <a:prstGeom prst="ellipse">
            <a:avLst/>
          </a:prstGeom>
          <a:noFill/>
          <a:ln>
            <a:round/>
          </a:ln>
        </p:spPr>
        <p:style>
          <a:lnRef idx="2">
            <a:schemeClr val="accent1">
              <a:shade val="50000"/>
            </a:schemeClr>
          </a:lnRef>
          <a:fillRef idx="1">
            <a:schemeClr val="accent1"/>
          </a:fillRef>
          <a:effectRef idx="0">
            <a:schemeClr val="accent1"/>
          </a:effectRef>
          <a:fontRef idx="minor"/>
        </p:style>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TextShape 1"/>
          <p:cNvSpPr txBox="1"/>
          <p:nvPr/>
        </p:nvSpPr>
        <p:spPr>
          <a:xfrm>
            <a:off x="6642000" y="6049800"/>
            <a:ext cx="2133360" cy="205920"/>
          </a:xfrm>
          <a:prstGeom prst="rect">
            <a:avLst/>
          </a:prstGeom>
          <a:noFill/>
          <a:ln>
            <a:noFill/>
          </a:ln>
        </p:spPr>
        <p:txBody>
          <a:bodyPr/>
          <a:p>
            <a:pPr algn="r">
              <a:lnSpc>
                <a:spcPct val="100000"/>
              </a:lnSpc>
            </a:pPr>
            <a:fld id="{2FAA6E3F-34DF-4C6B-99D7-304053B867F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22" name="TextShape 2"/>
          <p:cNvSpPr txBox="1"/>
          <p:nvPr/>
        </p:nvSpPr>
        <p:spPr>
          <a:xfrm>
            <a:off x="762120" y="22068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1/β Example</a:t>
            </a:r>
            <a:endParaRPr b="0" lang="en-US" sz="3200" spc="-1" strike="noStrike">
              <a:solidFill>
                <a:srgbClr val="000000"/>
              </a:solidFill>
              <a:uFill>
                <a:solidFill>
                  <a:srgbClr val="ffffff"/>
                </a:solidFill>
              </a:uFill>
              <a:latin typeface="Arial"/>
            </a:endParaRPr>
          </a:p>
        </p:txBody>
      </p:sp>
      <p:pic>
        <p:nvPicPr>
          <p:cNvPr id="623" name="Picture 13" descr=""/>
          <p:cNvPicPr/>
          <p:nvPr/>
        </p:nvPicPr>
        <p:blipFill>
          <a:blip r:embed="rId1"/>
          <a:stretch/>
        </p:blipFill>
        <p:spPr>
          <a:xfrm>
            <a:off x="1238400" y="1066680"/>
            <a:ext cx="6457680" cy="4020840"/>
          </a:xfrm>
          <a:prstGeom prst="rect">
            <a:avLst/>
          </a:prstGeom>
          <a:ln w="9360">
            <a:noFill/>
          </a:ln>
        </p:spPr>
      </p:pic>
      <p:sp>
        <p:nvSpPr>
          <p:cNvPr id="624" name="CustomShape 3"/>
          <p:cNvSpPr/>
          <p:nvPr/>
        </p:nvSpPr>
        <p:spPr>
          <a:xfrm>
            <a:off x="961920" y="4952880"/>
            <a:ext cx="7295760" cy="118764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Dual Feedback:</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FB#1 through RF forces accurate Vout across CL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FB#2 through CF dominates at high frequency for stability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Riso provides isolation between FB#1 and FB#2</a:t>
            </a:r>
            <a:endParaRPr b="0" lang="en-US" sz="1800" spc="-1" strike="noStrike">
              <a:solidFill>
                <a:srgbClr val="000000"/>
              </a:solidFill>
              <a:uFill>
                <a:solidFill>
                  <a:srgbClr val="ffffff"/>
                </a:solidFill>
              </a:uFill>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5" name="Picture 14" descr=""/>
          <p:cNvPicPr/>
          <p:nvPr/>
        </p:nvPicPr>
        <p:blipFill>
          <a:blip r:embed="rId1"/>
          <a:stretch/>
        </p:blipFill>
        <p:spPr>
          <a:xfrm>
            <a:off x="352440" y="685800"/>
            <a:ext cx="8337240" cy="4000320"/>
          </a:xfrm>
          <a:prstGeom prst="rect">
            <a:avLst/>
          </a:prstGeom>
          <a:ln w="9360">
            <a:noFill/>
          </a:ln>
        </p:spPr>
      </p:pic>
      <p:sp>
        <p:nvSpPr>
          <p:cNvPr id="626" name="TextShape 1"/>
          <p:cNvSpPr txBox="1"/>
          <p:nvPr/>
        </p:nvSpPr>
        <p:spPr>
          <a:xfrm>
            <a:off x="6642000" y="6049800"/>
            <a:ext cx="2133360" cy="205920"/>
          </a:xfrm>
          <a:prstGeom prst="rect">
            <a:avLst/>
          </a:prstGeom>
          <a:noFill/>
          <a:ln>
            <a:noFill/>
          </a:ln>
        </p:spPr>
        <p:txBody>
          <a:bodyPr/>
          <a:p>
            <a:pPr algn="r">
              <a:lnSpc>
                <a:spcPct val="100000"/>
              </a:lnSpc>
            </a:pPr>
            <a:fld id="{B1B7B3CA-2069-4B04-B690-8D2BEA174B2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27" name="TextShape 2"/>
          <p:cNvSpPr txBox="1"/>
          <p:nvPr/>
        </p:nvSpPr>
        <p:spPr>
          <a:xfrm>
            <a:off x="590400" y="20160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Zo External Model for Dual Feedback Analysis</a:t>
            </a:r>
            <a:endParaRPr b="0" lang="en-US" sz="3200" spc="-1" strike="noStrike">
              <a:solidFill>
                <a:srgbClr val="000000"/>
              </a:solidFill>
              <a:uFill>
                <a:solidFill>
                  <a:srgbClr val="ffffff"/>
                </a:solidFill>
              </a:uFill>
              <a:latin typeface="Arial"/>
            </a:endParaRPr>
          </a:p>
        </p:txBody>
      </p:sp>
      <p:sp>
        <p:nvSpPr>
          <p:cNvPr id="628" name="CustomShape 3"/>
          <p:cNvSpPr/>
          <p:nvPr/>
        </p:nvSpPr>
        <p:spPr>
          <a:xfrm>
            <a:off x="581040" y="4371840"/>
            <a:ext cx="7324200" cy="17362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Zo External Model: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VCV1 ideally isolates U1 so U1 only provides data sheet Aol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Set Ro to match measured Ro</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Analyze with unloaded Ro (largest Ro) which creates  worst instability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Use 1/β on Aol stability analysis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1/β, taken from VOA will include the effects of Zo, Riso and CL </a:t>
            </a:r>
            <a:endParaRPr b="0" lang="en-US" sz="1800" spc="-1" strike="noStrike">
              <a:solidFill>
                <a:srgbClr val="000000"/>
              </a:solidFill>
              <a:uFill>
                <a:solidFill>
                  <a:srgbClr val="ffffff"/>
                </a:solidFill>
              </a:uFill>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6642000" y="6049800"/>
            <a:ext cx="2133360" cy="205920"/>
          </a:xfrm>
          <a:prstGeom prst="rect">
            <a:avLst/>
          </a:prstGeom>
          <a:noFill/>
          <a:ln>
            <a:noFill/>
          </a:ln>
        </p:spPr>
        <p:txBody>
          <a:bodyPr/>
          <a:p>
            <a:pPr algn="r">
              <a:lnSpc>
                <a:spcPct val="100000"/>
              </a:lnSpc>
            </a:pPr>
            <a:fld id="{AAD39430-80AA-42E7-A3B9-780868F0BDA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30" name="TextShape 2"/>
          <p:cNvSpPr txBox="1"/>
          <p:nvPr/>
        </p:nvSpPr>
        <p:spPr>
          <a:xfrm>
            <a:off x="314280" y="22068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FB#1 And FB#2</a:t>
            </a:r>
            <a:endParaRPr b="0" lang="en-US" sz="3200" spc="-1" strike="noStrike">
              <a:solidFill>
                <a:srgbClr val="000000"/>
              </a:solidFill>
              <a:uFill>
                <a:solidFill>
                  <a:srgbClr val="ffffff"/>
                </a:solidFill>
              </a:uFill>
              <a:latin typeface="Arial"/>
            </a:endParaRPr>
          </a:p>
        </p:txBody>
      </p:sp>
      <p:pic>
        <p:nvPicPr>
          <p:cNvPr id="631" name="Picture 14" descr=""/>
          <p:cNvPicPr/>
          <p:nvPr/>
        </p:nvPicPr>
        <p:blipFill>
          <a:blip r:embed="rId1"/>
          <a:stretch/>
        </p:blipFill>
        <p:spPr>
          <a:xfrm>
            <a:off x="352440" y="685800"/>
            <a:ext cx="8337240" cy="4000320"/>
          </a:xfrm>
          <a:prstGeom prst="rect">
            <a:avLst/>
          </a:prstGeom>
          <a:ln w="9360">
            <a:noFill/>
          </a:ln>
        </p:spPr>
      </p:pic>
      <p:sp>
        <p:nvSpPr>
          <p:cNvPr id="632" name="CustomShape 3"/>
          <p:cNvSpPr/>
          <p:nvPr/>
        </p:nvSpPr>
        <p:spPr>
          <a:xfrm>
            <a:off x="162000" y="4476600"/>
            <a:ext cx="8800920" cy="191880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FB#1 and FB#2 1/ β  Analysis: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There is only one net voltage fed back as β to the -input of the op amp</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β_net = β_FB#1 + β_FB#2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This implies that the largest β will dominate → smallest 1/ β will dominate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Analyze FB#1 with CF = open since it will only dominate at high frequencies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Analyze FB#2 with CL = short since it is at least 10x CF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633" name="CustomShape 4"/>
          <p:cNvSpPr/>
          <p:nvPr/>
        </p:nvSpPr>
        <p:spPr>
          <a:xfrm flipH="1">
            <a:off x="2581200" y="1812960"/>
            <a:ext cx="3155760" cy="6120"/>
          </a:xfrm>
          <a:custGeom>
            <a:avLst/>
            <a:gdLst/>
            <a:ahLst/>
            <a:rect l="l" t="t" r="r" b="b"/>
            <a:pathLst>
              <a:path w="21600" h="21600">
                <a:moveTo>
                  <a:pt x="0" y="0"/>
                </a:moveTo>
                <a:lnTo>
                  <a:pt x="21600" y="21600"/>
                </a:lnTo>
              </a:path>
            </a:pathLst>
          </a:custGeom>
          <a:noFill/>
          <a:ln w="34920">
            <a:solidFill>
              <a:srgbClr val="0000ff"/>
            </a:solidFill>
            <a:round/>
            <a:tailEnd len="med" type="arrow" w="med"/>
          </a:ln>
        </p:spPr>
        <p:style>
          <a:lnRef idx="1">
            <a:schemeClr val="accent1"/>
          </a:lnRef>
          <a:fillRef idx="0">
            <a:schemeClr val="accent1"/>
          </a:fillRef>
          <a:effectRef idx="0">
            <a:schemeClr val="accent1"/>
          </a:effectRef>
          <a:fontRef idx="minor"/>
        </p:style>
      </p:sp>
      <p:sp>
        <p:nvSpPr>
          <p:cNvPr id="634" name="CustomShape 5"/>
          <p:cNvSpPr/>
          <p:nvPr/>
        </p:nvSpPr>
        <p:spPr>
          <a:xfrm flipH="1" flipV="1">
            <a:off x="2618640" y="1304280"/>
            <a:ext cx="4200120" cy="9000"/>
          </a:xfrm>
          <a:custGeom>
            <a:avLst/>
            <a:gdLst/>
            <a:ahLst/>
            <a:rect l="l" t="t" r="r" b="b"/>
            <a:pathLst>
              <a:path w="21600" h="21600">
                <a:moveTo>
                  <a:pt x="0" y="0"/>
                </a:moveTo>
                <a:lnTo>
                  <a:pt x="21600" y="21600"/>
                </a:lnTo>
              </a:path>
            </a:pathLst>
          </a:custGeom>
          <a:noFill/>
          <a:ln w="34920">
            <a:solidFill>
              <a:srgbClr val="0000ff"/>
            </a:solidFill>
            <a:round/>
            <a:tailEnd len="med" type="arrow" w="med"/>
          </a:ln>
        </p:spPr>
        <p:style>
          <a:lnRef idx="1">
            <a:schemeClr val="accent1"/>
          </a:lnRef>
          <a:fillRef idx="0">
            <a:schemeClr val="accent1"/>
          </a:fillRef>
          <a:effectRef idx="0">
            <a:schemeClr val="accent1"/>
          </a:effectRef>
          <a:fontRef idx="minor"/>
        </p:style>
      </p:sp>
      <p:sp>
        <p:nvSpPr>
          <p:cNvPr id="635" name="Line 6"/>
          <p:cNvSpPr/>
          <p:nvPr/>
        </p:nvSpPr>
        <p:spPr>
          <a:xfrm>
            <a:off x="4952880" y="3076560"/>
            <a:ext cx="1890720" cy="360"/>
          </a:xfrm>
          <a:prstGeom prst="line">
            <a:avLst/>
          </a:prstGeom>
          <a:ln w="34920">
            <a:solidFill>
              <a:srgbClr val="0000ff"/>
            </a:solidFill>
            <a:round/>
          </a:ln>
        </p:spPr>
        <p:style>
          <a:lnRef idx="1">
            <a:schemeClr val="accent1"/>
          </a:lnRef>
          <a:fillRef idx="0">
            <a:schemeClr val="accent1"/>
          </a:fillRef>
          <a:effectRef idx="0">
            <a:schemeClr val="accent1"/>
          </a:effectRef>
          <a:fontRef idx="minor"/>
        </p:style>
      </p:sp>
      <p:sp>
        <p:nvSpPr>
          <p:cNvPr id="636" name="Line 7"/>
          <p:cNvSpPr/>
          <p:nvPr/>
        </p:nvSpPr>
        <p:spPr>
          <a:xfrm>
            <a:off x="4933800" y="2724120"/>
            <a:ext cx="807840" cy="360"/>
          </a:xfrm>
          <a:prstGeom prst="line">
            <a:avLst/>
          </a:prstGeom>
          <a:ln w="34920">
            <a:solidFill>
              <a:srgbClr val="0000ff"/>
            </a:solidFill>
            <a:round/>
          </a:ln>
        </p:spPr>
        <p:style>
          <a:lnRef idx="1">
            <a:schemeClr val="accent1"/>
          </a:lnRef>
          <a:fillRef idx="0">
            <a:schemeClr val="accent1"/>
          </a:fillRef>
          <a:effectRef idx="0">
            <a:schemeClr val="accent1"/>
          </a:effectRef>
          <a:fontRef idx="minor"/>
        </p:style>
      </p:sp>
      <p:sp>
        <p:nvSpPr>
          <p:cNvPr id="637" name="Line 8"/>
          <p:cNvSpPr/>
          <p:nvPr/>
        </p:nvSpPr>
        <p:spPr>
          <a:xfrm flipV="1">
            <a:off x="5736960" y="1819080"/>
            <a:ext cx="360" cy="905040"/>
          </a:xfrm>
          <a:prstGeom prst="line">
            <a:avLst/>
          </a:prstGeom>
          <a:ln w="34920">
            <a:solidFill>
              <a:srgbClr val="0000ff"/>
            </a:solidFill>
            <a:round/>
          </a:ln>
        </p:spPr>
        <p:style>
          <a:lnRef idx="1">
            <a:schemeClr val="accent1"/>
          </a:lnRef>
          <a:fillRef idx="0">
            <a:schemeClr val="accent1"/>
          </a:fillRef>
          <a:effectRef idx="0">
            <a:schemeClr val="accent1"/>
          </a:effectRef>
          <a:fontRef idx="minor"/>
        </p:style>
      </p:sp>
      <p:sp>
        <p:nvSpPr>
          <p:cNvPr id="638" name="Line 9"/>
          <p:cNvSpPr/>
          <p:nvPr/>
        </p:nvSpPr>
        <p:spPr>
          <a:xfrm flipV="1">
            <a:off x="6833880" y="1309680"/>
            <a:ext cx="360" cy="1752480"/>
          </a:xfrm>
          <a:prstGeom prst="line">
            <a:avLst/>
          </a:prstGeom>
          <a:ln w="34920">
            <a:solidFill>
              <a:srgbClr val="0000ff"/>
            </a:solidFill>
            <a:round/>
          </a:ln>
        </p:spPr>
        <p:style>
          <a:lnRef idx="1">
            <a:schemeClr val="accent1"/>
          </a:lnRef>
          <a:fillRef idx="0">
            <a:schemeClr val="accent1"/>
          </a:fillRef>
          <a:effectRef idx="0">
            <a:schemeClr val="accent1"/>
          </a:effectRef>
          <a:fontRef idx="minor"/>
        </p:style>
      </p:sp>
      <p:sp>
        <p:nvSpPr>
          <p:cNvPr id="639" name="CustomShape 10"/>
          <p:cNvSpPr/>
          <p:nvPr/>
        </p:nvSpPr>
        <p:spPr>
          <a:xfrm>
            <a:off x="6007320" y="1311120"/>
            <a:ext cx="61560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0000ff"/>
                </a:solidFill>
                <a:uFill>
                  <a:solidFill>
                    <a:srgbClr val="ffffff"/>
                  </a:solidFill>
                </a:uFill>
                <a:latin typeface="Arial"/>
              </a:rPr>
              <a:t>FB#1</a:t>
            </a:r>
            <a:endParaRPr b="0" lang="en-US" sz="1800" spc="-1" strike="noStrike">
              <a:solidFill>
                <a:srgbClr val="000000"/>
              </a:solidFill>
              <a:uFill>
                <a:solidFill>
                  <a:srgbClr val="ffffff"/>
                </a:solidFill>
              </a:uFill>
              <a:latin typeface="Arial"/>
            </a:endParaRPr>
          </a:p>
        </p:txBody>
      </p:sp>
      <p:sp>
        <p:nvSpPr>
          <p:cNvPr id="640" name="CustomShape 11"/>
          <p:cNvSpPr/>
          <p:nvPr/>
        </p:nvSpPr>
        <p:spPr>
          <a:xfrm>
            <a:off x="4697640" y="1798560"/>
            <a:ext cx="61560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0000ff"/>
                </a:solidFill>
                <a:uFill>
                  <a:solidFill>
                    <a:srgbClr val="ffffff"/>
                  </a:solidFill>
                </a:uFill>
                <a:latin typeface="Arial"/>
              </a:rPr>
              <a:t>FB#2</a:t>
            </a:r>
            <a:endParaRPr b="0" lang="en-US" sz="1800" spc="-1" strike="noStrike">
              <a:solidFill>
                <a:srgbClr val="000000"/>
              </a:solidFill>
              <a:uFill>
                <a:solidFill>
                  <a:srgbClr val="ffffff"/>
                </a:solidFill>
              </a:uFill>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TextShape 1"/>
          <p:cNvSpPr txBox="1"/>
          <p:nvPr/>
        </p:nvSpPr>
        <p:spPr>
          <a:xfrm>
            <a:off x="6642000" y="6049800"/>
            <a:ext cx="2133360" cy="205920"/>
          </a:xfrm>
          <a:prstGeom prst="rect">
            <a:avLst/>
          </a:prstGeom>
          <a:noFill/>
          <a:ln>
            <a:noFill/>
          </a:ln>
        </p:spPr>
        <p:txBody>
          <a:bodyPr/>
          <a:p>
            <a:pPr algn="r">
              <a:lnSpc>
                <a:spcPct val="100000"/>
              </a:lnSpc>
            </a:pPr>
            <a:fld id="{C618CC82-A42A-4271-90F6-6BF884686F4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42" name="TextShape 2"/>
          <p:cNvSpPr txBox="1"/>
          <p:nvPr/>
        </p:nvSpPr>
        <p:spPr>
          <a:xfrm>
            <a:off x="762120" y="22068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1/β Example</a:t>
            </a:r>
            <a:endParaRPr b="0" lang="en-US" sz="3200" spc="-1" strike="noStrike">
              <a:solidFill>
                <a:srgbClr val="000000"/>
              </a:solidFill>
              <a:uFill>
                <a:solidFill>
                  <a:srgbClr val="ffffff"/>
                </a:solidFill>
              </a:uFill>
              <a:latin typeface="Arial"/>
            </a:endParaRPr>
          </a:p>
        </p:txBody>
      </p:sp>
      <p:pic>
        <p:nvPicPr>
          <p:cNvPr id="643" name="Picture 4" descr=""/>
          <p:cNvPicPr/>
          <p:nvPr/>
        </p:nvPicPr>
        <p:blipFill>
          <a:blip r:embed="rId1"/>
          <a:stretch/>
        </p:blipFill>
        <p:spPr>
          <a:xfrm>
            <a:off x="181080" y="685800"/>
            <a:ext cx="8679960" cy="5438520"/>
          </a:xfrm>
          <a:prstGeom prst="rect">
            <a:avLst/>
          </a:prstGeom>
          <a:ln w="9360">
            <a:noFill/>
          </a:ln>
        </p:spPr>
      </p:pic>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TextShape 1"/>
          <p:cNvSpPr txBox="1"/>
          <p:nvPr/>
        </p:nvSpPr>
        <p:spPr>
          <a:xfrm>
            <a:off x="6642000" y="6049800"/>
            <a:ext cx="2133360" cy="205920"/>
          </a:xfrm>
          <a:prstGeom prst="rect">
            <a:avLst/>
          </a:prstGeom>
          <a:noFill/>
          <a:ln>
            <a:noFill/>
          </a:ln>
        </p:spPr>
        <p:txBody>
          <a:bodyPr/>
          <a:p>
            <a:pPr algn="r">
              <a:lnSpc>
                <a:spcPct val="100000"/>
              </a:lnSpc>
            </a:pPr>
            <a:fld id="{C33C5DB8-CF23-49DB-8B66-CCD946C5AE4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45" name="TextShape 2"/>
          <p:cNvSpPr txBox="1"/>
          <p:nvPr/>
        </p:nvSpPr>
        <p:spPr>
          <a:xfrm>
            <a:off x="762120" y="22068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1/β – Create the BIG NOT</a:t>
            </a:r>
            <a:endParaRPr b="0" lang="en-US" sz="3200" spc="-1" strike="noStrike">
              <a:solidFill>
                <a:srgbClr val="000000"/>
              </a:solidFill>
              <a:uFill>
                <a:solidFill>
                  <a:srgbClr val="ffffff"/>
                </a:solidFill>
              </a:uFill>
              <a:latin typeface="Arial"/>
            </a:endParaRPr>
          </a:p>
        </p:txBody>
      </p:sp>
      <p:pic>
        <p:nvPicPr>
          <p:cNvPr id="646" name="Picture 7" descr=""/>
          <p:cNvPicPr/>
          <p:nvPr/>
        </p:nvPicPr>
        <p:blipFill>
          <a:blip r:embed="rId1"/>
          <a:stretch/>
        </p:blipFill>
        <p:spPr>
          <a:xfrm>
            <a:off x="228600" y="990720"/>
            <a:ext cx="8610120" cy="4201920"/>
          </a:xfrm>
          <a:prstGeom prst="rect">
            <a:avLst/>
          </a:prstGeom>
          <a:ln w="9360">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TextShape 1"/>
          <p:cNvSpPr txBox="1"/>
          <p:nvPr/>
        </p:nvSpPr>
        <p:spPr>
          <a:xfrm>
            <a:off x="6642000" y="6049800"/>
            <a:ext cx="2133360" cy="205920"/>
          </a:xfrm>
          <a:prstGeom prst="rect">
            <a:avLst/>
          </a:prstGeom>
          <a:noFill/>
          <a:ln>
            <a:noFill/>
          </a:ln>
        </p:spPr>
        <p:txBody>
          <a:bodyPr/>
          <a:p>
            <a:pPr algn="r">
              <a:lnSpc>
                <a:spcPct val="100000"/>
              </a:lnSpc>
            </a:pPr>
            <a:fld id="{EFDD05C3-0BB0-46D3-9BE6-305DE994D93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48" name="TextShape 2"/>
          <p:cNvSpPr txBox="1"/>
          <p:nvPr/>
        </p:nvSpPr>
        <p:spPr>
          <a:xfrm>
            <a:off x="762120" y="22068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1/β – Create the BIG NOT</a:t>
            </a:r>
            <a:endParaRPr b="0" lang="en-US" sz="3200" spc="-1" strike="noStrike">
              <a:solidFill>
                <a:srgbClr val="000000"/>
              </a:solidFill>
              <a:uFill>
                <a:solidFill>
                  <a:srgbClr val="ffffff"/>
                </a:solidFill>
              </a:uFill>
              <a:latin typeface="Arial"/>
            </a:endParaRPr>
          </a:p>
        </p:txBody>
      </p:sp>
      <p:pic>
        <p:nvPicPr>
          <p:cNvPr id="649" name="Picture 5" descr=""/>
          <p:cNvPicPr/>
          <p:nvPr/>
        </p:nvPicPr>
        <p:blipFill>
          <a:blip r:embed="rId1"/>
          <a:stretch/>
        </p:blipFill>
        <p:spPr>
          <a:xfrm>
            <a:off x="457200" y="914400"/>
            <a:ext cx="8224560" cy="5151240"/>
          </a:xfrm>
          <a:prstGeom prst="rect">
            <a:avLst/>
          </a:prstGeom>
          <a:ln w="9360">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6642000" y="6049800"/>
            <a:ext cx="2133360" cy="205920"/>
          </a:xfrm>
          <a:prstGeom prst="rect">
            <a:avLst/>
          </a:prstGeom>
          <a:noFill/>
          <a:ln>
            <a:noFill/>
          </a:ln>
        </p:spPr>
        <p:txBody>
          <a:bodyPr/>
          <a:p>
            <a:pPr algn="r">
              <a:lnSpc>
                <a:spcPct val="100000"/>
              </a:lnSpc>
            </a:pPr>
            <a:fld id="{47F939E2-CDC8-4DF8-B7D6-449942C76E5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83" name="TextShape 2"/>
          <p:cNvSpPr txBox="1"/>
          <p:nvPr/>
        </p:nvSpPr>
        <p:spPr>
          <a:xfrm>
            <a:off x="316080" y="18252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Equivalent Input Capacitance and</a:t>
            </a:r>
            <a:r>
              <a:rPr b="1" lang="en-US" sz="2800" spc="-1" strike="noStrike">
                <a:solidFill>
                  <a:srgbClr val="c00000"/>
                </a:solidFill>
                <a:uFill>
                  <a:solidFill>
                    <a:srgbClr val="ffffff"/>
                  </a:solidFill>
                </a:uFill>
                <a:latin typeface="Symbol"/>
              </a:rPr>
              <a:t> b</a:t>
            </a:r>
            <a:endParaRPr b="0" lang="en-US" sz="3200" spc="-1" strike="noStrike">
              <a:solidFill>
                <a:srgbClr val="000000"/>
              </a:solidFill>
              <a:uFill>
                <a:solidFill>
                  <a:srgbClr val="ffffff"/>
                </a:solidFill>
              </a:uFill>
              <a:latin typeface="Arial"/>
            </a:endParaRPr>
          </a:p>
        </p:txBody>
      </p:sp>
      <p:pic>
        <p:nvPicPr>
          <p:cNvPr id="284" name="Picture 1" descr=""/>
          <p:cNvPicPr/>
          <p:nvPr/>
        </p:nvPicPr>
        <p:blipFill>
          <a:blip r:embed="rId1"/>
          <a:stretch/>
        </p:blipFill>
        <p:spPr>
          <a:xfrm>
            <a:off x="0" y="552600"/>
            <a:ext cx="4403520" cy="2898360"/>
          </a:xfrm>
          <a:prstGeom prst="rect">
            <a:avLst/>
          </a:prstGeom>
          <a:ln w="9360">
            <a:noFill/>
          </a:ln>
        </p:spPr>
      </p:pic>
      <p:pic>
        <p:nvPicPr>
          <p:cNvPr id="285" name="Picture 2" descr=""/>
          <p:cNvPicPr/>
          <p:nvPr/>
        </p:nvPicPr>
        <p:blipFill>
          <a:blip r:embed="rId2"/>
          <a:stretch/>
        </p:blipFill>
        <p:spPr>
          <a:xfrm>
            <a:off x="473040" y="3381480"/>
            <a:ext cx="3889080" cy="3187440"/>
          </a:xfrm>
          <a:prstGeom prst="rect">
            <a:avLst/>
          </a:prstGeom>
          <a:ln w="9360">
            <a:noFill/>
          </a:ln>
        </p:spPr>
      </p:pic>
      <p:pic>
        <p:nvPicPr>
          <p:cNvPr id="286" name="Picture 4" descr=""/>
          <p:cNvPicPr/>
          <p:nvPr/>
        </p:nvPicPr>
        <p:blipFill>
          <a:blip r:embed="rId3"/>
          <a:stretch/>
        </p:blipFill>
        <p:spPr>
          <a:xfrm>
            <a:off x="4781520" y="1400040"/>
            <a:ext cx="3711240" cy="2777760"/>
          </a:xfrm>
          <a:prstGeom prst="rect">
            <a:avLst/>
          </a:prstGeom>
          <a:ln w="9360">
            <a:noFill/>
          </a:ln>
        </p:spPr>
      </p:pic>
      <p:sp>
        <p:nvSpPr>
          <p:cNvPr id="287" name="Line 3"/>
          <p:cNvSpPr/>
          <p:nvPr/>
        </p:nvSpPr>
        <p:spPr>
          <a:xfrm>
            <a:off x="3078000" y="2911320"/>
            <a:ext cx="360" cy="888840"/>
          </a:xfrm>
          <a:prstGeom prst="line">
            <a:avLst/>
          </a:prstGeom>
          <a:ln w="31680">
            <a:solidFill>
              <a:srgbClr val="ff0000"/>
            </a:solidFill>
            <a:round/>
            <a:tailEnd len="lg" type="triangle" w="lg"/>
          </a:ln>
        </p:spPr>
        <p:style>
          <a:lnRef idx="0"/>
          <a:fillRef idx="0"/>
          <a:effectRef idx="0"/>
          <a:fontRef idx="minor"/>
        </p:style>
      </p:sp>
      <p:sp>
        <p:nvSpPr>
          <p:cNvPr id="288" name="Line 4"/>
          <p:cNvSpPr/>
          <p:nvPr/>
        </p:nvSpPr>
        <p:spPr>
          <a:xfrm flipV="1">
            <a:off x="3682800" y="3531960"/>
            <a:ext cx="1928880" cy="1316160"/>
          </a:xfrm>
          <a:prstGeom prst="line">
            <a:avLst/>
          </a:prstGeom>
          <a:ln w="31680">
            <a:solidFill>
              <a:srgbClr val="ff0000"/>
            </a:solidFill>
            <a:round/>
            <a:tailEnd len="lg" type="triangle" w="lg"/>
          </a:ln>
        </p:spPr>
        <p:style>
          <a:lnRef idx="0"/>
          <a:fillRef idx="0"/>
          <a:effectRef idx="0"/>
          <a:fontRef idx="minor"/>
        </p:style>
      </p:sp>
      <p:graphicFrame>
        <p:nvGraphicFramePr>
          <p:cNvPr id="289" name="Object 5"/>
          <p:cNvGraphicFramePr/>
          <p:nvPr/>
        </p:nvGraphicFramePr>
        <p:xfrm>
          <a:off x="5454720" y="895320"/>
          <a:ext cx="1104480" cy="1231560"/>
        </p:xfrm>
        <a:graphic>
          <a:graphicData uri="http://schemas.openxmlformats.org/presentationml/2006/ole">
            <p:oleObj progId="Equation.3" r:id="rId4" spid="">
              <p:embed/>
              <p:pic>
                <p:nvPicPr>
                  <p:cNvPr id="290" name="Object 1" descr=""/>
                  <p:cNvPicPr/>
                  <p:nvPr/>
                </p:nvPicPr>
                <p:blipFill>
                  <a:blip r:embed="rId5"/>
                  <a:stretch/>
                </p:blipFill>
                <p:spPr>
                  <a:xfrm>
                    <a:off x="5454720" y="895320"/>
                    <a:ext cx="1104480" cy="1231560"/>
                  </a:xfrm>
                  <a:prstGeom prst="rect">
                    <a:avLst/>
                  </a:prstGeom>
                  <a:ln>
                    <a:noFill/>
                  </a:ln>
                </p:spPr>
              </p:pic>
            </p:oleObj>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0" name="Picture 8" descr=""/>
          <p:cNvPicPr/>
          <p:nvPr/>
        </p:nvPicPr>
        <p:blipFill>
          <a:blip r:embed="rId1"/>
          <a:stretch/>
        </p:blipFill>
        <p:spPr>
          <a:xfrm>
            <a:off x="104760" y="647640"/>
            <a:ext cx="8810280" cy="5279760"/>
          </a:xfrm>
          <a:prstGeom prst="rect">
            <a:avLst/>
          </a:prstGeom>
          <a:ln w="9360">
            <a:noFill/>
          </a:ln>
        </p:spPr>
      </p:pic>
      <p:sp>
        <p:nvSpPr>
          <p:cNvPr id="651" name="CustomShape 1"/>
          <p:cNvSpPr/>
          <p:nvPr/>
        </p:nvSpPr>
        <p:spPr>
          <a:xfrm>
            <a:off x="5029200" y="3543480"/>
            <a:ext cx="885600" cy="704520"/>
          </a:xfrm>
          <a:prstGeom prst="ellipse">
            <a:avLst/>
          </a:prstGeom>
          <a:noFill/>
          <a:ln w="9360">
            <a:solidFill>
              <a:srgbClr val="ff0000"/>
            </a:solidFill>
            <a:round/>
          </a:ln>
        </p:spPr>
        <p:style>
          <a:lnRef idx="0"/>
          <a:fillRef idx="0"/>
          <a:effectRef idx="0"/>
          <a:fontRef idx="minor"/>
        </p:style>
      </p:sp>
      <p:sp>
        <p:nvSpPr>
          <p:cNvPr id="652" name="TextShape 2"/>
          <p:cNvSpPr txBox="1"/>
          <p:nvPr/>
        </p:nvSpPr>
        <p:spPr>
          <a:xfrm>
            <a:off x="6642000" y="6049800"/>
            <a:ext cx="2133360" cy="205920"/>
          </a:xfrm>
          <a:prstGeom prst="rect">
            <a:avLst/>
          </a:prstGeom>
          <a:noFill/>
          <a:ln>
            <a:noFill/>
          </a:ln>
        </p:spPr>
        <p:txBody>
          <a:bodyPr/>
          <a:p>
            <a:pPr algn="r">
              <a:lnSpc>
                <a:spcPct val="100000"/>
              </a:lnSpc>
            </a:pPr>
            <a:fld id="{30B0AE66-779C-4F6D-9E3B-9690BB1C69D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53" name="TextShape 3"/>
          <p:cNvSpPr txBox="1"/>
          <p:nvPr/>
        </p:nvSpPr>
        <p:spPr>
          <a:xfrm>
            <a:off x="762120" y="22068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1/β – Create the BIG NOT</a:t>
            </a:r>
            <a:endParaRPr b="0" lang="en-US" sz="3200" spc="-1" strike="noStrike">
              <a:solidFill>
                <a:srgbClr val="000000"/>
              </a:solidFill>
              <a:uFill>
                <a:solidFill>
                  <a:srgbClr val="ffffff"/>
                </a:solidFill>
              </a:uFill>
              <a:latin typeface="Arial"/>
            </a:endParaRPr>
          </a:p>
        </p:txBody>
      </p:sp>
      <p:pic>
        <p:nvPicPr>
          <p:cNvPr id="654" name="Picture 4" descr=""/>
          <p:cNvPicPr/>
          <p:nvPr/>
        </p:nvPicPr>
        <p:blipFill>
          <a:blip r:embed="rId2"/>
          <a:stretch/>
        </p:blipFill>
        <p:spPr>
          <a:xfrm>
            <a:off x="6700680" y="2095560"/>
            <a:ext cx="975960" cy="914040"/>
          </a:xfrm>
          <a:prstGeom prst="rect">
            <a:avLst/>
          </a:prstGeom>
          <a:ln w="9360">
            <a:noFill/>
          </a:ln>
        </p:spPr>
      </p:pic>
      <p:sp>
        <p:nvSpPr>
          <p:cNvPr id="655" name="CustomShape 4"/>
          <p:cNvSpPr/>
          <p:nvPr/>
        </p:nvSpPr>
        <p:spPr>
          <a:xfrm>
            <a:off x="237960" y="5850000"/>
            <a:ext cx="8191080" cy="364680"/>
          </a:xfrm>
          <a:prstGeom prst="rect">
            <a:avLst/>
          </a:prstGeom>
          <a:noFill/>
          <a:ln w="9360">
            <a:noFill/>
          </a:ln>
        </p:spPr>
        <p:style>
          <a:lnRef idx="0"/>
          <a:fillRef idx="0"/>
          <a:effectRef idx="0"/>
          <a:fontRef idx="minor"/>
        </p:style>
        <p:txBody>
          <a:bodyPr lIns="90000" rIns="90000" tIns="45000" bIns="45000"/>
          <a:p>
            <a:pPr>
              <a:lnSpc>
                <a:spcPct val="100000"/>
              </a:lnSpc>
            </a:pPr>
            <a:r>
              <a:rPr b="1" lang="en-US" sz="1800" spc="-1" strike="noStrike">
                <a:solidFill>
                  <a:srgbClr val="ff0000"/>
                </a:solidFill>
                <a:uFill>
                  <a:solidFill>
                    <a:srgbClr val="ffffff"/>
                  </a:solidFill>
                </a:uFill>
                <a:latin typeface="Arial"/>
              </a:rPr>
              <a:t>BIG NOT 1/</a:t>
            </a:r>
            <a:r>
              <a:rPr b="1" lang="en-US" sz="1800" spc="-1" strike="noStrike">
                <a:solidFill>
                  <a:srgbClr val="ff0000"/>
                </a:solidFill>
                <a:uFill>
                  <a:solidFill>
                    <a:srgbClr val="ffffff"/>
                  </a:solidFill>
                </a:uFill>
                <a:latin typeface="Symbol"/>
              </a:rPr>
              <a:t>b</a:t>
            </a:r>
            <a:r>
              <a:rPr b="1" lang="en-US" sz="1800" spc="-1" strike="noStrike">
                <a:solidFill>
                  <a:srgbClr val="ff0000"/>
                </a:solidFill>
                <a:uFill>
                  <a:solidFill>
                    <a:srgbClr val="ffffff"/>
                  </a:solidFill>
                </a:uFill>
                <a:latin typeface="Arial"/>
              </a:rPr>
              <a:t>: </a:t>
            </a:r>
            <a:r>
              <a:rPr b="0" lang="en-US" sz="1800" spc="-1" strike="noStrike">
                <a:solidFill>
                  <a:srgbClr val="0000ff"/>
                </a:solidFill>
                <a:uFill>
                  <a:solidFill>
                    <a:srgbClr val="ffffff"/>
                  </a:solidFill>
                </a:uFill>
                <a:latin typeface="Arial"/>
              </a:rPr>
              <a:t>At fcl rate-of-closure rule-of-thumb says circuit is stable but is it?</a:t>
            </a:r>
            <a:endParaRPr b="0" lang="en-US" sz="1800" spc="-1" strike="noStrike">
              <a:solidFill>
                <a:srgbClr val="000000"/>
              </a:solidFill>
              <a:uFill>
                <a:solidFill>
                  <a:srgbClr val="ffffff"/>
                </a:solidFill>
              </a:uFill>
              <a:latin typeface="Arial"/>
            </a:endParaRPr>
          </a:p>
        </p:txBody>
      </p:sp>
      <p:sp>
        <p:nvSpPr>
          <p:cNvPr id="656" name="Line 5"/>
          <p:cNvSpPr/>
          <p:nvPr/>
        </p:nvSpPr>
        <p:spPr>
          <a:xfrm>
            <a:off x="4711680" y="3419280"/>
            <a:ext cx="441000" cy="257040"/>
          </a:xfrm>
          <a:prstGeom prst="line">
            <a:avLst/>
          </a:prstGeom>
          <a:ln w="28440">
            <a:solidFill>
              <a:srgbClr val="ff0000"/>
            </a:solidFill>
            <a:round/>
            <a:tailEnd len="lg" type="triangle" w="lg"/>
          </a:ln>
        </p:spPr>
        <p:style>
          <a:lnRef idx="0"/>
          <a:fillRef idx="0"/>
          <a:effectRef idx="0"/>
          <a:fontRef idx="minor"/>
        </p:style>
      </p:sp>
      <p:sp>
        <p:nvSpPr>
          <p:cNvPr id="657" name="CustomShape 6"/>
          <p:cNvSpPr/>
          <p:nvPr/>
        </p:nvSpPr>
        <p:spPr>
          <a:xfrm>
            <a:off x="3962520" y="3086280"/>
            <a:ext cx="725040" cy="639000"/>
          </a:xfrm>
          <a:prstGeom prst="rect">
            <a:avLst/>
          </a:prstGeom>
          <a:solidFill>
            <a:schemeClr val="bg1"/>
          </a:solidFill>
          <a:ln w="19080">
            <a:solidFill>
              <a:srgbClr val="ff0000"/>
            </a:solidFill>
            <a:miter/>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BIG NOT</a:t>
            </a:r>
            <a:endParaRPr b="0" lang="en-US" sz="1800" spc="-1" strike="noStrike">
              <a:solidFill>
                <a:srgbClr val="000000"/>
              </a:solidFill>
              <a:uFill>
                <a:solidFill>
                  <a:srgbClr val="ffffff"/>
                </a:solidFill>
              </a:uFill>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6642000" y="6049800"/>
            <a:ext cx="2133360" cy="205920"/>
          </a:xfrm>
          <a:prstGeom prst="rect">
            <a:avLst/>
          </a:prstGeom>
          <a:noFill/>
          <a:ln>
            <a:noFill/>
          </a:ln>
        </p:spPr>
        <p:txBody>
          <a:bodyPr/>
          <a:p>
            <a:pPr algn="r">
              <a:lnSpc>
                <a:spcPct val="100000"/>
              </a:lnSpc>
            </a:pPr>
            <a:fld id="{F9D9CBA9-1491-4CAF-9573-F160D123FE5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59" name="TextShape 2"/>
          <p:cNvSpPr txBox="1"/>
          <p:nvPr/>
        </p:nvSpPr>
        <p:spPr>
          <a:xfrm>
            <a:off x="762120" y="22068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1/β – Create the BIG NOT</a:t>
            </a:r>
            <a:endParaRPr b="0" lang="en-US" sz="3200" spc="-1" strike="noStrike">
              <a:solidFill>
                <a:srgbClr val="000000"/>
              </a:solidFill>
              <a:uFill>
                <a:solidFill>
                  <a:srgbClr val="ffffff"/>
                </a:solidFill>
              </a:uFill>
              <a:latin typeface="Arial"/>
            </a:endParaRPr>
          </a:p>
        </p:txBody>
      </p:sp>
      <p:pic>
        <p:nvPicPr>
          <p:cNvPr id="660" name="Picture 3" descr=""/>
          <p:cNvPicPr/>
          <p:nvPr/>
        </p:nvPicPr>
        <p:blipFill>
          <a:blip r:embed="rId1"/>
          <a:stretch/>
        </p:blipFill>
        <p:spPr>
          <a:xfrm>
            <a:off x="561960" y="557280"/>
            <a:ext cx="7981560" cy="5105160"/>
          </a:xfrm>
          <a:prstGeom prst="rect">
            <a:avLst/>
          </a:prstGeom>
          <a:ln w="9360">
            <a:noFill/>
          </a:ln>
        </p:spPr>
      </p:pic>
      <p:pic>
        <p:nvPicPr>
          <p:cNvPr id="661" name="Picture 4" descr=""/>
          <p:cNvPicPr/>
          <p:nvPr/>
        </p:nvPicPr>
        <p:blipFill>
          <a:blip r:embed="rId2"/>
          <a:stretch/>
        </p:blipFill>
        <p:spPr>
          <a:xfrm>
            <a:off x="6648480" y="3076560"/>
            <a:ext cx="780840" cy="780840"/>
          </a:xfrm>
          <a:prstGeom prst="rect">
            <a:avLst/>
          </a:prstGeom>
          <a:ln w="9360">
            <a:noFill/>
          </a:ln>
        </p:spPr>
      </p:pic>
      <p:sp>
        <p:nvSpPr>
          <p:cNvPr id="662" name="CustomShape 3"/>
          <p:cNvSpPr/>
          <p:nvPr/>
        </p:nvSpPr>
        <p:spPr>
          <a:xfrm>
            <a:off x="276120" y="5475240"/>
            <a:ext cx="8600760" cy="820440"/>
          </a:xfrm>
          <a:prstGeom prst="rect">
            <a:avLst/>
          </a:prstGeom>
          <a:noFill/>
          <a:ln w="9360">
            <a:noFill/>
          </a:ln>
        </p:spPr>
        <p:style>
          <a:lnRef idx="0"/>
          <a:fillRef idx="0"/>
          <a:effectRef idx="0"/>
          <a:fontRef idx="minor"/>
        </p:style>
        <p:txBody>
          <a:bodyPr lIns="90000" rIns="90000" tIns="45000" bIns="45000"/>
          <a:p>
            <a:pPr>
              <a:lnSpc>
                <a:spcPct val="100000"/>
              </a:lnSpc>
            </a:pPr>
            <a:r>
              <a:rPr b="1" lang="en-US" sz="1600" spc="-1" strike="noStrike">
                <a:solidFill>
                  <a:srgbClr val="ff0000"/>
                </a:solidFill>
                <a:uFill>
                  <a:solidFill>
                    <a:srgbClr val="ffffff"/>
                  </a:solidFill>
                </a:uFill>
                <a:latin typeface="Arial"/>
              </a:rPr>
              <a:t>BIG NOT Loop Gain: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cc"/>
                </a:solidFill>
                <a:uFill>
                  <a:solidFill>
                    <a:srgbClr val="ffffff"/>
                  </a:solidFill>
                </a:uFill>
                <a:latin typeface="Arial"/>
              </a:rPr>
              <a:t>Loop Gain</a:t>
            </a:r>
            <a:r>
              <a:rPr b="1"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phase shift &gt;135 degrees (&lt;45 degrees from 180 degree phase shift) for frequencies &lt;fcl</a:t>
            </a:r>
            <a:r>
              <a:rPr b="1"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which violates the loop gain phase buffer rule-of-thumb.  But is it stable?  </a:t>
            </a:r>
            <a:endParaRPr b="0" lang="en-US" sz="1800" spc="-1" strike="noStrike">
              <a:solidFill>
                <a:srgbClr val="000000"/>
              </a:solidFill>
              <a:uFill>
                <a:solidFill>
                  <a:srgbClr val="ffffff"/>
                </a:solidFill>
              </a:uFill>
              <a:latin typeface="Arial"/>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TextShape 1"/>
          <p:cNvSpPr txBox="1"/>
          <p:nvPr/>
        </p:nvSpPr>
        <p:spPr>
          <a:xfrm>
            <a:off x="6642000" y="6049800"/>
            <a:ext cx="2133360" cy="205920"/>
          </a:xfrm>
          <a:prstGeom prst="rect">
            <a:avLst/>
          </a:prstGeom>
          <a:noFill/>
          <a:ln>
            <a:noFill/>
          </a:ln>
        </p:spPr>
        <p:txBody>
          <a:bodyPr/>
          <a:p>
            <a:pPr algn="r">
              <a:lnSpc>
                <a:spcPct val="100000"/>
              </a:lnSpc>
            </a:pPr>
            <a:fld id="{DF251AC4-8D66-477E-AA6B-F538D310DC8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64" name="TextShape 2"/>
          <p:cNvSpPr txBox="1"/>
          <p:nvPr/>
        </p:nvSpPr>
        <p:spPr>
          <a:xfrm>
            <a:off x="762120" y="22068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1/β – Create the BIG NOT</a:t>
            </a:r>
            <a:endParaRPr b="0" lang="en-US" sz="3200" spc="-1" strike="noStrike">
              <a:solidFill>
                <a:srgbClr val="000000"/>
              </a:solidFill>
              <a:uFill>
                <a:solidFill>
                  <a:srgbClr val="ffffff"/>
                </a:solidFill>
              </a:uFill>
              <a:latin typeface="Arial"/>
            </a:endParaRPr>
          </a:p>
        </p:txBody>
      </p:sp>
      <p:pic>
        <p:nvPicPr>
          <p:cNvPr id="665" name="Picture 6" descr=""/>
          <p:cNvPicPr/>
          <p:nvPr/>
        </p:nvPicPr>
        <p:blipFill>
          <a:blip r:embed="rId1"/>
          <a:stretch/>
        </p:blipFill>
        <p:spPr>
          <a:xfrm>
            <a:off x="380880" y="952560"/>
            <a:ext cx="8229240" cy="4016160"/>
          </a:xfrm>
          <a:prstGeom prst="rect">
            <a:avLst/>
          </a:prstGeom>
          <a:ln w="9360">
            <a:noFill/>
          </a:ln>
        </p:spPr>
      </p:pic>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TextShape 1"/>
          <p:cNvSpPr txBox="1"/>
          <p:nvPr/>
        </p:nvSpPr>
        <p:spPr>
          <a:xfrm>
            <a:off x="6642000" y="6049800"/>
            <a:ext cx="2133360" cy="205920"/>
          </a:xfrm>
          <a:prstGeom prst="rect">
            <a:avLst/>
          </a:prstGeom>
          <a:noFill/>
          <a:ln>
            <a:noFill/>
          </a:ln>
        </p:spPr>
        <p:txBody>
          <a:bodyPr/>
          <a:p>
            <a:pPr algn="r">
              <a:lnSpc>
                <a:spcPct val="100000"/>
              </a:lnSpc>
            </a:pPr>
            <a:fld id="{26EF8107-CB57-46CC-B8AA-761EA336F99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67" name="TextShape 2"/>
          <p:cNvSpPr txBox="1"/>
          <p:nvPr/>
        </p:nvSpPr>
        <p:spPr>
          <a:xfrm>
            <a:off x="762120" y="220680"/>
            <a:ext cx="8229240" cy="685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Dual Feedback and 1/β – Create the BIG NOT</a:t>
            </a:r>
            <a:endParaRPr b="0" lang="en-US" sz="3200" spc="-1" strike="noStrike">
              <a:solidFill>
                <a:srgbClr val="000000"/>
              </a:solidFill>
              <a:uFill>
                <a:solidFill>
                  <a:srgbClr val="ffffff"/>
                </a:solidFill>
              </a:uFill>
              <a:latin typeface="Arial"/>
            </a:endParaRPr>
          </a:p>
        </p:txBody>
      </p:sp>
      <p:pic>
        <p:nvPicPr>
          <p:cNvPr id="668" name="Picture 3" descr=""/>
          <p:cNvPicPr/>
          <p:nvPr/>
        </p:nvPicPr>
        <p:blipFill>
          <a:blip r:embed="rId1"/>
          <a:stretch/>
        </p:blipFill>
        <p:spPr>
          <a:xfrm>
            <a:off x="552600" y="649440"/>
            <a:ext cx="7705440" cy="4930560"/>
          </a:xfrm>
          <a:prstGeom prst="rect">
            <a:avLst/>
          </a:prstGeom>
          <a:ln w="9360">
            <a:noFill/>
          </a:ln>
        </p:spPr>
      </p:pic>
      <p:pic>
        <p:nvPicPr>
          <p:cNvPr id="669" name="Picture 4" descr=""/>
          <p:cNvPicPr/>
          <p:nvPr/>
        </p:nvPicPr>
        <p:blipFill>
          <a:blip r:embed="rId2"/>
          <a:stretch/>
        </p:blipFill>
        <p:spPr>
          <a:xfrm>
            <a:off x="6534000" y="3753000"/>
            <a:ext cx="837720" cy="815760"/>
          </a:xfrm>
          <a:prstGeom prst="rect">
            <a:avLst/>
          </a:prstGeom>
          <a:ln w="9360">
            <a:noFill/>
          </a:ln>
        </p:spPr>
      </p:pic>
      <p:sp>
        <p:nvSpPr>
          <p:cNvPr id="670" name="CustomShape 3"/>
          <p:cNvSpPr/>
          <p:nvPr/>
        </p:nvSpPr>
        <p:spPr>
          <a:xfrm>
            <a:off x="438120" y="5438880"/>
            <a:ext cx="8038800" cy="820440"/>
          </a:xfrm>
          <a:prstGeom prst="rect">
            <a:avLst/>
          </a:prstGeom>
          <a:noFill/>
          <a:ln w="9360">
            <a:noFill/>
          </a:ln>
        </p:spPr>
        <p:style>
          <a:lnRef idx="0"/>
          <a:fillRef idx="0"/>
          <a:effectRef idx="0"/>
          <a:fontRef idx="minor"/>
        </p:style>
        <p:txBody>
          <a:bodyPr lIns="90000" rIns="90000" tIns="45000" bIns="45000"/>
          <a:p>
            <a:pPr>
              <a:lnSpc>
                <a:spcPct val="100000"/>
              </a:lnSpc>
            </a:pPr>
            <a:r>
              <a:rPr b="1" lang="en-US" sz="1600" spc="-1" strike="noStrike">
                <a:solidFill>
                  <a:srgbClr val="ff0000"/>
                </a:solidFill>
                <a:uFill>
                  <a:solidFill>
                    <a:srgbClr val="ffffff"/>
                  </a:solidFill>
                </a:uFill>
                <a:latin typeface="Arial"/>
              </a:rPr>
              <a:t>BIG NOT Transient Stability Test: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ff"/>
                </a:solidFill>
                <a:uFill>
                  <a:solidFill>
                    <a:srgbClr val="ffffff"/>
                  </a:solidFill>
                </a:uFill>
                <a:latin typeface="Arial"/>
              </a:rPr>
              <a:t>Excessive ringing and marginal stability are apparent.  Real world implementation and use may cause even more severe oscillations.  We do not want this in production!</a:t>
            </a:r>
            <a:endParaRPr b="0" lang="en-US"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91" name="Object 1"/>
          <p:cNvGraphicFramePr/>
          <p:nvPr/>
        </p:nvGraphicFramePr>
        <p:xfrm>
          <a:off x="115920" y="1544760"/>
          <a:ext cx="8986320" cy="4712760"/>
        </p:xfrm>
        <a:graphic>
          <a:graphicData uri="http://schemas.openxmlformats.org/presentationml/2006/ole">
            <p:oleObj progId="Equation.3" r:id="rId1" spid="">
              <p:embed/>
              <p:pic>
                <p:nvPicPr>
                  <p:cNvPr id="292" name="Object 2" descr=""/>
                  <p:cNvPicPr/>
                  <p:nvPr/>
                </p:nvPicPr>
                <p:blipFill>
                  <a:blip r:embed="rId2"/>
                  <a:stretch/>
                </p:blipFill>
                <p:spPr>
                  <a:xfrm>
                    <a:off x="115920" y="1544760"/>
                    <a:ext cx="8986320" cy="4712760"/>
                  </a:xfrm>
                  <a:prstGeom prst="rect">
                    <a:avLst/>
                  </a:prstGeom>
                  <a:ln>
                    <a:noFill/>
                  </a:ln>
                </p:spPr>
              </p:pic>
            </p:oleObj>
          </a:graphicData>
        </a:graphic>
      </p:graphicFrame>
      <p:sp>
        <p:nvSpPr>
          <p:cNvPr id="293" name="TextShape 2"/>
          <p:cNvSpPr txBox="1"/>
          <p:nvPr/>
        </p:nvSpPr>
        <p:spPr>
          <a:xfrm>
            <a:off x="6642000" y="6049800"/>
            <a:ext cx="2133360" cy="205920"/>
          </a:xfrm>
          <a:prstGeom prst="rect">
            <a:avLst/>
          </a:prstGeom>
          <a:noFill/>
          <a:ln>
            <a:noFill/>
          </a:ln>
        </p:spPr>
        <p:txBody>
          <a:bodyPr/>
          <a:p>
            <a:pPr algn="r">
              <a:lnSpc>
                <a:spcPct val="100000"/>
              </a:lnSpc>
            </a:pPr>
            <a:fld id="{667CB7BB-AA70-407C-8368-CC0E7BC22BD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94" name="TextShape 3"/>
          <p:cNvSpPr txBox="1"/>
          <p:nvPr/>
        </p:nvSpPr>
        <p:spPr>
          <a:xfrm>
            <a:off x="247680" y="173160"/>
            <a:ext cx="76370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Equivalent Input Capacitance and</a:t>
            </a:r>
            <a:r>
              <a:rPr b="1" lang="en-US" sz="2800" spc="-1" strike="noStrike">
                <a:solidFill>
                  <a:srgbClr val="c00000"/>
                </a:solidFill>
                <a:uFill>
                  <a:solidFill>
                    <a:srgbClr val="ffffff"/>
                  </a:solidFill>
                </a:uFill>
                <a:latin typeface="Symbol"/>
              </a:rPr>
              <a:t> 1/b</a:t>
            </a:r>
            <a:endParaRPr b="0" lang="en-US" sz="3200" spc="-1" strike="noStrike">
              <a:solidFill>
                <a:srgbClr val="000000"/>
              </a:solidFill>
              <a:uFill>
                <a:solidFill>
                  <a:srgbClr val="ffffff"/>
                </a:solidFill>
              </a:uFill>
              <a:latin typeface="Arial"/>
            </a:endParaRPr>
          </a:p>
        </p:txBody>
      </p:sp>
      <p:pic>
        <p:nvPicPr>
          <p:cNvPr id="295" name="Picture 4" descr=""/>
          <p:cNvPicPr/>
          <p:nvPr/>
        </p:nvPicPr>
        <p:blipFill>
          <a:blip r:embed="rId3"/>
          <a:srcRect l="6855" t="7919" r="6525" b="7250"/>
          <a:stretch/>
        </p:blipFill>
        <p:spPr>
          <a:xfrm>
            <a:off x="4971960" y="209520"/>
            <a:ext cx="3990600" cy="2923920"/>
          </a:xfrm>
          <a:prstGeom prst="rect">
            <a:avLst/>
          </a:prstGeom>
          <a:ln w="9360">
            <a:noFill/>
          </a:ln>
        </p:spPr>
      </p:pic>
      <p:sp>
        <p:nvSpPr>
          <p:cNvPr id="296" name="CustomShape 4"/>
          <p:cNvSpPr/>
          <p:nvPr/>
        </p:nvSpPr>
        <p:spPr>
          <a:xfrm>
            <a:off x="7873920" y="561960"/>
            <a:ext cx="1036080" cy="303480"/>
          </a:xfrm>
          <a:prstGeom prst="rect">
            <a:avLst/>
          </a:prstGeom>
          <a:noFill/>
          <a:ln w="9360">
            <a:solidFill>
              <a:schemeClr val="tx1"/>
            </a:solidFill>
            <a:miter/>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(Set to 1V)</a:t>
            </a:r>
            <a:endParaRPr b="0" lang="en-US" sz="1800" spc="-1" strike="noStrike">
              <a:solidFill>
                <a:srgbClr val="000000"/>
              </a:solidFill>
              <a:uFill>
                <a:solidFill>
                  <a:srgbClr val="ffffff"/>
                </a:solidFill>
              </a:uFill>
              <a:latin typeface="Arial"/>
            </a:endParaRPr>
          </a:p>
        </p:txBody>
      </p:sp>
      <p:sp>
        <p:nvSpPr>
          <p:cNvPr id="297" name="CustomShape 5"/>
          <p:cNvSpPr/>
          <p:nvPr/>
        </p:nvSpPr>
        <p:spPr>
          <a:xfrm>
            <a:off x="5412240" y="1449360"/>
            <a:ext cx="292320" cy="333720"/>
          </a:xfrm>
          <a:prstGeom prst="rect">
            <a:avLst/>
          </a:prstGeom>
          <a:noFill/>
          <a:ln w="9360">
            <a:solidFill>
              <a:schemeClr val="tx1"/>
            </a:solidFill>
            <a:miter/>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Symbol"/>
              </a:rPr>
              <a:t>b</a:t>
            </a:r>
            <a:endParaRPr b="0" lang="en-US" sz="1800" spc="-1" strike="noStrike">
              <a:solidFill>
                <a:srgbClr val="000000"/>
              </a:solidFill>
              <a:uFill>
                <a:solidFill>
                  <a:srgbClr val="ffffff"/>
                </a:solidFill>
              </a:uFill>
              <a:latin typeface="Arial"/>
            </a:endParaRPr>
          </a:p>
        </p:txBody>
      </p:sp>
      <p:graphicFrame>
        <p:nvGraphicFramePr>
          <p:cNvPr id="298" name="Object 6"/>
          <p:cNvGraphicFramePr/>
          <p:nvPr/>
        </p:nvGraphicFramePr>
        <p:xfrm>
          <a:off x="4514760" y="3321000"/>
          <a:ext cx="114120" cy="215640"/>
        </p:xfrm>
        <a:graphic>
          <a:graphicData uri="http://schemas.openxmlformats.org/presentationml/2006/ole">
            <p:oleObj progId="Equation.3" r:id="rId4" spid="">
              <p:embed/>
              <p:pic>
                <p:nvPicPr>
                  <p:cNvPr id="299" name="Object 1" descr=""/>
                  <p:cNvPicPr/>
                  <p:nvPr/>
                </p:nvPicPr>
                <p:blipFill>
                  <a:blip r:embed="rId5"/>
                  <a:stretch/>
                </p:blipFill>
                <p:spPr>
                  <a:xfrm>
                    <a:off x="4514760" y="3321000"/>
                    <a:ext cx="114120" cy="215640"/>
                  </a:xfrm>
                  <a:prstGeom prst="rect">
                    <a:avLst/>
                  </a:prstGeom>
                  <a:ln>
                    <a:noFill/>
                  </a:ln>
                </p:spPr>
              </p:pic>
            </p:oleObj>
          </a:graphicData>
        </a:graphic>
      </p:graphicFrame>
      <p:sp>
        <p:nvSpPr>
          <p:cNvPr id="300" name="CustomShape 7"/>
          <p:cNvSpPr/>
          <p:nvPr/>
        </p:nvSpPr>
        <p:spPr>
          <a:xfrm>
            <a:off x="84240" y="5572080"/>
            <a:ext cx="4382640" cy="7138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01" name="CustomShape 8"/>
          <p:cNvSpPr/>
          <p:nvPr/>
        </p:nvSpPr>
        <p:spPr>
          <a:xfrm>
            <a:off x="7894800" y="5715000"/>
            <a:ext cx="910800" cy="336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02" name="CustomShape 9"/>
          <p:cNvSpPr/>
          <p:nvPr/>
        </p:nvSpPr>
        <p:spPr>
          <a:xfrm>
            <a:off x="76320" y="4849920"/>
            <a:ext cx="2866680" cy="661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03" name="CustomShape 10"/>
          <p:cNvSpPr/>
          <p:nvPr/>
        </p:nvSpPr>
        <p:spPr>
          <a:xfrm>
            <a:off x="4890960" y="5013360"/>
            <a:ext cx="518760" cy="3045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150840" y="115920"/>
            <a:ext cx="69926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CF Compensation Design Steps</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305" name="CustomShape 2"/>
          <p:cNvSpPr/>
          <p:nvPr/>
        </p:nvSpPr>
        <p:spPr>
          <a:xfrm>
            <a:off x="157320" y="509760"/>
            <a:ext cx="8986320" cy="57819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Determine fz1 in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due to Cin_eq</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Measure in SPICE</a:t>
            </a:r>
            <a:endParaRPr b="0" lang="en-US" sz="1800" spc="-1" strike="noStrike">
              <a:solidFill>
                <a:srgbClr val="000000"/>
              </a:solidFill>
              <a:uFill>
                <a:solidFill>
                  <a:srgbClr val="ffffff"/>
                </a:solidFill>
              </a:uFill>
              <a:latin typeface="Arial"/>
            </a:endParaRPr>
          </a:p>
          <a:p>
            <a:pPr marL="800280" indent="-342720">
              <a:lnSpc>
                <a:spcPct val="100000"/>
              </a:lnSpc>
            </a:pPr>
            <a:r>
              <a:rPr b="0"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OR</a:t>
            </a:r>
            <a:endParaRPr b="0" lang="en-US" sz="1800" spc="-1" strike="noStrike">
              <a:solidFill>
                <a:srgbClr val="000000"/>
              </a:solidFill>
              <a:uFill>
                <a:solidFill>
                  <a:srgbClr val="ffffff"/>
                </a:solidFill>
              </a:uFill>
              <a:latin typeface="Arial"/>
            </a:endParaRPr>
          </a:p>
          <a:p>
            <a:pPr marL="800280" indent="-342720">
              <a:lnSpc>
                <a:spcPct val="100000"/>
              </a:lnSpc>
            </a:pPr>
            <a:r>
              <a:rPr b="0" lang="en-US" sz="1800" spc="-1" strike="noStrike">
                <a:solidFill>
                  <a:srgbClr val="000000"/>
                </a:solidFill>
                <a:uFill>
                  <a:solidFill>
                    <a:srgbClr val="ffffff"/>
                  </a:solidFill>
                </a:uFill>
                <a:latin typeface="Arial"/>
              </a:rPr>
              <a:t>B) Compute by Datasheet C</a:t>
            </a:r>
            <a:r>
              <a:rPr b="0" lang="en-US" sz="1800" spc="-1" strike="noStrike" baseline="-25000">
                <a:solidFill>
                  <a:srgbClr val="000000"/>
                </a:solidFill>
                <a:uFill>
                  <a:solidFill>
                    <a:srgbClr val="ffffff"/>
                  </a:solidFill>
                </a:uFill>
                <a:latin typeface="Arial"/>
              </a:rPr>
              <a:t>DIFF</a:t>
            </a:r>
            <a:r>
              <a:rPr b="0" lang="en-US" sz="1800" spc="-1" strike="noStrike">
                <a:solidFill>
                  <a:srgbClr val="000000"/>
                </a:solidFill>
                <a:uFill>
                  <a:solidFill>
                    <a:srgbClr val="ffffff"/>
                  </a:solidFill>
                </a:uFill>
                <a:latin typeface="Arial"/>
              </a:rPr>
              <a:t>and C</a:t>
            </a:r>
            <a:r>
              <a:rPr b="0" lang="en-US" sz="1800" spc="-1" strike="noStrike" baseline="-25000">
                <a:solidFill>
                  <a:srgbClr val="000000"/>
                </a:solidFill>
                <a:uFill>
                  <a:solidFill>
                    <a:srgbClr val="ffffff"/>
                  </a:solidFill>
                </a:uFill>
                <a:latin typeface="Arial"/>
              </a:rPr>
              <a:t>CM</a:t>
            </a:r>
            <a:r>
              <a:rPr b="0" lang="en-US" sz="1800" spc="-1" strike="noStrike">
                <a:solidFill>
                  <a:srgbClr val="000000"/>
                </a:solidFill>
                <a:uFill>
                  <a:solidFill>
                    <a:srgbClr val="ffffff"/>
                  </a:solidFill>
                </a:uFill>
                <a:latin typeface="Arial"/>
              </a:rPr>
              <a:t> and Circuit RF and RI</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Plot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with fz1 on original Aol</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3)   Add Desired fp1 on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for CF Compensation</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Keep fp1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10*fz1</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Keep fp1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1/10 * fcl  </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4)  Compute value for CF based on plotted fp1</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5)  SPICE simulation with CF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6"/>
            </a:pPr>
            <a:r>
              <a:rPr b="0" lang="en-US" sz="1800" spc="-1" strike="noStrike">
                <a:solidFill>
                  <a:srgbClr val="000000"/>
                </a:solidFill>
                <a:uFill>
                  <a:solidFill>
                    <a:srgbClr val="ffffff"/>
                  </a:solidFill>
                </a:uFill>
                <a:latin typeface="Arial"/>
              </a:rPr>
              <a:t>Adjust CF Compensation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7)  Check closed loop AC response for VOUT/VIN</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8)  Check Transient response for VOUT/VIN </a:t>
            </a:r>
            <a:endParaRPr b="0" lang="en-US" sz="1800" spc="-1" strike="noStrike">
              <a:solidFill>
                <a:srgbClr val="000000"/>
              </a:solidFill>
              <a:uFill>
                <a:solidFill>
                  <a:srgbClr val="ffffff"/>
                </a:solidFill>
              </a:uFill>
              <a:latin typeface="Arial"/>
            </a:endParaRPr>
          </a:p>
          <a:p>
            <a:pPr marL="914400" indent="-456840">
              <a:lnSpc>
                <a:spcPct val="100000"/>
              </a:lnSpc>
            </a:pPr>
            <a:r>
              <a:rPr b="0" lang="en-US" sz="1800" spc="-1" strike="noStrike">
                <a:solidFill>
                  <a:srgbClr val="000000"/>
                </a:solidFill>
                <a:uFill>
                  <a:solidFill>
                    <a:srgbClr val="ffffff"/>
                  </a:solidFill>
                </a:uFill>
                <a:latin typeface="Arial"/>
              </a:rPr>
              <a:t>A) Overshoot and ringing in the time domain indicates marginal stability </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p:txBody>
      </p:sp>
      <p:sp>
        <p:nvSpPr>
          <p:cNvPr id="306" name="TextShape 3"/>
          <p:cNvSpPr txBox="1"/>
          <p:nvPr/>
        </p:nvSpPr>
        <p:spPr>
          <a:xfrm>
            <a:off x="6642000" y="6049800"/>
            <a:ext cx="2133360" cy="205920"/>
          </a:xfrm>
          <a:prstGeom prst="rect">
            <a:avLst/>
          </a:prstGeom>
          <a:noFill/>
          <a:ln>
            <a:noFill/>
          </a:ln>
        </p:spPr>
        <p:txBody>
          <a:bodyPr/>
          <a:p>
            <a:pPr algn="r">
              <a:lnSpc>
                <a:spcPct val="100000"/>
              </a:lnSpc>
            </a:pPr>
            <a:fld id="{FBAEDEB7-4DCD-4A2A-B089-FA53F5756E2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6642000" y="6049800"/>
            <a:ext cx="2133360" cy="205920"/>
          </a:xfrm>
          <a:prstGeom prst="rect">
            <a:avLst/>
          </a:prstGeom>
          <a:noFill/>
          <a:ln>
            <a:noFill/>
          </a:ln>
        </p:spPr>
        <p:txBody>
          <a:bodyPr/>
          <a:p>
            <a:pPr algn="r">
              <a:lnSpc>
                <a:spcPct val="100000"/>
              </a:lnSpc>
            </a:pPr>
            <a:fld id="{4B0310C7-3923-4770-88FF-31C3FD07DF8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08" name="TextShape 2"/>
          <p:cNvSpPr txBox="1"/>
          <p:nvPr/>
        </p:nvSpPr>
        <p:spPr>
          <a:xfrm>
            <a:off x="306360" y="168120"/>
            <a:ext cx="7238520" cy="78372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1),2),3) Plot Aol, 1/</a:t>
            </a:r>
            <a:r>
              <a:rPr b="1" lang="en-US" sz="2800" spc="-1" strike="noStrike">
                <a:solidFill>
                  <a:srgbClr val="c00000"/>
                </a:solidFill>
                <a:uFill>
                  <a:solidFill>
                    <a:srgbClr val="ffffff"/>
                  </a:solidFill>
                </a:uFill>
                <a:latin typeface="Symbol"/>
              </a:rPr>
              <a:t>b,</a:t>
            </a:r>
            <a:r>
              <a:rPr b="1" lang="en-US" sz="2800" spc="-1" strike="noStrike">
                <a:solidFill>
                  <a:srgbClr val="c00000"/>
                </a:solidFill>
                <a:uFill>
                  <a:solidFill>
                    <a:srgbClr val="ffffff"/>
                  </a:solidFill>
                </a:uFill>
                <a:latin typeface="Symbol"/>
              </a:rPr>
              <a:t>
</a:t>
            </a:r>
            <a:r>
              <a:rPr b="1" lang="en-US" sz="2800" spc="-1" strike="noStrike">
                <a:solidFill>
                  <a:srgbClr val="c00000"/>
                </a:solidFill>
                <a:uFill>
                  <a:solidFill>
                    <a:srgbClr val="ffffff"/>
                  </a:solidFill>
                </a:uFill>
                <a:latin typeface="Symbol"/>
              </a:rPr>
              <a:t>             </a:t>
            </a:r>
            <a:r>
              <a:rPr b="1" lang="en-US" sz="2800" spc="-1" strike="noStrike">
                <a:solidFill>
                  <a:srgbClr val="c00000"/>
                </a:solidFill>
                <a:uFill>
                  <a:solidFill>
                    <a:srgbClr val="ffffff"/>
                  </a:solidFill>
                </a:uFill>
                <a:latin typeface="Arial"/>
              </a:rPr>
              <a:t> Add fp1 in 1/</a:t>
            </a:r>
            <a:r>
              <a:rPr b="1" lang="en-US" sz="2800" spc="-1" strike="noStrike">
                <a:solidFill>
                  <a:srgbClr val="c00000"/>
                </a:solidFill>
                <a:uFill>
                  <a:solidFill>
                    <a:srgbClr val="ffffff"/>
                  </a:solidFill>
                </a:uFill>
                <a:latin typeface="Symbol"/>
              </a:rPr>
              <a:t>b</a:t>
            </a:r>
            <a:r>
              <a:rPr b="1" lang="en-US" sz="2800" spc="-1" strike="noStrike">
                <a:solidFill>
                  <a:srgbClr val="c00000"/>
                </a:solidFill>
                <a:uFill>
                  <a:solidFill>
                    <a:srgbClr val="ffffff"/>
                  </a:solidFill>
                </a:uFill>
                <a:latin typeface="Arial"/>
              </a:rPr>
              <a:t> for Stability</a:t>
            </a:r>
            <a:endParaRPr b="0" lang="en-US" sz="3200" spc="-1" strike="noStrike">
              <a:solidFill>
                <a:srgbClr val="000000"/>
              </a:solidFill>
              <a:uFill>
                <a:solidFill>
                  <a:srgbClr val="ffffff"/>
                </a:solidFill>
              </a:uFill>
              <a:latin typeface="Arial"/>
            </a:endParaRPr>
          </a:p>
        </p:txBody>
      </p:sp>
      <p:pic>
        <p:nvPicPr>
          <p:cNvPr id="309" name="Picture 1" descr=""/>
          <p:cNvPicPr/>
          <p:nvPr/>
        </p:nvPicPr>
        <p:blipFill>
          <a:blip r:embed="rId1"/>
          <a:stretch/>
        </p:blipFill>
        <p:spPr>
          <a:xfrm>
            <a:off x="0" y="863640"/>
            <a:ext cx="8965800" cy="5460480"/>
          </a:xfrm>
          <a:prstGeom prst="rect">
            <a:avLst/>
          </a:prstGeom>
          <a:ln w="9360">
            <a:noFill/>
          </a:ln>
        </p:spPr>
      </p:pic>
      <p:sp>
        <p:nvSpPr>
          <p:cNvPr id="310" name="CustomShape 3"/>
          <p:cNvSpPr/>
          <p:nvPr/>
        </p:nvSpPr>
        <p:spPr>
          <a:xfrm>
            <a:off x="5848200" y="3733920"/>
            <a:ext cx="603000" cy="418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11" name="CustomShape 4"/>
          <p:cNvSpPr/>
          <p:nvPr/>
        </p:nvSpPr>
        <p:spPr>
          <a:xfrm>
            <a:off x="7004880" y="150840"/>
            <a:ext cx="1712880" cy="913320"/>
          </a:xfrm>
          <a:prstGeom prst="rect">
            <a:avLst/>
          </a:prstGeom>
          <a:noFill/>
          <a:ln w="9360">
            <a:solidFill>
              <a:srgbClr val="ff0000"/>
            </a:solidFill>
            <a:miter/>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Arial"/>
              </a:rPr>
              <a:t>For fp1:</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0000"/>
                </a:solidFill>
                <a:uFill>
                  <a:solidFill>
                    <a:srgbClr val="ffffff"/>
                  </a:solidFill>
                </a:uFill>
                <a:latin typeface="Arial"/>
              </a:rPr>
              <a:t>fp1 </a:t>
            </a:r>
            <a:r>
              <a:rPr b="1" lang="en-US" sz="1800" spc="-1" strike="noStrike" u="sng">
                <a:solidFill>
                  <a:srgbClr val="ff0000"/>
                </a:solidFill>
                <a:uFill>
                  <a:solidFill>
                    <a:srgbClr val="ffffff"/>
                  </a:solidFill>
                </a:uFill>
                <a:latin typeface="Arial"/>
              </a:rPr>
              <a:t>&lt;</a:t>
            </a:r>
            <a:r>
              <a:rPr b="1" lang="en-US" sz="1800" spc="-1" strike="noStrike">
                <a:solidFill>
                  <a:srgbClr val="ff0000"/>
                </a:solidFill>
                <a:uFill>
                  <a:solidFill>
                    <a:srgbClr val="ffffff"/>
                  </a:solidFill>
                </a:uFill>
                <a:latin typeface="Arial"/>
              </a:rPr>
              <a:t> 10 * fz1</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0000"/>
                </a:solidFill>
                <a:uFill>
                  <a:solidFill>
                    <a:srgbClr val="ffffff"/>
                  </a:solidFill>
                </a:uFill>
                <a:latin typeface="Arial"/>
              </a:rPr>
              <a:t>fp1 </a:t>
            </a:r>
            <a:r>
              <a:rPr b="1" lang="en-US" sz="1800" spc="-1" strike="noStrike" u="sng">
                <a:solidFill>
                  <a:srgbClr val="ff0000"/>
                </a:solidFill>
                <a:uFill>
                  <a:solidFill>
                    <a:srgbClr val="ffffff"/>
                  </a:solidFill>
                </a:uFill>
                <a:latin typeface="Arial"/>
              </a:rPr>
              <a:t>&lt;</a:t>
            </a:r>
            <a:r>
              <a:rPr b="1" lang="en-US" sz="1800" spc="-1" strike="noStrike">
                <a:solidFill>
                  <a:srgbClr val="ff0000"/>
                </a:solidFill>
                <a:uFill>
                  <a:solidFill>
                    <a:srgbClr val="ffffff"/>
                  </a:solidFill>
                </a:uFill>
                <a:latin typeface="Arial"/>
              </a:rPr>
              <a:t> 1/10 * fcl</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21502</TotalTime>
  <Application>LibreOffice/5.2.3.3$Windows_x86 LibreOffice_project/d54a8868f08a7b39642414cf2c8ef2f228f780cf</Application>
  <Words>6990</Words>
  <Paragraphs>493</Paragraphs>
  <Company>Texas Instruments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2007-12-19T20:51:45Z</dcterms:created>
  <dc:creator>Greene, Matt</dc:creator>
  <dc:description/>
  <dc:language>en-US</dc:language>
  <cp:lastModifiedBy>Tim Green</cp:lastModifiedBy>
  <dcterms:modified xsi:type="dcterms:W3CDTF">2014-10-13T22:20:22Z</dcterms:modified>
  <cp:revision>1268</cp:revision>
  <dc:subject/>
  <dc:title>Presentation title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Texas Instruments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63</vt:i4>
  </property>
</Properties>
</file>