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embeddings/oleObject1.bin" ContentType="application/vnd.openxmlformats-officedocument.oleObject"/>
  <Override PartName="/ppt/embeddings/oleObject2.bin" ContentType="application/vnd.openxmlformats-officedocument.oleObject"/>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6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8.xml" ContentType="application/vnd.openxmlformats-officedocument.presentationml.notesSlide+xml"/>
  <Override PartName="/ppt/notesSlides/notesSlide4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68.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8.xml.rels" ContentType="application/vnd.openxmlformats-package.relationships+xml"/>
  <Override PartName="/ppt/notesSlides/_rels/notesSlide70.xml.rels" ContentType="application/vnd.openxmlformats-package.relationships+xml"/>
  <Override PartName="/ppt/notesSlides/_rels/notesSlide12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30.wmf" ContentType="image/x-wmf"/>
  <Override PartName="/ppt/media/image87.wmf" ContentType="image/x-wmf"/>
  <Override PartName="/ppt/media/image9.png" ContentType="image/png"/>
  <Override PartName="/ppt/media/image12.wmf" ContentType="image/x-wmf"/>
  <Override PartName="/ppt/media/image1.png" ContentType="image/png"/>
  <Override PartName="/ppt/media/image19.wmf" ContentType="image/x-wmf"/>
  <Override PartName="/ppt/media/image86.wmf" ContentType="image/x-wmf"/>
  <Override PartName="/ppt/media/image8.png" ContentType="image/png"/>
  <Override PartName="/ppt/media/image2.jpeg" ContentType="image/jpeg"/>
  <Override PartName="/ppt/media/image60.wmf" ContentType="image/x-wmf"/>
  <Override PartName="/ppt/media/image14.wmf" ContentType="image/x-wmf"/>
  <Override PartName="/ppt/media/image81.wmf" ContentType="image/x-wmf"/>
  <Override PartName="/ppt/media/image3.png" ContentType="image/png"/>
  <Override PartName="/ppt/media/image15.wmf" ContentType="image/x-wmf"/>
  <Override PartName="/ppt/media/image82.wmf" ContentType="image/x-wmf"/>
  <Override PartName="/ppt/media/image4.png" ContentType="image/png"/>
  <Override PartName="/ppt/media/image16.wmf" ContentType="image/x-wmf"/>
  <Override PartName="/ppt/media/image83.wmf" ContentType="image/x-wmf"/>
  <Override PartName="/ppt/media/image5.png" ContentType="image/png"/>
  <Override PartName="/ppt/media/image17.wmf" ContentType="image/x-wmf"/>
  <Override PartName="/ppt/media/image84.wmf" ContentType="image/x-wmf"/>
  <Override PartName="/ppt/media/image72.png" ContentType="image/png"/>
  <Override PartName="/ppt/media/image6.png" ContentType="image/png"/>
  <Override PartName="/ppt/media/image85.wmf" ContentType="image/x-wmf"/>
  <Override PartName="/ppt/media/image7.png" ContentType="image/png"/>
  <Override PartName="/ppt/media/image10.png" ContentType="image/png"/>
  <Override PartName="/ppt/media/image22.wmf" ContentType="image/x-wmf"/>
  <Override PartName="/ppt/media/image11.png" ContentType="image/png"/>
  <Override PartName="/ppt/media/image23.wmf" ContentType="image/x-wmf"/>
  <Override PartName="/ppt/media/image142.wmf" ContentType="image/x-wmf"/>
  <Override PartName="/ppt/media/image58.png" ContentType="image/png"/>
  <Override PartName="/ppt/media/image13.wmf" ContentType="image/x-wmf"/>
  <Override PartName="/ppt/media/image40.wmf" ContentType="image/x-wmf"/>
  <Override PartName="/ppt/media/image102.wmf" ContentType="image/x-wmf"/>
  <Override PartName="/ppt/media/image18.png" ContentType="image/png"/>
  <Override PartName="/ppt/media/image77.wmf" ContentType="image/x-wmf"/>
  <Override PartName="/ppt/media/image65.png" ContentType="image/png"/>
  <Override PartName="/ppt/media/image20.wmf" ContentType="image/x-wmf"/>
  <Override PartName="/ppt/media/image21.wmf" ContentType="image/x-wmf"/>
  <Override PartName="/ppt/media/image24.wmf" ContentType="image/x-wmf"/>
  <Override PartName="/ppt/media/image25.wmf" ContentType="image/x-wmf"/>
  <Override PartName="/ppt/media/image26.wmf" ContentType="image/x-wmf"/>
  <Override PartName="/ppt/media/image27.wmf" ContentType="image/x-wmf"/>
  <Override PartName="/ppt/media/image100.wmf" ContentType="image/x-wmf"/>
  <Override PartName="/ppt/media/image28.wmf" ContentType="image/x-wmf"/>
  <Override PartName="/ppt/media/image101.wmf" ContentType="image/x-wmf"/>
  <Override PartName="/ppt/media/image29.wmf" ContentType="image/x-wmf"/>
  <Override PartName="/ppt/media/image31.wmf" ContentType="image/x-wmf"/>
  <Override PartName="/ppt/media/image32.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110.wmf" ContentType="image/x-wmf"/>
  <Override PartName="/ppt/media/image38.wmf" ContentType="image/x-wmf"/>
  <Override PartName="/ppt/media/image111.wmf" ContentType="image/x-wmf"/>
  <Override PartName="/ppt/media/image39.wmf" ContentType="image/x-wmf"/>
  <Override PartName="/ppt/media/image41.wmf" ContentType="image/x-wmf"/>
  <Override PartName="/ppt/media/image42.wmf" ContentType="image/x-wmf"/>
  <Override PartName="/ppt/media/image43.wmf" ContentType="image/x-wmf"/>
  <Override PartName="/ppt/media/image44.wmf" ContentType="image/x-wmf"/>
  <Override PartName="/ppt/media/image45.wmf" ContentType="image/x-wmf"/>
  <Override PartName="/ppt/media/image46.wmf" ContentType="image/x-wmf"/>
  <Override PartName="/ppt/media/image47.wmf" ContentType="image/x-wmf"/>
  <Override PartName="/ppt/media/image132.wmf" ContentType="image/x-wmf"/>
  <Override PartName="/ppt/media/image48.png" ContentType="image/png"/>
  <Override PartName="/ppt/media/image121.wmf" ContentType="image/x-wmf"/>
  <Override PartName="/ppt/media/image49.wmf" ContentType="image/x-wmf"/>
  <Override PartName="/ppt/media/image50.wmf" ContentType="image/x-wmf"/>
  <Override PartName="/ppt/media/image51.png" ContentType="image/png"/>
  <Override PartName="/ppt/media/image63.wmf" ContentType="image/x-wmf"/>
  <Override PartName="/ppt/media/image52.wmf" ContentType="image/x-wmf"/>
  <Override PartName="/ppt/media/image53.wmf" ContentType="image/x-wmf"/>
  <Override PartName="/ppt/media/image54.wmf" ContentType="image/x-wmf"/>
  <Override PartName="/ppt/media/image55.wmf" ContentType="image/x-wmf"/>
  <Override PartName="/ppt/media/image56.wmf" ContentType="image/x-wmf"/>
  <Override PartName="/ppt/media/image57.wmf" ContentType="image/x-wmf"/>
  <Override PartName="/ppt/media/image131.wmf" ContentType="image/x-wmf"/>
  <Override PartName="/ppt/media/image59.wmf" ContentType="image/x-wmf"/>
  <Override PartName="/ppt/media/image61.wmf" ContentType="image/x-wmf"/>
  <Override PartName="/ppt/media/image62.wmf" ContentType="image/x-wmf"/>
  <Override PartName="/ppt/media/image64.wmf" ContentType="image/x-wmf"/>
  <Override PartName="/ppt/media/image150.wmf" ContentType="image/x-wmf"/>
  <Override PartName="/ppt/media/image78.wmf" ContentType="image/x-wmf"/>
  <Override PartName="/ppt/media/image66.png" ContentType="image/png"/>
  <Override PartName="/ppt/media/image67.wmf" ContentType="image/x-wmf"/>
  <Override PartName="/ppt/media/image140.wmf" ContentType="image/x-wmf"/>
  <Override PartName="/ppt/media/image68.wmf" ContentType="image/x-wmf"/>
  <Override PartName="/ppt/media/image153.wmf" ContentType="image/x-wmf"/>
  <Override PartName="/ppt/media/image69.png" ContentType="image/png"/>
  <Override PartName="/ppt/media/image70.wmf" ContentType="image/x-wmf"/>
  <Override PartName="/ppt/media/image71.wmf" ContentType="image/x-wmf"/>
  <Override PartName="/ppt/media/image73.wmf" ContentType="image/x-wmf"/>
  <Override PartName="/ppt/media/image74.wmf" ContentType="image/x-wmf"/>
  <Override PartName="/ppt/media/image75.wmf" ContentType="image/x-wmf"/>
  <Override PartName="/ppt/media/image76.wmf" ContentType="image/x-wmf"/>
  <Override PartName="/ppt/media/image151.wmf" ContentType="image/x-wmf"/>
  <Override PartName="/ppt/media/image79.wmf" ContentType="image/x-wmf"/>
  <Override PartName="/ppt/media/image80.wmf" ContentType="image/x-wmf"/>
  <Override PartName="/ppt/media/image160.wmf" ContentType="image/x-wmf"/>
  <Override PartName="/ppt/media/image88.wmf" ContentType="image/x-wmf"/>
  <Override PartName="/ppt/media/image161.wmf" ContentType="image/x-wmf"/>
  <Override PartName="/ppt/media/image89.wmf" ContentType="image/x-wmf"/>
  <Override PartName="/ppt/media/image90.wmf" ContentType="image/x-wmf"/>
  <Override PartName="/ppt/media/image91.wmf" ContentType="image/x-wmf"/>
  <Override PartName="/ppt/media/image92.wmf" ContentType="image/x-wmf"/>
  <Override PartName="/ppt/media/image93.wmf" ContentType="image/x-wmf"/>
  <Override PartName="/ppt/media/image94.wmf" ContentType="image/x-wmf"/>
  <Override PartName="/ppt/media/image95.wmf" ContentType="image/x-wmf"/>
  <Override PartName="/ppt/media/image96.wmf" ContentType="image/x-wmf"/>
  <Override PartName="/ppt/media/image97.wmf" ContentType="image/x-wmf"/>
  <Override PartName="/ppt/media/image170.wmf" ContentType="image/x-wmf"/>
  <Override PartName="/ppt/media/image98.wmf" ContentType="image/x-wmf"/>
  <Override PartName="/ppt/media/image171.wmf" ContentType="image/x-wmf"/>
  <Override PartName="/ppt/media/image99.wmf" ContentType="image/x-wmf"/>
  <Override PartName="/ppt/media/image103.wmf" ContentType="image/x-wmf"/>
  <Override PartName="/ppt/media/image104.wmf" ContentType="image/x-wmf"/>
  <Override PartName="/ppt/media/image105.wmf" ContentType="image/x-wmf"/>
  <Override PartName="/ppt/media/image106.wmf" ContentType="image/x-wmf"/>
  <Override PartName="/ppt/media/image107.wmf" ContentType="image/x-wmf"/>
  <Override PartName="/ppt/media/image108.wmf" ContentType="image/x-wmf"/>
  <Override PartName="/ppt/media/image109.wmf" ContentType="image/x-wmf"/>
  <Override PartName="/ppt/media/image112.wmf" ContentType="image/x-wmf"/>
  <Override PartName="/ppt/media/image113.wmf" ContentType="image/x-wmf"/>
  <Override PartName="/ppt/media/image114.wmf" ContentType="image/x-wmf"/>
  <Override PartName="/ppt/media/image115.wmf" ContentType="image/x-wmf"/>
  <Override PartName="/ppt/media/image116.wmf" ContentType="image/x-wmf"/>
  <Override PartName="/ppt/media/image117.wmf" ContentType="image/x-wmf"/>
  <Override PartName="/ppt/media/image118.wmf" ContentType="image/x-wmf"/>
  <Override PartName="/ppt/media/image119.wmf" ContentType="image/x-wmf"/>
  <Override PartName="/ppt/media/image120.wmf" ContentType="image/x-wmf"/>
  <Override PartName="/ppt/media/image122.wmf" ContentType="image/x-wmf"/>
  <Override PartName="/ppt/media/image123.wmf" ContentType="image/x-wmf"/>
  <Override PartName="/ppt/media/image124.wmf" ContentType="image/x-wmf"/>
  <Override PartName="/ppt/media/image125.wmf" ContentType="image/x-wmf"/>
  <Override PartName="/ppt/media/image126.wmf" ContentType="image/x-wmf"/>
  <Override PartName="/ppt/media/image127.wmf" ContentType="image/x-wmf"/>
  <Override PartName="/ppt/media/image128.wmf" ContentType="image/x-wmf"/>
  <Override PartName="/ppt/media/image129.wmf" ContentType="image/x-wmf"/>
  <Override PartName="/ppt/media/image130.wmf" ContentType="image/x-wmf"/>
  <Override PartName="/ppt/media/image133.wmf" ContentType="image/x-wmf"/>
  <Override PartName="/ppt/media/image134.wmf" ContentType="image/x-wmf"/>
  <Override PartName="/ppt/media/image135.wmf" ContentType="image/x-wmf"/>
  <Override PartName="/ppt/media/image136.wmf" ContentType="image/x-wmf"/>
  <Override PartName="/ppt/media/image137.wmf" ContentType="image/x-wmf"/>
  <Override PartName="/ppt/media/image138.wmf" ContentType="image/x-wmf"/>
  <Override PartName="/ppt/media/image139.wmf" ContentType="image/x-wmf"/>
  <Override PartName="/ppt/media/image141.wmf" ContentType="image/x-wmf"/>
  <Override PartName="/ppt/media/image143.wmf" ContentType="image/x-wmf"/>
  <Override PartName="/ppt/media/image144.wmf" ContentType="image/x-wmf"/>
  <Override PartName="/ppt/media/image145.wmf" ContentType="image/x-wmf"/>
  <Override PartName="/ppt/media/image146.wmf" ContentType="image/x-wmf"/>
  <Override PartName="/ppt/media/image147.wmf" ContentType="image/x-wmf"/>
  <Override PartName="/ppt/media/image148.wmf" ContentType="image/x-wmf"/>
  <Override PartName="/ppt/media/image149.wmf" ContentType="image/x-wmf"/>
  <Override PartName="/ppt/media/image152.wmf" ContentType="image/x-wmf"/>
  <Override PartName="/ppt/media/image154.wmf" ContentType="image/x-wmf"/>
  <Override PartName="/ppt/media/image155.wmf" ContentType="image/x-wmf"/>
  <Override PartName="/ppt/media/image156.wmf" ContentType="image/x-wmf"/>
  <Override PartName="/ppt/media/image157.wmf" ContentType="image/x-wmf"/>
  <Override PartName="/ppt/media/image158.wmf" ContentType="image/x-wmf"/>
  <Override PartName="/ppt/media/image159.wmf" ContentType="image/x-wmf"/>
  <Override PartName="/ppt/media/image162.wmf" ContentType="image/x-wmf"/>
  <Override PartName="/ppt/media/image163.wmf" ContentType="image/x-wmf"/>
  <Override PartName="/ppt/media/image164.wmf" ContentType="image/x-wmf"/>
  <Override PartName="/ppt/media/image165.wmf" ContentType="image/x-wmf"/>
  <Override PartName="/ppt/media/image166.wmf" ContentType="image/x-wmf"/>
  <Override PartName="/ppt/media/image167.wmf" ContentType="image/x-wmf"/>
  <Override PartName="/ppt/media/image168.wmf" ContentType="image/x-wmf"/>
  <Override PartName="/ppt/media/image169.wmf" ContentType="image/x-wmf"/>
  <Override PartName="/ppt/media/image172.wmf" ContentType="image/x-wmf"/>
  <Override PartName="/ppt/media/image173.wmf" ContentType="image/x-wmf"/>
  <Override PartName="/ppt/media/image174.wmf" ContentType="image/x-wmf"/>
  <Override PartName="/ppt/media/image175.wmf" ContentType="image/x-wmf"/>
  <Override PartName="/ppt/media/image176.wmf" ContentType="image/x-wmf"/>
  <Override PartName="/ppt/media/image177.wmf" ContentType="image/x-wmf"/>
  <Override PartName="/ppt/media/image178.wmf" ContentType="image/x-wmf"/>
  <Override PartName="/ppt/media/image179.wmf" ContentType="image/x-wmf"/>
  <Override PartName="/ppt/media/image180.wmf" ContentType="image/x-wmf"/>
  <Override PartName="/ppt/media/image181.wmf" ContentType="image/x-wmf"/>
  <Override PartName="/ppt/media/image182.wmf" ContentType="image/x-wmf"/>
  <Override PartName="/ppt/media/image183.wmf" ContentType="image/x-wmf"/>
  <Override PartName="/ppt/media/image184.wmf" ContentType="image/x-wmf"/>
  <Override PartName="/ppt/media/image185.wmf" ContentType="image/x-wmf"/>
  <Override PartName="/ppt/media/image186.wmf" ContentType="image/x-wmf"/>
  <Override PartName="/ppt/media/image187.wmf" ContentType="image/x-wmf"/>
  <Override PartName="/ppt/media/image188.wmf" ContentType="image/x-wmf"/>
  <Override PartName="/ppt/media/image189.wmf" ContentType="image/x-wmf"/>
  <Override PartName="/ppt/media/image190.wmf" ContentType="image/x-wmf"/>
  <Override PartName="/ppt/media/image191.wmf" ContentType="image/x-wmf"/>
  <Override PartName="/ppt/media/image192.jpeg" ContentType="image/jpeg"/>
  <Override PartName="/ppt/media/image193.wmf" ContentType="image/x-wmf"/>
  <Override PartName="/ppt/media/image194.wmf" ContentType="image/x-wmf"/>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s/slide9.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23.xml.rels" ContentType="application/vnd.openxmlformats-package.relationships+xml"/>
  <Override PartName="/ppt/slides/_rels/slide124.xml.rels" ContentType="application/vnd.openxmlformats-package.relationships+xml"/>
  <Override PartName="/ppt/slides/_rels/slide125.xml.rels" ContentType="application/vnd.openxmlformats-package.relationships+xml"/>
  <Override PartName="/ppt/slides/_rels/slide126.xml.rels" ContentType="application/vnd.openxmlformats-package.relationships+xml"/>
  <Override PartName="/ppt/slides/_rels/slide127.xml.rels" ContentType="application/vnd.openxmlformats-package.relationships+xml"/>
  <Override PartName="/ppt/slides/_rels/slide128.xml.rels" ContentType="application/vnd.openxmlformats-package.relationships+xml"/>
  <Override PartName="/ppt/slides/_rels/slide129.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135.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Lst>
  <p:sldSz cx="9144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2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3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3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32" name="PlaceHolder 5"/>
          <p:cNvSpPr>
            <a:spLocks noGrp="1"/>
          </p:cNvSpPr>
          <p:nvPr>
            <p:ph type="sldNum"/>
          </p:nvPr>
        </p:nvSpPr>
        <p:spPr>
          <a:xfrm>
            <a:off x="4399200" y="9555480"/>
            <a:ext cx="3372840" cy="502560"/>
          </a:xfrm>
          <a:prstGeom prst="rect">
            <a:avLst/>
          </a:prstGeom>
        </p:spPr>
        <p:txBody>
          <a:bodyPr lIns="0" rIns="0" tIns="0" bIns="0" anchor="b"/>
          <a:p>
            <a:pPr algn="r"/>
            <a:fld id="{F5992CCB-F257-4162-A02D-5354AE26FFD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This presentation will focus on techniques to solve voltage feedback op amp stability problems.  The content is intended to teach any range of professional, from technician to PHD, to become an op amp stability expert! </a:t>
            </a:r>
            <a:endParaRPr b="0" lang="en-US" sz="2000" spc="-1" strike="noStrike">
              <a:solidFill>
                <a:srgbClr val="000000"/>
              </a:solidFill>
              <a:uFill>
                <a:solidFill>
                  <a:srgbClr val="ffffff"/>
                </a:solidFill>
              </a:uFill>
              <a:latin typeface="Arial"/>
            </a:endParaRPr>
          </a:p>
        </p:txBody>
      </p:sp>
      <p:sp>
        <p:nvSpPr>
          <p:cNvPr id="837"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113DB9A-FE40-45A3-B9D7-5D2F80346D9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9D9DD1B-783C-4E3E-BDD4-876A0A90421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5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β network is shown above.  β is easy to compute if one sets VOUT = 1.  β=(input impedance)/(feedback impedance + input impedance).  Recall that 1/β is just the reciprocal of β.  From our derived and simplified equations above we see a zero, fz1, in the 1/β plot due to RF, RI, Cin_eq, and CF.  Note that although our closed loop gain is -1 our 1/β is at 6dB or x2.  Remember our earlier discussion of noise gain and to view the op amp, from a loop gain view, to always be running in a noise gain equivalent to putting a noise source on the +input of the op amp and running in the non-inverting gain based on feedback and input impedances from output to –input.  Note that with the addition of CF Compensation the 1/β zero, fz1, is moved to a lower frequency since CF is in parallel with Cin_eq to determine the location of fz1. However, to choose the CF Compensation pole, fp1, it is only dependent upon Rf and CF.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4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4)  Compute value for CF based on plotted fp1</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AC3EA96-9746-4FAB-B82B-A94222C0152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5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CF Compensation is to check the final CF value chosen by a loop gain plot on the complete op amp circuit. We see from above that at fcl, where Loop Gain (Aolβ) goes to zero, the phase margin is 68 degrees.  Step 6 is to adjust CF for more phase margin if we are not satisfied with our first analysis and re-run the loop gain and phase plot to check the final design.  Here we are happy with 68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CF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CF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9161726-0691-40F0-954F-D293B266153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5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7 for CF Compensation is to check the closed loop AC response over frequency.  From above, see the closed loop AC response for both the output of the op amp, VOUT.  If this closed loop bandwidth is not acceptable for the final application we will need to consider other capacitive stability techniques (see Appendix) or a different op amp or different feedback and input resistor values of lower values.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7"/>
            </a:pPr>
            <a:r>
              <a:rPr b="0" lang="en-US" sz="2000" spc="-1" strike="noStrike">
                <a:solidFill>
                  <a:srgbClr val="000000"/>
                </a:solidFill>
                <a:uFill>
                  <a:solidFill>
                    <a:srgbClr val="ffffff"/>
                  </a:solidFill>
                </a:uFill>
                <a:latin typeface="Arial"/>
              </a:rPr>
              <a:t>Check closed loop AC response for VOUT/VIN</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Look for peaking which indicates marginal stability</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Check if closed AC response is acceptable for end application</a:t>
            </a:r>
            <a:endParaRPr b="0" lang="en-US" sz="2000" spc="-1" strike="noStrike">
              <a:solidFill>
                <a:srgbClr val="000000"/>
              </a:solidFill>
              <a:uFill>
                <a:solidFill>
                  <a:srgbClr val="ffffff"/>
                </a:solidFill>
              </a:uFill>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2723E27-1B28-4EC4-9A31-3B3F3DB049F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71"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will be present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36C1C51-0BD1-441C-9643-7F915587D29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5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8 for CF Compensation is to check the closed loop transient response.  From above we see the closed loop Transient response for VOUT shows no signs of excessive overshoot or ringing before settling.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CF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8"/>
            </a:pPr>
            <a:r>
              <a:rPr b="0" lang="en-US" sz="2000" spc="-1" strike="noStrike">
                <a:solidFill>
                  <a:srgbClr val="000000"/>
                </a:solidFill>
                <a:uFill>
                  <a:solidFill>
                    <a:srgbClr val="ffffff"/>
                  </a:solidFill>
                </a:uFill>
                <a:latin typeface="Arial"/>
              </a:rPr>
              <a:t>Check Transient response for VOUT/VIN </a:t>
            </a:r>
            <a:endParaRPr b="0" lang="en-US" sz="2000" spc="-1" strike="noStrike">
              <a:solidFill>
                <a:srgbClr val="000000"/>
              </a:solidFill>
              <a:uFill>
                <a:solidFill>
                  <a:srgbClr val="ffffff"/>
                </a:solidFill>
              </a:uFill>
              <a:latin typeface="Arial"/>
            </a:endParaRPr>
          </a:p>
          <a:p>
            <a:pPr marL="923760" indent="-461520">
              <a:lnSpc>
                <a:spcPct val="100000"/>
              </a:lnSpc>
            </a:pPr>
            <a:r>
              <a:rPr b="0" lang="en-US" sz="2000" spc="-1" strike="noStrike">
                <a:solidFill>
                  <a:srgbClr val="000000"/>
                </a:solidFill>
                <a:uFill>
                  <a:solidFill>
                    <a:srgbClr val="ffffff"/>
                  </a:solidFill>
                </a:uFill>
                <a:latin typeface="Arial"/>
              </a:rPr>
              <a:t>A) Overshoot and ringing in the time domain indicates marginal stability </a:t>
            </a:r>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1917CA2-A9A0-4D5F-A64C-59223C7E038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5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design steps are outlined here.  Two cases, Case A and Case B, will be presented.  Rules-of-thumb will be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657015D-AF33-46CE-84B7-D210047A5CF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6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will be present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1" lang="en-US" sz="2000" spc="-1" strike="noStrike">
                <a:solidFill>
                  <a:srgbClr val="000000"/>
                </a:solidFill>
                <a:uFill>
                  <a:solidFill>
                    <a:srgbClr val="ffffff"/>
                  </a:solidFill>
                </a:uFill>
                <a:latin typeface="Arial"/>
              </a:rPr>
              <a:t>1) Loaded Aol_A Curve: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fp1_A is low frequency pole from op amp unloaded Aol down around 1Hz. fp2_A is second pole in Loaded Aol_A due to Zo and CLoad.</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2) Loaded Aol_B Curve: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fp1_B is low frequency pole in Loaded Aol due to lower resistive loading of 1.25 ohms on CMOS output. fp2_B is second pole in Loaded Aol_A due to Zo and CLoad.</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3) Desired 1/</a:t>
            </a:r>
            <a:r>
              <a:rPr b="1" lang="en-US" sz="2000" spc="-1" strike="noStrike">
                <a:solidFill>
                  <a:srgbClr val="000000"/>
                </a:solidFill>
                <a:uFill>
                  <a:solidFill>
                    <a:srgbClr val="ffffff"/>
                  </a:solidFill>
                </a:uFill>
                <a:latin typeface="Arial"/>
              </a:rPr>
              <a:t>β Curve: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fz1 and fp3 are a zero and pole due t noise gain set by Rn and Cn. We do not need to know exact location of fz1 since once we set fp3, fz1 can be seen graphically by using a +20dB/decade slope from fp3 down in frequency to the DC gain of 0dB. Noise gain fp3 is easy to find and compute.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fp4 is due to CF.</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fz1 is the result of high frequency 1/β going to 0dB due to CF acting as a short at high frequencies.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All we need from our drawn, Desired 1/β curve is fp3, Mid-Band Gain and fp4.  The other 1/β zeroes will occur as plotted by the nature of the input and feedback networks containing only one reactive element. </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General considerations: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Because of the large difference between the two loaded Aol curves at  high frequency it is necessary to plot the Desired 1/β as the best compromise to keep most phase margin for the two cases.  This is shown here.  We will strive for better than 45 degrees phase margin for each case to allow for Aol shifts in the real world.  A worst case Aol frequency shift at the Unity Gain Bandwidth (UGBW), over process and temperature, can be estimated as  ½*UGBW to 1.5*UGBW.  For best “Phase Buffer” we prefer to keep fp3 and fz1 one decade apart.  We cannot quite do that here so we compromise as shown.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862"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729CA37-F9E6-4E91-894A-D92927EBAA5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PlaceHolder 1"/>
          <p:cNvSpPr>
            <a:spLocks noGrp="1"/>
          </p:cNvSpPr>
          <p:nvPr>
            <p:ph type="body"/>
          </p:nvPr>
        </p:nvSpPr>
        <p:spPr>
          <a:xfrm>
            <a:off x="711360" y="4459320"/>
            <a:ext cx="5679720" cy="422388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864"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CBCF98B-2172-458B-B8EA-D23EE4B0F42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386869F-7DF4-437F-9475-64D00373167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39"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We can use our SPICE Loop Gain Test circuit above to plot Aol and 1/β for this Gain = -1 circuit.  Note that the 1/β curve has a zero in it at 104kHz.  At fcl, where Loop Gain (Aolβ) goes to zero, we see that the 1/β curve intersects the Aol at a rate-of-closure that is 40dB/decade which by our criteria implies an UNSTABLE circuit.   </a:t>
            </a:r>
            <a:endParaRPr b="0" lang="en-US" sz="2000" spc="-1" strike="noStrike">
              <a:solidFill>
                <a:srgbClr val="000000"/>
              </a:solidFill>
              <a:uFill>
                <a:solidFill>
                  <a:srgbClr val="ffffff"/>
                </a:solidFill>
              </a:u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A3E7E23-9696-41AC-82D5-6D3EEC876A6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6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will be present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To properly analyze this circuit and thus properly compensate it for stability we first must analyze the OPA140 op amp input capacitance.  The datasheet excerpt for the OPA140 is shown here with Input Impedance parameters for Differential and Common-Mode. The input capacitance model for the OPA140 is also shown.  From the data sheet we can assign values for the capacitances shown, Ccm+, Ccm-, and Cdiff.  </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EA53F468-79E5-4D4B-A332-61E18619896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4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From our input capacitance model for the OPA140 and the circuit topology it is configured in we see there is a net input capacitance, Cin_eq which will affect our feedback factor, β, over frequency.  Since the Cin_eq capacitor is buffered by RF, 180k ohm resistor, there are no loading effects on Aol with this circuit topology and so the Aol remains unchanged. </a:t>
            </a:r>
            <a:endParaRPr b="0" lang="en-US" sz="2000" spc="-1" strike="noStrike">
              <a:solidFill>
                <a:srgbClr val="000000"/>
              </a:solidFill>
              <a:uFill>
                <a:solidFill>
                  <a:srgbClr val="ffffff"/>
                </a:solidFill>
              </a:uFill>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08F2CC6-7D11-4739-BB50-780A88FFB4F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6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design steps are outlined here.  Two cases, Case A and Case B, will be presented.  Rules-of-thumb will be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7F8A83D-A097-46F9-BA65-291ABC0FCA0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4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β network is shown above.  β is easy to compute if one sets VOUT = 1.  β=(input impedance)/(feedback impedance + input impedance).  Recall that 1/β is just the reciprocal of β.  From our derived and simplified equations above we see a zero, fz1, in the 1/β plot due to RF, RI and Cin_eq.  Note that although our closed loop gain is -1 our 1/β is at 6dB or x2.  Remember our earlier discussion of noise gain and to view the op amp, from a loop gain view, to always be running in a noise gain equivalent to putting a noise source on the +input of the op amp and running in the non-inverting gain based on feedback and input impedances from output to –input.  </a:t>
            </a:r>
            <a:endParaRPr b="0" lang="en-US" sz="2000" spc="-1" strike="noStrike">
              <a:solidFill>
                <a:srgbClr val="000000"/>
              </a:solidFill>
              <a:uFill>
                <a:solidFill>
                  <a:srgbClr val="ffffff"/>
                </a:solidFill>
              </a:uFill>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For many op amp application circuits is will be necessary to know the op amp Open Loop Small Signal AC Output Impedance, Zo. Often this can be obtained from the op amp data sheet. Many op amp SPICE macromodels properly model Zo.  If the data sheet contains a Zo curve we can easily check the macromodel for Zo accuracy.  The test circuit here uses inductor, LT, in the feedback path to act as a short for the DC Operating Point analysis.  The capacitor, CT, on the –input to ground is open for DC Analysis and will be a short for all frequencies of interest during the AC Analysis.  Current Generator, IG1, is set to DC Current =0 and selected as AC Current of 1.  During the AC Analysis IG1 injects current into the output, Vout, and the op amp is open loop.  AC Analysis reports Vout in dB over frequency as a ratio of Vout/IG1 which is Zo, in dB.  To convert Zo in dB to Zo in ohms simply change the y-axis scaling from dB-Linear to logarithmic.</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D7B6076-060F-4D03-AF7E-743A39118CF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4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are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81BC080-CF6C-4B4D-BFE0-86C5D33E26F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84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Using our Loop Gain Test circuit in SPICE we can plot the Aol and 1/</a:t>
            </a:r>
            <a:r>
              <a:rPr b="0" lang="en-US" sz="2000" spc="-1" strike="noStrike">
                <a:solidFill>
                  <a:srgbClr val="000000"/>
                </a:solidFill>
                <a:uFill>
                  <a:solidFill>
                    <a:srgbClr val="ffffff"/>
                  </a:solidFill>
                </a:uFill>
                <a:latin typeface="Arial"/>
              </a:rPr>
              <a:t>β  for the uncompensated circuit as shown above. For best stability results on first pass we use the recommended rules-of-thumb shown and draw in what we want the final 1/β  curve to look like.  Based on this graphical approach we see we need a pole, fp1, added into the 1/β  curve to allow the compensated 1/β to intersect the Aol at a rate-of-closure which is 20db/decade and thus stable by our criteria.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1, 2, and 3 for the CF Compensation Design:</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Determine fz1 in 1/β due to Cin_eq</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Measure in SPICE</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Compute by Datasheet C</a:t>
            </a:r>
            <a:r>
              <a:rPr b="0" lang="en-US" sz="2000" spc="-1" strike="noStrike" baseline="-25000">
                <a:solidFill>
                  <a:srgbClr val="000000"/>
                </a:solidFill>
                <a:uFill>
                  <a:solidFill>
                    <a:srgbClr val="ffffff"/>
                  </a:solidFill>
                </a:uFill>
                <a:latin typeface="Arial"/>
              </a:rPr>
              <a:t>DIFF </a:t>
            </a:r>
            <a:r>
              <a:rPr b="0" lang="en-US" sz="2000" spc="-1" strike="noStrike">
                <a:solidFill>
                  <a:srgbClr val="000000"/>
                </a:solidFill>
                <a:uFill>
                  <a:solidFill>
                    <a:srgbClr val="ffffff"/>
                  </a:solidFill>
                </a:uFill>
                <a:latin typeface="Arial"/>
              </a:rPr>
              <a:t>and C</a:t>
            </a:r>
            <a:r>
              <a:rPr b="0" lang="en-US" sz="2000" spc="-1" strike="noStrike" baseline="-25000">
                <a:solidFill>
                  <a:srgbClr val="000000"/>
                </a:solidFill>
                <a:uFill>
                  <a:solidFill>
                    <a:srgbClr val="ffffff"/>
                  </a:solidFill>
                </a:uFill>
                <a:latin typeface="Arial"/>
              </a:rPr>
              <a:t>CM</a:t>
            </a:r>
            <a:r>
              <a:rPr b="0" lang="en-US" sz="2000" spc="-1" strike="noStrike">
                <a:solidFill>
                  <a:srgbClr val="000000"/>
                </a:solidFill>
                <a:uFill>
                  <a:solidFill>
                    <a:srgbClr val="ffffff"/>
                  </a:solidFill>
                </a:uFill>
                <a:latin typeface="Arial"/>
              </a:rPr>
              <a:t> and Circuit RF and RI</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Plot 1/β  with fz1 on original Aol</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3)   Add Desired fp1 on 1/β  for CF Compensation</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fp1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10*fz1</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fp1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1/10 * fcl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1467720" y="1048320"/>
            <a:ext cx="6198480" cy="4945680"/>
          </a:xfrm>
          <a:prstGeom prst="rect">
            <a:avLst/>
          </a:prstGeom>
          <a:ln>
            <a:noFill/>
          </a:ln>
        </p:spPr>
      </p:pic>
      <p:pic>
        <p:nvPicPr>
          <p:cNvPr id="44" name="" descr=""/>
          <p:cNvPicPr/>
          <p:nvPr/>
        </p:nvPicPr>
        <p:blipFill>
          <a:blip r:embed="rId3"/>
          <a:stretch/>
        </p:blipFill>
        <p:spPr>
          <a:xfrm>
            <a:off x="1467720" y="1048320"/>
            <a:ext cx="6198480" cy="494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1467720" y="1048320"/>
            <a:ext cx="6198480" cy="4945680"/>
          </a:xfrm>
          <a:prstGeom prst="rect">
            <a:avLst/>
          </a:prstGeom>
          <a:ln>
            <a:noFill/>
          </a:ln>
        </p:spPr>
      </p:pic>
      <p:pic>
        <p:nvPicPr>
          <p:cNvPr id="85" name="" descr=""/>
          <p:cNvPicPr/>
          <p:nvPr/>
        </p:nvPicPr>
        <p:blipFill>
          <a:blip r:embed="rId3"/>
          <a:stretch/>
        </p:blipFill>
        <p:spPr>
          <a:xfrm>
            <a:off x="1467720" y="1048320"/>
            <a:ext cx="6198480" cy="4945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5"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1"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2"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1467720" y="1048320"/>
            <a:ext cx="6198480" cy="4945680"/>
          </a:xfrm>
          <a:prstGeom prst="rect">
            <a:avLst/>
          </a:prstGeom>
          <a:ln>
            <a:noFill/>
          </a:ln>
        </p:spPr>
      </p:pic>
      <p:pic>
        <p:nvPicPr>
          <p:cNvPr id="127" name="" descr=""/>
          <p:cNvPicPr/>
          <p:nvPr/>
        </p:nvPicPr>
        <p:blipFill>
          <a:blip r:embed="rId3"/>
          <a:stretch/>
        </p:blipFill>
        <p:spPr>
          <a:xfrm>
            <a:off x="1467720" y="1048320"/>
            <a:ext cx="6198480" cy="49456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3" name="Picture 8" descr=""/>
          <p:cNvPicPr/>
          <p:nvPr/>
        </p:nvPicPr>
        <p:blipFill>
          <a:blip r:embed="rId2"/>
          <a:stretch/>
        </p:blipFill>
        <p:spPr>
          <a:xfrm>
            <a:off x="6675480" y="6440400"/>
            <a:ext cx="1874520" cy="231480"/>
          </a:xfrm>
          <a:prstGeom prst="rect">
            <a:avLst/>
          </a:prstGeom>
          <a:ln w="9360">
            <a:noFill/>
          </a:ln>
        </p:spPr>
      </p:pic>
      <p:pic>
        <p:nvPicPr>
          <p:cNvPr id="4" name="Picture 6" descr=""/>
          <p:cNvPicPr/>
          <p:nvPr/>
        </p:nvPicPr>
        <p:blipFill>
          <a:blip r:embed="rId3"/>
          <a:stretch/>
        </p:blipFill>
        <p:spPr>
          <a:xfrm>
            <a:off x="0" y="0"/>
            <a:ext cx="9143640" cy="6857640"/>
          </a:xfrm>
          <a:prstGeom prst="rect">
            <a:avLst/>
          </a:prstGeom>
          <a:ln w="9360">
            <a:noFill/>
          </a:ln>
        </p:spPr>
      </p:pic>
      <p:sp>
        <p:nvSpPr>
          <p:cNvPr id="5" name="CustomShape 4"/>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7" name="Picture 27" descr=""/>
          <p:cNvPicPr/>
          <p:nvPr/>
        </p:nvPicPr>
        <p:blipFill>
          <a:blip r:embed="rId4"/>
          <a:stretch/>
        </p:blipFill>
        <p:spPr>
          <a:xfrm>
            <a:off x="6675480" y="6440400"/>
            <a:ext cx="1874520" cy="231480"/>
          </a:xfrm>
          <a:prstGeom prst="rect">
            <a:avLst/>
          </a:prstGeom>
          <a:ln w="9360">
            <a:noFill/>
          </a:ln>
        </p:spPr>
      </p:pic>
      <p:sp>
        <p:nvSpPr>
          <p:cNvPr id="8" name="PlaceHolder 6"/>
          <p:cNvSpPr>
            <a:spLocks noGrp="1"/>
          </p:cNvSpPr>
          <p:nvPr>
            <p:ph type="title"/>
          </p:nvPr>
        </p:nvSpPr>
        <p:spPr>
          <a:xfrm>
            <a:off x="343080" y="1943280"/>
            <a:ext cx="8457840" cy="1469520"/>
          </a:xfrm>
          <a:prstGeom prst="rect">
            <a:avLst/>
          </a:prstGeom>
        </p:spPr>
        <p:txBody>
          <a:bodyPr anchor="ctr"/>
          <a:p>
            <a:pPr>
              <a:lnSpc>
                <a:spcPct val="100000"/>
              </a:lnSpc>
            </a:pPr>
            <a:r>
              <a:rPr b="1" lang="en-US" sz="40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 name="PlaceHolder 7"/>
          <p:cNvSpPr>
            <a:spLocks noGrp="1"/>
          </p:cNvSpPr>
          <p:nvPr>
            <p:ph type="sldNum"/>
          </p:nvPr>
        </p:nvSpPr>
        <p:spPr>
          <a:xfrm>
            <a:off x="6642000" y="6039000"/>
            <a:ext cx="2133360" cy="205920"/>
          </a:xfrm>
          <a:prstGeom prst="rect">
            <a:avLst/>
          </a:prstGeom>
        </p:spPr>
        <p:txBody>
          <a:bodyPr/>
          <a:p>
            <a:pPr algn="r">
              <a:lnSpc>
                <a:spcPct val="100000"/>
              </a:lnSpc>
            </a:pPr>
            <a:fld id="{2641B2B8-480C-4771-97FF-620A8F3C031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0"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48" name="Picture 8" descr=""/>
          <p:cNvPicPr/>
          <p:nvPr/>
        </p:nvPicPr>
        <p:blipFill>
          <a:blip r:embed="rId2"/>
          <a:stretch/>
        </p:blipFill>
        <p:spPr>
          <a:xfrm>
            <a:off x="6675480" y="6440400"/>
            <a:ext cx="1874520" cy="231480"/>
          </a:xfrm>
          <a:prstGeom prst="rect">
            <a:avLst/>
          </a:prstGeom>
          <a:ln w="9360">
            <a:noFill/>
          </a:ln>
        </p:spPr>
      </p:pic>
      <p:sp>
        <p:nvSpPr>
          <p:cNvPr id="49"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333360" y="1048320"/>
            <a:ext cx="8467200" cy="494568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51" name="PlaceHolder 6"/>
          <p:cNvSpPr>
            <a:spLocks noGrp="1"/>
          </p:cNvSpPr>
          <p:nvPr>
            <p:ph type="sldNum"/>
          </p:nvPr>
        </p:nvSpPr>
        <p:spPr>
          <a:xfrm>
            <a:off x="6642000" y="6049800"/>
            <a:ext cx="2133360" cy="205920"/>
          </a:xfrm>
          <a:prstGeom prst="rect">
            <a:avLst/>
          </a:prstGeom>
        </p:spPr>
        <p:txBody>
          <a:bodyPr/>
          <a:p>
            <a:pPr algn="r">
              <a:lnSpc>
                <a:spcPct val="100000"/>
              </a:lnSpc>
            </a:pPr>
            <a:fld id="{3E810C7E-B68F-490D-BB6A-0F2526BE159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89" name="Picture 8" descr=""/>
          <p:cNvPicPr/>
          <p:nvPr/>
        </p:nvPicPr>
        <p:blipFill>
          <a:blip r:embed="rId2"/>
          <a:stretch/>
        </p:blipFill>
        <p:spPr>
          <a:xfrm>
            <a:off x="6675480" y="6440400"/>
            <a:ext cx="1874520" cy="231480"/>
          </a:xfrm>
          <a:prstGeom prst="rect">
            <a:avLst/>
          </a:prstGeom>
          <a:ln w="9360">
            <a:noFill/>
          </a:ln>
        </p:spPr>
      </p:pic>
      <p:sp>
        <p:nvSpPr>
          <p:cNvPr id="90"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1" name="PlaceHolder 5"/>
          <p:cNvSpPr>
            <a:spLocks noGrp="1"/>
          </p:cNvSpPr>
          <p:nvPr>
            <p:ph type="body"/>
          </p:nvPr>
        </p:nvSpPr>
        <p:spPr>
          <a:xfrm>
            <a:off x="33336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2" name="PlaceHolder 6"/>
          <p:cNvSpPr>
            <a:spLocks noGrp="1"/>
          </p:cNvSpPr>
          <p:nvPr>
            <p:ph type="body"/>
          </p:nvPr>
        </p:nvSpPr>
        <p:spPr>
          <a:xfrm>
            <a:off x="464328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3" name="PlaceHolder 7"/>
          <p:cNvSpPr>
            <a:spLocks noGrp="1"/>
          </p:cNvSpPr>
          <p:nvPr>
            <p:ph type="sldNum"/>
          </p:nvPr>
        </p:nvSpPr>
        <p:spPr>
          <a:xfrm>
            <a:off x="6642000" y="6049800"/>
            <a:ext cx="2133360" cy="205920"/>
          </a:xfrm>
          <a:prstGeom prst="rect">
            <a:avLst/>
          </a:prstGeom>
        </p:spPr>
        <p:txBody>
          <a:bodyPr/>
          <a:p>
            <a:pPr algn="r">
              <a:lnSpc>
                <a:spcPct val="100000"/>
              </a:lnSpc>
            </a:pPr>
            <a:fld id="{92C87FD2-CC69-4264-9874-880AC6A5CE4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slideLayout" Target="../slideLayouts/slideLayout28.xml"/><Relationship Id="rId6"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159.wmf"/><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image" Target="../media/image160.wmf"/><Relationship Id="rId2"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image" Target="../media/image161.wmf"/><Relationship Id="rId2"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image" Target="../media/image162.wmf"/><Relationship Id="rId2"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image" Target="../media/image163.wmf"/><Relationship Id="rId2"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image" Target="../media/image164.wmf"/><Relationship Id="rId2"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image" Target="../media/image165.wmf"/><Relationship Id="rId2"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image" Target="../media/image166.wmf"/><Relationship Id="rId2"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image" Target="../media/image167.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slideLayout" Target="../slideLayouts/slideLayout28.xml"/><Relationship Id="rId4"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image" Target="../media/image168.wmf"/><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image" Target="../media/image169.wmf"/><Relationship Id="rId2"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70.wmf"/><Relationship Id="rId3" Type="http://schemas.openxmlformats.org/officeDocument/2006/relationships/image" Target="../media/image171.wmf"/><Relationship Id="rId4"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image" Target="../media/image172.wmf"/><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image" Target="../media/image173.wmf"/><Relationship Id="rId2"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image" Target="../media/image174.wmf"/><Relationship Id="rId2"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image" Target="../media/image175.wmf"/><Relationship Id="rId2"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image" Target="../media/image176.wmf"/><Relationship Id="rId2"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177.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slideLayout" Target="../slideLayouts/slideLayout28.xml"/><Relationship Id="rId4"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image" Target="../media/image178.wmf"/><Relationship Id="rId2"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image" Target="../media/image179.wmf"/><Relationship Id="rId2"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image" Target="../media/image180.wmf"/><Relationship Id="rId2"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image" Target="../media/image181.wmf"/><Relationship Id="rId2"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82.wmf"/><Relationship Id="rId3" Type="http://schemas.openxmlformats.org/officeDocument/2006/relationships/image" Target="../media/image183.wmf"/><Relationship Id="rId4" Type="http://schemas.openxmlformats.org/officeDocument/2006/relationships/oleObject" Target="../embeddings/oleObject2.bin"/><Relationship Id="rId5" Type="http://schemas.openxmlformats.org/officeDocument/2006/relationships/image" Target="../media/image184.wmf"/><Relationship Id="rId6"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image" Target="../media/image185.wmf"/><Relationship Id="rId2"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image" Target="../media/image186.wmf"/><Relationship Id="rId2"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image" Target="../media/image187.wmf"/><Relationship Id="rId2"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image" Target="../media/image188.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slideLayout" Target="../slideLayouts/slideLayout28.xml"/><Relationship Id="rId4"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image" Target="../media/image189.wmf"/><Relationship Id="rId2"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image" Target="../media/image190.wmf"/><Relationship Id="rId2"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image" Target="../media/image191.wmf"/><Relationship Id="rId2"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image" Target="../media/image192.jpeg"/><Relationship Id="rId2"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image" Target="../media/image193.wmf"/><Relationship Id="rId2"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image" Target="../media/image194.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 Id="rId3" Type="http://schemas.openxmlformats.org/officeDocument/2006/relationships/image" Target="../media/image42.wmf"/><Relationship Id="rId4" Type="http://schemas.openxmlformats.org/officeDocument/2006/relationships/image" Target="../media/image43.wmf"/><Relationship Id="rId5" Type="http://schemas.openxmlformats.org/officeDocument/2006/relationships/image" Target="../media/image44.wmf"/><Relationship Id="rId6" Type="http://schemas.openxmlformats.org/officeDocument/2006/relationships/image" Target="../media/image45.wmf"/><Relationship Id="rId7" Type="http://schemas.openxmlformats.org/officeDocument/2006/relationships/image" Target="../media/image46.wmf"/><Relationship Id="rId8" Type="http://schemas.openxmlformats.org/officeDocument/2006/relationships/image" Target="../media/image47.wmf"/><Relationship Id="rId9"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wmf"/><Relationship Id="rId3" Type="http://schemas.openxmlformats.org/officeDocument/2006/relationships/image" Target="../media/image50.wmf"/><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image" Target="../media/image54.wmf"/><Relationship Id="rId4" Type="http://schemas.openxmlformats.org/officeDocument/2006/relationships/image" Target="../media/image55.wmf"/><Relationship Id="rId5" Type="http://schemas.openxmlformats.org/officeDocument/2006/relationships/image" Target="../media/image56.wmf"/><Relationship Id="rId6" Type="http://schemas.openxmlformats.org/officeDocument/2006/relationships/image" Target="../media/image57.wmf"/><Relationship Id="rId7"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wmf"/><Relationship Id="rId3" Type="http://schemas.openxmlformats.org/officeDocument/2006/relationships/image" Target="../media/image60.wmf"/><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 Id="rId4" Type="http://schemas.openxmlformats.org/officeDocument/2006/relationships/image" Target="../media/image64.wmf"/><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wmf"/><Relationship Id="rId3" Type="http://schemas.openxmlformats.org/officeDocument/2006/relationships/image" Target="../media/image68.wmf"/><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wmf"/><Relationship Id="rId3" Type="http://schemas.openxmlformats.org/officeDocument/2006/relationships/image" Target="../media/image71.wmf"/><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wmf"/><Relationship Id="rId3" Type="http://schemas.openxmlformats.org/officeDocument/2006/relationships/image" Target="../media/image74.wmf"/><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79.wmf"/><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80.wmf"/><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81.wmf"/><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82.wmf"/><Relationship Id="rId2" Type="http://schemas.openxmlformats.org/officeDocument/2006/relationships/oleObject" Target="../embeddings/oleObject1.bin"/><Relationship Id="rId3" Type="http://schemas.openxmlformats.org/officeDocument/2006/relationships/image" Target="../media/image83.wmf"/><Relationship Id="rId4"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84.wmf"/><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85.wmf"/><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86.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slideLayout" Target="../slideLayouts/slideLayout28.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87.wmf"/><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88.wmf"/><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89.wmf"/><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90.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1.wmf"/><Relationship Id="rId3" Type="http://schemas.openxmlformats.org/officeDocument/2006/relationships/image" Target="../media/image92.wmf"/><Relationship Id="rId4"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93.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94.wmf"/><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95.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96.wmf"/><Relationship Id="rId2" Type="http://schemas.openxmlformats.org/officeDocument/2006/relationships/image" Target="../media/image97.wmf"/><Relationship Id="rId3"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98.wmf"/><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99.wmf"/><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00.wmf"/><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01.wmf"/><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02.wmf"/><Relationship Id="rId2" Type="http://schemas.openxmlformats.org/officeDocument/2006/relationships/image" Target="../media/image103.wmf"/><Relationship Id="rId3" Type="http://schemas.openxmlformats.org/officeDocument/2006/relationships/image" Target="../media/image104.wmf"/><Relationship Id="rId4"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05.wmf"/><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6.wmf"/><Relationship Id="rId3" Type="http://schemas.openxmlformats.org/officeDocument/2006/relationships/image" Target="../media/image107.wmf"/><Relationship Id="rId4"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08.wmf"/><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09.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oleObject" Target="../embeddings/oleObject1.bin"/><Relationship Id="rId5" Type="http://schemas.openxmlformats.org/officeDocument/2006/relationships/image" Target="../media/image22.wmf"/><Relationship Id="rId6" Type="http://schemas.openxmlformats.org/officeDocument/2006/relationships/slideLayout" Target="../slideLayouts/slideLayout28.xml"/><Relationship Id="rId7"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10.wmf"/><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11.wmf"/><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12.wmf"/><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13.wmf"/><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114.wmf"/><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115.wmf"/><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118.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image" Target="../media/image24.wmf"/><Relationship Id="rId4" Type="http://schemas.openxmlformats.org/officeDocument/2006/relationships/oleObject" Target="../embeddings/oleObject2.bin"/><Relationship Id="rId5" Type="http://schemas.openxmlformats.org/officeDocument/2006/relationships/image" Target="../media/image25.wmf"/><Relationship Id="rId6" Type="http://schemas.openxmlformats.org/officeDocument/2006/relationships/slideLayout" Target="../slideLayouts/slideLayout28.xml"/><Relationship Id="rId7"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119.wmf"/><Relationship Id="rId2" Type="http://schemas.openxmlformats.org/officeDocument/2006/relationships/oleObject" Target="../embeddings/oleObject1.bin"/><Relationship Id="rId3" Type="http://schemas.openxmlformats.org/officeDocument/2006/relationships/image" Target="../media/image120.wmf"/><Relationship Id="rId4" Type="http://schemas.openxmlformats.org/officeDocument/2006/relationships/image" Target="../media/image121.wmf"/><Relationship Id="rId5" Type="http://schemas.openxmlformats.org/officeDocument/2006/relationships/slideLayout" Target="../slideLayouts/slideLayout13.xml"/><Relationship Id="rId6"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122.wmf"/><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123.wmf"/><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124.wmf"/><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125.wmf"/><Relationship Id="rId2" Type="http://schemas.openxmlformats.org/officeDocument/2006/relationships/oleObject" Target="../embeddings/oleObject1.bin"/><Relationship Id="rId3" Type="http://schemas.openxmlformats.org/officeDocument/2006/relationships/image" Target="../media/image126.wmf"/><Relationship Id="rId4"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7.wmf"/><Relationship Id="rId3" Type="http://schemas.openxmlformats.org/officeDocument/2006/relationships/image" Target="../media/image128.wmf"/><Relationship Id="rId4"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image" Target="../media/image129.wmf"/><Relationship Id="rId2"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image" Target="../media/image130.wmf"/><Relationship Id="rId2" Type="http://schemas.openxmlformats.org/officeDocument/2006/relationships/oleObject" Target="../embeddings/oleObject1.bin"/><Relationship Id="rId3" Type="http://schemas.openxmlformats.org/officeDocument/2006/relationships/image" Target="../media/image131.wmf"/><Relationship Id="rId4" Type="http://schemas.openxmlformats.org/officeDocument/2006/relationships/oleObject" Target="../embeddings/oleObject2.bin"/><Relationship Id="rId5" Type="http://schemas.openxmlformats.org/officeDocument/2006/relationships/image" Target="../media/image132.wmf"/><Relationship Id="rId6"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image" Target="../media/image133.wmf"/><Relationship Id="rId2" Type="http://schemas.openxmlformats.org/officeDocument/2006/relationships/oleObject" Target="../embeddings/oleObject1.bin"/><Relationship Id="rId3" Type="http://schemas.openxmlformats.org/officeDocument/2006/relationships/image" Target="../media/image134.wmf"/><Relationship Id="rId4" Type="http://schemas.openxmlformats.org/officeDocument/2006/relationships/image" Target="../media/image135.wmf"/><Relationship Id="rId5"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136.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137.wmf"/><Relationship Id="rId2" Type="http://schemas.openxmlformats.org/officeDocument/2006/relationships/image" Target="../media/image138.wmf"/><Relationship Id="rId3"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139.wmf"/><Relationship Id="rId2" Type="http://schemas.openxmlformats.org/officeDocument/2006/relationships/image" Target="../media/image140.wmf"/><Relationship Id="rId3"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141.wmf"/><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image" Target="../media/image142.wmf"/><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143.wmf"/><Relationship Id="rId2" Type="http://schemas.openxmlformats.org/officeDocument/2006/relationships/image" Target="../media/image144.wmf"/><Relationship Id="rId3"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145.wmf"/><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146.wmf"/><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147.wmf"/><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148.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28.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149.wmf"/><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image" Target="../media/image150.wmf"/><Relationship Id="rId2"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151.wmf"/><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image" Target="../media/image152.wmf"/><Relationship Id="rId2"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image" Target="../media/image153.wmf"/><Relationship Id="rId2"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154.wmf"/><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image" Target="../media/image155.wmf"/><Relationship Id="rId2"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image" Target="../media/image156.wmf"/><Relationship Id="rId2"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image" Target="../media/image157.wmf"/><Relationship Id="rId2"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158.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70000" y="998640"/>
            <a:ext cx="8700840" cy="146952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Solving Op Amp Stability Issues</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Part 4</a:t>
            </a:r>
            <a:endParaRPr b="0" lang="en-US" sz="3200" spc="-1" strike="noStrike">
              <a:solidFill>
                <a:srgbClr val="000000"/>
              </a:solidFill>
              <a:uFill>
                <a:solidFill>
                  <a:srgbClr val="ffffff"/>
                </a:solidFill>
              </a:uFill>
              <a:latin typeface="Arial"/>
            </a:endParaRPr>
          </a:p>
        </p:txBody>
      </p:sp>
      <p:sp>
        <p:nvSpPr>
          <p:cNvPr id="134" name="TextShape 2"/>
          <p:cNvSpPr txBox="1"/>
          <p:nvPr/>
        </p:nvSpPr>
        <p:spPr>
          <a:xfrm>
            <a:off x="284040" y="4788000"/>
            <a:ext cx="4800240" cy="1257120"/>
          </a:xfrm>
          <a:prstGeom prst="rect">
            <a:avLst/>
          </a:prstGeom>
          <a:noFill/>
          <a:ln>
            <a:noFill/>
          </a:ln>
        </p:spPr>
        <p:txBody>
          <a:bodyPr/>
          <a:p>
            <a:pPr>
              <a:lnSpc>
                <a:spcPct val="100000"/>
              </a:lnSpc>
            </a:pPr>
            <a:r>
              <a:rPr b="1" lang="en-US" sz="2000" spc="-1" strike="noStrike">
                <a:solidFill>
                  <a:srgbClr val="000000"/>
                </a:solidFill>
                <a:uFill>
                  <a:solidFill>
                    <a:srgbClr val="ffffff"/>
                  </a:solidFill>
                </a:uFill>
                <a:latin typeface="Arial"/>
              </a:rPr>
              <a:t>(For Voltage Feedback Op Amps)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Tim Green &amp; Collin Wells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Precision Analog Linear Applications</a:t>
            </a:r>
            <a:endParaRPr b="0" lang="en-US" sz="3200" spc="-1" strike="noStrike">
              <a:solidFill>
                <a:srgbClr val="000000"/>
              </a:solidFill>
              <a:uFill>
                <a:solidFill>
                  <a:srgbClr val="ffffff"/>
                </a:solidFill>
              </a:uFill>
              <a:latin typeface="Arial"/>
            </a:endParaRPr>
          </a:p>
        </p:txBody>
      </p:sp>
      <p:sp>
        <p:nvSpPr>
          <p:cNvPr id="135" name="TextShape 3"/>
          <p:cNvSpPr txBox="1"/>
          <p:nvPr/>
        </p:nvSpPr>
        <p:spPr>
          <a:xfrm>
            <a:off x="6642000" y="6039000"/>
            <a:ext cx="2133360" cy="205920"/>
          </a:xfrm>
          <a:prstGeom prst="rect">
            <a:avLst/>
          </a:prstGeom>
          <a:noFill/>
          <a:ln>
            <a:noFill/>
          </a:ln>
        </p:spPr>
        <p:txBody>
          <a:bodyPr/>
          <a:p>
            <a:pPr algn="r">
              <a:lnSpc>
                <a:spcPct val="100000"/>
              </a:lnSpc>
            </a:pPr>
            <a:fld id="{35D48DB0-D031-4783-A15A-39B178EF0C6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2" name="Object 1"/>
          <p:cNvGraphicFramePr/>
          <p:nvPr/>
        </p:nvGraphicFramePr>
        <p:xfrm>
          <a:off x="181080" y="1743120"/>
          <a:ext cx="7773480" cy="4533480"/>
        </p:xfrm>
        <a:graphic>
          <a:graphicData uri="http://schemas.openxmlformats.org/presentationml/2006/ole">
            <p:oleObj progId="Equation.3" r:id="rId1" spid="">
              <p:embed/>
              <p:pic>
                <p:nvPicPr>
                  <p:cNvPr id="183" name="Object 2" descr=""/>
                  <p:cNvPicPr/>
                  <p:nvPr/>
                </p:nvPicPr>
                <p:blipFill>
                  <a:blip r:embed="rId2"/>
                  <a:stretch/>
                </p:blipFill>
                <p:spPr>
                  <a:xfrm>
                    <a:off x="181080" y="1743120"/>
                    <a:ext cx="7773480" cy="4533480"/>
                  </a:xfrm>
                  <a:prstGeom prst="rect">
                    <a:avLst/>
                  </a:prstGeom>
                  <a:ln>
                    <a:noFill/>
                  </a:ln>
                </p:spPr>
              </p:pic>
            </p:oleObj>
          </a:graphicData>
        </a:graphic>
      </p:graphicFrame>
      <p:sp>
        <p:nvSpPr>
          <p:cNvPr id="184" name="CustomShape 2"/>
          <p:cNvSpPr/>
          <p:nvPr/>
        </p:nvSpPr>
        <p:spPr>
          <a:xfrm>
            <a:off x="139680" y="5737320"/>
            <a:ext cx="2441160" cy="552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85" name="TextShape 3"/>
          <p:cNvSpPr txBox="1"/>
          <p:nvPr/>
        </p:nvSpPr>
        <p:spPr>
          <a:xfrm>
            <a:off x="6642000" y="6049800"/>
            <a:ext cx="2133360" cy="205920"/>
          </a:xfrm>
          <a:prstGeom prst="rect">
            <a:avLst/>
          </a:prstGeom>
          <a:noFill/>
          <a:ln>
            <a:noFill/>
          </a:ln>
        </p:spPr>
        <p:txBody>
          <a:bodyPr/>
          <a:p>
            <a:pPr algn="r">
              <a:lnSpc>
                <a:spcPct val="100000"/>
              </a:lnSpc>
            </a:pPr>
            <a:fld id="{DD08A1F6-B862-4E24-912D-57EDB4113E6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86" name="TextShape 4"/>
          <p:cNvSpPr txBox="1"/>
          <p:nvPr/>
        </p:nvSpPr>
        <p:spPr>
          <a:xfrm>
            <a:off x="279360" y="149400"/>
            <a:ext cx="653868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4) Compute value of CF </a:t>
            </a:r>
            <a:endParaRPr b="0" lang="en-US" sz="3200" spc="-1" strike="noStrike">
              <a:solidFill>
                <a:srgbClr val="000000"/>
              </a:solidFill>
              <a:uFill>
                <a:solidFill>
                  <a:srgbClr val="ffffff"/>
                </a:solidFill>
              </a:uFill>
              <a:latin typeface="Arial"/>
            </a:endParaRPr>
          </a:p>
        </p:txBody>
      </p:sp>
      <p:pic>
        <p:nvPicPr>
          <p:cNvPr id="187" name="Picture 2" descr=""/>
          <p:cNvPicPr/>
          <p:nvPr/>
        </p:nvPicPr>
        <p:blipFill>
          <a:blip r:embed="rId3"/>
          <a:srcRect l="5006" t="6830" r="5195" b="5994"/>
          <a:stretch/>
        </p:blipFill>
        <p:spPr>
          <a:xfrm>
            <a:off x="5702400" y="25560"/>
            <a:ext cx="3416040" cy="2768400"/>
          </a:xfrm>
          <a:prstGeom prst="rect">
            <a:avLst/>
          </a:prstGeom>
          <a:ln w="9360">
            <a:noFill/>
          </a:ln>
        </p:spPr>
      </p:pic>
      <p:pic>
        <p:nvPicPr>
          <p:cNvPr id="188" name="Picture 3" descr=""/>
          <p:cNvPicPr/>
          <p:nvPr/>
        </p:nvPicPr>
        <p:blipFill>
          <a:blip r:embed="rId4"/>
          <a:stretch/>
        </p:blipFill>
        <p:spPr>
          <a:xfrm>
            <a:off x="2397240" y="258840"/>
            <a:ext cx="3184200" cy="2661840"/>
          </a:xfrm>
          <a:prstGeom prst="rect">
            <a:avLst/>
          </a:prstGeom>
          <a:ln w="9360">
            <a:noFill/>
          </a:ln>
        </p:spPr>
      </p:pic>
      <p:sp>
        <p:nvSpPr>
          <p:cNvPr id="189" name="CustomShape 5"/>
          <p:cNvSpPr/>
          <p:nvPr/>
        </p:nvSpPr>
        <p:spPr>
          <a:xfrm>
            <a:off x="155520" y="5140440"/>
            <a:ext cx="3701520" cy="556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90" name="CustomShape 6"/>
          <p:cNvSpPr/>
          <p:nvPr/>
        </p:nvSpPr>
        <p:spPr>
          <a:xfrm>
            <a:off x="4356000" y="5832360"/>
            <a:ext cx="1023480" cy="256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91" name="CustomShape 7"/>
          <p:cNvSpPr/>
          <p:nvPr/>
        </p:nvSpPr>
        <p:spPr>
          <a:xfrm>
            <a:off x="7050240" y="5254560"/>
            <a:ext cx="931680" cy="258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92" name="CustomShape 8"/>
          <p:cNvSpPr/>
          <p:nvPr/>
        </p:nvSpPr>
        <p:spPr>
          <a:xfrm>
            <a:off x="149400" y="4546440"/>
            <a:ext cx="2117520" cy="552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93" name="CustomShape 9"/>
          <p:cNvSpPr/>
          <p:nvPr/>
        </p:nvSpPr>
        <p:spPr>
          <a:xfrm>
            <a:off x="3692520" y="4660920"/>
            <a:ext cx="431280" cy="348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231840" y="142920"/>
            <a:ext cx="8457840" cy="561600"/>
          </a:xfrm>
          <a:prstGeom prst="rect">
            <a:avLst/>
          </a:prstGeom>
          <a:noFill/>
          <a:ln>
            <a:noFill/>
          </a:ln>
        </p:spPr>
        <p:txBody>
          <a:bodyPr anchor="ctr"/>
          <a:p>
            <a:pPr>
              <a:lnSpc>
                <a:spcPct val="100000"/>
              </a:lnSpc>
            </a:pPr>
            <a:r>
              <a:rPr b="1" lang="en-US" sz="2000" spc="-1" strike="noStrike">
                <a:solidFill>
                  <a:srgbClr val="de0000"/>
                </a:solidFill>
                <a:uFill>
                  <a:solidFill>
                    <a:srgbClr val="ffffff"/>
                  </a:solidFill>
                </a:uFill>
                <a:latin typeface="Arial"/>
              </a:rPr>
              <a:t>Loop Gain for CL=1uF, Riso=400ohms Final Compensation</a:t>
            </a:r>
            <a:endParaRPr b="0" lang="en-US" sz="3200" spc="-1" strike="noStrike">
              <a:solidFill>
                <a:srgbClr val="000000"/>
              </a:solidFill>
              <a:uFill>
                <a:solidFill>
                  <a:srgbClr val="ffffff"/>
                </a:solidFill>
              </a:uFill>
              <a:latin typeface="Arial"/>
            </a:endParaRPr>
          </a:p>
        </p:txBody>
      </p:sp>
      <p:sp>
        <p:nvSpPr>
          <p:cNvPr id="682" name="TextShape 2"/>
          <p:cNvSpPr txBox="1"/>
          <p:nvPr/>
        </p:nvSpPr>
        <p:spPr>
          <a:xfrm>
            <a:off x="6642000" y="6049800"/>
            <a:ext cx="2133360" cy="205920"/>
          </a:xfrm>
          <a:prstGeom prst="rect">
            <a:avLst/>
          </a:prstGeom>
          <a:noFill/>
          <a:ln>
            <a:noFill/>
          </a:ln>
        </p:spPr>
        <p:txBody>
          <a:bodyPr/>
          <a:p>
            <a:pPr algn="r">
              <a:lnSpc>
                <a:spcPct val="100000"/>
              </a:lnSpc>
            </a:pPr>
            <a:fld id="{3AAC3113-9F83-421F-89C4-DCE189ADBF8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83" name="Picture 2" descr=""/>
          <p:cNvPicPr/>
          <p:nvPr/>
        </p:nvPicPr>
        <p:blipFill>
          <a:blip r:embed="rId1"/>
          <a:stretch/>
        </p:blipFill>
        <p:spPr>
          <a:xfrm>
            <a:off x="428760" y="819000"/>
            <a:ext cx="7903800" cy="4252680"/>
          </a:xfrm>
          <a:prstGeom prst="rect">
            <a:avLst/>
          </a:prstGeom>
          <a:ln w="9360">
            <a:noFill/>
          </a:ln>
        </p:spPr>
      </p:pic>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TextShape 1"/>
          <p:cNvSpPr txBox="1"/>
          <p:nvPr/>
        </p:nvSpPr>
        <p:spPr>
          <a:xfrm>
            <a:off x="231840" y="142920"/>
            <a:ext cx="8457840" cy="561600"/>
          </a:xfrm>
          <a:prstGeom prst="rect">
            <a:avLst/>
          </a:prstGeom>
          <a:noFill/>
          <a:ln>
            <a:noFill/>
          </a:ln>
        </p:spPr>
        <p:txBody>
          <a:bodyPr anchor="ctr"/>
          <a:p>
            <a:pPr>
              <a:lnSpc>
                <a:spcPct val="100000"/>
              </a:lnSpc>
            </a:pPr>
            <a:r>
              <a:rPr b="1" lang="en-US" sz="2000" spc="-1" strike="noStrike">
                <a:solidFill>
                  <a:srgbClr val="de0000"/>
                </a:solidFill>
                <a:uFill>
                  <a:solidFill>
                    <a:srgbClr val="ffffff"/>
                  </a:solidFill>
                </a:uFill>
                <a:latin typeface="Arial"/>
              </a:rPr>
              <a:t>Loop Gain for CL=1uF, Riso=400ohms Final Compensation</a:t>
            </a:r>
            <a:endParaRPr b="0" lang="en-US" sz="3200" spc="-1" strike="noStrike">
              <a:solidFill>
                <a:srgbClr val="000000"/>
              </a:solidFill>
              <a:uFill>
                <a:solidFill>
                  <a:srgbClr val="ffffff"/>
                </a:solidFill>
              </a:uFill>
              <a:latin typeface="Arial"/>
            </a:endParaRPr>
          </a:p>
        </p:txBody>
      </p:sp>
      <p:sp>
        <p:nvSpPr>
          <p:cNvPr id="685" name="TextShape 2"/>
          <p:cNvSpPr txBox="1"/>
          <p:nvPr/>
        </p:nvSpPr>
        <p:spPr>
          <a:xfrm>
            <a:off x="6642000" y="6049800"/>
            <a:ext cx="2133360" cy="205920"/>
          </a:xfrm>
          <a:prstGeom prst="rect">
            <a:avLst/>
          </a:prstGeom>
          <a:noFill/>
          <a:ln>
            <a:noFill/>
          </a:ln>
        </p:spPr>
        <p:txBody>
          <a:bodyPr/>
          <a:p>
            <a:pPr algn="r">
              <a:lnSpc>
                <a:spcPct val="100000"/>
              </a:lnSpc>
            </a:pPr>
            <a:fld id="{0F18EF14-6E65-43EE-9529-3CEBD4010EF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86" name="Picture 3" descr=""/>
          <p:cNvPicPr/>
          <p:nvPr/>
        </p:nvPicPr>
        <p:blipFill>
          <a:blip r:embed="rId1"/>
          <a:stretch/>
        </p:blipFill>
        <p:spPr>
          <a:xfrm>
            <a:off x="361800" y="698400"/>
            <a:ext cx="8167320" cy="5138280"/>
          </a:xfrm>
          <a:prstGeom prst="rect">
            <a:avLst/>
          </a:prstGeom>
          <a:ln w="9360">
            <a:noFill/>
          </a:ln>
        </p:spPr>
      </p:pic>
      <p:sp>
        <p:nvSpPr>
          <p:cNvPr id="687" name="CustomShape 3"/>
          <p:cNvSpPr/>
          <p:nvPr/>
        </p:nvSpPr>
        <p:spPr>
          <a:xfrm>
            <a:off x="3193920" y="2905200"/>
            <a:ext cx="685440" cy="151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88" name="CustomShape 4"/>
          <p:cNvSpPr/>
          <p:nvPr/>
        </p:nvSpPr>
        <p:spPr>
          <a:xfrm>
            <a:off x="4529160" y="2535120"/>
            <a:ext cx="759960" cy="455400"/>
          </a:xfrm>
          <a:prstGeom prst="rect">
            <a:avLst/>
          </a:prstGeom>
          <a:solidFill>
            <a:schemeClr val="bg1"/>
          </a:solidFill>
          <a:ln>
            <a:solidFill>
              <a:schemeClr val="accent1">
                <a:shade val="95000"/>
                <a:satMod val="105000"/>
              </a:schemeClr>
            </a:solidFill>
          </a:ln>
        </p:spPr>
        <p:style>
          <a:lnRef idx="0"/>
          <a:fillRef idx="0"/>
          <a:effectRef idx="0"/>
          <a:fontRef idx="minor"/>
        </p:style>
        <p:txBody>
          <a:bodyPr lIns="90000" rIns="90000" tIns="45000" bIns="45000"/>
          <a:p>
            <a:pPr>
              <a:lnSpc>
                <a:spcPct val="100000"/>
              </a:lnSpc>
            </a:pPr>
            <a:r>
              <a:rPr b="0" lang="en-US" sz="1200" spc="-1" strike="noStrike">
                <a:solidFill>
                  <a:srgbClr val="ff0000"/>
                </a:solidFill>
                <a:uFill>
                  <a:solidFill>
                    <a:srgbClr val="ffffff"/>
                  </a:solidFill>
                </a:uFill>
                <a:latin typeface="Arial"/>
              </a:rPr>
              <a:t>Phase Margin</a:t>
            </a:r>
            <a:endParaRPr b="0" lang="en-US" sz="1800" spc="-1" strike="noStrike">
              <a:solidFill>
                <a:srgbClr val="000000"/>
              </a:solidFill>
              <a:uFill>
                <a:solidFill>
                  <a:srgbClr val="ffffff"/>
                </a:solidFill>
              </a:uFill>
              <a:latin typeface="Arial"/>
            </a:endParaRPr>
          </a:p>
        </p:txBody>
      </p:sp>
      <p:sp>
        <p:nvSpPr>
          <p:cNvPr id="689" name="Line 5"/>
          <p:cNvSpPr/>
          <p:nvPr/>
        </p:nvSpPr>
        <p:spPr>
          <a:xfrm flipH="1">
            <a:off x="3887640" y="2765160"/>
            <a:ext cx="641160" cy="165240"/>
          </a:xfrm>
          <a:prstGeom prst="line">
            <a:avLst/>
          </a:prstGeom>
          <a:ln w="15840">
            <a:solidFill>
              <a:srgbClr val="d90000"/>
            </a:solidFill>
            <a:round/>
          </a:ln>
        </p:spPr>
        <p:style>
          <a:lnRef idx="1">
            <a:schemeClr val="accent1"/>
          </a:lnRef>
          <a:fillRef idx="0">
            <a:schemeClr val="accent1"/>
          </a:fillRef>
          <a:effectRef idx="0">
            <a:schemeClr val="accent1"/>
          </a:effectRef>
          <a:fontRef idx="minor"/>
        </p:style>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6642000" y="6078600"/>
            <a:ext cx="2133360" cy="205920"/>
          </a:xfrm>
          <a:prstGeom prst="rect">
            <a:avLst/>
          </a:prstGeom>
          <a:noFill/>
          <a:ln>
            <a:noFill/>
          </a:ln>
        </p:spPr>
        <p:txBody>
          <a:bodyPr/>
          <a:p>
            <a:pPr algn="r">
              <a:lnSpc>
                <a:spcPct val="100000"/>
              </a:lnSpc>
            </a:pPr>
            <a:fld id="{7060D24D-87F6-42AE-930D-1397ADEC10F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91" name="TextShape 2"/>
          <p:cNvSpPr txBox="1"/>
          <p:nvPr/>
        </p:nvSpPr>
        <p:spPr>
          <a:xfrm>
            <a:off x="627120" y="1781280"/>
            <a:ext cx="7840440" cy="154260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14) Riso with Dual Feedback</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plus RFx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(Output Cload)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- 1/</a:t>
            </a:r>
            <a:r>
              <a:rPr b="1" lang="en-US" sz="4000" spc="-1" strike="noStrike">
                <a:solidFill>
                  <a:srgbClr val="c00000"/>
                </a:solidFill>
                <a:uFill>
                  <a:solidFill>
                    <a:srgbClr val="ffffff"/>
                  </a:solidFill>
                </a:uFill>
                <a:latin typeface="Symbol"/>
              </a:rPr>
              <a:t>b</a:t>
            </a:r>
            <a:r>
              <a:rPr b="1" lang="en-US" sz="4000" spc="-1" strike="noStrike">
                <a:solidFill>
                  <a:srgbClr val="c00000"/>
                </a:solidFill>
                <a:uFill>
                  <a:solidFill>
                    <a:srgbClr val="ffffff"/>
                  </a:solidFill>
                </a:uFill>
                <a:latin typeface="Arial"/>
              </a:rPr>
              <a:t>, Loaded Aol Technique</a:t>
            </a:r>
            <a:r>
              <a:rPr b="1" lang="en-US" sz="4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TextShape 1"/>
          <p:cNvSpPr txBox="1"/>
          <p:nvPr/>
        </p:nvSpPr>
        <p:spPr>
          <a:xfrm>
            <a:off x="250920" y="26676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Riso with Dual FB plus RFx Topology </a:t>
            </a:r>
            <a:endParaRPr b="0" lang="en-US" sz="3200" spc="-1" strike="noStrike">
              <a:solidFill>
                <a:srgbClr val="000000"/>
              </a:solidFill>
              <a:uFill>
                <a:solidFill>
                  <a:srgbClr val="ffffff"/>
                </a:solidFill>
              </a:uFill>
              <a:latin typeface="Arial"/>
            </a:endParaRPr>
          </a:p>
        </p:txBody>
      </p:sp>
      <p:sp>
        <p:nvSpPr>
          <p:cNvPr id="693" name="TextShape 2"/>
          <p:cNvSpPr txBox="1"/>
          <p:nvPr/>
        </p:nvSpPr>
        <p:spPr>
          <a:xfrm>
            <a:off x="6642000" y="6049800"/>
            <a:ext cx="2133360" cy="205920"/>
          </a:xfrm>
          <a:prstGeom prst="rect">
            <a:avLst/>
          </a:prstGeom>
          <a:noFill/>
          <a:ln>
            <a:noFill/>
          </a:ln>
        </p:spPr>
        <p:txBody>
          <a:bodyPr/>
          <a:p>
            <a:pPr algn="r">
              <a:lnSpc>
                <a:spcPct val="100000"/>
              </a:lnSpc>
            </a:pPr>
            <a:fld id="{C4D2CE32-1CF9-4A5D-8E3A-9EC3ED00BB5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94" name="Picture 4" descr=""/>
          <p:cNvPicPr/>
          <p:nvPr/>
        </p:nvPicPr>
        <p:blipFill>
          <a:blip r:embed="rId1"/>
          <a:stretch/>
        </p:blipFill>
        <p:spPr>
          <a:xfrm>
            <a:off x="1122480" y="1135080"/>
            <a:ext cx="5574960" cy="4360680"/>
          </a:xfrm>
          <a:prstGeom prst="rect">
            <a:avLst/>
          </a:prstGeom>
          <a:ln w="9360">
            <a:noFill/>
          </a:ln>
        </p:spPr>
      </p:pic>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Zo Test</a:t>
            </a:r>
            <a:endParaRPr b="0" lang="en-US" sz="3200" spc="-1" strike="noStrike">
              <a:solidFill>
                <a:srgbClr val="000000"/>
              </a:solidFill>
              <a:uFill>
                <a:solidFill>
                  <a:srgbClr val="ffffff"/>
                </a:solidFill>
              </a:uFill>
              <a:latin typeface="Arial"/>
            </a:endParaRPr>
          </a:p>
        </p:txBody>
      </p:sp>
      <p:sp>
        <p:nvSpPr>
          <p:cNvPr id="696" name="TextShape 2"/>
          <p:cNvSpPr txBox="1"/>
          <p:nvPr/>
        </p:nvSpPr>
        <p:spPr>
          <a:xfrm>
            <a:off x="6642000" y="6049800"/>
            <a:ext cx="2133360" cy="205920"/>
          </a:xfrm>
          <a:prstGeom prst="rect">
            <a:avLst/>
          </a:prstGeom>
          <a:noFill/>
          <a:ln>
            <a:noFill/>
          </a:ln>
        </p:spPr>
        <p:txBody>
          <a:bodyPr/>
          <a:p>
            <a:pPr algn="r">
              <a:lnSpc>
                <a:spcPct val="100000"/>
              </a:lnSpc>
            </a:pPr>
            <a:fld id="{FA9559A6-BA30-4E47-BE6E-013E1036CCC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97" name="Picture 3" descr=""/>
          <p:cNvPicPr/>
          <p:nvPr/>
        </p:nvPicPr>
        <p:blipFill>
          <a:blip r:embed="rId1"/>
          <a:stretch/>
        </p:blipFill>
        <p:spPr>
          <a:xfrm>
            <a:off x="655560" y="923760"/>
            <a:ext cx="6959160" cy="3279240"/>
          </a:xfrm>
          <a:prstGeom prst="rect">
            <a:avLst/>
          </a:prstGeom>
          <a:ln w="9360">
            <a:noFill/>
          </a:ln>
        </p:spPr>
      </p:pic>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Zo Test</a:t>
            </a:r>
            <a:endParaRPr b="0" lang="en-US" sz="3200" spc="-1" strike="noStrike">
              <a:solidFill>
                <a:srgbClr val="000000"/>
              </a:solidFill>
              <a:uFill>
                <a:solidFill>
                  <a:srgbClr val="ffffff"/>
                </a:solidFill>
              </a:uFill>
              <a:latin typeface="Arial"/>
            </a:endParaRPr>
          </a:p>
        </p:txBody>
      </p:sp>
      <p:sp>
        <p:nvSpPr>
          <p:cNvPr id="699" name="TextShape 2"/>
          <p:cNvSpPr txBox="1"/>
          <p:nvPr/>
        </p:nvSpPr>
        <p:spPr>
          <a:xfrm>
            <a:off x="6642000" y="6049800"/>
            <a:ext cx="2133360" cy="205920"/>
          </a:xfrm>
          <a:prstGeom prst="rect">
            <a:avLst/>
          </a:prstGeom>
          <a:noFill/>
          <a:ln>
            <a:noFill/>
          </a:ln>
        </p:spPr>
        <p:txBody>
          <a:bodyPr/>
          <a:p>
            <a:pPr algn="r">
              <a:lnSpc>
                <a:spcPct val="100000"/>
              </a:lnSpc>
            </a:pPr>
            <a:fld id="{893F021B-122F-49DF-8870-5FC6D8AB370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00" name="Picture 2" descr=""/>
          <p:cNvPicPr/>
          <p:nvPr/>
        </p:nvPicPr>
        <p:blipFill>
          <a:blip r:embed="rId1"/>
          <a:stretch/>
        </p:blipFill>
        <p:spPr>
          <a:xfrm>
            <a:off x="771480" y="1114560"/>
            <a:ext cx="7600680" cy="4628880"/>
          </a:xfrm>
          <a:prstGeom prst="rect">
            <a:avLst/>
          </a:prstGeom>
          <a:ln w="9360">
            <a:noFill/>
          </a:ln>
        </p:spPr>
      </p:pic>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Zload on Aol </a:t>
            </a:r>
            <a:endParaRPr b="0" lang="en-US" sz="3200" spc="-1" strike="noStrike">
              <a:solidFill>
                <a:srgbClr val="000000"/>
              </a:solidFill>
              <a:uFill>
                <a:solidFill>
                  <a:srgbClr val="ffffff"/>
                </a:solidFill>
              </a:uFill>
              <a:latin typeface="Arial"/>
            </a:endParaRPr>
          </a:p>
        </p:txBody>
      </p:sp>
      <p:sp>
        <p:nvSpPr>
          <p:cNvPr id="702" name="TextShape 2"/>
          <p:cNvSpPr txBox="1"/>
          <p:nvPr/>
        </p:nvSpPr>
        <p:spPr>
          <a:xfrm>
            <a:off x="6642000" y="6049800"/>
            <a:ext cx="2133360" cy="205920"/>
          </a:xfrm>
          <a:prstGeom prst="rect">
            <a:avLst/>
          </a:prstGeom>
          <a:noFill/>
          <a:ln>
            <a:noFill/>
          </a:ln>
        </p:spPr>
        <p:txBody>
          <a:bodyPr/>
          <a:p>
            <a:pPr algn="r">
              <a:lnSpc>
                <a:spcPct val="100000"/>
              </a:lnSpc>
            </a:pPr>
            <a:fld id="{55B3D516-214E-4676-BCF2-788454FBD7D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03" name="Picture 2" descr=""/>
          <p:cNvPicPr/>
          <p:nvPr/>
        </p:nvPicPr>
        <p:blipFill>
          <a:blip r:embed="rId1"/>
          <a:stretch/>
        </p:blipFill>
        <p:spPr>
          <a:xfrm>
            <a:off x="522360" y="701640"/>
            <a:ext cx="7600680" cy="4781160"/>
          </a:xfrm>
          <a:prstGeom prst="rect">
            <a:avLst/>
          </a:prstGeom>
          <a:ln w="9360">
            <a:noFill/>
          </a:ln>
        </p:spPr>
      </p:pic>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Modified Aol</a:t>
            </a:r>
            <a:endParaRPr b="0" lang="en-US" sz="3200" spc="-1" strike="noStrike">
              <a:solidFill>
                <a:srgbClr val="000000"/>
              </a:solidFill>
              <a:uFill>
                <a:solidFill>
                  <a:srgbClr val="ffffff"/>
                </a:solidFill>
              </a:uFill>
              <a:latin typeface="Arial"/>
            </a:endParaRPr>
          </a:p>
        </p:txBody>
      </p:sp>
      <p:sp>
        <p:nvSpPr>
          <p:cNvPr id="705" name="TextShape 2"/>
          <p:cNvSpPr txBox="1"/>
          <p:nvPr/>
        </p:nvSpPr>
        <p:spPr>
          <a:xfrm>
            <a:off x="6642000" y="6049800"/>
            <a:ext cx="2133360" cy="205920"/>
          </a:xfrm>
          <a:prstGeom prst="rect">
            <a:avLst/>
          </a:prstGeom>
          <a:noFill/>
          <a:ln>
            <a:noFill/>
          </a:ln>
        </p:spPr>
        <p:txBody>
          <a:bodyPr/>
          <a:p>
            <a:pPr algn="r">
              <a:lnSpc>
                <a:spcPct val="100000"/>
              </a:lnSpc>
            </a:pPr>
            <a:fld id="{4724A312-E413-42C2-B311-5E90D55712F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06" name="Picture 5" descr=""/>
          <p:cNvPicPr/>
          <p:nvPr/>
        </p:nvPicPr>
        <p:blipFill>
          <a:blip r:embed="rId1"/>
          <a:stretch/>
        </p:blipFill>
        <p:spPr>
          <a:xfrm>
            <a:off x="1370160" y="1143000"/>
            <a:ext cx="4800240" cy="3495240"/>
          </a:xfrm>
          <a:prstGeom prst="rect">
            <a:avLst/>
          </a:prstGeom>
          <a:ln w="9360">
            <a:noFill/>
          </a:ln>
        </p:spPr>
      </p:pic>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Modified Aol</a:t>
            </a:r>
            <a:endParaRPr b="0" lang="en-US" sz="3200" spc="-1" strike="noStrike">
              <a:solidFill>
                <a:srgbClr val="000000"/>
              </a:solidFill>
              <a:uFill>
                <a:solidFill>
                  <a:srgbClr val="ffffff"/>
                </a:solidFill>
              </a:uFill>
              <a:latin typeface="Arial"/>
            </a:endParaRPr>
          </a:p>
        </p:txBody>
      </p:sp>
      <p:sp>
        <p:nvSpPr>
          <p:cNvPr id="708" name="TextShape 2"/>
          <p:cNvSpPr txBox="1"/>
          <p:nvPr/>
        </p:nvSpPr>
        <p:spPr>
          <a:xfrm>
            <a:off x="6642000" y="6049800"/>
            <a:ext cx="2133360" cy="205920"/>
          </a:xfrm>
          <a:prstGeom prst="rect">
            <a:avLst/>
          </a:prstGeom>
          <a:noFill/>
          <a:ln>
            <a:noFill/>
          </a:ln>
        </p:spPr>
        <p:txBody>
          <a:bodyPr/>
          <a:p>
            <a:pPr algn="r">
              <a:lnSpc>
                <a:spcPct val="100000"/>
              </a:lnSpc>
            </a:pPr>
            <a:fld id="{D2B38301-CAB2-49C1-A302-0DFC617EC57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09" name="Picture 2" descr=""/>
          <p:cNvPicPr/>
          <p:nvPr/>
        </p:nvPicPr>
        <p:blipFill>
          <a:blip r:embed="rId1"/>
          <a:stretch/>
        </p:blipFill>
        <p:spPr>
          <a:xfrm>
            <a:off x="771480" y="1038240"/>
            <a:ext cx="7600680" cy="4781160"/>
          </a:xfrm>
          <a:prstGeom prst="rect">
            <a:avLst/>
          </a:prstGeom>
          <a:ln w="9360">
            <a:noFill/>
          </a:ln>
        </p:spPr>
      </p:pic>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FB#1 with CL=10uF, Riso=37.4ohms</a:t>
            </a:r>
            <a:endParaRPr b="0" lang="en-US" sz="3200" spc="-1" strike="noStrike">
              <a:solidFill>
                <a:srgbClr val="000000"/>
              </a:solidFill>
              <a:uFill>
                <a:solidFill>
                  <a:srgbClr val="ffffff"/>
                </a:solidFill>
              </a:uFill>
              <a:latin typeface="Arial"/>
            </a:endParaRPr>
          </a:p>
        </p:txBody>
      </p:sp>
      <p:sp>
        <p:nvSpPr>
          <p:cNvPr id="711" name="TextShape 2"/>
          <p:cNvSpPr txBox="1"/>
          <p:nvPr/>
        </p:nvSpPr>
        <p:spPr>
          <a:xfrm>
            <a:off x="6642000" y="6049800"/>
            <a:ext cx="2133360" cy="205920"/>
          </a:xfrm>
          <a:prstGeom prst="rect">
            <a:avLst/>
          </a:prstGeom>
          <a:noFill/>
          <a:ln>
            <a:noFill/>
          </a:ln>
        </p:spPr>
        <p:txBody>
          <a:bodyPr/>
          <a:p>
            <a:pPr algn="r">
              <a:lnSpc>
                <a:spcPct val="100000"/>
              </a:lnSpc>
            </a:pPr>
            <a:fld id="{AA4EB4DD-C041-4E99-8C0D-2D8FF788F75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12" name="Picture 5" descr=""/>
          <p:cNvPicPr/>
          <p:nvPr/>
        </p:nvPicPr>
        <p:blipFill>
          <a:blip r:embed="rId1"/>
          <a:stretch/>
        </p:blipFill>
        <p:spPr>
          <a:xfrm>
            <a:off x="1370160" y="1143000"/>
            <a:ext cx="4800240" cy="3495240"/>
          </a:xfrm>
          <a:prstGeom prst="rect">
            <a:avLst/>
          </a:prstGeom>
          <a:ln w="936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2" descr=""/>
          <p:cNvPicPr/>
          <p:nvPr/>
        </p:nvPicPr>
        <p:blipFill>
          <a:blip r:embed="rId1"/>
          <a:stretch/>
        </p:blipFill>
        <p:spPr>
          <a:xfrm>
            <a:off x="0" y="1703520"/>
            <a:ext cx="7468920" cy="4696920"/>
          </a:xfrm>
          <a:prstGeom prst="rect">
            <a:avLst/>
          </a:prstGeom>
          <a:ln w="9360">
            <a:noFill/>
          </a:ln>
        </p:spPr>
      </p:pic>
      <p:sp>
        <p:nvSpPr>
          <p:cNvPr id="195" name="TextShape 1"/>
          <p:cNvSpPr txBox="1"/>
          <p:nvPr/>
        </p:nvSpPr>
        <p:spPr>
          <a:xfrm>
            <a:off x="318960" y="257040"/>
            <a:ext cx="4509720" cy="7808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 6) Loop Gain Check</a:t>
            </a:r>
            <a:endParaRPr b="0" lang="en-US" sz="3200" spc="-1" strike="noStrike">
              <a:solidFill>
                <a:srgbClr val="000000"/>
              </a:solidFill>
              <a:uFill>
                <a:solidFill>
                  <a:srgbClr val="ffffff"/>
                </a:solidFill>
              </a:uFill>
              <a:latin typeface="Arial"/>
            </a:endParaRPr>
          </a:p>
        </p:txBody>
      </p:sp>
      <p:sp>
        <p:nvSpPr>
          <p:cNvPr id="196" name="TextShape 2"/>
          <p:cNvSpPr txBox="1"/>
          <p:nvPr/>
        </p:nvSpPr>
        <p:spPr>
          <a:xfrm>
            <a:off x="6642000" y="6049800"/>
            <a:ext cx="2133360" cy="205920"/>
          </a:xfrm>
          <a:prstGeom prst="rect">
            <a:avLst/>
          </a:prstGeom>
          <a:noFill/>
          <a:ln>
            <a:noFill/>
          </a:ln>
        </p:spPr>
        <p:txBody>
          <a:bodyPr/>
          <a:p>
            <a:pPr algn="r">
              <a:lnSpc>
                <a:spcPct val="100000"/>
              </a:lnSpc>
            </a:pPr>
            <a:fld id="{A0174353-D619-481F-9DC4-2E5FF7CF50C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97" name="CustomShape 3"/>
          <p:cNvSpPr/>
          <p:nvPr/>
        </p:nvSpPr>
        <p:spPr>
          <a:xfrm>
            <a:off x="2332080" y="3405240"/>
            <a:ext cx="645840" cy="175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98" name="CustomShape 4"/>
          <p:cNvSpPr/>
          <p:nvPr/>
        </p:nvSpPr>
        <p:spPr>
          <a:xfrm flipH="1" flipV="1">
            <a:off x="2971080" y="3594960"/>
            <a:ext cx="199800" cy="41724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199" name="CustomShape 5"/>
          <p:cNvSpPr/>
          <p:nvPr/>
        </p:nvSpPr>
        <p:spPr>
          <a:xfrm>
            <a:off x="3175200" y="3859200"/>
            <a:ext cx="294552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 = 68 degrees</a:t>
            </a:r>
            <a:endParaRPr b="0" lang="en-US" sz="1800" spc="-1" strike="noStrike">
              <a:solidFill>
                <a:srgbClr val="000000"/>
              </a:solidFill>
              <a:uFill>
                <a:solidFill>
                  <a:srgbClr val="ffffff"/>
                </a:solidFill>
              </a:uFill>
              <a:latin typeface="Arial"/>
            </a:endParaRPr>
          </a:p>
        </p:txBody>
      </p:sp>
      <p:sp>
        <p:nvSpPr>
          <p:cNvPr id="200" name="CustomShape 6"/>
          <p:cNvSpPr/>
          <p:nvPr/>
        </p:nvSpPr>
        <p:spPr>
          <a:xfrm>
            <a:off x="731880" y="2384280"/>
            <a:ext cx="1029960" cy="350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01" name="Picture 1" descr=""/>
          <p:cNvPicPr/>
          <p:nvPr/>
        </p:nvPicPr>
        <p:blipFill>
          <a:blip r:embed="rId2"/>
          <a:srcRect l="3290" t="4593" r="3994" b="4995"/>
          <a:stretch/>
        </p:blipFill>
        <p:spPr>
          <a:xfrm>
            <a:off x="5295960" y="66600"/>
            <a:ext cx="3762000" cy="280944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FB#1 with CL=10uF, Riso=37.4ohms</a:t>
            </a:r>
            <a:endParaRPr b="0" lang="en-US" sz="3200" spc="-1" strike="noStrike">
              <a:solidFill>
                <a:srgbClr val="000000"/>
              </a:solidFill>
              <a:uFill>
                <a:solidFill>
                  <a:srgbClr val="ffffff"/>
                </a:solidFill>
              </a:uFill>
              <a:latin typeface="Arial"/>
            </a:endParaRPr>
          </a:p>
        </p:txBody>
      </p:sp>
      <p:sp>
        <p:nvSpPr>
          <p:cNvPr id="714" name="TextShape 2"/>
          <p:cNvSpPr txBox="1"/>
          <p:nvPr/>
        </p:nvSpPr>
        <p:spPr>
          <a:xfrm>
            <a:off x="6642000" y="6049800"/>
            <a:ext cx="2133360" cy="205920"/>
          </a:xfrm>
          <a:prstGeom prst="rect">
            <a:avLst/>
          </a:prstGeom>
          <a:noFill/>
          <a:ln>
            <a:noFill/>
          </a:ln>
        </p:spPr>
        <p:txBody>
          <a:bodyPr/>
          <a:p>
            <a:pPr algn="r">
              <a:lnSpc>
                <a:spcPct val="100000"/>
              </a:lnSpc>
            </a:pPr>
            <a:fld id="{93567E11-7DCF-419D-9124-BF0F7A5EB8F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15" name="Picture 2" descr=""/>
          <p:cNvPicPr/>
          <p:nvPr/>
        </p:nvPicPr>
        <p:blipFill>
          <a:blip r:embed="rId1"/>
          <a:stretch/>
        </p:blipFill>
        <p:spPr>
          <a:xfrm>
            <a:off x="771480" y="1038240"/>
            <a:ext cx="7600680" cy="4781160"/>
          </a:xfrm>
          <a:prstGeom prst="rect">
            <a:avLst/>
          </a:prstGeom>
          <a:ln w="9360">
            <a:noFill/>
          </a:ln>
        </p:spPr>
      </p:pic>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FB#1 with CL=10uF, Riso=37.4ohms</a:t>
            </a:r>
            <a:r>
              <a:rPr b="1" lang="en-US" sz="2400" spc="-1" strike="noStrike">
                <a:solidFill>
                  <a:srgbClr val="de0000"/>
                </a:solidFill>
                <a:uFill>
                  <a:solidFill>
                    <a:srgbClr val="ffffff"/>
                  </a:solidFill>
                </a:uFill>
                <a:latin typeface="Arial"/>
              </a:rPr>
              <a:t>
</a:t>
            </a:r>
            <a:r>
              <a:rPr b="1" lang="en-US" sz="2400" spc="-1" strike="noStrike">
                <a:solidFill>
                  <a:srgbClr val="de0000"/>
                </a:solidFill>
                <a:uFill>
                  <a:solidFill>
                    <a:srgbClr val="ffffff"/>
                  </a:solidFill>
                </a:uFill>
                <a:latin typeface="Arial"/>
              </a:rPr>
              <a:t>Add FB#2 for Stability </a:t>
            </a:r>
            <a:endParaRPr b="0" lang="en-US" sz="3200" spc="-1" strike="noStrike">
              <a:solidFill>
                <a:srgbClr val="000000"/>
              </a:solidFill>
              <a:uFill>
                <a:solidFill>
                  <a:srgbClr val="ffffff"/>
                </a:solidFill>
              </a:uFill>
              <a:latin typeface="Arial"/>
            </a:endParaRPr>
          </a:p>
        </p:txBody>
      </p:sp>
      <p:sp>
        <p:nvSpPr>
          <p:cNvPr id="717" name="TextShape 2"/>
          <p:cNvSpPr txBox="1"/>
          <p:nvPr/>
        </p:nvSpPr>
        <p:spPr>
          <a:xfrm>
            <a:off x="6642000" y="6049800"/>
            <a:ext cx="2133360" cy="205920"/>
          </a:xfrm>
          <a:prstGeom prst="rect">
            <a:avLst/>
          </a:prstGeom>
          <a:noFill/>
          <a:ln>
            <a:noFill/>
          </a:ln>
        </p:spPr>
        <p:txBody>
          <a:bodyPr/>
          <a:p>
            <a:pPr algn="r">
              <a:lnSpc>
                <a:spcPct val="100000"/>
              </a:lnSpc>
            </a:pPr>
            <a:fld id="{8A4481D5-6200-4F09-9C1D-32E710F1292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18" name="Picture 1" descr=""/>
          <p:cNvPicPr/>
          <p:nvPr/>
        </p:nvPicPr>
        <p:blipFill>
          <a:blip r:embed="rId1"/>
          <a:stretch/>
        </p:blipFill>
        <p:spPr>
          <a:xfrm>
            <a:off x="547560" y="838080"/>
            <a:ext cx="8115120" cy="5105160"/>
          </a:xfrm>
          <a:prstGeom prst="rect">
            <a:avLst/>
          </a:prstGeom>
          <a:ln w="9360">
            <a:noFill/>
          </a:ln>
        </p:spPr>
      </p:pic>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FB#2 with CL=10uF, Riso=37.4ohms, RF=1k, RFx=10k</a:t>
            </a:r>
            <a:endParaRPr b="0" lang="en-US" sz="3200" spc="-1" strike="noStrike">
              <a:solidFill>
                <a:srgbClr val="000000"/>
              </a:solidFill>
              <a:uFill>
                <a:solidFill>
                  <a:srgbClr val="ffffff"/>
                </a:solidFill>
              </a:uFill>
              <a:latin typeface="Arial"/>
            </a:endParaRPr>
          </a:p>
        </p:txBody>
      </p:sp>
      <p:sp>
        <p:nvSpPr>
          <p:cNvPr id="720" name="TextShape 2"/>
          <p:cNvSpPr txBox="1"/>
          <p:nvPr/>
        </p:nvSpPr>
        <p:spPr>
          <a:xfrm>
            <a:off x="6642000" y="6049800"/>
            <a:ext cx="2133360" cy="205920"/>
          </a:xfrm>
          <a:prstGeom prst="rect">
            <a:avLst/>
          </a:prstGeom>
          <a:noFill/>
          <a:ln>
            <a:noFill/>
          </a:ln>
        </p:spPr>
        <p:txBody>
          <a:bodyPr/>
          <a:p>
            <a:pPr algn="r">
              <a:lnSpc>
                <a:spcPct val="100000"/>
              </a:lnSpc>
            </a:pPr>
            <a:fld id="{0BE3ADE0-41B3-4D01-BCA6-0A03136BB13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721" name="Object 3"/>
          <p:cNvGraphicFramePr/>
          <p:nvPr/>
        </p:nvGraphicFramePr>
        <p:xfrm>
          <a:off x="5991120" y="1184400"/>
          <a:ext cx="2055600" cy="1079280"/>
        </p:xfrm>
        <a:graphic>
          <a:graphicData uri="http://schemas.openxmlformats.org/presentationml/2006/ole">
            <p:oleObj progId="Equation.3" r:id="rId1" spid="">
              <p:embed/>
              <p:pic>
                <p:nvPicPr>
                  <p:cNvPr id="722" name="Object 8" descr=""/>
                  <p:cNvPicPr/>
                  <p:nvPr/>
                </p:nvPicPr>
                <p:blipFill>
                  <a:blip r:embed="rId2"/>
                  <a:stretch/>
                </p:blipFill>
                <p:spPr>
                  <a:xfrm>
                    <a:off x="5991120" y="1184400"/>
                    <a:ext cx="2055600" cy="1079280"/>
                  </a:xfrm>
                  <a:prstGeom prst="rect">
                    <a:avLst/>
                  </a:prstGeom>
                  <a:ln>
                    <a:noFill/>
                  </a:ln>
                </p:spPr>
              </p:pic>
            </p:oleObj>
          </a:graphicData>
        </a:graphic>
      </p:graphicFrame>
      <p:pic>
        <p:nvPicPr>
          <p:cNvPr id="723" name="Picture 9" descr=""/>
          <p:cNvPicPr/>
          <p:nvPr/>
        </p:nvPicPr>
        <p:blipFill>
          <a:blip r:embed="rId3"/>
          <a:stretch/>
        </p:blipFill>
        <p:spPr>
          <a:xfrm>
            <a:off x="263520" y="1838160"/>
            <a:ext cx="8140320" cy="4236840"/>
          </a:xfrm>
          <a:prstGeom prst="rect">
            <a:avLst/>
          </a:prstGeom>
          <a:ln w="9360">
            <a:noFill/>
          </a:ln>
        </p:spPr>
      </p:pic>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FB#2 with CL=10uF, Riso=37.4ohms, RF=1k, RFx=10k</a:t>
            </a:r>
            <a:endParaRPr b="0" lang="en-US" sz="3200" spc="-1" strike="noStrike">
              <a:solidFill>
                <a:srgbClr val="000000"/>
              </a:solidFill>
              <a:uFill>
                <a:solidFill>
                  <a:srgbClr val="ffffff"/>
                </a:solidFill>
              </a:uFill>
              <a:latin typeface="Arial"/>
            </a:endParaRPr>
          </a:p>
        </p:txBody>
      </p:sp>
      <p:sp>
        <p:nvSpPr>
          <p:cNvPr id="725" name="TextShape 2"/>
          <p:cNvSpPr txBox="1"/>
          <p:nvPr/>
        </p:nvSpPr>
        <p:spPr>
          <a:xfrm>
            <a:off x="6642000" y="6049800"/>
            <a:ext cx="2133360" cy="205920"/>
          </a:xfrm>
          <a:prstGeom prst="rect">
            <a:avLst/>
          </a:prstGeom>
          <a:noFill/>
          <a:ln>
            <a:noFill/>
          </a:ln>
        </p:spPr>
        <p:txBody>
          <a:bodyPr/>
          <a:p>
            <a:pPr algn="r">
              <a:lnSpc>
                <a:spcPct val="100000"/>
              </a:lnSpc>
            </a:pPr>
            <a:fld id="{F4A7F927-C63F-4674-A19B-CC8511F384A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26" name="Picture 1" descr=""/>
          <p:cNvPicPr/>
          <p:nvPr/>
        </p:nvPicPr>
        <p:blipFill>
          <a:blip r:embed="rId1"/>
          <a:stretch/>
        </p:blipFill>
        <p:spPr>
          <a:xfrm>
            <a:off x="334800" y="671400"/>
            <a:ext cx="8340480" cy="5079600"/>
          </a:xfrm>
          <a:prstGeom prst="rect">
            <a:avLst/>
          </a:prstGeom>
          <a:ln w="9360">
            <a:noFill/>
          </a:ln>
        </p:spPr>
      </p:pic>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TextShape 1"/>
          <p:cNvSpPr txBox="1"/>
          <p:nvPr/>
        </p:nvSpPr>
        <p:spPr>
          <a:xfrm>
            <a:off x="231840" y="142920"/>
            <a:ext cx="891180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Loop Gain for CL=10uF, Riso=37.4ohms, RF=1k, RFx=10k</a:t>
            </a:r>
            <a:endParaRPr b="0" lang="en-US" sz="3200" spc="-1" strike="noStrike">
              <a:solidFill>
                <a:srgbClr val="000000"/>
              </a:solidFill>
              <a:uFill>
                <a:solidFill>
                  <a:srgbClr val="ffffff"/>
                </a:solidFill>
              </a:uFill>
              <a:latin typeface="Arial"/>
            </a:endParaRPr>
          </a:p>
        </p:txBody>
      </p:sp>
      <p:sp>
        <p:nvSpPr>
          <p:cNvPr id="728" name="TextShape 2"/>
          <p:cNvSpPr txBox="1"/>
          <p:nvPr/>
        </p:nvSpPr>
        <p:spPr>
          <a:xfrm>
            <a:off x="6642000" y="6049800"/>
            <a:ext cx="2133360" cy="205920"/>
          </a:xfrm>
          <a:prstGeom prst="rect">
            <a:avLst/>
          </a:prstGeom>
          <a:noFill/>
          <a:ln>
            <a:noFill/>
          </a:ln>
        </p:spPr>
        <p:txBody>
          <a:bodyPr/>
          <a:p>
            <a:pPr algn="r">
              <a:lnSpc>
                <a:spcPct val="100000"/>
              </a:lnSpc>
            </a:pPr>
            <a:fld id="{A5712FD9-CF99-414B-A684-B11551237D1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29" name="Picture 4" descr=""/>
          <p:cNvPicPr/>
          <p:nvPr/>
        </p:nvPicPr>
        <p:blipFill>
          <a:blip r:embed="rId1"/>
          <a:stretch/>
        </p:blipFill>
        <p:spPr>
          <a:xfrm>
            <a:off x="1203480" y="925560"/>
            <a:ext cx="6366960" cy="3614400"/>
          </a:xfrm>
          <a:prstGeom prst="rect">
            <a:avLst/>
          </a:prstGeom>
          <a:ln w="9360">
            <a:noFill/>
          </a:ln>
        </p:spPr>
      </p:pic>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0" name="Picture 2" descr=""/>
          <p:cNvPicPr/>
          <p:nvPr/>
        </p:nvPicPr>
        <p:blipFill>
          <a:blip r:embed="rId1"/>
          <a:stretch/>
        </p:blipFill>
        <p:spPr>
          <a:xfrm>
            <a:off x="201600" y="757080"/>
            <a:ext cx="8511840" cy="5354280"/>
          </a:xfrm>
          <a:prstGeom prst="rect">
            <a:avLst/>
          </a:prstGeom>
          <a:ln w="9360">
            <a:noFill/>
          </a:ln>
        </p:spPr>
      </p:pic>
      <p:sp>
        <p:nvSpPr>
          <p:cNvPr id="731" name="TextShape 1"/>
          <p:cNvSpPr txBox="1"/>
          <p:nvPr/>
        </p:nvSpPr>
        <p:spPr>
          <a:xfrm>
            <a:off x="279360" y="158760"/>
            <a:ext cx="886428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Loop Gain for CL=10uF, Riso=37.4ohms, RF=1k, RFx=10k</a:t>
            </a:r>
            <a:endParaRPr b="0" lang="en-US" sz="3200" spc="-1" strike="noStrike">
              <a:solidFill>
                <a:srgbClr val="000000"/>
              </a:solidFill>
              <a:uFill>
                <a:solidFill>
                  <a:srgbClr val="ffffff"/>
                </a:solidFill>
              </a:uFill>
              <a:latin typeface="Arial"/>
            </a:endParaRPr>
          </a:p>
        </p:txBody>
      </p:sp>
      <p:sp>
        <p:nvSpPr>
          <p:cNvPr id="732" name="TextShape 2"/>
          <p:cNvSpPr txBox="1"/>
          <p:nvPr/>
        </p:nvSpPr>
        <p:spPr>
          <a:xfrm>
            <a:off x="6642000" y="6049800"/>
            <a:ext cx="2133360" cy="205920"/>
          </a:xfrm>
          <a:prstGeom prst="rect">
            <a:avLst/>
          </a:prstGeom>
          <a:noFill/>
          <a:ln>
            <a:noFill/>
          </a:ln>
        </p:spPr>
        <p:txBody>
          <a:bodyPr/>
          <a:p>
            <a:pPr algn="r">
              <a:lnSpc>
                <a:spcPct val="100000"/>
              </a:lnSpc>
            </a:pPr>
            <a:fld id="{586F9E26-0CE7-451D-9FAE-55016DEF878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733" name="CustomShape 3"/>
          <p:cNvSpPr/>
          <p:nvPr/>
        </p:nvSpPr>
        <p:spPr>
          <a:xfrm>
            <a:off x="7662960" y="1492200"/>
            <a:ext cx="711000" cy="185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34" name="CustomShape 4"/>
          <p:cNvSpPr/>
          <p:nvPr/>
        </p:nvSpPr>
        <p:spPr>
          <a:xfrm>
            <a:off x="6213600" y="2062080"/>
            <a:ext cx="2023560" cy="272880"/>
          </a:xfrm>
          <a:prstGeom prst="rect">
            <a:avLst/>
          </a:prstGeom>
          <a:solidFill>
            <a:schemeClr val="bg1"/>
          </a:solidFill>
          <a:ln>
            <a:solidFill>
              <a:schemeClr val="accent1">
                <a:shade val="95000"/>
                <a:satMod val="105000"/>
              </a:schemeClr>
            </a:solidFill>
          </a:ln>
        </p:spPr>
        <p:style>
          <a:lnRef idx="0"/>
          <a:fillRef idx="0"/>
          <a:effectRef idx="0"/>
          <a:fontRef idx="minor"/>
        </p:style>
        <p:txBody>
          <a:bodyPr lIns="90000" rIns="90000" tIns="45000" bIns="45000"/>
          <a:p>
            <a:pPr>
              <a:lnSpc>
                <a:spcPct val="100000"/>
              </a:lnSpc>
            </a:pPr>
            <a:r>
              <a:rPr b="0" lang="en-US" sz="1200" spc="-1" strike="noStrike">
                <a:solidFill>
                  <a:srgbClr val="ff0000"/>
                </a:solidFill>
                <a:uFill>
                  <a:solidFill>
                    <a:srgbClr val="ffffff"/>
                  </a:solidFill>
                </a:uFill>
                <a:latin typeface="Arial"/>
              </a:rPr>
              <a:t>Phase Margin = 89.45 deg</a:t>
            </a:r>
            <a:endParaRPr b="0" lang="en-US" sz="1800" spc="-1" strike="noStrike">
              <a:solidFill>
                <a:srgbClr val="000000"/>
              </a:solidFill>
              <a:uFill>
                <a:solidFill>
                  <a:srgbClr val="ffffff"/>
                </a:solidFill>
              </a:uFill>
              <a:latin typeface="Arial"/>
            </a:endParaRPr>
          </a:p>
        </p:txBody>
      </p:sp>
      <p:sp>
        <p:nvSpPr>
          <p:cNvPr id="735" name="Line 5"/>
          <p:cNvSpPr/>
          <p:nvPr/>
        </p:nvSpPr>
        <p:spPr>
          <a:xfrm flipH="1">
            <a:off x="7530840" y="1687320"/>
            <a:ext cx="503280" cy="374760"/>
          </a:xfrm>
          <a:prstGeom prst="line">
            <a:avLst/>
          </a:prstGeom>
          <a:ln w="15840">
            <a:solidFill>
              <a:srgbClr val="d90000"/>
            </a:solidFill>
            <a:round/>
          </a:ln>
        </p:spPr>
        <p:style>
          <a:lnRef idx="1">
            <a:schemeClr val="accent1"/>
          </a:lnRef>
          <a:fillRef idx="0">
            <a:schemeClr val="accent1"/>
          </a:fillRef>
          <a:effectRef idx="0">
            <a:schemeClr val="accent1"/>
          </a:effectRef>
          <a:fontRef idx="minor"/>
        </p:style>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Transient for CL=10uF, Riso=37.4ohms, RF=1k, RFx=10k</a:t>
            </a:r>
            <a:endParaRPr b="0" lang="en-US" sz="3200" spc="-1" strike="noStrike">
              <a:solidFill>
                <a:srgbClr val="000000"/>
              </a:solidFill>
              <a:uFill>
                <a:solidFill>
                  <a:srgbClr val="ffffff"/>
                </a:solidFill>
              </a:uFill>
              <a:latin typeface="Arial"/>
            </a:endParaRPr>
          </a:p>
        </p:txBody>
      </p:sp>
      <p:sp>
        <p:nvSpPr>
          <p:cNvPr id="737" name="TextShape 2"/>
          <p:cNvSpPr txBox="1"/>
          <p:nvPr/>
        </p:nvSpPr>
        <p:spPr>
          <a:xfrm>
            <a:off x="6642000" y="6049800"/>
            <a:ext cx="2133360" cy="205920"/>
          </a:xfrm>
          <a:prstGeom prst="rect">
            <a:avLst/>
          </a:prstGeom>
          <a:noFill/>
          <a:ln>
            <a:noFill/>
          </a:ln>
        </p:spPr>
        <p:txBody>
          <a:bodyPr/>
          <a:p>
            <a:pPr algn="r">
              <a:lnSpc>
                <a:spcPct val="100000"/>
              </a:lnSpc>
            </a:pPr>
            <a:fld id="{2C6B9310-3D45-4D72-8D3B-78603ED98A3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38" name="Picture 3" descr=""/>
          <p:cNvPicPr/>
          <p:nvPr/>
        </p:nvPicPr>
        <p:blipFill>
          <a:blip r:embed="rId1"/>
          <a:stretch/>
        </p:blipFill>
        <p:spPr>
          <a:xfrm>
            <a:off x="1263600" y="907920"/>
            <a:ext cx="5047920" cy="3916080"/>
          </a:xfrm>
          <a:prstGeom prst="rect">
            <a:avLst/>
          </a:prstGeom>
          <a:ln w="9360">
            <a:noFill/>
          </a:ln>
        </p:spPr>
      </p:pic>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Transient for CL=10uF, Riso=37.4ohms, RF=1k, RFx=10k</a:t>
            </a:r>
            <a:endParaRPr b="0" lang="en-US" sz="3200" spc="-1" strike="noStrike">
              <a:solidFill>
                <a:srgbClr val="000000"/>
              </a:solidFill>
              <a:uFill>
                <a:solidFill>
                  <a:srgbClr val="ffffff"/>
                </a:solidFill>
              </a:uFill>
              <a:latin typeface="Arial"/>
            </a:endParaRPr>
          </a:p>
        </p:txBody>
      </p:sp>
      <p:sp>
        <p:nvSpPr>
          <p:cNvPr id="740" name="TextShape 2"/>
          <p:cNvSpPr txBox="1"/>
          <p:nvPr/>
        </p:nvSpPr>
        <p:spPr>
          <a:xfrm>
            <a:off x="6642000" y="6049800"/>
            <a:ext cx="2133360" cy="205920"/>
          </a:xfrm>
          <a:prstGeom prst="rect">
            <a:avLst/>
          </a:prstGeom>
          <a:noFill/>
          <a:ln>
            <a:noFill/>
          </a:ln>
        </p:spPr>
        <p:txBody>
          <a:bodyPr/>
          <a:p>
            <a:pPr algn="r">
              <a:lnSpc>
                <a:spcPct val="100000"/>
              </a:lnSpc>
            </a:pPr>
            <a:fld id="{84017DC8-D004-4809-A346-B022D246FEA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41" name="Picture 2" descr=""/>
          <p:cNvPicPr/>
          <p:nvPr/>
        </p:nvPicPr>
        <p:blipFill>
          <a:blip r:embed="rId1"/>
          <a:stretch/>
        </p:blipFill>
        <p:spPr>
          <a:xfrm>
            <a:off x="306360" y="604800"/>
            <a:ext cx="8422920" cy="5298840"/>
          </a:xfrm>
          <a:prstGeom prst="rect">
            <a:avLst/>
          </a:prstGeom>
          <a:ln w="9360">
            <a:noFill/>
          </a:ln>
        </p:spPr>
      </p:pic>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TextShape 1"/>
          <p:cNvSpPr txBox="1"/>
          <p:nvPr/>
        </p:nvSpPr>
        <p:spPr>
          <a:xfrm>
            <a:off x="6642000" y="6078600"/>
            <a:ext cx="2133360" cy="205920"/>
          </a:xfrm>
          <a:prstGeom prst="rect">
            <a:avLst/>
          </a:prstGeom>
          <a:noFill/>
          <a:ln>
            <a:noFill/>
          </a:ln>
        </p:spPr>
        <p:txBody>
          <a:bodyPr/>
          <a:p>
            <a:pPr algn="r">
              <a:lnSpc>
                <a:spcPct val="100000"/>
              </a:lnSpc>
            </a:pPr>
            <a:fld id="{7E8A6D4B-BC81-4075-8B96-7C299472B3D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743" name="TextShape 2"/>
          <p:cNvSpPr txBox="1"/>
          <p:nvPr/>
        </p:nvSpPr>
        <p:spPr>
          <a:xfrm>
            <a:off x="230040" y="1311120"/>
            <a:ext cx="865008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15) Discrete Difference Amplifier</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(Output Cload)</a:t>
            </a:r>
            <a:endParaRPr b="0" lang="en-US" sz="3200" spc="-1" strike="noStrike">
              <a:solidFill>
                <a:srgbClr val="000000"/>
              </a:solidFill>
              <a:uFill>
                <a:solidFill>
                  <a:srgbClr val="ffffff"/>
                </a:solidFill>
              </a:uFill>
              <a:latin typeface="Arial"/>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Difference Amp w/CLoad: No Compensation</a:t>
            </a:r>
            <a:endParaRPr b="0" lang="en-US" sz="3200" spc="-1" strike="noStrike">
              <a:solidFill>
                <a:srgbClr val="000000"/>
              </a:solidFill>
              <a:uFill>
                <a:solidFill>
                  <a:srgbClr val="ffffff"/>
                </a:solidFill>
              </a:uFill>
              <a:latin typeface="Arial"/>
            </a:endParaRPr>
          </a:p>
        </p:txBody>
      </p:sp>
      <p:sp>
        <p:nvSpPr>
          <p:cNvPr id="745" name="TextShape 2"/>
          <p:cNvSpPr txBox="1"/>
          <p:nvPr/>
        </p:nvSpPr>
        <p:spPr>
          <a:xfrm>
            <a:off x="6642000" y="6049800"/>
            <a:ext cx="2133360" cy="205920"/>
          </a:xfrm>
          <a:prstGeom prst="rect">
            <a:avLst/>
          </a:prstGeom>
          <a:noFill/>
          <a:ln>
            <a:noFill/>
          </a:ln>
        </p:spPr>
        <p:txBody>
          <a:bodyPr/>
          <a:p>
            <a:pPr algn="r">
              <a:lnSpc>
                <a:spcPct val="100000"/>
              </a:lnSpc>
            </a:pPr>
            <a:fld id="{7FE82C0D-5680-4633-96E1-2F3D4BFF0C2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46" name="Picture 3" descr=""/>
          <p:cNvPicPr/>
          <p:nvPr/>
        </p:nvPicPr>
        <p:blipFill>
          <a:blip r:embed="rId1"/>
          <a:stretch/>
        </p:blipFill>
        <p:spPr>
          <a:xfrm>
            <a:off x="166680" y="1371600"/>
            <a:ext cx="8424360" cy="4325400"/>
          </a:xfrm>
          <a:prstGeom prst="rect">
            <a:avLst/>
          </a:prstGeom>
          <a:ln w="9360">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642000" y="6049800"/>
            <a:ext cx="2133360" cy="205920"/>
          </a:xfrm>
          <a:prstGeom prst="rect">
            <a:avLst/>
          </a:prstGeom>
          <a:noFill/>
          <a:ln>
            <a:noFill/>
          </a:ln>
        </p:spPr>
        <p:txBody>
          <a:bodyPr/>
          <a:p>
            <a:pPr algn="r">
              <a:lnSpc>
                <a:spcPct val="100000"/>
              </a:lnSpc>
            </a:pPr>
            <a:fld id="{A1214905-C753-4990-A5EF-D5FC92C2346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03" name="TextShape 2"/>
          <p:cNvSpPr txBox="1"/>
          <p:nvPr/>
        </p:nvSpPr>
        <p:spPr>
          <a:xfrm>
            <a:off x="276120" y="379440"/>
            <a:ext cx="505728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7) VOUT/VIN AC Response</a:t>
            </a:r>
            <a:endParaRPr b="0" lang="en-US" sz="3200" spc="-1" strike="noStrike">
              <a:solidFill>
                <a:srgbClr val="000000"/>
              </a:solidFill>
              <a:uFill>
                <a:solidFill>
                  <a:srgbClr val="ffffff"/>
                </a:solidFill>
              </a:uFill>
              <a:latin typeface="Arial"/>
            </a:endParaRPr>
          </a:p>
        </p:txBody>
      </p:sp>
      <p:pic>
        <p:nvPicPr>
          <p:cNvPr id="204" name="Picture 2" descr=""/>
          <p:cNvPicPr/>
          <p:nvPr/>
        </p:nvPicPr>
        <p:blipFill>
          <a:blip r:embed="rId1"/>
          <a:stretch/>
        </p:blipFill>
        <p:spPr>
          <a:xfrm>
            <a:off x="46080" y="2171880"/>
            <a:ext cx="6737040" cy="4238280"/>
          </a:xfrm>
          <a:prstGeom prst="rect">
            <a:avLst/>
          </a:prstGeom>
          <a:ln w="9360">
            <a:noFill/>
          </a:ln>
        </p:spPr>
      </p:pic>
      <p:pic>
        <p:nvPicPr>
          <p:cNvPr id="205" name="Picture 3" descr=""/>
          <p:cNvPicPr/>
          <p:nvPr/>
        </p:nvPicPr>
        <p:blipFill>
          <a:blip r:embed="rId2"/>
          <a:srcRect l="3578" t="5896" r="4369" b="5387"/>
          <a:stretch/>
        </p:blipFill>
        <p:spPr>
          <a:xfrm>
            <a:off x="5730840" y="22320"/>
            <a:ext cx="3374640" cy="2506320"/>
          </a:xfrm>
          <a:prstGeom prst="rect">
            <a:avLst/>
          </a:prstGeom>
          <a:ln w="9360">
            <a:noFill/>
          </a:ln>
        </p:spPr>
      </p:pic>
      <p:sp>
        <p:nvSpPr>
          <p:cNvPr id="206" name="CustomShape 3"/>
          <p:cNvSpPr/>
          <p:nvPr/>
        </p:nvSpPr>
        <p:spPr>
          <a:xfrm>
            <a:off x="598320" y="2523960"/>
            <a:ext cx="963360" cy="2854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Difference Amp w/CLoad: No Compensation</a:t>
            </a:r>
            <a:endParaRPr b="0" lang="en-US" sz="3200" spc="-1" strike="noStrike">
              <a:solidFill>
                <a:srgbClr val="000000"/>
              </a:solidFill>
              <a:uFill>
                <a:solidFill>
                  <a:srgbClr val="ffffff"/>
                </a:solidFill>
              </a:uFill>
              <a:latin typeface="Arial"/>
            </a:endParaRPr>
          </a:p>
        </p:txBody>
      </p:sp>
      <p:sp>
        <p:nvSpPr>
          <p:cNvPr id="748" name="TextShape 2"/>
          <p:cNvSpPr txBox="1"/>
          <p:nvPr/>
        </p:nvSpPr>
        <p:spPr>
          <a:xfrm>
            <a:off x="6642000" y="6049800"/>
            <a:ext cx="2133360" cy="205920"/>
          </a:xfrm>
          <a:prstGeom prst="rect">
            <a:avLst/>
          </a:prstGeom>
          <a:noFill/>
          <a:ln>
            <a:noFill/>
          </a:ln>
        </p:spPr>
        <p:txBody>
          <a:bodyPr/>
          <a:p>
            <a:pPr algn="r">
              <a:lnSpc>
                <a:spcPct val="100000"/>
              </a:lnSpc>
            </a:pPr>
            <a:fld id="{636F8F03-5FC3-4247-B066-09B979B18AC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49" name="Picture 2" descr=""/>
          <p:cNvPicPr/>
          <p:nvPr/>
        </p:nvPicPr>
        <p:blipFill>
          <a:blip r:embed="rId1"/>
          <a:stretch/>
        </p:blipFill>
        <p:spPr>
          <a:xfrm>
            <a:off x="304920" y="828720"/>
            <a:ext cx="8311680" cy="5229000"/>
          </a:xfrm>
          <a:prstGeom prst="rect">
            <a:avLst/>
          </a:prstGeom>
          <a:ln w="9360">
            <a:noFill/>
          </a:ln>
        </p:spPr>
      </p:pic>
      <p:sp>
        <p:nvSpPr>
          <p:cNvPr id="750" name="CustomShape 3"/>
          <p:cNvSpPr/>
          <p:nvPr/>
        </p:nvSpPr>
        <p:spPr>
          <a:xfrm>
            <a:off x="1317600" y="1119240"/>
            <a:ext cx="1960200" cy="631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TextShape 1"/>
          <p:cNvSpPr txBox="1"/>
          <p:nvPr/>
        </p:nvSpPr>
        <p:spPr>
          <a:xfrm>
            <a:off x="150840" y="115920"/>
            <a:ext cx="8726040" cy="4964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Discrete Difference Amplifier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752" name="CustomShape 2"/>
          <p:cNvSpPr/>
          <p:nvPr/>
        </p:nvSpPr>
        <p:spPr>
          <a:xfrm>
            <a:off x="157320" y="557280"/>
            <a:ext cx="8986320" cy="4784400"/>
          </a:xfrm>
          <a:prstGeom prst="rect">
            <a:avLst/>
          </a:prstGeom>
          <a:noFill/>
          <a:ln>
            <a:noFill/>
          </a:ln>
        </p:spPr>
        <p:style>
          <a:lnRef idx="0"/>
          <a:fillRef idx="0"/>
          <a:effectRef idx="0"/>
          <a:fontRef idx="minor"/>
        </p:style>
        <p:txBody>
          <a:bodyPr lIns="90000" rIns="90000" tIns="45000" bIns="45000"/>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SPICE simulation for Loaded Aol curves</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Desired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on Loaded Aol curves</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A) Use Noise Gain Compensation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From Desired 1/</a:t>
            </a:r>
            <a:r>
              <a:rPr b="0" lang="en-US" sz="1800" spc="-1" strike="noStrike">
                <a:solidFill>
                  <a:srgbClr val="000000"/>
                </a:solidFill>
                <a:uFill>
                  <a:solidFill>
                    <a:srgbClr val="ffffff"/>
                  </a:solidFill>
                </a:uFill>
                <a:latin typeface="Symbol"/>
              </a:rPr>
              <a:t>b </a:t>
            </a:r>
            <a:r>
              <a:rPr b="0" lang="en-US" sz="1800" spc="-1" strike="noStrike">
                <a:solidFill>
                  <a:srgbClr val="000000"/>
                </a:solidFill>
                <a:uFill>
                  <a:solidFill>
                    <a:srgbClr val="ffffff"/>
                  </a:solidFill>
                </a:uFill>
                <a:latin typeface="Arial"/>
              </a:rPr>
              <a:t>determine fp and 1/β_Hif</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Compute values for Rn, Cn based on fp and 1/β_Hif</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w/final compensation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6"/>
            </a:pPr>
            <a:r>
              <a:rPr b="0" lang="en-US" sz="1800" spc="-1" strike="noStrike">
                <a:solidFill>
                  <a:srgbClr val="000000"/>
                </a:solidFill>
                <a:uFill>
                  <a:solidFill>
                    <a:srgbClr val="ffffff"/>
                  </a:solidFill>
                </a:uFill>
                <a:latin typeface="Arial"/>
              </a:rPr>
              <a:t>Adjust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7)  Add Rnp-Cnp to +input of Difference Amplifier for flat VOUT/VIN Response</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914400" indent="-45684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753" name="TextShape 3"/>
          <p:cNvSpPr txBox="1"/>
          <p:nvPr/>
        </p:nvSpPr>
        <p:spPr>
          <a:xfrm>
            <a:off x="6642000" y="6049800"/>
            <a:ext cx="2133360" cy="205920"/>
          </a:xfrm>
          <a:prstGeom prst="rect">
            <a:avLst/>
          </a:prstGeom>
          <a:noFill/>
          <a:ln>
            <a:noFill/>
          </a:ln>
        </p:spPr>
        <p:txBody>
          <a:bodyPr/>
          <a:p>
            <a:pPr algn="r">
              <a:lnSpc>
                <a:spcPct val="100000"/>
              </a:lnSpc>
            </a:pPr>
            <a:fld id="{A67A4223-827C-445C-82F0-AE35A36AF73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Loaded Aol: No Compensation</a:t>
            </a:r>
            <a:endParaRPr b="0" lang="en-US" sz="3200" spc="-1" strike="noStrike">
              <a:solidFill>
                <a:srgbClr val="000000"/>
              </a:solidFill>
              <a:uFill>
                <a:solidFill>
                  <a:srgbClr val="ffffff"/>
                </a:solidFill>
              </a:uFill>
              <a:latin typeface="Arial"/>
            </a:endParaRPr>
          </a:p>
        </p:txBody>
      </p:sp>
      <p:sp>
        <p:nvSpPr>
          <p:cNvPr id="755" name="TextShape 2"/>
          <p:cNvSpPr txBox="1"/>
          <p:nvPr/>
        </p:nvSpPr>
        <p:spPr>
          <a:xfrm>
            <a:off x="6642000" y="6049800"/>
            <a:ext cx="2133360" cy="205920"/>
          </a:xfrm>
          <a:prstGeom prst="rect">
            <a:avLst/>
          </a:prstGeom>
          <a:noFill/>
          <a:ln>
            <a:noFill/>
          </a:ln>
        </p:spPr>
        <p:txBody>
          <a:bodyPr/>
          <a:p>
            <a:pPr algn="r">
              <a:lnSpc>
                <a:spcPct val="100000"/>
              </a:lnSpc>
            </a:pPr>
            <a:fld id="{D7DBD5B3-9F93-4AB1-8606-BF55A0B6E23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56" name="Picture 2" descr=""/>
          <p:cNvPicPr/>
          <p:nvPr/>
        </p:nvPicPr>
        <p:blipFill>
          <a:blip r:embed="rId1"/>
          <a:stretch/>
        </p:blipFill>
        <p:spPr>
          <a:xfrm>
            <a:off x="566640" y="961920"/>
            <a:ext cx="7776720" cy="3600000"/>
          </a:xfrm>
          <a:prstGeom prst="rect">
            <a:avLst/>
          </a:prstGeom>
          <a:ln w="9360">
            <a:noFill/>
          </a:ln>
        </p:spPr>
      </p:pic>
    </p:spTree>
  </p:cSld>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Loaded Aol: No Compensation</a:t>
            </a:r>
            <a:endParaRPr b="0" lang="en-US" sz="3200" spc="-1" strike="noStrike">
              <a:solidFill>
                <a:srgbClr val="000000"/>
              </a:solidFill>
              <a:uFill>
                <a:solidFill>
                  <a:srgbClr val="ffffff"/>
                </a:solidFill>
              </a:uFill>
              <a:latin typeface="Arial"/>
            </a:endParaRPr>
          </a:p>
        </p:txBody>
      </p:sp>
      <p:sp>
        <p:nvSpPr>
          <p:cNvPr id="758" name="TextShape 2"/>
          <p:cNvSpPr txBox="1"/>
          <p:nvPr/>
        </p:nvSpPr>
        <p:spPr>
          <a:xfrm>
            <a:off x="6642000" y="6049800"/>
            <a:ext cx="2133360" cy="205920"/>
          </a:xfrm>
          <a:prstGeom prst="rect">
            <a:avLst/>
          </a:prstGeom>
          <a:noFill/>
          <a:ln>
            <a:noFill/>
          </a:ln>
        </p:spPr>
        <p:txBody>
          <a:bodyPr/>
          <a:p>
            <a:pPr algn="r">
              <a:lnSpc>
                <a:spcPct val="100000"/>
              </a:lnSpc>
            </a:pPr>
            <a:fld id="{9F786737-8E79-4B66-8C3A-3F158F0F247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59" name="Picture 2" descr=""/>
          <p:cNvPicPr/>
          <p:nvPr/>
        </p:nvPicPr>
        <p:blipFill>
          <a:blip r:embed="rId1"/>
          <a:srcRect l="0" t="0" r="0" b="20601"/>
          <a:stretch/>
        </p:blipFill>
        <p:spPr>
          <a:xfrm>
            <a:off x="149400" y="1028880"/>
            <a:ext cx="8613360" cy="4301640"/>
          </a:xfrm>
          <a:prstGeom prst="rect">
            <a:avLst/>
          </a:prstGeom>
          <a:ln w="9360">
            <a:noFill/>
          </a:ln>
        </p:spPr>
      </p:pic>
      <p:sp>
        <p:nvSpPr>
          <p:cNvPr id="760" name="CustomShape 3"/>
          <p:cNvSpPr/>
          <p:nvPr/>
        </p:nvSpPr>
        <p:spPr>
          <a:xfrm>
            <a:off x="6686640" y="1312920"/>
            <a:ext cx="1036440" cy="564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3) Plot 1/</a:t>
            </a:r>
            <a:r>
              <a:rPr b="1" lang="en-US" sz="2800" spc="-1" strike="noStrike">
                <a:solidFill>
                  <a:srgbClr val="c00000"/>
                </a:solidFill>
                <a:uFill>
                  <a:solidFill>
                    <a:srgbClr val="ffffff"/>
                  </a:solidFill>
                </a:uFill>
                <a:latin typeface="Arial"/>
              </a:rPr>
              <a:t>β on Loaded Aol </a:t>
            </a:r>
            <a:endParaRPr b="0" lang="en-US" sz="3200" spc="-1" strike="noStrike">
              <a:solidFill>
                <a:srgbClr val="000000"/>
              </a:solidFill>
              <a:uFill>
                <a:solidFill>
                  <a:srgbClr val="ffffff"/>
                </a:solidFill>
              </a:uFill>
              <a:latin typeface="Arial"/>
            </a:endParaRPr>
          </a:p>
        </p:txBody>
      </p:sp>
      <p:sp>
        <p:nvSpPr>
          <p:cNvPr id="762" name="TextShape 2"/>
          <p:cNvSpPr txBox="1"/>
          <p:nvPr/>
        </p:nvSpPr>
        <p:spPr>
          <a:xfrm>
            <a:off x="6642000" y="6049800"/>
            <a:ext cx="2133360" cy="205920"/>
          </a:xfrm>
          <a:prstGeom prst="rect">
            <a:avLst/>
          </a:prstGeom>
          <a:noFill/>
          <a:ln>
            <a:noFill/>
          </a:ln>
        </p:spPr>
        <p:txBody>
          <a:bodyPr/>
          <a:p>
            <a:pPr algn="r">
              <a:lnSpc>
                <a:spcPct val="100000"/>
              </a:lnSpc>
            </a:pPr>
            <a:fld id="{D421E013-4513-4EF2-9C35-564E2AE2CAD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63" name="Picture 5" descr=""/>
          <p:cNvPicPr/>
          <p:nvPr/>
        </p:nvPicPr>
        <p:blipFill>
          <a:blip r:embed="rId1"/>
          <a:stretch/>
        </p:blipFill>
        <p:spPr>
          <a:xfrm>
            <a:off x="187200" y="824040"/>
            <a:ext cx="8478360" cy="5333760"/>
          </a:xfrm>
          <a:prstGeom prst="rect">
            <a:avLst/>
          </a:prstGeom>
          <a:ln w="9360">
            <a:noFill/>
          </a:ln>
        </p:spPr>
      </p:pic>
      <p:sp>
        <p:nvSpPr>
          <p:cNvPr id="764" name="CustomShape 3"/>
          <p:cNvSpPr/>
          <p:nvPr/>
        </p:nvSpPr>
        <p:spPr>
          <a:xfrm>
            <a:off x="3584520" y="1176480"/>
            <a:ext cx="2106360" cy="390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65" name="CustomShape 4"/>
          <p:cNvSpPr/>
          <p:nvPr/>
        </p:nvSpPr>
        <p:spPr>
          <a:xfrm>
            <a:off x="1603440" y="3281400"/>
            <a:ext cx="847440" cy="201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66" name="CustomShape 5"/>
          <p:cNvSpPr/>
          <p:nvPr/>
        </p:nvSpPr>
        <p:spPr>
          <a:xfrm>
            <a:off x="7466040" y="2908440"/>
            <a:ext cx="902880" cy="21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67" name="CustomShape 6"/>
          <p:cNvSpPr/>
          <p:nvPr/>
        </p:nvSpPr>
        <p:spPr>
          <a:xfrm>
            <a:off x="4927680" y="2889360"/>
            <a:ext cx="637920" cy="21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68" name="CustomShape 7"/>
          <p:cNvSpPr/>
          <p:nvPr/>
        </p:nvSpPr>
        <p:spPr>
          <a:xfrm>
            <a:off x="5999040" y="2448000"/>
            <a:ext cx="1858680" cy="21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69" name="Object 1"/>
          <p:cNvGraphicFramePr/>
          <p:nvPr/>
        </p:nvGraphicFramePr>
        <p:xfrm>
          <a:off x="371520" y="3171960"/>
          <a:ext cx="4984560" cy="2892240"/>
        </p:xfrm>
        <a:graphic>
          <a:graphicData uri="http://schemas.openxmlformats.org/presentationml/2006/ole">
            <p:oleObj progId="Equation.3" r:id="rId1" spid="">
              <p:embed/>
              <p:pic>
                <p:nvPicPr>
                  <p:cNvPr id="770" name="Object 3" descr=""/>
                  <p:cNvPicPr/>
                  <p:nvPr/>
                </p:nvPicPr>
                <p:blipFill>
                  <a:blip r:embed="rId2"/>
                  <a:stretch/>
                </p:blipFill>
                <p:spPr>
                  <a:xfrm>
                    <a:off x="371520" y="3171960"/>
                    <a:ext cx="4984560" cy="2892240"/>
                  </a:xfrm>
                  <a:prstGeom prst="rect">
                    <a:avLst/>
                  </a:prstGeom>
                  <a:ln>
                    <a:noFill/>
                  </a:ln>
                </p:spPr>
              </p:pic>
            </p:oleObj>
          </a:graphicData>
        </a:graphic>
      </p:graphicFrame>
      <p:sp>
        <p:nvSpPr>
          <p:cNvPr id="771" name="TextShape 2"/>
          <p:cNvSpPr txBox="1"/>
          <p:nvPr/>
        </p:nvSpPr>
        <p:spPr>
          <a:xfrm>
            <a:off x="231840" y="142920"/>
            <a:ext cx="5244840" cy="64404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 Compute Rn and Cn</a:t>
            </a:r>
            <a:endParaRPr b="0" lang="en-US" sz="3200" spc="-1" strike="noStrike">
              <a:solidFill>
                <a:srgbClr val="000000"/>
              </a:solidFill>
              <a:uFill>
                <a:solidFill>
                  <a:srgbClr val="ffffff"/>
                </a:solidFill>
              </a:uFill>
              <a:latin typeface="Arial"/>
            </a:endParaRPr>
          </a:p>
        </p:txBody>
      </p:sp>
      <p:sp>
        <p:nvSpPr>
          <p:cNvPr id="772" name="TextShape 3"/>
          <p:cNvSpPr txBox="1"/>
          <p:nvPr/>
        </p:nvSpPr>
        <p:spPr>
          <a:xfrm>
            <a:off x="6642000" y="6049800"/>
            <a:ext cx="2133360" cy="205920"/>
          </a:xfrm>
          <a:prstGeom prst="rect">
            <a:avLst/>
          </a:prstGeom>
          <a:noFill/>
          <a:ln>
            <a:noFill/>
          </a:ln>
        </p:spPr>
        <p:txBody>
          <a:bodyPr/>
          <a:p>
            <a:pPr algn="r">
              <a:lnSpc>
                <a:spcPct val="100000"/>
              </a:lnSpc>
            </a:pPr>
            <a:fld id="{E967B539-4815-4FB1-8A69-90D1B807BDE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73" name="Picture 2" descr=""/>
          <p:cNvPicPr/>
          <p:nvPr/>
        </p:nvPicPr>
        <p:blipFill>
          <a:blip r:embed="rId3"/>
          <a:stretch/>
        </p:blipFill>
        <p:spPr>
          <a:xfrm>
            <a:off x="3867120" y="152280"/>
            <a:ext cx="5276520" cy="3120840"/>
          </a:xfrm>
          <a:prstGeom prst="rect">
            <a:avLst/>
          </a:prstGeom>
          <a:ln w="9360">
            <a:noFill/>
          </a:ln>
        </p:spPr>
      </p:pic>
      <p:graphicFrame>
        <p:nvGraphicFramePr>
          <p:cNvPr id="774" name="Object 4"/>
          <p:cNvGraphicFramePr/>
          <p:nvPr/>
        </p:nvGraphicFramePr>
        <p:xfrm>
          <a:off x="272880" y="1708200"/>
          <a:ext cx="3708000" cy="1186920"/>
        </p:xfrm>
        <a:graphic>
          <a:graphicData uri="http://schemas.openxmlformats.org/presentationml/2006/ole">
            <p:oleObj progId="Equation.3" r:id="rId4" spid="">
              <p:embed/>
              <p:pic>
                <p:nvPicPr>
                  <p:cNvPr id="775" name="Object 2" descr=""/>
                  <p:cNvPicPr/>
                  <p:nvPr/>
                </p:nvPicPr>
                <p:blipFill>
                  <a:blip r:embed="rId5"/>
                  <a:stretch/>
                </p:blipFill>
                <p:spPr>
                  <a:xfrm>
                    <a:off x="272880" y="1708200"/>
                    <a:ext cx="3708000" cy="1186920"/>
                  </a:xfrm>
                  <a:prstGeom prst="rect">
                    <a:avLst/>
                  </a:prstGeom>
                  <a:ln>
                    <a:noFill/>
                  </a:ln>
                </p:spPr>
              </p:pic>
            </p:oleObj>
          </a:graphicData>
        </a:graphic>
      </p:graphicFrame>
      <p:sp>
        <p:nvSpPr>
          <p:cNvPr id="776" name="CustomShape 5"/>
          <p:cNvSpPr/>
          <p:nvPr/>
        </p:nvSpPr>
        <p:spPr>
          <a:xfrm>
            <a:off x="365040" y="3467160"/>
            <a:ext cx="2511000" cy="5331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77" name="CustomShape 6"/>
          <p:cNvSpPr/>
          <p:nvPr/>
        </p:nvSpPr>
        <p:spPr>
          <a:xfrm>
            <a:off x="4027320" y="3562200"/>
            <a:ext cx="23760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78" name="CustomShape 7"/>
          <p:cNvSpPr/>
          <p:nvPr/>
        </p:nvSpPr>
        <p:spPr>
          <a:xfrm>
            <a:off x="374760" y="4010040"/>
            <a:ext cx="1285560" cy="5331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79" name="CustomShape 8"/>
          <p:cNvSpPr/>
          <p:nvPr/>
        </p:nvSpPr>
        <p:spPr>
          <a:xfrm>
            <a:off x="3402000" y="4133880"/>
            <a:ext cx="140616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80" name="CustomShape 9"/>
          <p:cNvSpPr/>
          <p:nvPr/>
        </p:nvSpPr>
        <p:spPr>
          <a:xfrm>
            <a:off x="2579760" y="4114800"/>
            <a:ext cx="53316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81" name="CustomShape 10"/>
          <p:cNvSpPr/>
          <p:nvPr/>
        </p:nvSpPr>
        <p:spPr>
          <a:xfrm>
            <a:off x="3232080" y="5278320"/>
            <a:ext cx="60912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82" name="CustomShape 11"/>
          <p:cNvSpPr/>
          <p:nvPr/>
        </p:nvSpPr>
        <p:spPr>
          <a:xfrm>
            <a:off x="4151160" y="5268960"/>
            <a:ext cx="119016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83" name="CustomShape 12"/>
          <p:cNvSpPr/>
          <p:nvPr/>
        </p:nvSpPr>
        <p:spPr>
          <a:xfrm>
            <a:off x="380880" y="5229360"/>
            <a:ext cx="1240920" cy="5140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5),6) Loop Gain Check</a:t>
            </a:r>
            <a:endParaRPr b="0" lang="en-US" sz="3200" spc="-1" strike="noStrike">
              <a:solidFill>
                <a:srgbClr val="000000"/>
              </a:solidFill>
              <a:uFill>
                <a:solidFill>
                  <a:srgbClr val="ffffff"/>
                </a:solidFill>
              </a:uFill>
              <a:latin typeface="Arial"/>
            </a:endParaRPr>
          </a:p>
        </p:txBody>
      </p:sp>
      <p:sp>
        <p:nvSpPr>
          <p:cNvPr id="785" name="TextShape 2"/>
          <p:cNvSpPr txBox="1"/>
          <p:nvPr/>
        </p:nvSpPr>
        <p:spPr>
          <a:xfrm>
            <a:off x="6642000" y="6049800"/>
            <a:ext cx="2133360" cy="205920"/>
          </a:xfrm>
          <a:prstGeom prst="rect">
            <a:avLst/>
          </a:prstGeom>
          <a:noFill/>
          <a:ln>
            <a:noFill/>
          </a:ln>
        </p:spPr>
        <p:txBody>
          <a:bodyPr/>
          <a:p>
            <a:pPr algn="r">
              <a:lnSpc>
                <a:spcPct val="100000"/>
              </a:lnSpc>
            </a:pPr>
            <a:fld id="{6A96AF2B-CC24-49EC-83F9-45CAAC3B87E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86" name="Picture 2" descr=""/>
          <p:cNvPicPr/>
          <p:nvPr/>
        </p:nvPicPr>
        <p:blipFill>
          <a:blip r:embed="rId1"/>
          <a:stretch/>
        </p:blipFill>
        <p:spPr>
          <a:xfrm>
            <a:off x="0" y="800280"/>
            <a:ext cx="8760960" cy="5511600"/>
          </a:xfrm>
          <a:prstGeom prst="rect">
            <a:avLst/>
          </a:prstGeom>
          <a:ln w="9360">
            <a:noFill/>
          </a:ln>
        </p:spPr>
      </p:pic>
      <p:sp>
        <p:nvSpPr>
          <p:cNvPr id="787" name="CustomShape 3"/>
          <p:cNvSpPr/>
          <p:nvPr/>
        </p:nvSpPr>
        <p:spPr>
          <a:xfrm>
            <a:off x="4270320" y="1092240"/>
            <a:ext cx="1701360" cy="388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88" name="CustomShape 4"/>
          <p:cNvSpPr/>
          <p:nvPr/>
        </p:nvSpPr>
        <p:spPr>
          <a:xfrm>
            <a:off x="2940120" y="2305080"/>
            <a:ext cx="460080" cy="212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89" name="CustomShape 5"/>
          <p:cNvSpPr/>
          <p:nvPr/>
        </p:nvSpPr>
        <p:spPr>
          <a:xfrm>
            <a:off x="3673440" y="2832120"/>
            <a:ext cx="1953720" cy="42516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100" spc="-1" strike="noStrike">
                <a:solidFill>
                  <a:srgbClr val="ff0000"/>
                </a:solidFill>
                <a:uFill>
                  <a:solidFill>
                    <a:srgbClr val="ffffff"/>
                  </a:solidFill>
                </a:uFill>
                <a:latin typeface="Arial"/>
              </a:rPr>
              <a:t>Loop Gain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ff0000"/>
                </a:solidFill>
                <a:uFill>
                  <a:solidFill>
                    <a:srgbClr val="ffffff"/>
                  </a:solidFill>
                </a:uFill>
                <a:latin typeface="Arial"/>
              </a:rPr>
              <a:t>Phase Margin = 81 degrees</a:t>
            </a:r>
            <a:endParaRPr b="0" lang="en-US" sz="1800" spc="-1" strike="noStrike">
              <a:solidFill>
                <a:srgbClr val="000000"/>
              </a:solidFill>
              <a:uFill>
                <a:solidFill>
                  <a:srgbClr val="ffffff"/>
                </a:solidFill>
              </a:uFill>
              <a:latin typeface="Arial"/>
            </a:endParaRPr>
          </a:p>
        </p:txBody>
      </p:sp>
      <p:sp>
        <p:nvSpPr>
          <p:cNvPr id="790" name="CustomShape 6"/>
          <p:cNvSpPr/>
          <p:nvPr/>
        </p:nvSpPr>
        <p:spPr>
          <a:xfrm flipH="1" flipV="1">
            <a:off x="3395520" y="2515320"/>
            <a:ext cx="490320" cy="30924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Tree>
  </p:cSld>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VOUT/Vin_diff: Noise Gain Compensation </a:t>
            </a:r>
            <a:endParaRPr b="0" lang="en-US" sz="3200" spc="-1" strike="noStrike">
              <a:solidFill>
                <a:srgbClr val="000000"/>
              </a:solidFill>
              <a:uFill>
                <a:solidFill>
                  <a:srgbClr val="ffffff"/>
                </a:solidFill>
              </a:uFill>
              <a:latin typeface="Arial"/>
            </a:endParaRPr>
          </a:p>
        </p:txBody>
      </p:sp>
      <p:sp>
        <p:nvSpPr>
          <p:cNvPr id="792" name="TextShape 2"/>
          <p:cNvSpPr txBox="1"/>
          <p:nvPr/>
        </p:nvSpPr>
        <p:spPr>
          <a:xfrm>
            <a:off x="6642000" y="6049800"/>
            <a:ext cx="2133360" cy="205920"/>
          </a:xfrm>
          <a:prstGeom prst="rect">
            <a:avLst/>
          </a:prstGeom>
          <a:noFill/>
          <a:ln>
            <a:noFill/>
          </a:ln>
        </p:spPr>
        <p:txBody>
          <a:bodyPr/>
          <a:p>
            <a:pPr algn="r">
              <a:lnSpc>
                <a:spcPct val="100000"/>
              </a:lnSpc>
            </a:pPr>
            <a:fld id="{CC9C741C-C33B-477B-A3A8-84D35189915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93" name="Picture 2" descr=""/>
          <p:cNvPicPr/>
          <p:nvPr/>
        </p:nvPicPr>
        <p:blipFill>
          <a:blip r:embed="rId1"/>
          <a:stretch/>
        </p:blipFill>
        <p:spPr>
          <a:xfrm>
            <a:off x="905040" y="1009800"/>
            <a:ext cx="6399000" cy="4252680"/>
          </a:xfrm>
          <a:prstGeom prst="rect">
            <a:avLst/>
          </a:prstGeom>
          <a:ln w="9360">
            <a:noFill/>
          </a:ln>
        </p:spPr>
      </p:pic>
    </p:spTree>
  </p:cSld>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VOUT/Vin_diff: Noise Gain Compensation </a:t>
            </a:r>
            <a:endParaRPr b="0" lang="en-US" sz="3200" spc="-1" strike="noStrike">
              <a:solidFill>
                <a:srgbClr val="000000"/>
              </a:solidFill>
              <a:uFill>
                <a:solidFill>
                  <a:srgbClr val="ffffff"/>
                </a:solidFill>
              </a:uFill>
              <a:latin typeface="Arial"/>
            </a:endParaRPr>
          </a:p>
        </p:txBody>
      </p:sp>
      <p:sp>
        <p:nvSpPr>
          <p:cNvPr id="795" name="TextShape 2"/>
          <p:cNvSpPr txBox="1"/>
          <p:nvPr/>
        </p:nvSpPr>
        <p:spPr>
          <a:xfrm>
            <a:off x="6642000" y="6049800"/>
            <a:ext cx="2133360" cy="205920"/>
          </a:xfrm>
          <a:prstGeom prst="rect">
            <a:avLst/>
          </a:prstGeom>
          <a:noFill/>
          <a:ln>
            <a:noFill/>
          </a:ln>
        </p:spPr>
        <p:txBody>
          <a:bodyPr/>
          <a:p>
            <a:pPr algn="r">
              <a:lnSpc>
                <a:spcPct val="100000"/>
              </a:lnSpc>
            </a:pPr>
            <a:fld id="{1501E748-F978-4E42-A127-F8A334F6034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796" name="Picture 2" descr=""/>
          <p:cNvPicPr/>
          <p:nvPr/>
        </p:nvPicPr>
        <p:blipFill>
          <a:blip r:embed="rId1"/>
          <a:stretch/>
        </p:blipFill>
        <p:spPr>
          <a:xfrm>
            <a:off x="0" y="765000"/>
            <a:ext cx="8518320" cy="5358960"/>
          </a:xfrm>
          <a:prstGeom prst="rect">
            <a:avLst/>
          </a:prstGeom>
          <a:ln w="9360">
            <a:noFill/>
          </a:ln>
        </p:spPr>
      </p:pic>
      <p:sp>
        <p:nvSpPr>
          <p:cNvPr id="797" name="CustomShape 3"/>
          <p:cNvSpPr/>
          <p:nvPr/>
        </p:nvSpPr>
        <p:spPr>
          <a:xfrm>
            <a:off x="971640" y="1042920"/>
            <a:ext cx="1703160" cy="388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798" name="CustomShape 4"/>
          <p:cNvSpPr/>
          <p:nvPr/>
        </p:nvSpPr>
        <p:spPr>
          <a:xfrm>
            <a:off x="3456000" y="1138320"/>
            <a:ext cx="1358640" cy="202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99" name="CustomShape 5"/>
          <p:cNvSpPr/>
          <p:nvPr/>
        </p:nvSpPr>
        <p:spPr>
          <a:xfrm>
            <a:off x="4911840" y="2282760"/>
            <a:ext cx="1358640" cy="202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0" name="CustomShape 6"/>
          <p:cNvSpPr/>
          <p:nvPr/>
        </p:nvSpPr>
        <p:spPr>
          <a:xfrm>
            <a:off x="6622920" y="1089000"/>
            <a:ext cx="779040" cy="2091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TextShape 1"/>
          <p:cNvSpPr txBox="1"/>
          <p:nvPr/>
        </p:nvSpPr>
        <p:spPr>
          <a:xfrm>
            <a:off x="368280" y="142920"/>
            <a:ext cx="863892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7) Rnp-Cnp Compensation plus Noise Gain Compensation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    = FLAT VOUT/Vin_diff Response</a:t>
            </a:r>
            <a:endParaRPr b="0" lang="en-US" sz="3200" spc="-1" strike="noStrike">
              <a:solidFill>
                <a:srgbClr val="000000"/>
              </a:solidFill>
              <a:uFill>
                <a:solidFill>
                  <a:srgbClr val="ffffff"/>
                </a:solidFill>
              </a:uFill>
              <a:latin typeface="Arial"/>
            </a:endParaRPr>
          </a:p>
        </p:txBody>
      </p:sp>
      <p:sp>
        <p:nvSpPr>
          <p:cNvPr id="802" name="TextShape 2"/>
          <p:cNvSpPr txBox="1"/>
          <p:nvPr/>
        </p:nvSpPr>
        <p:spPr>
          <a:xfrm>
            <a:off x="6642000" y="6049800"/>
            <a:ext cx="2133360" cy="205920"/>
          </a:xfrm>
          <a:prstGeom prst="rect">
            <a:avLst/>
          </a:prstGeom>
          <a:noFill/>
          <a:ln>
            <a:noFill/>
          </a:ln>
        </p:spPr>
        <p:txBody>
          <a:bodyPr/>
          <a:p>
            <a:pPr algn="r">
              <a:lnSpc>
                <a:spcPct val="100000"/>
              </a:lnSpc>
            </a:pPr>
            <a:fld id="{3C384B12-F58B-40A8-BCFF-F88EC4ED3E4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803" name="Picture 2" descr=""/>
          <p:cNvPicPr/>
          <p:nvPr/>
        </p:nvPicPr>
        <p:blipFill>
          <a:blip r:embed="rId1"/>
          <a:srcRect l="3159" t="5002" r="3791" b="4273"/>
          <a:stretch/>
        </p:blipFill>
        <p:spPr>
          <a:xfrm>
            <a:off x="3181320" y="914400"/>
            <a:ext cx="5729040" cy="4046040"/>
          </a:xfrm>
          <a:prstGeom prst="rect">
            <a:avLst/>
          </a:prstGeom>
          <a:ln w="9360">
            <a:noFill/>
          </a:ln>
        </p:spPr>
      </p:pic>
      <p:sp>
        <p:nvSpPr>
          <p:cNvPr id="804" name="CustomShape 3"/>
          <p:cNvSpPr/>
          <p:nvPr/>
        </p:nvSpPr>
        <p:spPr>
          <a:xfrm rot="5400000">
            <a:off x="4157280" y="3047400"/>
            <a:ext cx="1180800" cy="1166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5" name="CustomShape 4"/>
          <p:cNvSpPr/>
          <p:nvPr/>
        </p:nvSpPr>
        <p:spPr>
          <a:xfrm>
            <a:off x="181080" y="2976480"/>
            <a:ext cx="3700080" cy="3229560"/>
          </a:xfrm>
          <a:prstGeom prst="rect">
            <a:avLst/>
          </a:prstGeom>
          <a:solidFill>
            <a:schemeClr val="bg1"/>
          </a:solidFill>
          <a:ln w="25560">
            <a:solidFill>
              <a:srgbClr val="ff0000"/>
            </a:solidFill>
            <a:round/>
          </a:ln>
        </p:spPr>
        <p:style>
          <a:lnRef idx="0"/>
          <a:fillRef idx="0"/>
          <a:effectRef idx="0"/>
          <a:fontRef idx="minor"/>
        </p:style>
        <p:txBody>
          <a:bodyPr lIns="90000" rIns="90000" tIns="45000" bIns="45000"/>
          <a:p>
            <a:pPr>
              <a:lnSpc>
                <a:spcPct val="100000"/>
              </a:lnSpc>
            </a:pPr>
            <a:r>
              <a:rPr b="1" lang="en-US" sz="1800" spc="-1" strike="noStrike">
                <a:solidFill>
                  <a:srgbClr val="ff0000"/>
                </a:solidFill>
                <a:uFill>
                  <a:solidFill>
                    <a:srgbClr val="ffffff"/>
                  </a:solidFill>
                </a:uFill>
                <a:latin typeface="Arial"/>
              </a:rPr>
              <a:t>Add Rnp-Cnp Compensation</a:t>
            </a:r>
            <a:r>
              <a:rPr b="0" lang="en-US" sz="1800" spc="-1" strike="noStrike">
                <a:solidFill>
                  <a:srgbClr val="ff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0000"/>
                </a:solidFill>
                <a:uFill>
                  <a:solidFill>
                    <a:srgbClr val="ffffff"/>
                  </a:solidFill>
                </a:uFill>
                <a:latin typeface="Arial"/>
              </a:rPr>
              <a:t>Rnp = Rn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0000"/>
                </a:solidFill>
                <a:uFill>
                  <a:solidFill>
                    <a:srgbClr val="ffffff"/>
                  </a:solidFill>
                </a:uFill>
                <a:latin typeface="Arial"/>
              </a:rPr>
              <a:t>Cnp = Cp</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ff0000"/>
              </a:buClr>
              <a:buFont typeface="StarSymbol"/>
              <a:buAutoNum type="arabicParenR"/>
            </a:pPr>
            <a:r>
              <a:rPr b="0" lang="en-US" sz="1800" spc="-1" strike="noStrike">
                <a:solidFill>
                  <a:srgbClr val="ff0000"/>
                </a:solidFill>
                <a:uFill>
                  <a:solidFill>
                    <a:srgbClr val="ffffff"/>
                  </a:solidFill>
                </a:uFill>
                <a:latin typeface="Arial"/>
              </a:rPr>
              <a:t>This will balance the differential gain so inverting and non-inverting gain paths have the same gain over frequency for a flat differential gain of VOUT/Vin_diff.</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ff0000"/>
              </a:buClr>
              <a:buFont typeface="StarSymbol"/>
              <a:buAutoNum type="arabicParenR"/>
            </a:pPr>
            <a:r>
              <a:rPr b="0" lang="en-US" sz="1800" spc="-1" strike="noStrike">
                <a:solidFill>
                  <a:srgbClr val="ff0000"/>
                </a:solidFill>
                <a:uFill>
                  <a:solidFill>
                    <a:srgbClr val="ffffff"/>
                  </a:solidFill>
                </a:uFill>
                <a:latin typeface="Arial"/>
              </a:rPr>
              <a:t>No Effect on Loop Gain (Aolβ)</a:t>
            </a:r>
            <a:endParaRPr b="0" lang="en-US" sz="1800" spc="-1" strike="noStrike">
              <a:solidFill>
                <a:srgbClr val="000000"/>
              </a:solidFill>
              <a:uFill>
                <a:solidFill>
                  <a:srgbClr val="ffffff"/>
                </a:solidFill>
              </a:uFill>
              <a:latin typeface="Arial"/>
            </a:endParaRPr>
          </a:p>
        </p:txBody>
      </p:sp>
      <p:sp>
        <p:nvSpPr>
          <p:cNvPr id="806" name="CustomShape 5"/>
          <p:cNvSpPr/>
          <p:nvPr/>
        </p:nvSpPr>
        <p:spPr>
          <a:xfrm>
            <a:off x="3551400" y="3219480"/>
            <a:ext cx="855360" cy="25992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1" descr=""/>
          <p:cNvPicPr/>
          <p:nvPr/>
        </p:nvPicPr>
        <p:blipFill>
          <a:blip r:embed="rId1"/>
          <a:stretch/>
        </p:blipFill>
        <p:spPr>
          <a:xfrm>
            <a:off x="57240" y="1781280"/>
            <a:ext cx="7305480" cy="4595400"/>
          </a:xfrm>
          <a:prstGeom prst="rect">
            <a:avLst/>
          </a:prstGeom>
          <a:ln w="9360">
            <a:noFill/>
          </a:ln>
        </p:spPr>
      </p:pic>
      <p:sp>
        <p:nvSpPr>
          <p:cNvPr id="208" name="TextShape 1"/>
          <p:cNvSpPr txBox="1"/>
          <p:nvPr/>
        </p:nvSpPr>
        <p:spPr>
          <a:xfrm>
            <a:off x="6642000" y="6049800"/>
            <a:ext cx="2133360" cy="205920"/>
          </a:xfrm>
          <a:prstGeom prst="rect">
            <a:avLst/>
          </a:prstGeom>
          <a:noFill/>
          <a:ln>
            <a:noFill/>
          </a:ln>
        </p:spPr>
        <p:txBody>
          <a:bodyPr/>
          <a:p>
            <a:pPr algn="r">
              <a:lnSpc>
                <a:spcPct val="100000"/>
              </a:lnSpc>
            </a:pPr>
            <a:fld id="{347B6DDC-9D06-440D-BF27-61F0E640848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09" name="TextShape 2"/>
          <p:cNvSpPr txBox="1"/>
          <p:nvPr/>
        </p:nvSpPr>
        <p:spPr>
          <a:xfrm>
            <a:off x="257040" y="208080"/>
            <a:ext cx="417168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8) Transient Analysis</a:t>
            </a:r>
            <a:endParaRPr b="0" lang="en-US" sz="3200" spc="-1" strike="noStrike">
              <a:solidFill>
                <a:srgbClr val="000000"/>
              </a:solidFill>
              <a:uFill>
                <a:solidFill>
                  <a:srgbClr val="ffffff"/>
                </a:solidFill>
              </a:uFill>
              <a:latin typeface="Arial"/>
            </a:endParaRPr>
          </a:p>
        </p:txBody>
      </p:sp>
      <p:pic>
        <p:nvPicPr>
          <p:cNvPr id="210" name="Picture 3" descr=""/>
          <p:cNvPicPr/>
          <p:nvPr/>
        </p:nvPicPr>
        <p:blipFill>
          <a:blip r:embed="rId2"/>
          <a:srcRect l="3578" t="5896" r="4369" b="5387"/>
          <a:stretch/>
        </p:blipFill>
        <p:spPr>
          <a:xfrm>
            <a:off x="5730840" y="22320"/>
            <a:ext cx="3374640" cy="2506320"/>
          </a:xfrm>
          <a:prstGeom prst="rect">
            <a:avLst/>
          </a:prstGeom>
          <a:ln w="9360">
            <a:noFill/>
          </a:ln>
        </p:spPr>
      </p:pic>
      <p:sp>
        <p:nvSpPr>
          <p:cNvPr id="211" name="CustomShape 3"/>
          <p:cNvSpPr/>
          <p:nvPr/>
        </p:nvSpPr>
        <p:spPr>
          <a:xfrm>
            <a:off x="1208160" y="2133720"/>
            <a:ext cx="1248840" cy="3805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TextShape 1"/>
          <p:cNvSpPr txBox="1"/>
          <p:nvPr/>
        </p:nvSpPr>
        <p:spPr>
          <a:xfrm>
            <a:off x="378000" y="152280"/>
            <a:ext cx="866880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7) Rnp-Cnp Compensation plus Noise Gain Compensation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    = FLAT VOUT/Vin_diff Response</a:t>
            </a:r>
            <a:endParaRPr b="0" lang="en-US" sz="3200" spc="-1" strike="noStrike">
              <a:solidFill>
                <a:srgbClr val="000000"/>
              </a:solidFill>
              <a:uFill>
                <a:solidFill>
                  <a:srgbClr val="ffffff"/>
                </a:solidFill>
              </a:uFill>
              <a:latin typeface="Arial"/>
            </a:endParaRPr>
          </a:p>
        </p:txBody>
      </p:sp>
      <p:sp>
        <p:nvSpPr>
          <p:cNvPr id="808" name="TextShape 2"/>
          <p:cNvSpPr txBox="1"/>
          <p:nvPr/>
        </p:nvSpPr>
        <p:spPr>
          <a:xfrm>
            <a:off x="6642000" y="6049800"/>
            <a:ext cx="2133360" cy="205920"/>
          </a:xfrm>
          <a:prstGeom prst="rect">
            <a:avLst/>
          </a:prstGeom>
          <a:noFill/>
          <a:ln>
            <a:noFill/>
          </a:ln>
        </p:spPr>
        <p:txBody>
          <a:bodyPr/>
          <a:p>
            <a:pPr algn="r">
              <a:lnSpc>
                <a:spcPct val="100000"/>
              </a:lnSpc>
            </a:pPr>
            <a:fld id="{7BBE1E8E-99B0-4E3E-89DF-C89A959BFC3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809" name="Picture 2" descr=""/>
          <p:cNvPicPr/>
          <p:nvPr/>
        </p:nvPicPr>
        <p:blipFill>
          <a:blip r:embed="rId1"/>
          <a:stretch/>
        </p:blipFill>
        <p:spPr>
          <a:xfrm>
            <a:off x="196920" y="787320"/>
            <a:ext cx="8849880" cy="5567040"/>
          </a:xfrm>
          <a:prstGeom prst="rect">
            <a:avLst/>
          </a:prstGeom>
          <a:ln w="9360">
            <a:noFill/>
          </a:ln>
        </p:spPr>
      </p:pic>
      <p:sp>
        <p:nvSpPr>
          <p:cNvPr id="810" name="CustomShape 3"/>
          <p:cNvSpPr/>
          <p:nvPr/>
        </p:nvSpPr>
        <p:spPr>
          <a:xfrm>
            <a:off x="1362240" y="1744560"/>
            <a:ext cx="1915920" cy="618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Rnp-Cnp Compensation plus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    Noise Gain Compensation = Improved CMRR</a:t>
            </a:r>
            <a:endParaRPr b="0" lang="en-US" sz="3200" spc="-1" strike="noStrike">
              <a:solidFill>
                <a:srgbClr val="000000"/>
              </a:solidFill>
              <a:uFill>
                <a:solidFill>
                  <a:srgbClr val="ffffff"/>
                </a:solidFill>
              </a:uFill>
              <a:latin typeface="Arial"/>
            </a:endParaRPr>
          </a:p>
        </p:txBody>
      </p:sp>
      <p:sp>
        <p:nvSpPr>
          <p:cNvPr id="812" name="TextShape 2"/>
          <p:cNvSpPr txBox="1"/>
          <p:nvPr/>
        </p:nvSpPr>
        <p:spPr>
          <a:xfrm>
            <a:off x="6642000" y="6049800"/>
            <a:ext cx="2133360" cy="205920"/>
          </a:xfrm>
          <a:prstGeom prst="rect">
            <a:avLst/>
          </a:prstGeom>
          <a:noFill/>
          <a:ln>
            <a:noFill/>
          </a:ln>
        </p:spPr>
        <p:txBody>
          <a:bodyPr/>
          <a:p>
            <a:pPr algn="r">
              <a:lnSpc>
                <a:spcPct val="100000"/>
              </a:lnSpc>
            </a:pPr>
            <a:fld id="{E3123164-56E0-4959-B779-575D7F81053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813" name="Picture 3" descr=""/>
          <p:cNvPicPr/>
          <p:nvPr/>
        </p:nvPicPr>
        <p:blipFill>
          <a:blip r:embed="rId1"/>
          <a:stretch/>
        </p:blipFill>
        <p:spPr>
          <a:xfrm>
            <a:off x="258840" y="789120"/>
            <a:ext cx="7916400" cy="5300280"/>
          </a:xfrm>
          <a:prstGeom prst="rect">
            <a:avLst/>
          </a:prstGeom>
          <a:ln w="9360">
            <a:noFill/>
          </a:ln>
        </p:spPr>
      </p:pic>
    </p:spTree>
  </p:cSld>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4" name="Picture 4" descr=""/>
          <p:cNvPicPr/>
          <p:nvPr/>
        </p:nvPicPr>
        <p:blipFill>
          <a:blip r:embed="rId1"/>
          <a:stretch/>
        </p:blipFill>
        <p:spPr>
          <a:xfrm>
            <a:off x="0" y="895320"/>
            <a:ext cx="8888040" cy="5411520"/>
          </a:xfrm>
          <a:prstGeom prst="rect">
            <a:avLst/>
          </a:prstGeom>
          <a:ln w="9360">
            <a:noFill/>
          </a:ln>
        </p:spPr>
      </p:pic>
      <p:sp>
        <p:nvSpPr>
          <p:cNvPr id="815"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Rnp-Cnp Compensation plus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    Noise Gain Compensation = Improved CMRR</a:t>
            </a:r>
            <a:endParaRPr b="0" lang="en-US" sz="3200" spc="-1" strike="noStrike">
              <a:solidFill>
                <a:srgbClr val="000000"/>
              </a:solidFill>
              <a:uFill>
                <a:solidFill>
                  <a:srgbClr val="ffffff"/>
                </a:solidFill>
              </a:uFill>
              <a:latin typeface="Arial"/>
            </a:endParaRPr>
          </a:p>
        </p:txBody>
      </p:sp>
      <p:sp>
        <p:nvSpPr>
          <p:cNvPr id="816" name="TextShape 2"/>
          <p:cNvSpPr txBox="1"/>
          <p:nvPr/>
        </p:nvSpPr>
        <p:spPr>
          <a:xfrm>
            <a:off x="6642000" y="6049800"/>
            <a:ext cx="2133360" cy="205920"/>
          </a:xfrm>
          <a:prstGeom prst="rect">
            <a:avLst/>
          </a:prstGeom>
          <a:noFill/>
          <a:ln>
            <a:noFill/>
          </a:ln>
        </p:spPr>
        <p:txBody>
          <a:bodyPr/>
          <a:p>
            <a:pPr algn="r">
              <a:lnSpc>
                <a:spcPct val="100000"/>
              </a:lnSpc>
            </a:pPr>
            <a:fld id="{4A02045D-55FB-4293-BD56-79129BB70FC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817" name="CustomShape 3"/>
          <p:cNvSpPr/>
          <p:nvPr/>
        </p:nvSpPr>
        <p:spPr>
          <a:xfrm>
            <a:off x="1417680" y="1189080"/>
            <a:ext cx="2792160" cy="5713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818" name="CustomShape 4"/>
          <p:cNvSpPr/>
          <p:nvPr/>
        </p:nvSpPr>
        <p:spPr>
          <a:xfrm>
            <a:off x="1776240" y="5243400"/>
            <a:ext cx="2241360" cy="51660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OPA2367</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CMRR = 40dB @ 600kHz</a:t>
            </a:r>
            <a:endParaRPr b="0" lang="en-US" sz="1800" spc="-1" strike="noStrike">
              <a:solidFill>
                <a:srgbClr val="000000"/>
              </a:solidFill>
              <a:uFill>
                <a:solidFill>
                  <a:srgbClr val="ffffff"/>
                </a:solidFill>
              </a:uFill>
              <a:latin typeface="Arial"/>
            </a:endParaRPr>
          </a:p>
        </p:txBody>
      </p:sp>
      <p:sp>
        <p:nvSpPr>
          <p:cNvPr id="819" name="CustomShape 5"/>
          <p:cNvSpPr/>
          <p:nvPr/>
        </p:nvSpPr>
        <p:spPr>
          <a:xfrm>
            <a:off x="5216400" y="5191200"/>
            <a:ext cx="2555640" cy="94284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Difference Amp</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Noise Gain Compensation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Rnp-Cnp Compensation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CMRR = 69dB @ 600kHz</a:t>
            </a:r>
            <a:endParaRPr b="0" lang="en-US" sz="1800" spc="-1" strike="noStrike">
              <a:solidFill>
                <a:srgbClr val="000000"/>
              </a:solidFill>
              <a:uFill>
                <a:solidFill>
                  <a:srgbClr val="ffffff"/>
                </a:solidFill>
              </a:uFill>
              <a:latin typeface="Arial"/>
            </a:endParaRPr>
          </a:p>
        </p:txBody>
      </p:sp>
      <p:sp>
        <p:nvSpPr>
          <p:cNvPr id="820" name="CustomShape 6"/>
          <p:cNvSpPr/>
          <p:nvPr/>
        </p:nvSpPr>
        <p:spPr>
          <a:xfrm>
            <a:off x="4017960" y="5505480"/>
            <a:ext cx="1225080" cy="360"/>
          </a:xfrm>
          <a:custGeom>
            <a:avLst/>
            <a:gdLst/>
            <a:ahLst/>
            <a:rect l="l" t="t" r="r" b="b"/>
            <a:pathLst>
              <a:path w="21600" h="21600">
                <a:moveTo>
                  <a:pt x="0" y="0"/>
                </a:moveTo>
                <a:lnTo>
                  <a:pt x="21600" y="21600"/>
                </a:lnTo>
              </a:path>
            </a:pathLst>
          </a:custGeom>
          <a:noFill/>
          <a:ln w="25560">
            <a:solidFill>
              <a:srgbClr val="d90000"/>
            </a:solidFill>
            <a:round/>
            <a:headEnd len="med" type="arrow" w="med"/>
            <a:tailEnd len="med" type="arrow" w="med"/>
          </a:ln>
        </p:spPr>
        <p:style>
          <a:lnRef idx="1">
            <a:schemeClr val="accent1"/>
          </a:lnRef>
          <a:fillRef idx="0">
            <a:schemeClr val="accent1"/>
          </a:fillRef>
          <a:effectRef idx="0">
            <a:schemeClr val="accent1"/>
          </a:effectRef>
          <a:fontRef idx="minor"/>
        </p:style>
      </p:sp>
    </p:spTree>
  </p:cSld>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Rnp-Cnp Compensation plus Noise Gain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    Compensation = Improved CMRR</a:t>
            </a:r>
            <a:endParaRPr b="0" lang="en-US" sz="3200" spc="-1" strike="noStrike">
              <a:solidFill>
                <a:srgbClr val="000000"/>
              </a:solidFill>
              <a:uFill>
                <a:solidFill>
                  <a:srgbClr val="ffffff"/>
                </a:solidFill>
              </a:uFill>
              <a:latin typeface="Arial"/>
            </a:endParaRPr>
          </a:p>
        </p:txBody>
      </p:sp>
      <p:sp>
        <p:nvSpPr>
          <p:cNvPr id="822" name="TextShape 2"/>
          <p:cNvSpPr txBox="1"/>
          <p:nvPr/>
        </p:nvSpPr>
        <p:spPr>
          <a:xfrm>
            <a:off x="6642000" y="6049800"/>
            <a:ext cx="2133360" cy="205920"/>
          </a:xfrm>
          <a:prstGeom prst="rect">
            <a:avLst/>
          </a:prstGeom>
          <a:noFill/>
          <a:ln>
            <a:noFill/>
          </a:ln>
        </p:spPr>
        <p:txBody>
          <a:bodyPr/>
          <a:p>
            <a:pPr algn="r">
              <a:lnSpc>
                <a:spcPct val="100000"/>
              </a:lnSpc>
            </a:pPr>
            <a:fld id="{237F933D-B5F9-4F03-A857-27B7158D207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823" name="Picture 2" descr=""/>
          <p:cNvPicPr/>
          <p:nvPr/>
        </p:nvPicPr>
        <p:blipFill>
          <a:blip r:embed="rId1"/>
          <a:stretch/>
        </p:blipFill>
        <p:spPr>
          <a:xfrm>
            <a:off x="0" y="1260360"/>
            <a:ext cx="7124400" cy="5059080"/>
          </a:xfrm>
          <a:prstGeom prst="rect">
            <a:avLst/>
          </a:prstGeom>
          <a:ln w="9360">
            <a:noFill/>
          </a:ln>
        </p:spPr>
      </p:pic>
      <p:sp>
        <p:nvSpPr>
          <p:cNvPr id="824" name="CustomShape 3"/>
          <p:cNvSpPr/>
          <p:nvPr/>
        </p:nvSpPr>
        <p:spPr>
          <a:xfrm>
            <a:off x="5272200" y="4233960"/>
            <a:ext cx="136080" cy="22356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25" name="CustomShape 4"/>
          <p:cNvSpPr/>
          <p:nvPr/>
        </p:nvSpPr>
        <p:spPr>
          <a:xfrm flipH="1">
            <a:off x="5387400" y="3348000"/>
            <a:ext cx="1401480" cy="91872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826" name="CustomShape 5"/>
          <p:cNvSpPr/>
          <p:nvPr/>
        </p:nvSpPr>
        <p:spPr>
          <a:xfrm>
            <a:off x="6591240" y="2813040"/>
            <a:ext cx="2241360" cy="51660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OPA2367</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CMRR = 40dB @ 600kHz</a:t>
            </a:r>
            <a:endParaRPr b="0" lang="en-US" sz="1800" spc="-1" strike="noStrike">
              <a:solidFill>
                <a:srgbClr val="000000"/>
              </a:solidFill>
              <a:uFill>
                <a:solidFill>
                  <a:srgbClr val="ffffff"/>
                </a:solidFill>
              </a:uFill>
              <a:latin typeface="Arial"/>
            </a:endParaRPr>
          </a:p>
        </p:txBody>
      </p:sp>
      <p:sp>
        <p:nvSpPr>
          <p:cNvPr id="827" name="CustomShape 6"/>
          <p:cNvSpPr/>
          <p:nvPr/>
        </p:nvSpPr>
        <p:spPr>
          <a:xfrm>
            <a:off x="6588000" y="1157400"/>
            <a:ext cx="2350800" cy="94284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Difference Amp</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Noise Gain Compensation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Rnp-Cnp Compensation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CMRR = 69dB @ 600kHz</a:t>
            </a:r>
            <a:endParaRPr b="0" lang="en-US" sz="1800" spc="-1" strike="noStrike">
              <a:solidFill>
                <a:srgbClr val="000000"/>
              </a:solidFill>
              <a:uFill>
                <a:solidFill>
                  <a:srgbClr val="ffffff"/>
                </a:solidFill>
              </a:uFill>
              <a:latin typeface="Arial"/>
            </a:endParaRPr>
          </a:p>
        </p:txBody>
      </p:sp>
      <p:sp>
        <p:nvSpPr>
          <p:cNvPr id="828" name="CustomShape 7"/>
          <p:cNvSpPr/>
          <p:nvPr/>
        </p:nvSpPr>
        <p:spPr>
          <a:xfrm flipH="1">
            <a:off x="7490520" y="2111400"/>
            <a:ext cx="272520" cy="688680"/>
          </a:xfrm>
          <a:custGeom>
            <a:avLst/>
            <a:gdLst/>
            <a:ahLst/>
            <a:rect l="l" t="t" r="r" b="b"/>
            <a:pathLst>
              <a:path w="21600" h="21600">
                <a:moveTo>
                  <a:pt x="0" y="0"/>
                </a:moveTo>
                <a:lnTo>
                  <a:pt x="21600" y="21600"/>
                </a:lnTo>
              </a:path>
            </a:pathLst>
          </a:custGeom>
          <a:noFill/>
          <a:ln w="25560">
            <a:solidFill>
              <a:srgbClr val="d90000"/>
            </a:solidFill>
            <a:round/>
            <a:headEnd len="med" type="arrow" w="med"/>
            <a:tailEnd len="med" type="arrow" w="med"/>
          </a:ln>
        </p:spPr>
        <p:style>
          <a:lnRef idx="1">
            <a:schemeClr val="accent1"/>
          </a:lnRef>
          <a:fillRef idx="0">
            <a:schemeClr val="accent1"/>
          </a:fillRef>
          <a:effectRef idx="0">
            <a:schemeClr val="accent1"/>
          </a:effectRef>
          <a:fontRef idx="minor"/>
        </p:style>
      </p:sp>
    </p:spTree>
  </p:cSld>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9" name="Picture 2" descr=""/>
          <p:cNvPicPr/>
          <p:nvPr/>
        </p:nvPicPr>
        <p:blipFill>
          <a:blip r:embed="rId1"/>
          <a:stretch/>
        </p:blipFill>
        <p:spPr>
          <a:xfrm>
            <a:off x="814320" y="776160"/>
            <a:ext cx="7596000" cy="5501880"/>
          </a:xfrm>
          <a:prstGeom prst="rect">
            <a:avLst/>
          </a:prstGeom>
          <a:ln w="9360">
            <a:noFill/>
          </a:ln>
        </p:spPr>
      </p:pic>
      <p:sp>
        <p:nvSpPr>
          <p:cNvPr id="830" name="TextShape 1"/>
          <p:cNvSpPr txBox="1"/>
          <p:nvPr/>
        </p:nvSpPr>
        <p:spPr>
          <a:xfrm>
            <a:off x="231840" y="142920"/>
            <a:ext cx="8759520" cy="79992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8) Transient Analysis: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     Rnp-Cnp Compensation plus Noise Gain Compensation</a:t>
            </a:r>
            <a:endParaRPr b="0" lang="en-US" sz="3200" spc="-1" strike="noStrike">
              <a:solidFill>
                <a:srgbClr val="000000"/>
              </a:solidFill>
              <a:uFill>
                <a:solidFill>
                  <a:srgbClr val="ffffff"/>
                </a:solidFill>
              </a:uFill>
              <a:latin typeface="Arial"/>
            </a:endParaRPr>
          </a:p>
        </p:txBody>
      </p:sp>
      <p:sp>
        <p:nvSpPr>
          <p:cNvPr id="831" name="TextShape 2"/>
          <p:cNvSpPr txBox="1"/>
          <p:nvPr/>
        </p:nvSpPr>
        <p:spPr>
          <a:xfrm>
            <a:off x="6642000" y="6049800"/>
            <a:ext cx="2133360" cy="205920"/>
          </a:xfrm>
          <a:prstGeom prst="rect">
            <a:avLst/>
          </a:prstGeom>
          <a:noFill/>
          <a:ln>
            <a:noFill/>
          </a:ln>
        </p:spPr>
        <p:txBody>
          <a:bodyPr/>
          <a:p>
            <a:pPr algn="r">
              <a:lnSpc>
                <a:spcPct val="100000"/>
              </a:lnSpc>
            </a:pPr>
            <a:fld id="{83A705C8-9E24-4044-9766-15864B9425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2" name="Picture 3" descr=""/>
          <p:cNvPicPr/>
          <p:nvPr/>
        </p:nvPicPr>
        <p:blipFill>
          <a:blip r:embed="rId1"/>
          <a:stretch/>
        </p:blipFill>
        <p:spPr>
          <a:xfrm>
            <a:off x="219240" y="952560"/>
            <a:ext cx="8615160" cy="5419440"/>
          </a:xfrm>
          <a:prstGeom prst="rect">
            <a:avLst/>
          </a:prstGeom>
          <a:ln w="9360">
            <a:noFill/>
          </a:ln>
        </p:spPr>
      </p:pic>
      <p:sp>
        <p:nvSpPr>
          <p:cNvPr id="833" name="TextShape 1"/>
          <p:cNvSpPr txBox="1"/>
          <p:nvPr/>
        </p:nvSpPr>
        <p:spPr>
          <a:xfrm>
            <a:off x="231840" y="142920"/>
            <a:ext cx="878796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8) Transient Analysis: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     Rnp-Cnp Compensation plus Noise Gain Compensation</a:t>
            </a:r>
            <a:endParaRPr b="0" lang="en-US" sz="3200" spc="-1" strike="noStrike">
              <a:solidFill>
                <a:srgbClr val="000000"/>
              </a:solidFill>
              <a:uFill>
                <a:solidFill>
                  <a:srgbClr val="ffffff"/>
                </a:solidFill>
              </a:uFill>
              <a:latin typeface="Arial"/>
            </a:endParaRPr>
          </a:p>
        </p:txBody>
      </p:sp>
      <p:sp>
        <p:nvSpPr>
          <p:cNvPr id="834" name="TextShape 2"/>
          <p:cNvSpPr txBox="1"/>
          <p:nvPr/>
        </p:nvSpPr>
        <p:spPr>
          <a:xfrm>
            <a:off x="6642000" y="6049800"/>
            <a:ext cx="2133360" cy="205920"/>
          </a:xfrm>
          <a:prstGeom prst="rect">
            <a:avLst/>
          </a:prstGeom>
          <a:noFill/>
          <a:ln>
            <a:noFill/>
          </a:ln>
        </p:spPr>
        <p:txBody>
          <a:bodyPr/>
          <a:p>
            <a:pPr algn="r">
              <a:lnSpc>
                <a:spcPct val="100000"/>
              </a:lnSpc>
            </a:pPr>
            <a:fld id="{779C7F74-42A7-46FB-B448-E8BA6A0E748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835" name="CustomShape 3"/>
          <p:cNvSpPr/>
          <p:nvPr/>
        </p:nvSpPr>
        <p:spPr>
          <a:xfrm>
            <a:off x="6313320" y="1170000"/>
            <a:ext cx="2077560" cy="877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642000" y="6078600"/>
            <a:ext cx="2133360" cy="205920"/>
          </a:xfrm>
          <a:prstGeom prst="rect">
            <a:avLst/>
          </a:prstGeom>
          <a:noFill/>
          <a:ln>
            <a:noFill/>
          </a:ln>
        </p:spPr>
        <p:txBody>
          <a:bodyPr/>
          <a:p>
            <a:pPr algn="r">
              <a:lnSpc>
                <a:spcPct val="100000"/>
              </a:lnSpc>
            </a:pPr>
            <a:fld id="{B767ACB0-FC4A-4B21-971A-D1EA4D295E3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13" name="TextShape 2"/>
          <p:cNvSpPr txBox="1"/>
          <p:nvPr/>
        </p:nvSpPr>
        <p:spPr>
          <a:xfrm>
            <a:off x="752400" y="1320840"/>
            <a:ext cx="7256160" cy="214596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9) Noise Gain Inverting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and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Noise Gain Non-Inverting</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(Output Cload)</a:t>
            </a:r>
            <a:endParaRPr b="0" lang="en-US"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Original Circuit: Transient Response</a:t>
            </a:r>
            <a:endParaRPr b="0" lang="en-US" sz="3200" spc="-1" strike="noStrike">
              <a:solidFill>
                <a:srgbClr val="000000"/>
              </a:solidFill>
              <a:uFill>
                <a:solidFill>
                  <a:srgbClr val="ffffff"/>
                </a:solidFill>
              </a:uFill>
              <a:latin typeface="Arial"/>
            </a:endParaRPr>
          </a:p>
        </p:txBody>
      </p:sp>
      <p:sp>
        <p:nvSpPr>
          <p:cNvPr id="215" name="TextShape 2"/>
          <p:cNvSpPr txBox="1"/>
          <p:nvPr/>
        </p:nvSpPr>
        <p:spPr>
          <a:xfrm>
            <a:off x="6642000" y="6049800"/>
            <a:ext cx="2133360" cy="205920"/>
          </a:xfrm>
          <a:prstGeom prst="rect">
            <a:avLst/>
          </a:prstGeom>
          <a:noFill/>
          <a:ln>
            <a:noFill/>
          </a:ln>
        </p:spPr>
        <p:txBody>
          <a:bodyPr/>
          <a:p>
            <a:pPr algn="r">
              <a:lnSpc>
                <a:spcPct val="100000"/>
              </a:lnSpc>
            </a:pPr>
            <a:fld id="{DC6B37CB-846A-4A66-B88F-D6F192B828F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16" name="Picture 10" descr=""/>
          <p:cNvPicPr/>
          <p:nvPr/>
        </p:nvPicPr>
        <p:blipFill>
          <a:blip r:embed="rId1"/>
          <a:stretch/>
        </p:blipFill>
        <p:spPr>
          <a:xfrm>
            <a:off x="1054080" y="2390760"/>
            <a:ext cx="6438600" cy="4051080"/>
          </a:xfrm>
          <a:prstGeom prst="rect">
            <a:avLst/>
          </a:prstGeom>
          <a:ln w="9360">
            <a:noFill/>
          </a:ln>
        </p:spPr>
      </p:pic>
      <p:pic>
        <p:nvPicPr>
          <p:cNvPr id="217" name="Picture 11" descr=""/>
          <p:cNvPicPr/>
          <p:nvPr/>
        </p:nvPicPr>
        <p:blipFill>
          <a:blip r:embed="rId2"/>
          <a:stretch/>
        </p:blipFill>
        <p:spPr>
          <a:xfrm>
            <a:off x="2481120" y="425520"/>
            <a:ext cx="3844440" cy="2304720"/>
          </a:xfrm>
          <a:prstGeom prst="rect">
            <a:avLst/>
          </a:prstGeom>
          <a:ln w="936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31840" y="142920"/>
            <a:ext cx="89118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Noise-Gain Compensation Circuit Configurations</a:t>
            </a:r>
            <a:endParaRPr b="0" lang="en-US" sz="3200" spc="-1" strike="noStrike">
              <a:solidFill>
                <a:srgbClr val="000000"/>
              </a:solidFill>
              <a:uFill>
                <a:solidFill>
                  <a:srgbClr val="ffffff"/>
                </a:solidFill>
              </a:uFill>
              <a:latin typeface="Arial"/>
            </a:endParaRPr>
          </a:p>
        </p:txBody>
      </p:sp>
      <p:sp>
        <p:nvSpPr>
          <p:cNvPr id="219" name="CustomShape 2"/>
          <p:cNvSpPr/>
          <p:nvPr/>
        </p:nvSpPr>
        <p:spPr>
          <a:xfrm>
            <a:off x="570960" y="1616040"/>
            <a:ext cx="2297880" cy="364680"/>
          </a:xfrm>
          <a:prstGeom prst="rect">
            <a:avLst/>
          </a:prstGeom>
          <a:noFill/>
          <a:ln w="9360">
            <a:noFill/>
          </a:ln>
        </p:spPr>
        <p:style>
          <a:lnRef idx="0"/>
          <a:fillRef idx="0"/>
          <a:effectRef idx="0"/>
          <a:fontRef idx="minor"/>
        </p:style>
        <p:txBody>
          <a:bodyPr wrap="none"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Non-Inverting:</a:t>
            </a:r>
            <a:endParaRPr b="0" lang="en-US" sz="1800" spc="-1" strike="noStrike">
              <a:solidFill>
                <a:srgbClr val="000000"/>
              </a:solidFill>
              <a:uFill>
                <a:solidFill>
                  <a:srgbClr val="ffffff"/>
                </a:solidFill>
              </a:uFill>
              <a:latin typeface="Arial"/>
            </a:endParaRPr>
          </a:p>
        </p:txBody>
      </p:sp>
      <p:sp>
        <p:nvSpPr>
          <p:cNvPr id="220" name="CustomShape 3"/>
          <p:cNvSpPr/>
          <p:nvPr/>
        </p:nvSpPr>
        <p:spPr>
          <a:xfrm>
            <a:off x="5012640" y="1692360"/>
            <a:ext cx="1804320" cy="364680"/>
          </a:xfrm>
          <a:prstGeom prst="rect">
            <a:avLst/>
          </a:prstGeom>
          <a:noFill/>
          <a:ln w="9360">
            <a:noFill/>
          </a:ln>
        </p:spPr>
        <p:style>
          <a:lnRef idx="0"/>
          <a:fillRef idx="0"/>
          <a:effectRef idx="0"/>
          <a:fontRef idx="minor"/>
        </p:style>
        <p:txBody>
          <a:bodyPr wrap="none"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Inverting:</a:t>
            </a:r>
            <a:endParaRPr b="0" lang="en-US" sz="1800" spc="-1" strike="noStrike">
              <a:solidFill>
                <a:srgbClr val="000000"/>
              </a:solidFill>
              <a:uFill>
                <a:solidFill>
                  <a:srgbClr val="ffffff"/>
                </a:solidFill>
              </a:uFill>
              <a:latin typeface="Arial"/>
            </a:endParaRPr>
          </a:p>
        </p:txBody>
      </p:sp>
      <p:pic>
        <p:nvPicPr>
          <p:cNvPr id="221" name="Picture 8" descr=""/>
          <p:cNvPicPr/>
          <p:nvPr/>
        </p:nvPicPr>
        <p:blipFill>
          <a:blip r:embed="rId1"/>
          <a:stretch/>
        </p:blipFill>
        <p:spPr>
          <a:xfrm>
            <a:off x="-165240" y="1905120"/>
            <a:ext cx="4681080" cy="3580920"/>
          </a:xfrm>
          <a:prstGeom prst="rect">
            <a:avLst/>
          </a:prstGeom>
          <a:ln w="9360">
            <a:noFill/>
          </a:ln>
        </p:spPr>
      </p:pic>
      <p:pic>
        <p:nvPicPr>
          <p:cNvPr id="222" name="Picture 9" descr=""/>
          <p:cNvPicPr/>
          <p:nvPr/>
        </p:nvPicPr>
        <p:blipFill>
          <a:blip r:embed="rId2"/>
          <a:stretch/>
        </p:blipFill>
        <p:spPr>
          <a:xfrm>
            <a:off x="3903840" y="1874880"/>
            <a:ext cx="5417640" cy="3320640"/>
          </a:xfrm>
          <a:prstGeom prst="rect">
            <a:avLst/>
          </a:prstGeom>
          <a:ln w="9360">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Noise-Gain Circuit Equations</a:t>
            </a:r>
            <a:endParaRPr b="0" lang="en-US" sz="3200" spc="-1" strike="noStrike">
              <a:solidFill>
                <a:srgbClr val="000000"/>
              </a:solidFill>
              <a:uFill>
                <a:solidFill>
                  <a:srgbClr val="ffffff"/>
                </a:solidFill>
              </a:uFill>
              <a:latin typeface="Arial"/>
            </a:endParaRPr>
          </a:p>
        </p:txBody>
      </p:sp>
      <p:sp>
        <p:nvSpPr>
          <p:cNvPr id="224" name="TextShape 2"/>
          <p:cNvSpPr txBox="1"/>
          <p:nvPr/>
        </p:nvSpPr>
        <p:spPr>
          <a:xfrm>
            <a:off x="6642000" y="6049800"/>
            <a:ext cx="2133360" cy="205920"/>
          </a:xfrm>
          <a:prstGeom prst="rect">
            <a:avLst/>
          </a:prstGeom>
          <a:noFill/>
          <a:ln>
            <a:noFill/>
          </a:ln>
        </p:spPr>
        <p:txBody>
          <a:bodyPr/>
          <a:p>
            <a:pPr algn="r">
              <a:lnSpc>
                <a:spcPct val="100000"/>
              </a:lnSpc>
            </a:pPr>
            <a:fld id="{3635D690-07C5-41B3-9D37-4F9F7F99B50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25" name="CustomShape 3"/>
          <p:cNvSpPr/>
          <p:nvPr/>
        </p:nvSpPr>
        <p:spPr>
          <a:xfrm>
            <a:off x="52560" y="70956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1/β Transfer Function:</a:t>
            </a:r>
            <a:endParaRPr b="0" lang="en-US" sz="1800" spc="-1" strike="noStrike">
              <a:solidFill>
                <a:srgbClr val="000000"/>
              </a:solidFill>
              <a:uFill>
                <a:solidFill>
                  <a:srgbClr val="ffffff"/>
                </a:solidFill>
              </a:uFill>
              <a:latin typeface="Arial"/>
            </a:endParaRPr>
          </a:p>
        </p:txBody>
      </p:sp>
      <p:sp>
        <p:nvSpPr>
          <p:cNvPr id="226" name="CustomShape 4"/>
          <p:cNvSpPr/>
          <p:nvPr/>
        </p:nvSpPr>
        <p:spPr>
          <a:xfrm>
            <a:off x="106200" y="190980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DC 1/β Magnitude:</a:t>
            </a:r>
            <a:endParaRPr b="0" lang="en-US" sz="1800" spc="-1" strike="noStrike">
              <a:solidFill>
                <a:srgbClr val="000000"/>
              </a:solidFill>
              <a:uFill>
                <a:solidFill>
                  <a:srgbClr val="ffffff"/>
                </a:solidFill>
              </a:uFill>
              <a:latin typeface="Arial"/>
            </a:endParaRPr>
          </a:p>
        </p:txBody>
      </p:sp>
      <p:sp>
        <p:nvSpPr>
          <p:cNvPr id="227" name="CustomShape 5"/>
          <p:cNvSpPr/>
          <p:nvPr/>
        </p:nvSpPr>
        <p:spPr>
          <a:xfrm>
            <a:off x="146160" y="403056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1/Beta Pole Frequency:</a:t>
            </a:r>
            <a:endParaRPr b="0" lang="en-US" sz="1800" spc="-1" strike="noStrike">
              <a:solidFill>
                <a:srgbClr val="000000"/>
              </a:solidFill>
              <a:uFill>
                <a:solidFill>
                  <a:srgbClr val="ffffff"/>
                </a:solidFill>
              </a:uFill>
              <a:latin typeface="Arial"/>
            </a:endParaRPr>
          </a:p>
        </p:txBody>
      </p:sp>
      <p:sp>
        <p:nvSpPr>
          <p:cNvPr id="228" name="CustomShape 6"/>
          <p:cNvSpPr/>
          <p:nvPr/>
        </p:nvSpPr>
        <p:spPr>
          <a:xfrm>
            <a:off x="174600" y="531036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1/Beta Zero Frequency:</a:t>
            </a:r>
            <a:endParaRPr b="0" lang="en-US" sz="1800" spc="-1" strike="noStrike">
              <a:solidFill>
                <a:srgbClr val="000000"/>
              </a:solidFill>
              <a:uFill>
                <a:solidFill>
                  <a:srgbClr val="ffffff"/>
                </a:solidFill>
              </a:uFill>
              <a:latin typeface="Arial"/>
            </a:endParaRPr>
          </a:p>
        </p:txBody>
      </p:sp>
      <p:sp>
        <p:nvSpPr>
          <p:cNvPr id="229" name="CustomShape 7"/>
          <p:cNvSpPr/>
          <p:nvPr/>
        </p:nvSpPr>
        <p:spPr>
          <a:xfrm>
            <a:off x="1859040" y="440532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=&gt; Solve for CN</a:t>
            </a:r>
            <a:endParaRPr b="0" lang="en-US" sz="1800" spc="-1" strike="noStrike">
              <a:solidFill>
                <a:srgbClr val="000000"/>
              </a:solidFill>
              <a:uFill>
                <a:solidFill>
                  <a:srgbClr val="ffffff"/>
                </a:solidFill>
              </a:uFill>
              <a:latin typeface="Arial"/>
            </a:endParaRPr>
          </a:p>
        </p:txBody>
      </p:sp>
      <p:sp>
        <p:nvSpPr>
          <p:cNvPr id="230" name="CustomShape 8"/>
          <p:cNvSpPr/>
          <p:nvPr/>
        </p:nvSpPr>
        <p:spPr>
          <a:xfrm>
            <a:off x="5264280" y="4344840"/>
            <a:ext cx="3879360" cy="201060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 op amp equivalent input capacitance, CI, has been left out of these equations to simplify them.  If CI and RF||RI are causing a stability issue (Appendix 7), consider a different approach</a:t>
            </a:r>
            <a:endParaRPr b="0" lang="en-US" sz="1800" spc="-1" strike="noStrike">
              <a:solidFill>
                <a:srgbClr val="000000"/>
              </a:solidFill>
              <a:uFill>
                <a:solidFill>
                  <a:srgbClr val="ffffff"/>
                </a:solidFill>
              </a:uFill>
              <a:latin typeface="Arial"/>
            </a:endParaRPr>
          </a:p>
        </p:txBody>
      </p:sp>
      <p:pic>
        <p:nvPicPr>
          <p:cNvPr id="231" name="Picture 26" descr=""/>
          <p:cNvPicPr/>
          <p:nvPr/>
        </p:nvPicPr>
        <p:blipFill>
          <a:blip r:embed="rId1"/>
          <a:stretch/>
        </p:blipFill>
        <p:spPr>
          <a:xfrm>
            <a:off x="0" y="2089080"/>
            <a:ext cx="2238120" cy="1047240"/>
          </a:xfrm>
          <a:prstGeom prst="rect">
            <a:avLst/>
          </a:prstGeom>
          <a:ln w="9360">
            <a:noFill/>
          </a:ln>
        </p:spPr>
      </p:pic>
      <p:pic>
        <p:nvPicPr>
          <p:cNvPr id="232" name="Picture 27" descr=""/>
          <p:cNvPicPr/>
          <p:nvPr/>
        </p:nvPicPr>
        <p:blipFill>
          <a:blip r:embed="rId2"/>
          <a:stretch/>
        </p:blipFill>
        <p:spPr>
          <a:xfrm>
            <a:off x="5535720" y="304920"/>
            <a:ext cx="3485880" cy="3781080"/>
          </a:xfrm>
          <a:prstGeom prst="rect">
            <a:avLst/>
          </a:prstGeom>
          <a:ln w="9360">
            <a:noFill/>
          </a:ln>
        </p:spPr>
      </p:pic>
      <p:sp>
        <p:nvSpPr>
          <p:cNvPr id="233" name="CustomShape 9"/>
          <p:cNvSpPr/>
          <p:nvPr/>
        </p:nvSpPr>
        <p:spPr>
          <a:xfrm>
            <a:off x="123840" y="291924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Hi-Freq 1/β Magnitude:</a:t>
            </a:r>
            <a:endParaRPr b="0" lang="en-US" sz="1800" spc="-1" strike="noStrike">
              <a:solidFill>
                <a:srgbClr val="000000"/>
              </a:solidFill>
              <a:uFill>
                <a:solidFill>
                  <a:srgbClr val="ffffff"/>
                </a:solidFill>
              </a:uFill>
              <a:latin typeface="Arial"/>
            </a:endParaRPr>
          </a:p>
        </p:txBody>
      </p:sp>
      <p:pic>
        <p:nvPicPr>
          <p:cNvPr id="234" name="Picture 33" descr=""/>
          <p:cNvPicPr/>
          <p:nvPr/>
        </p:nvPicPr>
        <p:blipFill>
          <a:blip r:embed="rId3"/>
          <a:stretch/>
        </p:blipFill>
        <p:spPr>
          <a:xfrm>
            <a:off x="7920" y="4202280"/>
            <a:ext cx="1904760" cy="990360"/>
          </a:xfrm>
          <a:prstGeom prst="rect">
            <a:avLst/>
          </a:prstGeom>
          <a:ln w="9360">
            <a:noFill/>
          </a:ln>
        </p:spPr>
      </p:pic>
      <p:pic>
        <p:nvPicPr>
          <p:cNvPr id="235" name="Picture 37" descr=""/>
          <p:cNvPicPr/>
          <p:nvPr/>
        </p:nvPicPr>
        <p:blipFill>
          <a:blip r:embed="rId4"/>
          <a:stretch/>
        </p:blipFill>
        <p:spPr>
          <a:xfrm>
            <a:off x="52560" y="5483160"/>
            <a:ext cx="2866680" cy="990360"/>
          </a:xfrm>
          <a:prstGeom prst="rect">
            <a:avLst/>
          </a:prstGeom>
          <a:ln w="9360">
            <a:noFill/>
          </a:ln>
        </p:spPr>
      </p:pic>
      <p:sp>
        <p:nvSpPr>
          <p:cNvPr id="236" name="CustomShape 10"/>
          <p:cNvSpPr/>
          <p:nvPr/>
        </p:nvSpPr>
        <p:spPr>
          <a:xfrm>
            <a:off x="3583080" y="338760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=&gt; Solve for RN</a:t>
            </a:r>
            <a:endParaRPr b="0" lang="en-US" sz="1800" spc="-1" strike="noStrike">
              <a:solidFill>
                <a:srgbClr val="000000"/>
              </a:solidFill>
              <a:uFill>
                <a:solidFill>
                  <a:srgbClr val="ffffff"/>
                </a:solidFill>
              </a:uFill>
              <a:latin typeface="Arial"/>
            </a:endParaRPr>
          </a:p>
        </p:txBody>
      </p:sp>
      <p:pic>
        <p:nvPicPr>
          <p:cNvPr id="237" name="Picture 40" descr=""/>
          <p:cNvPicPr/>
          <p:nvPr/>
        </p:nvPicPr>
        <p:blipFill>
          <a:blip r:embed="rId5"/>
          <a:stretch/>
        </p:blipFill>
        <p:spPr>
          <a:xfrm>
            <a:off x="19080" y="3079800"/>
            <a:ext cx="3762000" cy="1047240"/>
          </a:xfrm>
          <a:prstGeom prst="rect">
            <a:avLst/>
          </a:prstGeom>
          <a:ln w="9360">
            <a:noFill/>
          </a:ln>
        </p:spPr>
      </p:pic>
      <p:pic>
        <p:nvPicPr>
          <p:cNvPr id="238" name="Picture 41" descr=""/>
          <p:cNvPicPr/>
          <p:nvPr/>
        </p:nvPicPr>
        <p:blipFill>
          <a:blip r:embed="rId6"/>
          <a:stretch/>
        </p:blipFill>
        <p:spPr>
          <a:xfrm>
            <a:off x="3435480" y="3514680"/>
            <a:ext cx="2866680" cy="1047240"/>
          </a:xfrm>
          <a:prstGeom prst="rect">
            <a:avLst/>
          </a:prstGeom>
          <a:ln w="9360">
            <a:noFill/>
          </a:ln>
        </p:spPr>
      </p:pic>
      <p:pic>
        <p:nvPicPr>
          <p:cNvPr id="239" name="Picture 43" descr=""/>
          <p:cNvPicPr/>
          <p:nvPr/>
        </p:nvPicPr>
        <p:blipFill>
          <a:blip r:embed="rId7"/>
          <a:stretch/>
        </p:blipFill>
        <p:spPr>
          <a:xfrm>
            <a:off x="-3240" y="887400"/>
            <a:ext cx="4238280" cy="1218960"/>
          </a:xfrm>
          <a:prstGeom prst="rect">
            <a:avLst/>
          </a:prstGeom>
          <a:ln w="9360">
            <a:noFill/>
          </a:ln>
        </p:spPr>
      </p:pic>
      <p:pic>
        <p:nvPicPr>
          <p:cNvPr id="240" name="Picture 44" descr=""/>
          <p:cNvPicPr/>
          <p:nvPr/>
        </p:nvPicPr>
        <p:blipFill>
          <a:blip r:embed="rId8"/>
          <a:stretch/>
        </p:blipFill>
        <p:spPr>
          <a:xfrm>
            <a:off x="2076480" y="4559400"/>
            <a:ext cx="1790280" cy="990360"/>
          </a:xfrm>
          <a:prstGeom prst="rect">
            <a:avLst/>
          </a:prstGeom>
          <a:ln w="93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50840" y="115920"/>
            <a:ext cx="86198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Noise-Gain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242" name="CustomShape 2"/>
          <p:cNvSpPr/>
          <p:nvPr/>
        </p:nvSpPr>
        <p:spPr>
          <a:xfrm>
            <a:off x="-217080" y="701640"/>
            <a:ext cx="8800560" cy="5302440"/>
          </a:xfrm>
          <a:prstGeom prst="rect">
            <a:avLst/>
          </a:prstGeom>
          <a:noFill/>
          <a:ln>
            <a:noFill/>
          </a:ln>
        </p:spPr>
        <p:style>
          <a:lnRef idx="0"/>
          <a:fillRef idx="0"/>
          <a:effectRef idx="0"/>
          <a:fontRef idx="minor"/>
        </p:style>
        <p:txBody>
          <a:bodyPr wrap="none"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Break the loop and plot Aol and 1/ β</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Determine fp2 in Loaded Aol due to Cload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Determine Aol Magnitude at fp2, Aol(fp2)</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Select RN so 1/β_Hi-f  </a:t>
            </a:r>
            <a:r>
              <a:rPr b="0" lang="en-US" sz="1800" spc="-1" strike="noStrike" u="sng">
                <a:solidFill>
                  <a:srgbClr val="000000"/>
                </a:solidFill>
                <a:uFill>
                  <a:solidFill>
                    <a:srgbClr val="ffffff"/>
                  </a:solidFill>
                </a:uFill>
                <a:latin typeface="Arial"/>
              </a:rPr>
              <a:t>&gt;</a:t>
            </a:r>
            <a:r>
              <a:rPr b="0" lang="en-US" sz="1800" spc="-1" strike="noStrike">
                <a:solidFill>
                  <a:srgbClr val="000000"/>
                </a:solidFill>
                <a:uFill>
                  <a:solidFill>
                    <a:srgbClr val="ffffff"/>
                  </a:solidFill>
                </a:uFill>
                <a:latin typeface="Arial"/>
              </a:rPr>
              <a:t> Aol(fp2) +3dB</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1/β_Hi-f: </a:t>
            </a:r>
            <a:r>
              <a:rPr b="0" lang="en-US" sz="1800" spc="-1" strike="noStrike">
                <a:solidFill>
                  <a:srgbClr val="000000"/>
                </a:solidFill>
                <a:uFill>
                  <a:solidFill>
                    <a:srgbClr val="ffffff"/>
                  </a:solidFill>
                </a:uFill>
                <a:latin typeface="Arial"/>
              </a:rPr>
              <a:t>the High-Frequency 1/β magnitude </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Plot 1/β_Hi-f and determine new fcl </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3"/>
            </a:pPr>
            <a:r>
              <a:rPr b="0" lang="en-US" sz="1800" spc="-1" strike="noStrike">
                <a:solidFill>
                  <a:srgbClr val="000000"/>
                </a:solidFill>
                <a:uFill>
                  <a:solidFill>
                    <a:srgbClr val="ffffff"/>
                  </a:solidFill>
                </a:uFill>
                <a:latin typeface="Arial"/>
              </a:rPr>
              <a:t>Select value for CN based on required fp3 frequency </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fcl/10</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To prevent AolB phase dip, 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10*fz1</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SPICE simulation with Riso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r>
              <a:rPr b="0" lang="en-US" sz="900" spc="-1" strike="noStrike">
                <a:solidFill>
                  <a:srgbClr val="000000"/>
                </a:solidFill>
                <a:uFill>
                  <a:solidFill>
                    <a:srgbClr val="ffffff"/>
                  </a:solidFill>
                </a:uFill>
                <a:latin typeface="Arial"/>
              </a:rPr>
              <a:t>
</a:t>
            </a: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Adjust CN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r>
              <a:rPr b="0" lang="en-US" sz="900" spc="-1" strike="noStrike">
                <a:solidFill>
                  <a:srgbClr val="000000"/>
                </a:solidFill>
                <a:uFill>
                  <a:solidFill>
                    <a:srgbClr val="ffffff"/>
                  </a:solidFill>
                </a:uFill>
                <a:latin typeface="Arial"/>
              </a:rPr>
              <a:t>
</a:t>
            </a: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7)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p:txBody>
      </p:sp>
      <p:sp>
        <p:nvSpPr>
          <p:cNvPr id="243" name="TextShape 3"/>
          <p:cNvSpPr txBox="1"/>
          <p:nvPr/>
        </p:nvSpPr>
        <p:spPr>
          <a:xfrm>
            <a:off x="6642000" y="6049800"/>
            <a:ext cx="2133360" cy="205920"/>
          </a:xfrm>
          <a:prstGeom prst="rect">
            <a:avLst/>
          </a:prstGeom>
          <a:noFill/>
          <a:ln>
            <a:noFill/>
          </a:ln>
        </p:spPr>
        <p:txBody>
          <a:bodyPr/>
          <a:p>
            <a:pPr algn="r">
              <a:lnSpc>
                <a:spcPct val="100000"/>
              </a:lnSpc>
            </a:pPr>
            <a:fld id="{9AEB97C5-284F-4F80-8178-A4926C283E7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19" descr=""/>
          <p:cNvPicPr/>
          <p:nvPr/>
        </p:nvPicPr>
        <p:blipFill>
          <a:blip r:embed="rId1"/>
          <a:stretch/>
        </p:blipFill>
        <p:spPr>
          <a:xfrm>
            <a:off x="25560" y="1320840"/>
            <a:ext cx="7984800" cy="4965480"/>
          </a:xfrm>
          <a:prstGeom prst="rect">
            <a:avLst/>
          </a:prstGeom>
          <a:ln w="9360">
            <a:noFill/>
          </a:ln>
        </p:spPr>
      </p:pic>
      <p:sp>
        <p:nvSpPr>
          <p:cNvPr id="245" name="TextShape 1"/>
          <p:cNvSpPr txBox="1"/>
          <p:nvPr/>
        </p:nvSpPr>
        <p:spPr>
          <a:xfrm>
            <a:off x="6642000" y="6049800"/>
            <a:ext cx="2133360" cy="205920"/>
          </a:xfrm>
          <a:prstGeom prst="rect">
            <a:avLst/>
          </a:prstGeom>
          <a:noFill/>
          <a:ln>
            <a:noFill/>
          </a:ln>
        </p:spPr>
        <p:txBody>
          <a:bodyPr/>
          <a:p>
            <a:pPr algn="r">
              <a:lnSpc>
                <a:spcPct val="100000"/>
              </a:lnSpc>
            </a:pPr>
            <a:fld id="{45265BFC-7BB3-4DB9-A4B9-0566573DACA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46" name="Picture 20" descr=""/>
          <p:cNvPicPr/>
          <p:nvPr/>
        </p:nvPicPr>
        <p:blipFill>
          <a:blip r:embed="rId2"/>
          <a:stretch/>
        </p:blipFill>
        <p:spPr>
          <a:xfrm>
            <a:off x="5715000" y="365040"/>
            <a:ext cx="3428640" cy="2464920"/>
          </a:xfrm>
          <a:prstGeom prst="rect">
            <a:avLst/>
          </a:prstGeom>
          <a:ln w="9360">
            <a:noFill/>
          </a:ln>
        </p:spPr>
      </p:pic>
      <p:sp>
        <p:nvSpPr>
          <p:cNvPr id="247" name="TextShape 2"/>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Original Circuit:  Break the Loop</a:t>
            </a:r>
            <a:endParaRPr b="0" lang="en-US" sz="3200" spc="-1" strike="noStrike">
              <a:solidFill>
                <a:srgbClr val="000000"/>
              </a:solidFill>
              <a:uFill>
                <a:solidFill>
                  <a:srgbClr val="ffffff"/>
                </a:solidFill>
              </a:uFill>
              <a:latin typeface="Arial"/>
            </a:endParaRPr>
          </a:p>
        </p:txBody>
      </p:sp>
      <p:pic>
        <p:nvPicPr>
          <p:cNvPr id="248" name="Picture 15" descr=""/>
          <p:cNvPicPr/>
          <p:nvPr/>
        </p:nvPicPr>
        <p:blipFill>
          <a:blip r:embed="rId3"/>
          <a:srcRect l="11758" t="8419" r="12791" b="9078"/>
          <a:stretch/>
        </p:blipFill>
        <p:spPr>
          <a:xfrm>
            <a:off x="4782960" y="762120"/>
            <a:ext cx="1134720" cy="1942920"/>
          </a:xfrm>
          <a:prstGeom prst="rect">
            <a:avLst/>
          </a:prstGeom>
          <a:ln w="936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642000" y="6078600"/>
            <a:ext cx="2133360" cy="205920"/>
          </a:xfrm>
          <a:prstGeom prst="rect">
            <a:avLst/>
          </a:prstGeom>
          <a:noFill/>
          <a:ln>
            <a:noFill/>
          </a:ln>
        </p:spPr>
        <p:txBody>
          <a:bodyPr/>
          <a:p>
            <a:pPr algn="r">
              <a:lnSpc>
                <a:spcPct val="100000"/>
              </a:lnSpc>
            </a:pPr>
            <a:fld id="{93ECFB38-5A07-45A4-8CDD-5AA5FB9CAC1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37" name="TextShape 2"/>
          <p:cNvSpPr txBox="1"/>
          <p:nvPr/>
        </p:nvSpPr>
        <p:spPr>
          <a:xfrm>
            <a:off x="160200" y="177840"/>
            <a:ext cx="8650080" cy="46008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Appendix Index</a:t>
            </a:r>
            <a:endParaRPr b="0" lang="en-US" sz="3200" spc="-1" strike="noStrike">
              <a:solidFill>
                <a:srgbClr val="000000"/>
              </a:solidFill>
              <a:uFill>
                <a:solidFill>
                  <a:srgbClr val="ffffff"/>
                </a:solidFill>
              </a:uFill>
              <a:latin typeface="Arial"/>
            </a:endParaRPr>
          </a:p>
        </p:txBody>
      </p:sp>
      <p:pic>
        <p:nvPicPr>
          <p:cNvPr id="138" name="Picture 1" descr=""/>
          <p:cNvPicPr/>
          <p:nvPr/>
        </p:nvPicPr>
        <p:blipFill>
          <a:blip r:embed="rId1"/>
          <a:stretch/>
        </p:blipFill>
        <p:spPr>
          <a:xfrm>
            <a:off x="123840" y="665280"/>
            <a:ext cx="8691120" cy="561636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Picture 6" descr=""/>
          <p:cNvPicPr/>
          <p:nvPr/>
        </p:nvPicPr>
        <p:blipFill>
          <a:blip r:embed="rId1"/>
          <a:stretch/>
        </p:blipFill>
        <p:spPr>
          <a:xfrm>
            <a:off x="0" y="723960"/>
            <a:ext cx="8902440" cy="5536800"/>
          </a:xfrm>
          <a:prstGeom prst="rect">
            <a:avLst/>
          </a:prstGeom>
          <a:ln w="9360">
            <a:noFill/>
          </a:ln>
        </p:spPr>
      </p:pic>
      <p:sp>
        <p:nvSpPr>
          <p:cNvPr id="250"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Desired Compensation for Original Circuit</a:t>
            </a:r>
            <a:endParaRPr b="0" lang="en-US" sz="3200" spc="-1" strike="noStrike">
              <a:solidFill>
                <a:srgbClr val="000000"/>
              </a:solidFill>
              <a:uFill>
                <a:solidFill>
                  <a:srgbClr val="ffffff"/>
                </a:solidFill>
              </a:uFill>
              <a:latin typeface="Arial"/>
            </a:endParaRPr>
          </a:p>
        </p:txBody>
      </p:sp>
      <p:sp>
        <p:nvSpPr>
          <p:cNvPr id="251" name="TextShape 2"/>
          <p:cNvSpPr txBox="1"/>
          <p:nvPr/>
        </p:nvSpPr>
        <p:spPr>
          <a:xfrm>
            <a:off x="6642000" y="6049800"/>
            <a:ext cx="2133360" cy="205920"/>
          </a:xfrm>
          <a:prstGeom prst="rect">
            <a:avLst/>
          </a:prstGeom>
          <a:noFill/>
          <a:ln>
            <a:noFill/>
          </a:ln>
        </p:spPr>
        <p:txBody>
          <a:bodyPr/>
          <a:p>
            <a:pPr algn="r">
              <a:lnSpc>
                <a:spcPct val="100000"/>
              </a:lnSpc>
            </a:pPr>
            <a:fld id="{585744E8-EF86-494C-9DC8-A27A5DB51D8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Calculate RN</a:t>
            </a:r>
            <a:endParaRPr b="0" lang="en-US" sz="3200" spc="-1" strike="noStrike">
              <a:solidFill>
                <a:srgbClr val="000000"/>
              </a:solidFill>
              <a:uFill>
                <a:solidFill>
                  <a:srgbClr val="ffffff"/>
                </a:solidFill>
              </a:uFill>
              <a:latin typeface="Arial"/>
            </a:endParaRPr>
          </a:p>
        </p:txBody>
      </p:sp>
      <p:sp>
        <p:nvSpPr>
          <p:cNvPr id="253" name="CustomShape 2"/>
          <p:cNvSpPr/>
          <p:nvPr/>
        </p:nvSpPr>
        <p:spPr>
          <a:xfrm>
            <a:off x="163440" y="3986280"/>
            <a:ext cx="494136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Calculate RN(max):</a:t>
            </a:r>
            <a:endParaRPr b="0" lang="en-US" sz="1800" spc="-1" strike="noStrike">
              <a:solidFill>
                <a:srgbClr val="000000"/>
              </a:solidFill>
              <a:uFill>
                <a:solidFill>
                  <a:srgbClr val="ffffff"/>
                </a:solidFill>
              </a:uFill>
              <a:latin typeface="Arial"/>
            </a:endParaRPr>
          </a:p>
        </p:txBody>
      </p:sp>
      <p:sp>
        <p:nvSpPr>
          <p:cNvPr id="254" name="CustomShape 3"/>
          <p:cNvSpPr/>
          <p:nvPr/>
        </p:nvSpPr>
        <p:spPr>
          <a:xfrm>
            <a:off x="0" y="979560"/>
            <a:ext cx="2171520" cy="364680"/>
          </a:xfrm>
          <a:prstGeom prst="rect">
            <a:avLst/>
          </a:prstGeom>
          <a:noFill/>
          <a:ln w="9360">
            <a:noFill/>
          </a:ln>
        </p:spPr>
        <p:style>
          <a:lnRef idx="0"/>
          <a:fillRef idx="0"/>
          <a:effectRef idx="0"/>
          <a:fontRef idx="minor"/>
        </p:style>
        <p:txBody>
          <a:bodyPr lIns="90000" rIns="90000" tIns="45000" bIns="45000"/>
          <a:p>
            <a:pPr marL="800280" indent="-342720">
              <a:lnSpc>
                <a:spcPct val="100000"/>
              </a:lnSpc>
            </a:pPr>
            <a:r>
              <a:rPr b="0" lang="en-US" sz="1800" spc="-1" strike="noStrike" u="sng">
                <a:solidFill>
                  <a:srgbClr val="000000"/>
                </a:solidFill>
                <a:uFill>
                  <a:solidFill>
                    <a:srgbClr val="ffffff"/>
                  </a:solidFill>
                </a:uFill>
                <a:latin typeface="Arial"/>
              </a:rPr>
              <a:t>From Step 1: </a:t>
            </a:r>
            <a:endParaRPr b="0" lang="en-US" sz="1800" spc="-1" strike="noStrike">
              <a:solidFill>
                <a:srgbClr val="000000"/>
              </a:solidFill>
              <a:uFill>
                <a:solidFill>
                  <a:srgbClr val="ffffff"/>
                </a:solidFill>
              </a:uFill>
              <a:latin typeface="Arial"/>
            </a:endParaRPr>
          </a:p>
        </p:txBody>
      </p:sp>
      <p:sp>
        <p:nvSpPr>
          <p:cNvPr id="255" name="CustomShape 4"/>
          <p:cNvSpPr/>
          <p:nvPr/>
        </p:nvSpPr>
        <p:spPr>
          <a:xfrm>
            <a:off x="239760" y="2995560"/>
            <a:ext cx="494136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Convert 1/β_Hi-F to V/V:</a:t>
            </a:r>
            <a:endParaRPr b="0" lang="en-US" sz="1800" spc="-1" strike="noStrike">
              <a:solidFill>
                <a:srgbClr val="000000"/>
              </a:solidFill>
              <a:uFill>
                <a:solidFill>
                  <a:srgbClr val="ffffff"/>
                </a:solidFill>
              </a:uFill>
              <a:latin typeface="Arial"/>
            </a:endParaRPr>
          </a:p>
        </p:txBody>
      </p:sp>
      <p:pic>
        <p:nvPicPr>
          <p:cNvPr id="256" name="Picture 26" descr=""/>
          <p:cNvPicPr/>
          <p:nvPr/>
        </p:nvPicPr>
        <p:blipFill>
          <a:blip r:embed="rId1"/>
          <a:stretch/>
        </p:blipFill>
        <p:spPr>
          <a:xfrm>
            <a:off x="152280" y="4276800"/>
            <a:ext cx="6857640" cy="1047240"/>
          </a:xfrm>
          <a:prstGeom prst="rect">
            <a:avLst/>
          </a:prstGeom>
          <a:ln w="9360">
            <a:noFill/>
          </a:ln>
        </p:spPr>
      </p:pic>
      <p:pic>
        <p:nvPicPr>
          <p:cNvPr id="257" name="Picture 28" descr=""/>
          <p:cNvPicPr/>
          <p:nvPr/>
        </p:nvPicPr>
        <p:blipFill>
          <a:blip r:embed="rId2"/>
          <a:stretch/>
        </p:blipFill>
        <p:spPr>
          <a:xfrm>
            <a:off x="264960" y="1204920"/>
            <a:ext cx="2085480" cy="637920"/>
          </a:xfrm>
          <a:prstGeom prst="rect">
            <a:avLst/>
          </a:prstGeom>
          <a:ln w="9360">
            <a:noFill/>
          </a:ln>
        </p:spPr>
      </p:pic>
      <p:sp>
        <p:nvSpPr>
          <p:cNvPr id="258" name="CustomShape 5"/>
          <p:cNvSpPr/>
          <p:nvPr/>
        </p:nvSpPr>
        <p:spPr>
          <a:xfrm>
            <a:off x="214200" y="2157480"/>
            <a:ext cx="4801680" cy="63900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For stability keep 1/β_Hi-F &gt; Aol(fp2) +3dB:</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pic>
        <p:nvPicPr>
          <p:cNvPr id="259" name="Picture 30" descr=""/>
          <p:cNvPicPr/>
          <p:nvPr/>
        </p:nvPicPr>
        <p:blipFill>
          <a:blip r:embed="rId3"/>
          <a:stretch/>
        </p:blipFill>
        <p:spPr>
          <a:xfrm>
            <a:off x="173160" y="2422440"/>
            <a:ext cx="3590640" cy="666360"/>
          </a:xfrm>
          <a:prstGeom prst="rect">
            <a:avLst/>
          </a:prstGeom>
          <a:ln w="9360">
            <a:noFill/>
          </a:ln>
        </p:spPr>
      </p:pic>
      <p:pic>
        <p:nvPicPr>
          <p:cNvPr id="260" name="Picture 31" descr=""/>
          <p:cNvPicPr/>
          <p:nvPr/>
        </p:nvPicPr>
        <p:blipFill>
          <a:blip r:embed="rId4"/>
          <a:stretch/>
        </p:blipFill>
        <p:spPr>
          <a:xfrm>
            <a:off x="190440" y="3198960"/>
            <a:ext cx="3580920" cy="866520"/>
          </a:xfrm>
          <a:prstGeom prst="rect">
            <a:avLst/>
          </a:prstGeom>
          <a:ln w="9360">
            <a:noFill/>
          </a:ln>
        </p:spPr>
      </p:pic>
      <p:pic>
        <p:nvPicPr>
          <p:cNvPr id="261" name="Picture 34" descr=""/>
          <p:cNvPicPr/>
          <p:nvPr/>
        </p:nvPicPr>
        <p:blipFill>
          <a:blip r:embed="rId5"/>
          <a:stretch/>
        </p:blipFill>
        <p:spPr>
          <a:xfrm>
            <a:off x="4851360" y="555480"/>
            <a:ext cx="4292280" cy="3069720"/>
          </a:xfrm>
          <a:prstGeom prst="rect">
            <a:avLst/>
          </a:prstGeom>
          <a:ln w="9360">
            <a:noFill/>
          </a:ln>
        </p:spPr>
      </p:pic>
      <p:pic>
        <p:nvPicPr>
          <p:cNvPr id="262" name="Picture 35" descr=""/>
          <p:cNvPicPr/>
          <p:nvPr/>
        </p:nvPicPr>
        <p:blipFill>
          <a:blip r:embed="rId6"/>
          <a:stretch/>
        </p:blipFill>
        <p:spPr>
          <a:xfrm>
            <a:off x="7056360" y="3303720"/>
            <a:ext cx="1693440" cy="2692080"/>
          </a:xfrm>
          <a:prstGeom prst="rect">
            <a:avLst/>
          </a:prstGeom>
          <a:ln w="9360">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 name="Picture 7" descr=""/>
          <p:cNvPicPr/>
          <p:nvPr/>
        </p:nvPicPr>
        <p:blipFill>
          <a:blip r:embed="rId1"/>
          <a:stretch/>
        </p:blipFill>
        <p:spPr>
          <a:xfrm>
            <a:off x="38160" y="1257480"/>
            <a:ext cx="8005320" cy="4978080"/>
          </a:xfrm>
          <a:prstGeom prst="rect">
            <a:avLst/>
          </a:prstGeom>
          <a:ln w="9360">
            <a:noFill/>
          </a:ln>
        </p:spPr>
      </p:pic>
      <p:sp>
        <p:nvSpPr>
          <p:cNvPr id="264" name="TextShape 1"/>
          <p:cNvSpPr txBox="1"/>
          <p:nvPr/>
        </p:nvSpPr>
        <p:spPr>
          <a:xfrm>
            <a:off x="231840" y="142920"/>
            <a:ext cx="89118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2A) Find fcl with 1/</a:t>
            </a:r>
            <a:r>
              <a:rPr b="1" lang="en-US" sz="2800" spc="-1" strike="noStrike">
                <a:solidFill>
                  <a:srgbClr val="c00000"/>
                </a:solidFill>
                <a:uFill>
                  <a:solidFill>
                    <a:srgbClr val="ffffff"/>
                  </a:solidFill>
                </a:uFill>
                <a:latin typeface="Arial"/>
              </a:rPr>
              <a:t>β_Hi-f</a:t>
            </a:r>
            <a:endParaRPr b="0" lang="en-US" sz="3200" spc="-1" strike="noStrike">
              <a:solidFill>
                <a:srgbClr val="000000"/>
              </a:solidFill>
              <a:uFill>
                <a:solidFill>
                  <a:srgbClr val="ffffff"/>
                </a:solidFill>
              </a:uFill>
              <a:latin typeface="Arial"/>
            </a:endParaRPr>
          </a:p>
        </p:txBody>
      </p:sp>
      <p:sp>
        <p:nvSpPr>
          <p:cNvPr id="265" name="TextShape 2"/>
          <p:cNvSpPr txBox="1"/>
          <p:nvPr/>
        </p:nvSpPr>
        <p:spPr>
          <a:xfrm>
            <a:off x="6642000" y="6049800"/>
            <a:ext cx="2133360" cy="205920"/>
          </a:xfrm>
          <a:prstGeom prst="rect">
            <a:avLst/>
          </a:prstGeom>
          <a:noFill/>
          <a:ln>
            <a:noFill/>
          </a:ln>
        </p:spPr>
        <p:txBody>
          <a:bodyPr/>
          <a:p>
            <a:pPr algn="r">
              <a:lnSpc>
                <a:spcPct val="100000"/>
              </a:lnSpc>
            </a:pPr>
            <a:fld id="{376587AF-1101-41DF-B509-1984DAAE2D3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66" name="Picture 4" descr=""/>
          <p:cNvPicPr/>
          <p:nvPr/>
        </p:nvPicPr>
        <p:blipFill>
          <a:blip r:embed="rId2"/>
          <a:stretch/>
        </p:blipFill>
        <p:spPr>
          <a:xfrm>
            <a:off x="5854680" y="0"/>
            <a:ext cx="3288960" cy="2576160"/>
          </a:xfrm>
          <a:prstGeom prst="rect">
            <a:avLst/>
          </a:prstGeom>
          <a:ln w="9360">
            <a:noFill/>
          </a:ln>
        </p:spPr>
      </p:pic>
      <p:pic>
        <p:nvPicPr>
          <p:cNvPr id="267" name="Picture 5" descr=""/>
          <p:cNvPicPr/>
          <p:nvPr/>
        </p:nvPicPr>
        <p:blipFill>
          <a:blip r:embed="rId3"/>
          <a:stretch/>
        </p:blipFill>
        <p:spPr>
          <a:xfrm>
            <a:off x="4770360" y="458640"/>
            <a:ext cx="1228320" cy="1952280"/>
          </a:xfrm>
          <a:prstGeom prst="rect">
            <a:avLst/>
          </a:prstGeom>
          <a:ln w="9360">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Select CN</a:t>
            </a:r>
            <a:endParaRPr b="0" lang="en-US" sz="3200" spc="-1" strike="noStrike">
              <a:solidFill>
                <a:srgbClr val="000000"/>
              </a:solidFill>
              <a:uFill>
                <a:solidFill>
                  <a:srgbClr val="ffffff"/>
                </a:solidFill>
              </a:uFill>
              <a:latin typeface="Arial"/>
            </a:endParaRPr>
          </a:p>
        </p:txBody>
      </p:sp>
      <p:sp>
        <p:nvSpPr>
          <p:cNvPr id="269" name="CustomShape 2"/>
          <p:cNvSpPr/>
          <p:nvPr/>
        </p:nvSpPr>
        <p:spPr>
          <a:xfrm>
            <a:off x="-1440" y="2214720"/>
            <a:ext cx="6630480" cy="364680"/>
          </a:xfrm>
          <a:prstGeom prst="rect">
            <a:avLst/>
          </a:prstGeom>
          <a:noFill/>
          <a:ln w="9360">
            <a:noFill/>
          </a:ln>
        </p:spPr>
        <p:style>
          <a:lnRef idx="0"/>
          <a:fillRef idx="0"/>
          <a:effectRef idx="0"/>
          <a:fontRef idx="minor"/>
        </p:style>
        <p:txBody>
          <a:bodyPr lIns="90000" rIns="90000" tIns="45000" bIns="45000"/>
          <a:p>
            <a:pPr marL="800280" indent="-342720">
              <a:lnSpc>
                <a:spcPct val="100000"/>
              </a:lnSpc>
            </a:pPr>
            <a:r>
              <a:rPr b="0" lang="en-US" sz="1800" spc="-1" strike="noStrike" u="sng">
                <a:solidFill>
                  <a:srgbClr val="000000"/>
                </a:solidFill>
                <a:uFill>
                  <a:solidFill>
                    <a:srgbClr val="ffffff"/>
                  </a:solidFill>
                </a:uFill>
                <a:latin typeface="Arial"/>
              </a:rPr>
              <a:t>For stability keep fp3 ≤ fcl/10:</a:t>
            </a:r>
            <a:endParaRPr b="0" lang="en-US" sz="1800" spc="-1" strike="noStrike">
              <a:solidFill>
                <a:srgbClr val="000000"/>
              </a:solidFill>
              <a:uFill>
                <a:solidFill>
                  <a:srgbClr val="ffffff"/>
                </a:solidFill>
              </a:uFill>
              <a:latin typeface="Arial"/>
            </a:endParaRPr>
          </a:p>
        </p:txBody>
      </p:sp>
      <p:sp>
        <p:nvSpPr>
          <p:cNvPr id="270" name="CustomShape 3"/>
          <p:cNvSpPr/>
          <p:nvPr/>
        </p:nvSpPr>
        <p:spPr>
          <a:xfrm>
            <a:off x="0" y="979560"/>
            <a:ext cx="2806200" cy="364680"/>
          </a:xfrm>
          <a:prstGeom prst="rect">
            <a:avLst/>
          </a:prstGeom>
          <a:noFill/>
          <a:ln w="9360">
            <a:noFill/>
          </a:ln>
        </p:spPr>
        <p:style>
          <a:lnRef idx="0"/>
          <a:fillRef idx="0"/>
          <a:effectRef idx="0"/>
          <a:fontRef idx="minor"/>
        </p:style>
        <p:txBody>
          <a:bodyPr lIns="90000" rIns="90000" tIns="45000" bIns="45000"/>
          <a:p>
            <a:pPr marL="800280" indent="-342720">
              <a:lnSpc>
                <a:spcPct val="100000"/>
              </a:lnSpc>
            </a:pPr>
            <a:r>
              <a:rPr b="0" lang="en-US" sz="1800" spc="-1" strike="noStrike" u="sng">
                <a:solidFill>
                  <a:srgbClr val="000000"/>
                </a:solidFill>
                <a:uFill>
                  <a:solidFill>
                    <a:srgbClr val="ffffff"/>
                  </a:solidFill>
                </a:uFill>
                <a:latin typeface="Arial"/>
              </a:rPr>
              <a:t>From Steps 1 and 4: </a:t>
            </a:r>
            <a:endParaRPr b="0" lang="en-US" sz="1800" spc="-1" strike="noStrike">
              <a:solidFill>
                <a:srgbClr val="000000"/>
              </a:solidFill>
              <a:uFill>
                <a:solidFill>
                  <a:srgbClr val="ffffff"/>
                </a:solidFill>
              </a:uFill>
              <a:latin typeface="Arial"/>
            </a:endParaRPr>
          </a:p>
        </p:txBody>
      </p:sp>
      <p:pic>
        <p:nvPicPr>
          <p:cNvPr id="271" name="Picture 2" descr=""/>
          <p:cNvPicPr/>
          <p:nvPr/>
        </p:nvPicPr>
        <p:blipFill>
          <a:blip r:embed="rId1"/>
          <a:stretch/>
        </p:blipFill>
        <p:spPr>
          <a:xfrm>
            <a:off x="239760" y="1195560"/>
            <a:ext cx="2085480" cy="885600"/>
          </a:xfrm>
          <a:prstGeom prst="rect">
            <a:avLst/>
          </a:prstGeom>
          <a:ln w="9360">
            <a:noFill/>
          </a:ln>
        </p:spPr>
      </p:pic>
      <p:pic>
        <p:nvPicPr>
          <p:cNvPr id="272" name="Picture 3" descr=""/>
          <p:cNvPicPr/>
          <p:nvPr/>
        </p:nvPicPr>
        <p:blipFill>
          <a:blip r:embed="rId2"/>
          <a:stretch/>
        </p:blipFill>
        <p:spPr>
          <a:xfrm>
            <a:off x="341280" y="2475000"/>
            <a:ext cx="2695320" cy="637920"/>
          </a:xfrm>
          <a:prstGeom prst="rect">
            <a:avLst/>
          </a:prstGeom>
          <a:ln w="9360">
            <a:noFill/>
          </a:ln>
        </p:spPr>
      </p:pic>
      <p:pic>
        <p:nvPicPr>
          <p:cNvPr id="273" name="Picture 6" descr=""/>
          <p:cNvPicPr/>
          <p:nvPr/>
        </p:nvPicPr>
        <p:blipFill>
          <a:blip r:embed="rId3"/>
          <a:stretch/>
        </p:blipFill>
        <p:spPr>
          <a:xfrm>
            <a:off x="4368960" y="558720"/>
            <a:ext cx="4559040" cy="3514320"/>
          </a:xfrm>
          <a:prstGeom prst="rect">
            <a:avLst/>
          </a:prstGeom>
          <a:ln w="9360">
            <a:noFill/>
          </a:ln>
        </p:spPr>
      </p:pic>
      <p:pic>
        <p:nvPicPr>
          <p:cNvPr id="274" name="Picture 7" descr=""/>
          <p:cNvPicPr/>
          <p:nvPr/>
        </p:nvPicPr>
        <p:blipFill>
          <a:blip r:embed="rId4"/>
          <a:stretch/>
        </p:blipFill>
        <p:spPr>
          <a:xfrm>
            <a:off x="314280" y="2895480"/>
            <a:ext cx="4704840" cy="990360"/>
          </a:xfrm>
          <a:prstGeom prst="rect">
            <a:avLst/>
          </a:prstGeom>
          <a:ln w="9360">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Picture 5" descr=""/>
          <p:cNvPicPr/>
          <p:nvPr/>
        </p:nvPicPr>
        <p:blipFill>
          <a:blip r:embed="rId1"/>
          <a:stretch/>
        </p:blipFill>
        <p:spPr>
          <a:xfrm>
            <a:off x="114480" y="736560"/>
            <a:ext cx="8838720" cy="5562360"/>
          </a:xfrm>
          <a:prstGeom prst="rect">
            <a:avLst/>
          </a:prstGeom>
          <a:ln w="9360">
            <a:noFill/>
          </a:ln>
        </p:spPr>
      </p:pic>
      <p:sp>
        <p:nvSpPr>
          <p:cNvPr id="276" name="TextShape 1"/>
          <p:cNvSpPr txBox="1"/>
          <p:nvPr/>
        </p:nvSpPr>
        <p:spPr>
          <a:xfrm>
            <a:off x="231840" y="142920"/>
            <a:ext cx="89118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4),5) Plot Aol and 1/Beta for Compensated Circuit</a:t>
            </a:r>
            <a:endParaRPr b="0" lang="en-US" sz="3200" spc="-1" strike="noStrike">
              <a:solidFill>
                <a:srgbClr val="000000"/>
              </a:solidFill>
              <a:uFill>
                <a:solidFill>
                  <a:srgbClr val="ffffff"/>
                </a:solidFill>
              </a:uFill>
              <a:latin typeface="Arial"/>
            </a:endParaRPr>
          </a:p>
        </p:txBody>
      </p:sp>
      <p:sp>
        <p:nvSpPr>
          <p:cNvPr id="277" name="TextShape 2"/>
          <p:cNvSpPr txBox="1"/>
          <p:nvPr/>
        </p:nvSpPr>
        <p:spPr>
          <a:xfrm>
            <a:off x="6642000" y="6049800"/>
            <a:ext cx="2133360" cy="205920"/>
          </a:xfrm>
          <a:prstGeom prst="rect">
            <a:avLst/>
          </a:prstGeom>
          <a:noFill/>
          <a:ln>
            <a:noFill/>
          </a:ln>
        </p:spPr>
        <p:txBody>
          <a:bodyPr/>
          <a:p>
            <a:pPr algn="r">
              <a:lnSpc>
                <a:spcPct val="100000"/>
              </a:lnSpc>
            </a:pPr>
            <a:fld id="{455B3641-94F1-40EB-8316-CC19F56F9C7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Picture 7" descr=""/>
          <p:cNvPicPr/>
          <p:nvPr/>
        </p:nvPicPr>
        <p:blipFill>
          <a:blip r:embed="rId1"/>
          <a:stretch/>
        </p:blipFill>
        <p:spPr>
          <a:xfrm>
            <a:off x="182520" y="703440"/>
            <a:ext cx="8732520" cy="5606640"/>
          </a:xfrm>
          <a:prstGeom prst="rect">
            <a:avLst/>
          </a:prstGeom>
          <a:ln w="9360">
            <a:noFill/>
          </a:ln>
        </p:spPr>
      </p:pic>
      <p:sp>
        <p:nvSpPr>
          <p:cNvPr id="279"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 Plot Compensated Closed-Loop Gain</a:t>
            </a:r>
            <a:endParaRPr b="0" lang="en-US" sz="3200" spc="-1" strike="noStrike">
              <a:solidFill>
                <a:srgbClr val="000000"/>
              </a:solidFill>
              <a:uFill>
                <a:solidFill>
                  <a:srgbClr val="ffffff"/>
                </a:solidFill>
              </a:uFill>
              <a:latin typeface="Arial"/>
            </a:endParaRPr>
          </a:p>
        </p:txBody>
      </p:sp>
      <p:sp>
        <p:nvSpPr>
          <p:cNvPr id="280" name="TextShape 2"/>
          <p:cNvSpPr txBox="1"/>
          <p:nvPr/>
        </p:nvSpPr>
        <p:spPr>
          <a:xfrm>
            <a:off x="6642000" y="6049800"/>
            <a:ext cx="2133360" cy="205920"/>
          </a:xfrm>
          <a:prstGeom prst="rect">
            <a:avLst/>
          </a:prstGeom>
          <a:noFill/>
          <a:ln>
            <a:noFill/>
          </a:ln>
        </p:spPr>
        <p:txBody>
          <a:bodyPr/>
          <a:p>
            <a:pPr algn="r">
              <a:lnSpc>
                <a:spcPct val="100000"/>
              </a:lnSpc>
            </a:pPr>
            <a:fld id="{D1FDC4F6-2A7F-4770-AC0D-4BEC4A5C31F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81" name="Picture 8" descr=""/>
          <p:cNvPicPr/>
          <p:nvPr/>
        </p:nvPicPr>
        <p:blipFill>
          <a:blip r:embed="rId2"/>
          <a:srcRect l="0" t="8528" r="0" b="7086"/>
          <a:stretch/>
        </p:blipFill>
        <p:spPr>
          <a:xfrm>
            <a:off x="2544840" y="2730600"/>
            <a:ext cx="4046040" cy="2323800"/>
          </a:xfrm>
          <a:prstGeom prst="rect">
            <a:avLst/>
          </a:prstGeom>
          <a:ln w="9360">
            <a:noFill/>
          </a:ln>
        </p:spPr>
      </p:pic>
      <p:pic>
        <p:nvPicPr>
          <p:cNvPr id="282" name="Picture 9" descr=""/>
          <p:cNvPicPr/>
          <p:nvPr/>
        </p:nvPicPr>
        <p:blipFill>
          <a:blip r:embed="rId3"/>
          <a:srcRect l="11538" t="7797" r="15956" b="6807"/>
          <a:stretch/>
        </p:blipFill>
        <p:spPr>
          <a:xfrm>
            <a:off x="1638360" y="2717640"/>
            <a:ext cx="1117080" cy="2336400"/>
          </a:xfrm>
          <a:prstGeom prst="rect">
            <a:avLst/>
          </a:prstGeom>
          <a:ln w="936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Plot Compensated Transient Response</a:t>
            </a:r>
            <a:endParaRPr b="0" lang="en-US" sz="3200" spc="-1" strike="noStrike">
              <a:solidFill>
                <a:srgbClr val="000000"/>
              </a:solidFill>
              <a:uFill>
                <a:solidFill>
                  <a:srgbClr val="ffffff"/>
                </a:solidFill>
              </a:uFill>
              <a:latin typeface="Arial"/>
            </a:endParaRPr>
          </a:p>
        </p:txBody>
      </p:sp>
      <p:sp>
        <p:nvSpPr>
          <p:cNvPr id="284" name="TextShape 2"/>
          <p:cNvSpPr txBox="1"/>
          <p:nvPr/>
        </p:nvSpPr>
        <p:spPr>
          <a:xfrm>
            <a:off x="6642000" y="6049800"/>
            <a:ext cx="2133360" cy="205920"/>
          </a:xfrm>
          <a:prstGeom prst="rect">
            <a:avLst/>
          </a:prstGeom>
          <a:noFill/>
          <a:ln>
            <a:noFill/>
          </a:ln>
        </p:spPr>
        <p:txBody>
          <a:bodyPr/>
          <a:p>
            <a:pPr algn="r">
              <a:lnSpc>
                <a:spcPct val="100000"/>
              </a:lnSpc>
            </a:pPr>
            <a:fld id="{30B216BA-887A-409E-950E-6A8D97F871C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85" name="Picture 5" descr=""/>
          <p:cNvPicPr/>
          <p:nvPr/>
        </p:nvPicPr>
        <p:blipFill>
          <a:blip r:embed="rId1"/>
          <a:stretch/>
        </p:blipFill>
        <p:spPr>
          <a:xfrm>
            <a:off x="203040" y="1447920"/>
            <a:ext cx="7957800" cy="4851000"/>
          </a:xfrm>
          <a:prstGeom prst="rect">
            <a:avLst/>
          </a:prstGeom>
          <a:ln w="9360">
            <a:noFill/>
          </a:ln>
        </p:spPr>
      </p:pic>
      <p:pic>
        <p:nvPicPr>
          <p:cNvPr id="286" name="Picture 8" descr=""/>
          <p:cNvPicPr/>
          <p:nvPr/>
        </p:nvPicPr>
        <p:blipFill>
          <a:blip r:embed="rId2"/>
          <a:srcRect l="0" t="8528" r="0" b="7086"/>
          <a:stretch/>
        </p:blipFill>
        <p:spPr>
          <a:xfrm>
            <a:off x="5046840" y="711360"/>
            <a:ext cx="4046040" cy="2323800"/>
          </a:xfrm>
          <a:prstGeom prst="rect">
            <a:avLst/>
          </a:prstGeom>
          <a:ln w="9360">
            <a:noFill/>
          </a:ln>
        </p:spPr>
      </p:pic>
      <p:pic>
        <p:nvPicPr>
          <p:cNvPr id="287" name="Picture 9" descr=""/>
          <p:cNvPicPr/>
          <p:nvPr/>
        </p:nvPicPr>
        <p:blipFill>
          <a:blip r:embed="rId3"/>
          <a:srcRect l="11538" t="7797" r="15956" b="6807"/>
          <a:stretch/>
        </p:blipFill>
        <p:spPr>
          <a:xfrm>
            <a:off x="4140360" y="698400"/>
            <a:ext cx="1117080" cy="2336400"/>
          </a:xfrm>
          <a:prstGeom prst="rect">
            <a:avLst/>
          </a:prstGeom>
          <a:ln w="936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Picture 3" descr=""/>
          <p:cNvPicPr/>
          <p:nvPr/>
        </p:nvPicPr>
        <p:blipFill>
          <a:blip r:embed="rId1"/>
          <a:stretch/>
        </p:blipFill>
        <p:spPr>
          <a:xfrm>
            <a:off x="411120" y="939960"/>
            <a:ext cx="8553240" cy="5382720"/>
          </a:xfrm>
          <a:prstGeom prst="rect">
            <a:avLst/>
          </a:prstGeom>
          <a:ln w="9360">
            <a:noFill/>
          </a:ln>
        </p:spPr>
      </p:pic>
      <p:sp>
        <p:nvSpPr>
          <p:cNvPr id="289"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It’s called “Noise-Gain” for a reason</a:t>
            </a:r>
            <a:endParaRPr b="0" lang="en-US" sz="3200" spc="-1" strike="noStrike">
              <a:solidFill>
                <a:srgbClr val="000000"/>
              </a:solidFill>
              <a:uFill>
                <a:solidFill>
                  <a:srgbClr val="ffffff"/>
                </a:solidFill>
              </a:uFill>
              <a:latin typeface="Arial"/>
            </a:endParaRPr>
          </a:p>
        </p:txBody>
      </p:sp>
      <p:sp>
        <p:nvSpPr>
          <p:cNvPr id="290" name="TextShape 2"/>
          <p:cNvSpPr txBox="1"/>
          <p:nvPr/>
        </p:nvSpPr>
        <p:spPr>
          <a:xfrm>
            <a:off x="6642000" y="6049800"/>
            <a:ext cx="2133360" cy="205920"/>
          </a:xfrm>
          <a:prstGeom prst="rect">
            <a:avLst/>
          </a:prstGeom>
          <a:noFill/>
          <a:ln>
            <a:noFill/>
          </a:ln>
        </p:spPr>
        <p:txBody>
          <a:bodyPr/>
          <a:p>
            <a:pPr algn="r">
              <a:lnSpc>
                <a:spcPct val="100000"/>
              </a:lnSpc>
            </a:pPr>
            <a:fld id="{4259A944-03A4-4A42-B745-A414AACC35E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291" name="Picture 8" descr=""/>
          <p:cNvPicPr/>
          <p:nvPr/>
        </p:nvPicPr>
        <p:blipFill>
          <a:blip r:embed="rId2"/>
          <a:srcRect l="0" t="8528" r="0" b="7086"/>
          <a:stretch/>
        </p:blipFill>
        <p:spPr>
          <a:xfrm>
            <a:off x="2176560" y="749160"/>
            <a:ext cx="3250800" cy="1866600"/>
          </a:xfrm>
          <a:prstGeom prst="rect">
            <a:avLst/>
          </a:prstGeom>
          <a:ln w="9360">
            <a:noFill/>
          </a:ln>
        </p:spPr>
      </p:pic>
      <p:pic>
        <p:nvPicPr>
          <p:cNvPr id="292" name="Picture 9" descr=""/>
          <p:cNvPicPr/>
          <p:nvPr/>
        </p:nvPicPr>
        <p:blipFill>
          <a:blip r:embed="rId3"/>
          <a:srcRect l="11538" t="7797" r="15956" b="6807"/>
          <a:stretch/>
        </p:blipFill>
        <p:spPr>
          <a:xfrm>
            <a:off x="1270080" y="736560"/>
            <a:ext cx="898200" cy="1875960"/>
          </a:xfrm>
          <a:prstGeom prst="rect">
            <a:avLst/>
          </a:prstGeom>
          <a:ln w="936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231840" y="142920"/>
            <a:ext cx="87786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Watch Out for Source Impedance</a:t>
            </a:r>
            <a:endParaRPr b="0" lang="en-US" sz="3200" spc="-1" strike="noStrike">
              <a:solidFill>
                <a:srgbClr val="000000"/>
              </a:solidFill>
              <a:uFill>
                <a:solidFill>
                  <a:srgbClr val="ffffff"/>
                </a:solidFill>
              </a:uFill>
              <a:latin typeface="Arial"/>
            </a:endParaRPr>
          </a:p>
        </p:txBody>
      </p:sp>
      <p:sp>
        <p:nvSpPr>
          <p:cNvPr id="294" name="TextShape 2"/>
          <p:cNvSpPr txBox="1"/>
          <p:nvPr/>
        </p:nvSpPr>
        <p:spPr>
          <a:xfrm>
            <a:off x="6642000" y="6049800"/>
            <a:ext cx="2133360" cy="205920"/>
          </a:xfrm>
          <a:prstGeom prst="rect">
            <a:avLst/>
          </a:prstGeom>
          <a:noFill/>
          <a:ln>
            <a:noFill/>
          </a:ln>
        </p:spPr>
        <p:txBody>
          <a:bodyPr/>
          <a:p>
            <a:pPr algn="r">
              <a:lnSpc>
                <a:spcPct val="100000"/>
              </a:lnSpc>
            </a:pPr>
            <a:fld id="{260B29CE-38BE-4E16-9497-9D3030201CC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95" name="CustomShape 3"/>
          <p:cNvSpPr/>
          <p:nvPr/>
        </p:nvSpPr>
        <p:spPr>
          <a:xfrm>
            <a:off x="3968640" y="804960"/>
            <a:ext cx="5033520" cy="1550520"/>
          </a:xfrm>
          <a:prstGeom prst="rect">
            <a:avLst/>
          </a:prstGeom>
          <a:solidFill>
            <a:schemeClr val="bg1"/>
          </a:solidFill>
          <a:ln>
            <a:solidFill>
              <a:srgbClr val="ff0000"/>
            </a:solid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Note for Non-Inverting Noise Gain Compensation: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Keep Rsource  (RS) &lt; 1/10*RN</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600" spc="-1" strike="noStrike">
                <a:solidFill>
                  <a:srgbClr val="000000"/>
                </a:solidFill>
                <a:uFill>
                  <a:solidFill>
                    <a:srgbClr val="ffffff"/>
                  </a:solidFill>
                </a:uFill>
                <a:latin typeface="Arial"/>
              </a:rPr>
              <a:t>                </a:t>
            </a:r>
            <a:r>
              <a:rPr b="0" i="1" lang="en-US" sz="1600" spc="-1" strike="noStrike">
                <a:solidFill>
                  <a:srgbClr val="000000"/>
                </a:solidFill>
                <a:uFill>
                  <a:solidFill>
                    <a:srgbClr val="ffffff"/>
                  </a:solidFill>
                </a:uFill>
                <a:latin typeface="Arial"/>
              </a:rPr>
              <a:t>OR</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600" spc="-1" strike="noStrike">
                <a:solidFill>
                  <a:srgbClr val="000000"/>
                </a:solidFill>
                <a:uFill>
                  <a:solidFill>
                    <a:srgbClr val="ffffff"/>
                  </a:solidFill>
                </a:uFill>
                <a:latin typeface="Arial"/>
              </a:rPr>
              <a:t>2)   Add capacitor at U1, +input, to ground to lower impedance to &lt; 1/10*RN at fp3 for effective Non-Inverting Noise Gain Compensation</a:t>
            </a:r>
            <a:endParaRPr b="0" lang="en-US" sz="1800" spc="-1" strike="noStrike">
              <a:solidFill>
                <a:srgbClr val="000000"/>
              </a:solidFill>
              <a:uFill>
                <a:solidFill>
                  <a:srgbClr val="ffffff"/>
                </a:solidFill>
              </a:uFill>
              <a:latin typeface="Arial"/>
            </a:endParaRPr>
          </a:p>
        </p:txBody>
      </p:sp>
      <p:pic>
        <p:nvPicPr>
          <p:cNvPr id="296" name="Picture 6" descr=""/>
          <p:cNvPicPr/>
          <p:nvPr/>
        </p:nvPicPr>
        <p:blipFill>
          <a:blip r:embed="rId1"/>
          <a:stretch/>
        </p:blipFill>
        <p:spPr>
          <a:xfrm>
            <a:off x="3156120" y="2527200"/>
            <a:ext cx="5987520" cy="3843000"/>
          </a:xfrm>
          <a:prstGeom prst="rect">
            <a:avLst/>
          </a:prstGeom>
          <a:ln w="9360">
            <a:noFill/>
          </a:ln>
        </p:spPr>
      </p:pic>
      <p:pic>
        <p:nvPicPr>
          <p:cNvPr id="297" name="Picture 4" descr=""/>
          <p:cNvPicPr/>
          <p:nvPr/>
        </p:nvPicPr>
        <p:blipFill>
          <a:blip r:embed="rId2"/>
          <a:stretch/>
        </p:blipFill>
        <p:spPr>
          <a:xfrm>
            <a:off x="0" y="539640"/>
            <a:ext cx="4449240" cy="3600000"/>
          </a:xfrm>
          <a:prstGeom prst="rect">
            <a:avLst/>
          </a:prstGeom>
          <a:ln w="9360">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Noise-Gain Compensation Summary</a:t>
            </a:r>
            <a:endParaRPr b="0" lang="en-US" sz="3200" spc="-1" strike="noStrike">
              <a:solidFill>
                <a:srgbClr val="000000"/>
              </a:solidFill>
              <a:uFill>
                <a:solidFill>
                  <a:srgbClr val="ffffff"/>
                </a:solidFill>
              </a:uFill>
              <a:latin typeface="Arial"/>
            </a:endParaRPr>
          </a:p>
        </p:txBody>
      </p:sp>
      <p:sp>
        <p:nvSpPr>
          <p:cNvPr id="299" name="TextShape 2"/>
          <p:cNvSpPr txBox="1"/>
          <p:nvPr/>
        </p:nvSpPr>
        <p:spPr>
          <a:xfrm>
            <a:off x="6642000" y="6049800"/>
            <a:ext cx="2133360" cy="205920"/>
          </a:xfrm>
          <a:prstGeom prst="rect">
            <a:avLst/>
          </a:prstGeom>
          <a:noFill/>
          <a:ln>
            <a:noFill/>
          </a:ln>
        </p:spPr>
        <p:txBody>
          <a:bodyPr/>
          <a:p>
            <a:pPr algn="r">
              <a:lnSpc>
                <a:spcPct val="100000"/>
              </a:lnSpc>
            </a:pPr>
            <a:fld id="{BE9A0DE1-794C-49E5-8F58-3342C95B839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0" name="CustomShape 3"/>
          <p:cNvSpPr/>
          <p:nvPr/>
        </p:nvSpPr>
        <p:spPr>
          <a:xfrm>
            <a:off x="290520" y="701640"/>
            <a:ext cx="8675280" cy="146196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Set 1/ β_Hi-f ≥ Aol(fp2)</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the new fcl</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Set CN so fp3 ≤ fcl/10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Avoid using this circuit in instances where fp3 ≥ fz1*10 or large Loop Gain (Aolβ) phase dipping will occur which minimizes phase buffer for frequencies &lt; fcl     </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642000" y="6078600"/>
            <a:ext cx="2133360" cy="205920"/>
          </a:xfrm>
          <a:prstGeom prst="rect">
            <a:avLst/>
          </a:prstGeom>
          <a:noFill/>
          <a:ln>
            <a:noFill/>
          </a:ln>
        </p:spPr>
        <p:txBody>
          <a:bodyPr/>
          <a:p>
            <a:pPr algn="r">
              <a:lnSpc>
                <a:spcPct val="100000"/>
              </a:lnSpc>
            </a:pPr>
            <a:fld id="{FD6D2143-B56D-4A10-B744-8ABE51122CE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40" name="TextShape 2"/>
          <p:cNvSpPr txBox="1"/>
          <p:nvPr/>
        </p:nvSpPr>
        <p:spPr>
          <a:xfrm>
            <a:off x="246240" y="1461960"/>
            <a:ext cx="865008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8) CF Inverting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(Input Cload) </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6642000" y="6078600"/>
            <a:ext cx="2133360" cy="205920"/>
          </a:xfrm>
          <a:prstGeom prst="rect">
            <a:avLst/>
          </a:prstGeom>
          <a:noFill/>
          <a:ln>
            <a:noFill/>
          </a:ln>
        </p:spPr>
        <p:txBody>
          <a:bodyPr/>
          <a:p>
            <a:pPr algn="r">
              <a:lnSpc>
                <a:spcPct val="100000"/>
              </a:lnSpc>
            </a:pPr>
            <a:fld id="{7ACE2D3F-6EAA-493C-99F9-017A174F305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2" name="TextShape 2"/>
          <p:cNvSpPr txBox="1"/>
          <p:nvPr/>
        </p:nvSpPr>
        <p:spPr>
          <a:xfrm>
            <a:off x="230040" y="1311120"/>
            <a:ext cx="779760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10) Noise Gain and CF</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(Output Cload)</a:t>
            </a:r>
            <a:endParaRPr b="0" lang="en-US" sz="32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Picture 3" descr=""/>
          <p:cNvPicPr/>
          <p:nvPr/>
        </p:nvPicPr>
        <p:blipFill>
          <a:blip r:embed="rId1"/>
          <a:srcRect l="3018" t="2991" r="3551" b="4557"/>
          <a:stretch/>
        </p:blipFill>
        <p:spPr>
          <a:xfrm>
            <a:off x="123840" y="3333600"/>
            <a:ext cx="5009760" cy="3381120"/>
          </a:xfrm>
          <a:prstGeom prst="rect">
            <a:avLst/>
          </a:prstGeom>
          <a:ln w="9360">
            <a:noFill/>
          </a:ln>
        </p:spPr>
      </p:pic>
      <p:pic>
        <p:nvPicPr>
          <p:cNvPr id="304" name="Picture 4" descr=""/>
          <p:cNvPicPr/>
          <p:nvPr/>
        </p:nvPicPr>
        <p:blipFill>
          <a:blip r:embed="rId2"/>
          <a:srcRect l="2666" t="2991" r="2666" b="3257"/>
          <a:stretch/>
        </p:blipFill>
        <p:spPr>
          <a:xfrm>
            <a:off x="3838680" y="1047600"/>
            <a:ext cx="5076360" cy="3428640"/>
          </a:xfrm>
          <a:prstGeom prst="rect">
            <a:avLst/>
          </a:prstGeom>
          <a:ln w="9360">
            <a:noFill/>
          </a:ln>
        </p:spPr>
      </p:pic>
      <p:sp>
        <p:nvSpPr>
          <p:cNvPr id="305"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Noise Gain and CF: </a:t>
            </a:r>
            <a:r>
              <a:rPr b="1" lang="en-US" sz="28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Programmable Power Supply (PPS) Design Example</a:t>
            </a:r>
            <a:endParaRPr b="0" lang="en-US" sz="3200" spc="-1" strike="noStrike">
              <a:solidFill>
                <a:srgbClr val="000000"/>
              </a:solidFill>
              <a:uFill>
                <a:solidFill>
                  <a:srgbClr val="ffffff"/>
                </a:solidFill>
              </a:uFill>
              <a:latin typeface="Arial"/>
            </a:endParaRPr>
          </a:p>
        </p:txBody>
      </p:sp>
      <p:sp>
        <p:nvSpPr>
          <p:cNvPr id="306" name="TextShape 2"/>
          <p:cNvSpPr txBox="1"/>
          <p:nvPr/>
        </p:nvSpPr>
        <p:spPr>
          <a:xfrm>
            <a:off x="6642000" y="6049800"/>
            <a:ext cx="2133360" cy="205920"/>
          </a:xfrm>
          <a:prstGeom prst="rect">
            <a:avLst/>
          </a:prstGeom>
          <a:noFill/>
          <a:ln>
            <a:noFill/>
          </a:ln>
        </p:spPr>
        <p:txBody>
          <a:bodyPr/>
          <a:p>
            <a:pPr algn="r">
              <a:lnSpc>
                <a:spcPct val="100000"/>
              </a:lnSpc>
            </a:pPr>
            <a:fld id="{D8AC0428-DDC1-419A-97CF-9AE99E77A3C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7" name="CustomShape 3"/>
          <p:cNvSpPr/>
          <p:nvPr/>
        </p:nvSpPr>
        <p:spPr>
          <a:xfrm>
            <a:off x="397080" y="1523880"/>
            <a:ext cx="3980520" cy="16149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2000" spc="-1" strike="noStrike">
                <a:solidFill>
                  <a:srgbClr val="0000ff"/>
                </a:solidFill>
                <a:uFill>
                  <a:solidFill>
                    <a:srgbClr val="ffffff"/>
                  </a:solidFill>
                </a:uFill>
                <a:latin typeface="Arial"/>
              </a:rPr>
              <a:t>Design for:</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ff"/>
                </a:solidFill>
                <a:uFill>
                  <a:solidFill>
                    <a:srgbClr val="ffffff"/>
                  </a:solidFill>
                </a:uFill>
                <a:latin typeface="Arial"/>
              </a:rPr>
              <a:t>250nA&lt; Iout &lt;2A</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ff"/>
                </a:solidFill>
                <a:uFill>
                  <a:solidFill>
                    <a:srgbClr val="ffffff"/>
                  </a:solidFill>
                </a:uFill>
                <a:latin typeface="Arial"/>
              </a:rPr>
              <a:t>Cload = 10μF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ff"/>
                </a:solidFill>
                <a:uFill>
                  <a:solidFill>
                    <a:srgbClr val="ffffff"/>
                  </a:solidFill>
                </a:uFill>
                <a:latin typeface="Arial"/>
              </a:rPr>
              <a:t>Check for stability at Iout range</a:t>
            </a:r>
            <a:endParaRPr b="0" lang="en-US" sz="1800" spc="-1" strike="noStrike">
              <a:solidFill>
                <a:srgbClr val="000000"/>
              </a:solidFill>
              <a:uFill>
                <a:solidFill>
                  <a:srgbClr val="ffffff"/>
                </a:solidFill>
              </a:uFill>
              <a:latin typeface="Arial"/>
            </a:endParaRPr>
          </a:p>
        </p:txBody>
      </p:sp>
      <p:sp>
        <p:nvSpPr>
          <p:cNvPr id="308" name="CustomShape 4"/>
          <p:cNvSpPr/>
          <p:nvPr/>
        </p:nvSpPr>
        <p:spPr>
          <a:xfrm>
            <a:off x="2514600" y="4686480"/>
            <a:ext cx="742680" cy="20916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09" name="CustomShape 5"/>
          <p:cNvSpPr/>
          <p:nvPr/>
        </p:nvSpPr>
        <p:spPr>
          <a:xfrm>
            <a:off x="4305240" y="5467320"/>
            <a:ext cx="904680" cy="2376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10" name="CustomShape 6"/>
          <p:cNvSpPr/>
          <p:nvPr/>
        </p:nvSpPr>
        <p:spPr>
          <a:xfrm>
            <a:off x="6267600" y="2409840"/>
            <a:ext cx="590040" cy="1998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11" name="CustomShape 7"/>
          <p:cNvSpPr/>
          <p:nvPr/>
        </p:nvSpPr>
        <p:spPr>
          <a:xfrm>
            <a:off x="8067600" y="3181320"/>
            <a:ext cx="904680" cy="2376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12" name="CustomShape 8"/>
          <p:cNvSpPr/>
          <p:nvPr/>
        </p:nvSpPr>
        <p:spPr>
          <a:xfrm>
            <a:off x="4948200" y="4114800"/>
            <a:ext cx="282996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DC and Transient Analysis Circuit</a:t>
            </a:r>
            <a:endParaRPr b="0" lang="en-US" sz="1800" spc="-1" strike="noStrike">
              <a:solidFill>
                <a:srgbClr val="000000"/>
              </a:solidFill>
              <a:uFill>
                <a:solidFill>
                  <a:srgbClr val="ffffff"/>
                </a:solidFill>
              </a:uFill>
              <a:latin typeface="Arial"/>
            </a:endParaRPr>
          </a:p>
        </p:txBody>
      </p:sp>
      <p:sp>
        <p:nvSpPr>
          <p:cNvPr id="313" name="CustomShape 9"/>
          <p:cNvSpPr/>
          <p:nvPr/>
        </p:nvSpPr>
        <p:spPr>
          <a:xfrm>
            <a:off x="193680" y="1063800"/>
            <a:ext cx="4314240" cy="364680"/>
          </a:xfrm>
          <a:prstGeom prst="rect">
            <a:avLst/>
          </a:prstGeom>
          <a:noFill/>
          <a:ln w="9360">
            <a:noFill/>
          </a:ln>
        </p:spPr>
        <p:style>
          <a:lnRef idx="0"/>
          <a:fillRef idx="0"/>
          <a:effectRef idx="0"/>
          <a:fontRef idx="minor"/>
        </p:style>
        <p:txBody>
          <a:bodyPr wrap="none" lIns="90000" rIns="90000" tIns="45000" bIns="45000"/>
          <a:p>
            <a:pPr marL="343080" indent="-342720">
              <a:lnSpc>
                <a:spcPct val="100000"/>
              </a:lnSpc>
              <a:buClr>
                <a:srgbClr val="000000"/>
              </a:buClr>
              <a:buFont typeface="StarSymbol"/>
              <a:buAutoNum type="arabicParenR"/>
            </a:pPr>
            <a:r>
              <a:rPr b="1" lang="en-US" sz="1800" spc="-1" strike="noStrike">
                <a:solidFill>
                  <a:srgbClr val="000000"/>
                </a:solidFill>
                <a:uFill>
                  <a:solidFill>
                    <a:srgbClr val="ffffff"/>
                  </a:solidFill>
                </a:uFill>
                <a:latin typeface="Arial"/>
              </a:rPr>
              <a:t>Define min and max load condition</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Original Transient Analysis</a:t>
            </a:r>
            <a:endParaRPr b="0" lang="en-US" sz="3200" spc="-1" strike="noStrike">
              <a:solidFill>
                <a:srgbClr val="000000"/>
              </a:solidFill>
              <a:uFill>
                <a:solidFill>
                  <a:srgbClr val="ffffff"/>
                </a:solidFill>
              </a:uFill>
              <a:latin typeface="Arial"/>
            </a:endParaRPr>
          </a:p>
        </p:txBody>
      </p:sp>
      <p:sp>
        <p:nvSpPr>
          <p:cNvPr id="315" name="TextShape 2"/>
          <p:cNvSpPr txBox="1"/>
          <p:nvPr/>
        </p:nvSpPr>
        <p:spPr>
          <a:xfrm>
            <a:off x="6642000" y="6049800"/>
            <a:ext cx="2133360" cy="205920"/>
          </a:xfrm>
          <a:prstGeom prst="rect">
            <a:avLst/>
          </a:prstGeom>
          <a:noFill/>
          <a:ln>
            <a:noFill/>
          </a:ln>
        </p:spPr>
        <p:txBody>
          <a:bodyPr/>
          <a:p>
            <a:pPr algn="r">
              <a:lnSpc>
                <a:spcPct val="100000"/>
              </a:lnSpc>
            </a:pPr>
            <a:fld id="{80F3DF89-60F6-4274-B6C2-F0D02557923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16" name="Picture 2" descr=""/>
          <p:cNvPicPr/>
          <p:nvPr/>
        </p:nvPicPr>
        <p:blipFill>
          <a:blip r:embed="rId1"/>
          <a:stretch/>
        </p:blipFill>
        <p:spPr>
          <a:xfrm>
            <a:off x="257040" y="909720"/>
            <a:ext cx="8335440" cy="5243040"/>
          </a:xfrm>
          <a:prstGeom prst="rect">
            <a:avLst/>
          </a:prstGeom>
          <a:ln w="9360">
            <a:noFill/>
          </a:ln>
        </p:spPr>
      </p:pic>
      <p:sp>
        <p:nvSpPr>
          <p:cNvPr id="317" name="CustomShape 3"/>
          <p:cNvSpPr/>
          <p:nvPr/>
        </p:nvSpPr>
        <p:spPr>
          <a:xfrm>
            <a:off x="3368520" y="1270080"/>
            <a:ext cx="1250640" cy="415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50840" y="115920"/>
            <a:ext cx="87260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Noise Gain and CF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319" name="CustomShape 2"/>
          <p:cNvSpPr/>
          <p:nvPr/>
        </p:nvSpPr>
        <p:spPr>
          <a:xfrm>
            <a:off x="119160" y="662040"/>
            <a:ext cx="8986320" cy="50587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Define min and max load condition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SPICE simulation for Loaded Aol curves (min and max load)</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Desired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on Loaded Aol curves (min and max load)</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A) Use Noise Gain and CF Compensation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From Desired 1/</a:t>
            </a:r>
            <a:r>
              <a:rPr b="0" lang="en-US" sz="1800" spc="-1" strike="noStrike">
                <a:solidFill>
                  <a:srgbClr val="000000"/>
                </a:solidFill>
                <a:uFill>
                  <a:solidFill>
                    <a:srgbClr val="ffffff"/>
                  </a:solidFill>
                </a:uFill>
                <a:latin typeface="Symbol"/>
              </a:rPr>
              <a:t>b </a:t>
            </a:r>
            <a:r>
              <a:rPr b="0" lang="en-US" sz="1800" spc="-1" strike="noStrike">
                <a:solidFill>
                  <a:srgbClr val="000000"/>
                </a:solidFill>
                <a:uFill>
                  <a:solidFill>
                    <a:srgbClr val="ffffff"/>
                  </a:solidFill>
                </a:uFill>
                <a:latin typeface="Arial"/>
              </a:rPr>
              <a:t>detemine fp3, fp4, and Mid-Band Gain</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Compute values for RF, CF, Rn, Cn based on plotted fp3, fp4, Mid-Band Gain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6)  SPICE simulation w/final compensation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7)   Adjust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9)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320" name="TextShape 3"/>
          <p:cNvSpPr txBox="1"/>
          <p:nvPr/>
        </p:nvSpPr>
        <p:spPr>
          <a:xfrm>
            <a:off x="6642000" y="6049800"/>
            <a:ext cx="2133360" cy="205920"/>
          </a:xfrm>
          <a:prstGeom prst="rect">
            <a:avLst/>
          </a:prstGeom>
          <a:noFill/>
          <a:ln>
            <a:noFill/>
          </a:ln>
        </p:spPr>
        <p:txBody>
          <a:bodyPr/>
          <a:p>
            <a:pPr algn="r">
              <a:lnSpc>
                <a:spcPct val="100000"/>
              </a:lnSpc>
            </a:pPr>
            <a:fld id="{B5543A0D-60DD-4470-ACF7-E7B8D9C8B33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Loop Gain Check for Loaded Aol</a:t>
            </a:r>
            <a:endParaRPr b="0" lang="en-US" sz="3200" spc="-1" strike="noStrike">
              <a:solidFill>
                <a:srgbClr val="000000"/>
              </a:solidFill>
              <a:uFill>
                <a:solidFill>
                  <a:srgbClr val="ffffff"/>
                </a:solidFill>
              </a:uFill>
              <a:latin typeface="Arial"/>
            </a:endParaRPr>
          </a:p>
        </p:txBody>
      </p:sp>
      <p:sp>
        <p:nvSpPr>
          <p:cNvPr id="322" name="TextShape 2"/>
          <p:cNvSpPr txBox="1"/>
          <p:nvPr/>
        </p:nvSpPr>
        <p:spPr>
          <a:xfrm>
            <a:off x="6642000" y="6049800"/>
            <a:ext cx="2133360" cy="205920"/>
          </a:xfrm>
          <a:prstGeom prst="rect">
            <a:avLst/>
          </a:prstGeom>
          <a:noFill/>
          <a:ln>
            <a:noFill/>
          </a:ln>
        </p:spPr>
        <p:txBody>
          <a:bodyPr/>
          <a:p>
            <a:pPr algn="r">
              <a:lnSpc>
                <a:spcPct val="100000"/>
              </a:lnSpc>
            </a:pPr>
            <a:fld id="{7A8E1C0C-20AE-48D0-B5FD-193A64BF8FA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23" name="Picture 2" descr=""/>
          <p:cNvPicPr/>
          <p:nvPr/>
        </p:nvPicPr>
        <p:blipFill>
          <a:blip r:embed="rId1"/>
          <a:stretch/>
        </p:blipFill>
        <p:spPr>
          <a:xfrm>
            <a:off x="1023840" y="938160"/>
            <a:ext cx="6365520" cy="4281120"/>
          </a:xfrm>
          <a:prstGeom prst="rect">
            <a:avLst/>
          </a:prstGeom>
          <a:ln w="9360">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Picture 2" descr=""/>
          <p:cNvPicPr/>
          <p:nvPr/>
        </p:nvPicPr>
        <p:blipFill>
          <a:blip r:embed="rId1"/>
          <a:stretch/>
        </p:blipFill>
        <p:spPr>
          <a:xfrm>
            <a:off x="9360" y="609480"/>
            <a:ext cx="9019800" cy="5673240"/>
          </a:xfrm>
          <a:prstGeom prst="rect">
            <a:avLst/>
          </a:prstGeom>
          <a:ln w="9360">
            <a:noFill/>
          </a:ln>
        </p:spPr>
      </p:pic>
      <p:sp>
        <p:nvSpPr>
          <p:cNvPr id="325" name="TextShape 1"/>
          <p:cNvSpPr txBox="1"/>
          <p:nvPr/>
        </p:nvSpPr>
        <p:spPr>
          <a:xfrm>
            <a:off x="127080" y="142920"/>
            <a:ext cx="5444640" cy="63792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2),3),4)  Loaded Aol and Desired 1/</a:t>
            </a:r>
            <a:r>
              <a:rPr b="1" lang="en-US" sz="2400" spc="-1" strike="noStrike">
                <a:solidFill>
                  <a:srgbClr val="c00000"/>
                </a:solidFill>
                <a:uFill>
                  <a:solidFill>
                    <a:srgbClr val="ffffff"/>
                  </a:solidFill>
                </a:uFill>
                <a:latin typeface="Arial"/>
              </a:rPr>
              <a:t>β</a:t>
            </a:r>
            <a:endParaRPr b="0" lang="en-US" sz="3200" spc="-1" strike="noStrike">
              <a:solidFill>
                <a:srgbClr val="000000"/>
              </a:solidFill>
              <a:uFill>
                <a:solidFill>
                  <a:srgbClr val="ffffff"/>
                </a:solidFill>
              </a:uFill>
              <a:latin typeface="Arial"/>
            </a:endParaRPr>
          </a:p>
        </p:txBody>
      </p:sp>
      <p:sp>
        <p:nvSpPr>
          <p:cNvPr id="326" name="TextShape 2"/>
          <p:cNvSpPr txBox="1"/>
          <p:nvPr/>
        </p:nvSpPr>
        <p:spPr>
          <a:xfrm>
            <a:off x="6642000" y="6049800"/>
            <a:ext cx="2133360" cy="205920"/>
          </a:xfrm>
          <a:prstGeom prst="rect">
            <a:avLst/>
          </a:prstGeom>
          <a:noFill/>
          <a:ln>
            <a:noFill/>
          </a:ln>
        </p:spPr>
        <p:txBody>
          <a:bodyPr/>
          <a:p>
            <a:pPr algn="r">
              <a:lnSpc>
                <a:spcPct val="100000"/>
              </a:lnSpc>
            </a:pPr>
            <a:fld id="{4E45B32A-C29E-4467-A92E-BB444960EB3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27" name="CustomShape 3"/>
          <p:cNvSpPr/>
          <p:nvPr/>
        </p:nvSpPr>
        <p:spPr>
          <a:xfrm>
            <a:off x="3197160" y="1069920"/>
            <a:ext cx="1345680" cy="415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28" name="CustomShape 4"/>
          <p:cNvSpPr/>
          <p:nvPr/>
        </p:nvSpPr>
        <p:spPr>
          <a:xfrm>
            <a:off x="2730600" y="2486160"/>
            <a:ext cx="1612440" cy="228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29" name="CustomShape 5"/>
          <p:cNvSpPr/>
          <p:nvPr/>
        </p:nvSpPr>
        <p:spPr>
          <a:xfrm>
            <a:off x="3848040" y="3257640"/>
            <a:ext cx="552240" cy="409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30" name="CustomShape 6"/>
          <p:cNvSpPr/>
          <p:nvPr/>
        </p:nvSpPr>
        <p:spPr>
          <a:xfrm>
            <a:off x="4807080" y="3267000"/>
            <a:ext cx="669600" cy="418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31" name="CustomShape 7"/>
          <p:cNvSpPr/>
          <p:nvPr/>
        </p:nvSpPr>
        <p:spPr>
          <a:xfrm>
            <a:off x="4869720" y="685800"/>
            <a:ext cx="3773160" cy="1307160"/>
          </a:xfrm>
          <a:prstGeom prst="rect">
            <a:avLst/>
          </a:prstGeom>
          <a:solidFill>
            <a:schemeClr val="bg1"/>
          </a:solidFill>
          <a:ln>
            <a:solidFill>
              <a:srgbClr val="ff0000"/>
            </a:solid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On Loaded Aol Curves add Desired 1/β:</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Noise Gain &amp; CF Compensation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fp3=336Hz</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fp4=10.6kHz</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Mid-Band Gain = 30dB</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Picture 6" descr=""/>
          <p:cNvPicPr/>
          <p:nvPr/>
        </p:nvPicPr>
        <p:blipFill>
          <a:blip r:embed="rId1"/>
          <a:stretch/>
        </p:blipFill>
        <p:spPr>
          <a:xfrm>
            <a:off x="0" y="1039680"/>
            <a:ext cx="5608440" cy="4005000"/>
          </a:xfrm>
          <a:prstGeom prst="rect">
            <a:avLst/>
          </a:prstGeom>
          <a:ln w="9360">
            <a:noFill/>
          </a:ln>
        </p:spPr>
      </p:pic>
      <p:sp>
        <p:nvSpPr>
          <p:cNvPr id="333" name="TextShape 1"/>
          <p:cNvSpPr txBox="1"/>
          <p:nvPr/>
        </p:nvSpPr>
        <p:spPr>
          <a:xfrm>
            <a:off x="117360" y="142920"/>
            <a:ext cx="8457840" cy="59328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Noise Gain and CF Compensation</a:t>
            </a:r>
            <a:endParaRPr b="0" lang="en-US" sz="3200" spc="-1" strike="noStrike">
              <a:solidFill>
                <a:srgbClr val="000000"/>
              </a:solidFill>
              <a:uFill>
                <a:solidFill>
                  <a:srgbClr val="ffffff"/>
                </a:solidFill>
              </a:uFill>
              <a:latin typeface="Arial"/>
            </a:endParaRPr>
          </a:p>
        </p:txBody>
      </p:sp>
      <p:sp>
        <p:nvSpPr>
          <p:cNvPr id="334" name="TextShape 2"/>
          <p:cNvSpPr txBox="1"/>
          <p:nvPr/>
        </p:nvSpPr>
        <p:spPr>
          <a:xfrm>
            <a:off x="6642000" y="6049800"/>
            <a:ext cx="2133360" cy="205920"/>
          </a:xfrm>
          <a:prstGeom prst="rect">
            <a:avLst/>
          </a:prstGeom>
          <a:noFill/>
          <a:ln>
            <a:noFill/>
          </a:ln>
        </p:spPr>
        <p:txBody>
          <a:bodyPr/>
          <a:p>
            <a:pPr algn="r">
              <a:lnSpc>
                <a:spcPct val="100000"/>
              </a:lnSpc>
            </a:pPr>
            <a:fld id="{98169EFF-6F34-4F09-BC44-43EFFA9FD4A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335" name="Object 3"/>
          <p:cNvGraphicFramePr/>
          <p:nvPr/>
        </p:nvGraphicFramePr>
        <p:xfrm>
          <a:off x="5537160" y="1847880"/>
          <a:ext cx="3485880" cy="4244760"/>
        </p:xfrm>
        <a:graphic>
          <a:graphicData uri="http://schemas.openxmlformats.org/presentationml/2006/ole">
            <p:oleObj progId="Equation.3" r:id="rId2" spid="">
              <p:embed/>
              <p:pic>
                <p:nvPicPr>
                  <p:cNvPr id="336" name="Object 2" descr=""/>
                  <p:cNvPicPr/>
                  <p:nvPr/>
                </p:nvPicPr>
                <p:blipFill>
                  <a:blip r:embed="rId3"/>
                  <a:stretch/>
                </p:blipFill>
                <p:spPr>
                  <a:xfrm>
                    <a:off x="5537160" y="1847880"/>
                    <a:ext cx="3485880" cy="4244760"/>
                  </a:xfrm>
                  <a:prstGeom prst="rect">
                    <a:avLst/>
                  </a:prstGeom>
                  <a:ln>
                    <a:noFill/>
                  </a:ln>
                </p:spPr>
              </p:pic>
            </p:oleObj>
          </a:graphicData>
        </a:graphic>
      </p:graphicFrame>
      <p:sp>
        <p:nvSpPr>
          <p:cNvPr id="337" name="CustomShape 4"/>
          <p:cNvSpPr/>
          <p:nvPr/>
        </p:nvSpPr>
        <p:spPr>
          <a:xfrm>
            <a:off x="5886360" y="704880"/>
            <a:ext cx="3114360" cy="1063800"/>
          </a:xfrm>
          <a:prstGeom prst="rect">
            <a:avLst/>
          </a:prstGeom>
          <a:solidFill>
            <a:schemeClr val="bg1"/>
          </a:solidFill>
          <a:ln>
            <a:solidFill>
              <a:srgbClr val="ff0000"/>
            </a:solidFill>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Arial"/>
              </a:rPr>
              <a:t>Noise Gain &amp; CF Compensation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fp3=336Hz</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fp4=10.6kHz</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Mid-Band Gain = 30dB</a:t>
            </a:r>
            <a:endParaRPr b="0" lang="en-US" sz="1800" spc="-1" strike="noStrike">
              <a:solidFill>
                <a:srgbClr val="000000"/>
              </a:solidFill>
              <a:uFill>
                <a:solidFill>
                  <a:srgbClr val="ffffff"/>
                </a:solidFill>
              </a:uFill>
              <a:latin typeface="Arial"/>
            </a:endParaRPr>
          </a:p>
        </p:txBody>
      </p:sp>
      <p:sp>
        <p:nvSpPr>
          <p:cNvPr id="338" name="CustomShape 5"/>
          <p:cNvSpPr/>
          <p:nvPr/>
        </p:nvSpPr>
        <p:spPr>
          <a:xfrm>
            <a:off x="374040" y="4916520"/>
            <a:ext cx="393624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Loop Gain (Aolβ), Loaded Aol, 1/ β Circuit</a:t>
            </a: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Final Compensation: 1/</a:t>
            </a:r>
            <a:r>
              <a:rPr b="1" lang="en-US" sz="2800" spc="-1" strike="noStrike">
                <a:solidFill>
                  <a:srgbClr val="c00000"/>
                </a:solidFill>
                <a:uFill>
                  <a:solidFill>
                    <a:srgbClr val="ffffff"/>
                  </a:solidFill>
                </a:uFill>
                <a:latin typeface="Arial"/>
              </a:rPr>
              <a:t>β &amp; Loaded Aol</a:t>
            </a:r>
            <a:endParaRPr b="0" lang="en-US" sz="3200" spc="-1" strike="noStrike">
              <a:solidFill>
                <a:srgbClr val="000000"/>
              </a:solidFill>
              <a:uFill>
                <a:solidFill>
                  <a:srgbClr val="ffffff"/>
                </a:solidFill>
              </a:uFill>
              <a:latin typeface="Arial"/>
            </a:endParaRPr>
          </a:p>
        </p:txBody>
      </p:sp>
      <p:sp>
        <p:nvSpPr>
          <p:cNvPr id="340" name="TextShape 2"/>
          <p:cNvSpPr txBox="1"/>
          <p:nvPr/>
        </p:nvSpPr>
        <p:spPr>
          <a:xfrm>
            <a:off x="6642000" y="6049800"/>
            <a:ext cx="2133360" cy="205920"/>
          </a:xfrm>
          <a:prstGeom prst="rect">
            <a:avLst/>
          </a:prstGeom>
          <a:noFill/>
          <a:ln>
            <a:noFill/>
          </a:ln>
        </p:spPr>
        <p:txBody>
          <a:bodyPr/>
          <a:p>
            <a:pPr algn="r">
              <a:lnSpc>
                <a:spcPct val="100000"/>
              </a:lnSpc>
            </a:pPr>
            <a:fld id="{08C6DAE3-FB87-4478-81C0-2E8E5274C8A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41" name="Picture 2" descr=""/>
          <p:cNvPicPr/>
          <p:nvPr/>
        </p:nvPicPr>
        <p:blipFill>
          <a:blip r:embed="rId1"/>
          <a:stretch/>
        </p:blipFill>
        <p:spPr>
          <a:xfrm>
            <a:off x="133200" y="652320"/>
            <a:ext cx="8819640" cy="5662080"/>
          </a:xfrm>
          <a:prstGeom prst="rect">
            <a:avLst/>
          </a:prstGeom>
          <a:ln w="9360">
            <a:noFill/>
          </a:ln>
        </p:spPr>
      </p:pic>
      <p:sp>
        <p:nvSpPr>
          <p:cNvPr id="342" name="CustomShape 3"/>
          <p:cNvSpPr/>
          <p:nvPr/>
        </p:nvSpPr>
        <p:spPr>
          <a:xfrm>
            <a:off x="3092400" y="1209600"/>
            <a:ext cx="1412640" cy="2188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43" name="CustomShape 4"/>
          <p:cNvSpPr/>
          <p:nvPr/>
        </p:nvSpPr>
        <p:spPr>
          <a:xfrm>
            <a:off x="3859200" y="3324240"/>
            <a:ext cx="522000" cy="428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44" name="CustomShape 5"/>
          <p:cNvSpPr/>
          <p:nvPr/>
        </p:nvSpPr>
        <p:spPr>
          <a:xfrm>
            <a:off x="4543560" y="3349800"/>
            <a:ext cx="720360" cy="4028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45" name="CustomShape 6"/>
          <p:cNvSpPr/>
          <p:nvPr/>
        </p:nvSpPr>
        <p:spPr>
          <a:xfrm>
            <a:off x="1738440" y="2800440"/>
            <a:ext cx="312480" cy="2091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Picture 3" descr=""/>
          <p:cNvPicPr/>
          <p:nvPr/>
        </p:nvPicPr>
        <p:blipFill>
          <a:blip r:embed="rId1"/>
          <a:stretch/>
        </p:blipFill>
        <p:spPr>
          <a:xfrm>
            <a:off x="-15840" y="633240"/>
            <a:ext cx="9104040" cy="5727240"/>
          </a:xfrm>
          <a:prstGeom prst="rect">
            <a:avLst/>
          </a:prstGeom>
          <a:ln w="9360">
            <a:noFill/>
          </a:ln>
        </p:spPr>
      </p:pic>
      <p:sp>
        <p:nvSpPr>
          <p:cNvPr id="34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 Final Compensation: Loop Gain (Aol</a:t>
            </a:r>
            <a:r>
              <a:rPr b="1" lang="en-US" sz="2800" spc="-1" strike="noStrike">
                <a:solidFill>
                  <a:srgbClr val="c00000"/>
                </a:solidFill>
                <a:uFill>
                  <a:solidFill>
                    <a:srgbClr val="ffffff"/>
                  </a:solidFill>
                </a:uFill>
                <a:latin typeface="Arial"/>
              </a:rPr>
              <a:t>β)</a:t>
            </a:r>
            <a:endParaRPr b="0" lang="en-US" sz="3200" spc="-1" strike="noStrike">
              <a:solidFill>
                <a:srgbClr val="000000"/>
              </a:solidFill>
              <a:uFill>
                <a:solidFill>
                  <a:srgbClr val="ffffff"/>
                </a:solidFill>
              </a:uFill>
              <a:latin typeface="Arial"/>
            </a:endParaRPr>
          </a:p>
        </p:txBody>
      </p:sp>
      <p:sp>
        <p:nvSpPr>
          <p:cNvPr id="348" name="TextShape 2"/>
          <p:cNvSpPr txBox="1"/>
          <p:nvPr/>
        </p:nvSpPr>
        <p:spPr>
          <a:xfrm>
            <a:off x="6642000" y="6049800"/>
            <a:ext cx="2133360" cy="205920"/>
          </a:xfrm>
          <a:prstGeom prst="rect">
            <a:avLst/>
          </a:prstGeom>
          <a:noFill/>
          <a:ln>
            <a:noFill/>
          </a:ln>
        </p:spPr>
        <p:txBody>
          <a:bodyPr/>
          <a:p>
            <a:pPr algn="r">
              <a:lnSpc>
                <a:spcPct val="100000"/>
              </a:lnSpc>
            </a:pPr>
            <a:fld id="{AFEAA649-FED0-4C6E-94DF-9A08033DFE6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49" name="CustomShape 3"/>
          <p:cNvSpPr/>
          <p:nvPr/>
        </p:nvSpPr>
        <p:spPr>
          <a:xfrm>
            <a:off x="2503440" y="890640"/>
            <a:ext cx="2258640" cy="394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350" name="CustomShape 4"/>
          <p:cNvSpPr/>
          <p:nvPr/>
        </p:nvSpPr>
        <p:spPr>
          <a:xfrm>
            <a:off x="3041640" y="3065400"/>
            <a:ext cx="1323720" cy="21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51" name="CustomShape 5"/>
          <p:cNvSpPr/>
          <p:nvPr/>
        </p:nvSpPr>
        <p:spPr>
          <a:xfrm>
            <a:off x="7407360" y="1406520"/>
            <a:ext cx="1355400" cy="2138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52" name="CustomShape 6"/>
          <p:cNvSpPr/>
          <p:nvPr/>
        </p:nvSpPr>
        <p:spPr>
          <a:xfrm>
            <a:off x="7660080" y="1982880"/>
            <a:ext cx="1122840" cy="272880"/>
          </a:xfrm>
          <a:prstGeom prst="rect">
            <a:avLst/>
          </a:prstGeom>
          <a:solidFill>
            <a:schemeClr val="bg1"/>
          </a:solidFill>
          <a:ln w="25560">
            <a:solidFill>
              <a:srgbClr val="ff0000"/>
            </a:solidFill>
            <a:miter/>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Phase Margin</a:t>
            </a:r>
            <a:endParaRPr b="0" lang="en-US" sz="1800" spc="-1" strike="noStrike">
              <a:solidFill>
                <a:srgbClr val="000000"/>
              </a:solidFill>
              <a:uFill>
                <a:solidFill>
                  <a:srgbClr val="ffffff"/>
                </a:solidFill>
              </a:uFill>
              <a:latin typeface="Arial"/>
            </a:endParaRPr>
          </a:p>
        </p:txBody>
      </p:sp>
      <p:sp>
        <p:nvSpPr>
          <p:cNvPr id="353" name="CustomShape 7"/>
          <p:cNvSpPr/>
          <p:nvPr/>
        </p:nvSpPr>
        <p:spPr>
          <a:xfrm flipV="1">
            <a:off x="8221680" y="1615320"/>
            <a:ext cx="209160" cy="340920"/>
          </a:xfrm>
          <a:custGeom>
            <a:avLst/>
            <a:gdLst/>
            <a:ahLst/>
            <a:rect l="l" t="t" r="r" b="b"/>
            <a:pathLst>
              <a:path w="21600" h="21600">
                <a:moveTo>
                  <a:pt x="0" y="0"/>
                </a:moveTo>
                <a:lnTo>
                  <a:pt x="21600" y="21600"/>
                </a:lnTo>
              </a:path>
            </a:pathLst>
          </a:custGeom>
          <a:noFill/>
          <a:ln w="2556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354" name="CustomShape 8"/>
          <p:cNvSpPr/>
          <p:nvPr/>
        </p:nvSpPr>
        <p:spPr>
          <a:xfrm flipV="1">
            <a:off x="3903840" y="3256920"/>
            <a:ext cx="207720" cy="340920"/>
          </a:xfrm>
          <a:custGeom>
            <a:avLst/>
            <a:gdLst/>
            <a:ahLst/>
            <a:rect l="l" t="t" r="r" b="b"/>
            <a:pathLst>
              <a:path w="21600" h="21600">
                <a:moveTo>
                  <a:pt x="0" y="0"/>
                </a:moveTo>
                <a:lnTo>
                  <a:pt x="21600" y="21600"/>
                </a:lnTo>
              </a:path>
            </a:pathLst>
          </a:custGeom>
          <a:noFill/>
          <a:ln w="2556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355" name="CustomShape 9"/>
          <p:cNvSpPr/>
          <p:nvPr/>
        </p:nvSpPr>
        <p:spPr>
          <a:xfrm>
            <a:off x="3040560" y="3589200"/>
            <a:ext cx="1122840" cy="272880"/>
          </a:xfrm>
          <a:prstGeom prst="rect">
            <a:avLst/>
          </a:prstGeom>
          <a:solidFill>
            <a:schemeClr val="bg1"/>
          </a:solidFill>
          <a:ln w="25560">
            <a:solidFill>
              <a:srgbClr val="ff0000"/>
            </a:solidFill>
            <a:miter/>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Phase Margin</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231840" y="142920"/>
            <a:ext cx="87786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Final Compensation: Vout/Vin AC Closed Loop</a:t>
            </a:r>
            <a:endParaRPr b="0" lang="en-US" sz="3200" spc="-1" strike="noStrike">
              <a:solidFill>
                <a:srgbClr val="000000"/>
              </a:solidFill>
              <a:uFill>
                <a:solidFill>
                  <a:srgbClr val="ffffff"/>
                </a:solidFill>
              </a:uFill>
              <a:latin typeface="Arial"/>
            </a:endParaRPr>
          </a:p>
        </p:txBody>
      </p:sp>
      <p:sp>
        <p:nvSpPr>
          <p:cNvPr id="357" name="TextShape 2"/>
          <p:cNvSpPr txBox="1"/>
          <p:nvPr/>
        </p:nvSpPr>
        <p:spPr>
          <a:xfrm>
            <a:off x="6642000" y="6049800"/>
            <a:ext cx="2133360" cy="205920"/>
          </a:xfrm>
          <a:prstGeom prst="rect">
            <a:avLst/>
          </a:prstGeom>
          <a:noFill/>
          <a:ln>
            <a:noFill/>
          </a:ln>
        </p:spPr>
        <p:txBody>
          <a:bodyPr/>
          <a:p>
            <a:pPr algn="r">
              <a:lnSpc>
                <a:spcPct val="100000"/>
              </a:lnSpc>
            </a:pPr>
            <a:fld id="{FA5FD60F-7C93-424F-A577-DFB219AD41B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58" name="CustomShape 3"/>
          <p:cNvSpPr/>
          <p:nvPr/>
        </p:nvSpPr>
        <p:spPr>
          <a:xfrm>
            <a:off x="371880" y="5335560"/>
            <a:ext cx="437832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Vout/Vin AC Closed Loop and Transient Circuit</a:t>
            </a:r>
            <a:endParaRPr b="0" lang="en-US" sz="1800" spc="-1" strike="noStrike">
              <a:solidFill>
                <a:srgbClr val="000000"/>
              </a:solidFill>
              <a:uFill>
                <a:solidFill>
                  <a:srgbClr val="ffffff"/>
                </a:solidFill>
              </a:uFill>
              <a:latin typeface="Arial"/>
            </a:endParaRPr>
          </a:p>
        </p:txBody>
      </p:sp>
      <p:pic>
        <p:nvPicPr>
          <p:cNvPr id="359" name="Picture 3" descr=""/>
          <p:cNvPicPr/>
          <p:nvPr/>
        </p:nvPicPr>
        <p:blipFill>
          <a:blip r:embed="rId1"/>
          <a:stretch/>
        </p:blipFill>
        <p:spPr>
          <a:xfrm>
            <a:off x="0" y="1058760"/>
            <a:ext cx="5762160" cy="4362120"/>
          </a:xfrm>
          <a:prstGeom prst="rect">
            <a:avLst/>
          </a:prstGeom>
          <a:ln w="9360">
            <a:noFill/>
          </a:ln>
        </p:spPr>
      </p:pic>
      <p:sp>
        <p:nvSpPr>
          <p:cNvPr id="360" name="CustomShape 4"/>
          <p:cNvSpPr/>
          <p:nvPr/>
        </p:nvSpPr>
        <p:spPr>
          <a:xfrm>
            <a:off x="3968640" y="995400"/>
            <a:ext cx="5033520" cy="1550520"/>
          </a:xfrm>
          <a:prstGeom prst="rect">
            <a:avLst/>
          </a:prstGeom>
          <a:solidFill>
            <a:schemeClr val="bg1"/>
          </a:solidFill>
          <a:ln>
            <a:solidFill>
              <a:srgbClr val="ff0000"/>
            </a:solid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Note for Non-Inverting Noise Gain Compensation: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uFill>
                  <a:solidFill>
                    <a:srgbClr val="ffffff"/>
                  </a:solidFill>
                </a:uFill>
                <a:latin typeface="Arial"/>
              </a:rPr>
              <a:t>Rsource &lt; 1/10*Rn</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600" spc="-1" strike="noStrike">
                <a:solidFill>
                  <a:srgbClr val="000000"/>
                </a:solidFill>
                <a:uFill>
                  <a:solidFill>
                    <a:srgbClr val="ffffff"/>
                  </a:solidFill>
                </a:uFill>
                <a:latin typeface="Arial"/>
              </a:rPr>
              <a:t>                </a:t>
            </a:r>
            <a:r>
              <a:rPr b="0" i="1" lang="en-US" sz="1600" spc="-1" strike="noStrike">
                <a:solidFill>
                  <a:srgbClr val="000000"/>
                </a:solidFill>
                <a:uFill>
                  <a:solidFill>
                    <a:srgbClr val="ffffff"/>
                  </a:solidFill>
                </a:uFill>
                <a:latin typeface="Arial"/>
              </a:rPr>
              <a:t>OR</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600" spc="-1" strike="noStrike">
                <a:solidFill>
                  <a:srgbClr val="000000"/>
                </a:solidFill>
                <a:uFill>
                  <a:solidFill>
                    <a:srgbClr val="ffffff"/>
                  </a:solidFill>
                </a:uFill>
                <a:latin typeface="Arial"/>
              </a:rPr>
              <a:t>2)   Add capacitor (&gt;10*Cn) at U1, +input, to ground to lower impedance to &lt; 1/10*Rn at fp3 for effective Non-Inverting Noise Gain Compensation</a:t>
            </a:r>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5" descr=""/>
          <p:cNvPicPr/>
          <p:nvPr/>
        </p:nvPicPr>
        <p:blipFill>
          <a:blip r:embed="rId1"/>
          <a:stretch/>
        </p:blipFill>
        <p:spPr>
          <a:xfrm>
            <a:off x="33480" y="870120"/>
            <a:ext cx="9010440" cy="5487480"/>
          </a:xfrm>
          <a:prstGeom prst="rect">
            <a:avLst/>
          </a:prstGeom>
          <a:ln w="9360">
            <a:noFill/>
          </a:ln>
        </p:spPr>
      </p:pic>
      <p:sp>
        <p:nvSpPr>
          <p:cNvPr id="142" name="TextShape 1"/>
          <p:cNvSpPr txBox="1"/>
          <p:nvPr/>
        </p:nvSpPr>
        <p:spPr>
          <a:xfrm>
            <a:off x="6642000" y="6049800"/>
            <a:ext cx="2133360" cy="205920"/>
          </a:xfrm>
          <a:prstGeom prst="rect">
            <a:avLst/>
          </a:prstGeom>
          <a:noFill/>
          <a:ln>
            <a:noFill/>
          </a:ln>
        </p:spPr>
        <p:txBody>
          <a:bodyPr/>
          <a:p>
            <a:pPr algn="r">
              <a:lnSpc>
                <a:spcPct val="100000"/>
              </a:lnSpc>
            </a:pPr>
            <a:fld id="{23A3E6F5-B774-40E0-A1FB-2AC0C0C710F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43"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Aol and 1/</a:t>
            </a:r>
            <a:r>
              <a:rPr b="1" lang="en-US" sz="2800" spc="-1" strike="noStrike">
                <a:solidFill>
                  <a:srgbClr val="c00000"/>
                </a:solidFill>
                <a:uFill>
                  <a:solidFill>
                    <a:srgbClr val="ffffff"/>
                  </a:solidFill>
                </a:uFill>
                <a:latin typeface="Symbol"/>
              </a:rPr>
              <a:t>b</a:t>
            </a:r>
            <a:endParaRPr b="0" lang="en-US" sz="3200" spc="-1" strike="noStrike">
              <a:solidFill>
                <a:srgbClr val="000000"/>
              </a:solidFill>
              <a:uFill>
                <a:solidFill>
                  <a:srgbClr val="ffffff"/>
                </a:solidFill>
              </a:uFill>
              <a:latin typeface="Arial"/>
            </a:endParaRPr>
          </a:p>
        </p:txBody>
      </p:sp>
      <p:pic>
        <p:nvPicPr>
          <p:cNvPr id="144" name="Picture 2" descr=""/>
          <p:cNvPicPr/>
          <p:nvPr/>
        </p:nvPicPr>
        <p:blipFill>
          <a:blip r:embed="rId2"/>
          <a:srcRect l="3258" t="4756" r="2631" b="4007"/>
          <a:stretch/>
        </p:blipFill>
        <p:spPr>
          <a:xfrm>
            <a:off x="4923000" y="100080"/>
            <a:ext cx="4128840" cy="2727000"/>
          </a:xfrm>
          <a:prstGeom prst="rect">
            <a:avLst/>
          </a:prstGeom>
          <a:ln w="9360">
            <a:noFill/>
          </a:ln>
        </p:spPr>
      </p:pic>
      <p:pic>
        <p:nvPicPr>
          <p:cNvPr id="145" name="Picture 15" descr=""/>
          <p:cNvPicPr/>
          <p:nvPr/>
        </p:nvPicPr>
        <p:blipFill>
          <a:blip r:embed="rId3"/>
          <a:stretch/>
        </p:blipFill>
        <p:spPr>
          <a:xfrm>
            <a:off x="7367760" y="4672080"/>
            <a:ext cx="761760" cy="740880"/>
          </a:xfrm>
          <a:prstGeom prst="rect">
            <a:avLst/>
          </a:prstGeom>
          <a:ln w="9360">
            <a:noFill/>
          </a:ln>
        </p:spPr>
      </p:pic>
      <p:sp>
        <p:nvSpPr>
          <p:cNvPr id="146" name="CustomShape 3"/>
          <p:cNvSpPr/>
          <p:nvPr/>
        </p:nvSpPr>
        <p:spPr>
          <a:xfrm>
            <a:off x="6477120" y="4722840"/>
            <a:ext cx="57744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4" descr=""/>
          <p:cNvPicPr/>
          <p:nvPr/>
        </p:nvPicPr>
        <p:blipFill>
          <a:blip r:embed="rId1"/>
          <a:stretch/>
        </p:blipFill>
        <p:spPr>
          <a:xfrm>
            <a:off x="60480" y="757080"/>
            <a:ext cx="8992800" cy="5655960"/>
          </a:xfrm>
          <a:prstGeom prst="rect">
            <a:avLst/>
          </a:prstGeom>
          <a:ln w="9360">
            <a:noFill/>
          </a:ln>
        </p:spPr>
      </p:pic>
      <p:sp>
        <p:nvSpPr>
          <p:cNvPr id="362" name="TextShape 1"/>
          <p:cNvSpPr txBox="1"/>
          <p:nvPr/>
        </p:nvSpPr>
        <p:spPr>
          <a:xfrm>
            <a:off x="231840" y="142920"/>
            <a:ext cx="8673840" cy="67104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8) Final Compensation: Vout/Vin AC Closed Loop</a:t>
            </a:r>
            <a:endParaRPr b="0" lang="en-US" sz="3200" spc="-1" strike="noStrike">
              <a:solidFill>
                <a:srgbClr val="000000"/>
              </a:solidFill>
              <a:uFill>
                <a:solidFill>
                  <a:srgbClr val="ffffff"/>
                </a:solidFill>
              </a:uFill>
              <a:latin typeface="Arial"/>
            </a:endParaRPr>
          </a:p>
        </p:txBody>
      </p:sp>
      <p:sp>
        <p:nvSpPr>
          <p:cNvPr id="363" name="TextShape 2"/>
          <p:cNvSpPr txBox="1"/>
          <p:nvPr/>
        </p:nvSpPr>
        <p:spPr>
          <a:xfrm>
            <a:off x="6642000" y="6049800"/>
            <a:ext cx="2133360" cy="205920"/>
          </a:xfrm>
          <a:prstGeom prst="rect">
            <a:avLst/>
          </a:prstGeom>
          <a:noFill/>
          <a:ln>
            <a:noFill/>
          </a:ln>
        </p:spPr>
        <p:txBody>
          <a:bodyPr/>
          <a:p>
            <a:pPr algn="r">
              <a:lnSpc>
                <a:spcPct val="100000"/>
              </a:lnSpc>
            </a:pPr>
            <a:fld id="{C494FC01-C4FF-4308-A8FC-5DF1BC8AE23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64" name="CustomShape 3"/>
          <p:cNvSpPr/>
          <p:nvPr/>
        </p:nvSpPr>
        <p:spPr>
          <a:xfrm>
            <a:off x="2103480" y="1006560"/>
            <a:ext cx="1763280" cy="4028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Final Compensation: Transient Analysis</a:t>
            </a:r>
            <a:endParaRPr b="0" lang="en-US" sz="3200" spc="-1" strike="noStrike">
              <a:solidFill>
                <a:srgbClr val="000000"/>
              </a:solidFill>
              <a:uFill>
                <a:solidFill>
                  <a:srgbClr val="ffffff"/>
                </a:solidFill>
              </a:uFill>
              <a:latin typeface="Arial"/>
            </a:endParaRPr>
          </a:p>
        </p:txBody>
      </p:sp>
      <p:sp>
        <p:nvSpPr>
          <p:cNvPr id="366" name="TextShape 2"/>
          <p:cNvSpPr txBox="1"/>
          <p:nvPr/>
        </p:nvSpPr>
        <p:spPr>
          <a:xfrm>
            <a:off x="6642000" y="6049800"/>
            <a:ext cx="2133360" cy="205920"/>
          </a:xfrm>
          <a:prstGeom prst="rect">
            <a:avLst/>
          </a:prstGeom>
          <a:noFill/>
          <a:ln>
            <a:noFill/>
          </a:ln>
        </p:spPr>
        <p:txBody>
          <a:bodyPr/>
          <a:p>
            <a:pPr algn="r">
              <a:lnSpc>
                <a:spcPct val="100000"/>
              </a:lnSpc>
            </a:pPr>
            <a:fld id="{6E7583F2-DAA5-42FB-9E2A-FA6340D8056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67" name="Picture 2" descr=""/>
          <p:cNvPicPr/>
          <p:nvPr/>
        </p:nvPicPr>
        <p:blipFill>
          <a:blip r:embed="rId1"/>
          <a:stretch/>
        </p:blipFill>
        <p:spPr>
          <a:xfrm>
            <a:off x="187200" y="797040"/>
            <a:ext cx="8605440" cy="5412960"/>
          </a:xfrm>
          <a:prstGeom prst="rect">
            <a:avLst/>
          </a:prstGeom>
          <a:ln w="9360">
            <a:noFill/>
          </a:ln>
        </p:spPr>
      </p:pic>
      <p:sp>
        <p:nvSpPr>
          <p:cNvPr id="368" name="CustomShape 3"/>
          <p:cNvSpPr/>
          <p:nvPr/>
        </p:nvSpPr>
        <p:spPr>
          <a:xfrm>
            <a:off x="3274920" y="1143000"/>
            <a:ext cx="1329840" cy="394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6642000" y="6078600"/>
            <a:ext cx="2133360" cy="205920"/>
          </a:xfrm>
          <a:prstGeom prst="rect">
            <a:avLst/>
          </a:prstGeom>
          <a:noFill/>
          <a:ln>
            <a:noFill/>
          </a:ln>
        </p:spPr>
        <p:txBody>
          <a:bodyPr/>
          <a:p>
            <a:pPr algn="r">
              <a:lnSpc>
                <a:spcPct val="100000"/>
              </a:lnSpc>
            </a:pPr>
            <a:fld id="{88146A75-797C-4D29-A66F-3527F32497B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0" name="TextShape 2"/>
          <p:cNvSpPr txBox="1"/>
          <p:nvPr/>
        </p:nvSpPr>
        <p:spPr>
          <a:xfrm>
            <a:off x="230040" y="1311120"/>
            <a:ext cx="865008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11) Output Pin Compensation (Output Cload)</a:t>
            </a:r>
            <a:endParaRPr b="0" lang="en-US" sz="32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233280" y="243000"/>
            <a:ext cx="8780040" cy="60120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Output Pin Compensation – Design Example</a:t>
            </a:r>
            <a:endParaRPr b="0" lang="en-US" sz="3200" spc="-1" strike="noStrike">
              <a:solidFill>
                <a:srgbClr val="000000"/>
              </a:solidFill>
              <a:uFill>
                <a:solidFill>
                  <a:srgbClr val="ffffff"/>
                </a:solidFill>
              </a:uFill>
              <a:latin typeface="Arial"/>
            </a:endParaRPr>
          </a:p>
        </p:txBody>
      </p:sp>
      <p:sp>
        <p:nvSpPr>
          <p:cNvPr id="372" name="TextShape 2"/>
          <p:cNvSpPr txBox="1"/>
          <p:nvPr/>
        </p:nvSpPr>
        <p:spPr>
          <a:xfrm>
            <a:off x="6642000" y="6049800"/>
            <a:ext cx="2133360" cy="205920"/>
          </a:xfrm>
          <a:prstGeom prst="rect">
            <a:avLst/>
          </a:prstGeom>
          <a:noFill/>
          <a:ln>
            <a:noFill/>
          </a:ln>
        </p:spPr>
        <p:txBody>
          <a:bodyPr/>
          <a:p>
            <a:pPr algn="r">
              <a:lnSpc>
                <a:spcPct val="100000"/>
              </a:lnSpc>
            </a:pPr>
            <a:fld id="{74936D03-D5D8-44D2-B27C-26FEECF1A2E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73" name="Picture 2" descr=""/>
          <p:cNvPicPr/>
          <p:nvPr/>
        </p:nvPicPr>
        <p:blipFill>
          <a:blip r:embed="rId1"/>
          <a:stretch/>
        </p:blipFill>
        <p:spPr>
          <a:xfrm>
            <a:off x="625320" y="1098720"/>
            <a:ext cx="7194240" cy="4323960"/>
          </a:xfrm>
          <a:prstGeom prst="rect">
            <a:avLst/>
          </a:prstGeom>
          <a:ln w="9360">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INA152 Transient Analysis – No Compensation</a:t>
            </a:r>
            <a:endParaRPr b="0" lang="en-US" sz="3200" spc="-1" strike="noStrike">
              <a:solidFill>
                <a:srgbClr val="000000"/>
              </a:solidFill>
              <a:uFill>
                <a:solidFill>
                  <a:srgbClr val="ffffff"/>
                </a:solidFill>
              </a:uFill>
              <a:latin typeface="Arial"/>
            </a:endParaRPr>
          </a:p>
        </p:txBody>
      </p:sp>
      <p:sp>
        <p:nvSpPr>
          <p:cNvPr id="375" name="TextShape 2"/>
          <p:cNvSpPr txBox="1"/>
          <p:nvPr/>
        </p:nvSpPr>
        <p:spPr>
          <a:xfrm>
            <a:off x="6642000" y="6049800"/>
            <a:ext cx="2133360" cy="205920"/>
          </a:xfrm>
          <a:prstGeom prst="rect">
            <a:avLst/>
          </a:prstGeom>
          <a:noFill/>
          <a:ln>
            <a:noFill/>
          </a:ln>
        </p:spPr>
        <p:txBody>
          <a:bodyPr/>
          <a:p>
            <a:pPr algn="r">
              <a:lnSpc>
                <a:spcPct val="100000"/>
              </a:lnSpc>
            </a:pPr>
            <a:fld id="{8E9C3DC6-7A4B-4314-8A74-3B39C5A9CF2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76" name="Picture 2" descr=""/>
          <p:cNvPicPr/>
          <p:nvPr/>
        </p:nvPicPr>
        <p:blipFill>
          <a:blip r:embed="rId1"/>
          <a:stretch/>
        </p:blipFill>
        <p:spPr>
          <a:xfrm>
            <a:off x="444600" y="817560"/>
            <a:ext cx="7991280" cy="5027400"/>
          </a:xfrm>
          <a:prstGeom prst="rect">
            <a:avLst/>
          </a:prstGeom>
          <a:ln w="9360">
            <a:noFill/>
          </a:ln>
        </p:spPr>
      </p:pic>
      <p:sp>
        <p:nvSpPr>
          <p:cNvPr id="377" name="CustomShape 3"/>
          <p:cNvSpPr/>
          <p:nvPr/>
        </p:nvSpPr>
        <p:spPr>
          <a:xfrm>
            <a:off x="5213520" y="1166760"/>
            <a:ext cx="222516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Aol Test Circuit for Difference Amp</a:t>
            </a:r>
            <a:endParaRPr b="0" lang="en-US" sz="3200" spc="-1" strike="noStrike">
              <a:solidFill>
                <a:srgbClr val="000000"/>
              </a:solidFill>
              <a:uFill>
                <a:solidFill>
                  <a:srgbClr val="ffffff"/>
                </a:solidFill>
              </a:uFill>
              <a:latin typeface="Arial"/>
            </a:endParaRPr>
          </a:p>
        </p:txBody>
      </p:sp>
      <p:sp>
        <p:nvSpPr>
          <p:cNvPr id="379" name="TextShape 2"/>
          <p:cNvSpPr txBox="1"/>
          <p:nvPr/>
        </p:nvSpPr>
        <p:spPr>
          <a:xfrm>
            <a:off x="6642000" y="6049800"/>
            <a:ext cx="2133360" cy="205920"/>
          </a:xfrm>
          <a:prstGeom prst="rect">
            <a:avLst/>
          </a:prstGeom>
          <a:noFill/>
          <a:ln>
            <a:noFill/>
          </a:ln>
        </p:spPr>
        <p:txBody>
          <a:bodyPr/>
          <a:p>
            <a:pPr algn="r">
              <a:lnSpc>
                <a:spcPct val="100000"/>
              </a:lnSpc>
            </a:pPr>
            <a:fld id="{1032D687-FBE2-4A4C-9D59-D3EE049D0D3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380" name="Object 3"/>
          <p:cNvGraphicFramePr/>
          <p:nvPr/>
        </p:nvGraphicFramePr>
        <p:xfrm>
          <a:off x="6342120" y="312840"/>
          <a:ext cx="2557080" cy="2319120"/>
        </p:xfrm>
        <a:graphic>
          <a:graphicData uri="http://schemas.openxmlformats.org/presentationml/2006/ole">
            <p:oleObj progId="Equation.3" r:id="rId1" spid="">
              <p:embed/>
              <p:pic>
                <p:nvPicPr>
                  <p:cNvPr id="381" name="Object 2" descr=""/>
                  <p:cNvPicPr/>
                  <p:nvPr/>
                </p:nvPicPr>
                <p:blipFill>
                  <a:blip r:embed="rId2"/>
                  <a:stretch/>
                </p:blipFill>
                <p:spPr>
                  <a:xfrm>
                    <a:off x="6342120" y="312840"/>
                    <a:ext cx="2557080" cy="2319120"/>
                  </a:xfrm>
                  <a:prstGeom prst="rect">
                    <a:avLst/>
                  </a:prstGeom>
                  <a:ln>
                    <a:noFill/>
                  </a:ln>
                </p:spPr>
              </p:pic>
            </p:oleObj>
          </a:graphicData>
        </a:graphic>
      </p:graphicFrame>
      <p:pic>
        <p:nvPicPr>
          <p:cNvPr id="382" name="Picture 2" descr=""/>
          <p:cNvPicPr/>
          <p:nvPr/>
        </p:nvPicPr>
        <p:blipFill>
          <a:blip r:embed="rId3"/>
          <a:stretch/>
        </p:blipFill>
        <p:spPr>
          <a:xfrm>
            <a:off x="0" y="774720"/>
            <a:ext cx="6903720" cy="5571720"/>
          </a:xfrm>
          <a:prstGeom prst="rect">
            <a:avLst/>
          </a:prstGeom>
          <a:ln w="9360">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80880" y="142920"/>
            <a:ext cx="83084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INA152 Aol</a:t>
            </a:r>
            <a:endParaRPr b="0" lang="en-US" sz="3200" spc="-1" strike="noStrike">
              <a:solidFill>
                <a:srgbClr val="000000"/>
              </a:solidFill>
              <a:uFill>
                <a:solidFill>
                  <a:srgbClr val="ffffff"/>
                </a:solidFill>
              </a:uFill>
              <a:latin typeface="Arial"/>
            </a:endParaRPr>
          </a:p>
        </p:txBody>
      </p:sp>
      <p:sp>
        <p:nvSpPr>
          <p:cNvPr id="384" name="TextShape 2"/>
          <p:cNvSpPr txBox="1"/>
          <p:nvPr/>
        </p:nvSpPr>
        <p:spPr>
          <a:xfrm>
            <a:off x="6642000" y="6049800"/>
            <a:ext cx="2133360" cy="205920"/>
          </a:xfrm>
          <a:prstGeom prst="rect">
            <a:avLst/>
          </a:prstGeom>
          <a:noFill/>
          <a:ln>
            <a:noFill/>
          </a:ln>
        </p:spPr>
        <p:txBody>
          <a:bodyPr/>
          <a:p>
            <a:pPr algn="r">
              <a:lnSpc>
                <a:spcPct val="100000"/>
              </a:lnSpc>
            </a:pPr>
            <a:fld id="{8D125014-2A8D-4848-AD98-BD3FA736492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85" name="Picture 3" descr=""/>
          <p:cNvPicPr/>
          <p:nvPr/>
        </p:nvPicPr>
        <p:blipFill>
          <a:blip r:embed="rId1"/>
          <a:stretch/>
        </p:blipFill>
        <p:spPr>
          <a:xfrm>
            <a:off x="609480" y="914400"/>
            <a:ext cx="7659360" cy="3676320"/>
          </a:xfrm>
          <a:prstGeom prst="rect">
            <a:avLst/>
          </a:prstGeom>
          <a:ln w="9360">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870120" y="142920"/>
            <a:ext cx="781956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INA152 Aol</a:t>
            </a:r>
            <a:endParaRPr b="0" lang="en-US" sz="3200" spc="-1" strike="noStrike">
              <a:solidFill>
                <a:srgbClr val="000000"/>
              </a:solidFill>
              <a:uFill>
                <a:solidFill>
                  <a:srgbClr val="ffffff"/>
                </a:solidFill>
              </a:uFill>
              <a:latin typeface="Arial"/>
            </a:endParaRPr>
          </a:p>
        </p:txBody>
      </p:sp>
      <p:sp>
        <p:nvSpPr>
          <p:cNvPr id="387" name="TextShape 2"/>
          <p:cNvSpPr txBox="1"/>
          <p:nvPr/>
        </p:nvSpPr>
        <p:spPr>
          <a:xfrm>
            <a:off x="6642000" y="6049800"/>
            <a:ext cx="2133360" cy="205920"/>
          </a:xfrm>
          <a:prstGeom prst="rect">
            <a:avLst/>
          </a:prstGeom>
          <a:noFill/>
          <a:ln>
            <a:noFill/>
          </a:ln>
        </p:spPr>
        <p:txBody>
          <a:bodyPr/>
          <a:p>
            <a:pPr algn="r">
              <a:lnSpc>
                <a:spcPct val="100000"/>
              </a:lnSpc>
            </a:pPr>
            <a:fld id="{69379DD5-E711-4BB9-A81D-EC7E685CB7A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88" name="Picture 2" descr=""/>
          <p:cNvPicPr/>
          <p:nvPr/>
        </p:nvPicPr>
        <p:blipFill>
          <a:blip r:embed="rId1"/>
          <a:stretch/>
        </p:blipFill>
        <p:spPr>
          <a:xfrm>
            <a:off x="115920" y="887400"/>
            <a:ext cx="8756280" cy="5389200"/>
          </a:xfrm>
          <a:prstGeom prst="rect">
            <a:avLst/>
          </a:prstGeom>
          <a:ln w="9360">
            <a:noFill/>
          </a:ln>
        </p:spPr>
      </p:pic>
      <p:sp>
        <p:nvSpPr>
          <p:cNvPr id="389" name="CustomShape 3"/>
          <p:cNvSpPr/>
          <p:nvPr/>
        </p:nvSpPr>
        <p:spPr>
          <a:xfrm>
            <a:off x="3298680" y="1187280"/>
            <a:ext cx="1015560" cy="2696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150840" y="115920"/>
            <a:ext cx="87260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Output Pin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391" name="CustomShape 2"/>
          <p:cNvSpPr/>
          <p:nvPr/>
        </p:nvSpPr>
        <p:spPr>
          <a:xfrm>
            <a:off x="119160" y="662040"/>
            <a:ext cx="8986320" cy="4921560"/>
          </a:xfrm>
          <a:prstGeom prst="rect">
            <a:avLst/>
          </a:prstGeom>
          <a:noFill/>
          <a:ln>
            <a:noFill/>
          </a:ln>
        </p:spPr>
        <p:style>
          <a:lnRef idx="0"/>
          <a:fillRef idx="0"/>
          <a:effectRef idx="0"/>
          <a:fontRef idx="minor"/>
        </p:style>
        <p:txBody>
          <a:bodyPr lIns="90000" rIns="90000" tIns="45000" bIns="45000"/>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SPICE simulation for Loaded Aol curves (min and max load)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2"/>
            </a:pPr>
            <a:r>
              <a:rPr b="0" lang="en-US" sz="1800" spc="-1" strike="noStrike">
                <a:solidFill>
                  <a:srgbClr val="000000"/>
                </a:solidFill>
                <a:uFill>
                  <a:solidFill>
                    <a:srgbClr val="ffffff"/>
                  </a:solidFill>
                </a:uFill>
                <a:latin typeface="Arial"/>
              </a:rPr>
              <a:t>Measure Zo in SPICE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Determine if CLoad is on resistive portion of Zo</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Plot Loaded Aol Original and Loaded Aol New for Ouptut Pin Compensation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Compute Rco and Cco and check Loaded Aol New in SPICE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6)  SPICE simulation w/final compensation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7)   Adjust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9)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392" name="TextShape 3"/>
          <p:cNvSpPr txBox="1"/>
          <p:nvPr/>
        </p:nvSpPr>
        <p:spPr>
          <a:xfrm>
            <a:off x="6642000" y="6049800"/>
            <a:ext cx="2133360" cy="205920"/>
          </a:xfrm>
          <a:prstGeom prst="rect">
            <a:avLst/>
          </a:prstGeom>
          <a:noFill/>
          <a:ln>
            <a:noFill/>
          </a:ln>
        </p:spPr>
        <p:txBody>
          <a:bodyPr/>
          <a:p>
            <a:pPr algn="r">
              <a:lnSpc>
                <a:spcPct val="100000"/>
              </a:lnSpc>
            </a:pPr>
            <a:fld id="{CBC896FA-A1FA-483A-940F-B35EEE14C9D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INA152 Loaded Aol</a:t>
            </a:r>
            <a:endParaRPr b="0" lang="en-US" sz="3200" spc="-1" strike="noStrike">
              <a:solidFill>
                <a:srgbClr val="000000"/>
              </a:solidFill>
              <a:uFill>
                <a:solidFill>
                  <a:srgbClr val="ffffff"/>
                </a:solidFill>
              </a:uFill>
              <a:latin typeface="Arial"/>
            </a:endParaRPr>
          </a:p>
        </p:txBody>
      </p:sp>
      <p:sp>
        <p:nvSpPr>
          <p:cNvPr id="394" name="TextShape 2"/>
          <p:cNvSpPr txBox="1"/>
          <p:nvPr/>
        </p:nvSpPr>
        <p:spPr>
          <a:xfrm>
            <a:off x="6642000" y="6049800"/>
            <a:ext cx="2133360" cy="205920"/>
          </a:xfrm>
          <a:prstGeom prst="rect">
            <a:avLst/>
          </a:prstGeom>
          <a:noFill/>
          <a:ln>
            <a:noFill/>
          </a:ln>
        </p:spPr>
        <p:txBody>
          <a:bodyPr/>
          <a:p>
            <a:pPr algn="r">
              <a:lnSpc>
                <a:spcPct val="100000"/>
              </a:lnSpc>
            </a:pPr>
            <a:fld id="{8D119FAC-B631-419B-A205-6FDB08D249B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95" name="Picture 2" descr=""/>
          <p:cNvPicPr/>
          <p:nvPr/>
        </p:nvPicPr>
        <p:blipFill>
          <a:blip r:embed="rId1"/>
          <a:stretch/>
        </p:blipFill>
        <p:spPr>
          <a:xfrm>
            <a:off x="490680" y="1066680"/>
            <a:ext cx="7748280" cy="3943080"/>
          </a:xfrm>
          <a:prstGeom prst="rect">
            <a:avLst/>
          </a:prstGeom>
          <a:ln w="9360">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642000" y="6078600"/>
            <a:ext cx="2133360" cy="205920"/>
          </a:xfrm>
          <a:prstGeom prst="rect">
            <a:avLst/>
          </a:prstGeom>
          <a:noFill/>
          <a:ln>
            <a:noFill/>
          </a:ln>
        </p:spPr>
        <p:txBody>
          <a:bodyPr/>
          <a:p>
            <a:pPr algn="r">
              <a:lnSpc>
                <a:spcPct val="100000"/>
              </a:lnSpc>
            </a:pPr>
            <a:fld id="{EAE908CA-9A4B-44DA-93C5-E38A214B1E5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48" name="TextShape 2"/>
          <p:cNvSpPr txBox="1"/>
          <p:nvPr/>
        </p:nvSpPr>
        <p:spPr>
          <a:xfrm>
            <a:off x="146160" y="162000"/>
            <a:ext cx="54734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 Amp Input Capacitance</a:t>
            </a:r>
            <a:endParaRPr b="0" lang="en-US" sz="3200" spc="-1" strike="noStrike">
              <a:solidFill>
                <a:srgbClr val="000000"/>
              </a:solidFill>
              <a:uFill>
                <a:solidFill>
                  <a:srgbClr val="ffffff"/>
                </a:solidFill>
              </a:uFill>
              <a:latin typeface="Arial"/>
            </a:endParaRPr>
          </a:p>
        </p:txBody>
      </p:sp>
      <p:pic>
        <p:nvPicPr>
          <p:cNvPr id="149" name="Picture 9" descr=""/>
          <p:cNvPicPr/>
          <p:nvPr/>
        </p:nvPicPr>
        <p:blipFill>
          <a:blip r:embed="rId1"/>
          <a:stretch/>
        </p:blipFill>
        <p:spPr>
          <a:xfrm>
            <a:off x="1643040" y="2144880"/>
            <a:ext cx="4893840" cy="4319280"/>
          </a:xfrm>
          <a:prstGeom prst="rect">
            <a:avLst/>
          </a:prstGeom>
          <a:ln w="9360">
            <a:noFill/>
          </a:ln>
        </p:spPr>
      </p:pic>
      <p:pic>
        <p:nvPicPr>
          <p:cNvPr id="150" name="Picture 3" descr=""/>
          <p:cNvPicPr/>
          <p:nvPr/>
        </p:nvPicPr>
        <p:blipFill>
          <a:blip r:embed="rId2"/>
          <a:srcRect l="0" t="0" r="0" b="8144"/>
          <a:stretch/>
        </p:blipFill>
        <p:spPr>
          <a:xfrm>
            <a:off x="68400" y="1398960"/>
            <a:ext cx="8938800" cy="745560"/>
          </a:xfrm>
          <a:prstGeom prst="rect">
            <a:avLst/>
          </a:prstGeom>
          <a:ln w="9360">
            <a:noFill/>
          </a:ln>
        </p:spPr>
      </p:pic>
      <p:pic>
        <p:nvPicPr>
          <p:cNvPr id="151" name="Picture 4" descr=""/>
          <p:cNvPicPr/>
          <p:nvPr/>
        </p:nvPicPr>
        <p:blipFill>
          <a:blip r:embed="rId3"/>
          <a:srcRect l="0" t="6093" r="0" b="7636"/>
          <a:stretch/>
        </p:blipFill>
        <p:spPr>
          <a:xfrm>
            <a:off x="85320" y="952560"/>
            <a:ext cx="8888040" cy="48276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378000" y="142920"/>
            <a:ext cx="781956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INA152 Loaded Aol</a:t>
            </a:r>
            <a:endParaRPr b="0" lang="en-US" sz="3200" spc="-1" strike="noStrike">
              <a:solidFill>
                <a:srgbClr val="000000"/>
              </a:solidFill>
              <a:uFill>
                <a:solidFill>
                  <a:srgbClr val="ffffff"/>
                </a:solidFill>
              </a:uFill>
              <a:latin typeface="Arial"/>
            </a:endParaRPr>
          </a:p>
        </p:txBody>
      </p:sp>
      <p:sp>
        <p:nvSpPr>
          <p:cNvPr id="397" name="TextShape 2"/>
          <p:cNvSpPr txBox="1"/>
          <p:nvPr/>
        </p:nvSpPr>
        <p:spPr>
          <a:xfrm>
            <a:off x="6642000" y="6049800"/>
            <a:ext cx="2133360" cy="205920"/>
          </a:xfrm>
          <a:prstGeom prst="rect">
            <a:avLst/>
          </a:prstGeom>
          <a:noFill/>
          <a:ln>
            <a:noFill/>
          </a:ln>
        </p:spPr>
        <p:txBody>
          <a:bodyPr/>
          <a:p>
            <a:pPr algn="r">
              <a:lnSpc>
                <a:spcPct val="100000"/>
              </a:lnSpc>
            </a:pPr>
            <a:fld id="{07CAB8D0-FF82-4982-BDAA-DBB9EA7AAA5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398" name="Picture 3" descr=""/>
          <p:cNvPicPr/>
          <p:nvPr/>
        </p:nvPicPr>
        <p:blipFill>
          <a:blip r:embed="rId1"/>
          <a:stretch/>
        </p:blipFill>
        <p:spPr>
          <a:xfrm>
            <a:off x="382680" y="866880"/>
            <a:ext cx="8034120" cy="5054400"/>
          </a:xfrm>
          <a:prstGeom prst="rect">
            <a:avLst/>
          </a:prstGeom>
          <a:ln w="9360">
            <a:noFill/>
          </a:ln>
        </p:spPr>
      </p:pic>
      <p:pic>
        <p:nvPicPr>
          <p:cNvPr id="399" name="Picture 5" descr=""/>
          <p:cNvPicPr/>
          <p:nvPr/>
        </p:nvPicPr>
        <p:blipFill>
          <a:blip r:embed="rId2"/>
          <a:stretch/>
        </p:blipFill>
        <p:spPr>
          <a:xfrm>
            <a:off x="5913360" y="1973160"/>
            <a:ext cx="610920" cy="595080"/>
          </a:xfrm>
          <a:prstGeom prst="rect">
            <a:avLst/>
          </a:prstGeom>
          <a:ln w="9360">
            <a:noFill/>
          </a:ln>
        </p:spPr>
      </p:pic>
      <p:sp>
        <p:nvSpPr>
          <p:cNvPr id="400" name="CustomShape 3"/>
          <p:cNvSpPr/>
          <p:nvPr/>
        </p:nvSpPr>
        <p:spPr>
          <a:xfrm>
            <a:off x="4213080" y="1128600"/>
            <a:ext cx="151092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INA152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Test</a:t>
            </a:r>
            <a:endParaRPr b="0" lang="en-US" sz="3200" spc="-1" strike="noStrike">
              <a:solidFill>
                <a:srgbClr val="000000"/>
              </a:solidFill>
              <a:uFill>
                <a:solidFill>
                  <a:srgbClr val="ffffff"/>
                </a:solidFill>
              </a:uFill>
              <a:latin typeface="Arial"/>
            </a:endParaRPr>
          </a:p>
        </p:txBody>
      </p:sp>
      <p:sp>
        <p:nvSpPr>
          <p:cNvPr id="402" name="TextShape 2"/>
          <p:cNvSpPr txBox="1"/>
          <p:nvPr/>
        </p:nvSpPr>
        <p:spPr>
          <a:xfrm>
            <a:off x="6642000" y="6049800"/>
            <a:ext cx="2133360" cy="205920"/>
          </a:xfrm>
          <a:prstGeom prst="rect">
            <a:avLst/>
          </a:prstGeom>
          <a:noFill/>
          <a:ln>
            <a:noFill/>
          </a:ln>
        </p:spPr>
        <p:txBody>
          <a:bodyPr/>
          <a:p>
            <a:pPr algn="r">
              <a:lnSpc>
                <a:spcPct val="100000"/>
              </a:lnSpc>
            </a:pPr>
            <a:fld id="{AF40BD68-930D-4CA4-8834-C87C205A289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03" name="Picture 2" descr=""/>
          <p:cNvPicPr/>
          <p:nvPr/>
        </p:nvPicPr>
        <p:blipFill>
          <a:blip r:embed="rId1"/>
          <a:stretch/>
        </p:blipFill>
        <p:spPr>
          <a:xfrm>
            <a:off x="0" y="709560"/>
            <a:ext cx="8803800" cy="4986000"/>
          </a:xfrm>
          <a:prstGeom prst="rect">
            <a:avLst/>
          </a:prstGeom>
          <a:ln w="9360">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TINA SPICE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Test Circuit</a:t>
            </a:r>
            <a:endParaRPr b="0" lang="en-US" sz="3200" spc="-1" strike="noStrike">
              <a:solidFill>
                <a:srgbClr val="000000"/>
              </a:solidFill>
              <a:uFill>
                <a:solidFill>
                  <a:srgbClr val="ffffff"/>
                </a:solidFill>
              </a:uFill>
              <a:latin typeface="Arial"/>
            </a:endParaRPr>
          </a:p>
        </p:txBody>
      </p:sp>
      <p:sp>
        <p:nvSpPr>
          <p:cNvPr id="405" name="TextShape 2"/>
          <p:cNvSpPr txBox="1"/>
          <p:nvPr/>
        </p:nvSpPr>
        <p:spPr>
          <a:xfrm>
            <a:off x="6642000" y="6049800"/>
            <a:ext cx="2133360" cy="205920"/>
          </a:xfrm>
          <a:prstGeom prst="rect">
            <a:avLst/>
          </a:prstGeom>
          <a:noFill/>
          <a:ln>
            <a:noFill/>
          </a:ln>
        </p:spPr>
        <p:txBody>
          <a:bodyPr/>
          <a:p>
            <a:pPr algn="r">
              <a:lnSpc>
                <a:spcPct val="100000"/>
              </a:lnSpc>
            </a:pPr>
            <a:fld id="{44E08419-E93A-4F60-ADCE-A6FEBA48396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06" name="Picture 3" descr=""/>
          <p:cNvPicPr/>
          <p:nvPr/>
        </p:nvPicPr>
        <p:blipFill>
          <a:blip r:embed="rId1"/>
          <a:stretch/>
        </p:blipFill>
        <p:spPr>
          <a:xfrm>
            <a:off x="711360" y="963720"/>
            <a:ext cx="6764040" cy="3885840"/>
          </a:xfrm>
          <a:prstGeom prst="rect">
            <a:avLst/>
          </a:prstGeom>
          <a:ln w="9360">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INA152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Magnitude</a:t>
            </a:r>
            <a:endParaRPr b="0" lang="en-US" sz="3200" spc="-1" strike="noStrike">
              <a:solidFill>
                <a:srgbClr val="000000"/>
              </a:solidFill>
              <a:uFill>
                <a:solidFill>
                  <a:srgbClr val="ffffff"/>
                </a:solidFill>
              </a:uFill>
              <a:latin typeface="Arial"/>
            </a:endParaRPr>
          </a:p>
        </p:txBody>
      </p:sp>
      <p:sp>
        <p:nvSpPr>
          <p:cNvPr id="408" name="TextShape 2"/>
          <p:cNvSpPr txBox="1"/>
          <p:nvPr/>
        </p:nvSpPr>
        <p:spPr>
          <a:xfrm>
            <a:off x="6642000" y="6049800"/>
            <a:ext cx="2133360" cy="205920"/>
          </a:xfrm>
          <a:prstGeom prst="rect">
            <a:avLst/>
          </a:prstGeom>
          <a:noFill/>
          <a:ln>
            <a:noFill/>
          </a:ln>
        </p:spPr>
        <p:txBody>
          <a:bodyPr/>
          <a:p>
            <a:pPr algn="r">
              <a:lnSpc>
                <a:spcPct val="100000"/>
              </a:lnSpc>
            </a:pPr>
            <a:fld id="{8387D2E7-921C-4A90-BFB3-0C7C536903A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09" name="Picture 6" descr=""/>
          <p:cNvPicPr/>
          <p:nvPr/>
        </p:nvPicPr>
        <p:blipFill>
          <a:blip r:embed="rId1"/>
          <a:stretch/>
        </p:blipFill>
        <p:spPr>
          <a:xfrm>
            <a:off x="720720" y="914400"/>
            <a:ext cx="7448040" cy="4781160"/>
          </a:xfrm>
          <a:prstGeom prst="rect">
            <a:avLst/>
          </a:prstGeom>
          <a:ln w="9360">
            <a:noFill/>
          </a:ln>
        </p:spPr>
      </p:pic>
      <p:sp>
        <p:nvSpPr>
          <p:cNvPr id="410" name="CustomShape 3"/>
          <p:cNvSpPr/>
          <p:nvPr/>
        </p:nvSpPr>
        <p:spPr>
          <a:xfrm>
            <a:off x="3774960" y="1271520"/>
            <a:ext cx="1606320" cy="261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INA152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Pole and Zero</a:t>
            </a:r>
            <a:endParaRPr b="0" lang="en-US" sz="3200" spc="-1" strike="noStrike">
              <a:solidFill>
                <a:srgbClr val="000000"/>
              </a:solidFill>
              <a:uFill>
                <a:solidFill>
                  <a:srgbClr val="ffffff"/>
                </a:solidFill>
              </a:uFill>
              <a:latin typeface="Arial"/>
            </a:endParaRPr>
          </a:p>
        </p:txBody>
      </p:sp>
      <p:sp>
        <p:nvSpPr>
          <p:cNvPr id="412" name="TextShape 2"/>
          <p:cNvSpPr txBox="1"/>
          <p:nvPr/>
        </p:nvSpPr>
        <p:spPr>
          <a:xfrm>
            <a:off x="6642000" y="6049800"/>
            <a:ext cx="2133360" cy="205920"/>
          </a:xfrm>
          <a:prstGeom prst="rect">
            <a:avLst/>
          </a:prstGeom>
          <a:noFill/>
          <a:ln>
            <a:noFill/>
          </a:ln>
        </p:spPr>
        <p:txBody>
          <a:bodyPr/>
          <a:p>
            <a:pPr algn="r">
              <a:lnSpc>
                <a:spcPct val="100000"/>
              </a:lnSpc>
            </a:pPr>
            <a:fld id="{68D70A12-E726-4A53-8EAE-5115FAD179B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13" name="Picture 3" descr=""/>
          <p:cNvPicPr/>
          <p:nvPr/>
        </p:nvPicPr>
        <p:blipFill>
          <a:blip r:embed="rId1"/>
          <a:stretch/>
        </p:blipFill>
        <p:spPr>
          <a:xfrm>
            <a:off x="476280" y="960480"/>
            <a:ext cx="7600680" cy="4781160"/>
          </a:xfrm>
          <a:prstGeom prst="rect">
            <a:avLst/>
          </a:prstGeom>
          <a:ln w="9360">
            <a:noFill/>
          </a:ln>
        </p:spPr>
      </p:pic>
      <p:sp>
        <p:nvSpPr>
          <p:cNvPr id="414" name="CustomShape 3"/>
          <p:cNvSpPr/>
          <p:nvPr/>
        </p:nvSpPr>
        <p:spPr>
          <a:xfrm>
            <a:off x="4051440" y="1386000"/>
            <a:ext cx="1815840" cy="3855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5" name="Picture 1" descr=""/>
          <p:cNvPicPr/>
          <p:nvPr/>
        </p:nvPicPr>
        <p:blipFill>
          <a:blip r:embed="rId1"/>
          <a:stretch/>
        </p:blipFill>
        <p:spPr>
          <a:xfrm>
            <a:off x="476280" y="1333440"/>
            <a:ext cx="7926120" cy="4986000"/>
          </a:xfrm>
          <a:prstGeom prst="rect">
            <a:avLst/>
          </a:prstGeom>
          <a:ln w="9360">
            <a:noFill/>
          </a:ln>
        </p:spPr>
      </p:pic>
      <p:sp>
        <p:nvSpPr>
          <p:cNvPr id="416"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INA152 Z</a:t>
            </a:r>
            <a:r>
              <a:rPr b="1" lang="en-US" sz="2800" spc="-1" strike="noStrike" baseline="-25000">
                <a:solidFill>
                  <a:srgbClr val="c00000"/>
                </a:solidFill>
                <a:uFill>
                  <a:solidFill>
                    <a:srgbClr val="ffffff"/>
                  </a:solidFill>
                </a:uFill>
                <a:latin typeface="Arial"/>
              </a:rPr>
              <a:t>O</a:t>
            </a:r>
            <a:r>
              <a:rPr b="1" lang="en-US" sz="2800" spc="-1" strike="noStrike">
                <a:solidFill>
                  <a:srgbClr val="c00000"/>
                </a:solidFill>
                <a:uFill>
                  <a:solidFill>
                    <a:srgbClr val="ffffff"/>
                  </a:solidFill>
                </a:uFill>
                <a:latin typeface="Arial"/>
              </a:rPr>
              <a:t> and CL </a:t>
            </a:r>
            <a:endParaRPr b="0" lang="en-US" sz="3200" spc="-1" strike="noStrike">
              <a:solidFill>
                <a:srgbClr val="000000"/>
              </a:solidFill>
              <a:uFill>
                <a:solidFill>
                  <a:srgbClr val="ffffff"/>
                </a:solidFill>
              </a:uFill>
              <a:latin typeface="Arial"/>
            </a:endParaRPr>
          </a:p>
        </p:txBody>
      </p:sp>
      <p:sp>
        <p:nvSpPr>
          <p:cNvPr id="417" name="TextShape 2"/>
          <p:cNvSpPr txBox="1"/>
          <p:nvPr/>
        </p:nvSpPr>
        <p:spPr>
          <a:xfrm>
            <a:off x="6642000" y="6049800"/>
            <a:ext cx="2133360" cy="205920"/>
          </a:xfrm>
          <a:prstGeom prst="rect">
            <a:avLst/>
          </a:prstGeom>
          <a:noFill/>
          <a:ln>
            <a:noFill/>
          </a:ln>
        </p:spPr>
        <p:txBody>
          <a:bodyPr/>
          <a:p>
            <a:pPr algn="r">
              <a:lnSpc>
                <a:spcPct val="100000"/>
              </a:lnSpc>
            </a:pPr>
            <a:fld id="{30EBBB67-C8BC-48C5-8543-8DE24590B04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18" name="Picture 3" descr=""/>
          <p:cNvPicPr/>
          <p:nvPr/>
        </p:nvPicPr>
        <p:blipFill>
          <a:blip r:embed="rId2"/>
          <a:srcRect l="8296" t="11845" r="12127" b="15695"/>
          <a:stretch/>
        </p:blipFill>
        <p:spPr>
          <a:xfrm>
            <a:off x="1197000" y="816120"/>
            <a:ext cx="1423800" cy="729720"/>
          </a:xfrm>
          <a:prstGeom prst="rect">
            <a:avLst/>
          </a:prstGeom>
          <a:ln w="9360">
            <a:noFill/>
          </a:ln>
        </p:spPr>
      </p:pic>
      <p:pic>
        <p:nvPicPr>
          <p:cNvPr id="419" name="Picture 4" descr=""/>
          <p:cNvPicPr/>
          <p:nvPr/>
        </p:nvPicPr>
        <p:blipFill>
          <a:blip r:embed="rId3"/>
          <a:srcRect l="7576" t="12620" r="6774" b="16444"/>
          <a:stretch/>
        </p:blipFill>
        <p:spPr>
          <a:xfrm>
            <a:off x="2955960" y="816120"/>
            <a:ext cx="1615680" cy="715680"/>
          </a:xfrm>
          <a:prstGeom prst="rect">
            <a:avLst/>
          </a:prstGeom>
          <a:ln w="9360">
            <a:noFill/>
          </a:ln>
        </p:spPr>
      </p:pic>
      <p:sp>
        <p:nvSpPr>
          <p:cNvPr id="420" name="CustomShape 3"/>
          <p:cNvSpPr/>
          <p:nvPr/>
        </p:nvSpPr>
        <p:spPr>
          <a:xfrm>
            <a:off x="4996440" y="190440"/>
            <a:ext cx="3157560" cy="1155960"/>
          </a:xfrm>
          <a:prstGeom prst="rect">
            <a:avLst/>
          </a:prstGeom>
          <a:solidFill>
            <a:schemeClr val="bg1"/>
          </a:solidFill>
          <a:ln w="9360">
            <a:solidFill>
              <a:srgbClr val="0000ff"/>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0000ff"/>
                </a:solidFill>
                <a:uFill>
                  <a:solidFill>
                    <a:srgbClr val="ffffff"/>
                  </a:solidFill>
                </a:uFill>
                <a:latin typeface="Arial"/>
              </a:rPr>
              <a:t>Note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For both capacitive values of CL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the load impedance interacts with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Zo in its “high frequency” Zo resistive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region (Zo_Hif).</a:t>
            </a:r>
            <a:endParaRPr b="0" lang="en-US" sz="1800" spc="-1" strike="noStrike">
              <a:solidFill>
                <a:srgbClr val="000000"/>
              </a:solidFill>
              <a:uFill>
                <a:solidFill>
                  <a:srgbClr val="ffffff"/>
                </a:solidFill>
              </a:uFill>
              <a:latin typeface="Arial"/>
            </a:endParaRPr>
          </a:p>
        </p:txBody>
      </p:sp>
      <p:sp>
        <p:nvSpPr>
          <p:cNvPr id="421" name="CustomShape 4"/>
          <p:cNvSpPr/>
          <p:nvPr/>
        </p:nvSpPr>
        <p:spPr>
          <a:xfrm>
            <a:off x="3243240" y="1685880"/>
            <a:ext cx="1395000" cy="228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 INA152 Loaded Aol: Original and New</a:t>
            </a:r>
            <a:endParaRPr b="0" lang="en-US" sz="3200" spc="-1" strike="noStrike">
              <a:solidFill>
                <a:srgbClr val="000000"/>
              </a:solidFill>
              <a:uFill>
                <a:solidFill>
                  <a:srgbClr val="ffffff"/>
                </a:solidFill>
              </a:uFill>
              <a:latin typeface="Arial"/>
            </a:endParaRPr>
          </a:p>
        </p:txBody>
      </p:sp>
      <p:sp>
        <p:nvSpPr>
          <p:cNvPr id="423" name="TextShape 2"/>
          <p:cNvSpPr txBox="1"/>
          <p:nvPr/>
        </p:nvSpPr>
        <p:spPr>
          <a:xfrm>
            <a:off x="6642000" y="6049800"/>
            <a:ext cx="2133360" cy="205920"/>
          </a:xfrm>
          <a:prstGeom prst="rect">
            <a:avLst/>
          </a:prstGeom>
          <a:noFill/>
          <a:ln>
            <a:noFill/>
          </a:ln>
        </p:spPr>
        <p:txBody>
          <a:bodyPr/>
          <a:p>
            <a:pPr algn="r">
              <a:lnSpc>
                <a:spcPct val="100000"/>
              </a:lnSpc>
            </a:pPr>
            <a:fld id="{B01BA3AC-D842-4B81-B1EA-115AAF9BF8A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24" name="CustomShape 3"/>
          <p:cNvSpPr/>
          <p:nvPr/>
        </p:nvSpPr>
        <p:spPr>
          <a:xfrm>
            <a:off x="708120" y="5429160"/>
            <a:ext cx="7146720" cy="91332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Add Cco = 10x CL then fp3 will move one decade to the left of fp2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Add Rco to create fz1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Keep fz1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10*fp3 for overall best loop gain phase margin</a:t>
            </a:r>
            <a:endParaRPr b="0" lang="en-US" sz="1800" spc="-1" strike="noStrike">
              <a:solidFill>
                <a:srgbClr val="000000"/>
              </a:solidFill>
              <a:uFill>
                <a:solidFill>
                  <a:srgbClr val="ffffff"/>
                </a:solidFill>
              </a:uFill>
              <a:latin typeface="Arial"/>
            </a:endParaRPr>
          </a:p>
        </p:txBody>
      </p:sp>
      <p:pic>
        <p:nvPicPr>
          <p:cNvPr id="425" name="Picture 2" descr=""/>
          <p:cNvPicPr/>
          <p:nvPr/>
        </p:nvPicPr>
        <p:blipFill>
          <a:blip r:embed="rId1"/>
          <a:stretch/>
        </p:blipFill>
        <p:spPr>
          <a:xfrm>
            <a:off x="339840" y="708120"/>
            <a:ext cx="7600680" cy="4781160"/>
          </a:xfrm>
          <a:prstGeom prst="rect">
            <a:avLst/>
          </a:prstGeom>
          <a:ln w="9360">
            <a:noFill/>
          </a:ln>
        </p:spPr>
      </p:pic>
      <p:sp>
        <p:nvSpPr>
          <p:cNvPr id="426" name="CustomShape 4"/>
          <p:cNvSpPr/>
          <p:nvPr/>
        </p:nvSpPr>
        <p:spPr>
          <a:xfrm>
            <a:off x="6162840" y="1041480"/>
            <a:ext cx="1257120" cy="591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7" name="Object 1"/>
          <p:cNvGraphicFramePr/>
          <p:nvPr/>
        </p:nvGraphicFramePr>
        <p:xfrm>
          <a:off x="806400" y="3222720"/>
          <a:ext cx="4939920" cy="2831760"/>
        </p:xfrm>
        <a:graphic>
          <a:graphicData uri="http://schemas.openxmlformats.org/presentationml/2006/ole">
            <p:oleObj progId="Equation.3" r:id="rId1" spid="">
              <p:embed/>
              <p:pic>
                <p:nvPicPr>
                  <p:cNvPr id="428" name="Object 2" descr=""/>
                  <p:cNvPicPr/>
                  <p:nvPr/>
                </p:nvPicPr>
                <p:blipFill>
                  <a:blip r:embed="rId2"/>
                  <a:stretch/>
                </p:blipFill>
                <p:spPr>
                  <a:xfrm>
                    <a:off x="806400" y="3222720"/>
                    <a:ext cx="4939920" cy="2831760"/>
                  </a:xfrm>
                  <a:prstGeom prst="rect">
                    <a:avLst/>
                  </a:prstGeom>
                  <a:ln>
                    <a:noFill/>
                  </a:ln>
                </p:spPr>
              </p:pic>
            </p:oleObj>
          </a:graphicData>
        </a:graphic>
      </p:graphicFrame>
      <p:pic>
        <p:nvPicPr>
          <p:cNvPr id="429" name="Picture 3" descr=""/>
          <p:cNvPicPr/>
          <p:nvPr/>
        </p:nvPicPr>
        <p:blipFill>
          <a:blip r:embed="rId3"/>
          <a:stretch/>
        </p:blipFill>
        <p:spPr>
          <a:xfrm>
            <a:off x="119160" y="485640"/>
            <a:ext cx="6474960" cy="2876040"/>
          </a:xfrm>
          <a:prstGeom prst="rect">
            <a:avLst/>
          </a:prstGeom>
          <a:ln w="9360">
            <a:noFill/>
          </a:ln>
        </p:spPr>
      </p:pic>
      <p:sp>
        <p:nvSpPr>
          <p:cNvPr id="430" name="TextShape 2"/>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Compute Rco and Cco</a:t>
            </a:r>
            <a:endParaRPr b="0" lang="en-US" sz="3200" spc="-1" strike="noStrike">
              <a:solidFill>
                <a:srgbClr val="000000"/>
              </a:solidFill>
              <a:uFill>
                <a:solidFill>
                  <a:srgbClr val="ffffff"/>
                </a:solidFill>
              </a:uFill>
              <a:latin typeface="Arial"/>
            </a:endParaRPr>
          </a:p>
        </p:txBody>
      </p:sp>
      <p:sp>
        <p:nvSpPr>
          <p:cNvPr id="431" name="TextShape 3"/>
          <p:cNvSpPr txBox="1"/>
          <p:nvPr/>
        </p:nvSpPr>
        <p:spPr>
          <a:xfrm>
            <a:off x="6642000" y="6049800"/>
            <a:ext cx="2133360" cy="205920"/>
          </a:xfrm>
          <a:prstGeom prst="rect">
            <a:avLst/>
          </a:prstGeom>
          <a:noFill/>
          <a:ln>
            <a:noFill/>
          </a:ln>
        </p:spPr>
        <p:txBody>
          <a:bodyPr/>
          <a:p>
            <a:pPr algn="r">
              <a:lnSpc>
                <a:spcPct val="100000"/>
              </a:lnSpc>
            </a:pPr>
            <a:fld id="{CFF5EDC4-78B1-4C44-AFE4-B4620D6D4E5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32" name="CustomShape 4"/>
          <p:cNvSpPr/>
          <p:nvPr/>
        </p:nvSpPr>
        <p:spPr>
          <a:xfrm>
            <a:off x="5477040" y="1952640"/>
            <a:ext cx="933120" cy="11998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33" name="CustomShape 5"/>
          <p:cNvSpPr/>
          <p:nvPr/>
        </p:nvSpPr>
        <p:spPr>
          <a:xfrm>
            <a:off x="6710400" y="990720"/>
            <a:ext cx="2271240" cy="729720"/>
          </a:xfrm>
          <a:prstGeom prst="rect">
            <a:avLst/>
          </a:prstGeom>
          <a:noFill/>
          <a:ln w="9360">
            <a:solidFill>
              <a:srgbClr val="ff0000"/>
            </a:solidFill>
            <a:miter/>
          </a:ln>
        </p:spPr>
        <p:style>
          <a:lnRef idx="0"/>
          <a:fillRef idx="0"/>
          <a:effectRef idx="0"/>
          <a:fontRef idx="minor"/>
        </p:style>
        <p:txBody>
          <a:bodyPr lIns="90000" rIns="90000" tIns="45000" bIns="45000"/>
          <a:p>
            <a:pPr>
              <a:lnSpc>
                <a:spcPct val="100000"/>
              </a:lnSpc>
            </a:pPr>
            <a:r>
              <a:rPr b="0" lang="en-US" sz="1400" spc="-1" strike="noStrike">
                <a:solidFill>
                  <a:srgbClr val="ff0000"/>
                </a:solidFill>
                <a:uFill>
                  <a:solidFill>
                    <a:srgbClr val="ffffff"/>
                  </a:solidFill>
                </a:uFill>
                <a:latin typeface="Arial"/>
              </a:rPr>
              <a:t>Not seen by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ff0000"/>
                </a:solidFill>
                <a:uFill>
                  <a:solidFill>
                    <a:srgbClr val="ffffff"/>
                  </a:solidFill>
                </a:uFill>
                <a:latin typeface="Arial"/>
              </a:rPr>
              <a:t>Output Pin Compensation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ff0000"/>
                </a:solidFill>
                <a:uFill>
                  <a:solidFill>
                    <a:srgbClr val="ffffff"/>
                  </a:solidFill>
                </a:uFill>
                <a:latin typeface="Arial"/>
              </a:rPr>
              <a:t>Loaded Aol New</a:t>
            </a:r>
            <a:endParaRPr b="0" lang="en-US" sz="1800" spc="-1" strike="noStrike">
              <a:solidFill>
                <a:srgbClr val="000000"/>
              </a:solidFill>
              <a:uFill>
                <a:solidFill>
                  <a:srgbClr val="ffffff"/>
                </a:solidFill>
              </a:uFill>
              <a:latin typeface="Arial"/>
            </a:endParaRPr>
          </a:p>
        </p:txBody>
      </p:sp>
      <p:sp>
        <p:nvSpPr>
          <p:cNvPr id="434" name="CustomShape 6"/>
          <p:cNvSpPr/>
          <p:nvPr/>
        </p:nvSpPr>
        <p:spPr>
          <a:xfrm flipH="1">
            <a:off x="6438960" y="1728720"/>
            <a:ext cx="1406160" cy="671040"/>
          </a:xfrm>
          <a:custGeom>
            <a:avLst/>
            <a:gdLst/>
            <a:ahLst/>
            <a:rect l="l" t="t" r="r" b="b"/>
            <a:pathLst>
              <a:path w="21600" h="21600">
                <a:moveTo>
                  <a:pt x="0" y="0"/>
                </a:moveTo>
                <a:lnTo>
                  <a:pt x="21600" y="21600"/>
                </a:lnTo>
              </a:path>
            </a:pathLst>
          </a:custGeom>
          <a:noFill/>
          <a:ln>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35" name="CustomShape 7"/>
          <p:cNvSpPr/>
          <p:nvPr/>
        </p:nvSpPr>
        <p:spPr>
          <a:xfrm>
            <a:off x="793800" y="3581280"/>
            <a:ext cx="3416040" cy="618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36" name="CustomShape 8"/>
          <p:cNvSpPr/>
          <p:nvPr/>
        </p:nvSpPr>
        <p:spPr>
          <a:xfrm>
            <a:off x="793800" y="4896000"/>
            <a:ext cx="2206440" cy="6091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37" name="CustomShape 9"/>
          <p:cNvSpPr/>
          <p:nvPr/>
        </p:nvSpPr>
        <p:spPr>
          <a:xfrm>
            <a:off x="784080" y="4314960"/>
            <a:ext cx="387000" cy="342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38" name="CustomShape 10"/>
          <p:cNvSpPr/>
          <p:nvPr/>
        </p:nvSpPr>
        <p:spPr>
          <a:xfrm>
            <a:off x="765000" y="5591160"/>
            <a:ext cx="387000" cy="342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39" name="CustomShape 11"/>
          <p:cNvSpPr/>
          <p:nvPr/>
        </p:nvSpPr>
        <p:spPr>
          <a:xfrm>
            <a:off x="4842000" y="4334040"/>
            <a:ext cx="891720" cy="342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40" name="CustomShape 12"/>
          <p:cNvSpPr/>
          <p:nvPr/>
        </p:nvSpPr>
        <p:spPr>
          <a:xfrm>
            <a:off x="3546360" y="5600880"/>
            <a:ext cx="891720" cy="342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Compute Rco and Cco and check in SPICE</a:t>
            </a:r>
            <a:endParaRPr b="0" lang="en-US" sz="3200" spc="-1" strike="noStrike">
              <a:solidFill>
                <a:srgbClr val="000000"/>
              </a:solidFill>
              <a:uFill>
                <a:solidFill>
                  <a:srgbClr val="ffffff"/>
                </a:solidFill>
              </a:uFill>
              <a:latin typeface="Arial"/>
            </a:endParaRPr>
          </a:p>
        </p:txBody>
      </p:sp>
      <p:sp>
        <p:nvSpPr>
          <p:cNvPr id="442" name="TextShape 2"/>
          <p:cNvSpPr txBox="1"/>
          <p:nvPr/>
        </p:nvSpPr>
        <p:spPr>
          <a:xfrm>
            <a:off x="6642000" y="6049800"/>
            <a:ext cx="2133360" cy="205920"/>
          </a:xfrm>
          <a:prstGeom prst="rect">
            <a:avLst/>
          </a:prstGeom>
          <a:noFill/>
          <a:ln>
            <a:noFill/>
          </a:ln>
        </p:spPr>
        <p:txBody>
          <a:bodyPr/>
          <a:p>
            <a:pPr algn="r">
              <a:lnSpc>
                <a:spcPct val="100000"/>
              </a:lnSpc>
            </a:pPr>
            <a:fld id="{495287A9-0DBF-4C15-994B-B6CDD7ED258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43" name="Picture 3" descr=""/>
          <p:cNvPicPr/>
          <p:nvPr/>
        </p:nvPicPr>
        <p:blipFill>
          <a:blip r:embed="rId1"/>
          <a:stretch/>
        </p:blipFill>
        <p:spPr>
          <a:xfrm>
            <a:off x="328680" y="824040"/>
            <a:ext cx="8299080" cy="4223880"/>
          </a:xfrm>
          <a:prstGeom prst="rect">
            <a:avLst/>
          </a:prstGeom>
          <a:ln w="9360">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Compute Rco and Cco and check in SPICE</a:t>
            </a:r>
            <a:endParaRPr b="0" lang="en-US" sz="3200" spc="-1" strike="noStrike">
              <a:solidFill>
                <a:srgbClr val="000000"/>
              </a:solidFill>
              <a:uFill>
                <a:solidFill>
                  <a:srgbClr val="ffffff"/>
                </a:solidFill>
              </a:uFill>
              <a:latin typeface="Arial"/>
            </a:endParaRPr>
          </a:p>
        </p:txBody>
      </p:sp>
      <p:sp>
        <p:nvSpPr>
          <p:cNvPr id="445" name="TextShape 2"/>
          <p:cNvSpPr txBox="1"/>
          <p:nvPr/>
        </p:nvSpPr>
        <p:spPr>
          <a:xfrm>
            <a:off x="6642000" y="6049800"/>
            <a:ext cx="2133360" cy="205920"/>
          </a:xfrm>
          <a:prstGeom prst="rect">
            <a:avLst/>
          </a:prstGeom>
          <a:noFill/>
          <a:ln>
            <a:noFill/>
          </a:ln>
        </p:spPr>
        <p:txBody>
          <a:bodyPr/>
          <a:p>
            <a:pPr algn="r">
              <a:lnSpc>
                <a:spcPct val="100000"/>
              </a:lnSpc>
            </a:pPr>
            <a:fld id="{BC248732-575C-42BC-8042-2E352DFDB15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46" name="Picture 2" descr=""/>
          <p:cNvPicPr/>
          <p:nvPr/>
        </p:nvPicPr>
        <p:blipFill>
          <a:blip r:embed="rId1"/>
          <a:stretch/>
        </p:blipFill>
        <p:spPr>
          <a:xfrm>
            <a:off x="162000" y="828720"/>
            <a:ext cx="8637120" cy="5433480"/>
          </a:xfrm>
          <a:prstGeom prst="rect">
            <a:avLst/>
          </a:prstGeom>
          <a:ln w="9360">
            <a:noFill/>
          </a:ln>
        </p:spPr>
      </p:pic>
      <p:sp>
        <p:nvSpPr>
          <p:cNvPr id="447" name="CustomShape 3"/>
          <p:cNvSpPr/>
          <p:nvPr/>
        </p:nvSpPr>
        <p:spPr>
          <a:xfrm>
            <a:off x="1027080" y="1895400"/>
            <a:ext cx="1609200" cy="3823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48" name="CustomShape 4"/>
          <p:cNvSpPr/>
          <p:nvPr/>
        </p:nvSpPr>
        <p:spPr>
          <a:xfrm>
            <a:off x="3797280" y="2749680"/>
            <a:ext cx="272520" cy="202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49" name="CustomShape 5"/>
          <p:cNvSpPr/>
          <p:nvPr/>
        </p:nvSpPr>
        <p:spPr>
          <a:xfrm>
            <a:off x="5556240" y="2575080"/>
            <a:ext cx="256680" cy="1965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642000" y="6049800"/>
            <a:ext cx="2133360" cy="205920"/>
          </a:xfrm>
          <a:prstGeom prst="rect">
            <a:avLst/>
          </a:prstGeom>
          <a:noFill/>
          <a:ln>
            <a:noFill/>
          </a:ln>
        </p:spPr>
        <p:txBody>
          <a:bodyPr/>
          <a:p>
            <a:pPr algn="r">
              <a:lnSpc>
                <a:spcPct val="100000"/>
              </a:lnSpc>
            </a:pPr>
            <a:fld id="{D54FB82B-03BF-4F0A-96F6-0414E140792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53" name="TextShape 2"/>
          <p:cNvSpPr txBox="1"/>
          <p:nvPr/>
        </p:nvSpPr>
        <p:spPr>
          <a:xfrm>
            <a:off x="316080" y="18252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Equivalent Input Capacitance and</a:t>
            </a:r>
            <a:r>
              <a:rPr b="1" lang="en-US" sz="2800" spc="-1" strike="noStrike">
                <a:solidFill>
                  <a:srgbClr val="c00000"/>
                </a:solidFill>
                <a:uFill>
                  <a:solidFill>
                    <a:srgbClr val="ffffff"/>
                  </a:solidFill>
                </a:uFill>
                <a:latin typeface="Symbol"/>
              </a:rPr>
              <a:t> b</a:t>
            </a:r>
            <a:endParaRPr b="0" lang="en-US" sz="3200" spc="-1" strike="noStrike">
              <a:solidFill>
                <a:srgbClr val="000000"/>
              </a:solidFill>
              <a:uFill>
                <a:solidFill>
                  <a:srgbClr val="ffffff"/>
                </a:solidFill>
              </a:uFill>
              <a:latin typeface="Arial"/>
            </a:endParaRPr>
          </a:p>
        </p:txBody>
      </p:sp>
      <p:pic>
        <p:nvPicPr>
          <p:cNvPr id="154" name="Picture 1" descr=""/>
          <p:cNvPicPr/>
          <p:nvPr/>
        </p:nvPicPr>
        <p:blipFill>
          <a:blip r:embed="rId1"/>
          <a:stretch/>
        </p:blipFill>
        <p:spPr>
          <a:xfrm>
            <a:off x="0" y="552600"/>
            <a:ext cx="4403520" cy="2898360"/>
          </a:xfrm>
          <a:prstGeom prst="rect">
            <a:avLst/>
          </a:prstGeom>
          <a:ln w="9360">
            <a:noFill/>
          </a:ln>
        </p:spPr>
      </p:pic>
      <p:pic>
        <p:nvPicPr>
          <p:cNvPr id="155" name="Picture 2" descr=""/>
          <p:cNvPicPr/>
          <p:nvPr/>
        </p:nvPicPr>
        <p:blipFill>
          <a:blip r:embed="rId2"/>
          <a:stretch/>
        </p:blipFill>
        <p:spPr>
          <a:xfrm>
            <a:off x="473040" y="3381480"/>
            <a:ext cx="3889080" cy="3187440"/>
          </a:xfrm>
          <a:prstGeom prst="rect">
            <a:avLst/>
          </a:prstGeom>
          <a:ln w="9360">
            <a:noFill/>
          </a:ln>
        </p:spPr>
      </p:pic>
      <p:pic>
        <p:nvPicPr>
          <p:cNvPr id="156" name="Picture 4" descr=""/>
          <p:cNvPicPr/>
          <p:nvPr/>
        </p:nvPicPr>
        <p:blipFill>
          <a:blip r:embed="rId3"/>
          <a:stretch/>
        </p:blipFill>
        <p:spPr>
          <a:xfrm>
            <a:off x="4781520" y="1400040"/>
            <a:ext cx="3711240" cy="2777760"/>
          </a:xfrm>
          <a:prstGeom prst="rect">
            <a:avLst/>
          </a:prstGeom>
          <a:ln w="9360">
            <a:noFill/>
          </a:ln>
        </p:spPr>
      </p:pic>
      <p:sp>
        <p:nvSpPr>
          <p:cNvPr id="157" name="Line 3"/>
          <p:cNvSpPr/>
          <p:nvPr/>
        </p:nvSpPr>
        <p:spPr>
          <a:xfrm>
            <a:off x="3078000" y="2911320"/>
            <a:ext cx="360" cy="888840"/>
          </a:xfrm>
          <a:prstGeom prst="line">
            <a:avLst/>
          </a:prstGeom>
          <a:ln w="31680">
            <a:solidFill>
              <a:srgbClr val="ff0000"/>
            </a:solidFill>
            <a:round/>
            <a:tailEnd len="lg" type="triangle" w="lg"/>
          </a:ln>
        </p:spPr>
        <p:style>
          <a:lnRef idx="0"/>
          <a:fillRef idx="0"/>
          <a:effectRef idx="0"/>
          <a:fontRef idx="minor"/>
        </p:style>
      </p:sp>
      <p:sp>
        <p:nvSpPr>
          <p:cNvPr id="158" name="Line 4"/>
          <p:cNvSpPr/>
          <p:nvPr/>
        </p:nvSpPr>
        <p:spPr>
          <a:xfrm flipV="1">
            <a:off x="3682800" y="3531960"/>
            <a:ext cx="1928880" cy="1316160"/>
          </a:xfrm>
          <a:prstGeom prst="line">
            <a:avLst/>
          </a:prstGeom>
          <a:ln w="31680">
            <a:solidFill>
              <a:srgbClr val="ff0000"/>
            </a:solidFill>
            <a:round/>
            <a:tailEnd len="lg" type="triangle" w="lg"/>
          </a:ln>
        </p:spPr>
        <p:style>
          <a:lnRef idx="0"/>
          <a:fillRef idx="0"/>
          <a:effectRef idx="0"/>
          <a:fontRef idx="minor"/>
        </p:style>
      </p:sp>
      <p:graphicFrame>
        <p:nvGraphicFramePr>
          <p:cNvPr id="159" name="Object 5"/>
          <p:cNvGraphicFramePr/>
          <p:nvPr/>
        </p:nvGraphicFramePr>
        <p:xfrm>
          <a:off x="5454720" y="895320"/>
          <a:ext cx="1104480" cy="1231560"/>
        </p:xfrm>
        <a:graphic>
          <a:graphicData uri="http://schemas.openxmlformats.org/presentationml/2006/ole">
            <p:oleObj progId="Equation.3" r:id="rId4" spid="">
              <p:embed/>
              <p:pic>
                <p:nvPicPr>
                  <p:cNvPr id="160" name="Object 2" descr=""/>
                  <p:cNvPicPr/>
                  <p:nvPr/>
                </p:nvPicPr>
                <p:blipFill>
                  <a:blip r:embed="rId5"/>
                  <a:stretch/>
                </p:blipFill>
                <p:spPr>
                  <a:xfrm>
                    <a:off x="5454720" y="895320"/>
                    <a:ext cx="1104480" cy="1231560"/>
                  </a:xfrm>
                  <a:prstGeom prst="rect">
                    <a:avLst/>
                  </a:prstGeom>
                  <a:ln>
                    <a:noFill/>
                  </a:ln>
                </p:spPr>
              </p:pic>
            </p:oleObj>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6),7) Loop Gain Check</a:t>
            </a:r>
            <a:endParaRPr b="0" lang="en-US" sz="3200" spc="-1" strike="noStrike">
              <a:solidFill>
                <a:srgbClr val="000000"/>
              </a:solidFill>
              <a:uFill>
                <a:solidFill>
                  <a:srgbClr val="ffffff"/>
                </a:solidFill>
              </a:uFill>
              <a:latin typeface="Arial"/>
            </a:endParaRPr>
          </a:p>
        </p:txBody>
      </p:sp>
      <p:sp>
        <p:nvSpPr>
          <p:cNvPr id="451" name="TextShape 2"/>
          <p:cNvSpPr txBox="1"/>
          <p:nvPr/>
        </p:nvSpPr>
        <p:spPr>
          <a:xfrm>
            <a:off x="6642000" y="6049800"/>
            <a:ext cx="2133360" cy="205920"/>
          </a:xfrm>
          <a:prstGeom prst="rect">
            <a:avLst/>
          </a:prstGeom>
          <a:noFill/>
          <a:ln>
            <a:noFill/>
          </a:ln>
        </p:spPr>
        <p:txBody>
          <a:bodyPr/>
          <a:p>
            <a:pPr algn="r">
              <a:lnSpc>
                <a:spcPct val="100000"/>
              </a:lnSpc>
            </a:pPr>
            <a:fld id="{A746F66A-E432-4A8B-A01E-A4DC30BA1D7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52" name="Picture 2" descr=""/>
          <p:cNvPicPr/>
          <p:nvPr/>
        </p:nvPicPr>
        <p:blipFill>
          <a:blip r:embed="rId1"/>
          <a:stretch/>
        </p:blipFill>
        <p:spPr>
          <a:xfrm>
            <a:off x="747720" y="781200"/>
            <a:ext cx="6386040" cy="4498560"/>
          </a:xfrm>
          <a:prstGeom prst="rect">
            <a:avLst/>
          </a:prstGeom>
          <a:ln w="9360">
            <a:noFill/>
          </a:ln>
        </p:spPr>
      </p:pic>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6),7) Loop Gain Check</a:t>
            </a:r>
            <a:endParaRPr b="0" lang="en-US" sz="3200" spc="-1" strike="noStrike">
              <a:solidFill>
                <a:srgbClr val="000000"/>
              </a:solidFill>
              <a:uFill>
                <a:solidFill>
                  <a:srgbClr val="ffffff"/>
                </a:solidFill>
              </a:uFill>
              <a:latin typeface="Arial"/>
            </a:endParaRPr>
          </a:p>
        </p:txBody>
      </p:sp>
      <p:sp>
        <p:nvSpPr>
          <p:cNvPr id="454" name="TextShape 2"/>
          <p:cNvSpPr txBox="1"/>
          <p:nvPr/>
        </p:nvSpPr>
        <p:spPr>
          <a:xfrm>
            <a:off x="6642000" y="6049800"/>
            <a:ext cx="2133360" cy="205920"/>
          </a:xfrm>
          <a:prstGeom prst="rect">
            <a:avLst/>
          </a:prstGeom>
          <a:noFill/>
          <a:ln>
            <a:noFill/>
          </a:ln>
        </p:spPr>
        <p:txBody>
          <a:bodyPr/>
          <a:p>
            <a:pPr algn="r">
              <a:lnSpc>
                <a:spcPct val="100000"/>
              </a:lnSpc>
            </a:pPr>
            <a:fld id="{BAD3B046-D6AB-4412-A1C0-6D0FD89DADF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55" name="Picture 2" descr=""/>
          <p:cNvPicPr/>
          <p:nvPr/>
        </p:nvPicPr>
        <p:blipFill>
          <a:blip r:embed="rId1"/>
          <a:stretch/>
        </p:blipFill>
        <p:spPr>
          <a:xfrm>
            <a:off x="333360" y="824040"/>
            <a:ext cx="8314920" cy="5230440"/>
          </a:xfrm>
          <a:prstGeom prst="rect">
            <a:avLst/>
          </a:prstGeom>
          <a:ln w="9360">
            <a:noFill/>
          </a:ln>
        </p:spPr>
      </p:pic>
      <p:sp>
        <p:nvSpPr>
          <p:cNvPr id="456" name="CustomShape 3"/>
          <p:cNvSpPr/>
          <p:nvPr/>
        </p:nvSpPr>
        <p:spPr>
          <a:xfrm>
            <a:off x="1209600" y="1569960"/>
            <a:ext cx="1564920" cy="391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57" name="CustomShape 4"/>
          <p:cNvSpPr/>
          <p:nvPr/>
        </p:nvSpPr>
        <p:spPr>
          <a:xfrm>
            <a:off x="3540240" y="2921040"/>
            <a:ext cx="390240" cy="205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58" name="CustomShape 5"/>
          <p:cNvSpPr/>
          <p:nvPr/>
        </p:nvSpPr>
        <p:spPr>
          <a:xfrm>
            <a:off x="4073400" y="3413160"/>
            <a:ext cx="1953720" cy="42516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nSpc>
                <a:spcPct val="100000"/>
              </a:lnSpc>
            </a:pPr>
            <a:r>
              <a:rPr b="0" lang="en-US" sz="1100" spc="-1" strike="noStrike">
                <a:solidFill>
                  <a:srgbClr val="ff0000"/>
                </a:solidFill>
                <a:uFill>
                  <a:solidFill>
                    <a:srgbClr val="ffffff"/>
                  </a:solidFill>
                </a:uFill>
                <a:latin typeface="Arial"/>
              </a:rPr>
              <a:t>Loop Gain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ff0000"/>
                </a:solidFill>
                <a:uFill>
                  <a:solidFill>
                    <a:srgbClr val="ffffff"/>
                  </a:solidFill>
                </a:uFill>
                <a:latin typeface="Arial"/>
              </a:rPr>
              <a:t>Phase Margin = 47 degrees</a:t>
            </a:r>
            <a:endParaRPr b="0" lang="en-US" sz="1800" spc="-1" strike="noStrike">
              <a:solidFill>
                <a:srgbClr val="000000"/>
              </a:solidFill>
              <a:uFill>
                <a:solidFill>
                  <a:srgbClr val="ffffff"/>
                </a:solidFill>
              </a:uFill>
              <a:latin typeface="Arial"/>
            </a:endParaRPr>
          </a:p>
        </p:txBody>
      </p:sp>
      <p:sp>
        <p:nvSpPr>
          <p:cNvPr id="459" name="CustomShape 6"/>
          <p:cNvSpPr/>
          <p:nvPr/>
        </p:nvSpPr>
        <p:spPr>
          <a:xfrm flipH="1" flipV="1">
            <a:off x="3935520" y="3129120"/>
            <a:ext cx="421920" cy="28080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231840" y="142920"/>
            <a:ext cx="863388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8) Closed Loop AC Response</a:t>
            </a:r>
            <a:endParaRPr b="0" lang="en-US" sz="3200" spc="-1" strike="noStrike">
              <a:solidFill>
                <a:srgbClr val="000000"/>
              </a:solidFill>
              <a:uFill>
                <a:solidFill>
                  <a:srgbClr val="ffffff"/>
                </a:solidFill>
              </a:uFill>
              <a:latin typeface="Arial"/>
            </a:endParaRPr>
          </a:p>
        </p:txBody>
      </p:sp>
      <p:sp>
        <p:nvSpPr>
          <p:cNvPr id="461" name="TextShape 2"/>
          <p:cNvSpPr txBox="1"/>
          <p:nvPr/>
        </p:nvSpPr>
        <p:spPr>
          <a:xfrm>
            <a:off x="6642000" y="6049800"/>
            <a:ext cx="2133360" cy="205920"/>
          </a:xfrm>
          <a:prstGeom prst="rect">
            <a:avLst/>
          </a:prstGeom>
          <a:noFill/>
          <a:ln>
            <a:noFill/>
          </a:ln>
        </p:spPr>
        <p:txBody>
          <a:bodyPr/>
          <a:p>
            <a:pPr algn="r">
              <a:lnSpc>
                <a:spcPct val="100000"/>
              </a:lnSpc>
            </a:pPr>
            <a:fld id="{C1EAF7E6-6508-4FE9-BDC8-F5A76117402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62" name="Picture 2" descr=""/>
          <p:cNvPicPr/>
          <p:nvPr/>
        </p:nvPicPr>
        <p:blipFill>
          <a:blip r:embed="rId1"/>
          <a:stretch/>
        </p:blipFill>
        <p:spPr>
          <a:xfrm>
            <a:off x="266760" y="816120"/>
            <a:ext cx="8515080" cy="5324040"/>
          </a:xfrm>
          <a:prstGeom prst="rect">
            <a:avLst/>
          </a:prstGeom>
          <a:ln w="9360">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8) Closed Loop AC Response</a:t>
            </a:r>
            <a:endParaRPr b="0" lang="en-US" sz="3200" spc="-1" strike="noStrike">
              <a:solidFill>
                <a:srgbClr val="000000"/>
              </a:solidFill>
              <a:uFill>
                <a:solidFill>
                  <a:srgbClr val="ffffff"/>
                </a:solidFill>
              </a:uFill>
              <a:latin typeface="Arial"/>
            </a:endParaRPr>
          </a:p>
        </p:txBody>
      </p:sp>
      <p:sp>
        <p:nvSpPr>
          <p:cNvPr id="464" name="TextShape 2"/>
          <p:cNvSpPr txBox="1"/>
          <p:nvPr/>
        </p:nvSpPr>
        <p:spPr>
          <a:xfrm>
            <a:off x="6642000" y="6049800"/>
            <a:ext cx="2133360" cy="205920"/>
          </a:xfrm>
          <a:prstGeom prst="rect">
            <a:avLst/>
          </a:prstGeom>
          <a:noFill/>
          <a:ln>
            <a:noFill/>
          </a:ln>
        </p:spPr>
        <p:txBody>
          <a:bodyPr/>
          <a:p>
            <a:pPr algn="r">
              <a:lnSpc>
                <a:spcPct val="100000"/>
              </a:lnSpc>
            </a:pPr>
            <a:fld id="{1F6AD8AF-24FC-41EB-BB53-B79E8DEE1F3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65" name="Picture 2" descr=""/>
          <p:cNvPicPr/>
          <p:nvPr/>
        </p:nvPicPr>
        <p:blipFill>
          <a:blip r:embed="rId1"/>
          <a:stretch/>
        </p:blipFill>
        <p:spPr>
          <a:xfrm>
            <a:off x="309600" y="988920"/>
            <a:ext cx="8186400" cy="5149440"/>
          </a:xfrm>
          <a:prstGeom prst="rect">
            <a:avLst/>
          </a:prstGeom>
          <a:ln w="9360">
            <a:noFill/>
          </a:ln>
        </p:spPr>
      </p:pic>
      <p:sp>
        <p:nvSpPr>
          <p:cNvPr id="466" name="CustomShape 3"/>
          <p:cNvSpPr/>
          <p:nvPr/>
        </p:nvSpPr>
        <p:spPr>
          <a:xfrm>
            <a:off x="1405080" y="1847880"/>
            <a:ext cx="2188800" cy="5871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468" name="TextShape 2"/>
          <p:cNvSpPr txBox="1"/>
          <p:nvPr/>
        </p:nvSpPr>
        <p:spPr>
          <a:xfrm>
            <a:off x="6642000" y="6049800"/>
            <a:ext cx="2133360" cy="205920"/>
          </a:xfrm>
          <a:prstGeom prst="rect">
            <a:avLst/>
          </a:prstGeom>
          <a:noFill/>
          <a:ln>
            <a:noFill/>
          </a:ln>
        </p:spPr>
        <p:txBody>
          <a:bodyPr/>
          <a:p>
            <a:pPr algn="r">
              <a:lnSpc>
                <a:spcPct val="100000"/>
              </a:lnSpc>
            </a:pPr>
            <a:fld id="{366ABA4E-96B3-4935-9DB3-0A7D8B1944E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69" name="Picture 2" descr=""/>
          <p:cNvPicPr/>
          <p:nvPr/>
        </p:nvPicPr>
        <p:blipFill>
          <a:blip r:embed="rId1"/>
          <a:stretch/>
        </p:blipFill>
        <p:spPr>
          <a:xfrm>
            <a:off x="679320" y="939960"/>
            <a:ext cx="7470360" cy="4669920"/>
          </a:xfrm>
          <a:prstGeom prst="rect">
            <a:avLst/>
          </a:prstGeom>
          <a:ln w="9360">
            <a:noFill/>
          </a:ln>
        </p:spPr>
      </p:pic>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471" name="TextShape 2"/>
          <p:cNvSpPr txBox="1"/>
          <p:nvPr/>
        </p:nvSpPr>
        <p:spPr>
          <a:xfrm>
            <a:off x="6642000" y="6049800"/>
            <a:ext cx="2133360" cy="205920"/>
          </a:xfrm>
          <a:prstGeom prst="rect">
            <a:avLst/>
          </a:prstGeom>
          <a:noFill/>
          <a:ln>
            <a:noFill/>
          </a:ln>
        </p:spPr>
        <p:txBody>
          <a:bodyPr/>
          <a:p>
            <a:pPr algn="r">
              <a:lnSpc>
                <a:spcPct val="100000"/>
              </a:lnSpc>
            </a:pPr>
            <a:fld id="{00A76E4F-994D-4B2D-8800-1342BD0D906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72" name="Picture 2" descr=""/>
          <p:cNvPicPr/>
          <p:nvPr/>
        </p:nvPicPr>
        <p:blipFill>
          <a:blip r:embed="rId1"/>
          <a:stretch/>
        </p:blipFill>
        <p:spPr>
          <a:xfrm>
            <a:off x="351000" y="824040"/>
            <a:ext cx="7981560" cy="5022360"/>
          </a:xfrm>
          <a:prstGeom prst="rect">
            <a:avLst/>
          </a:prstGeom>
          <a:ln w="9360">
            <a:noFill/>
          </a:ln>
        </p:spPr>
      </p:pic>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474" name="TextShape 2"/>
          <p:cNvSpPr txBox="1"/>
          <p:nvPr/>
        </p:nvSpPr>
        <p:spPr>
          <a:xfrm>
            <a:off x="6642000" y="6049800"/>
            <a:ext cx="2133360" cy="205920"/>
          </a:xfrm>
          <a:prstGeom prst="rect">
            <a:avLst/>
          </a:prstGeom>
          <a:noFill/>
          <a:ln>
            <a:noFill/>
          </a:ln>
        </p:spPr>
        <p:txBody>
          <a:bodyPr/>
          <a:p>
            <a:pPr algn="r">
              <a:lnSpc>
                <a:spcPct val="100000"/>
              </a:lnSpc>
            </a:pPr>
            <a:fld id="{BCDAB446-FB46-4F7D-B127-6CAF4E391ED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75" name="Picture 2" descr=""/>
          <p:cNvPicPr/>
          <p:nvPr/>
        </p:nvPicPr>
        <p:blipFill>
          <a:blip r:embed="rId1"/>
          <a:srcRect l="0" t="0" r="47161" b="0"/>
          <a:stretch/>
        </p:blipFill>
        <p:spPr>
          <a:xfrm>
            <a:off x="206280" y="1352520"/>
            <a:ext cx="4016160" cy="4628880"/>
          </a:xfrm>
          <a:prstGeom prst="rect">
            <a:avLst/>
          </a:prstGeom>
          <a:ln w="9360">
            <a:noFill/>
          </a:ln>
        </p:spPr>
      </p:pic>
      <p:pic>
        <p:nvPicPr>
          <p:cNvPr id="476" name="Picture 3" descr=""/>
          <p:cNvPicPr/>
          <p:nvPr/>
        </p:nvPicPr>
        <p:blipFill>
          <a:blip r:embed="rId2"/>
          <a:srcRect l="0" t="0" r="47026" b="0"/>
          <a:stretch/>
        </p:blipFill>
        <p:spPr>
          <a:xfrm>
            <a:off x="4613400" y="1373040"/>
            <a:ext cx="4026960" cy="4628880"/>
          </a:xfrm>
          <a:prstGeom prst="rect">
            <a:avLst/>
          </a:prstGeom>
          <a:ln w="9360">
            <a:noFill/>
          </a:ln>
        </p:spPr>
      </p:pic>
      <p:sp>
        <p:nvSpPr>
          <p:cNvPr id="477" name="CustomShape 3"/>
          <p:cNvSpPr/>
          <p:nvPr/>
        </p:nvSpPr>
        <p:spPr>
          <a:xfrm>
            <a:off x="1654200" y="865080"/>
            <a:ext cx="1674360" cy="57708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gn="ctr">
              <a:lnSpc>
                <a:spcPct val="100000"/>
              </a:lnSpc>
            </a:pPr>
            <a:r>
              <a:rPr b="1" lang="en-US" sz="1600" spc="-1" strike="noStrike">
                <a:solidFill>
                  <a:srgbClr val="ff0000"/>
                </a:solidFill>
                <a:uFill>
                  <a:solidFill>
                    <a:srgbClr val="ffffff"/>
                  </a:solidFill>
                </a:uFill>
                <a:latin typeface="Arial"/>
              </a:rPr>
              <a:t>Zoom on VOUT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ff0000"/>
                </a:solidFill>
                <a:uFill>
                  <a:solidFill>
                    <a:srgbClr val="ffffff"/>
                  </a:solidFill>
                </a:uFill>
                <a:latin typeface="Arial"/>
              </a:rPr>
              <a:t>Rising Edge</a:t>
            </a:r>
            <a:endParaRPr b="0" lang="en-US" sz="1800" spc="-1" strike="noStrike">
              <a:solidFill>
                <a:srgbClr val="000000"/>
              </a:solidFill>
              <a:uFill>
                <a:solidFill>
                  <a:srgbClr val="ffffff"/>
                </a:solidFill>
              </a:uFill>
              <a:latin typeface="Arial"/>
            </a:endParaRPr>
          </a:p>
        </p:txBody>
      </p:sp>
      <p:sp>
        <p:nvSpPr>
          <p:cNvPr id="478" name="CustomShape 4"/>
          <p:cNvSpPr/>
          <p:nvPr/>
        </p:nvSpPr>
        <p:spPr>
          <a:xfrm>
            <a:off x="5905440" y="843120"/>
            <a:ext cx="1674360" cy="577080"/>
          </a:xfrm>
          <a:prstGeom prst="rect">
            <a:avLst/>
          </a:prstGeom>
          <a:solidFill>
            <a:schemeClr val="bg1"/>
          </a:solidFill>
          <a:ln w="25560">
            <a:solidFill>
              <a:srgbClr val="ff0000"/>
            </a:solidFill>
            <a:miter/>
          </a:ln>
        </p:spPr>
        <p:style>
          <a:lnRef idx="0"/>
          <a:fillRef idx="0"/>
          <a:effectRef idx="0"/>
          <a:fontRef idx="minor"/>
        </p:style>
        <p:txBody>
          <a:bodyPr lIns="90000" rIns="90000" tIns="45000" bIns="45000"/>
          <a:p>
            <a:pPr algn="ctr">
              <a:lnSpc>
                <a:spcPct val="100000"/>
              </a:lnSpc>
            </a:pPr>
            <a:r>
              <a:rPr b="1" lang="en-US" sz="1600" spc="-1" strike="noStrike">
                <a:solidFill>
                  <a:srgbClr val="ff0000"/>
                </a:solidFill>
                <a:uFill>
                  <a:solidFill>
                    <a:srgbClr val="ffffff"/>
                  </a:solidFill>
                </a:uFill>
                <a:latin typeface="Arial"/>
              </a:rPr>
              <a:t>Zoom on VOUT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ff0000"/>
                </a:solidFill>
                <a:uFill>
                  <a:solidFill>
                    <a:srgbClr val="ffffff"/>
                  </a:solidFill>
                </a:uFill>
                <a:latin typeface="Arial"/>
              </a:rPr>
              <a:t>Falling Edge</a:t>
            </a:r>
            <a:endParaRPr b="0" lang="en-US" sz="1800" spc="-1" strike="noStrike">
              <a:solidFill>
                <a:srgbClr val="000000"/>
              </a:solidFill>
              <a:uFill>
                <a:solidFill>
                  <a:srgbClr val="ffffff"/>
                </a:solidFill>
              </a:uFill>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6642000" y="6078600"/>
            <a:ext cx="2133360" cy="205920"/>
          </a:xfrm>
          <a:prstGeom prst="rect">
            <a:avLst/>
          </a:prstGeom>
          <a:noFill/>
          <a:ln w="9360">
            <a:noFill/>
          </a:ln>
        </p:spPr>
        <p:txBody>
          <a:bodyPr/>
          <a:p>
            <a:pPr algn="r">
              <a:lnSpc>
                <a:spcPct val="100000"/>
              </a:lnSpc>
            </a:pPr>
            <a:fld id="{F87AB09D-0660-413F-9AAD-DB77D1B9AB8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0" name="TextShape 2"/>
          <p:cNvSpPr txBox="1"/>
          <p:nvPr/>
        </p:nvSpPr>
        <p:spPr>
          <a:xfrm>
            <a:off x="627120" y="1781280"/>
            <a:ext cx="7173720" cy="154260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12) Riso with Dual Feedback</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(Output Cload)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 Zo, 1/</a:t>
            </a:r>
            <a:r>
              <a:rPr b="1" lang="en-US" sz="4000" spc="-1" strike="noStrike">
                <a:solidFill>
                  <a:srgbClr val="c00000"/>
                </a:solidFill>
                <a:uFill>
                  <a:solidFill>
                    <a:srgbClr val="ffffff"/>
                  </a:solidFill>
                </a:uFill>
                <a:latin typeface="Symbol"/>
              </a:rPr>
              <a:t>b</a:t>
            </a:r>
            <a:r>
              <a:rPr b="1" lang="en-US" sz="4000" spc="-1" strike="noStrike">
                <a:solidFill>
                  <a:srgbClr val="c00000"/>
                </a:solidFill>
                <a:uFill>
                  <a:solidFill>
                    <a:srgbClr val="ffffff"/>
                  </a:solidFill>
                </a:uFill>
                <a:latin typeface="Arial"/>
              </a:rPr>
              <a:t>, Aol Technique</a:t>
            </a:r>
            <a:r>
              <a:rPr b="1" lang="en-US" sz="4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150840" y="115200"/>
            <a:ext cx="8791560" cy="4269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with Dual Feedback- Zo, 1/</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Aol Technique</a:t>
            </a:r>
            <a:endParaRPr b="0" lang="en-US" sz="3200" spc="-1" strike="noStrike">
              <a:solidFill>
                <a:srgbClr val="000000"/>
              </a:solidFill>
              <a:uFill>
                <a:solidFill>
                  <a:srgbClr val="ffffff"/>
                </a:solidFill>
              </a:uFill>
              <a:latin typeface="Arial"/>
            </a:endParaRPr>
          </a:p>
        </p:txBody>
      </p:sp>
      <p:sp>
        <p:nvSpPr>
          <p:cNvPr id="482" name="CustomShape 2"/>
          <p:cNvSpPr/>
          <p:nvPr/>
        </p:nvSpPr>
        <p:spPr>
          <a:xfrm>
            <a:off x="297000" y="571680"/>
            <a:ext cx="8579880" cy="5851080"/>
          </a:xfrm>
          <a:prstGeom prst="rect">
            <a:avLst/>
          </a:prstGeom>
          <a:noFill/>
          <a:ln>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1) Given: Op Amp and Cload</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2) Determine Op Amp Zo</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 </a:t>
            </a:r>
            <a:r>
              <a:rPr b="0" i="1" lang="en-US" sz="1800" spc="-1" strike="noStrike">
                <a:solidFill>
                  <a:srgbClr val="000000"/>
                </a:solidFill>
                <a:uFill>
                  <a:solidFill>
                    <a:srgbClr val="ffffff"/>
                  </a:solidFill>
                </a:uFill>
                <a:latin typeface="Arial"/>
              </a:rPr>
              <a:t>OR </a:t>
            </a:r>
            <a:r>
              <a:rPr b="0" lang="en-US" sz="1800" spc="-1" strike="noStrike">
                <a:solidFill>
                  <a:srgbClr val="000000"/>
                </a:solidFill>
                <a:uFill>
                  <a:solidFill>
                    <a:srgbClr val="ffffff"/>
                  </a:solidFill>
                </a:uFill>
                <a:latin typeface="Arial"/>
              </a:rPr>
              <a:t>Data Sheet Curve</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Create External Zo Model for Loop Gain Analysis only</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If large RF value to be used model Cin_eq</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Set Riso = 1/10*Ro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1/β_Hif ≈ 20dB</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Aol, 1/β FB#1</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A) FB#1 gives: 1/β_Lof and fz1 </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6) Draw 1/β FB#2 (1/β_Hif ≈ 20dB from Step 4)</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A) fp1=10*fz1</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B) fz3=1/10*fp1</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C) fp1</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1/10*fcl</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7) Choose RF and CF so standard values yield fz3</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8) SPICE simulation: Loop Gain (Aolβ) Magnitude &amp; Phase</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  Adjust compensation for more Loop Gain (Aolβ) phase margin if needed</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9) Check closed loop AC response for VOUT/VIN</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 Look for peaking which indicates marginal stability</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 Check if closed AC response is acceptable for end application</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10) Check Transient response for VOUT/VIN </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457200" indent="-342720">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83" name="TextShape 3"/>
          <p:cNvSpPr txBox="1"/>
          <p:nvPr/>
        </p:nvSpPr>
        <p:spPr>
          <a:xfrm>
            <a:off x="6642000" y="6049800"/>
            <a:ext cx="2133360" cy="205920"/>
          </a:xfrm>
          <a:prstGeom prst="rect">
            <a:avLst/>
          </a:prstGeom>
          <a:noFill/>
          <a:ln>
            <a:noFill/>
          </a:ln>
        </p:spPr>
        <p:txBody>
          <a:bodyPr/>
          <a:p>
            <a:pPr algn="r">
              <a:lnSpc>
                <a:spcPct val="100000"/>
              </a:lnSpc>
            </a:pPr>
            <a:fld id="{B2648541-3F72-4719-B722-1310FD26F66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Riso w/Dual Feedback</a:t>
            </a:r>
            <a:endParaRPr b="0" lang="en-US" sz="3200" spc="-1" strike="noStrike">
              <a:solidFill>
                <a:srgbClr val="000000"/>
              </a:solidFill>
              <a:uFill>
                <a:solidFill>
                  <a:srgbClr val="ffffff"/>
                </a:solidFill>
              </a:uFill>
              <a:latin typeface="Arial"/>
            </a:endParaRPr>
          </a:p>
        </p:txBody>
      </p:sp>
      <p:sp>
        <p:nvSpPr>
          <p:cNvPr id="485" name="TextShape 2"/>
          <p:cNvSpPr txBox="1"/>
          <p:nvPr/>
        </p:nvSpPr>
        <p:spPr>
          <a:xfrm>
            <a:off x="6642000" y="6049800"/>
            <a:ext cx="2133360" cy="205920"/>
          </a:xfrm>
          <a:prstGeom prst="rect">
            <a:avLst/>
          </a:prstGeom>
          <a:noFill/>
          <a:ln>
            <a:noFill/>
          </a:ln>
        </p:spPr>
        <p:txBody>
          <a:bodyPr/>
          <a:p>
            <a:pPr algn="r">
              <a:lnSpc>
                <a:spcPct val="100000"/>
              </a:lnSpc>
            </a:pPr>
            <a:fld id="{D98B1054-2119-49B0-96A5-661ED0E16ED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86" name="Picture 2" descr=""/>
          <p:cNvPicPr/>
          <p:nvPr/>
        </p:nvPicPr>
        <p:blipFill>
          <a:blip r:embed="rId1"/>
          <a:stretch/>
        </p:blipFill>
        <p:spPr>
          <a:xfrm>
            <a:off x="957240" y="747720"/>
            <a:ext cx="6900480" cy="4649400"/>
          </a:xfrm>
          <a:prstGeom prst="rect">
            <a:avLst/>
          </a:prstGeom>
          <a:ln w="9360">
            <a:noFill/>
          </a:ln>
        </p:spPr>
      </p:pic>
      <p:sp>
        <p:nvSpPr>
          <p:cNvPr id="487" name="CustomShape 3"/>
          <p:cNvSpPr/>
          <p:nvPr/>
        </p:nvSpPr>
        <p:spPr>
          <a:xfrm>
            <a:off x="952560" y="5000760"/>
            <a:ext cx="7295760" cy="118764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Dual Feedback:</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FB#1 through RF forces accurate Vout across CL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FB#2 through CF dominates at high frequency for stability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Riso provides isolation between FB#1 and FB#2</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1" name="Object 1"/>
          <p:cNvGraphicFramePr/>
          <p:nvPr/>
        </p:nvGraphicFramePr>
        <p:xfrm>
          <a:off x="115920" y="1544760"/>
          <a:ext cx="8986320" cy="4712760"/>
        </p:xfrm>
        <a:graphic>
          <a:graphicData uri="http://schemas.openxmlformats.org/presentationml/2006/ole">
            <p:oleObj progId="Equation.3" r:id="rId1" spid="">
              <p:embed/>
              <p:pic>
                <p:nvPicPr>
                  <p:cNvPr id="162" name="Object 3" descr=""/>
                  <p:cNvPicPr/>
                  <p:nvPr/>
                </p:nvPicPr>
                <p:blipFill>
                  <a:blip r:embed="rId2"/>
                  <a:stretch/>
                </p:blipFill>
                <p:spPr>
                  <a:xfrm>
                    <a:off x="115920" y="1544760"/>
                    <a:ext cx="8986320" cy="4712760"/>
                  </a:xfrm>
                  <a:prstGeom prst="rect">
                    <a:avLst/>
                  </a:prstGeom>
                  <a:ln>
                    <a:noFill/>
                  </a:ln>
                </p:spPr>
              </p:pic>
            </p:oleObj>
          </a:graphicData>
        </a:graphic>
      </p:graphicFrame>
      <p:sp>
        <p:nvSpPr>
          <p:cNvPr id="163" name="TextShape 2"/>
          <p:cNvSpPr txBox="1"/>
          <p:nvPr/>
        </p:nvSpPr>
        <p:spPr>
          <a:xfrm>
            <a:off x="6642000" y="6049800"/>
            <a:ext cx="2133360" cy="205920"/>
          </a:xfrm>
          <a:prstGeom prst="rect">
            <a:avLst/>
          </a:prstGeom>
          <a:noFill/>
          <a:ln>
            <a:noFill/>
          </a:ln>
        </p:spPr>
        <p:txBody>
          <a:bodyPr/>
          <a:p>
            <a:pPr algn="r">
              <a:lnSpc>
                <a:spcPct val="100000"/>
              </a:lnSpc>
            </a:pPr>
            <a:fld id="{13D1D75B-3CFF-4999-9BA4-08BC4395C38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64" name="TextShape 3"/>
          <p:cNvSpPr txBox="1"/>
          <p:nvPr/>
        </p:nvSpPr>
        <p:spPr>
          <a:xfrm>
            <a:off x="247680" y="173160"/>
            <a:ext cx="76370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Equivalent Input Capacitance and</a:t>
            </a:r>
            <a:r>
              <a:rPr b="1" lang="en-US" sz="2800" spc="-1" strike="noStrike">
                <a:solidFill>
                  <a:srgbClr val="c00000"/>
                </a:solidFill>
                <a:uFill>
                  <a:solidFill>
                    <a:srgbClr val="ffffff"/>
                  </a:solidFill>
                </a:uFill>
                <a:latin typeface="Symbol"/>
              </a:rPr>
              <a:t> 1/b</a:t>
            </a:r>
            <a:endParaRPr b="0" lang="en-US" sz="3200" spc="-1" strike="noStrike">
              <a:solidFill>
                <a:srgbClr val="000000"/>
              </a:solidFill>
              <a:uFill>
                <a:solidFill>
                  <a:srgbClr val="ffffff"/>
                </a:solidFill>
              </a:uFill>
              <a:latin typeface="Arial"/>
            </a:endParaRPr>
          </a:p>
        </p:txBody>
      </p:sp>
      <p:pic>
        <p:nvPicPr>
          <p:cNvPr id="165" name="Picture 4" descr=""/>
          <p:cNvPicPr/>
          <p:nvPr/>
        </p:nvPicPr>
        <p:blipFill>
          <a:blip r:embed="rId3"/>
          <a:srcRect l="6855" t="7919" r="6525" b="7250"/>
          <a:stretch/>
        </p:blipFill>
        <p:spPr>
          <a:xfrm>
            <a:off x="4971960" y="209520"/>
            <a:ext cx="3990600" cy="2923920"/>
          </a:xfrm>
          <a:prstGeom prst="rect">
            <a:avLst/>
          </a:prstGeom>
          <a:ln w="9360">
            <a:noFill/>
          </a:ln>
        </p:spPr>
      </p:pic>
      <p:sp>
        <p:nvSpPr>
          <p:cNvPr id="166" name="CustomShape 4"/>
          <p:cNvSpPr/>
          <p:nvPr/>
        </p:nvSpPr>
        <p:spPr>
          <a:xfrm>
            <a:off x="7873920" y="561960"/>
            <a:ext cx="1036080" cy="30348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(Set to 1V)</a:t>
            </a:r>
            <a:endParaRPr b="0" lang="en-US" sz="1800" spc="-1" strike="noStrike">
              <a:solidFill>
                <a:srgbClr val="000000"/>
              </a:solidFill>
              <a:uFill>
                <a:solidFill>
                  <a:srgbClr val="ffffff"/>
                </a:solidFill>
              </a:uFill>
              <a:latin typeface="Arial"/>
            </a:endParaRPr>
          </a:p>
        </p:txBody>
      </p:sp>
      <p:sp>
        <p:nvSpPr>
          <p:cNvPr id="167" name="CustomShape 5"/>
          <p:cNvSpPr/>
          <p:nvPr/>
        </p:nvSpPr>
        <p:spPr>
          <a:xfrm>
            <a:off x="5412240" y="1449360"/>
            <a:ext cx="292320" cy="33372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p:txBody>
      </p:sp>
      <p:graphicFrame>
        <p:nvGraphicFramePr>
          <p:cNvPr id="168" name="Object 6"/>
          <p:cNvGraphicFramePr/>
          <p:nvPr/>
        </p:nvGraphicFramePr>
        <p:xfrm>
          <a:off x="4514760" y="3321000"/>
          <a:ext cx="114120" cy="215640"/>
        </p:xfrm>
        <a:graphic>
          <a:graphicData uri="http://schemas.openxmlformats.org/presentationml/2006/ole">
            <p:oleObj progId="Equation.3" r:id="rId4" spid="">
              <p:embed/>
              <p:pic>
                <p:nvPicPr>
                  <p:cNvPr id="169" name="Object 2" descr=""/>
                  <p:cNvPicPr/>
                  <p:nvPr/>
                </p:nvPicPr>
                <p:blipFill>
                  <a:blip r:embed="rId5"/>
                  <a:stretch/>
                </p:blipFill>
                <p:spPr>
                  <a:xfrm>
                    <a:off x="4514760" y="3321000"/>
                    <a:ext cx="114120" cy="215640"/>
                  </a:xfrm>
                  <a:prstGeom prst="rect">
                    <a:avLst/>
                  </a:prstGeom>
                  <a:ln>
                    <a:noFill/>
                  </a:ln>
                </p:spPr>
              </p:pic>
            </p:oleObj>
          </a:graphicData>
        </a:graphic>
      </p:graphicFrame>
      <p:sp>
        <p:nvSpPr>
          <p:cNvPr id="170" name="CustomShape 7"/>
          <p:cNvSpPr/>
          <p:nvPr/>
        </p:nvSpPr>
        <p:spPr>
          <a:xfrm>
            <a:off x="84240" y="5572080"/>
            <a:ext cx="4382640" cy="7138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71" name="CustomShape 8"/>
          <p:cNvSpPr/>
          <p:nvPr/>
        </p:nvSpPr>
        <p:spPr>
          <a:xfrm>
            <a:off x="7894800" y="5715000"/>
            <a:ext cx="910800" cy="336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72" name="CustomShape 9"/>
          <p:cNvSpPr/>
          <p:nvPr/>
        </p:nvSpPr>
        <p:spPr>
          <a:xfrm>
            <a:off x="76320" y="4849920"/>
            <a:ext cx="2866680" cy="661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73" name="CustomShape 10"/>
          <p:cNvSpPr/>
          <p:nvPr/>
        </p:nvSpPr>
        <p:spPr>
          <a:xfrm>
            <a:off x="4890960" y="5013360"/>
            <a:ext cx="518760" cy="3045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8" name="Picture 7" descr=""/>
          <p:cNvPicPr/>
          <p:nvPr/>
        </p:nvPicPr>
        <p:blipFill>
          <a:blip r:embed="rId1"/>
          <a:stretch/>
        </p:blipFill>
        <p:spPr>
          <a:xfrm>
            <a:off x="76320" y="706680"/>
            <a:ext cx="8915040" cy="5608080"/>
          </a:xfrm>
          <a:prstGeom prst="rect">
            <a:avLst/>
          </a:prstGeom>
          <a:ln w="9360">
            <a:noFill/>
          </a:ln>
        </p:spPr>
      </p:pic>
      <p:sp>
        <p:nvSpPr>
          <p:cNvPr id="489" name="TextShape 1"/>
          <p:cNvSpPr txBox="1"/>
          <p:nvPr/>
        </p:nvSpPr>
        <p:spPr>
          <a:xfrm>
            <a:off x="6642000" y="6078600"/>
            <a:ext cx="2133360" cy="205920"/>
          </a:xfrm>
          <a:prstGeom prst="rect">
            <a:avLst/>
          </a:prstGeom>
          <a:noFill/>
          <a:ln w="9360">
            <a:noFill/>
          </a:ln>
        </p:spPr>
        <p:txBody>
          <a:bodyPr/>
          <a:p>
            <a:pPr algn="r">
              <a:lnSpc>
                <a:spcPct val="100000"/>
              </a:lnSpc>
            </a:pPr>
            <a:fld id="{2C980643-99BF-438C-B8CD-6D5FC31D002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0" name="TextShape 2"/>
          <p:cNvSpPr txBox="1"/>
          <p:nvPr/>
        </p:nvSpPr>
        <p:spPr>
          <a:xfrm>
            <a:off x="307800" y="114480"/>
            <a:ext cx="8709840" cy="61524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2) OPA177 Zo – SPICE Measurement</a:t>
            </a:r>
            <a:endParaRPr b="0" lang="en-US" sz="3200" spc="-1" strike="noStrike">
              <a:solidFill>
                <a:srgbClr val="000000"/>
              </a:solidFill>
              <a:uFill>
                <a:solidFill>
                  <a:srgbClr val="ffffff"/>
                </a:solidFill>
              </a:uFill>
              <a:latin typeface="Arial"/>
            </a:endParaRPr>
          </a:p>
        </p:txBody>
      </p:sp>
      <p:graphicFrame>
        <p:nvGraphicFramePr>
          <p:cNvPr id="491" name="Object 3"/>
          <p:cNvGraphicFramePr/>
          <p:nvPr/>
        </p:nvGraphicFramePr>
        <p:xfrm>
          <a:off x="1581120" y="647640"/>
          <a:ext cx="3247560" cy="1704600"/>
        </p:xfrm>
        <a:graphic>
          <a:graphicData uri="http://schemas.openxmlformats.org/presentationml/2006/ole">
            <p:oleObj progId="Equation.3" r:id="rId2" spid="">
              <p:embed/>
              <p:pic>
                <p:nvPicPr>
                  <p:cNvPr id="492" name="Object 6" descr=""/>
                  <p:cNvPicPr/>
                  <p:nvPr/>
                </p:nvPicPr>
                <p:blipFill>
                  <a:blip r:embed="rId3"/>
                  <a:stretch/>
                </p:blipFill>
                <p:spPr>
                  <a:xfrm>
                    <a:off x="1581120" y="647640"/>
                    <a:ext cx="3247560" cy="1704600"/>
                  </a:xfrm>
                  <a:prstGeom prst="rect">
                    <a:avLst/>
                  </a:prstGeom>
                  <a:ln>
                    <a:noFill/>
                  </a:ln>
                </p:spPr>
              </p:pic>
            </p:oleObj>
          </a:graphicData>
        </a:graphic>
      </p:graphicFrame>
      <p:pic>
        <p:nvPicPr>
          <p:cNvPr id="493" name="Picture 4" descr=""/>
          <p:cNvPicPr/>
          <p:nvPr/>
        </p:nvPicPr>
        <p:blipFill>
          <a:blip r:embed="rId4"/>
          <a:stretch/>
        </p:blipFill>
        <p:spPr>
          <a:xfrm>
            <a:off x="4982400" y="638280"/>
            <a:ext cx="3894480" cy="2657160"/>
          </a:xfrm>
          <a:prstGeom prst="rect">
            <a:avLst/>
          </a:prstGeom>
          <a:ln w="9360">
            <a:solidFill>
              <a:srgbClr val="0000ff"/>
            </a:solidFill>
            <a:miter/>
          </a:ln>
        </p:spPr>
      </p:pic>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Riso w/Dual Feedback – Zo External Model</a:t>
            </a:r>
            <a:endParaRPr b="0" lang="en-US" sz="3200" spc="-1" strike="noStrike">
              <a:solidFill>
                <a:srgbClr val="000000"/>
              </a:solidFill>
              <a:uFill>
                <a:solidFill>
                  <a:srgbClr val="ffffff"/>
                </a:solidFill>
              </a:uFill>
              <a:latin typeface="Arial"/>
            </a:endParaRPr>
          </a:p>
        </p:txBody>
      </p:sp>
      <p:sp>
        <p:nvSpPr>
          <p:cNvPr id="495" name="TextShape 2"/>
          <p:cNvSpPr txBox="1"/>
          <p:nvPr/>
        </p:nvSpPr>
        <p:spPr>
          <a:xfrm>
            <a:off x="6642000" y="6049800"/>
            <a:ext cx="2133360" cy="205920"/>
          </a:xfrm>
          <a:prstGeom prst="rect">
            <a:avLst/>
          </a:prstGeom>
          <a:noFill/>
          <a:ln>
            <a:noFill/>
          </a:ln>
        </p:spPr>
        <p:txBody>
          <a:bodyPr/>
          <a:p>
            <a:pPr algn="r">
              <a:lnSpc>
                <a:spcPct val="100000"/>
              </a:lnSpc>
            </a:pPr>
            <a:fld id="{D6F44503-7FED-48AD-A96A-E24D90DEBA6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6" name="CustomShape 3"/>
          <p:cNvSpPr/>
          <p:nvPr/>
        </p:nvSpPr>
        <p:spPr>
          <a:xfrm>
            <a:off x="895320" y="4505400"/>
            <a:ext cx="7324200" cy="1736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Zo External Model: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VCVS1 ideally isolates U1 so U1 only provides data sheet Aol at VOA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Set Ro to match measured Ro</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with unloaded Ro (largest Ro) which creates  worst instability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Use 1/β on Aol stability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1/ β, taken from VOA, will include the effects of Zo, Riso, and CL </a:t>
            </a:r>
            <a:endParaRPr b="0" lang="en-US" sz="1800" spc="-1" strike="noStrike">
              <a:solidFill>
                <a:srgbClr val="000000"/>
              </a:solidFill>
              <a:uFill>
                <a:solidFill>
                  <a:srgbClr val="ffffff"/>
                </a:solidFill>
              </a:uFill>
              <a:latin typeface="Arial"/>
            </a:endParaRPr>
          </a:p>
        </p:txBody>
      </p:sp>
      <p:pic>
        <p:nvPicPr>
          <p:cNvPr id="497" name="Picture 3" descr=""/>
          <p:cNvPicPr/>
          <p:nvPr/>
        </p:nvPicPr>
        <p:blipFill>
          <a:blip r:embed="rId1"/>
          <a:stretch/>
        </p:blipFill>
        <p:spPr>
          <a:xfrm>
            <a:off x="909720" y="652320"/>
            <a:ext cx="6657480" cy="4080960"/>
          </a:xfrm>
          <a:prstGeom prst="rect">
            <a:avLst/>
          </a:prstGeom>
          <a:ln w="9360">
            <a:noFill/>
          </a:ln>
        </p:spPr>
      </p:pic>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Zo External Model, FB#1 and FB#2 Analysis</a:t>
            </a:r>
            <a:endParaRPr b="0" lang="en-US" sz="3200" spc="-1" strike="noStrike">
              <a:solidFill>
                <a:srgbClr val="000000"/>
              </a:solidFill>
              <a:uFill>
                <a:solidFill>
                  <a:srgbClr val="ffffff"/>
                </a:solidFill>
              </a:uFill>
              <a:latin typeface="Arial"/>
            </a:endParaRPr>
          </a:p>
        </p:txBody>
      </p:sp>
      <p:sp>
        <p:nvSpPr>
          <p:cNvPr id="499" name="TextShape 2"/>
          <p:cNvSpPr txBox="1"/>
          <p:nvPr/>
        </p:nvSpPr>
        <p:spPr>
          <a:xfrm>
            <a:off x="6642000" y="6049800"/>
            <a:ext cx="2133360" cy="205920"/>
          </a:xfrm>
          <a:prstGeom prst="rect">
            <a:avLst/>
          </a:prstGeom>
          <a:noFill/>
          <a:ln>
            <a:noFill/>
          </a:ln>
        </p:spPr>
        <p:txBody>
          <a:bodyPr/>
          <a:p>
            <a:pPr algn="r">
              <a:lnSpc>
                <a:spcPct val="100000"/>
              </a:lnSpc>
            </a:pPr>
            <a:fld id="{C1C124F8-8B07-4379-A45D-C49A04DBA41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0" name="CustomShape 3"/>
          <p:cNvSpPr/>
          <p:nvPr/>
        </p:nvSpPr>
        <p:spPr>
          <a:xfrm>
            <a:off x="162000" y="4476600"/>
            <a:ext cx="8800920" cy="1918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FB#1 and FB#2 1/ β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There is only one net voltage fed back as β to the –input of the op amp</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β_net = β_FB#1 + β_FB#2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This implies that the largest β will dominate → smallest 1/ β will dominate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FB#1 with CF = open since it will only dominate at high frequencies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Analyze FB#2 with CL = short since it is at least 10x CF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501" name="Picture 2" descr=""/>
          <p:cNvPicPr/>
          <p:nvPr/>
        </p:nvPicPr>
        <p:blipFill>
          <a:blip r:embed="rId1"/>
          <a:stretch/>
        </p:blipFill>
        <p:spPr>
          <a:xfrm>
            <a:off x="776160" y="523800"/>
            <a:ext cx="6333120" cy="4114440"/>
          </a:xfrm>
          <a:prstGeom prst="rect">
            <a:avLst/>
          </a:prstGeom>
          <a:ln w="9360">
            <a:noFill/>
          </a:ln>
        </p:spPr>
      </p:pic>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 OPA177 Input Capacitance</a:t>
            </a:r>
            <a:endParaRPr b="0" lang="en-US" sz="3200" spc="-1" strike="noStrike">
              <a:solidFill>
                <a:srgbClr val="000000"/>
              </a:solidFill>
              <a:uFill>
                <a:solidFill>
                  <a:srgbClr val="ffffff"/>
                </a:solidFill>
              </a:uFill>
              <a:latin typeface="Arial"/>
            </a:endParaRPr>
          </a:p>
        </p:txBody>
      </p:sp>
      <p:sp>
        <p:nvSpPr>
          <p:cNvPr id="503" name="TextShape 2"/>
          <p:cNvSpPr txBox="1"/>
          <p:nvPr/>
        </p:nvSpPr>
        <p:spPr>
          <a:xfrm>
            <a:off x="6642000" y="6049800"/>
            <a:ext cx="2133360" cy="205920"/>
          </a:xfrm>
          <a:prstGeom prst="rect">
            <a:avLst/>
          </a:prstGeom>
          <a:noFill/>
          <a:ln>
            <a:noFill/>
          </a:ln>
        </p:spPr>
        <p:txBody>
          <a:bodyPr/>
          <a:p>
            <a:pPr algn="r">
              <a:lnSpc>
                <a:spcPct val="100000"/>
              </a:lnSpc>
            </a:pPr>
            <a:fld id="{AC3562B4-0089-43DC-ABE6-D7BCA4E2122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04" name="Picture 2" descr=""/>
          <p:cNvPicPr/>
          <p:nvPr/>
        </p:nvPicPr>
        <p:blipFill>
          <a:blip r:embed="rId1"/>
          <a:stretch/>
        </p:blipFill>
        <p:spPr>
          <a:xfrm>
            <a:off x="133200" y="795240"/>
            <a:ext cx="4543200" cy="3682440"/>
          </a:xfrm>
          <a:prstGeom prst="rect">
            <a:avLst/>
          </a:prstGeom>
          <a:ln w="9360">
            <a:noFill/>
          </a:ln>
        </p:spPr>
      </p:pic>
      <p:sp>
        <p:nvSpPr>
          <p:cNvPr id="505" name="CustomShape 3"/>
          <p:cNvSpPr/>
          <p:nvPr/>
        </p:nvSpPr>
        <p:spPr>
          <a:xfrm>
            <a:off x="209520" y="4457880"/>
            <a:ext cx="8800920" cy="146196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OPA177 Input Capacitance: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Ccm- and Ccm+ are common mode input capacitance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Cdiff is differential input capacitance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Ccm and Cdiff can usually be found in op amp data sheet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For OPA177 Ccm and Cdiff are found inside the SPICE macromodel</a:t>
            </a:r>
            <a:endParaRPr b="0" lang="en-US" sz="1800" spc="-1" strike="noStrike">
              <a:solidFill>
                <a:srgbClr val="000000"/>
              </a:solidFill>
              <a:uFill>
                <a:solidFill>
                  <a:srgbClr val="ffffff"/>
                </a:solidFill>
              </a:uFill>
              <a:latin typeface="Arial"/>
            </a:endParaRPr>
          </a:p>
        </p:txBody>
      </p:sp>
      <p:sp>
        <p:nvSpPr>
          <p:cNvPr id="506" name="CustomShape 4"/>
          <p:cNvSpPr/>
          <p:nvPr/>
        </p:nvSpPr>
        <p:spPr>
          <a:xfrm>
            <a:off x="5149080" y="474120"/>
            <a:ext cx="3631680" cy="3926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 OPA177 "E" - ENHANCEMENTS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 OUTPUT SUPPLY MIRROR</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FQ3   0 20 POLY(1) VLIM 0  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DQ1  20 21 DX</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DQ2  22 20 DX</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VQ1  21  0 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VQ2  22  0 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FQ1   3  0 POLY(1) VQ1  0.976E-3  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FQ2   0  4 POLY(1) VQ2  0.976E-3 -1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 QUIESCIENT CURRENT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RQ    3  4  3.0E4</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 DIFF INPUT CAPACITANCE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CDIF  1  2  1.0E-12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 COMMON MODE INPUT CAPACITANCE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C1CM  1  99 1.5E-12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rPr>
              <a:t>C2CM  2  99 1.5E-12</a:t>
            </a:r>
            <a:endParaRPr b="0" lang="en-US" sz="1800" spc="-1" strike="noStrike">
              <a:solidFill>
                <a:srgbClr val="000000"/>
              </a:solidFill>
              <a:uFill>
                <a:solidFill>
                  <a:srgbClr val="ffffff"/>
                </a:solidFill>
              </a:uFill>
              <a:latin typeface="Arial"/>
            </a:endParaRPr>
          </a:p>
        </p:txBody>
      </p:sp>
      <p:sp>
        <p:nvSpPr>
          <p:cNvPr id="507" name="CustomShape 5"/>
          <p:cNvSpPr/>
          <p:nvPr/>
        </p:nvSpPr>
        <p:spPr>
          <a:xfrm flipV="1">
            <a:off x="5189400" y="3285360"/>
            <a:ext cx="3525480" cy="11142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 Cin_eq </a:t>
            </a:r>
            <a:r>
              <a:rPr b="1" lang="en-US" sz="2800" spc="-1" strike="noStrike">
                <a:solidFill>
                  <a:srgbClr val="c00000"/>
                </a:solidFill>
                <a:uFill>
                  <a:solidFill>
                    <a:srgbClr val="ffffff"/>
                  </a:solidFill>
                </a:uFill>
                <a:latin typeface="Wingdings"/>
              </a:rPr>
              <a:t></a:t>
            </a:r>
            <a:r>
              <a:rPr b="1" lang="en-US" sz="2800" spc="-1" strike="noStrike">
                <a:solidFill>
                  <a:srgbClr val="c00000"/>
                </a:solidFill>
                <a:uFill>
                  <a:solidFill>
                    <a:srgbClr val="ffffff"/>
                  </a:solidFill>
                </a:uFill>
                <a:latin typeface="Arial"/>
              </a:rPr>
              <a:t> Equivalent Input Capacitance for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Loop Gain Analysis</a:t>
            </a:r>
            <a:endParaRPr b="0" lang="en-US" sz="3200" spc="-1" strike="noStrike">
              <a:solidFill>
                <a:srgbClr val="000000"/>
              </a:solidFill>
              <a:uFill>
                <a:solidFill>
                  <a:srgbClr val="ffffff"/>
                </a:solidFill>
              </a:uFill>
              <a:latin typeface="Arial"/>
            </a:endParaRPr>
          </a:p>
        </p:txBody>
      </p:sp>
      <p:sp>
        <p:nvSpPr>
          <p:cNvPr id="509" name="TextShape 2"/>
          <p:cNvSpPr txBox="1"/>
          <p:nvPr/>
        </p:nvSpPr>
        <p:spPr>
          <a:xfrm>
            <a:off x="6642000" y="6049800"/>
            <a:ext cx="2133360" cy="205920"/>
          </a:xfrm>
          <a:prstGeom prst="rect">
            <a:avLst/>
          </a:prstGeom>
          <a:noFill/>
          <a:ln>
            <a:noFill/>
          </a:ln>
        </p:spPr>
        <p:txBody>
          <a:bodyPr/>
          <a:p>
            <a:pPr algn="r">
              <a:lnSpc>
                <a:spcPct val="100000"/>
              </a:lnSpc>
            </a:pPr>
            <a:fld id="{5CA42028-07DB-4D01-8B8B-702F9507217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10" name="Picture 3" descr=""/>
          <p:cNvPicPr/>
          <p:nvPr/>
        </p:nvPicPr>
        <p:blipFill>
          <a:blip r:embed="rId1"/>
          <a:srcRect l="1341" t="372" r="1575" b="0"/>
          <a:stretch/>
        </p:blipFill>
        <p:spPr>
          <a:xfrm>
            <a:off x="0" y="959760"/>
            <a:ext cx="9143640" cy="3731040"/>
          </a:xfrm>
          <a:prstGeom prst="rect">
            <a:avLst/>
          </a:prstGeom>
          <a:ln w="9360">
            <a:noFill/>
          </a:ln>
        </p:spPr>
      </p:pic>
      <p:graphicFrame>
        <p:nvGraphicFramePr>
          <p:cNvPr id="511" name="Object 3"/>
          <p:cNvGraphicFramePr/>
          <p:nvPr/>
        </p:nvGraphicFramePr>
        <p:xfrm>
          <a:off x="2892600" y="3841920"/>
          <a:ext cx="2584080" cy="529560"/>
        </p:xfrm>
        <a:graphic>
          <a:graphicData uri="http://schemas.openxmlformats.org/presentationml/2006/ole">
            <p:oleObj progId="Equation.3" r:id="rId2" spid="">
              <p:embed/>
              <p:pic>
                <p:nvPicPr>
                  <p:cNvPr id="512" name="Object 5" descr=""/>
                  <p:cNvPicPr/>
                  <p:nvPr/>
                </p:nvPicPr>
                <p:blipFill>
                  <a:blip r:embed="rId3"/>
                  <a:stretch/>
                </p:blipFill>
                <p:spPr>
                  <a:xfrm>
                    <a:off x="2892600" y="3841920"/>
                    <a:ext cx="2584080" cy="529560"/>
                  </a:xfrm>
                  <a:prstGeom prst="rect">
                    <a:avLst/>
                  </a:prstGeom>
                  <a:ln>
                    <a:noFill/>
                  </a:ln>
                </p:spPr>
              </p:pic>
            </p:oleObj>
          </a:graphicData>
        </a:graphic>
      </p:graphicFrame>
      <p:sp>
        <p:nvSpPr>
          <p:cNvPr id="513" name="CustomShape 4"/>
          <p:cNvSpPr/>
          <p:nvPr/>
        </p:nvSpPr>
        <p:spPr>
          <a:xfrm>
            <a:off x="181080" y="4495680"/>
            <a:ext cx="8962560" cy="2010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Input Capacitance and Loop Gain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Final Loop Gain circuit break needs to break both FB#1 and FB#2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Loop Gain circuit break will need to be made on op amp –input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For some op amps feedback elements can interact with input capacitance and add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zero or pole to 1/β</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For Loop Gain analysis break loop at –input but add Cin_eq</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50760" y="22320"/>
            <a:ext cx="44604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1/</a:t>
            </a:r>
            <a:r>
              <a:rPr b="1" lang="en-US" sz="2800" spc="-1" strike="noStrike">
                <a:solidFill>
                  <a:srgbClr val="c00000"/>
                </a:solidFill>
                <a:uFill>
                  <a:solidFill>
                    <a:srgbClr val="ffffff"/>
                  </a:solidFill>
                </a:uFill>
                <a:latin typeface="Arial"/>
              </a:rPr>
              <a:t>β FB#1 Analysis</a:t>
            </a:r>
            <a:endParaRPr b="0" lang="en-US" sz="3200" spc="-1" strike="noStrike">
              <a:solidFill>
                <a:srgbClr val="000000"/>
              </a:solidFill>
              <a:uFill>
                <a:solidFill>
                  <a:srgbClr val="ffffff"/>
                </a:solidFill>
              </a:uFill>
              <a:latin typeface="Arial"/>
            </a:endParaRPr>
          </a:p>
        </p:txBody>
      </p:sp>
      <p:sp>
        <p:nvSpPr>
          <p:cNvPr id="515" name="TextShape 2"/>
          <p:cNvSpPr txBox="1"/>
          <p:nvPr/>
        </p:nvSpPr>
        <p:spPr>
          <a:xfrm>
            <a:off x="6642000" y="6049800"/>
            <a:ext cx="2133360" cy="205920"/>
          </a:xfrm>
          <a:prstGeom prst="rect">
            <a:avLst/>
          </a:prstGeom>
          <a:noFill/>
          <a:ln>
            <a:noFill/>
          </a:ln>
        </p:spPr>
        <p:txBody>
          <a:bodyPr/>
          <a:p>
            <a:pPr algn="r">
              <a:lnSpc>
                <a:spcPct val="100000"/>
              </a:lnSpc>
            </a:pPr>
            <a:fld id="{D5853C16-A762-4545-8774-FEFB883A028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graphicFrame>
        <p:nvGraphicFramePr>
          <p:cNvPr id="516" name="Object 3"/>
          <p:cNvGraphicFramePr/>
          <p:nvPr/>
        </p:nvGraphicFramePr>
        <p:xfrm>
          <a:off x="247680" y="2649960"/>
          <a:ext cx="6162480" cy="3576240"/>
        </p:xfrm>
        <a:graphic>
          <a:graphicData uri="http://schemas.openxmlformats.org/presentationml/2006/ole">
            <p:oleObj progId="Equation.3" r:id="rId1" spid="">
              <p:embed/>
              <p:pic>
                <p:nvPicPr>
                  <p:cNvPr id="517" name="Object 5" descr=""/>
                  <p:cNvPicPr/>
                  <p:nvPr/>
                </p:nvPicPr>
                <p:blipFill>
                  <a:blip r:embed="rId2"/>
                  <a:stretch/>
                </p:blipFill>
                <p:spPr>
                  <a:xfrm>
                    <a:off x="247680" y="2649960"/>
                    <a:ext cx="6162480" cy="3576240"/>
                  </a:xfrm>
                  <a:prstGeom prst="rect">
                    <a:avLst/>
                  </a:prstGeom>
                  <a:ln>
                    <a:noFill/>
                  </a:ln>
                </p:spPr>
              </p:pic>
            </p:oleObj>
          </a:graphicData>
        </a:graphic>
      </p:graphicFrame>
      <p:pic>
        <p:nvPicPr>
          <p:cNvPr id="518" name="Picture 5" descr=""/>
          <p:cNvPicPr/>
          <p:nvPr/>
        </p:nvPicPr>
        <p:blipFill>
          <a:blip r:embed="rId3"/>
          <a:srcRect l="2543" t="4572" r="2723" b="4205"/>
          <a:stretch/>
        </p:blipFill>
        <p:spPr>
          <a:xfrm>
            <a:off x="3305880" y="0"/>
            <a:ext cx="5817600" cy="3184920"/>
          </a:xfrm>
          <a:prstGeom prst="rect">
            <a:avLst/>
          </a:prstGeom>
          <a:ln w="9360">
            <a:noFill/>
          </a:ln>
        </p:spPr>
      </p:pic>
      <p:sp>
        <p:nvSpPr>
          <p:cNvPr id="519" name="CustomShape 4"/>
          <p:cNvSpPr/>
          <p:nvPr/>
        </p:nvSpPr>
        <p:spPr>
          <a:xfrm>
            <a:off x="190440" y="3867120"/>
            <a:ext cx="2590560" cy="580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20" name="CustomShape 5"/>
          <p:cNvSpPr/>
          <p:nvPr/>
        </p:nvSpPr>
        <p:spPr>
          <a:xfrm>
            <a:off x="5324400" y="3933720"/>
            <a:ext cx="60912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21" name="CustomShape 6"/>
          <p:cNvSpPr/>
          <p:nvPr/>
        </p:nvSpPr>
        <p:spPr>
          <a:xfrm>
            <a:off x="4610160" y="5153040"/>
            <a:ext cx="799920" cy="313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22" name="CustomShape 7"/>
          <p:cNvSpPr/>
          <p:nvPr/>
        </p:nvSpPr>
        <p:spPr>
          <a:xfrm>
            <a:off x="228600" y="5086440"/>
            <a:ext cx="2361960" cy="5425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23" name="CustomShape 8"/>
          <p:cNvSpPr/>
          <p:nvPr/>
        </p:nvSpPr>
        <p:spPr>
          <a:xfrm>
            <a:off x="209520" y="5686560"/>
            <a:ext cx="1714320" cy="552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24" name="CustomShape 9"/>
          <p:cNvSpPr/>
          <p:nvPr/>
        </p:nvSpPr>
        <p:spPr>
          <a:xfrm>
            <a:off x="6370560" y="5054400"/>
            <a:ext cx="2300760" cy="639000"/>
          </a:xfrm>
          <a:prstGeom prst="rect">
            <a:avLst/>
          </a:prstGeom>
          <a:noFill/>
          <a:ln w="19080">
            <a:solidFill>
              <a:srgbClr val="ff0000"/>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Set Riso = 1/10*Ro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Arial"/>
              </a:rPr>
              <a:t> 1/β_Hif ≈ 20dB</a:t>
            </a:r>
            <a:endParaRPr b="0" lang="en-US" sz="1800" spc="-1" strike="noStrike">
              <a:solidFill>
                <a:srgbClr val="000000"/>
              </a:solidFill>
              <a:uFill>
                <a:solidFill>
                  <a:srgbClr val="ffffff"/>
                </a:solidFill>
              </a:uFill>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5" name="Picture 7" descr=""/>
          <p:cNvPicPr/>
          <p:nvPr/>
        </p:nvPicPr>
        <p:blipFill>
          <a:blip r:embed="rId1"/>
          <a:stretch/>
        </p:blipFill>
        <p:spPr>
          <a:xfrm>
            <a:off x="47520" y="723960"/>
            <a:ext cx="9001080" cy="5662080"/>
          </a:xfrm>
          <a:prstGeom prst="rect">
            <a:avLst/>
          </a:prstGeom>
          <a:ln w="9360">
            <a:noFill/>
          </a:ln>
        </p:spPr>
      </p:pic>
      <p:sp>
        <p:nvSpPr>
          <p:cNvPr id="526" name="TextShape 1"/>
          <p:cNvSpPr txBox="1"/>
          <p:nvPr/>
        </p:nvSpPr>
        <p:spPr>
          <a:xfrm>
            <a:off x="231840" y="142920"/>
            <a:ext cx="8457840" cy="5043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5) 1/</a:t>
            </a:r>
            <a:r>
              <a:rPr b="1" lang="en-US" sz="2800" spc="-1" strike="noStrike">
                <a:solidFill>
                  <a:srgbClr val="c00000"/>
                </a:solidFill>
                <a:uFill>
                  <a:solidFill>
                    <a:srgbClr val="ffffff"/>
                  </a:solidFill>
                </a:uFill>
                <a:latin typeface="Arial"/>
              </a:rPr>
              <a:t>β FB#1 SPICE Results</a:t>
            </a:r>
            <a:endParaRPr b="0" lang="en-US" sz="3200" spc="-1" strike="noStrike">
              <a:solidFill>
                <a:srgbClr val="000000"/>
              </a:solidFill>
              <a:uFill>
                <a:solidFill>
                  <a:srgbClr val="ffffff"/>
                </a:solidFill>
              </a:uFill>
              <a:latin typeface="Arial"/>
            </a:endParaRPr>
          </a:p>
        </p:txBody>
      </p:sp>
      <p:sp>
        <p:nvSpPr>
          <p:cNvPr id="527" name="TextShape 2"/>
          <p:cNvSpPr txBox="1"/>
          <p:nvPr/>
        </p:nvSpPr>
        <p:spPr>
          <a:xfrm>
            <a:off x="6642000" y="6049800"/>
            <a:ext cx="2133360" cy="205920"/>
          </a:xfrm>
          <a:prstGeom prst="rect">
            <a:avLst/>
          </a:prstGeom>
          <a:noFill/>
          <a:ln>
            <a:noFill/>
          </a:ln>
        </p:spPr>
        <p:txBody>
          <a:bodyPr/>
          <a:p>
            <a:pPr algn="r">
              <a:lnSpc>
                <a:spcPct val="100000"/>
              </a:lnSpc>
            </a:pPr>
            <a:fld id="{B8C07C96-19FE-48CF-BA0B-BEB33AA7576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28" name="CustomShape 3"/>
          <p:cNvSpPr/>
          <p:nvPr/>
        </p:nvSpPr>
        <p:spPr>
          <a:xfrm>
            <a:off x="8648640" y="895320"/>
            <a:ext cx="171000" cy="1628280"/>
          </a:xfrm>
          <a:prstGeom prst="ellipse">
            <a:avLst/>
          </a:prstGeom>
          <a:noFill/>
          <a:ln w="158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529" name="CustomShape 4"/>
          <p:cNvSpPr/>
          <p:nvPr/>
        </p:nvSpPr>
        <p:spPr>
          <a:xfrm>
            <a:off x="8648640" y="3619440"/>
            <a:ext cx="190080" cy="2219040"/>
          </a:xfrm>
          <a:prstGeom prst="ellipse">
            <a:avLst/>
          </a:prstGeom>
          <a:noFill/>
          <a:ln w="158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0" name="CustomShape 5"/>
          <p:cNvSpPr/>
          <p:nvPr/>
        </p:nvSpPr>
        <p:spPr>
          <a:xfrm>
            <a:off x="7824960" y="2638440"/>
            <a:ext cx="1174680" cy="72972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ff0000"/>
                </a:solidFill>
                <a:uFill>
                  <a:solidFill>
                    <a:srgbClr val="ffffff"/>
                  </a:solidFill>
                </a:uFill>
                <a:latin typeface="Arial"/>
              </a:rPr>
              <a:t>TINA</a:t>
            </a:r>
            <a:endParaRPr b="0" lang="en-US" sz="1800" spc="-1" strike="noStrike">
              <a:solidFill>
                <a:srgbClr val="000000"/>
              </a:solidFill>
              <a:uFill>
                <a:solidFill>
                  <a:srgbClr val="ffffff"/>
                </a:solidFill>
              </a:uFill>
              <a:latin typeface="Arial"/>
            </a:endParaRPr>
          </a:p>
          <a:p>
            <a:pPr>
              <a:lnSpc>
                <a:spcPct val="100000"/>
              </a:lnSpc>
            </a:pPr>
            <a:r>
              <a:rPr b="0" lang="en-US" sz="1050" spc="-1" strike="noStrike">
                <a:solidFill>
                  <a:srgbClr val="ff0000"/>
                </a:solidFill>
                <a:uFill>
                  <a:solidFill>
                    <a:srgbClr val="ffffff"/>
                  </a:solidFill>
                </a:uFill>
                <a:latin typeface="Arial"/>
              </a:rPr>
              <a:t>SPICE</a:t>
            </a:r>
            <a:endParaRPr b="0" lang="en-US" sz="1800" spc="-1" strike="noStrike">
              <a:solidFill>
                <a:srgbClr val="000000"/>
              </a:solidFill>
              <a:uFill>
                <a:solidFill>
                  <a:srgbClr val="ffffff"/>
                </a:solidFill>
              </a:uFill>
              <a:latin typeface="Arial"/>
            </a:endParaRPr>
          </a:p>
          <a:p>
            <a:pPr>
              <a:lnSpc>
                <a:spcPct val="100000"/>
              </a:lnSpc>
            </a:pPr>
            <a:r>
              <a:rPr b="0" lang="en-US" sz="1050" spc="-1" strike="noStrike">
                <a:solidFill>
                  <a:srgbClr val="ff0000"/>
                </a:solidFill>
                <a:uFill>
                  <a:solidFill>
                    <a:srgbClr val="ffffff"/>
                  </a:solidFill>
                </a:uFill>
                <a:latin typeface="Arial"/>
              </a:rPr>
              <a:t>Post Processing </a:t>
            </a:r>
            <a:endParaRPr b="0" lang="en-US" sz="1800" spc="-1" strike="noStrike">
              <a:solidFill>
                <a:srgbClr val="000000"/>
              </a:solidFill>
              <a:uFill>
                <a:solidFill>
                  <a:srgbClr val="ffffff"/>
                </a:solidFill>
              </a:uFill>
              <a:latin typeface="Arial"/>
            </a:endParaRPr>
          </a:p>
          <a:p>
            <a:pPr>
              <a:lnSpc>
                <a:spcPct val="100000"/>
              </a:lnSpc>
            </a:pPr>
            <a:r>
              <a:rPr b="0" lang="en-US" sz="1050" spc="-1" strike="noStrike">
                <a:solidFill>
                  <a:srgbClr val="ff0000"/>
                </a:solidFill>
                <a:uFill>
                  <a:solidFill>
                    <a:srgbClr val="ffffff"/>
                  </a:solidFill>
                </a:uFill>
                <a:latin typeface="Arial"/>
              </a:rPr>
              <a:t>Math Anomaly</a:t>
            </a:r>
            <a:endParaRPr b="0" lang="en-US" sz="1800" spc="-1" strike="noStrike">
              <a:solidFill>
                <a:srgbClr val="000000"/>
              </a:solidFill>
              <a:uFill>
                <a:solidFill>
                  <a:srgbClr val="ffffff"/>
                </a:solidFill>
              </a:uFill>
              <a:latin typeface="Arial"/>
            </a:endParaRPr>
          </a:p>
        </p:txBody>
      </p:sp>
      <p:sp>
        <p:nvSpPr>
          <p:cNvPr id="531" name="CustomShape 6"/>
          <p:cNvSpPr/>
          <p:nvPr/>
        </p:nvSpPr>
        <p:spPr>
          <a:xfrm flipV="1">
            <a:off x="8553600" y="2523960"/>
            <a:ext cx="180720" cy="48528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32" name="CustomShape 7"/>
          <p:cNvSpPr/>
          <p:nvPr/>
        </p:nvSpPr>
        <p:spPr>
          <a:xfrm flipH="1">
            <a:off x="8743320" y="3247920"/>
            <a:ext cx="47160" cy="37116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33" name="CustomShape 8"/>
          <p:cNvSpPr/>
          <p:nvPr/>
        </p:nvSpPr>
        <p:spPr>
          <a:xfrm>
            <a:off x="5192640" y="285840"/>
            <a:ext cx="245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34" name="CustomShape 9"/>
          <p:cNvSpPr/>
          <p:nvPr/>
        </p:nvSpPr>
        <p:spPr>
          <a:xfrm>
            <a:off x="4057560" y="1031040"/>
            <a:ext cx="1133280" cy="246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Arial"/>
              </a:rPr>
              <a:t>C</a:t>
            </a:r>
            <a:endParaRPr b="0" lang="en-US" sz="1800" spc="-1" strike="noStrike">
              <a:solidFill>
                <a:srgbClr val="000000"/>
              </a:solidFill>
              <a:uFill>
                <a:solidFill>
                  <a:srgbClr val="ffffff"/>
                </a:solidFill>
              </a:uFill>
              <a:latin typeface="Arial"/>
            </a:endParaRPr>
          </a:p>
        </p:txBody>
      </p:sp>
      <p:sp>
        <p:nvSpPr>
          <p:cNvPr id="535" name="CustomShape 10"/>
          <p:cNvSpPr/>
          <p:nvPr/>
        </p:nvSpPr>
        <p:spPr>
          <a:xfrm>
            <a:off x="2263680" y="4397400"/>
            <a:ext cx="507600" cy="5932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6" name="CustomShape 11"/>
          <p:cNvSpPr/>
          <p:nvPr/>
        </p:nvSpPr>
        <p:spPr>
          <a:xfrm>
            <a:off x="7915320" y="4352760"/>
            <a:ext cx="571320" cy="6091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7" name="Picture 2" descr=""/>
          <p:cNvPicPr/>
          <p:nvPr/>
        </p:nvPicPr>
        <p:blipFill>
          <a:blip r:embed="rId1"/>
          <a:stretch/>
        </p:blipFill>
        <p:spPr>
          <a:xfrm>
            <a:off x="0" y="274680"/>
            <a:ext cx="8198640" cy="5157360"/>
          </a:xfrm>
          <a:prstGeom prst="rect">
            <a:avLst/>
          </a:prstGeom>
          <a:ln w="9360">
            <a:noFill/>
          </a:ln>
        </p:spPr>
      </p:pic>
      <p:sp>
        <p:nvSpPr>
          <p:cNvPr id="538" name="TextShape 1"/>
          <p:cNvSpPr txBox="1"/>
          <p:nvPr/>
        </p:nvSpPr>
        <p:spPr>
          <a:xfrm>
            <a:off x="222120" y="95400"/>
            <a:ext cx="8457840" cy="406800"/>
          </a:xfrm>
          <a:prstGeom prst="rect">
            <a:avLst/>
          </a:prstGeom>
          <a:noFill/>
          <a:ln>
            <a:noFill/>
          </a:ln>
        </p:spPr>
        <p:txBody>
          <a:bodyPr anchor="ctr"/>
          <a:p>
            <a:pPr>
              <a:lnSpc>
                <a:spcPct val="100000"/>
              </a:lnSpc>
            </a:pPr>
            <a:r>
              <a:rPr b="1" lang="en-US" sz="2000" spc="-1" strike="noStrike">
                <a:solidFill>
                  <a:srgbClr val="c00000"/>
                </a:solidFill>
                <a:uFill>
                  <a:solidFill>
                    <a:srgbClr val="ffffff"/>
                  </a:solidFill>
                </a:uFill>
                <a:latin typeface="Arial"/>
              </a:rPr>
              <a:t>6) Add FB#2: Draw Desired 1/</a:t>
            </a:r>
            <a:r>
              <a:rPr b="1" lang="en-US" sz="2000" spc="-1" strike="noStrike">
                <a:solidFill>
                  <a:srgbClr val="c00000"/>
                </a:solidFill>
                <a:uFill>
                  <a:solidFill>
                    <a:srgbClr val="ffffff"/>
                  </a:solidFill>
                </a:uFill>
                <a:latin typeface="Arial"/>
              </a:rPr>
              <a:t>β FB#2on Aol &amp; 1/β FB#1 Curves </a:t>
            </a:r>
            <a:endParaRPr b="0" lang="en-US" sz="3200" spc="-1" strike="noStrike">
              <a:solidFill>
                <a:srgbClr val="000000"/>
              </a:solidFill>
              <a:uFill>
                <a:solidFill>
                  <a:srgbClr val="ffffff"/>
                </a:solidFill>
              </a:uFill>
              <a:latin typeface="Arial"/>
            </a:endParaRPr>
          </a:p>
        </p:txBody>
      </p:sp>
      <p:sp>
        <p:nvSpPr>
          <p:cNvPr id="539" name="TextShape 2"/>
          <p:cNvSpPr txBox="1"/>
          <p:nvPr/>
        </p:nvSpPr>
        <p:spPr>
          <a:xfrm>
            <a:off x="6642000" y="5173560"/>
            <a:ext cx="2133360" cy="205920"/>
          </a:xfrm>
          <a:prstGeom prst="rect">
            <a:avLst/>
          </a:prstGeom>
          <a:noFill/>
          <a:ln>
            <a:noFill/>
          </a:ln>
        </p:spPr>
        <p:txBody>
          <a:bodyPr/>
          <a:p>
            <a:pPr algn="r">
              <a:lnSpc>
                <a:spcPct val="100000"/>
              </a:lnSpc>
            </a:pPr>
            <a:fld id="{FDBF3B5E-3161-4596-B48E-4B6FEBBD194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40" name="CustomShape 3"/>
          <p:cNvSpPr/>
          <p:nvPr/>
        </p:nvSpPr>
        <p:spPr>
          <a:xfrm>
            <a:off x="949320" y="3024000"/>
            <a:ext cx="507600" cy="2221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41" name="CustomShape 4"/>
          <p:cNvSpPr/>
          <p:nvPr/>
        </p:nvSpPr>
        <p:spPr>
          <a:xfrm>
            <a:off x="7150320" y="2662200"/>
            <a:ext cx="507600" cy="22212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542" name="CustomShape 5"/>
          <p:cNvSpPr/>
          <p:nvPr/>
        </p:nvSpPr>
        <p:spPr>
          <a:xfrm>
            <a:off x="3076560" y="3119400"/>
            <a:ext cx="466200" cy="364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43" name="CustomShape 6"/>
          <p:cNvSpPr/>
          <p:nvPr/>
        </p:nvSpPr>
        <p:spPr>
          <a:xfrm>
            <a:off x="2857680" y="1994760"/>
            <a:ext cx="466200" cy="36468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544" name="CustomShape 7"/>
          <p:cNvSpPr/>
          <p:nvPr/>
        </p:nvSpPr>
        <p:spPr>
          <a:xfrm>
            <a:off x="4038480" y="2948040"/>
            <a:ext cx="523440" cy="364680"/>
          </a:xfrm>
          <a:prstGeom prst="rect">
            <a:avLst/>
          </a:prstGeom>
          <a:noFill/>
          <a:ln>
            <a:solidFill>
              <a:srgbClr val="ff66ff"/>
            </a:solidFill>
            <a:round/>
          </a:ln>
        </p:spPr>
        <p:style>
          <a:lnRef idx="2">
            <a:schemeClr val="accent1">
              <a:shade val="50000"/>
            </a:schemeClr>
          </a:lnRef>
          <a:fillRef idx="1">
            <a:schemeClr val="accent1"/>
          </a:fillRef>
          <a:effectRef idx="0">
            <a:schemeClr val="accent1"/>
          </a:effectRef>
          <a:fontRef idx="minor"/>
        </p:style>
      </p:sp>
      <p:sp>
        <p:nvSpPr>
          <p:cNvPr id="545" name="CustomShape 8"/>
          <p:cNvSpPr/>
          <p:nvPr/>
        </p:nvSpPr>
        <p:spPr>
          <a:xfrm>
            <a:off x="1609560" y="1751040"/>
            <a:ext cx="599760" cy="209160"/>
          </a:xfrm>
          <a:prstGeom prst="rect">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graphicFrame>
        <p:nvGraphicFramePr>
          <p:cNvPr id="546" name="Object 9"/>
          <p:cNvGraphicFramePr/>
          <p:nvPr/>
        </p:nvGraphicFramePr>
        <p:xfrm>
          <a:off x="4108680" y="5607000"/>
          <a:ext cx="1253520" cy="1035720"/>
        </p:xfrm>
        <a:graphic>
          <a:graphicData uri="http://schemas.openxmlformats.org/presentationml/2006/ole">
            <p:oleObj progId="Equation.3" r:id="rId2" spid="">
              <p:embed/>
              <p:pic>
                <p:nvPicPr>
                  <p:cNvPr id="547" name="Object 14" descr=""/>
                  <p:cNvPicPr/>
                  <p:nvPr/>
                </p:nvPicPr>
                <p:blipFill>
                  <a:blip r:embed="rId3"/>
                  <a:stretch/>
                </p:blipFill>
                <p:spPr>
                  <a:xfrm>
                    <a:off x="4108680" y="5607000"/>
                    <a:ext cx="1253520" cy="1035720"/>
                  </a:xfrm>
                  <a:prstGeom prst="rect">
                    <a:avLst/>
                  </a:prstGeom>
                  <a:ln>
                    <a:noFill/>
                  </a:ln>
                </p:spPr>
              </p:pic>
            </p:oleObj>
          </a:graphicData>
        </a:graphic>
      </p:graphicFrame>
      <p:graphicFrame>
        <p:nvGraphicFramePr>
          <p:cNvPr id="548" name="Object 10"/>
          <p:cNvGraphicFramePr/>
          <p:nvPr/>
        </p:nvGraphicFramePr>
        <p:xfrm>
          <a:off x="720720" y="5133960"/>
          <a:ext cx="3098160" cy="1552320"/>
        </p:xfrm>
        <a:graphic>
          <a:graphicData uri="http://schemas.openxmlformats.org/presentationml/2006/ole">
            <p:oleObj progId="Equation.3" r:id="rId4" spid="">
              <p:embed/>
              <p:pic>
                <p:nvPicPr>
                  <p:cNvPr id="549" name="Object 4" descr=""/>
                  <p:cNvPicPr/>
                  <p:nvPr/>
                </p:nvPicPr>
                <p:blipFill>
                  <a:blip r:embed="rId5"/>
                  <a:stretch/>
                </p:blipFill>
                <p:spPr>
                  <a:xfrm>
                    <a:off x="720720" y="5133960"/>
                    <a:ext cx="3098160" cy="1552320"/>
                  </a:xfrm>
                  <a:prstGeom prst="rect">
                    <a:avLst/>
                  </a:prstGeom>
                  <a:ln>
                    <a:noFill/>
                  </a:ln>
                </p:spPr>
              </p:pic>
            </p:oleObj>
          </a:graphicData>
        </a:graphic>
      </p:graphicFrame>
      <p:sp>
        <p:nvSpPr>
          <p:cNvPr id="550" name="CustomShape 11"/>
          <p:cNvSpPr/>
          <p:nvPr/>
        </p:nvSpPr>
        <p:spPr>
          <a:xfrm>
            <a:off x="2856600" y="733680"/>
            <a:ext cx="1674720" cy="220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51" name="CustomShape 12"/>
          <p:cNvSpPr/>
          <p:nvPr/>
        </p:nvSpPr>
        <p:spPr>
          <a:xfrm>
            <a:off x="5647320" y="5607000"/>
            <a:ext cx="1908720" cy="516600"/>
          </a:xfrm>
          <a:prstGeom prst="rect">
            <a:avLst/>
          </a:prstGeom>
          <a:noFill/>
          <a:ln w="19080">
            <a:solidFill>
              <a:srgbClr val="ff0000"/>
            </a:solidFill>
            <a:round/>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Set Riso = 1/10*Ro </a:t>
            </a:r>
            <a:r>
              <a:rPr b="0" lang="en-US" sz="1400" spc="-1" strike="noStrike">
                <a:solidFill>
                  <a:srgbClr val="000000"/>
                </a:solidFill>
                <a:uFill>
                  <a:solidFill>
                    <a:srgbClr val="ffffff"/>
                  </a:solidFill>
                </a:uFill>
                <a:latin typeface="Wingdings"/>
              </a:rPr>
              <a:t></a:t>
            </a:r>
            <a:r>
              <a:rPr b="0" lang="en-US" sz="1400" spc="-1" strike="noStrike">
                <a:solidFill>
                  <a:srgbClr val="000000"/>
                </a:solidFill>
                <a:uFill>
                  <a:solidFill>
                    <a:srgbClr val="ffffff"/>
                  </a:solidFill>
                </a:uFill>
                <a:latin typeface="Arial"/>
              </a:rPr>
              <a:t> 1/β_Hif ≈ 20dB</a:t>
            </a:r>
            <a:endParaRPr b="0" lang="en-US" sz="1800" spc="-1" strike="noStrike">
              <a:solidFill>
                <a:srgbClr val="000000"/>
              </a:solidFill>
              <a:uFill>
                <a:solidFill>
                  <a:srgbClr val="ffffff"/>
                </a:solidFill>
              </a:uFill>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0" y="0"/>
            <a:ext cx="3938760" cy="5331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1/</a:t>
            </a:r>
            <a:r>
              <a:rPr b="1" lang="en-US" sz="2800" spc="-1" strike="noStrike">
                <a:solidFill>
                  <a:srgbClr val="c00000"/>
                </a:solidFill>
                <a:uFill>
                  <a:solidFill>
                    <a:srgbClr val="ffffff"/>
                  </a:solidFill>
                </a:uFill>
                <a:latin typeface="Arial"/>
              </a:rPr>
              <a:t>β FB#2 Analysis</a:t>
            </a:r>
            <a:endParaRPr b="0" lang="en-US" sz="3200" spc="-1" strike="noStrike">
              <a:solidFill>
                <a:srgbClr val="000000"/>
              </a:solidFill>
              <a:uFill>
                <a:solidFill>
                  <a:srgbClr val="ffffff"/>
                </a:solidFill>
              </a:uFill>
              <a:latin typeface="Arial"/>
            </a:endParaRPr>
          </a:p>
        </p:txBody>
      </p:sp>
      <p:sp>
        <p:nvSpPr>
          <p:cNvPr id="553" name="TextShape 2"/>
          <p:cNvSpPr txBox="1"/>
          <p:nvPr/>
        </p:nvSpPr>
        <p:spPr>
          <a:xfrm>
            <a:off x="6642000" y="6049800"/>
            <a:ext cx="2133360" cy="205920"/>
          </a:xfrm>
          <a:prstGeom prst="rect">
            <a:avLst/>
          </a:prstGeom>
          <a:noFill/>
          <a:ln>
            <a:noFill/>
          </a:ln>
        </p:spPr>
        <p:txBody>
          <a:bodyPr/>
          <a:p>
            <a:pPr algn="r">
              <a:lnSpc>
                <a:spcPct val="100000"/>
              </a:lnSpc>
            </a:pPr>
            <a:fld id="{293371E9-2510-41C8-A37F-47BD44C0FD3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54" name="Picture 3" descr=""/>
          <p:cNvPicPr/>
          <p:nvPr/>
        </p:nvPicPr>
        <p:blipFill>
          <a:blip r:embed="rId1"/>
          <a:stretch/>
        </p:blipFill>
        <p:spPr>
          <a:xfrm>
            <a:off x="0" y="392040"/>
            <a:ext cx="3096360" cy="3375720"/>
          </a:xfrm>
          <a:prstGeom prst="rect">
            <a:avLst/>
          </a:prstGeom>
          <a:ln w="9360">
            <a:noFill/>
          </a:ln>
        </p:spPr>
      </p:pic>
      <p:sp>
        <p:nvSpPr>
          <p:cNvPr id="555" name="Line 3"/>
          <p:cNvSpPr/>
          <p:nvPr/>
        </p:nvSpPr>
        <p:spPr>
          <a:xfrm>
            <a:off x="1472400" y="869400"/>
            <a:ext cx="360" cy="684000"/>
          </a:xfrm>
          <a:prstGeom prst="line">
            <a:avLst/>
          </a:prstGeom>
          <a:ln w="12600">
            <a:solidFill>
              <a:srgbClr val="d90000"/>
            </a:solidFill>
            <a:custDash>
              <a:ds d="400000" sp="300000"/>
            </a:custDash>
            <a:round/>
          </a:ln>
        </p:spPr>
        <p:style>
          <a:lnRef idx="1">
            <a:schemeClr val="accent1"/>
          </a:lnRef>
          <a:fillRef idx="0">
            <a:schemeClr val="accent1"/>
          </a:fillRef>
          <a:effectRef idx="0">
            <a:schemeClr val="accent1"/>
          </a:effectRef>
          <a:fontRef idx="minor"/>
        </p:style>
      </p:sp>
      <p:sp>
        <p:nvSpPr>
          <p:cNvPr id="556" name="Line 4"/>
          <p:cNvSpPr/>
          <p:nvPr/>
        </p:nvSpPr>
        <p:spPr>
          <a:xfrm>
            <a:off x="2165400" y="880200"/>
            <a:ext cx="360" cy="684000"/>
          </a:xfrm>
          <a:prstGeom prst="line">
            <a:avLst/>
          </a:prstGeom>
          <a:ln w="12600">
            <a:solidFill>
              <a:srgbClr val="d90000"/>
            </a:solidFill>
            <a:custDash>
              <a:ds d="400000" sp="300000"/>
            </a:custDash>
            <a:round/>
          </a:ln>
        </p:spPr>
        <p:style>
          <a:lnRef idx="1">
            <a:schemeClr val="accent1"/>
          </a:lnRef>
          <a:fillRef idx="0">
            <a:schemeClr val="accent1"/>
          </a:fillRef>
          <a:effectRef idx="0">
            <a:schemeClr val="accent1"/>
          </a:effectRef>
          <a:fontRef idx="minor"/>
        </p:style>
      </p:sp>
      <p:sp>
        <p:nvSpPr>
          <p:cNvPr id="557" name="Line 5"/>
          <p:cNvSpPr/>
          <p:nvPr/>
        </p:nvSpPr>
        <p:spPr>
          <a:xfrm>
            <a:off x="2005560" y="858600"/>
            <a:ext cx="168120" cy="0"/>
          </a:xfrm>
          <a:prstGeom prst="line">
            <a:avLst/>
          </a:prstGeom>
          <a:ln>
            <a:solidFill>
              <a:srgbClr val="00b050"/>
            </a:solidFill>
            <a:round/>
          </a:ln>
        </p:spPr>
        <p:style>
          <a:lnRef idx="1">
            <a:schemeClr val="accent1"/>
          </a:lnRef>
          <a:fillRef idx="0">
            <a:schemeClr val="accent1"/>
          </a:fillRef>
          <a:effectRef idx="0">
            <a:schemeClr val="accent1"/>
          </a:effectRef>
          <a:fontRef idx="minor"/>
        </p:style>
      </p:sp>
      <p:graphicFrame>
        <p:nvGraphicFramePr>
          <p:cNvPr id="558" name="Object 6"/>
          <p:cNvGraphicFramePr/>
          <p:nvPr/>
        </p:nvGraphicFramePr>
        <p:xfrm>
          <a:off x="252360" y="3801600"/>
          <a:ext cx="6409080" cy="2356920"/>
        </p:xfrm>
        <a:graphic>
          <a:graphicData uri="http://schemas.openxmlformats.org/presentationml/2006/ole">
            <p:oleObj progId="Equation.3" r:id="rId2" spid="">
              <p:embed/>
              <p:pic>
                <p:nvPicPr>
                  <p:cNvPr id="559" name="Object 4" descr=""/>
                  <p:cNvPicPr/>
                  <p:nvPr/>
                </p:nvPicPr>
                <p:blipFill>
                  <a:blip r:embed="rId3"/>
                  <a:stretch/>
                </p:blipFill>
                <p:spPr>
                  <a:xfrm>
                    <a:off x="252360" y="3801600"/>
                    <a:ext cx="6409080" cy="2356920"/>
                  </a:xfrm>
                  <a:prstGeom prst="rect">
                    <a:avLst/>
                  </a:prstGeom>
                  <a:ln>
                    <a:noFill/>
                  </a:ln>
                </p:spPr>
              </p:pic>
            </p:oleObj>
          </a:graphicData>
        </a:graphic>
      </p:graphicFrame>
      <p:sp>
        <p:nvSpPr>
          <p:cNvPr id="560" name="CustomShape 7"/>
          <p:cNvSpPr/>
          <p:nvPr/>
        </p:nvSpPr>
        <p:spPr>
          <a:xfrm>
            <a:off x="4019400" y="3175200"/>
            <a:ext cx="4822920" cy="942120"/>
          </a:xfrm>
          <a:prstGeom prst="rect">
            <a:avLst/>
          </a:prstGeom>
          <a:noFill/>
          <a:ln>
            <a:solidFill>
              <a:srgbClr val="0000ff"/>
            </a:solidFill>
          </a:ln>
        </p:spPr>
        <p:style>
          <a:lnRef idx="0"/>
          <a:fillRef idx="0"/>
          <a:effectRef idx="0"/>
          <a:fontRef idx="minor"/>
        </p:style>
        <p:txBody>
          <a:bodyPr lIns="90000" rIns="90000" tIns="45000" bIns="45000"/>
          <a:p>
            <a:pPr>
              <a:lnSpc>
                <a:spcPct val="100000"/>
              </a:lnSpc>
            </a:pPr>
            <a:r>
              <a:rPr b="0" lang="en-US" sz="1400" spc="-1" strike="noStrike">
                <a:solidFill>
                  <a:srgbClr val="0000ff"/>
                </a:solidFill>
                <a:uFill>
                  <a:solidFill>
                    <a:srgbClr val="ffffff"/>
                  </a:solidFill>
                </a:uFill>
                <a:latin typeface="Arial"/>
              </a:rPr>
              <a:t>For 1/β FB#2 SPICE Analysis: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Set Vref = 0V</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Arial"/>
              </a:rPr>
              <a:t>Else OPA177 VOA  will saturate with Vout = 5V into a short</a:t>
            </a:r>
            <a:endParaRPr b="0" lang="en-US" sz="1800" spc="-1" strike="noStrike">
              <a:solidFill>
                <a:srgbClr val="000000"/>
              </a:solidFill>
              <a:uFill>
                <a:solidFill>
                  <a:srgbClr val="ffffff"/>
                </a:solidFill>
              </a:uFill>
              <a:latin typeface="Arial"/>
            </a:endParaRPr>
          </a:p>
        </p:txBody>
      </p:sp>
      <p:pic>
        <p:nvPicPr>
          <p:cNvPr id="561" name="Picture 6" descr=""/>
          <p:cNvPicPr/>
          <p:nvPr/>
        </p:nvPicPr>
        <p:blipFill>
          <a:blip r:embed="rId4"/>
          <a:stretch/>
        </p:blipFill>
        <p:spPr>
          <a:xfrm>
            <a:off x="3019320" y="0"/>
            <a:ext cx="6124320" cy="3238200"/>
          </a:xfrm>
          <a:prstGeom prst="rect">
            <a:avLst/>
          </a:prstGeom>
          <a:ln w="9360">
            <a:noFill/>
          </a:ln>
        </p:spPr>
      </p:pic>
      <p:sp>
        <p:nvSpPr>
          <p:cNvPr id="562" name="CustomShape 8"/>
          <p:cNvSpPr/>
          <p:nvPr/>
        </p:nvSpPr>
        <p:spPr>
          <a:xfrm>
            <a:off x="200160" y="5000760"/>
            <a:ext cx="1895040" cy="56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63" name="CustomShape 9"/>
          <p:cNvSpPr/>
          <p:nvPr/>
        </p:nvSpPr>
        <p:spPr>
          <a:xfrm>
            <a:off x="209520" y="5610240"/>
            <a:ext cx="1952280" cy="56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64" name="CustomShape 10"/>
          <p:cNvSpPr/>
          <p:nvPr/>
        </p:nvSpPr>
        <p:spPr>
          <a:xfrm>
            <a:off x="3933720" y="5124600"/>
            <a:ext cx="752040" cy="285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65" name="CustomShape 11"/>
          <p:cNvSpPr/>
          <p:nvPr/>
        </p:nvSpPr>
        <p:spPr>
          <a:xfrm>
            <a:off x="4476600" y="5724360"/>
            <a:ext cx="676080" cy="285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66" name="CustomShape 12"/>
          <p:cNvSpPr/>
          <p:nvPr/>
        </p:nvSpPr>
        <p:spPr>
          <a:xfrm>
            <a:off x="6863040" y="5004000"/>
            <a:ext cx="1908720" cy="516600"/>
          </a:xfrm>
          <a:prstGeom prst="rect">
            <a:avLst/>
          </a:prstGeom>
          <a:noFill/>
          <a:ln w="19080">
            <a:solidFill>
              <a:srgbClr val="ff0000"/>
            </a:solidFill>
            <a:round/>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Set Riso = 1/10*Ro </a:t>
            </a:r>
            <a:r>
              <a:rPr b="0" lang="en-US" sz="1400" spc="-1" strike="noStrike">
                <a:solidFill>
                  <a:srgbClr val="000000"/>
                </a:solidFill>
                <a:uFill>
                  <a:solidFill>
                    <a:srgbClr val="ffffff"/>
                  </a:solidFill>
                </a:uFill>
                <a:latin typeface="Wingdings"/>
              </a:rPr>
              <a:t></a:t>
            </a:r>
            <a:r>
              <a:rPr b="0" lang="en-US" sz="1400" spc="-1" strike="noStrike">
                <a:solidFill>
                  <a:srgbClr val="000000"/>
                </a:solidFill>
                <a:uFill>
                  <a:solidFill>
                    <a:srgbClr val="ffffff"/>
                  </a:solidFill>
                </a:uFill>
                <a:latin typeface="Arial"/>
              </a:rPr>
              <a:t> 1/β_Hif ≈ 20dB</a:t>
            </a:r>
            <a:endParaRPr b="0" lang="en-US" sz="1800" spc="-1" strike="noStrike">
              <a:solidFill>
                <a:srgbClr val="000000"/>
              </a:solidFill>
              <a:uFill>
                <a:solidFill>
                  <a:srgbClr val="ffffff"/>
                </a:solidFill>
              </a:uFill>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1/</a:t>
            </a:r>
            <a:r>
              <a:rPr b="1" lang="en-US" sz="2800" spc="-1" strike="noStrike">
                <a:solidFill>
                  <a:srgbClr val="c00000"/>
                </a:solidFill>
                <a:uFill>
                  <a:solidFill>
                    <a:srgbClr val="ffffff"/>
                  </a:solidFill>
                </a:uFill>
                <a:latin typeface="Arial"/>
              </a:rPr>
              <a:t>β FB#2 SPICE Results</a:t>
            </a:r>
            <a:endParaRPr b="0" lang="en-US" sz="3200" spc="-1" strike="noStrike">
              <a:solidFill>
                <a:srgbClr val="000000"/>
              </a:solidFill>
              <a:uFill>
                <a:solidFill>
                  <a:srgbClr val="ffffff"/>
                </a:solidFill>
              </a:uFill>
              <a:latin typeface="Arial"/>
            </a:endParaRPr>
          </a:p>
        </p:txBody>
      </p:sp>
      <p:sp>
        <p:nvSpPr>
          <p:cNvPr id="568" name="TextShape 2"/>
          <p:cNvSpPr txBox="1"/>
          <p:nvPr/>
        </p:nvSpPr>
        <p:spPr>
          <a:xfrm>
            <a:off x="6642000" y="6049800"/>
            <a:ext cx="2133360" cy="205920"/>
          </a:xfrm>
          <a:prstGeom prst="rect">
            <a:avLst/>
          </a:prstGeom>
          <a:noFill/>
          <a:ln>
            <a:noFill/>
          </a:ln>
        </p:spPr>
        <p:txBody>
          <a:bodyPr/>
          <a:p>
            <a:pPr algn="r">
              <a:lnSpc>
                <a:spcPct val="100000"/>
              </a:lnSpc>
            </a:pPr>
            <a:fld id="{948FF354-1312-4DB9-BDA6-42ABA66A0B4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69" name="Picture 3" descr=""/>
          <p:cNvPicPr/>
          <p:nvPr/>
        </p:nvPicPr>
        <p:blipFill>
          <a:blip r:embed="rId1"/>
          <a:stretch/>
        </p:blipFill>
        <p:spPr>
          <a:xfrm>
            <a:off x="178560" y="803880"/>
            <a:ext cx="8662680" cy="5449320"/>
          </a:xfrm>
          <a:prstGeom prst="rect">
            <a:avLst/>
          </a:prstGeom>
          <a:ln w="9360">
            <a:noFill/>
          </a:ln>
        </p:spPr>
      </p:pic>
      <p:sp>
        <p:nvSpPr>
          <p:cNvPr id="570" name="CustomShape 3"/>
          <p:cNvSpPr/>
          <p:nvPr/>
        </p:nvSpPr>
        <p:spPr>
          <a:xfrm>
            <a:off x="4704480" y="1135440"/>
            <a:ext cx="1143360" cy="250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1" name="CustomShape 4"/>
          <p:cNvSpPr/>
          <p:nvPr/>
        </p:nvSpPr>
        <p:spPr>
          <a:xfrm>
            <a:off x="2213640" y="2301120"/>
            <a:ext cx="519120" cy="4114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72" name="CustomShape 5"/>
          <p:cNvSpPr/>
          <p:nvPr/>
        </p:nvSpPr>
        <p:spPr>
          <a:xfrm>
            <a:off x="7369920" y="2111760"/>
            <a:ext cx="519120" cy="2390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73" name="CustomShape 6"/>
          <p:cNvSpPr/>
          <p:nvPr/>
        </p:nvSpPr>
        <p:spPr>
          <a:xfrm>
            <a:off x="7552440" y="1577520"/>
            <a:ext cx="566280" cy="212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50840" y="115920"/>
            <a:ext cx="69926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CF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175" name="CustomShape 2"/>
          <p:cNvSpPr/>
          <p:nvPr/>
        </p:nvSpPr>
        <p:spPr>
          <a:xfrm>
            <a:off x="157320" y="509760"/>
            <a:ext cx="8986320" cy="57819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fz1 in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due to Cin_eq</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OR</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B) Compute by Datasheet C</a:t>
            </a:r>
            <a:r>
              <a:rPr b="0" lang="en-US" sz="1800" spc="-1" strike="noStrike" baseline="-25000">
                <a:solidFill>
                  <a:srgbClr val="000000"/>
                </a:solidFill>
                <a:uFill>
                  <a:solidFill>
                    <a:srgbClr val="ffffff"/>
                  </a:solidFill>
                </a:uFill>
                <a:latin typeface="Arial"/>
              </a:rPr>
              <a:t>DIFF</a:t>
            </a:r>
            <a:r>
              <a:rPr b="0" lang="en-US" sz="1800" spc="-1" strike="noStrike">
                <a:solidFill>
                  <a:srgbClr val="000000"/>
                </a:solidFill>
                <a:uFill>
                  <a:solidFill>
                    <a:srgbClr val="ffffff"/>
                  </a:solidFill>
                </a:uFill>
                <a:latin typeface="Arial"/>
              </a:rPr>
              <a:t>and C</a:t>
            </a:r>
            <a:r>
              <a:rPr b="0" lang="en-US" sz="1800" spc="-1" strike="noStrike" baseline="-25000">
                <a:solidFill>
                  <a:srgbClr val="000000"/>
                </a:solidFill>
                <a:uFill>
                  <a:solidFill>
                    <a:srgbClr val="ffffff"/>
                  </a:solidFill>
                </a:uFill>
                <a:latin typeface="Arial"/>
              </a:rPr>
              <a:t>CM</a:t>
            </a:r>
            <a:r>
              <a:rPr b="0" lang="en-US" sz="1800" spc="-1" strike="noStrike">
                <a:solidFill>
                  <a:srgbClr val="000000"/>
                </a:solidFill>
                <a:uFill>
                  <a:solidFill>
                    <a:srgbClr val="ffffff"/>
                  </a:solidFill>
                </a:uFill>
                <a:latin typeface="Arial"/>
              </a:rPr>
              <a:t> and Circuit RF and RI</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with fz1 on original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Add Desired fp1 on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for CF Compensation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10*fz1</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1/10 * fcl  </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Compute value for CF based on plotted fp1</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with CF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6"/>
            </a:pPr>
            <a:r>
              <a:rPr b="0" lang="en-US" sz="1800" spc="-1" strike="noStrike">
                <a:solidFill>
                  <a:srgbClr val="000000"/>
                </a:solidFill>
                <a:uFill>
                  <a:solidFill>
                    <a:srgbClr val="ffffff"/>
                  </a:solidFill>
                </a:uFill>
                <a:latin typeface="Arial"/>
              </a:rPr>
              <a:t>Adjust CF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7)  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176" name="TextShape 3"/>
          <p:cNvSpPr txBox="1"/>
          <p:nvPr/>
        </p:nvSpPr>
        <p:spPr>
          <a:xfrm>
            <a:off x="6642000" y="6049800"/>
            <a:ext cx="2133360" cy="205920"/>
          </a:xfrm>
          <a:prstGeom prst="rect">
            <a:avLst/>
          </a:prstGeom>
          <a:noFill/>
          <a:ln>
            <a:noFill/>
          </a:ln>
        </p:spPr>
        <p:txBody>
          <a:bodyPr/>
          <a:p>
            <a:pPr algn="r">
              <a:lnSpc>
                <a:spcPct val="100000"/>
              </a:lnSpc>
            </a:pPr>
            <a:fld id="{C6BC0B53-E971-49FA-AD8D-0C8E9C6CEA6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4" name="Picture 6" descr=""/>
          <p:cNvPicPr/>
          <p:nvPr/>
        </p:nvPicPr>
        <p:blipFill>
          <a:blip r:embed="rId1"/>
          <a:stretch/>
        </p:blipFill>
        <p:spPr>
          <a:xfrm>
            <a:off x="60480" y="1724040"/>
            <a:ext cx="7600680" cy="4628880"/>
          </a:xfrm>
          <a:prstGeom prst="rect">
            <a:avLst/>
          </a:prstGeom>
          <a:ln w="9360">
            <a:noFill/>
          </a:ln>
        </p:spPr>
      </p:pic>
      <p:sp>
        <p:nvSpPr>
          <p:cNvPr id="575" name="TextShape 1"/>
          <p:cNvSpPr txBox="1"/>
          <p:nvPr/>
        </p:nvSpPr>
        <p:spPr>
          <a:xfrm>
            <a:off x="231840" y="142920"/>
            <a:ext cx="845784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7) SPICE 1/</a:t>
            </a:r>
            <a:r>
              <a:rPr b="1" lang="en-US" sz="2400" spc="-1" strike="noStrike">
                <a:solidFill>
                  <a:srgbClr val="c00000"/>
                </a:solidFill>
                <a:uFill>
                  <a:solidFill>
                    <a:srgbClr val="ffffff"/>
                  </a:solidFill>
                </a:uFill>
                <a:latin typeface="Arial"/>
              </a:rPr>
              <a:t>β Complete</a:t>
            </a:r>
            <a:endParaRPr b="0" lang="en-US" sz="3200" spc="-1" strike="noStrike">
              <a:solidFill>
                <a:srgbClr val="000000"/>
              </a:solidFill>
              <a:uFill>
                <a:solidFill>
                  <a:srgbClr val="ffffff"/>
                </a:solidFill>
              </a:uFill>
              <a:latin typeface="Arial"/>
            </a:endParaRPr>
          </a:p>
        </p:txBody>
      </p:sp>
      <p:sp>
        <p:nvSpPr>
          <p:cNvPr id="576" name="TextShape 2"/>
          <p:cNvSpPr txBox="1"/>
          <p:nvPr/>
        </p:nvSpPr>
        <p:spPr>
          <a:xfrm>
            <a:off x="6642000" y="6049800"/>
            <a:ext cx="2133360" cy="205920"/>
          </a:xfrm>
          <a:prstGeom prst="rect">
            <a:avLst/>
          </a:prstGeom>
          <a:noFill/>
          <a:ln>
            <a:noFill/>
          </a:ln>
        </p:spPr>
        <p:txBody>
          <a:bodyPr/>
          <a:p>
            <a:pPr algn="r">
              <a:lnSpc>
                <a:spcPct val="100000"/>
              </a:lnSpc>
            </a:pPr>
            <a:fld id="{A9AD29D6-6D90-4D78-8F49-27D2472137A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77" name="Picture 3" descr=""/>
          <p:cNvPicPr/>
          <p:nvPr/>
        </p:nvPicPr>
        <p:blipFill>
          <a:blip r:embed="rId2"/>
          <a:srcRect l="2742" t="5930" r="2922" b="4845"/>
          <a:stretch/>
        </p:blipFill>
        <p:spPr>
          <a:xfrm>
            <a:off x="3720240" y="50400"/>
            <a:ext cx="5373000" cy="2999520"/>
          </a:xfrm>
          <a:prstGeom prst="rect">
            <a:avLst/>
          </a:prstGeom>
          <a:ln w="9360">
            <a:noFill/>
          </a:ln>
        </p:spPr>
      </p:pic>
      <p:sp>
        <p:nvSpPr>
          <p:cNvPr id="578" name="CustomShape 3"/>
          <p:cNvSpPr/>
          <p:nvPr/>
        </p:nvSpPr>
        <p:spPr>
          <a:xfrm>
            <a:off x="995400" y="2962440"/>
            <a:ext cx="1209240" cy="1807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9" name="CustomShape 4"/>
          <p:cNvSpPr/>
          <p:nvPr/>
        </p:nvSpPr>
        <p:spPr>
          <a:xfrm>
            <a:off x="2881440" y="2533680"/>
            <a:ext cx="252000" cy="1710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80" name="CustomShape 5"/>
          <p:cNvSpPr/>
          <p:nvPr/>
        </p:nvSpPr>
        <p:spPr>
          <a:xfrm>
            <a:off x="2747880" y="3362400"/>
            <a:ext cx="242640" cy="175680"/>
          </a:xfrm>
          <a:prstGeom prst="rect">
            <a:avLst/>
          </a:prstGeom>
          <a:noFill/>
          <a:ln>
            <a:solidFill>
              <a:srgbClr val="ff66ff"/>
            </a:solidFill>
            <a:round/>
          </a:ln>
        </p:spPr>
        <p:style>
          <a:lnRef idx="2">
            <a:schemeClr val="accent1">
              <a:shade val="50000"/>
            </a:schemeClr>
          </a:lnRef>
          <a:fillRef idx="1">
            <a:schemeClr val="accent1"/>
          </a:fillRef>
          <a:effectRef idx="0">
            <a:schemeClr val="accent1"/>
          </a:effectRef>
          <a:fontRef idx="minor"/>
        </p:style>
      </p:sp>
      <p:sp>
        <p:nvSpPr>
          <p:cNvPr id="581" name="CustomShape 6"/>
          <p:cNvSpPr/>
          <p:nvPr/>
        </p:nvSpPr>
        <p:spPr>
          <a:xfrm>
            <a:off x="2976480" y="4217040"/>
            <a:ext cx="418680" cy="335520"/>
          </a:xfrm>
          <a:prstGeom prst="rect">
            <a:avLst/>
          </a:prstGeom>
          <a:noFill/>
          <a:ln>
            <a:solidFill>
              <a:srgbClr val="ff66ff"/>
            </a:solidFill>
            <a:round/>
          </a:ln>
        </p:spPr>
        <p:style>
          <a:lnRef idx="2">
            <a:schemeClr val="accent1">
              <a:shade val="50000"/>
            </a:schemeClr>
          </a:lnRef>
          <a:fillRef idx="1">
            <a:schemeClr val="accent1"/>
          </a:fillRef>
          <a:effectRef idx="0">
            <a:schemeClr val="accent1"/>
          </a:effectRef>
          <a:fontRef idx="minor"/>
        </p:style>
      </p:sp>
      <p:sp>
        <p:nvSpPr>
          <p:cNvPr id="582" name="CustomShape 7"/>
          <p:cNvSpPr/>
          <p:nvPr/>
        </p:nvSpPr>
        <p:spPr>
          <a:xfrm>
            <a:off x="3838680" y="3979080"/>
            <a:ext cx="418680" cy="330480"/>
          </a:xfrm>
          <a:prstGeom prst="rect">
            <a:avLst/>
          </a:prstGeom>
          <a:noFill/>
          <a:ln>
            <a:solidFill>
              <a:srgbClr val="ff66ff"/>
            </a:solidFill>
            <a:round/>
          </a:ln>
        </p:spPr>
        <p:style>
          <a:lnRef idx="2">
            <a:schemeClr val="accent1">
              <a:shade val="50000"/>
            </a:schemeClr>
          </a:lnRef>
          <a:fillRef idx="1">
            <a:schemeClr val="accent1"/>
          </a:fillRef>
          <a:effectRef idx="0">
            <a:schemeClr val="accent1"/>
          </a:effectRef>
          <a:fontRef idx="minor"/>
        </p:style>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3" name="Picture 3" descr=""/>
          <p:cNvPicPr/>
          <p:nvPr/>
        </p:nvPicPr>
        <p:blipFill>
          <a:blip r:embed="rId1"/>
          <a:stretch/>
        </p:blipFill>
        <p:spPr>
          <a:xfrm>
            <a:off x="0" y="1700280"/>
            <a:ext cx="7445520" cy="4683600"/>
          </a:xfrm>
          <a:prstGeom prst="rect">
            <a:avLst/>
          </a:prstGeom>
          <a:ln w="9360">
            <a:noFill/>
          </a:ln>
        </p:spPr>
      </p:pic>
      <p:sp>
        <p:nvSpPr>
          <p:cNvPr id="584" name="TextShape 1"/>
          <p:cNvSpPr txBox="1"/>
          <p:nvPr/>
        </p:nvSpPr>
        <p:spPr>
          <a:xfrm>
            <a:off x="140760" y="190800"/>
            <a:ext cx="499356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8) SPICE Loop Gain Complete</a:t>
            </a:r>
            <a:endParaRPr b="0" lang="en-US" sz="3200" spc="-1" strike="noStrike">
              <a:solidFill>
                <a:srgbClr val="000000"/>
              </a:solidFill>
              <a:uFill>
                <a:solidFill>
                  <a:srgbClr val="ffffff"/>
                </a:solidFill>
              </a:uFill>
              <a:latin typeface="Arial"/>
            </a:endParaRPr>
          </a:p>
        </p:txBody>
      </p:sp>
      <p:sp>
        <p:nvSpPr>
          <p:cNvPr id="585" name="TextShape 2"/>
          <p:cNvSpPr txBox="1"/>
          <p:nvPr/>
        </p:nvSpPr>
        <p:spPr>
          <a:xfrm>
            <a:off x="6642000" y="6049800"/>
            <a:ext cx="2133360" cy="205920"/>
          </a:xfrm>
          <a:prstGeom prst="rect">
            <a:avLst/>
          </a:prstGeom>
          <a:noFill/>
          <a:ln>
            <a:noFill/>
          </a:ln>
        </p:spPr>
        <p:txBody>
          <a:bodyPr/>
          <a:p>
            <a:pPr algn="r">
              <a:lnSpc>
                <a:spcPct val="100000"/>
              </a:lnSpc>
            </a:pPr>
            <a:fld id="{276D44C8-39B0-43B7-8864-8B2C522A4CD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86" name="Picture 2" descr=""/>
          <p:cNvPicPr/>
          <p:nvPr/>
        </p:nvPicPr>
        <p:blipFill>
          <a:blip r:embed="rId2"/>
          <a:stretch/>
        </p:blipFill>
        <p:spPr>
          <a:xfrm>
            <a:off x="4574880" y="210960"/>
            <a:ext cx="4428000" cy="2562120"/>
          </a:xfrm>
          <a:prstGeom prst="rect">
            <a:avLst/>
          </a:prstGeom>
          <a:ln w="9360">
            <a:noFill/>
          </a:ln>
        </p:spPr>
      </p:pic>
      <p:sp>
        <p:nvSpPr>
          <p:cNvPr id="587" name="CustomShape 3"/>
          <p:cNvSpPr/>
          <p:nvPr/>
        </p:nvSpPr>
        <p:spPr>
          <a:xfrm>
            <a:off x="2894040" y="1969560"/>
            <a:ext cx="1517040" cy="220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88" name="CustomShape 4"/>
          <p:cNvSpPr/>
          <p:nvPr/>
        </p:nvSpPr>
        <p:spPr>
          <a:xfrm>
            <a:off x="2995920" y="3667680"/>
            <a:ext cx="289440" cy="202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89" name="CustomShape 5"/>
          <p:cNvSpPr/>
          <p:nvPr/>
        </p:nvSpPr>
        <p:spPr>
          <a:xfrm>
            <a:off x="2025360" y="4109040"/>
            <a:ext cx="1953720" cy="425160"/>
          </a:xfrm>
          <a:prstGeom prst="rect">
            <a:avLst/>
          </a:prstGeom>
          <a:solidFill>
            <a:schemeClr val="bg1"/>
          </a:solidFill>
          <a:ln w="25560">
            <a:solidFill>
              <a:srgbClr val="ff0000"/>
            </a:solidFill>
            <a:round/>
          </a:ln>
        </p:spPr>
        <p:style>
          <a:lnRef idx="0"/>
          <a:fillRef idx="0"/>
          <a:effectRef idx="0"/>
          <a:fontRef idx="minor"/>
        </p:style>
        <p:txBody>
          <a:bodyPr lIns="90000" rIns="90000" tIns="45000" bIns="45000"/>
          <a:p>
            <a:pPr>
              <a:lnSpc>
                <a:spcPct val="100000"/>
              </a:lnSpc>
            </a:pPr>
            <a:r>
              <a:rPr b="0" lang="en-US" sz="1100" spc="-1" strike="noStrike">
                <a:solidFill>
                  <a:srgbClr val="ff0000"/>
                </a:solidFill>
                <a:uFill>
                  <a:solidFill>
                    <a:srgbClr val="ffffff"/>
                  </a:solidFill>
                </a:uFill>
                <a:latin typeface="Arial"/>
              </a:rPr>
              <a:t>Loop Gain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ff0000"/>
                </a:solidFill>
                <a:uFill>
                  <a:solidFill>
                    <a:srgbClr val="ffffff"/>
                  </a:solidFill>
                </a:uFill>
                <a:latin typeface="Arial"/>
              </a:rPr>
              <a:t>Phase Margin = 82 degrees</a:t>
            </a:r>
            <a:endParaRPr b="0" lang="en-US" sz="1800" spc="-1" strike="noStrike">
              <a:solidFill>
                <a:srgbClr val="000000"/>
              </a:solidFill>
              <a:uFill>
                <a:solidFill>
                  <a:srgbClr val="ffffff"/>
                </a:solidFill>
              </a:uFill>
              <a:latin typeface="Arial"/>
            </a:endParaRPr>
          </a:p>
        </p:txBody>
      </p:sp>
      <p:sp>
        <p:nvSpPr>
          <p:cNvPr id="590" name="CustomShape 6"/>
          <p:cNvSpPr/>
          <p:nvPr/>
        </p:nvSpPr>
        <p:spPr>
          <a:xfrm flipV="1">
            <a:off x="3066840" y="3869640"/>
            <a:ext cx="61920" cy="22464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SPICE AC Closed Loop</a:t>
            </a:r>
            <a:endParaRPr b="0" lang="en-US" sz="3200" spc="-1" strike="noStrike">
              <a:solidFill>
                <a:srgbClr val="000000"/>
              </a:solidFill>
              <a:uFill>
                <a:solidFill>
                  <a:srgbClr val="ffffff"/>
                </a:solidFill>
              </a:uFill>
              <a:latin typeface="Arial"/>
            </a:endParaRPr>
          </a:p>
        </p:txBody>
      </p:sp>
      <p:sp>
        <p:nvSpPr>
          <p:cNvPr id="592" name="TextShape 2"/>
          <p:cNvSpPr txBox="1"/>
          <p:nvPr/>
        </p:nvSpPr>
        <p:spPr>
          <a:xfrm>
            <a:off x="6642000" y="6049800"/>
            <a:ext cx="2133360" cy="205920"/>
          </a:xfrm>
          <a:prstGeom prst="rect">
            <a:avLst/>
          </a:prstGeom>
          <a:noFill/>
          <a:ln>
            <a:noFill/>
          </a:ln>
        </p:spPr>
        <p:txBody>
          <a:bodyPr/>
          <a:p>
            <a:pPr algn="r">
              <a:lnSpc>
                <a:spcPct val="100000"/>
              </a:lnSpc>
            </a:pPr>
            <a:fld id="{B67BD41E-93D1-4781-AE17-27211D2262E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93" name="Picture 3" descr=""/>
          <p:cNvPicPr/>
          <p:nvPr/>
        </p:nvPicPr>
        <p:blipFill>
          <a:blip r:embed="rId1"/>
          <a:srcRect l="3277" t="3563" r="4028" b="4921"/>
          <a:stretch/>
        </p:blipFill>
        <p:spPr>
          <a:xfrm>
            <a:off x="1909080" y="1185840"/>
            <a:ext cx="5345280" cy="3937320"/>
          </a:xfrm>
          <a:prstGeom prst="rect">
            <a:avLst/>
          </a:prstGeom>
          <a:ln w="9360">
            <a:noFill/>
          </a:ln>
        </p:spPr>
      </p:pic>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TextShape 1"/>
          <p:cNvSpPr txBox="1"/>
          <p:nvPr/>
        </p:nvSpPr>
        <p:spPr>
          <a:xfrm>
            <a:off x="231840" y="52560"/>
            <a:ext cx="8457840" cy="71100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SPICE AC Closed Loop</a:t>
            </a:r>
            <a:endParaRPr b="0" lang="en-US" sz="3200" spc="-1" strike="noStrike">
              <a:solidFill>
                <a:srgbClr val="000000"/>
              </a:solidFill>
              <a:uFill>
                <a:solidFill>
                  <a:srgbClr val="ffffff"/>
                </a:solidFill>
              </a:uFill>
              <a:latin typeface="Arial"/>
            </a:endParaRPr>
          </a:p>
        </p:txBody>
      </p:sp>
      <p:sp>
        <p:nvSpPr>
          <p:cNvPr id="595" name="TextShape 2"/>
          <p:cNvSpPr txBox="1"/>
          <p:nvPr/>
        </p:nvSpPr>
        <p:spPr>
          <a:xfrm>
            <a:off x="6642000" y="6049800"/>
            <a:ext cx="2133360" cy="205920"/>
          </a:xfrm>
          <a:prstGeom prst="rect">
            <a:avLst/>
          </a:prstGeom>
          <a:noFill/>
          <a:ln>
            <a:noFill/>
          </a:ln>
        </p:spPr>
        <p:txBody>
          <a:bodyPr/>
          <a:p>
            <a:pPr algn="r">
              <a:lnSpc>
                <a:spcPct val="100000"/>
              </a:lnSpc>
            </a:pPr>
            <a:fld id="{319E800E-D72F-48D9-B19B-6E70CFC0A53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96" name="Picture 4" descr=""/>
          <p:cNvPicPr/>
          <p:nvPr/>
        </p:nvPicPr>
        <p:blipFill>
          <a:blip r:embed="rId1"/>
          <a:stretch/>
        </p:blipFill>
        <p:spPr>
          <a:xfrm>
            <a:off x="20160" y="572760"/>
            <a:ext cx="9045720" cy="5690520"/>
          </a:xfrm>
          <a:prstGeom prst="rect">
            <a:avLst/>
          </a:prstGeom>
          <a:ln w="9360">
            <a:noFill/>
          </a:ln>
        </p:spPr>
      </p:pic>
      <p:sp>
        <p:nvSpPr>
          <p:cNvPr id="597" name="CustomShape 3"/>
          <p:cNvSpPr/>
          <p:nvPr/>
        </p:nvSpPr>
        <p:spPr>
          <a:xfrm>
            <a:off x="861120" y="1185840"/>
            <a:ext cx="1801440" cy="2005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98" name="CustomShape 4"/>
          <p:cNvSpPr/>
          <p:nvPr/>
        </p:nvSpPr>
        <p:spPr>
          <a:xfrm>
            <a:off x="2606040" y="1597320"/>
            <a:ext cx="1173240" cy="6123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99" name="CustomShape 5"/>
          <p:cNvSpPr/>
          <p:nvPr/>
        </p:nvSpPr>
        <p:spPr>
          <a:xfrm>
            <a:off x="4053960" y="1932480"/>
            <a:ext cx="1074240" cy="6123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191520" y="163080"/>
            <a:ext cx="5384880" cy="62820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10) SPICE Transient Analysis</a:t>
            </a:r>
            <a:endParaRPr b="0" lang="en-US" sz="3200" spc="-1" strike="noStrike">
              <a:solidFill>
                <a:srgbClr val="000000"/>
              </a:solidFill>
              <a:uFill>
                <a:solidFill>
                  <a:srgbClr val="ffffff"/>
                </a:solidFill>
              </a:uFill>
              <a:latin typeface="Arial"/>
            </a:endParaRPr>
          </a:p>
        </p:txBody>
      </p:sp>
      <p:sp>
        <p:nvSpPr>
          <p:cNvPr id="601" name="TextShape 2"/>
          <p:cNvSpPr txBox="1"/>
          <p:nvPr/>
        </p:nvSpPr>
        <p:spPr>
          <a:xfrm>
            <a:off x="6642000" y="6049800"/>
            <a:ext cx="2133360" cy="205920"/>
          </a:xfrm>
          <a:prstGeom prst="rect">
            <a:avLst/>
          </a:prstGeom>
          <a:noFill/>
          <a:ln>
            <a:noFill/>
          </a:ln>
        </p:spPr>
        <p:txBody>
          <a:bodyPr/>
          <a:p>
            <a:pPr algn="r">
              <a:lnSpc>
                <a:spcPct val="100000"/>
              </a:lnSpc>
            </a:pPr>
            <a:fld id="{DBFD2678-342B-404C-999F-D2E5F699B4C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02" name="Picture 2" descr=""/>
          <p:cNvPicPr/>
          <p:nvPr/>
        </p:nvPicPr>
        <p:blipFill>
          <a:blip r:embed="rId1"/>
          <a:stretch/>
        </p:blipFill>
        <p:spPr>
          <a:xfrm>
            <a:off x="128520" y="1522080"/>
            <a:ext cx="7600680" cy="4781160"/>
          </a:xfrm>
          <a:prstGeom prst="rect">
            <a:avLst/>
          </a:prstGeom>
          <a:ln w="9360">
            <a:noFill/>
          </a:ln>
        </p:spPr>
      </p:pic>
      <p:sp>
        <p:nvSpPr>
          <p:cNvPr id="603" name="CustomShape 3"/>
          <p:cNvSpPr/>
          <p:nvPr/>
        </p:nvSpPr>
        <p:spPr>
          <a:xfrm>
            <a:off x="3011400" y="1848960"/>
            <a:ext cx="1050480" cy="1796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pic>
        <p:nvPicPr>
          <p:cNvPr id="604" name="Picture 3" descr=""/>
          <p:cNvPicPr/>
          <p:nvPr/>
        </p:nvPicPr>
        <p:blipFill>
          <a:blip r:embed="rId2"/>
          <a:srcRect l="3710" t="5117" r="4607" b="5117"/>
          <a:stretch/>
        </p:blipFill>
        <p:spPr>
          <a:xfrm>
            <a:off x="5181480" y="47520"/>
            <a:ext cx="3885840" cy="2838240"/>
          </a:xfrm>
          <a:prstGeom prst="rect">
            <a:avLst/>
          </a:prstGeom>
          <a:ln w="9360">
            <a:noFill/>
          </a:ln>
        </p:spPr>
      </p:pic>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TextShape 1"/>
          <p:cNvSpPr txBox="1"/>
          <p:nvPr/>
        </p:nvSpPr>
        <p:spPr>
          <a:xfrm>
            <a:off x="6642000" y="6078600"/>
            <a:ext cx="2133360" cy="205920"/>
          </a:xfrm>
          <a:prstGeom prst="rect">
            <a:avLst/>
          </a:prstGeom>
          <a:noFill/>
          <a:ln>
            <a:noFill/>
          </a:ln>
        </p:spPr>
        <p:txBody>
          <a:bodyPr/>
          <a:p>
            <a:pPr algn="r">
              <a:lnSpc>
                <a:spcPct val="100000"/>
              </a:lnSpc>
            </a:pPr>
            <a:fld id="{B6B76947-2E42-41FB-BC50-4A762553C65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06" name="TextShape 2"/>
          <p:cNvSpPr txBox="1"/>
          <p:nvPr/>
        </p:nvSpPr>
        <p:spPr>
          <a:xfrm>
            <a:off x="627120" y="1781280"/>
            <a:ext cx="8088120" cy="154260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13) Riso with Dual Feedback</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(Output Cload)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  - 1/</a:t>
            </a:r>
            <a:r>
              <a:rPr b="1" lang="en-US" sz="4000" spc="-1" strike="noStrike">
                <a:solidFill>
                  <a:srgbClr val="c00000"/>
                </a:solidFill>
                <a:uFill>
                  <a:solidFill>
                    <a:srgbClr val="ffffff"/>
                  </a:solidFill>
                </a:uFill>
                <a:latin typeface="Symbol"/>
              </a:rPr>
              <a:t>b</a:t>
            </a:r>
            <a:r>
              <a:rPr b="1" lang="en-US" sz="4000" spc="-1" strike="noStrike">
                <a:solidFill>
                  <a:srgbClr val="c00000"/>
                </a:solidFill>
                <a:uFill>
                  <a:solidFill>
                    <a:srgbClr val="ffffff"/>
                  </a:solidFill>
                </a:uFill>
                <a:latin typeface="Arial"/>
              </a:rPr>
              <a:t>, Loaded Aol Technique</a:t>
            </a:r>
            <a:r>
              <a:rPr b="1" lang="en-US" sz="4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1"/>
          <p:cNvSpPr txBox="1"/>
          <p:nvPr/>
        </p:nvSpPr>
        <p:spPr>
          <a:xfrm>
            <a:off x="250920" y="26676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Riso with Dual FB Topology </a:t>
            </a:r>
            <a:r>
              <a:rPr b="1" lang="en-US" sz="3200" spc="-1" strike="noStrike">
                <a:solidFill>
                  <a:srgbClr val="de0000"/>
                </a:solidFill>
                <a:uFill>
                  <a:solidFill>
                    <a:srgbClr val="ffffff"/>
                  </a:solidFill>
                </a:uFill>
                <a:latin typeface="Arial"/>
              </a:rPr>
              <a:t>
</a:t>
            </a:r>
            <a:r>
              <a:rPr b="1" lang="en-US" sz="3200" spc="-1" strike="noStrike">
                <a:solidFill>
                  <a:srgbClr val="de0000"/>
                </a:solidFill>
                <a:uFill>
                  <a:solidFill>
                    <a:srgbClr val="ffffff"/>
                  </a:solidFill>
                </a:uFill>
                <a:latin typeface="Arial"/>
              </a:rPr>
              <a:t>(OPA330 Example)</a:t>
            </a:r>
            <a:endParaRPr b="0" lang="en-US" sz="3200" spc="-1" strike="noStrike">
              <a:solidFill>
                <a:srgbClr val="000000"/>
              </a:solidFill>
              <a:uFill>
                <a:solidFill>
                  <a:srgbClr val="ffffff"/>
                </a:solidFill>
              </a:uFill>
              <a:latin typeface="Arial"/>
            </a:endParaRPr>
          </a:p>
        </p:txBody>
      </p:sp>
      <p:sp>
        <p:nvSpPr>
          <p:cNvPr id="608" name="TextShape 2"/>
          <p:cNvSpPr txBox="1"/>
          <p:nvPr/>
        </p:nvSpPr>
        <p:spPr>
          <a:xfrm>
            <a:off x="6642000" y="6049800"/>
            <a:ext cx="2133360" cy="205920"/>
          </a:xfrm>
          <a:prstGeom prst="rect">
            <a:avLst/>
          </a:prstGeom>
          <a:noFill/>
          <a:ln>
            <a:noFill/>
          </a:ln>
        </p:spPr>
        <p:txBody>
          <a:bodyPr/>
          <a:p>
            <a:pPr algn="r">
              <a:lnSpc>
                <a:spcPct val="100000"/>
              </a:lnSpc>
            </a:pPr>
            <a:fld id="{13F90984-1DA4-480A-91BA-A3013727880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09" name="Picture 5" descr=""/>
          <p:cNvPicPr/>
          <p:nvPr/>
        </p:nvPicPr>
        <p:blipFill>
          <a:blip r:embed="rId1"/>
          <a:stretch/>
        </p:blipFill>
        <p:spPr>
          <a:xfrm>
            <a:off x="311040" y="1123920"/>
            <a:ext cx="8527680" cy="4095360"/>
          </a:xfrm>
          <a:prstGeom prst="rect">
            <a:avLst/>
          </a:prstGeom>
          <a:ln w="9360">
            <a:noFill/>
          </a:ln>
        </p:spPr>
      </p:pic>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Zo Test</a:t>
            </a:r>
            <a:endParaRPr b="0" lang="en-US" sz="3200" spc="-1" strike="noStrike">
              <a:solidFill>
                <a:srgbClr val="000000"/>
              </a:solidFill>
              <a:uFill>
                <a:solidFill>
                  <a:srgbClr val="ffffff"/>
                </a:solidFill>
              </a:uFill>
              <a:latin typeface="Arial"/>
            </a:endParaRPr>
          </a:p>
        </p:txBody>
      </p:sp>
      <p:sp>
        <p:nvSpPr>
          <p:cNvPr id="611" name="TextShape 2"/>
          <p:cNvSpPr txBox="1"/>
          <p:nvPr/>
        </p:nvSpPr>
        <p:spPr>
          <a:xfrm>
            <a:off x="6642000" y="6049800"/>
            <a:ext cx="2133360" cy="205920"/>
          </a:xfrm>
          <a:prstGeom prst="rect">
            <a:avLst/>
          </a:prstGeom>
          <a:noFill/>
          <a:ln>
            <a:noFill/>
          </a:ln>
        </p:spPr>
        <p:txBody>
          <a:bodyPr/>
          <a:p>
            <a:pPr algn="r">
              <a:lnSpc>
                <a:spcPct val="100000"/>
              </a:lnSpc>
            </a:pPr>
            <a:fld id="{3D3F2DEA-C665-45CA-B895-1121274C931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12" name="Picture 2" descr=""/>
          <p:cNvPicPr/>
          <p:nvPr/>
        </p:nvPicPr>
        <p:blipFill>
          <a:blip r:embed="rId1"/>
          <a:stretch/>
        </p:blipFill>
        <p:spPr>
          <a:xfrm>
            <a:off x="500040" y="1066680"/>
            <a:ext cx="8146800" cy="3838320"/>
          </a:xfrm>
          <a:prstGeom prst="rect">
            <a:avLst/>
          </a:prstGeom>
          <a:ln w="9360">
            <a:noFill/>
          </a:ln>
        </p:spPr>
      </p:pic>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Zo Test</a:t>
            </a:r>
            <a:endParaRPr b="0" lang="en-US" sz="3200" spc="-1" strike="noStrike">
              <a:solidFill>
                <a:srgbClr val="000000"/>
              </a:solidFill>
              <a:uFill>
                <a:solidFill>
                  <a:srgbClr val="ffffff"/>
                </a:solidFill>
              </a:uFill>
              <a:latin typeface="Arial"/>
            </a:endParaRPr>
          </a:p>
        </p:txBody>
      </p:sp>
      <p:sp>
        <p:nvSpPr>
          <p:cNvPr id="614" name="TextShape 2"/>
          <p:cNvSpPr txBox="1"/>
          <p:nvPr/>
        </p:nvSpPr>
        <p:spPr>
          <a:xfrm>
            <a:off x="6642000" y="6049800"/>
            <a:ext cx="2133360" cy="205920"/>
          </a:xfrm>
          <a:prstGeom prst="rect">
            <a:avLst/>
          </a:prstGeom>
          <a:noFill/>
          <a:ln>
            <a:noFill/>
          </a:ln>
        </p:spPr>
        <p:txBody>
          <a:bodyPr/>
          <a:p>
            <a:pPr algn="r">
              <a:lnSpc>
                <a:spcPct val="100000"/>
              </a:lnSpc>
            </a:pPr>
            <a:fld id="{EDC93035-27A8-41BA-B34D-532784463FC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15" name="Picture 2" descr=""/>
          <p:cNvPicPr/>
          <p:nvPr/>
        </p:nvPicPr>
        <p:blipFill>
          <a:blip r:embed="rId1"/>
          <a:stretch/>
        </p:blipFill>
        <p:spPr>
          <a:xfrm>
            <a:off x="361800" y="800280"/>
            <a:ext cx="8160840" cy="5133600"/>
          </a:xfrm>
          <a:prstGeom prst="rect">
            <a:avLst/>
          </a:prstGeom>
          <a:ln w="9360">
            <a:noFill/>
          </a:ln>
        </p:spPr>
      </p:pic>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Modified Aol</a:t>
            </a:r>
            <a:endParaRPr b="0" lang="en-US" sz="3200" spc="-1" strike="noStrike">
              <a:solidFill>
                <a:srgbClr val="000000"/>
              </a:solidFill>
              <a:uFill>
                <a:solidFill>
                  <a:srgbClr val="ffffff"/>
                </a:solidFill>
              </a:uFill>
              <a:latin typeface="Arial"/>
            </a:endParaRPr>
          </a:p>
        </p:txBody>
      </p:sp>
      <p:sp>
        <p:nvSpPr>
          <p:cNvPr id="617" name="TextShape 2"/>
          <p:cNvSpPr txBox="1"/>
          <p:nvPr/>
        </p:nvSpPr>
        <p:spPr>
          <a:xfrm>
            <a:off x="6642000" y="6049800"/>
            <a:ext cx="2133360" cy="205920"/>
          </a:xfrm>
          <a:prstGeom prst="rect">
            <a:avLst/>
          </a:prstGeom>
          <a:noFill/>
          <a:ln>
            <a:noFill/>
          </a:ln>
        </p:spPr>
        <p:txBody>
          <a:bodyPr/>
          <a:p>
            <a:pPr algn="r">
              <a:lnSpc>
                <a:spcPct val="100000"/>
              </a:lnSpc>
            </a:pPr>
            <a:fld id="{9B0F5335-41FC-4EC0-B852-DE56E1963C2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18" name="Picture 2" descr=""/>
          <p:cNvPicPr/>
          <p:nvPr/>
        </p:nvPicPr>
        <p:blipFill>
          <a:blip r:embed="rId1"/>
          <a:stretch/>
        </p:blipFill>
        <p:spPr>
          <a:xfrm>
            <a:off x="414360" y="800280"/>
            <a:ext cx="8152920" cy="4866840"/>
          </a:xfrm>
          <a:prstGeom prst="rect">
            <a:avLst/>
          </a:prstGeom>
          <a:ln w="9360">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642000" y="6049800"/>
            <a:ext cx="2133360" cy="205920"/>
          </a:xfrm>
          <a:prstGeom prst="rect">
            <a:avLst/>
          </a:prstGeom>
          <a:noFill/>
          <a:ln>
            <a:noFill/>
          </a:ln>
        </p:spPr>
        <p:txBody>
          <a:bodyPr/>
          <a:p>
            <a:pPr algn="r">
              <a:lnSpc>
                <a:spcPct val="100000"/>
              </a:lnSpc>
            </a:pPr>
            <a:fld id="{E0E2DCB6-8383-43A3-A3BB-9119C24CAC9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8" name="TextShape 2"/>
          <p:cNvSpPr txBox="1"/>
          <p:nvPr/>
        </p:nvSpPr>
        <p:spPr>
          <a:xfrm>
            <a:off x="306360" y="168120"/>
            <a:ext cx="7238520" cy="7837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1),2),3) Plot Aol, 1/</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Symbol"/>
              </a:rPr>
              <a:t>
</a:t>
            </a:r>
            <a:r>
              <a:rPr b="1" lang="en-US" sz="2800" spc="-1" strike="noStrike">
                <a:solidFill>
                  <a:srgbClr val="c00000"/>
                </a:solidFill>
                <a:uFill>
                  <a:solidFill>
                    <a:srgbClr val="ffffff"/>
                  </a:solidFill>
                </a:uFill>
                <a:latin typeface="Symbol"/>
              </a:rPr>
              <a:t>             </a:t>
            </a:r>
            <a:r>
              <a:rPr b="1" lang="en-US" sz="2800" spc="-1" strike="noStrike">
                <a:solidFill>
                  <a:srgbClr val="c00000"/>
                </a:solidFill>
                <a:uFill>
                  <a:solidFill>
                    <a:srgbClr val="ffffff"/>
                  </a:solidFill>
                </a:uFill>
                <a:latin typeface="Arial"/>
              </a:rPr>
              <a:t> Add fp1 in 1/</a:t>
            </a:r>
            <a:r>
              <a:rPr b="1" lang="en-US" sz="2800" spc="-1" strike="noStrike">
                <a:solidFill>
                  <a:srgbClr val="c00000"/>
                </a:solidFill>
                <a:uFill>
                  <a:solidFill>
                    <a:srgbClr val="ffffff"/>
                  </a:solidFill>
                </a:uFill>
                <a:latin typeface="Symbol"/>
              </a:rPr>
              <a:t>b</a:t>
            </a:r>
            <a:r>
              <a:rPr b="1" lang="en-US" sz="2800" spc="-1" strike="noStrike">
                <a:solidFill>
                  <a:srgbClr val="c00000"/>
                </a:solidFill>
                <a:uFill>
                  <a:solidFill>
                    <a:srgbClr val="ffffff"/>
                  </a:solidFill>
                </a:uFill>
                <a:latin typeface="Arial"/>
              </a:rPr>
              <a:t> for Stability</a:t>
            </a:r>
            <a:endParaRPr b="0" lang="en-US" sz="3200" spc="-1" strike="noStrike">
              <a:solidFill>
                <a:srgbClr val="000000"/>
              </a:solidFill>
              <a:uFill>
                <a:solidFill>
                  <a:srgbClr val="ffffff"/>
                </a:solidFill>
              </a:uFill>
              <a:latin typeface="Arial"/>
            </a:endParaRPr>
          </a:p>
        </p:txBody>
      </p:sp>
      <p:pic>
        <p:nvPicPr>
          <p:cNvPr id="179" name="Picture 1" descr=""/>
          <p:cNvPicPr/>
          <p:nvPr/>
        </p:nvPicPr>
        <p:blipFill>
          <a:blip r:embed="rId1"/>
          <a:stretch/>
        </p:blipFill>
        <p:spPr>
          <a:xfrm>
            <a:off x="0" y="835200"/>
            <a:ext cx="8965800" cy="5460480"/>
          </a:xfrm>
          <a:prstGeom prst="rect">
            <a:avLst/>
          </a:prstGeom>
          <a:ln w="9360">
            <a:noFill/>
          </a:ln>
        </p:spPr>
      </p:pic>
      <p:sp>
        <p:nvSpPr>
          <p:cNvPr id="180" name="CustomShape 3"/>
          <p:cNvSpPr/>
          <p:nvPr/>
        </p:nvSpPr>
        <p:spPr>
          <a:xfrm>
            <a:off x="5848200" y="3733920"/>
            <a:ext cx="60300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181" name="CustomShape 4"/>
          <p:cNvSpPr/>
          <p:nvPr/>
        </p:nvSpPr>
        <p:spPr>
          <a:xfrm>
            <a:off x="7004880" y="150840"/>
            <a:ext cx="1712880" cy="913320"/>
          </a:xfrm>
          <a:prstGeom prst="rect">
            <a:avLst/>
          </a:prstGeom>
          <a:noFill/>
          <a:ln w="9360">
            <a:solidFill>
              <a:srgbClr val="ff0000"/>
            </a:solidFill>
            <a:miter/>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rPr>
              <a:t>For fp1: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Arial"/>
              </a:rPr>
              <a:t>fp1 </a:t>
            </a:r>
            <a:r>
              <a:rPr b="1" lang="en-US" sz="1800" spc="-1" strike="noStrike" u="sng">
                <a:solidFill>
                  <a:srgbClr val="ff0000"/>
                </a:solidFill>
                <a:uFill>
                  <a:solidFill>
                    <a:srgbClr val="ffffff"/>
                  </a:solidFill>
                </a:uFill>
                <a:latin typeface="Arial"/>
              </a:rPr>
              <a:t>&lt;</a:t>
            </a:r>
            <a:r>
              <a:rPr b="1" lang="en-US" sz="1800" spc="-1" strike="noStrike">
                <a:solidFill>
                  <a:srgbClr val="ff0000"/>
                </a:solidFill>
                <a:uFill>
                  <a:solidFill>
                    <a:srgbClr val="ffffff"/>
                  </a:solidFill>
                </a:uFill>
                <a:latin typeface="Arial"/>
              </a:rPr>
              <a:t> 10 * fz1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Arial"/>
              </a:rPr>
              <a:t>fp1 </a:t>
            </a:r>
            <a:r>
              <a:rPr b="1" lang="en-US" sz="1800" spc="-1" strike="noStrike" u="sng">
                <a:solidFill>
                  <a:srgbClr val="ff0000"/>
                </a:solidFill>
                <a:uFill>
                  <a:solidFill>
                    <a:srgbClr val="ffffff"/>
                  </a:solidFill>
                </a:uFill>
                <a:latin typeface="Arial"/>
              </a:rPr>
              <a:t>&lt;</a:t>
            </a:r>
            <a:r>
              <a:rPr b="1" lang="en-US" sz="1800" spc="-1" strike="noStrike">
                <a:solidFill>
                  <a:srgbClr val="ff0000"/>
                </a:solidFill>
                <a:uFill>
                  <a:solidFill>
                    <a:srgbClr val="ffffff"/>
                  </a:solidFill>
                </a:uFill>
                <a:latin typeface="Arial"/>
              </a:rPr>
              <a:t> 1/10 * fcl</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9" name="Picture 3" descr=""/>
          <p:cNvPicPr/>
          <p:nvPr/>
        </p:nvPicPr>
        <p:blipFill>
          <a:blip r:embed="rId1"/>
          <a:stretch/>
        </p:blipFill>
        <p:spPr>
          <a:xfrm>
            <a:off x="187200" y="601560"/>
            <a:ext cx="8222760" cy="5173200"/>
          </a:xfrm>
          <a:prstGeom prst="rect">
            <a:avLst/>
          </a:prstGeom>
          <a:ln w="9360">
            <a:noFill/>
          </a:ln>
        </p:spPr>
      </p:pic>
      <p:sp>
        <p:nvSpPr>
          <p:cNvPr id="620"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Zo and CL</a:t>
            </a:r>
            <a:endParaRPr b="0" lang="en-US" sz="3200" spc="-1" strike="noStrike">
              <a:solidFill>
                <a:srgbClr val="000000"/>
              </a:solidFill>
              <a:uFill>
                <a:solidFill>
                  <a:srgbClr val="ffffff"/>
                </a:solidFill>
              </a:uFill>
              <a:latin typeface="Arial"/>
            </a:endParaRPr>
          </a:p>
        </p:txBody>
      </p:sp>
      <p:sp>
        <p:nvSpPr>
          <p:cNvPr id="621" name="TextShape 2"/>
          <p:cNvSpPr txBox="1"/>
          <p:nvPr/>
        </p:nvSpPr>
        <p:spPr>
          <a:xfrm>
            <a:off x="6642000" y="6049800"/>
            <a:ext cx="2133360" cy="205920"/>
          </a:xfrm>
          <a:prstGeom prst="rect">
            <a:avLst/>
          </a:prstGeom>
          <a:noFill/>
          <a:ln>
            <a:noFill/>
          </a:ln>
        </p:spPr>
        <p:txBody>
          <a:bodyPr/>
          <a:p>
            <a:pPr algn="r">
              <a:lnSpc>
                <a:spcPct val="100000"/>
              </a:lnSpc>
            </a:pPr>
            <a:fld id="{40108C36-6A33-4395-8F89-018B0B33F43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22" name="CustomShape 3"/>
          <p:cNvSpPr/>
          <p:nvPr/>
        </p:nvSpPr>
        <p:spPr>
          <a:xfrm>
            <a:off x="413280" y="5715000"/>
            <a:ext cx="7731000" cy="6390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rPr>
              <a:t>Modified Aol will have Complex Poles with sharp phase shifts anywhere CL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Crosses Zo in Zo “Inductive” region. </a:t>
            </a:r>
            <a:endParaRPr b="0" lang="en-US" sz="1800" spc="-1" strike="noStrike">
              <a:solidFill>
                <a:srgbClr val="000000"/>
              </a:solidFill>
              <a:uFill>
                <a:solidFill>
                  <a:srgbClr val="ffffff"/>
                </a:solidFill>
              </a:uFill>
              <a:latin typeface="Arial"/>
            </a:endParaRPr>
          </a:p>
        </p:txBody>
      </p:sp>
      <p:sp>
        <p:nvSpPr>
          <p:cNvPr id="623" name="CustomShape 4"/>
          <p:cNvSpPr/>
          <p:nvPr/>
        </p:nvSpPr>
        <p:spPr>
          <a:xfrm>
            <a:off x="4691160" y="3535200"/>
            <a:ext cx="190080" cy="199800"/>
          </a:xfrm>
          <a:prstGeom prst="ellipse">
            <a:avLst/>
          </a:prstGeom>
          <a:noFill/>
          <a:ln w="12600">
            <a:solidFill>
              <a:srgbClr val="ff0000"/>
            </a:solidFill>
            <a:round/>
          </a:ln>
        </p:spPr>
        <p:style>
          <a:lnRef idx="2">
            <a:schemeClr val="accent1">
              <a:shade val="50000"/>
            </a:schemeClr>
          </a:lnRef>
          <a:fillRef idx="1">
            <a:schemeClr val="accent1"/>
          </a:fillRef>
          <a:effectRef idx="0">
            <a:schemeClr val="accent1"/>
          </a:effectRef>
          <a:fontRef idx="minor"/>
        </p:style>
      </p:sp>
      <p:sp>
        <p:nvSpPr>
          <p:cNvPr id="624" name="CustomShape 5"/>
          <p:cNvSpPr/>
          <p:nvPr/>
        </p:nvSpPr>
        <p:spPr>
          <a:xfrm>
            <a:off x="5027760" y="3351240"/>
            <a:ext cx="190080" cy="199800"/>
          </a:xfrm>
          <a:prstGeom prst="ellipse">
            <a:avLst/>
          </a:prstGeom>
          <a:noFill/>
          <a:ln w="12600">
            <a:solidFill>
              <a:srgbClr val="ff0000"/>
            </a:solidFill>
            <a:round/>
          </a:ln>
        </p:spPr>
        <p:style>
          <a:lnRef idx="2">
            <a:schemeClr val="accent1">
              <a:shade val="50000"/>
            </a:schemeClr>
          </a:lnRef>
          <a:fillRef idx="1">
            <a:schemeClr val="accent1"/>
          </a:fillRef>
          <a:effectRef idx="0">
            <a:schemeClr val="accent1"/>
          </a:effectRef>
          <a:fontRef idx="minor"/>
        </p:style>
      </p:sp>
      <p:sp>
        <p:nvSpPr>
          <p:cNvPr id="625" name="CustomShape 6"/>
          <p:cNvSpPr/>
          <p:nvPr/>
        </p:nvSpPr>
        <p:spPr>
          <a:xfrm>
            <a:off x="5332320" y="3236760"/>
            <a:ext cx="190080" cy="199800"/>
          </a:xfrm>
          <a:prstGeom prst="ellipse">
            <a:avLst/>
          </a:prstGeom>
          <a:noFill/>
          <a:ln w="12600">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Modified Aol with CL</a:t>
            </a:r>
            <a:endParaRPr b="0" lang="en-US" sz="3200" spc="-1" strike="noStrike">
              <a:solidFill>
                <a:srgbClr val="000000"/>
              </a:solidFill>
              <a:uFill>
                <a:solidFill>
                  <a:srgbClr val="ffffff"/>
                </a:solidFill>
              </a:uFill>
              <a:latin typeface="Arial"/>
            </a:endParaRPr>
          </a:p>
        </p:txBody>
      </p:sp>
      <p:sp>
        <p:nvSpPr>
          <p:cNvPr id="627" name="TextShape 2"/>
          <p:cNvSpPr txBox="1"/>
          <p:nvPr/>
        </p:nvSpPr>
        <p:spPr>
          <a:xfrm>
            <a:off x="6642000" y="6049800"/>
            <a:ext cx="2133360" cy="205920"/>
          </a:xfrm>
          <a:prstGeom prst="rect">
            <a:avLst/>
          </a:prstGeom>
          <a:noFill/>
          <a:ln>
            <a:noFill/>
          </a:ln>
        </p:spPr>
        <p:txBody>
          <a:bodyPr/>
          <a:p>
            <a:pPr algn="r">
              <a:lnSpc>
                <a:spcPct val="100000"/>
              </a:lnSpc>
            </a:pPr>
            <a:fld id="{B46BE2A9-EC5F-49E3-A08E-1AD390409CF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28" name="Picture 4" descr=""/>
          <p:cNvPicPr/>
          <p:nvPr/>
        </p:nvPicPr>
        <p:blipFill>
          <a:blip r:embed="rId1"/>
          <a:stretch/>
        </p:blipFill>
        <p:spPr>
          <a:xfrm>
            <a:off x="727200" y="836640"/>
            <a:ext cx="7292520" cy="3922200"/>
          </a:xfrm>
          <a:prstGeom prst="rect">
            <a:avLst/>
          </a:prstGeom>
          <a:ln w="9360">
            <a:noFill/>
          </a:ln>
        </p:spPr>
      </p:pic>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Modified Aol with CL</a:t>
            </a:r>
            <a:endParaRPr b="0" lang="en-US" sz="3200" spc="-1" strike="noStrike">
              <a:solidFill>
                <a:srgbClr val="000000"/>
              </a:solidFill>
              <a:uFill>
                <a:solidFill>
                  <a:srgbClr val="ffffff"/>
                </a:solidFill>
              </a:uFill>
              <a:latin typeface="Arial"/>
            </a:endParaRPr>
          </a:p>
        </p:txBody>
      </p:sp>
      <p:sp>
        <p:nvSpPr>
          <p:cNvPr id="630" name="TextShape 2"/>
          <p:cNvSpPr txBox="1"/>
          <p:nvPr/>
        </p:nvSpPr>
        <p:spPr>
          <a:xfrm>
            <a:off x="6607080" y="6041880"/>
            <a:ext cx="2133360" cy="205920"/>
          </a:xfrm>
          <a:prstGeom prst="rect">
            <a:avLst/>
          </a:prstGeom>
          <a:noFill/>
          <a:ln>
            <a:noFill/>
          </a:ln>
        </p:spPr>
        <p:txBody>
          <a:bodyPr/>
          <a:p>
            <a:pPr algn="r">
              <a:lnSpc>
                <a:spcPct val="100000"/>
              </a:lnSpc>
            </a:pPr>
            <a:fld id="{92A8AAA2-55A5-4F70-8545-6E98BE65A7E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31" name="Picture 2" descr=""/>
          <p:cNvPicPr/>
          <p:nvPr/>
        </p:nvPicPr>
        <p:blipFill>
          <a:blip r:embed="rId1"/>
          <a:stretch/>
        </p:blipFill>
        <p:spPr>
          <a:xfrm>
            <a:off x="266760" y="723960"/>
            <a:ext cx="8562600" cy="5385960"/>
          </a:xfrm>
          <a:prstGeom prst="rect">
            <a:avLst/>
          </a:prstGeom>
          <a:ln w="9360">
            <a:noFill/>
          </a:ln>
        </p:spPr>
      </p:pic>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Zo, CL, Riso</a:t>
            </a:r>
            <a:endParaRPr b="0" lang="en-US" sz="3200" spc="-1" strike="noStrike">
              <a:solidFill>
                <a:srgbClr val="000000"/>
              </a:solidFill>
              <a:uFill>
                <a:solidFill>
                  <a:srgbClr val="ffffff"/>
                </a:solidFill>
              </a:uFill>
              <a:latin typeface="Arial"/>
            </a:endParaRPr>
          </a:p>
        </p:txBody>
      </p:sp>
      <p:sp>
        <p:nvSpPr>
          <p:cNvPr id="633" name="TextShape 2"/>
          <p:cNvSpPr txBox="1"/>
          <p:nvPr/>
        </p:nvSpPr>
        <p:spPr>
          <a:xfrm>
            <a:off x="6642000" y="6049800"/>
            <a:ext cx="2133360" cy="205920"/>
          </a:xfrm>
          <a:prstGeom prst="rect">
            <a:avLst/>
          </a:prstGeom>
          <a:noFill/>
          <a:ln>
            <a:noFill/>
          </a:ln>
        </p:spPr>
        <p:txBody>
          <a:bodyPr/>
          <a:p>
            <a:pPr algn="r">
              <a:lnSpc>
                <a:spcPct val="100000"/>
              </a:lnSpc>
            </a:pPr>
            <a:fld id="{8CEF102E-A3C1-48AA-9481-201DF510D60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34" name="Picture 2" descr=""/>
          <p:cNvPicPr/>
          <p:nvPr/>
        </p:nvPicPr>
        <p:blipFill>
          <a:blip r:embed="rId1"/>
          <a:stretch/>
        </p:blipFill>
        <p:spPr>
          <a:xfrm>
            <a:off x="361800" y="646200"/>
            <a:ext cx="8548200" cy="5378040"/>
          </a:xfrm>
          <a:prstGeom prst="rect">
            <a:avLst/>
          </a:prstGeom>
          <a:ln w="9360">
            <a:noFill/>
          </a:ln>
        </p:spPr>
      </p:pic>
      <p:sp>
        <p:nvSpPr>
          <p:cNvPr id="635" name="CustomShape 3"/>
          <p:cNvSpPr/>
          <p:nvPr/>
        </p:nvSpPr>
        <p:spPr>
          <a:xfrm>
            <a:off x="3187800" y="939960"/>
            <a:ext cx="444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CL</a:t>
            </a:r>
            <a:endParaRPr b="0" lang="en-US" sz="1800" spc="-1" strike="noStrike">
              <a:solidFill>
                <a:srgbClr val="000000"/>
              </a:solidFill>
              <a:uFill>
                <a:solidFill>
                  <a:srgbClr val="ffffff"/>
                </a:solidFill>
              </a:uFill>
              <a:latin typeface="Arial"/>
            </a:endParaRPr>
          </a:p>
        </p:txBody>
      </p:sp>
      <p:sp>
        <p:nvSpPr>
          <p:cNvPr id="636" name="CustomShape 4"/>
          <p:cNvSpPr/>
          <p:nvPr/>
        </p:nvSpPr>
        <p:spPr>
          <a:xfrm>
            <a:off x="3664080" y="1203480"/>
            <a:ext cx="444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CL</a:t>
            </a:r>
            <a:endParaRPr b="0" lang="en-US" sz="1800" spc="-1" strike="noStrike">
              <a:solidFill>
                <a:srgbClr val="000000"/>
              </a:solidFill>
              <a:uFill>
                <a:solidFill>
                  <a:srgbClr val="ffffff"/>
                </a:solidFill>
              </a:uFill>
              <a:latin typeface="Arial"/>
            </a:endParaRPr>
          </a:p>
        </p:txBody>
      </p:sp>
      <p:sp>
        <p:nvSpPr>
          <p:cNvPr id="637" name="CustomShape 5"/>
          <p:cNvSpPr/>
          <p:nvPr/>
        </p:nvSpPr>
        <p:spPr>
          <a:xfrm>
            <a:off x="4363920" y="1474920"/>
            <a:ext cx="444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CL</a:t>
            </a:r>
            <a:endParaRPr b="0" lang="en-US" sz="1800" spc="-1" strike="noStrike">
              <a:solidFill>
                <a:srgbClr val="000000"/>
              </a:solidFill>
              <a:uFill>
                <a:solidFill>
                  <a:srgbClr val="ffffff"/>
                </a:solidFill>
              </a:uFill>
              <a:latin typeface="Arial"/>
            </a:endParaRPr>
          </a:p>
        </p:txBody>
      </p:sp>
      <p:sp>
        <p:nvSpPr>
          <p:cNvPr id="638" name="CustomShape 6"/>
          <p:cNvSpPr/>
          <p:nvPr/>
        </p:nvSpPr>
        <p:spPr>
          <a:xfrm>
            <a:off x="5200560" y="1798560"/>
            <a:ext cx="444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CL</a:t>
            </a:r>
            <a:endParaRPr b="0" lang="en-US" sz="1800" spc="-1" strike="noStrike">
              <a:solidFill>
                <a:srgbClr val="000000"/>
              </a:solidFill>
              <a:uFill>
                <a:solidFill>
                  <a:srgbClr val="ffffff"/>
                </a:solidFill>
              </a:uFill>
              <a:latin typeface="Arial"/>
            </a:endParaRPr>
          </a:p>
        </p:txBody>
      </p:sp>
      <p:sp>
        <p:nvSpPr>
          <p:cNvPr id="639" name="CustomShape 7"/>
          <p:cNvSpPr/>
          <p:nvPr/>
        </p:nvSpPr>
        <p:spPr>
          <a:xfrm>
            <a:off x="5608800" y="2062080"/>
            <a:ext cx="444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CL</a:t>
            </a:r>
            <a:endParaRPr b="0" lang="en-US" sz="1800" spc="-1" strike="noStrike">
              <a:solidFill>
                <a:srgbClr val="000000"/>
              </a:solidFill>
              <a:uFill>
                <a:solidFill>
                  <a:srgbClr val="ffffff"/>
                </a:solidFill>
              </a:uFill>
              <a:latin typeface="Arial"/>
            </a:endParaRPr>
          </a:p>
        </p:txBody>
      </p:sp>
      <p:sp>
        <p:nvSpPr>
          <p:cNvPr id="640" name="CustomShape 8"/>
          <p:cNvSpPr/>
          <p:nvPr/>
        </p:nvSpPr>
        <p:spPr>
          <a:xfrm>
            <a:off x="1376280" y="251604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1" name="CustomShape 9"/>
          <p:cNvSpPr/>
          <p:nvPr/>
        </p:nvSpPr>
        <p:spPr>
          <a:xfrm>
            <a:off x="2716200" y="327672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2" name="CustomShape 10"/>
          <p:cNvSpPr/>
          <p:nvPr/>
        </p:nvSpPr>
        <p:spPr>
          <a:xfrm>
            <a:off x="1878120" y="460836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3" name="CustomShape 11"/>
          <p:cNvSpPr/>
          <p:nvPr/>
        </p:nvSpPr>
        <p:spPr>
          <a:xfrm>
            <a:off x="3997440" y="430200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4" name="CustomShape 12"/>
          <p:cNvSpPr/>
          <p:nvPr/>
        </p:nvSpPr>
        <p:spPr>
          <a:xfrm>
            <a:off x="5261040" y="445464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5" name="CustomShape 13"/>
          <p:cNvSpPr/>
          <p:nvPr/>
        </p:nvSpPr>
        <p:spPr>
          <a:xfrm>
            <a:off x="4227480" y="4957920"/>
            <a:ext cx="525240" cy="272880"/>
          </a:xfrm>
          <a:prstGeom prst="rect">
            <a:avLst/>
          </a:prstGeom>
          <a:solidFill>
            <a:schemeClr val="bg1"/>
          </a:solid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Arial"/>
              </a:rPr>
              <a:t>Riso</a:t>
            </a:r>
            <a:endParaRPr b="0" lang="en-US" sz="1800" spc="-1" strike="noStrike">
              <a:solidFill>
                <a:srgbClr val="000000"/>
              </a:solidFill>
              <a:uFill>
                <a:solidFill>
                  <a:srgbClr val="ffffff"/>
                </a:solidFill>
              </a:uFill>
              <a:latin typeface="Arial"/>
            </a:endParaRPr>
          </a:p>
        </p:txBody>
      </p:sp>
      <p:sp>
        <p:nvSpPr>
          <p:cNvPr id="646" name="Line 14"/>
          <p:cNvSpPr/>
          <p:nvPr/>
        </p:nvSpPr>
        <p:spPr>
          <a:xfrm>
            <a:off x="1290600" y="2008080"/>
            <a:ext cx="3768480" cy="169236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647" name="Line 15"/>
          <p:cNvSpPr/>
          <p:nvPr/>
        </p:nvSpPr>
        <p:spPr>
          <a:xfrm flipV="1">
            <a:off x="5040000" y="3682800"/>
            <a:ext cx="3694320" cy="7920"/>
          </a:xfrm>
          <a:prstGeom prst="line">
            <a:avLst/>
          </a:prstGeom>
          <a:ln w="19080">
            <a:solidFill>
              <a:srgbClr val="d90000"/>
            </a:solidFill>
            <a:round/>
          </a:ln>
        </p:spPr>
        <p:style>
          <a:lnRef idx="1">
            <a:schemeClr val="accent1"/>
          </a:lnRef>
          <a:fillRef idx="0">
            <a:schemeClr val="accent1"/>
          </a:fillRef>
          <a:effectRef idx="0">
            <a:schemeClr val="accent1"/>
          </a:effectRef>
          <a:fontRef idx="minor"/>
        </p:style>
      </p:sp>
      <p:sp>
        <p:nvSpPr>
          <p:cNvPr id="648" name="CustomShape 16"/>
          <p:cNvSpPr/>
          <p:nvPr/>
        </p:nvSpPr>
        <p:spPr>
          <a:xfrm flipH="1">
            <a:off x="4665600" y="2343240"/>
            <a:ext cx="1777680" cy="1160280"/>
          </a:xfrm>
          <a:custGeom>
            <a:avLst/>
            <a:gdLst/>
            <a:ahLst/>
            <a:rect l="l" t="t" r="r" b="b"/>
            <a:pathLst>
              <a:path w="21600" h="21600">
                <a:moveTo>
                  <a:pt x="0" y="0"/>
                </a:moveTo>
                <a:lnTo>
                  <a:pt x="21600" y="21600"/>
                </a:lnTo>
              </a:path>
            </a:pathLst>
          </a:custGeom>
          <a:noFill/>
          <a:ln w="12600">
            <a:solidFill>
              <a:srgbClr val="2d04da"/>
            </a:solidFill>
            <a:round/>
            <a:tailEnd len="med" type="arrow" w="med"/>
          </a:ln>
        </p:spPr>
        <p:style>
          <a:lnRef idx="1">
            <a:schemeClr val="accent1"/>
          </a:lnRef>
          <a:fillRef idx="0">
            <a:schemeClr val="accent1"/>
          </a:fillRef>
          <a:effectRef idx="0">
            <a:schemeClr val="accent1"/>
          </a:effectRef>
          <a:fontRef idx="minor"/>
        </p:style>
      </p:sp>
      <p:sp>
        <p:nvSpPr>
          <p:cNvPr id="649" name="CustomShape 17"/>
          <p:cNvSpPr/>
          <p:nvPr/>
        </p:nvSpPr>
        <p:spPr>
          <a:xfrm>
            <a:off x="6095880" y="1576440"/>
            <a:ext cx="2550600" cy="759960"/>
          </a:xfrm>
          <a:prstGeom prst="rect">
            <a:avLst/>
          </a:prstGeom>
          <a:solidFill>
            <a:schemeClr val="bg1"/>
          </a:solidFill>
          <a:ln w="9360">
            <a:solidFill>
              <a:srgbClr val="2d04da"/>
            </a:solidFill>
            <a:miter/>
          </a:ln>
        </p:spPr>
        <p:style>
          <a:lnRef idx="0"/>
          <a:fillRef idx="0"/>
          <a:effectRef idx="0"/>
          <a:fontRef idx="minor"/>
        </p:style>
        <p:txBody>
          <a:bodyPr lIns="90000" rIns="90000" tIns="45000" bIns="45000"/>
          <a:p>
            <a:pPr>
              <a:lnSpc>
                <a:spcPct val="100000"/>
              </a:lnSpc>
            </a:pPr>
            <a:r>
              <a:rPr b="0" lang="en-US" sz="1100" spc="-1" strike="noStrike">
                <a:solidFill>
                  <a:srgbClr val="2d04da"/>
                </a:solidFill>
                <a:uFill>
                  <a:solidFill>
                    <a:srgbClr val="ffffff"/>
                  </a:solidFill>
                </a:uFill>
                <a:latin typeface="Arial"/>
              </a:rPr>
              <a:t>Riso=400ohms, CL=1uF</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2d04da"/>
                </a:solidFill>
                <a:uFill>
                  <a:solidFill>
                    <a:srgbClr val="ffffff"/>
                  </a:solidFill>
                </a:uFill>
                <a:latin typeface="Arial"/>
              </a:rPr>
              <a:t>Series Combination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2d04da"/>
                </a:solidFill>
                <a:uFill>
                  <a:solidFill>
                    <a:srgbClr val="ffffff"/>
                  </a:solidFill>
                </a:uFill>
                <a:latin typeface="Arial"/>
              </a:rPr>
              <a:t>Highest Z wins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2d04da"/>
                </a:solidFill>
                <a:uFill>
                  <a:solidFill>
                    <a:srgbClr val="ffffff"/>
                  </a:solidFill>
                </a:uFill>
                <a:latin typeface="Arial"/>
              </a:rPr>
              <a:t>Intersects Zo as Resistive Impedance</a:t>
            </a:r>
            <a:endParaRPr b="0" lang="en-US" sz="1800" spc="-1" strike="noStrike">
              <a:solidFill>
                <a:srgbClr val="000000"/>
              </a:solidFill>
              <a:uFill>
                <a:solidFill>
                  <a:srgbClr val="ffffff"/>
                </a:solidFill>
              </a:uFill>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231840" y="142920"/>
            <a:ext cx="8457840" cy="561600"/>
          </a:xfrm>
          <a:prstGeom prst="rect">
            <a:avLst/>
          </a:prstGeom>
          <a:noFill/>
          <a:ln>
            <a:noFill/>
          </a:ln>
        </p:spPr>
        <p:txBody>
          <a:bodyPr anchor="ctr"/>
          <a:p>
            <a:pPr>
              <a:lnSpc>
                <a:spcPct val="100000"/>
              </a:lnSpc>
            </a:pPr>
            <a:r>
              <a:rPr b="1" lang="en-US" sz="3200" spc="-1" strike="noStrike">
                <a:solidFill>
                  <a:srgbClr val="de0000"/>
                </a:solidFill>
                <a:uFill>
                  <a:solidFill>
                    <a:srgbClr val="ffffff"/>
                  </a:solidFill>
                </a:uFill>
                <a:latin typeface="Arial"/>
              </a:rPr>
              <a:t>Modified Aol with CL=1uF, Riso=400ohms</a:t>
            </a:r>
            <a:endParaRPr b="0" lang="en-US" sz="3200" spc="-1" strike="noStrike">
              <a:solidFill>
                <a:srgbClr val="000000"/>
              </a:solidFill>
              <a:uFill>
                <a:solidFill>
                  <a:srgbClr val="ffffff"/>
                </a:solidFill>
              </a:uFill>
              <a:latin typeface="Arial"/>
            </a:endParaRPr>
          </a:p>
        </p:txBody>
      </p:sp>
      <p:sp>
        <p:nvSpPr>
          <p:cNvPr id="651" name="TextShape 2"/>
          <p:cNvSpPr txBox="1"/>
          <p:nvPr/>
        </p:nvSpPr>
        <p:spPr>
          <a:xfrm>
            <a:off x="6642000" y="6049800"/>
            <a:ext cx="2133360" cy="205920"/>
          </a:xfrm>
          <a:prstGeom prst="rect">
            <a:avLst/>
          </a:prstGeom>
          <a:noFill/>
          <a:ln>
            <a:noFill/>
          </a:ln>
        </p:spPr>
        <p:txBody>
          <a:bodyPr/>
          <a:p>
            <a:pPr algn="r">
              <a:lnSpc>
                <a:spcPct val="100000"/>
              </a:lnSpc>
            </a:pPr>
            <a:fld id="{5EF5A77D-1578-4375-A9DC-FE84FD13D04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52" name="Picture 2" descr=""/>
          <p:cNvPicPr/>
          <p:nvPr/>
        </p:nvPicPr>
        <p:blipFill>
          <a:blip r:embed="rId1"/>
          <a:stretch/>
        </p:blipFill>
        <p:spPr>
          <a:xfrm>
            <a:off x="658800" y="819000"/>
            <a:ext cx="7880040" cy="4239720"/>
          </a:xfrm>
          <a:prstGeom prst="rect">
            <a:avLst/>
          </a:prstGeom>
          <a:ln w="9360">
            <a:noFill/>
          </a:ln>
        </p:spPr>
      </p:pic>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231840" y="100080"/>
            <a:ext cx="8457840" cy="561600"/>
          </a:xfrm>
          <a:prstGeom prst="rect">
            <a:avLst/>
          </a:prstGeom>
          <a:noFill/>
          <a:ln>
            <a:noFill/>
          </a:ln>
        </p:spPr>
        <p:txBody>
          <a:bodyPr anchor="ctr"/>
          <a:p>
            <a:pPr>
              <a:lnSpc>
                <a:spcPct val="100000"/>
              </a:lnSpc>
            </a:pPr>
            <a:r>
              <a:rPr b="1" lang="en-US" sz="2800" spc="-1" strike="noStrike">
                <a:solidFill>
                  <a:srgbClr val="de0000"/>
                </a:solidFill>
                <a:uFill>
                  <a:solidFill>
                    <a:srgbClr val="ffffff"/>
                  </a:solidFill>
                </a:uFill>
                <a:latin typeface="Arial"/>
              </a:rPr>
              <a:t>Modified Aol with CL=1uF, Riso=400ohms</a:t>
            </a:r>
            <a:endParaRPr b="0" lang="en-US" sz="3200" spc="-1" strike="noStrike">
              <a:solidFill>
                <a:srgbClr val="000000"/>
              </a:solidFill>
              <a:uFill>
                <a:solidFill>
                  <a:srgbClr val="ffffff"/>
                </a:solidFill>
              </a:uFill>
              <a:latin typeface="Arial"/>
            </a:endParaRPr>
          </a:p>
        </p:txBody>
      </p:sp>
      <p:sp>
        <p:nvSpPr>
          <p:cNvPr id="654" name="TextShape 2"/>
          <p:cNvSpPr txBox="1"/>
          <p:nvPr/>
        </p:nvSpPr>
        <p:spPr>
          <a:xfrm>
            <a:off x="6642000" y="6049800"/>
            <a:ext cx="2133360" cy="205920"/>
          </a:xfrm>
          <a:prstGeom prst="rect">
            <a:avLst/>
          </a:prstGeom>
          <a:noFill/>
          <a:ln>
            <a:noFill/>
          </a:ln>
        </p:spPr>
        <p:txBody>
          <a:bodyPr/>
          <a:p>
            <a:pPr algn="r">
              <a:lnSpc>
                <a:spcPct val="100000"/>
              </a:lnSpc>
            </a:pPr>
            <a:fld id="{7E81CF88-7EFD-4C3C-84E1-BF441E1AB53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55" name="Picture 2" descr=""/>
          <p:cNvPicPr/>
          <p:nvPr/>
        </p:nvPicPr>
        <p:blipFill>
          <a:blip r:embed="rId1"/>
          <a:stretch/>
        </p:blipFill>
        <p:spPr>
          <a:xfrm>
            <a:off x="241200" y="423720"/>
            <a:ext cx="8364240" cy="5262120"/>
          </a:xfrm>
          <a:prstGeom prst="rect">
            <a:avLst/>
          </a:prstGeom>
          <a:ln w="9360">
            <a:noFill/>
          </a:ln>
        </p:spPr>
      </p:pic>
      <p:sp>
        <p:nvSpPr>
          <p:cNvPr id="656" name="CustomShape 3"/>
          <p:cNvSpPr/>
          <p:nvPr/>
        </p:nvSpPr>
        <p:spPr>
          <a:xfrm>
            <a:off x="3417840" y="2692440"/>
            <a:ext cx="1537920" cy="169560"/>
          </a:xfrm>
          <a:prstGeom prst="rect">
            <a:avLst/>
          </a:prstGeom>
          <a:noFill/>
          <a:ln>
            <a:solidFill>
              <a:srgbClr val="2d04da"/>
            </a:solidFill>
            <a:round/>
          </a:ln>
        </p:spPr>
        <p:style>
          <a:lnRef idx="2">
            <a:schemeClr val="accent1">
              <a:shade val="50000"/>
            </a:schemeClr>
          </a:lnRef>
          <a:fillRef idx="1">
            <a:schemeClr val="accent1"/>
          </a:fillRef>
          <a:effectRef idx="0">
            <a:schemeClr val="accent1"/>
          </a:effectRef>
          <a:fontRef idx="minor"/>
        </p:style>
      </p:sp>
      <p:sp>
        <p:nvSpPr>
          <p:cNvPr id="657" name="CustomShape 4"/>
          <p:cNvSpPr/>
          <p:nvPr/>
        </p:nvSpPr>
        <p:spPr>
          <a:xfrm>
            <a:off x="1784520" y="2692440"/>
            <a:ext cx="1599840" cy="167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58" name="CustomShape 5"/>
          <p:cNvSpPr/>
          <p:nvPr/>
        </p:nvSpPr>
        <p:spPr>
          <a:xfrm>
            <a:off x="755640" y="5559480"/>
            <a:ext cx="7576920" cy="759960"/>
          </a:xfrm>
          <a:prstGeom prst="rect">
            <a:avLst/>
          </a:prstGeom>
          <a:solidFill>
            <a:schemeClr val="bg1"/>
          </a:solidFill>
          <a:ln>
            <a:solidFill>
              <a:srgbClr val="2d04da"/>
            </a:solidFill>
          </a:ln>
        </p:spPr>
        <p:style>
          <a:lnRef idx="0"/>
          <a:fillRef idx="0"/>
          <a:effectRef idx="0"/>
          <a:fontRef idx="minor"/>
        </p:style>
        <p:txBody>
          <a:bodyPr lIns="90000" rIns="90000" tIns="45000" bIns="45000"/>
          <a:p>
            <a:pPr>
              <a:lnSpc>
                <a:spcPct val="100000"/>
              </a:lnSpc>
            </a:pPr>
            <a:r>
              <a:rPr b="0" lang="en-US" sz="1100" spc="-1" strike="noStrike">
                <a:solidFill>
                  <a:srgbClr val="2d04da"/>
                </a:solidFill>
                <a:uFill>
                  <a:solidFill>
                    <a:srgbClr val="ffffff"/>
                  </a:solidFill>
                </a:uFill>
                <a:latin typeface="Arial"/>
              </a:rPr>
              <a:t>Note:</a:t>
            </a:r>
            <a:endParaRPr b="0" lang="en-US" sz="1800" spc="-1" strike="noStrike">
              <a:solidFill>
                <a:srgbClr val="000000"/>
              </a:solidFill>
              <a:uFill>
                <a:solidFill>
                  <a:srgbClr val="ffffff"/>
                </a:solidFill>
              </a:uFill>
              <a:latin typeface="Arial"/>
            </a:endParaRPr>
          </a:p>
          <a:p>
            <a:pPr marL="228600" indent="-228240">
              <a:lnSpc>
                <a:spcPct val="100000"/>
              </a:lnSpc>
              <a:buClr>
                <a:srgbClr val="2d04da"/>
              </a:buClr>
              <a:buFont typeface="StarSymbol"/>
              <a:buAutoNum type="arabicParenR"/>
            </a:pPr>
            <a:r>
              <a:rPr b="0" lang="en-US" sz="1100" spc="-1" strike="noStrike">
                <a:solidFill>
                  <a:srgbClr val="2d04da"/>
                </a:solidFill>
                <a:uFill>
                  <a:solidFill>
                    <a:srgbClr val="ffffff"/>
                  </a:solidFill>
                </a:uFill>
                <a:latin typeface="Arial"/>
              </a:rPr>
              <a:t>Modified Aol looks like an Aol with a second pole around 1kHz and a zero at about 20kHz</a:t>
            </a:r>
            <a:endParaRPr b="0" lang="en-US" sz="1800" spc="-1" strike="noStrike">
              <a:solidFill>
                <a:srgbClr val="000000"/>
              </a:solidFill>
              <a:uFill>
                <a:solidFill>
                  <a:srgbClr val="ffffff"/>
                </a:solidFill>
              </a:uFill>
              <a:latin typeface="Arial"/>
            </a:endParaRPr>
          </a:p>
          <a:p>
            <a:pPr marL="228600" indent="-228240">
              <a:lnSpc>
                <a:spcPct val="100000"/>
              </a:lnSpc>
              <a:buClr>
                <a:srgbClr val="2d04da"/>
              </a:buClr>
              <a:buFont typeface="StarSymbol"/>
              <a:buAutoNum type="arabicParenR"/>
            </a:pPr>
            <a:r>
              <a:rPr b="0" lang="en-US" sz="1100" spc="-1" strike="noStrike">
                <a:solidFill>
                  <a:srgbClr val="2d04da"/>
                </a:solidFill>
                <a:uFill>
                  <a:solidFill>
                    <a:srgbClr val="ffffff"/>
                  </a:solidFill>
                </a:uFill>
                <a:latin typeface="Arial"/>
              </a:rPr>
              <a:t>No abrupt phase shifts and minimum phase is 29.488 degrees away from 180 degree total phase shift</a:t>
            </a:r>
            <a:endParaRPr b="0" lang="en-US" sz="1800" spc="-1" strike="noStrike">
              <a:solidFill>
                <a:srgbClr val="000000"/>
              </a:solidFill>
              <a:uFill>
                <a:solidFill>
                  <a:srgbClr val="ffffff"/>
                </a:solidFill>
              </a:uFill>
              <a:latin typeface="Arial"/>
            </a:endParaRPr>
          </a:p>
          <a:p>
            <a:pPr marL="228600" indent="-228240">
              <a:lnSpc>
                <a:spcPct val="100000"/>
              </a:lnSpc>
              <a:buClr>
                <a:srgbClr val="2d04da"/>
              </a:buClr>
              <a:buFont typeface="StarSymbol"/>
              <a:buAutoNum type="arabicParenR"/>
            </a:pPr>
            <a:r>
              <a:rPr b="0" lang="en-US" sz="1100" spc="-1" strike="noStrike">
                <a:solidFill>
                  <a:srgbClr val="2d04da"/>
                </a:solidFill>
                <a:uFill>
                  <a:solidFill>
                    <a:srgbClr val="ffffff"/>
                  </a:solidFill>
                </a:uFill>
                <a:latin typeface="Arial"/>
              </a:rPr>
              <a:t>Modified Aol UGBW=56.5kHz with phase margin at 72.33 degrees</a:t>
            </a:r>
            <a:endParaRPr b="0" lang="en-US" sz="1800" spc="-1" strike="noStrike">
              <a:solidFill>
                <a:srgbClr val="000000"/>
              </a:solidFill>
              <a:uFill>
                <a:solidFill>
                  <a:srgbClr val="ffffff"/>
                </a:solidFill>
              </a:uFill>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TextShape 1"/>
          <p:cNvSpPr txBox="1"/>
          <p:nvPr/>
        </p:nvSpPr>
        <p:spPr>
          <a:xfrm>
            <a:off x="231840" y="142920"/>
            <a:ext cx="8457840" cy="561600"/>
          </a:xfrm>
          <a:prstGeom prst="rect">
            <a:avLst/>
          </a:prstGeom>
          <a:noFill/>
          <a:ln>
            <a:noFill/>
          </a:ln>
        </p:spPr>
        <p:txBody>
          <a:bodyPr anchor="ctr"/>
          <a:p>
            <a:pPr>
              <a:lnSpc>
                <a:spcPct val="100000"/>
              </a:lnSpc>
            </a:pPr>
            <a:r>
              <a:rPr b="1" lang="en-US" sz="2800" spc="-1" strike="noStrike">
                <a:solidFill>
                  <a:srgbClr val="de0000"/>
                </a:solidFill>
                <a:uFill>
                  <a:solidFill>
                    <a:srgbClr val="ffffff"/>
                  </a:solidFill>
                </a:uFill>
                <a:latin typeface="Arial"/>
              </a:rPr>
              <a:t>FB#1 with CL=1uF, Riso=400ohms</a:t>
            </a:r>
            <a:endParaRPr b="0" lang="en-US" sz="3200" spc="-1" strike="noStrike">
              <a:solidFill>
                <a:srgbClr val="000000"/>
              </a:solidFill>
              <a:uFill>
                <a:solidFill>
                  <a:srgbClr val="ffffff"/>
                </a:solidFill>
              </a:uFill>
              <a:latin typeface="Arial"/>
            </a:endParaRPr>
          </a:p>
        </p:txBody>
      </p:sp>
      <p:sp>
        <p:nvSpPr>
          <p:cNvPr id="660" name="TextShape 2"/>
          <p:cNvSpPr txBox="1"/>
          <p:nvPr/>
        </p:nvSpPr>
        <p:spPr>
          <a:xfrm>
            <a:off x="6642000" y="6049800"/>
            <a:ext cx="2133360" cy="205920"/>
          </a:xfrm>
          <a:prstGeom prst="rect">
            <a:avLst/>
          </a:prstGeom>
          <a:noFill/>
          <a:ln>
            <a:noFill/>
          </a:ln>
        </p:spPr>
        <p:txBody>
          <a:bodyPr/>
          <a:p>
            <a:pPr algn="r">
              <a:lnSpc>
                <a:spcPct val="100000"/>
              </a:lnSpc>
            </a:pPr>
            <a:fld id="{4E90C963-C84F-421A-B9BD-8F6E145496B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61" name="Picture 2" descr=""/>
          <p:cNvPicPr/>
          <p:nvPr/>
        </p:nvPicPr>
        <p:blipFill>
          <a:blip r:embed="rId1"/>
          <a:stretch/>
        </p:blipFill>
        <p:spPr>
          <a:xfrm>
            <a:off x="479520" y="733320"/>
            <a:ext cx="7959240" cy="4282560"/>
          </a:xfrm>
          <a:prstGeom prst="rect">
            <a:avLst/>
          </a:prstGeom>
          <a:ln w="9360">
            <a:noFill/>
          </a:ln>
        </p:spPr>
      </p:pic>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231840" y="142920"/>
            <a:ext cx="8457840" cy="561600"/>
          </a:xfrm>
          <a:prstGeom prst="rect">
            <a:avLst/>
          </a:prstGeom>
          <a:noFill/>
          <a:ln>
            <a:noFill/>
          </a:ln>
        </p:spPr>
        <p:txBody>
          <a:bodyPr anchor="ctr"/>
          <a:p>
            <a:pPr>
              <a:lnSpc>
                <a:spcPct val="100000"/>
              </a:lnSpc>
            </a:pPr>
            <a:r>
              <a:rPr b="1" lang="en-US" sz="2800" spc="-1" strike="noStrike">
                <a:solidFill>
                  <a:srgbClr val="de0000"/>
                </a:solidFill>
                <a:uFill>
                  <a:solidFill>
                    <a:srgbClr val="ffffff"/>
                  </a:solidFill>
                </a:uFill>
                <a:latin typeface="Arial"/>
              </a:rPr>
              <a:t>FB#1 with CL=1uF, Riso=400ohms</a:t>
            </a:r>
            <a:endParaRPr b="0" lang="en-US" sz="3200" spc="-1" strike="noStrike">
              <a:solidFill>
                <a:srgbClr val="000000"/>
              </a:solidFill>
              <a:uFill>
                <a:solidFill>
                  <a:srgbClr val="ffffff"/>
                </a:solidFill>
              </a:uFill>
              <a:latin typeface="Arial"/>
            </a:endParaRPr>
          </a:p>
        </p:txBody>
      </p:sp>
      <p:sp>
        <p:nvSpPr>
          <p:cNvPr id="663" name="TextShape 2"/>
          <p:cNvSpPr txBox="1"/>
          <p:nvPr/>
        </p:nvSpPr>
        <p:spPr>
          <a:xfrm>
            <a:off x="6642000" y="6049800"/>
            <a:ext cx="2133360" cy="205920"/>
          </a:xfrm>
          <a:prstGeom prst="rect">
            <a:avLst/>
          </a:prstGeom>
          <a:noFill/>
          <a:ln>
            <a:noFill/>
          </a:ln>
        </p:spPr>
        <p:txBody>
          <a:bodyPr/>
          <a:p>
            <a:pPr algn="r">
              <a:lnSpc>
                <a:spcPct val="100000"/>
              </a:lnSpc>
            </a:pPr>
            <a:fld id="{D7234EAB-4790-46BE-AED8-297EC08CE9D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64" name="Picture 2" descr=""/>
          <p:cNvPicPr/>
          <p:nvPr/>
        </p:nvPicPr>
        <p:blipFill>
          <a:blip r:embed="rId1"/>
          <a:stretch/>
        </p:blipFill>
        <p:spPr>
          <a:xfrm>
            <a:off x="404640" y="638280"/>
            <a:ext cx="7995960" cy="5030280"/>
          </a:xfrm>
          <a:prstGeom prst="rect">
            <a:avLst/>
          </a:prstGeom>
          <a:ln w="9360">
            <a:noFill/>
          </a:ln>
        </p:spPr>
      </p:pic>
      <p:sp>
        <p:nvSpPr>
          <p:cNvPr id="665" name="CustomShape 3"/>
          <p:cNvSpPr/>
          <p:nvPr/>
        </p:nvSpPr>
        <p:spPr>
          <a:xfrm>
            <a:off x="549360" y="5627520"/>
            <a:ext cx="7816320" cy="592560"/>
          </a:xfrm>
          <a:prstGeom prst="rect">
            <a:avLst/>
          </a:prstGeom>
          <a:solidFill>
            <a:schemeClr val="bg1"/>
          </a:solidFill>
          <a:ln>
            <a:solidFill>
              <a:srgbClr val="2d04da"/>
            </a:solidFill>
          </a:ln>
        </p:spPr>
        <p:style>
          <a:lnRef idx="0"/>
          <a:fillRef idx="0"/>
          <a:effectRef idx="0"/>
          <a:fontRef idx="minor"/>
        </p:style>
        <p:txBody>
          <a:bodyPr lIns="90000" rIns="90000" tIns="45000" bIns="45000"/>
          <a:p>
            <a:pPr>
              <a:lnSpc>
                <a:spcPct val="100000"/>
              </a:lnSpc>
            </a:pPr>
            <a:r>
              <a:rPr b="0" lang="en-US" sz="1100" spc="-1" strike="noStrike">
                <a:solidFill>
                  <a:srgbClr val="2d04da"/>
                </a:solidFill>
                <a:uFill>
                  <a:solidFill>
                    <a:srgbClr val="ffffff"/>
                  </a:solidFill>
                </a:uFill>
                <a:latin typeface="Arial"/>
              </a:rPr>
              <a:t>Note:</a:t>
            </a:r>
            <a:endParaRPr b="0" lang="en-US" sz="1800" spc="-1" strike="noStrike">
              <a:solidFill>
                <a:srgbClr val="000000"/>
              </a:solidFill>
              <a:uFill>
                <a:solidFill>
                  <a:srgbClr val="ffffff"/>
                </a:solidFill>
              </a:uFill>
              <a:latin typeface="Arial"/>
            </a:endParaRPr>
          </a:p>
          <a:p>
            <a:pPr marL="228600" indent="-228240">
              <a:lnSpc>
                <a:spcPct val="100000"/>
              </a:lnSpc>
              <a:buClr>
                <a:srgbClr val="2d04da"/>
              </a:buClr>
              <a:buFont typeface="StarSymbol"/>
              <a:buAutoNum type="arabicParenR"/>
            </a:pPr>
            <a:r>
              <a:rPr b="0" lang="en-US" sz="1100" spc="-1" strike="noStrike">
                <a:solidFill>
                  <a:srgbClr val="2d04da"/>
                </a:solidFill>
                <a:uFill>
                  <a:solidFill>
                    <a:srgbClr val="ffffff"/>
                  </a:solidFill>
                </a:uFill>
                <a:latin typeface="Arial"/>
              </a:rPr>
              <a:t>At fcl, where loop gain goes to zero, there is a 40dB/decade rate-of-closure indicating INSTABILITY for FB#1 alone</a:t>
            </a:r>
            <a:endParaRPr b="0" lang="en-US" sz="1800" spc="-1" strike="noStrike">
              <a:solidFill>
                <a:srgbClr val="000000"/>
              </a:solidFill>
              <a:uFill>
                <a:solidFill>
                  <a:srgbClr val="ffffff"/>
                </a:solidFill>
              </a:uFill>
              <a:latin typeface="Arial"/>
            </a:endParaRPr>
          </a:p>
          <a:p>
            <a:pPr marL="228600" indent="-228240">
              <a:lnSpc>
                <a:spcPct val="100000"/>
              </a:lnSpc>
              <a:buClr>
                <a:srgbClr val="2d04da"/>
              </a:buClr>
              <a:buFont typeface="StarSymbol"/>
              <a:buAutoNum type="arabicParenR"/>
            </a:pPr>
            <a:r>
              <a:rPr b="0" lang="en-US" sz="1100" spc="-1" strike="noStrike">
                <a:solidFill>
                  <a:srgbClr val="2d04da"/>
                </a:solidFill>
                <a:uFill>
                  <a:solidFill>
                    <a:srgbClr val="ffffff"/>
                  </a:solidFill>
                </a:uFill>
                <a:latin typeface="Arial"/>
              </a:rPr>
              <a:t>We will add FB#2 s shown for a Net 1/Beta which will be stable at new fcl</a:t>
            </a:r>
            <a:endParaRPr b="0" lang="en-US" sz="1800" spc="-1" strike="noStrike">
              <a:solidFill>
                <a:srgbClr val="000000"/>
              </a:solidFill>
              <a:uFill>
                <a:solidFill>
                  <a:srgbClr val="ffffff"/>
                </a:solidFill>
              </a:uFill>
              <a:latin typeface="Arial"/>
            </a:endParaRPr>
          </a:p>
        </p:txBody>
      </p:sp>
      <p:sp>
        <p:nvSpPr>
          <p:cNvPr id="666" name="Line 4"/>
          <p:cNvSpPr/>
          <p:nvPr/>
        </p:nvSpPr>
        <p:spPr>
          <a:xfrm>
            <a:off x="3803400" y="3452760"/>
            <a:ext cx="4229280" cy="360"/>
          </a:xfrm>
          <a:prstGeom prst="line">
            <a:avLst/>
          </a:prstGeom>
          <a:ln w="25560">
            <a:solidFill>
              <a:srgbClr val="2d04da"/>
            </a:solidFill>
            <a:round/>
          </a:ln>
        </p:spPr>
        <p:style>
          <a:lnRef idx="1">
            <a:schemeClr val="accent1"/>
          </a:lnRef>
          <a:fillRef idx="0">
            <a:schemeClr val="accent1"/>
          </a:fillRef>
          <a:effectRef idx="0">
            <a:schemeClr val="accent1"/>
          </a:effectRef>
          <a:fontRef idx="minor"/>
        </p:style>
      </p:sp>
      <p:sp>
        <p:nvSpPr>
          <p:cNvPr id="667" name="Line 5"/>
          <p:cNvSpPr/>
          <p:nvPr/>
        </p:nvSpPr>
        <p:spPr>
          <a:xfrm>
            <a:off x="1110960" y="1922400"/>
            <a:ext cx="2692440" cy="1530360"/>
          </a:xfrm>
          <a:prstGeom prst="line">
            <a:avLst/>
          </a:prstGeom>
          <a:ln w="25560">
            <a:solidFill>
              <a:srgbClr val="2d04da"/>
            </a:solidFill>
            <a:round/>
          </a:ln>
        </p:spPr>
        <p:style>
          <a:lnRef idx="1">
            <a:schemeClr val="accent1"/>
          </a:lnRef>
          <a:fillRef idx="0">
            <a:schemeClr val="accent1"/>
          </a:fillRef>
          <a:effectRef idx="0">
            <a:schemeClr val="accent1"/>
          </a:effectRef>
          <a:fontRef idx="minor"/>
        </p:style>
      </p:sp>
      <p:sp>
        <p:nvSpPr>
          <p:cNvPr id="668" name="CustomShape 6"/>
          <p:cNvSpPr/>
          <p:nvPr/>
        </p:nvSpPr>
        <p:spPr>
          <a:xfrm>
            <a:off x="2198520" y="2316240"/>
            <a:ext cx="60624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2d04da"/>
                </a:solidFill>
                <a:uFill>
                  <a:solidFill>
                    <a:srgbClr val="ffffff"/>
                  </a:solidFill>
                </a:uFill>
                <a:latin typeface="Arial"/>
              </a:rPr>
              <a:t>FB#2</a:t>
            </a:r>
            <a:endParaRPr b="0" lang="en-US" sz="1800" spc="-1" strike="noStrike">
              <a:solidFill>
                <a:srgbClr val="000000"/>
              </a:solidFill>
              <a:uFill>
                <a:solidFill>
                  <a:srgbClr val="ffffff"/>
                </a:solidFill>
              </a:uFill>
              <a:latin typeface="Arial"/>
            </a:endParaRPr>
          </a:p>
        </p:txBody>
      </p:sp>
      <p:sp>
        <p:nvSpPr>
          <p:cNvPr id="669" name="Line 7"/>
          <p:cNvSpPr/>
          <p:nvPr/>
        </p:nvSpPr>
        <p:spPr>
          <a:xfrm flipV="1">
            <a:off x="1101600" y="3503520"/>
            <a:ext cx="6931080" cy="17280"/>
          </a:xfrm>
          <a:prstGeom prst="line">
            <a:avLst/>
          </a:prstGeom>
          <a:ln w="15840">
            <a:solidFill>
              <a:srgbClr val="00b050"/>
            </a:solidFill>
            <a:round/>
          </a:ln>
        </p:spPr>
        <p:style>
          <a:lnRef idx="1">
            <a:schemeClr val="accent1"/>
          </a:lnRef>
          <a:fillRef idx="0">
            <a:schemeClr val="accent1"/>
          </a:fillRef>
          <a:effectRef idx="0">
            <a:schemeClr val="accent1"/>
          </a:effectRef>
          <a:fontRef idx="minor"/>
        </p:style>
      </p:sp>
      <p:sp>
        <p:nvSpPr>
          <p:cNvPr id="670" name="CustomShape 8"/>
          <p:cNvSpPr/>
          <p:nvPr/>
        </p:nvSpPr>
        <p:spPr>
          <a:xfrm>
            <a:off x="2478600" y="3554280"/>
            <a:ext cx="1517760" cy="5166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519747"/>
                </a:solidFill>
                <a:uFill>
                  <a:solidFill>
                    <a:srgbClr val="ffffff"/>
                  </a:solidFill>
                </a:uFill>
                <a:latin typeface="Arial"/>
              </a:rPr>
              <a:t>Net 1/Beta</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519747"/>
                </a:solidFill>
                <a:uFill>
                  <a:solidFill>
                    <a:srgbClr val="ffffff"/>
                  </a:solidFill>
                </a:uFill>
                <a:latin typeface="Arial"/>
              </a:rPr>
              <a:t>Lowest FB Wins!</a:t>
            </a:r>
            <a:endParaRPr b="0" lang="en-US" sz="1800" spc="-1" strike="noStrike">
              <a:solidFill>
                <a:srgbClr val="000000"/>
              </a:solidFill>
              <a:uFill>
                <a:solidFill>
                  <a:srgbClr val="ffffff"/>
                </a:solidFill>
              </a:uFill>
              <a:latin typeface="Arial"/>
            </a:endParaRPr>
          </a:p>
        </p:txBody>
      </p:sp>
      <p:sp>
        <p:nvSpPr>
          <p:cNvPr id="671" name="Line 9"/>
          <p:cNvSpPr/>
          <p:nvPr/>
        </p:nvSpPr>
        <p:spPr>
          <a:xfrm>
            <a:off x="6016320" y="3238200"/>
            <a:ext cx="360" cy="633600"/>
          </a:xfrm>
          <a:prstGeom prst="line">
            <a:avLst/>
          </a:prstGeom>
          <a:ln w="15840">
            <a:solidFill>
              <a:srgbClr val="d90000"/>
            </a:solidFill>
            <a:round/>
          </a:ln>
        </p:spPr>
        <p:style>
          <a:lnRef idx="1">
            <a:schemeClr val="accent1"/>
          </a:lnRef>
          <a:fillRef idx="0">
            <a:schemeClr val="accent1"/>
          </a:fillRef>
          <a:effectRef idx="0">
            <a:schemeClr val="accent1"/>
          </a:effectRef>
          <a:fontRef idx="minor"/>
        </p:style>
      </p:sp>
      <p:sp>
        <p:nvSpPr>
          <p:cNvPr id="672" name="CustomShape 10"/>
          <p:cNvSpPr/>
          <p:nvPr/>
        </p:nvSpPr>
        <p:spPr>
          <a:xfrm>
            <a:off x="5648400" y="3886200"/>
            <a:ext cx="759960" cy="272880"/>
          </a:xfrm>
          <a:prstGeom prst="rect">
            <a:avLst/>
          </a:prstGeom>
          <a:solidFill>
            <a:schemeClr val="bg1"/>
          </a:solidFill>
          <a:ln>
            <a:solidFill>
              <a:schemeClr val="accent1">
                <a:shade val="95000"/>
                <a:satMod val="105000"/>
              </a:schemeClr>
            </a:solidFill>
          </a:ln>
        </p:spPr>
        <p:style>
          <a:lnRef idx="0"/>
          <a:fillRef idx="0"/>
          <a:effectRef idx="0"/>
          <a:fontRef idx="minor"/>
        </p:style>
        <p:txBody>
          <a:bodyPr lIns="90000" rIns="90000" tIns="45000" bIns="45000"/>
          <a:p>
            <a:pPr>
              <a:lnSpc>
                <a:spcPct val="100000"/>
              </a:lnSpc>
            </a:pPr>
            <a:r>
              <a:rPr b="0" lang="en-US" sz="1200" spc="-1" strike="noStrike">
                <a:solidFill>
                  <a:srgbClr val="ff0000"/>
                </a:solidFill>
                <a:uFill>
                  <a:solidFill>
                    <a:srgbClr val="ffffff"/>
                  </a:solidFill>
                </a:uFill>
                <a:latin typeface="Arial"/>
              </a:rPr>
              <a:t>New fcl</a:t>
            </a:r>
            <a:endParaRPr b="0" lang="en-US" sz="1800" spc="-1" strike="noStrike">
              <a:solidFill>
                <a:srgbClr val="000000"/>
              </a:solidFill>
              <a:uFill>
                <a:solidFill>
                  <a:srgbClr val="ffffff"/>
                </a:solidFill>
              </a:uFill>
              <a:latin typeface="Arial"/>
            </a:endParaRPr>
          </a:p>
        </p:txBody>
      </p:sp>
      <p:sp>
        <p:nvSpPr>
          <p:cNvPr id="673" name="CustomShape 11"/>
          <p:cNvSpPr/>
          <p:nvPr/>
        </p:nvSpPr>
        <p:spPr>
          <a:xfrm flipH="1">
            <a:off x="3819600" y="2998800"/>
            <a:ext cx="136080" cy="410760"/>
          </a:xfrm>
          <a:custGeom>
            <a:avLst/>
            <a:gdLst/>
            <a:ahLst/>
            <a:rect l="l" t="t" r="r" b="b"/>
            <a:pathLst>
              <a:path w="21600" h="21600">
                <a:moveTo>
                  <a:pt x="0" y="0"/>
                </a:moveTo>
                <a:lnTo>
                  <a:pt x="21600" y="21600"/>
                </a:lnTo>
              </a:path>
            </a:pathLst>
          </a:custGeom>
          <a:noFill/>
          <a:ln>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674" name="CustomShape 12"/>
          <p:cNvSpPr/>
          <p:nvPr/>
        </p:nvSpPr>
        <p:spPr>
          <a:xfrm>
            <a:off x="3809880" y="2738520"/>
            <a:ext cx="488520" cy="272880"/>
          </a:xfrm>
          <a:prstGeom prst="rect">
            <a:avLst/>
          </a:prstGeom>
          <a:solidFill>
            <a:schemeClr val="bg1"/>
          </a:solidFill>
          <a:ln>
            <a:solidFill>
              <a:schemeClr val="accent1">
                <a:shade val="95000"/>
                <a:satMod val="105000"/>
              </a:schemeClr>
            </a:solidFill>
          </a:ln>
        </p:spPr>
        <p:style>
          <a:lnRef idx="0"/>
          <a:fillRef idx="0"/>
          <a:effectRef idx="0"/>
          <a:fontRef idx="minor"/>
        </p:style>
        <p:txBody>
          <a:bodyPr lIns="90000" rIns="90000" tIns="45000" bIns="45000"/>
          <a:p>
            <a:pPr>
              <a:lnSpc>
                <a:spcPct val="100000"/>
              </a:lnSpc>
            </a:pPr>
            <a:r>
              <a:rPr b="0" lang="en-US" sz="1200" spc="-1" strike="noStrike">
                <a:solidFill>
                  <a:srgbClr val="ff0000"/>
                </a:solidFill>
                <a:uFill>
                  <a:solidFill>
                    <a:srgbClr val="ffffff"/>
                  </a:solidFill>
                </a:uFill>
                <a:latin typeface="Arial"/>
              </a:rPr>
              <a:t>fz2</a:t>
            </a:r>
            <a:endParaRPr b="0" lang="en-US" sz="1800" spc="-1" strike="noStrike">
              <a:solidFill>
                <a:srgbClr val="000000"/>
              </a:solidFill>
              <a:uFill>
                <a:solidFill>
                  <a:srgbClr val="ffffff"/>
                </a:solidFill>
              </a:uFill>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FB#2 with CL=1uF, Riso=400ohms, RF=100k, CF=82nF</a:t>
            </a:r>
            <a:endParaRPr b="0" lang="en-US" sz="3200" spc="-1" strike="noStrike">
              <a:solidFill>
                <a:srgbClr val="000000"/>
              </a:solidFill>
              <a:uFill>
                <a:solidFill>
                  <a:srgbClr val="ffffff"/>
                </a:solidFill>
              </a:uFill>
              <a:latin typeface="Arial"/>
            </a:endParaRPr>
          </a:p>
        </p:txBody>
      </p:sp>
      <p:sp>
        <p:nvSpPr>
          <p:cNvPr id="676" name="TextShape 2"/>
          <p:cNvSpPr txBox="1"/>
          <p:nvPr/>
        </p:nvSpPr>
        <p:spPr>
          <a:xfrm>
            <a:off x="6642000" y="6049800"/>
            <a:ext cx="2133360" cy="205920"/>
          </a:xfrm>
          <a:prstGeom prst="rect">
            <a:avLst/>
          </a:prstGeom>
          <a:noFill/>
          <a:ln>
            <a:noFill/>
          </a:ln>
        </p:spPr>
        <p:txBody>
          <a:bodyPr/>
          <a:p>
            <a:pPr algn="r">
              <a:lnSpc>
                <a:spcPct val="100000"/>
              </a:lnSpc>
            </a:pPr>
            <a:fld id="{E673C4E9-D10B-4C62-86BC-D377047FA69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77" name="Picture 7" descr=""/>
          <p:cNvPicPr/>
          <p:nvPr/>
        </p:nvPicPr>
        <p:blipFill>
          <a:blip r:embed="rId1"/>
          <a:stretch/>
        </p:blipFill>
        <p:spPr>
          <a:xfrm>
            <a:off x="930240" y="1111320"/>
            <a:ext cx="6352920" cy="3352320"/>
          </a:xfrm>
          <a:prstGeom prst="rect">
            <a:avLst/>
          </a:prstGeom>
          <a:ln w="9360">
            <a:noFill/>
          </a:ln>
        </p:spPr>
      </p:pic>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TextShape 1"/>
          <p:cNvSpPr txBox="1"/>
          <p:nvPr/>
        </p:nvSpPr>
        <p:spPr>
          <a:xfrm>
            <a:off x="231840" y="142920"/>
            <a:ext cx="8457840" cy="561600"/>
          </a:xfrm>
          <a:prstGeom prst="rect">
            <a:avLst/>
          </a:prstGeom>
          <a:noFill/>
          <a:ln>
            <a:noFill/>
          </a:ln>
        </p:spPr>
        <p:txBody>
          <a:bodyPr anchor="ctr"/>
          <a:p>
            <a:pPr>
              <a:lnSpc>
                <a:spcPct val="100000"/>
              </a:lnSpc>
            </a:pPr>
            <a:r>
              <a:rPr b="1" lang="en-US" sz="2400" spc="-1" strike="noStrike">
                <a:solidFill>
                  <a:srgbClr val="de0000"/>
                </a:solidFill>
                <a:uFill>
                  <a:solidFill>
                    <a:srgbClr val="ffffff"/>
                  </a:solidFill>
                </a:uFill>
                <a:latin typeface="Arial"/>
              </a:rPr>
              <a:t>FB#2 with CL=1uF, Riso=400ohms, RF=100k, CF=82nF</a:t>
            </a:r>
            <a:endParaRPr b="0" lang="en-US" sz="3200" spc="-1" strike="noStrike">
              <a:solidFill>
                <a:srgbClr val="000000"/>
              </a:solidFill>
              <a:uFill>
                <a:solidFill>
                  <a:srgbClr val="ffffff"/>
                </a:solidFill>
              </a:uFill>
              <a:latin typeface="Arial"/>
            </a:endParaRPr>
          </a:p>
        </p:txBody>
      </p:sp>
      <p:sp>
        <p:nvSpPr>
          <p:cNvPr id="679" name="TextShape 2"/>
          <p:cNvSpPr txBox="1"/>
          <p:nvPr/>
        </p:nvSpPr>
        <p:spPr>
          <a:xfrm>
            <a:off x="6642000" y="6049800"/>
            <a:ext cx="2133360" cy="205920"/>
          </a:xfrm>
          <a:prstGeom prst="rect">
            <a:avLst/>
          </a:prstGeom>
          <a:noFill/>
          <a:ln>
            <a:noFill/>
          </a:ln>
        </p:spPr>
        <p:txBody>
          <a:bodyPr/>
          <a:p>
            <a:pPr algn="r">
              <a:lnSpc>
                <a:spcPct val="100000"/>
              </a:lnSpc>
            </a:pPr>
            <a:fld id="{231785DB-06C2-461C-9664-678B3251233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80" name="Picture 1" descr=""/>
          <p:cNvPicPr/>
          <p:nvPr/>
        </p:nvPicPr>
        <p:blipFill>
          <a:blip r:embed="rId1"/>
          <a:stretch/>
        </p:blipFill>
        <p:spPr>
          <a:xfrm>
            <a:off x="474840" y="754200"/>
            <a:ext cx="7994160" cy="4868640"/>
          </a:xfrm>
          <a:prstGeom prst="rect">
            <a:avLst/>
          </a:prstGeom>
          <a:ln w="9360">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21509</TotalTime>
  <Application>LibreOffice/5.2.3.3$Windows_x86 LibreOffice_project/d54a8868f08a7b39642414cf2c8ef2f228f780cf</Application>
  <Words>4666</Words>
  <Paragraphs>645</Paragraphs>
  <Company>Texas Instruments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2007-12-19T20:51:45Z</dcterms:created>
  <dc:creator>Greene, Matt</dc:creator>
  <dc:description/>
  <dc:language>en-US</dc:language>
  <cp:lastModifiedBy>Tim Green</cp:lastModifiedBy>
  <dcterms:modified xsi:type="dcterms:W3CDTF">2014-10-13T22:30:25Z</dcterms:modified>
  <cp:revision>1271</cp:revision>
  <dc:subject/>
  <dc:title>Presentation 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Texas Instruments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28</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135</vt:i4>
  </property>
</Properties>
</file>