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49.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5.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87.wmf" ContentType="image/x-wmf"/>
  <Override PartName="/ppt/media/image9.png" ContentType="image/png"/>
  <Override PartName="/ppt/media/image28.jpeg" ContentType="image/jpeg"/>
  <Override PartName="/ppt/media/image1.png" ContentType="image/png"/>
  <Override PartName="/ppt/media/image19.wmf" ContentType="image/x-wmf"/>
  <Override PartName="/ppt/media/image86.wmf" ContentType="image/x-wmf"/>
  <Override PartName="/ppt/media/image8.png" ContentType="image/png"/>
  <Override PartName="/ppt/media/image2.jpeg" ContentType="image/jpeg"/>
  <Override PartName="/ppt/media/image60.wmf" ContentType="image/x-wmf"/>
  <Override PartName="/ppt/media/image81.wmf" ContentType="image/x-wmf"/>
  <Override PartName="/ppt/media/image3.png" ContentType="image/png"/>
  <Override PartName="/ppt/media/image15.wmf" ContentType="image/x-wmf"/>
  <Override PartName="/ppt/media/image82.wmf" ContentType="image/x-wmf"/>
  <Override PartName="/ppt/media/image4.png" ContentType="image/png"/>
  <Override PartName="/ppt/media/image16.wmf" ContentType="image/x-wmf"/>
  <Override PartName="/ppt/media/image83.wmf" ContentType="image/x-wmf"/>
  <Override PartName="/ppt/media/image5.png" ContentType="image/png"/>
  <Override PartName="/ppt/media/image17.wmf" ContentType="image/x-wmf"/>
  <Override PartName="/ppt/media/image84.wmf" ContentType="image/x-wmf"/>
  <Override PartName="/ppt/media/image6.png" ContentType="image/png"/>
  <Override PartName="/ppt/media/image18.wmf" ContentType="image/x-wmf"/>
  <Override PartName="/ppt/media/image85.wmf" ContentType="image/x-wmf"/>
  <Override PartName="/ppt/media/image7.png" ContentType="image/png"/>
  <Override PartName="/ppt/media/image10.png" ContentType="image/png"/>
  <Override PartName="/ppt/media/image22.wmf" ContentType="image/x-wmf"/>
  <Override PartName="/ppt/media/image11.png" ContentType="image/png"/>
  <Override PartName="/ppt/media/image23.wmf" ContentType="image/x-wmf"/>
  <Override PartName="/ppt/media/image12.png" ContentType="image/png"/>
  <Override PartName="/ppt/media/image24.wmf" ContentType="image/x-wmf"/>
  <Override PartName="/ppt/media/image46.jpeg" ContentType="image/jpeg"/>
  <Override PartName="/ppt/media/image13.png" ContentType="image/png"/>
  <Override PartName="/ppt/media/image25.wmf" ContentType="image/x-wmf"/>
  <Override PartName="/ppt/media/image14.png" ContentType="image/png"/>
  <Override PartName="/ppt/media/image26.wmf" ContentType="image/x-wmf"/>
  <Override PartName="/ppt/media/image20.wmf" ContentType="image/x-wmf"/>
  <Override PartName="/ppt/media/image21.wmf" ContentType="image/x-wmf"/>
  <Override PartName="/ppt/media/image27.wmf" ContentType="image/x-wmf"/>
  <Override PartName="/ppt/media/image51.wmf" ContentType="image/x-wmf"/>
  <Override PartName="/ppt/media/image113.wmf" ContentType="image/x-wmf"/>
  <Override PartName="/ppt/media/image29.png" ContentType="image/png"/>
  <Override PartName="/ppt/media/image30.jpeg" ContentType="image/jpeg"/>
  <Override PartName="/ppt/media/image31.wmf" ContentType="image/x-wmf"/>
  <Override PartName="/ppt/media/image32.wmf" ContentType="image/x-wmf"/>
  <Override PartName="/ppt/media/image33.wmf" ContentType="image/x-wmf"/>
  <Override PartName="/ppt/media/image34.wmf" ContentType="image/x-wmf"/>
  <Override PartName="/ppt/media/image35.wmf" ContentType="image/x-wmf"/>
  <Override PartName="/ppt/media/image36.wmf" ContentType="image/x-wmf"/>
  <Override PartName="/ppt/media/image37.wmf" ContentType="image/x-wmf"/>
  <Override PartName="/ppt/media/image110.wmf" ContentType="image/x-wmf"/>
  <Override PartName="/ppt/media/image38.wmf" ContentType="image/x-wmf"/>
  <Override PartName="/ppt/media/image111.wmf" ContentType="image/x-wmf"/>
  <Override PartName="/ppt/media/image39.wmf" ContentType="image/x-wmf"/>
  <Override PartName="/ppt/media/image40.wmf" ContentType="image/x-wmf"/>
  <Override PartName="/ppt/media/image41.wmf" ContentType="image/x-wmf"/>
  <Override PartName="/ppt/media/image42.wmf" ContentType="image/x-wmf"/>
  <Override PartName="/ppt/media/image43.wmf" ContentType="image/x-wmf"/>
  <Override PartName="/ppt/media/image44.jpeg" ContentType="image/jpeg"/>
  <Override PartName="/ppt/media/image45.wmf" ContentType="image/x-wmf"/>
  <Override PartName="/ppt/media/image47.wmf" ContentType="image/x-wmf"/>
  <Override PartName="/ppt/media/image120.wmf" ContentType="image/x-wmf"/>
  <Override PartName="/ppt/media/image48.wmf" ContentType="image/x-wmf"/>
  <Override PartName="/ppt/media/image121.wmf" ContentType="image/x-wmf"/>
  <Override PartName="/ppt/media/image49.wmf" ContentType="image/x-wmf"/>
  <Override PartName="/ppt/media/image50.wmf" ContentType="image/x-wmf"/>
  <Override PartName="/ppt/media/image52.wmf" ContentType="image/x-wmf"/>
  <Override PartName="/ppt/media/image53.wmf" ContentType="image/x-wmf"/>
  <Override PartName="/ppt/media/image54.wmf" ContentType="image/x-wmf"/>
  <Override PartName="/ppt/media/image55.wmf" ContentType="image/x-wmf"/>
  <Override PartName="/ppt/media/image56.wmf" ContentType="image/x-wmf"/>
  <Override PartName="/ppt/media/image57.wmf" ContentType="image/x-wmf"/>
  <Override PartName="/ppt/media/image130.wmf" ContentType="image/x-wmf"/>
  <Override PartName="/ppt/media/image58.wmf" ContentType="image/x-wmf"/>
  <Override PartName="/ppt/media/image131.wmf" ContentType="image/x-wmf"/>
  <Override PartName="/ppt/media/image59.wmf" ContentType="image/x-wmf"/>
  <Override PartName="/ppt/media/image61.wmf" ContentType="image/x-wmf"/>
  <Override PartName="/ppt/media/image62.wmf" ContentType="image/x-wmf"/>
  <Override PartName="/ppt/media/image63.wmf" ContentType="image/x-wmf"/>
  <Override PartName="/ppt/media/image64.wmf" ContentType="image/x-wmf"/>
  <Override PartName="/ppt/media/image65.wmf" ContentType="image/x-wmf"/>
  <Override PartName="/ppt/media/image66.wmf" ContentType="image/x-wmf"/>
  <Override PartName="/ppt/media/image67.wmf" ContentType="image/x-wmf"/>
  <Override PartName="/ppt/media/image68.wmf" ContentType="image/x-wmf"/>
  <Override PartName="/ppt/media/image69.wmf" ContentType="image/x-wmf"/>
  <Override PartName="/ppt/media/image70.wmf" ContentType="image/x-wmf"/>
  <Override PartName="/ppt/media/image71.wmf" ContentType="image/x-wmf"/>
  <Override PartName="/ppt/media/image72.wmf" ContentType="image/x-wmf"/>
  <Override PartName="/ppt/media/image73.wmf" ContentType="image/x-wmf"/>
  <Override PartName="/ppt/media/image74.wmf" ContentType="image/x-wmf"/>
  <Override PartName="/ppt/media/image75.wmf" ContentType="image/x-wmf"/>
  <Override PartName="/ppt/media/image76.wmf" ContentType="image/x-wmf"/>
  <Override PartName="/ppt/media/image77.wmf" ContentType="image/x-wmf"/>
  <Override PartName="/ppt/media/image78.wmf" ContentType="image/x-wmf"/>
  <Override PartName="/ppt/media/image79.wmf" ContentType="image/x-wmf"/>
  <Override PartName="/ppt/media/image80.wmf" ContentType="image/x-wmf"/>
  <Override PartName="/ppt/media/image88.wmf" ContentType="image/x-wmf"/>
  <Override PartName="/ppt/media/image89.wmf" ContentType="image/x-wmf"/>
  <Override PartName="/ppt/media/image90.wmf" ContentType="image/x-wmf"/>
  <Override PartName="/ppt/media/image91.wmf" ContentType="image/x-wmf"/>
  <Override PartName="/ppt/media/image92.wmf" ContentType="image/x-wmf"/>
  <Override PartName="/ppt/media/image93.wmf" ContentType="image/x-wmf"/>
  <Override PartName="/ppt/media/image94.wmf" ContentType="image/x-wmf"/>
  <Override PartName="/ppt/media/image95.wmf" ContentType="image/x-wmf"/>
  <Override PartName="/ppt/media/image96.wmf" ContentType="image/x-wmf"/>
  <Override PartName="/ppt/media/image97.wmf" ContentType="image/x-wmf"/>
  <Override PartName="/ppt/media/image98.wmf" ContentType="image/x-wmf"/>
  <Override PartName="/ppt/media/image99.wmf" ContentType="image/x-wmf"/>
  <Override PartName="/ppt/media/image100.wmf" ContentType="image/x-wmf"/>
  <Override PartName="/ppt/media/image101.wmf" ContentType="image/x-wmf"/>
  <Override PartName="/ppt/media/image102.wmf" ContentType="image/x-wmf"/>
  <Override PartName="/ppt/media/image103.wmf" ContentType="image/x-wmf"/>
  <Override PartName="/ppt/media/image104.wmf" ContentType="image/x-wmf"/>
  <Override PartName="/ppt/media/image105.wmf" ContentType="image/x-wmf"/>
  <Override PartName="/ppt/media/image106.wmf" ContentType="image/x-wmf"/>
  <Override PartName="/ppt/media/image107.wmf" ContentType="image/x-wmf"/>
  <Override PartName="/ppt/media/image108.wmf" ContentType="image/x-wmf"/>
  <Override PartName="/ppt/media/image109.wmf" ContentType="image/x-wmf"/>
  <Override PartName="/ppt/media/image112.wmf" ContentType="image/x-wmf"/>
  <Override PartName="/ppt/media/image114.wmf" ContentType="image/x-wmf"/>
  <Override PartName="/ppt/media/image115.wmf" ContentType="image/x-wmf"/>
  <Override PartName="/ppt/media/image116.wmf" ContentType="image/x-wmf"/>
  <Override PartName="/ppt/media/image117.wmf" ContentType="image/x-wmf"/>
  <Override PartName="/ppt/media/image118.wmf" ContentType="image/x-wmf"/>
  <Override PartName="/ppt/media/image119.wmf" ContentType="image/x-wmf"/>
  <Override PartName="/ppt/media/image122.wmf" ContentType="image/x-wmf"/>
  <Override PartName="/ppt/media/image123.wmf" ContentType="image/x-wmf"/>
  <Override PartName="/ppt/media/image124.wmf" ContentType="image/x-wmf"/>
  <Override PartName="/ppt/media/image125.wmf" ContentType="image/x-wmf"/>
  <Override PartName="/ppt/media/image126.wmf" ContentType="image/x-wmf"/>
  <Override PartName="/ppt/media/image127.wmf" ContentType="image/x-wmf"/>
  <Override PartName="/ppt/media/image128.wmf" ContentType="image/x-wmf"/>
  <Override PartName="/ppt/media/image129.wmf" ContentType="image/x-wmf"/>
  <Override PartName="/ppt/media/image132.wmf" ContentType="image/x-wmf"/>
  <Override PartName="/ppt/media/image133.wmf" ContentType="image/x-wmf"/>
  <Override PartName="/ppt/media/image134.wmf" ContentType="image/x-wmf"/>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9144000" cy="6858000"/>
  <p:notesSz cx="7102475" cy="93884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7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7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7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75" name="PlaceHolder 5"/>
          <p:cNvSpPr>
            <a:spLocks noGrp="1"/>
          </p:cNvSpPr>
          <p:nvPr>
            <p:ph type="sldNum"/>
          </p:nvPr>
        </p:nvSpPr>
        <p:spPr>
          <a:xfrm>
            <a:off x="4399200" y="9555480"/>
            <a:ext cx="3372840" cy="502560"/>
          </a:xfrm>
          <a:prstGeom prst="rect">
            <a:avLst/>
          </a:prstGeom>
        </p:spPr>
        <p:txBody>
          <a:bodyPr lIns="0" rIns="0" tIns="0" bIns="0" anchor="b"/>
          <a:p>
            <a:pPr algn="r"/>
            <a:fld id="{D7705B33-A92E-474F-8D63-A687E3146FC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This presentation will focus on techniques to solve voltage feedback op amp stability problems.  The content is intended to teach any range of professional, from technician to PHD, to become an op amp stability expert! </a:t>
            </a:r>
            <a:endParaRPr b="0" lang="en-US" sz="2000" spc="-1" strike="noStrike">
              <a:solidFill>
                <a:srgbClr val="000000"/>
              </a:solidFill>
              <a:uFill>
                <a:solidFill>
                  <a:srgbClr val="ffffff"/>
                </a:solidFill>
              </a:uFill>
              <a:latin typeface="Arial"/>
            </a:endParaRPr>
          </a:p>
        </p:txBody>
      </p:sp>
      <p:sp>
        <p:nvSpPr>
          <p:cNvPr id="602"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F778D15F-1B84-4279-ABA3-92D1810DEFA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1" lang="en-US" sz="2000" spc="-1" strike="noStrike">
                <a:solidFill>
                  <a:srgbClr val="000000"/>
                </a:solidFill>
                <a:uFill>
                  <a:solidFill>
                    <a:srgbClr val="ffffff"/>
                  </a:solidFill>
                </a:uFill>
                <a:latin typeface="Arial"/>
              </a:rPr>
              <a:t>Pole </a:t>
            </a:r>
            <a:r>
              <a:rPr b="0" lang="en-US" sz="2000" spc="-1" strike="noStrike">
                <a:solidFill>
                  <a:srgbClr val="000000"/>
                </a:solidFill>
                <a:uFill>
                  <a:solidFill>
                    <a:srgbClr val="ffffff"/>
                  </a:solidFill>
                </a:uFill>
                <a:latin typeface="Wingdings"/>
              </a:rPr>
              <a:t> A single pole response has a -20dB/decade, -6db/octave roll-off in the Bode plot (magnitude or gain plot).  At the pole location the gain is reduced by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Wingdings"/>
              </a:rPr>
              <a:t>-3dB from the previous flat-band gain.  In the phase plot the pole has a -45° phase shift at f</a:t>
            </a:r>
            <a:r>
              <a:rPr b="0" lang="en-US" sz="2000" spc="-1" strike="noStrike" baseline="-25000">
                <a:solidFill>
                  <a:srgbClr val="000000"/>
                </a:solidFill>
                <a:uFill>
                  <a:solidFill>
                    <a:srgbClr val="ffffff"/>
                  </a:solidFill>
                </a:uFill>
                <a:latin typeface="Wingdings"/>
              </a:rPr>
              <a:t>P</a:t>
            </a:r>
            <a:r>
              <a:rPr b="0" lang="en-US" sz="2000" spc="-1" strike="noStrike">
                <a:solidFill>
                  <a:srgbClr val="000000"/>
                </a:solidFill>
                <a:uFill>
                  <a:solidFill>
                    <a:srgbClr val="ffffff"/>
                  </a:solidFill>
                </a:uFill>
                <a:latin typeface="Wingdings"/>
              </a:rPr>
              <a:t>, the frequency of the pole location.  The phase extends on either side of f</a:t>
            </a:r>
            <a:r>
              <a:rPr b="0" lang="en-US" sz="2000" spc="-1" strike="noStrike" baseline="-25000">
                <a:solidFill>
                  <a:srgbClr val="000000"/>
                </a:solidFill>
                <a:uFill>
                  <a:solidFill>
                    <a:srgbClr val="ffffff"/>
                  </a:solidFill>
                </a:uFill>
                <a:latin typeface="Wingdings"/>
              </a:rPr>
              <a:t>P</a:t>
            </a:r>
            <a:r>
              <a:rPr b="0" lang="en-US" sz="2000" spc="-1" strike="noStrike">
                <a:solidFill>
                  <a:srgbClr val="000000"/>
                </a:solidFill>
                <a:uFill>
                  <a:solidFill>
                    <a:srgbClr val="ffffff"/>
                  </a:solidFill>
                </a:uFill>
                <a:latin typeface="Wingdings"/>
              </a:rPr>
              <a:t> to roughly 0° and -90° at a -45°/decade slope.  A single pole may be represented by a simple RC low pass network as shown.  Recall that at low frequencies a capacitor is an open and at high frequencies a capacitor is a short.  Hence at high frequencies V</a:t>
            </a:r>
            <a:r>
              <a:rPr b="0" lang="en-US" sz="2000" spc="-1" strike="noStrike" baseline="-25000">
                <a:solidFill>
                  <a:srgbClr val="000000"/>
                </a:solidFill>
                <a:uFill>
                  <a:solidFill>
                    <a:srgbClr val="ffffff"/>
                  </a:solidFill>
                </a:uFill>
                <a:latin typeface="Wingdings"/>
              </a:rPr>
              <a:t>OUT</a:t>
            </a:r>
            <a:r>
              <a:rPr b="0" lang="en-US" sz="2000" spc="-1" strike="noStrike">
                <a:solidFill>
                  <a:srgbClr val="000000"/>
                </a:solidFill>
                <a:uFill>
                  <a:solidFill>
                    <a:srgbClr val="ffffff"/>
                  </a:solidFill>
                </a:uFill>
                <a:latin typeface="Wingdings"/>
              </a:rPr>
              <a:t> is shorted to ground and gain goes to zero.</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body"/>
          </p:nvPr>
        </p:nvSpPr>
        <p:spPr>
          <a:xfrm>
            <a:off x="711360" y="4459320"/>
            <a:ext cx="5679720" cy="4223880"/>
          </a:xfrm>
          <a:prstGeom prst="rect">
            <a:avLst/>
          </a:prstGeom>
        </p:spPr>
        <p:txBody>
          <a:bodyPr lIns="93240" rIns="93240" tIns="46800" bIns="46800"/>
          <a:p>
            <a:r>
              <a:rPr b="1" lang="en-US" sz="2000" spc="-1" strike="noStrike">
                <a:solidFill>
                  <a:srgbClr val="000000"/>
                </a:solidFill>
                <a:uFill>
                  <a:solidFill>
                    <a:srgbClr val="ffffff"/>
                  </a:solidFill>
                </a:uFill>
                <a:latin typeface="Arial"/>
              </a:rPr>
              <a:t>Zero</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Wingdings"/>
              </a:rPr>
              <a:t> A single zero response has a +20dB/decade, +6db/octave “roll-on” (opposite of roll-off?) in the Bode plot (magnitude or gain plot).  At the zero location the gain is increased by +3dB from the previous flat-band gain.  In the phase plot the pole has a +45° phase shift at f</a:t>
            </a:r>
            <a:r>
              <a:rPr b="0" lang="en-US" sz="2000" spc="-1" strike="noStrike" baseline="-25000">
                <a:solidFill>
                  <a:srgbClr val="000000"/>
                </a:solidFill>
                <a:uFill>
                  <a:solidFill>
                    <a:srgbClr val="ffffff"/>
                  </a:solidFill>
                </a:uFill>
                <a:latin typeface="Wingdings"/>
              </a:rPr>
              <a:t>Z</a:t>
            </a:r>
            <a:r>
              <a:rPr b="0" lang="en-US" sz="2000" spc="-1" strike="noStrike">
                <a:solidFill>
                  <a:srgbClr val="000000"/>
                </a:solidFill>
                <a:uFill>
                  <a:solidFill>
                    <a:srgbClr val="ffffff"/>
                  </a:solidFill>
                </a:uFill>
                <a:latin typeface="Wingdings"/>
              </a:rPr>
              <a:t>, the frequency of the zero location.  The phase extends on either side of f</a:t>
            </a:r>
            <a:r>
              <a:rPr b="0" lang="en-US" sz="2000" spc="-1" strike="noStrike" baseline="-25000">
                <a:solidFill>
                  <a:srgbClr val="000000"/>
                </a:solidFill>
                <a:uFill>
                  <a:solidFill>
                    <a:srgbClr val="ffffff"/>
                  </a:solidFill>
                </a:uFill>
                <a:latin typeface="Wingdings"/>
              </a:rPr>
              <a:t>Z</a:t>
            </a:r>
            <a:r>
              <a:rPr b="0" lang="en-US" sz="2000" spc="-1" strike="noStrike">
                <a:solidFill>
                  <a:srgbClr val="000000"/>
                </a:solidFill>
                <a:uFill>
                  <a:solidFill>
                    <a:srgbClr val="ffffff"/>
                  </a:solidFill>
                </a:uFill>
                <a:latin typeface="Wingdings"/>
              </a:rPr>
              <a:t> to roughly 0° and +90° at a +45°/decade slope. A single zero may be represented by a simple LR high pass network, driven by a current sources, as shown. Recall that at low frequencies an inductor is a short  and at high frequencies a inductor is an open, or a very large value of impedance.  Hence at low frequencies L is shorted and the current gain of x10uA/V into the R of 100k-ohm yields a gain =1 for V</a:t>
            </a:r>
            <a:r>
              <a:rPr b="0" lang="en-US" sz="2000" spc="-1" strike="noStrike" baseline="-25000">
                <a:solidFill>
                  <a:srgbClr val="000000"/>
                </a:solidFill>
                <a:uFill>
                  <a:solidFill>
                    <a:srgbClr val="ffffff"/>
                  </a:solidFill>
                </a:uFill>
                <a:latin typeface="Wingdings"/>
              </a:rPr>
              <a:t>OUT</a:t>
            </a:r>
            <a:r>
              <a:rPr b="0" lang="en-US" sz="2000" spc="-1" strike="noStrike">
                <a:solidFill>
                  <a:srgbClr val="000000"/>
                </a:solidFill>
                <a:uFill>
                  <a:solidFill>
                    <a:srgbClr val="ffffff"/>
                  </a:solidFill>
                </a:uFill>
                <a:latin typeface="Wingdings"/>
              </a:rPr>
              <a:t>/V</a:t>
            </a:r>
            <a:r>
              <a:rPr b="0" lang="en-US" sz="2000" spc="-1" strike="noStrike" baseline="-25000">
                <a:solidFill>
                  <a:srgbClr val="000000"/>
                </a:solidFill>
                <a:uFill>
                  <a:solidFill>
                    <a:srgbClr val="ffffff"/>
                  </a:solidFill>
                </a:uFill>
                <a:latin typeface="Wingdings"/>
              </a:rPr>
              <a:t>IN</a:t>
            </a:r>
            <a:r>
              <a:rPr b="0" lang="en-US" sz="2000" spc="-1" strike="noStrike">
                <a:solidFill>
                  <a:srgbClr val="000000"/>
                </a:solidFill>
                <a:uFill>
                  <a:solidFill>
                    <a:srgbClr val="ffffff"/>
                  </a:solidFill>
                </a:uFill>
                <a:latin typeface="Wingdings"/>
              </a:rPr>
              <a:t>.  As frequency increases the impedance of the inductor increases which will increase the V</a:t>
            </a:r>
            <a:r>
              <a:rPr b="0" lang="en-US" sz="2000" spc="-1" strike="noStrike" baseline="-25000">
                <a:solidFill>
                  <a:srgbClr val="000000"/>
                </a:solidFill>
                <a:uFill>
                  <a:solidFill>
                    <a:srgbClr val="ffffff"/>
                  </a:solidFill>
                </a:uFill>
                <a:latin typeface="Wingdings"/>
              </a:rPr>
              <a:t>OUT</a:t>
            </a:r>
            <a:r>
              <a:rPr b="0" lang="en-US" sz="2000" spc="-1" strike="noStrike">
                <a:solidFill>
                  <a:srgbClr val="000000"/>
                </a:solidFill>
                <a:uFill>
                  <a:solidFill>
                    <a:srgbClr val="ffffff"/>
                  </a:solidFill>
                </a:uFill>
                <a:latin typeface="Wingdings"/>
              </a:rPr>
              <a:t>/V</a:t>
            </a:r>
            <a:r>
              <a:rPr b="0" lang="en-US" sz="2000" spc="-1" strike="noStrike" baseline="-25000">
                <a:solidFill>
                  <a:srgbClr val="000000"/>
                </a:solidFill>
                <a:uFill>
                  <a:solidFill>
                    <a:srgbClr val="ffffff"/>
                  </a:solidFill>
                </a:uFill>
                <a:latin typeface="Wingdings"/>
              </a:rPr>
              <a:t>IN</a:t>
            </a:r>
            <a:r>
              <a:rPr b="0" lang="en-US" sz="2000" spc="-1" strike="noStrike">
                <a:solidFill>
                  <a:srgbClr val="000000"/>
                </a:solidFill>
                <a:uFill>
                  <a:solidFill>
                    <a:srgbClr val="ffffff"/>
                  </a:solidFill>
                </a:uFill>
                <a:latin typeface="Wingdings"/>
              </a:rPr>
              <a:t> gain at a rate of +20dB/decade for the fixed current gain of x10uA/V times the increasing impedance of L as frequency increases.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Intuitive Capacitive Model for AC Stability Analysis is defined above and contains three distinct operating areas.  At “DC” the capacitor will be viewed as an open circuit.  At “High Frequency” the capacitor will be viewed as a short circuit.  In between the capacitor will be viewed as a frequency controlled resistor with a 1/2</a:t>
            </a:r>
            <a:r>
              <a:rPr b="0" lang="en-US" sz="2000" spc="-1" strike="noStrike">
                <a:solidFill>
                  <a:srgbClr val="000000"/>
                </a:solidFill>
                <a:uFill>
                  <a:solidFill>
                    <a:srgbClr val="ffffff"/>
                  </a:solidFill>
                </a:uFill>
                <a:latin typeface="Arial"/>
              </a:rPr>
              <a:t>πfC decrease in impedance as frequency increases.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Intuitive Inductor Model for AC Stability Analysis is defined above and contains three distinct operating areas.  At “DC” the inductor will be viewed as a short circuit.  At “High Frequency” the inductor will be viewed as an open circuit.  In between the inductor will be viewed as a frequency controlled resistor with a 2</a:t>
            </a:r>
            <a:r>
              <a:rPr b="0" lang="en-US" sz="2000" spc="-1" strike="noStrike">
                <a:solidFill>
                  <a:srgbClr val="000000"/>
                </a:solidFill>
                <a:uFill>
                  <a:solidFill>
                    <a:srgbClr val="ffffff"/>
                  </a:solidFill>
                </a:uFill>
                <a:latin typeface="Arial"/>
              </a:rPr>
              <a:t>πfL increase in impedance as frequency increases.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SPICE simulation confirms the impedance effects for a capacitor as Low Frequency = High Impedance and High Frequency = Low Impedance.  Spice simulation also confirms the impedance effects for an inductor as Low Frequency = Low Impedance and High Frequency = High Impedance.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Intuitive Op Amp Model for AC Stability Analysis is defined above.  The differential voltage between the IN+ and IN- terminals will be amplified by x1 and converted to a single-ended AC Voltage Source, Vdiff.  Vdiff is then amplified by K(f).  K(f) represents the data sheet Aol Curve (Open Loop Gain vs Frequency Plot).  This resultant voltage, Vo, is then followed by the Op Amp Open Loop, AC Small Signal, Output Impedance, Ro.  After passing through Ro the voltage, Vo, appears as Vout.</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lower diagram is the traditional control loop model which represents an op amp circuit with feedback.  The top diagram depicts the sections of a typical op amp circuit with feedback which correspond to the control loop model.  This model of an op amp circuit with feedback we will call the Op Amp Loop Gain Model.  Notice that the Aol is the Op Amp data sheet parameter Aol, and is the open loop gain of the op amp. </a:t>
            </a:r>
            <a:r>
              <a:rPr b="0" lang="en-US" sz="2000" spc="-1" strike="noStrike">
                <a:solidFill>
                  <a:srgbClr val="000000"/>
                </a:solidFill>
                <a:uFill>
                  <a:solidFill>
                    <a:srgbClr val="ffffff"/>
                  </a:solidFill>
                </a:uFill>
                <a:latin typeface="Arial"/>
              </a:rPr>
              <a:t>β (Beta) is the amount of output voltage from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which gets fed back as feedback to the op amp -input.  The β network in this example is a resistor feedback network.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In the derivation of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we see that the closed loop gain function is directly defined by Aol and β.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96DB8348-42B4-4E29-AB16-56477BECFD2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1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Before we simulate a circuit in SPICE we will want to know what the approximate outcome will be.  Remember GIGO (Garbage In Garbage Out)!!</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Beta (</a:t>
            </a:r>
            <a:r>
              <a:rPr b="0" lang="en-US" sz="2000" spc="-1" strike="noStrike">
                <a:solidFill>
                  <a:srgbClr val="000000"/>
                </a:solidFill>
                <a:uFill>
                  <a:solidFill>
                    <a:srgbClr val="ffffff"/>
                  </a:solidFill>
                </a:uFill>
                <a:latin typeface="Arial"/>
              </a:rPr>
              <a:t>β) and its reciprocal 1/Beta (1/β) along with the data sheet Aol Curve will provide a powerful method for first-order approximations of Loop Gain analysis before we run SPICE.  Beta (β) is easy to compute and its reciprocal even easier to plot!</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From our Op Amp Loop Gain Model we can derive the criteria for a stable, closed loop, op amp circuit.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At the frequency fcl, where Loop Gain (Aol</a:t>
            </a:r>
            <a:r>
              <a:rPr b="0" lang="en-US" sz="2000" spc="-1" strike="noStrike">
                <a:solidFill>
                  <a:srgbClr val="000000"/>
                </a:solidFill>
                <a:uFill>
                  <a:solidFill>
                    <a:srgbClr val="ffffff"/>
                  </a:solidFill>
                </a:uFill>
                <a:latin typeface="Arial"/>
              </a:rPr>
              <a:t>β) goes to 1 or 0dB, if the Loop Gain Phase Shift is +/-180°, then we have instability!!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At fcl the distance the Loop Gain Phase Shift is from 180° is called the Loop Gain Phase Margin.  Our desired Loop Gain Phase Margin is &gt;45° for an acceptably damped, well-behaved, closed loop response.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6C1FD46-383B-41A8-8BFB-5371937BCE1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2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Since stability is defined by the magnitude and phase plot of Loop Gain (Aol</a:t>
            </a:r>
            <a:r>
              <a:rPr b="0" lang="en-US" sz="2000" spc="-1" strike="noStrike">
                <a:solidFill>
                  <a:srgbClr val="000000"/>
                </a:solidFill>
                <a:uFill>
                  <a:solidFill>
                    <a:srgbClr val="ffffff"/>
                  </a:solidFill>
                </a:uFill>
                <a:latin typeface="Arial"/>
              </a:rPr>
              <a:t>β) then we will need to know how to easily analyze Loop Gain (Aolβ) magnitude and phase.  To do this we will break the closed loop op amp circuit and inject a small signal AC source into the loop and measure amplitude and phase to plot the complete loop gain picture.   It is key to understand that Loop Gain is an open loop analysis as shown here.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1E121AF3-6647-42C0-8ACE-E9A64BBF903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2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Loop Gain is an Open Loop Gain Test which looks at magnitude and phase around the entire loop starting on one side of where the loop is broken open and ending at the other side where it is broken open. The loop can be broken anywhere but the break shown here will account for both input capacitance effects and the interaction of the op amp open loop output impedance, Zo, with any capacitive loading on the output.  When breaking the loop open remember to inject the test signal into the highest impedance side of the break and read out from the lowest impedance side of the break. This makes intuitive sense since you cannot excite a circuit if the source is being shorted out by a low impedance.  When analyzing a circuit built in SPICE for simulation the traditional Loop Gain Test breaks the closed loop op amp circuit through the use of an inductor and capacitor.  A very large value of inductance ensures the loop is closed at DC (a requirement for SPICE simulation is to be able to calculate a DC Operating Point first before performing an AC Analysis) but open at AC frequencies of interest.  A very large value of capacitance ensures that our AC Small Signal Source is not connected at DC but is directly connected at the frequencies of interest.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F8D9457-C3F1-42B7-806F-AC6FC99D925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2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SPICE loop gain circuit above is the preferred way to break open the loop for loop gain analysis for most applications.  It will account for both input capacitance and any open loop output impedance, Zo, interactions with capacitive output loading. The DC Equivalent Circuit shows that the loop will be closed by the inductor, LT, being a short at DC and the capacitor, CT, being an open so our test generator, VG1, will not be connected. SPICE must find a DC operating point as a requirement before any AC Analysis will run.  It is important to check the DC Operating point before running an AC Analysis.  If an op amp output is saturated for example SPICE will use this condition to build its AC Equivalent Models and they will not be correct since the op amp will have a different AC Equivalent Model in saturation than in normal linear operation.   AC Analysis is only valid when the op amp is in a linear operating condition.  The AC Equivalent Circuit shows  what SPICE will use during its AC Analysis.  For all frequencies of interest the capacitor CT is a short and our test generator, VG1, injects the signal into the open loop since for all frequencies of interest the inductor, LT, is an open. </a:t>
            </a:r>
            <a:endParaRPr b="0" lang="en-US"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9215148E-08F7-4786-A82E-3E0CC3BB7A3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2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1/</a:t>
            </a:r>
            <a:r>
              <a:rPr b="0" lang="en-US" sz="2000" spc="-1" strike="noStrike">
                <a:solidFill>
                  <a:srgbClr val="000000"/>
                </a:solidFill>
                <a:uFill>
                  <a:solidFill>
                    <a:srgbClr val="ffffff"/>
                  </a:solidFill>
                </a:uFill>
                <a:latin typeface="Arial"/>
              </a:rPr>
              <a:t>β plot plotted on the Aol curve will provide a clear picture of exactly what the Loop Gain (Aolβ) plot is.  From our derivation above we clearly see that the Aolβ magnitude plot is simply the difference between Aol and 1/β when we plot 1/β in dB on an Aol curve.  Note that as frequency increases Aolβ decreases.  Aolβ is the gain left to correct for errors in the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or Closed Loop response.  So as Aolβ decreases the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response will become less accurate until the point where Aolβ goes to 0dB where from then on the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response will simply follow the Aol curve.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07298D3-1DFC-4A25-9454-B9ECBE2809BC}"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2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Once we plot 1/</a:t>
            </a:r>
            <a:r>
              <a:rPr b="0" lang="en-US" sz="2000" spc="-1" strike="noStrike">
                <a:solidFill>
                  <a:srgbClr val="000000"/>
                </a:solidFill>
                <a:uFill>
                  <a:solidFill>
                    <a:srgbClr val="ffffff"/>
                  </a:solidFill>
                </a:uFill>
                <a:latin typeface="Arial"/>
              </a:rPr>
              <a:t>β on the Aol curve there is an easy first-order check for stability called Rate-Of-Closure.  This Rate-Of-Closure stability check is defined as the “rate of closure” of  the 1/β curve with the Aol curve at fcl, where loop gain goes to 0dB.  A 40db/decade rate-of-closure implies an UNSTABLE circuit and a 20dB/decade rate-of-closure implies a STABLE circuit.  The 40dB/decade rate-of-closure implies instability because it implies two poles in the Aolβ plot before fcl which can mean a 180 phase shift.  Four examples are shown above with their respective rate-of-closure computed below.</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fcl1: Aol-1/β1 = -20dB/decade - +20dB/decade = -40dB/decade </a:t>
            </a:r>
            <a:r>
              <a:rPr b="0" lang="en-US" sz="2000" spc="-1" strike="noStrike">
                <a:solidFill>
                  <a:srgbClr val="000000"/>
                </a:solidFill>
                <a:uFill>
                  <a:solidFill>
                    <a:srgbClr val="ffffff"/>
                  </a:solidFill>
                </a:uFill>
                <a:latin typeface="Wingdings"/>
              </a:rPr>
              <a:t> 40dB/decade rate-of-closure &amp; UNSTABLE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Wingdings"/>
              </a:rPr>
              <a:t>fcl2: Aol-1/β2 = -20dB/decade - 0dB/decade = -20dB/decade  20dB/decade rate-of-closure &amp; STABLE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Wingdings"/>
              </a:rPr>
              <a:t>fcl3: Aol-1/β3 = -40dB/decade – (-20dB/decade) = -20dB/decade  20dB/decade rate-of-closure &amp; STABLE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Wingdings"/>
              </a:rPr>
              <a:t>fcl4: Aol-1/β4 = -40dB/decade - 0dB/decade = -40dB/decade  40dB/decade rate-of-closure &amp; UNSTABLE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9116C742-C90D-47D2-B56E-BE234B94C05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3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A loop gain analysis example serves to relate how we can analyze the stability of an op amp circuit from the 1/</a:t>
            </a:r>
            <a:r>
              <a:rPr b="0" lang="en-US" sz="2000" spc="-1" strike="noStrike">
                <a:solidFill>
                  <a:srgbClr val="000000"/>
                </a:solidFill>
                <a:uFill>
                  <a:solidFill>
                    <a:srgbClr val="ffffff"/>
                  </a:solidFill>
                </a:uFill>
                <a:latin typeface="Arial"/>
              </a:rPr>
              <a:t>β curve plotted on the Aol curve.  Here as frequency increases the capacitor Cin goes towards a short in impedance thereby lowering the magnitude of the β plot with frequency (less voltage feedback as frequency increases) and respectively raising the 1/β curve as frequency increases.  From our rate-of-closure criteria we predict an UNSTABLE circuit.  Note the locations of poles, fp1 and fp2, in the Aol curve and the zero, fz1, in the 1/β plot.</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346D9F7-6F2C-43C3-A2C0-5F8A509BFC2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3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80000"/>
              </a:lnSpc>
            </a:pPr>
            <a:r>
              <a:rPr b="0" lang="en-US" sz="800" spc="-1" strike="noStrike">
                <a:solidFill>
                  <a:srgbClr val="000000"/>
                </a:solidFill>
                <a:uFill>
                  <a:solidFill>
                    <a:srgbClr val="ffffff"/>
                  </a:solidFill>
                </a:uFill>
                <a:latin typeface="Arial"/>
              </a:rPr>
              <a:t>From our 1/</a:t>
            </a:r>
            <a:r>
              <a:rPr b="0" lang="en-US" sz="800" spc="-1" strike="noStrike">
                <a:solidFill>
                  <a:srgbClr val="000000"/>
                </a:solidFill>
                <a:uFill>
                  <a:solidFill>
                    <a:srgbClr val="ffffff"/>
                  </a:solidFill>
                </a:uFill>
                <a:latin typeface="Arial"/>
              </a:rPr>
              <a:t>β plot on the Aol curve we can plot the Aolβ (Loop Gain) magnitude plot.  From the Aolβ (Loop Gain) magnitude plot we can then plot the Aolβ (Loop Gain) phase plot.  The rules to create an Aolβ (Loop Gain)  plot from the 1/β plot on the Aol curve are simple:  Poles and zeros from the Aol curve are poles and zeros in the Aolβ (Loop Gain) plot.  Poles and zeros from the 1/β plot are opposite in the Aolβ (Loop Gain)  plot.  One easy way to remember this is β is used in the Aolβ (Loop Gain) plot and 1/β is the reciprocal of β and so we would expect the Aolβ (Loop Gain) curve to use the reciprocal of poles and zeros from the 1/β plot.  Reciprocal of a pole is a zero and reciprocal of a zero is a pole.</a:t>
            </a:r>
            <a:endParaRPr b="0" lang="en-US" sz="2000" spc="-1" strike="noStrike">
              <a:solidFill>
                <a:srgbClr val="000000"/>
              </a:solidFill>
              <a:uFill>
                <a:solidFill>
                  <a:srgbClr val="ffffff"/>
                </a:solidFill>
              </a:uFill>
              <a:latin typeface="Arial"/>
            </a:endParaRPr>
          </a:p>
          <a:p>
            <a:pPr marL="216000" indent="-216000">
              <a:lnSpc>
                <a:spcPct val="80000"/>
              </a:lnSpc>
            </a:pP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Phase shift at fcl (Θcl)</a:t>
            </a:r>
            <a:r>
              <a:rPr b="0" lang="en-US" sz="800" spc="-1" strike="noStrike">
                <a:solidFill>
                  <a:srgbClr val="000000"/>
                </a:solidFill>
                <a:uFill>
                  <a:solidFill>
                    <a:srgbClr val="ffffff"/>
                  </a:solidFill>
                </a:uFill>
                <a:latin typeface="Arial"/>
              </a:rPr>
              <a:t> </a:t>
            </a:r>
            <a:r>
              <a:rPr b="1" lang="en-US" sz="800" spc="-1" strike="noStrike">
                <a:solidFill>
                  <a:srgbClr val="000000"/>
                </a:solidFill>
                <a:uFill>
                  <a:solidFill>
                    <a:srgbClr val="ffffff"/>
                  </a:solidFill>
                </a:uFill>
                <a:latin typeface="Arial"/>
              </a:rPr>
              <a:t>can be seen to be -180° which is UNSTABLE.  Mathematically the complete Phase Shift is calculated as:</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Θcl = -tan</a:t>
            </a:r>
            <a:r>
              <a:rPr b="0" lang="en-US" sz="800" spc="-1" strike="noStrike" baseline="30000">
                <a:solidFill>
                  <a:srgbClr val="000000"/>
                </a:solidFill>
                <a:uFill>
                  <a:solidFill>
                    <a:srgbClr val="ffffff"/>
                  </a:solidFill>
                </a:uFill>
                <a:latin typeface="Arial"/>
              </a:rPr>
              <a:t>-1</a:t>
            </a:r>
            <a:r>
              <a:rPr b="0" lang="en-US" sz="800" spc="-1" strike="noStrike">
                <a:solidFill>
                  <a:srgbClr val="000000"/>
                </a:solidFill>
                <a:uFill>
                  <a:solidFill>
                    <a:srgbClr val="ffffff"/>
                  </a:solidFill>
                </a:uFill>
                <a:latin typeface="Arial"/>
              </a:rPr>
              <a:t> (fcl/fp1) -tan</a:t>
            </a:r>
            <a:r>
              <a:rPr b="0" lang="en-US" sz="800" spc="-1" strike="noStrike" baseline="30000">
                <a:solidFill>
                  <a:srgbClr val="000000"/>
                </a:solidFill>
                <a:uFill>
                  <a:solidFill>
                    <a:srgbClr val="ffffff"/>
                  </a:solidFill>
                </a:uFill>
                <a:latin typeface="Arial"/>
              </a:rPr>
              <a:t>-1</a:t>
            </a:r>
            <a:r>
              <a:rPr b="0" lang="en-US" sz="800" spc="-1" strike="noStrike">
                <a:solidFill>
                  <a:srgbClr val="000000"/>
                </a:solidFill>
                <a:uFill>
                  <a:solidFill>
                    <a:srgbClr val="ffffff"/>
                  </a:solidFill>
                </a:uFill>
                <a:latin typeface="Arial"/>
              </a:rPr>
              <a:t> (fcl/fz1) -tan</a:t>
            </a:r>
            <a:r>
              <a:rPr b="0" lang="en-US" sz="800" spc="-1" strike="noStrike" baseline="30000">
                <a:solidFill>
                  <a:srgbClr val="000000"/>
                </a:solidFill>
                <a:uFill>
                  <a:solidFill>
                    <a:srgbClr val="ffffff"/>
                  </a:solidFill>
                </a:uFill>
                <a:latin typeface="Arial"/>
              </a:rPr>
              <a:t>-1</a:t>
            </a:r>
            <a:r>
              <a:rPr b="0" lang="en-US" sz="800" spc="-1" strike="noStrike">
                <a:solidFill>
                  <a:srgbClr val="000000"/>
                </a:solidFill>
                <a:uFill>
                  <a:solidFill>
                    <a:srgbClr val="ffffff"/>
                  </a:solidFill>
                </a:uFill>
                <a:latin typeface="Arial"/>
              </a:rPr>
              <a:t> (fcl/fp2)</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Θcl = -tan</a:t>
            </a:r>
            <a:r>
              <a:rPr b="0" lang="en-US" sz="800" spc="-1" strike="noStrike" baseline="30000">
                <a:solidFill>
                  <a:srgbClr val="000000"/>
                </a:solidFill>
                <a:uFill>
                  <a:solidFill>
                    <a:srgbClr val="ffffff"/>
                  </a:solidFill>
                </a:uFill>
                <a:latin typeface="Arial"/>
              </a:rPr>
              <a:t>-1 </a:t>
            </a:r>
            <a:r>
              <a:rPr b="0" lang="en-US" sz="800" spc="-1" strike="noStrike">
                <a:solidFill>
                  <a:srgbClr val="000000"/>
                </a:solidFill>
                <a:uFill>
                  <a:solidFill>
                    <a:srgbClr val="ffffff"/>
                  </a:solidFill>
                </a:uFill>
                <a:latin typeface="Arial"/>
              </a:rPr>
              <a:t>(10k/10) -tan</a:t>
            </a:r>
            <a:r>
              <a:rPr b="0" lang="en-US" sz="800" spc="-1" strike="noStrike" baseline="30000">
                <a:solidFill>
                  <a:srgbClr val="000000"/>
                </a:solidFill>
                <a:uFill>
                  <a:solidFill>
                    <a:srgbClr val="ffffff"/>
                  </a:solidFill>
                </a:uFill>
                <a:latin typeface="Arial"/>
              </a:rPr>
              <a:t>-1</a:t>
            </a:r>
            <a:r>
              <a:rPr b="0" lang="en-US" sz="800" spc="-1" strike="noStrike">
                <a:solidFill>
                  <a:srgbClr val="000000"/>
                </a:solidFill>
                <a:uFill>
                  <a:solidFill>
                    <a:srgbClr val="ffffff"/>
                  </a:solidFill>
                </a:uFill>
                <a:latin typeface="Arial"/>
              </a:rPr>
              <a:t> (10k/1k) -tan</a:t>
            </a:r>
            <a:r>
              <a:rPr b="0" lang="en-US" sz="800" spc="-1" strike="noStrike" baseline="30000">
                <a:solidFill>
                  <a:srgbClr val="000000"/>
                </a:solidFill>
                <a:uFill>
                  <a:solidFill>
                    <a:srgbClr val="ffffff"/>
                  </a:solidFill>
                </a:uFill>
                <a:latin typeface="Arial"/>
              </a:rPr>
              <a:t>-1</a:t>
            </a:r>
            <a:r>
              <a:rPr b="0" lang="en-US" sz="800" spc="-1" strike="noStrike">
                <a:solidFill>
                  <a:srgbClr val="000000"/>
                </a:solidFill>
                <a:uFill>
                  <a:solidFill>
                    <a:srgbClr val="ffffff"/>
                  </a:solidFill>
                </a:uFill>
                <a:latin typeface="Arial"/>
              </a:rPr>
              <a:t> (10k/1M)</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Θcl = -89.94° -84.29°-0.57°</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Θcl = -174.8°</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Note that in the Aolβ (Loop Gain) plot there are all poles (fp1, fz1, fp2)</a:t>
            </a:r>
            <a:endParaRPr b="0" lang="en-US" sz="2000" spc="-1" strike="noStrike">
              <a:solidFill>
                <a:srgbClr val="000000"/>
              </a:solidFill>
              <a:uFill>
                <a:solidFill>
                  <a:srgbClr val="ffffff"/>
                </a:solidFill>
              </a:uFill>
              <a:latin typeface="Arial"/>
            </a:endParaRPr>
          </a:p>
          <a:p>
            <a:pPr marL="216000" indent="-216000">
              <a:lnSpc>
                <a:spcPct val="80000"/>
              </a:lnSpc>
            </a:pP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First order approximation errors for magnitude plots:</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Actual Pole is -3dB down from ideal at fp</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Actual Zero is +3dB up from ideal at fz</a:t>
            </a:r>
            <a:endParaRPr b="0" lang="en-US" sz="2000" spc="-1" strike="noStrike">
              <a:solidFill>
                <a:srgbClr val="000000"/>
              </a:solidFill>
              <a:uFill>
                <a:solidFill>
                  <a:srgbClr val="ffffff"/>
                </a:solidFill>
              </a:uFill>
              <a:latin typeface="Arial"/>
            </a:endParaRPr>
          </a:p>
          <a:p>
            <a:pPr marL="216000" indent="-216000">
              <a:lnSpc>
                <a:spcPct val="80000"/>
              </a:lnSpc>
            </a:pP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First order approximation errors for phase plots:</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Actual Pole Phase is 6° lower than 0° a decade less than fp</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Actual Pole Phase is 6° higher than -90° a decade more than fp</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Actual Zero Phase is 6° higher than 0° a decade less than fz</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Actual Pole Phase is 6° lower than +90° a decade more than fz</a:t>
            </a:r>
            <a:endParaRPr b="0" lang="en-US" sz="2000" spc="-1" strike="noStrike">
              <a:solidFill>
                <a:srgbClr val="000000"/>
              </a:solidFill>
              <a:uFill>
                <a:solidFill>
                  <a:srgbClr val="ffffff"/>
                </a:solidFill>
              </a:uFill>
              <a:latin typeface="Arial"/>
            </a:endParaRPr>
          </a:p>
          <a:p>
            <a:pPr marL="216000" indent="-216000">
              <a:lnSpc>
                <a:spcPct val="80000"/>
              </a:lnSpc>
            </a:pP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Phase margin is a definition used to describe how close closed loop op amp configuration is to oscillation (how far away from 180° Θcl is) .  A positive phase margin is an indication of stability.  A phase margin of about 45° is desirable for maximum response to a pulse input without ringing or instability.</a:t>
            </a: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Θpm (phase margin) =  180 + Θcl</a:t>
            </a: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First Order Approximation Phase Margin:</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Θpm (phase margin) =  180° + Θcl</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Θpm  =  180°  + (-180°) = 0° </a:t>
            </a:r>
            <a:endParaRPr b="0" lang="en-US" sz="2000" spc="-1" strike="noStrike">
              <a:solidFill>
                <a:srgbClr val="000000"/>
              </a:solidFill>
              <a:uFill>
                <a:solidFill>
                  <a:srgbClr val="ffffff"/>
                </a:solidFill>
              </a:uFill>
              <a:latin typeface="Arial"/>
            </a:endParaRPr>
          </a:p>
          <a:p>
            <a:pPr marL="216000" indent="-216000">
              <a:lnSpc>
                <a:spcPct val="80000"/>
              </a:lnSpc>
            </a:pPr>
            <a:r>
              <a:rPr b="1" lang="en-US" sz="800" spc="-1" strike="noStrike">
                <a:solidFill>
                  <a:srgbClr val="000000"/>
                </a:solidFill>
                <a:uFill>
                  <a:solidFill>
                    <a:srgbClr val="ffffff"/>
                  </a:solidFill>
                </a:uFill>
                <a:latin typeface="Arial"/>
              </a:rPr>
              <a:t>Actual Phase Margin:</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Θpm (phase margin) =  180° + Θcl</a:t>
            </a:r>
            <a:endParaRPr b="0" lang="en-US" sz="2000" spc="-1" strike="noStrike">
              <a:solidFill>
                <a:srgbClr val="000000"/>
              </a:solidFill>
              <a:uFill>
                <a:solidFill>
                  <a:srgbClr val="ffffff"/>
                </a:solidFill>
              </a:uFill>
              <a:latin typeface="Arial"/>
            </a:endParaRPr>
          </a:p>
          <a:p>
            <a:pPr marL="216000" indent="-216000">
              <a:lnSpc>
                <a:spcPct val="80000"/>
              </a:lnSpc>
            </a:pPr>
            <a:r>
              <a:rPr b="0" lang="en-US" sz="800" spc="-1" strike="noStrike">
                <a:solidFill>
                  <a:srgbClr val="000000"/>
                </a:solidFill>
                <a:uFill>
                  <a:solidFill>
                    <a:srgbClr val="ffffff"/>
                  </a:solidFill>
                </a:uFill>
                <a:latin typeface="Arial"/>
              </a:rPr>
              <a:t>Θpm  =  180°  + (-174.8°) = 5.2° </a:t>
            </a:r>
            <a:endParaRPr b="0" lang="en-US" sz="2000" spc="-1" strike="noStrike">
              <a:solidFill>
                <a:srgbClr val="000000"/>
              </a:solidFill>
              <a:uFill>
                <a:solidFill>
                  <a:srgbClr val="ffffff"/>
                </a:solidFill>
              </a:uFill>
              <a:latin typeface="Arial"/>
            </a:endParaRPr>
          </a:p>
          <a:p>
            <a:pPr marL="216000" indent="-216000">
              <a:lnSpc>
                <a:spcPct val="80000"/>
              </a:lnSpc>
            </a:pPr>
            <a:endParaRPr b="0" lang="en-US" sz="20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6045C19-1DEB-4A4F-B4FC-E80230E2C8D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3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closed loop response is not always the same as 1/</a:t>
            </a:r>
            <a:r>
              <a:rPr b="0" lang="en-US" sz="2000" spc="-1" strike="noStrike">
                <a:solidFill>
                  <a:srgbClr val="000000"/>
                </a:solidFill>
                <a:uFill>
                  <a:solidFill>
                    <a:srgbClr val="ffffff"/>
                  </a:solidFill>
                </a:uFill>
                <a:latin typeface="Arial"/>
              </a:rPr>
              <a:t>β.  In the example above we see that the AC small signal feedback is modified by the Rn-Cn network in parallel with RI.  As frequency increases we see the results of this network reflected in the 1/β plot on the Aol curve.  Think of this example as an inverting summing op amp circuit.  We are summing in 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through RI and Ground through the Rn-Cn netowrk.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will not be affected by this Rn-Cn network at low frequencies and the desired gain is seen as 20dB.  As Loop Gain (Aolβ) is forced to 1 (0dB) by the Rn-Cn network there is no Loop Gain (Aolβ) left to correct for errors and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/V</a:t>
            </a:r>
            <a:r>
              <a:rPr b="0" lang="en-US" sz="2000" spc="-1" strike="noStrike" baseline="-25000">
                <a:solidFill>
                  <a:srgbClr val="000000"/>
                </a:solidFill>
                <a:uFill>
                  <a:solidFill>
                    <a:srgbClr val="ffffff"/>
                  </a:solidFill>
                </a:uFill>
                <a:latin typeface="Arial"/>
              </a:rPr>
              <a:t>IN</a:t>
            </a:r>
            <a:r>
              <a:rPr b="0" lang="en-US" sz="2000" spc="-1" strike="noStrike">
                <a:solidFill>
                  <a:srgbClr val="000000"/>
                </a:solidFill>
                <a:uFill>
                  <a:solidFill>
                    <a:srgbClr val="ffffff"/>
                  </a:solidFill>
                </a:uFill>
                <a:latin typeface="Arial"/>
              </a:rPr>
              <a:t> will follow the Aol curve at frequencies above fcl.  In this example the closed loop gain is inverting but the 1/β will reflect a non-inverting gain equivalent number at DC. One way to view this is that the 1/β gain is the “noise gain” and a noise source could appear on the +input of the op amp.  In essence the op amp always runs in its “noise gain” for loop stability considerations.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B22542B-D5C0-4006-A328-AC436F21F95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3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Two common op amp networks, ZI and ZF are shown above.  We will perform a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on each of these networks independently and then use Tina SPICE to simulate the op amp circuit and check if our predicted results agree!  The key to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will be to use our Intuitive Component Models (capacitor and inductor) from earlier in this presentation and a little intuition. </a:t>
            </a:r>
            <a:endParaRPr b="0" lang="en-US" sz="2000" spc="-1" strike="noStrike">
              <a:solidFill>
                <a:srgbClr val="000000"/>
              </a:solidFill>
              <a:uFill>
                <a:solidFill>
                  <a:srgbClr val="ffffff"/>
                </a:solidFill>
              </a:u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A95C487-5743-4C39-B3DD-61722F5C698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3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Let’s perform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for the ZF network above.  This is a feedback network in the op amp circuit. Cp is open at low frequency and the Low Frequency 1/</a:t>
            </a:r>
            <a:r>
              <a:rPr b="0" lang="en-US" sz="2000" spc="-1" strike="noStrike">
                <a:solidFill>
                  <a:srgbClr val="000000"/>
                </a:solidFill>
                <a:uFill>
                  <a:solidFill>
                    <a:srgbClr val="ffffff"/>
                  </a:solidFill>
                </a:uFill>
                <a:latin typeface="Arial"/>
              </a:rPr>
              <a:t>β becomes simply RF/RI as shown.  At the other frequency extreme, high frequency, Cp</a:t>
            </a:r>
            <a:r>
              <a:rPr b="0" lang="en-US" sz="2000" spc="-1" strike="noStrike" baseline="-25000">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is a short and the High Frequency 1/β becomes (Rp//RF)/RI.  However, when Cp is a short Rp&lt;&lt;RF and Rp should dominate the feedback resistance and so we approximate high frequency gain to be Rp/RI.  We note there is a reactive element in the feedback path of the op amp, a capacitor, and therefore know there has to be some poles and/or zeros somewhere in the transfer function.  At the frequency where the magnitude of Cp matches that of the parallel impedance with it (dominated here by RF)  we anticipate a pole in the 1/β plot.  Feedback resistance will be getting smaller and therefore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must start to reduce. Now the frequency where the magnitude of Cp matches that of the impedance in series with it, Rp, we expect a zero since as Cp approaches a short the net feedback resistance can become no smaller and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must flatten out as frequency increases.  So we have predicted by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where a pole and zero exists as well as the Low Frequency and High Frequency 1/β levels.</a:t>
            </a:r>
            <a:endParaRPr b="0" lang="en-US" sz="20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D0D31E50-57AD-44DB-8DC3-A676DDBD424F}"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4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optimally scaled Tina SPICE simulation results are displayed above. Our First Order analysis results are shown along with the actual measured results.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results and predictions are not exact but certainly more than acceptable for a powerful and intuitive analysis for the 1/</a:t>
            </a:r>
            <a:r>
              <a:rPr b="0" lang="en-US" sz="2000" spc="-1" strike="noStrike">
                <a:solidFill>
                  <a:srgbClr val="000000"/>
                </a:solidFill>
                <a:uFill>
                  <a:solidFill>
                    <a:srgbClr val="ffffff"/>
                  </a:solidFill>
                </a:uFill>
                <a:latin typeface="Arial"/>
              </a:rPr>
              <a:t>β curve for AC Stability Analysis.      </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For small signal op amps the most common cause of op amp instability is capacitance on the output or input. Sometimes output capacitive loads are obvious, such as a reference buffer loaded by an output capacitor, for high frequency filtering, and as a charge reservoir for load transients. Other output capacitive loads can often be overlooked, such as, cable capacitance and MOSFET gate capacitance. Input capacitance is easy to overlook, since it is usually parasitic capacitance, such as, op amp input capacitance, photodiode capacitance, or diode/transient voltage suppressor capacitance.  Both input and output capacitance are often the culprits of unstable op amp circuits. </a:t>
            </a:r>
            <a:endParaRPr b="0" lang="en-US" sz="20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6070DCB-2844-4B26-B5EB-7B69942DB52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4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Let’s perform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for the ZI network above.  This is an input network in the op amp circuit. Cn is open at low frequency and the Low Frequency 1/</a:t>
            </a:r>
            <a:r>
              <a:rPr b="0" lang="en-US" sz="2000" spc="-1" strike="noStrike">
                <a:solidFill>
                  <a:srgbClr val="000000"/>
                </a:solidFill>
                <a:uFill>
                  <a:solidFill>
                    <a:srgbClr val="ffffff"/>
                  </a:solidFill>
                </a:uFill>
                <a:latin typeface="Arial"/>
              </a:rPr>
              <a:t>β becomes simply RF/RI as shown.  At the other frequency extreme, high frequency, Cn</a:t>
            </a:r>
            <a:r>
              <a:rPr b="0" lang="en-US" sz="2000" spc="-1" strike="noStrike" baseline="-25000">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is a short and the High Frequency 1/β becomes RF/(RI//Rn).  However, when Cp is a short Rn&lt;&lt;RI and Rn should dominate the input resistance and so we approximate high frequency gain to be RF/Rn.  We note there is a reactive element in the input path of the op amp, a capacitor, and therefore know there has to be some poles and/or zeros somewhere in the transfer function.  At the frequency where the magnitude of Cn matches that of the parallel impedance with it (dominated here by RI)  we anticipate a zero in the 1/β plot.  Input resistance will be getting smaller and therefore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must start to increase. Now the frequency where the magnitude of Cn matches that of the impedance in series with it, Rn, we expect a pole since as Cn approaches a short the net input resistance can become no smaller and V</a:t>
            </a:r>
            <a:r>
              <a:rPr b="0" lang="en-US" sz="2000" spc="-1" strike="noStrike" baseline="-25000">
                <a:solidFill>
                  <a:srgbClr val="000000"/>
                </a:solidFill>
                <a:uFill>
                  <a:solidFill>
                    <a:srgbClr val="ffffff"/>
                  </a:solidFill>
                </a:uFill>
                <a:latin typeface="Arial"/>
              </a:rPr>
              <a:t>OUT</a:t>
            </a:r>
            <a:r>
              <a:rPr b="0" lang="en-US" sz="2000" spc="-1" strike="noStrike">
                <a:solidFill>
                  <a:srgbClr val="000000"/>
                </a:solidFill>
                <a:uFill>
                  <a:solidFill>
                    <a:srgbClr val="ffffff"/>
                  </a:solidFill>
                </a:uFill>
                <a:latin typeface="Arial"/>
              </a:rPr>
              <a:t> must flatten out as frequency increases.  So we have predicted by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where a pole and zero exists as well as the Low Frequency and High Frequency 1/β levels.</a:t>
            </a:r>
            <a:endParaRPr b="0" lang="en-US" sz="2000" spc="-1" strike="noStrike">
              <a:solidFill>
                <a:srgbClr val="000000"/>
              </a:solidFill>
              <a:uFill>
                <a:solidFill>
                  <a:srgbClr val="ffffff"/>
                </a:solidFill>
              </a:u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571F316-A2AA-4A82-B013-A422057C47E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4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optimally scaled Tina SPICE simulation results are displayed above. Our First Order analysis results are shown along with the actual measured results. Our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Order Analysis results and predictions are not exact but certainly more than acceptable for a powerful and intuitive analysis for the 1/</a:t>
            </a:r>
            <a:r>
              <a:rPr b="0" lang="en-US" sz="2000" spc="-1" strike="noStrike">
                <a:solidFill>
                  <a:srgbClr val="000000"/>
                </a:solidFill>
                <a:uFill>
                  <a:solidFill>
                    <a:srgbClr val="ffffff"/>
                  </a:solidFill>
                </a:uFill>
                <a:latin typeface="Arial"/>
              </a:rPr>
              <a:t>β curve for AC Stability Analysis.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There are two basic methods for analyzing op amp stability problems.  The first method, Method 1, will use the Loaded Aol and 1/β Technique to analyze stability problems due to capacitive loading of an op amp output.  The compensation used for this example will be Riso Compensation. </a:t>
            </a:r>
            <a:endParaRPr b="0" lang="en-US" sz="2000" spc="-1" strike="noStrike">
              <a:solidFill>
                <a:srgbClr val="000000"/>
              </a:solidFill>
              <a:uFill>
                <a:solidFill>
                  <a:srgbClr val="ffffff"/>
                </a:solidFill>
              </a:u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DA3FB097-3CDA-47A9-8B52-19BA049869C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4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Capacitive loading on op amp outputs without proper stability considerations can lead to undesired oscillations on the op amp outputs as shown here. The worst case will be for a unity gain buffer as shown on the left, since phase margin will be lowest for this configuration.  On the right is the transient response for a higher gain circuit with the same op amp and same capacitive load, with less oscillation, since phase margin is increased as closed loop gain is increased. Higher closed loop gain will also result in a decrease in closed loop bandwidth as well.  </a:t>
            </a:r>
            <a:endParaRPr b="0" lang="en-US" sz="2000" spc="-1" strike="noStrike">
              <a:solidFill>
                <a:srgbClr val="000000"/>
              </a:solidFill>
              <a:uFill>
                <a:solidFill>
                  <a:srgbClr val="ffffff"/>
                </a:solidFill>
              </a:u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30F2EF9B-D21D-458B-A28C-6BF7013461D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49"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A loop gain analysis circuit can be used to analyze the “Loaded Aol” due to CLoad.  As shown here the “Loaded Aol” curve due to CLoad,1uF, has an additional pole in it around 3kHz, fp2.  fp1 is the original pole in the Aol curve of the op amp before CLoad is applied. Since the circuit is running as a unity gain follower 1/β is 0dB and at fcl, where 1/β intersects the Loaded Aol curve, we see a 40dB/decade rate-of-closure, which is UNSTABLE by our rate-of-closure criteria. </a:t>
            </a:r>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F1BC8E0-0274-4AF9-95EA-44099C39405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1"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stability analysis of the effects of capacitive loading on an op amp will be simplified by the introduction of the “Loaded Aol Model”.  As shown in this slide the data sheet Aol curve is followed by the op amp output resistance, Ro.  The capacitive load, CLoad,  in conjunction with Ro will form an additional pole in the Aol plot and may be represented by a new “Loaded Aol” plot.  The Ro-CLoad network form the “Aol Load” on the original op amp “Aol”. </a:t>
            </a:r>
            <a:endParaRPr b="0" lang="en-US" sz="2000" spc="-1" strike="noStrike">
              <a:solidFill>
                <a:srgbClr val="000000"/>
              </a:solidFill>
              <a:uFill>
                <a:solidFill>
                  <a:srgbClr val="ffffff"/>
                </a:solidFill>
              </a:u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78979E6-26D4-4795-A56E-19F76D3DBC1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3"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data sheet Aol is loaded by the Ro-CLoad load network as shown here.  The additional pole, fp2, due to Ro and CLoad is computed here. </a:t>
            </a:r>
            <a:endParaRPr b="0" lang="en-US" sz="2000" spc="-1" strike="noStrike">
              <a:solidFill>
                <a:srgbClr val="000000"/>
              </a:solidFill>
              <a:uFill>
                <a:solidFill>
                  <a:srgbClr val="ffffff"/>
                </a:solidFill>
              </a:u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D95D8E7-DF53-42C9-8CE5-169F45208A0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5"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op amp original “Aol” is “multiplied” by the “Aol Load” to yield the resultant “Loaded Aol” curve. On dB plots linear multiplication is performed by adding the curves in dB.  As shown above it becomes easy to see the resultant “Loaded Aol” by adding the op amp original “Aol” plus the “Aol Load” formed by Ro-CLoad.  </a:t>
            </a:r>
            <a:endParaRPr b="0" lang="en-US" sz="2000" spc="-1" strike="noStrike">
              <a:solidFill>
                <a:srgbClr val="000000"/>
              </a:solidFill>
              <a:uFill>
                <a:solidFill>
                  <a:srgbClr val="ffffff"/>
                </a:solidFill>
              </a:u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E8BC367-EE13-4B19-8E7C-D146D06359A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Loaded Aol caused by CLoad, 1uF, will result in Loop Gain phase margin at fcl of only  0.548 degrees.  This is definitely an UNSTABLE circuit as it stands here. </a:t>
            </a:r>
            <a:endParaRPr b="0" lang="en-US" sz="2000" spc="-1" strike="noStrike">
              <a:solidFill>
                <a:srgbClr val="000000"/>
              </a:solidFill>
              <a:uFill>
                <a:solidFill>
                  <a:srgbClr val="ffffff"/>
                </a:solidFill>
              </a:u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7C1AD07-9DCC-4DCC-A321-88251E62CF1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9"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One way to compensate the op amp circuit for CLoad is to add Riso Compensation.  Note the point of feedback for the circuit is still taken directly at the output of the op amp.  The addition of Riso will add a zero into the “Loaded Aol” curve and stabilize the circuit.  </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For an inverting gain configuration, as shown here, some engineers will add a filter, Cin, which will result in a nice oscillatory behavior unless proper compensation is added for stability.   Output capacitance on an op amp should always be of concern from a stability concern.  Even if it is not a sustained oscillation, a response to a transient step excitation can result in undesired overshoot and ringing on the output.  This becomes more of concern as we designs systems with 12 bit and higher resolution A/D Converters with sample rates fast enough to capture the ringing.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4B99C89-3ADF-44E0-AE7D-79B0BA27B0C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1"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will add fz1 into the “Loaded Aol” which will result in a -20dB/decade slope crossing 0db at fcl.  This will result in a stable circuit by our rate-of-closure criteria of 20dB/decade indicating stability. </a:t>
            </a:r>
            <a:endParaRPr b="0" lang="en-US" sz="2000" spc="-1" strike="noStrike">
              <a:solidFill>
                <a:srgbClr val="000000"/>
              </a:solidFill>
              <a:uFill>
                <a:solidFill>
                  <a:srgbClr val="ffffff"/>
                </a:solidFill>
              </a:u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597BC7D-6392-4A04-B041-1B5B16647F4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3"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stability analysis using the “Loaded Aol Model” will be analyzed for the addition of the Riso Compensation. The data sheet Aol curve is followed by the op amp output resistance, Ro, Riso Compensation, Riso, and load capacitance, CLoad.  Note the point of feedback is between Ro and Riso.  The capacitive load, CLoad, in conjunction with Ro and Riso will form an additional pole in the Loaded Aol plot. The capacitive load, CLoad, in conjunction with Riso will add a zero in the Loaded Aol plot. </a:t>
            </a:r>
            <a:endParaRPr b="0" lang="en-US" sz="2000" spc="-1" strike="noStrike">
              <a:solidFill>
                <a:srgbClr val="000000"/>
              </a:solidFill>
              <a:uFill>
                <a:solidFill>
                  <a:srgbClr val="ffffff"/>
                </a:solidFill>
              </a:uFill>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A933B14-D1D3-405A-AFA7-4E9B1B3D56A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5"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data sheet Aol is loaded by the Ro-Riso-CLoad load network as shown here.  The additional pole, fp2, due to Ro + Riso and CLoad is computed here. Also we see a zero, fz1, formed by Riso and Cload. </a:t>
            </a:r>
            <a:endParaRPr b="0" lang="en-US" sz="2000" spc="-1" strike="noStrike">
              <a:solidFill>
                <a:srgbClr val="000000"/>
              </a:solidFill>
              <a:uFill>
                <a:solidFill>
                  <a:srgbClr val="ffffff"/>
                </a:solidFill>
              </a:u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The op amp original “Aol” is “multiplied” by the “Aol Load” with Riso Compensation to yield the resultant “Loaded Aol” curve. On dB plots linear multiplication is performed by adding the curves in dB.  As shown above, it becomes easy to see the resultant “Loaded Aol”, by adding the op amp original “Aol” plus the “Aol Load”, formed by the Ro-Riso-CLoad combination.</a:t>
            </a:r>
            <a:endParaRPr b="0" lang="en-US" sz="2000" spc="-1" strike="noStrike">
              <a:solidFill>
                <a:srgbClr val="000000"/>
              </a:solidFill>
              <a:uFill>
                <a:solidFill>
                  <a:srgbClr val="ffffff"/>
                </a:solidFill>
              </a:uFill>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DD384D8F-3791-4836-8302-9741946D1B6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design steps are outlined here.  Two cases, Case A and Case B, will be presented.  Rules-of-thumb will be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CA71DE6-2FDC-4F7B-9435-84CBE56C1C3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Two different CLoads will be analyzed to show rules-of-thumb to get the best stability using Riso Compensation.  Case A will use CLoad = 1uF and Case B will used CLoad = 2.9nF.  By setting Riso = 0 ohms we can easily analyze the Loaded Aol for each case without Riso Compensation.  From above Loaded Aol plots we can use the phase plots to determine the pole locations of fp2 for each of Case A, CLoad=1uF and Case B, CLoad=2.9nF.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1 and 2 for the Riso Compensation Design:</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Determine fp2 in Loaded Aol due to CLoad</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Measure in SPICE with CLoad on Op Amp Output</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Plot fp2 on original Aol to create new Loaded Aol</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45B545C-CBB1-48D6-AB46-C9040AF6E1E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2" name="PlaceHolder 2"/>
          <p:cNvSpPr>
            <a:spLocks noGrp="1"/>
          </p:cNvSpPr>
          <p:nvPr>
            <p:ph type="body"/>
          </p:nvPr>
        </p:nvSpPr>
        <p:spPr>
          <a:xfrm>
            <a:off x="711360" y="4459320"/>
            <a:ext cx="5679720" cy="4223880"/>
          </a:xfrm>
          <a:prstGeom prst="rect">
            <a:avLst/>
          </a:prstGeom>
        </p:spPr>
        <p:txBody>
          <a:bodyPr lIns="93240" rIns="93240" tIns="46800" bIns="46800"/>
          <a:p>
            <a:pPr marL="216000" indent="-346320">
              <a:lnSpc>
                <a:spcPct val="100000"/>
              </a:lnSpc>
            </a:pPr>
            <a:r>
              <a:rPr b="0" lang="en-US" sz="2000" spc="-1" strike="noStrike">
                <a:solidFill>
                  <a:srgbClr val="000000"/>
                </a:solidFill>
                <a:uFill>
                  <a:solidFill>
                    <a:srgbClr val="ffffff"/>
                  </a:solidFill>
                </a:uFill>
                <a:latin typeface="Arial"/>
              </a:rPr>
              <a:t>Our Loaded Aol curves for Case A, CLoad=1uF and Case B, CLoad=2.9nF, found using Step 1 and Step 2, are shown above.  We can add straight line  approximations to the magnitude plot (-20dB/decade slope) to indicate how and where we want to modify the Loaded Aol curve so the unity gain buffer (1/β = 0dB) will be stable with each respective capacitive load.  These lines are added per the recommended rules-of-thumb below in Step 3.   </a:t>
            </a:r>
            <a:endParaRPr b="0" lang="en-US" sz="2000" spc="-1" strike="noStrike">
              <a:solidFill>
                <a:srgbClr val="000000"/>
              </a:solidFill>
              <a:uFill>
                <a:solidFill>
                  <a:srgbClr val="ffffff"/>
                </a:solidFill>
              </a:uFill>
              <a:latin typeface="Arial"/>
            </a:endParaRPr>
          </a:p>
          <a:p>
            <a:pPr marL="346680" indent="-346320">
              <a:lnSpc>
                <a:spcPct val="100000"/>
              </a:lnSpc>
            </a:pPr>
            <a:r>
              <a:rPr b="0" lang="en-US" sz="2000" spc="-1" strike="noStrike">
                <a:solidFill>
                  <a:srgbClr val="000000"/>
                </a:solidFill>
                <a:uFill>
                  <a:solidFill>
                    <a:srgbClr val="ffffff"/>
                  </a:solidFill>
                </a:uFill>
                <a:latin typeface="Arial"/>
              </a:rPr>
              <a:t>From above we have completed Step 3 for the Riso Compensation Design:</a:t>
            </a:r>
            <a:endParaRPr b="0" lang="en-US" sz="2000" spc="-1" strike="noStrike">
              <a:solidFill>
                <a:srgbClr val="000000"/>
              </a:solidFill>
              <a:uFill>
                <a:solidFill>
                  <a:srgbClr val="ffffff"/>
                </a:solidFill>
              </a:uFill>
              <a:latin typeface="Arial"/>
            </a:endParaRPr>
          </a:p>
          <a:p>
            <a:pPr marL="346680" indent="-346320">
              <a:lnSpc>
                <a:spcPct val="100000"/>
              </a:lnSpc>
            </a:pPr>
            <a:r>
              <a:rPr b="0" lang="en-US" sz="2000" spc="-1" strike="noStrike">
                <a:solidFill>
                  <a:srgbClr val="000000"/>
                </a:solidFill>
                <a:uFill>
                  <a:solidFill>
                    <a:srgbClr val="ffffff"/>
                  </a:solidFill>
                </a:uFill>
                <a:latin typeface="Arial"/>
              </a:rPr>
              <a:t>3)   Add Desired fz2 on to Loaded Aol Plot for Riso Compensation</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Keep fz1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10*fp2 </a:t>
            </a:r>
            <a:r>
              <a:rPr b="0" i="1" lang="en-US" sz="2000" spc="-1" strike="noStrike">
                <a:solidFill>
                  <a:srgbClr val="000000"/>
                </a:solidFill>
                <a:uFill>
                  <a:solidFill>
                    <a:srgbClr val="ffffff"/>
                  </a:solidFill>
                </a:uFill>
                <a:latin typeface="Arial"/>
              </a:rPr>
              <a:t>(Case A)</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Or keep the Loaded Aol Magnitude at fz1 </a:t>
            </a:r>
            <a:r>
              <a:rPr b="0" lang="en-US" sz="2000" spc="-1" strike="noStrike" u="sng">
                <a:solidFill>
                  <a:srgbClr val="000000"/>
                </a:solidFill>
                <a:uFill>
                  <a:solidFill>
                    <a:srgbClr val="ffffff"/>
                  </a:solidFill>
                </a:uFill>
                <a:latin typeface="Arial"/>
              </a:rPr>
              <a:t>&gt;</a:t>
            </a:r>
            <a:r>
              <a:rPr b="0" lang="en-US" sz="2000" spc="-1" strike="noStrike">
                <a:solidFill>
                  <a:srgbClr val="000000"/>
                </a:solidFill>
                <a:uFill>
                  <a:solidFill>
                    <a:srgbClr val="ffffff"/>
                  </a:solidFill>
                </a:uFill>
                <a:latin typeface="Arial"/>
              </a:rPr>
              <a:t> 0dB </a:t>
            </a:r>
            <a:r>
              <a:rPr b="0" i="1" lang="en-US" sz="2000" spc="-1" strike="noStrike">
                <a:solidFill>
                  <a:srgbClr val="000000"/>
                </a:solidFill>
                <a:uFill>
                  <a:solidFill>
                    <a:srgbClr val="ffffff"/>
                  </a:solidFill>
                </a:uFill>
                <a:latin typeface="Arial"/>
              </a:rPr>
              <a:t>(Case B)</a:t>
            </a:r>
            <a:endParaRPr b="0" lang="en-US" sz="2000" spc="-1" strike="noStrike">
              <a:solidFill>
                <a:srgbClr val="000000"/>
              </a:solidFill>
              <a:uFill>
                <a:solidFill>
                  <a:srgbClr val="ffffff"/>
                </a:solidFill>
              </a:uFill>
              <a:latin typeface="Arial"/>
            </a:endParaRPr>
          </a:p>
          <a:p>
            <a:pPr marL="808920" indent="-346320">
              <a:lnSpc>
                <a:spcPct val="100000"/>
              </a:lnSpc>
            </a:pPr>
            <a:r>
              <a:rPr b="0" i="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(fz1</a:t>
            </a:r>
            <a:r>
              <a:rPr b="0" lang="en-US" sz="2000" spc="-1" strike="noStrike" u="sng">
                <a:solidFill>
                  <a:srgbClr val="000000"/>
                </a:solidFill>
                <a:uFill>
                  <a:solidFill>
                    <a:srgbClr val="ffffff"/>
                  </a:solidFill>
                </a:uFill>
                <a:latin typeface="Arial"/>
              </a:rPr>
              <a:t>&gt;</a:t>
            </a:r>
            <a:r>
              <a:rPr b="0" lang="en-US" sz="2000" spc="-1" strike="noStrike">
                <a:solidFill>
                  <a:srgbClr val="000000"/>
                </a:solidFill>
                <a:uFill>
                  <a:solidFill>
                    <a:srgbClr val="ffffff"/>
                  </a:solidFill>
                </a:uFill>
                <a:latin typeface="Arial"/>
              </a:rPr>
              <a:t>10dB will allow for Aol variation of ½ Decade in Unity Gain Bandwidth)</a:t>
            </a:r>
            <a:endParaRPr b="0" lang="en-US" sz="2000" spc="-1" strike="noStrike">
              <a:solidFill>
                <a:srgbClr val="000000"/>
              </a:solidFill>
              <a:uFill>
                <a:solidFill>
                  <a:srgbClr val="ffffff"/>
                </a:solidFill>
              </a:uFill>
              <a:latin typeface="Arial"/>
            </a:endParaRPr>
          </a:p>
          <a:p>
            <a:pPr marL="808920" indent="-34632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9E50A8E-FF6A-4B61-8D47-18654471714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From Riso Compensation Design Step 3 we know the respective locations we want for fz1.  From that we can compute Riso and choose a standard resistor value.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4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4)  Compute value for Riso based on plotted fz1</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04F1811-5B1F-43F2-A2F8-24C6D26C61A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5 for Riso Compensation is to check the final Riso value chosen by a loop gain plot on the complete op amp circuit. We see from above that for Case A, CLoad=1uF, at fcl, where Loop Gain (Aolβ) goes to zero, the phase margin is 87.5 degrees. Step 6 is to adjust Riso for more phase margin if we are not satisfied with our first analysis and re-run the loop gain and phase plot to check the final design.  Here we are happy with 87.5 degrees of Loop Gain (Aolβ) phase margin.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5 &amp; 6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SPICE simulation with Riso for Loop Gain (Aolβ) Magnitude and Phase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Adjust Riso Compensation if greater Loop Gain (Aolβ) phase margin desired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20D7A5E-34E5-434A-9977-1A323AEB0D4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5 for Riso Compensation is to check the final Riso value chosen by a loop gain plot on the complete op amp circuit. We see from above that for Case B, CLoad=2.9nF, at fcl, where Loop Gain (Aolβ) goes to zero, the phase margin is 54.2 degrees.  Step 6 is to adjust Riso for more phase margin if we are not satisfied with our first analysis and re-run the loop gain and phase plot to check the final design.  Here we are happy with 54.2 degrees of Loop Gain (Aolβ) phase margin.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5 &amp; 6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SPICE simulation with Riso for Loop Gain (Aolβ) Magnitude and Phase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Adjust Riso Compensation if greater Loop Gain (Aolβ) phase margin desired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A typical “Supply Splitter” is shown above.  Many an engineer has built one of these for a mid-supply reference point in a single supply system.  A large capacitance is put on the output to provide a local charge reservoir for load transients on VOUT, and to also provide good high frequency bypassing in the form of a low impedance to ground at high frequencies, should loads connected generate noise or high frequency spikes. Then, in the lab, he has connected a DC meter and confirmed that the output voltage, VOUT, is indeed mid-supply.  Now the supply splitter circuit goes into production.  Best case the product passes final test and is shipped to the customer.  Worst case production fall-out happens and yields go down.  Worst, worst case the product ships to the end customer and the end customer starts to have intermittent performance problems All of this due to a marginally stable or unstable mid-supply reference circuit which could have been avoided by proper stability analysis at the design phase!  Regardless of the final signal frequency of operation, including DC only, op amps have usable bandwidth and are happy to oscillate under the right conditions.  Check stability on all op amp circuits.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Treat all op amp pins as inputs.  A transient on +input, -input, output, or power supplies (Vcc or Vee) can set an unstable or marginally stable into an undesired, burst, oscillatory state that may eventually recover.  However, during the oscillatory response due to a transient, the end application may read false data, make wrong decisions, or even cause unwanted shutdowns.    </a:t>
            </a:r>
            <a:endParaRPr b="0" lang="en-US" sz="2000" spc="-1" strike="noStrike">
              <a:solidFill>
                <a:srgbClr val="000000"/>
              </a:solidFill>
              <a:uFill>
                <a:solidFill>
                  <a:srgbClr val="ffffff"/>
                </a:solidFill>
              </a:uFill>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8D93A63-7C16-4528-8DA3-1E37010D018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7 for Riso Compensation is to check the closed loop AC response over frequency.  From above, for Case A, CLoad=1uF, we see the closed loop AC response for both the output of the op amp, VOA, and the output after Riso, VOUT.  If this closed loop bandwidth is not acceptable for the final application we will need to consider other capacitive stability techniques (see Appendix) or a different op amp or different load capacitance value.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7"/>
            </a:pPr>
            <a:r>
              <a:rPr b="0" lang="en-US" sz="2000" spc="-1" strike="noStrike">
                <a:solidFill>
                  <a:srgbClr val="000000"/>
                </a:solidFill>
                <a:uFill>
                  <a:solidFill>
                    <a:srgbClr val="ffffff"/>
                  </a:solidFill>
                </a:uFill>
                <a:latin typeface="Arial"/>
              </a:rPr>
              <a:t>Check closed loop AC response for VOUT/VIN</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Look for peaking which indicates marginal stability</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Check if closed AC response is acceptable for end application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570A79B-1FB9-4F8E-8848-5762B63EC9D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8 for Riso Compensation is to check the closed loop transient response.  From above, for Case A, CLoad=1uF, we see the closed loop Transient response for both the output of the op amp, VOA, and the output after Riso, VOUT show no signs of excessive overshoot or ringing before settling.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8"/>
            </a:pPr>
            <a:r>
              <a:rPr b="0" lang="en-US" sz="2000" spc="-1" strike="noStrike">
                <a:solidFill>
                  <a:srgbClr val="000000"/>
                </a:solidFill>
                <a:uFill>
                  <a:solidFill>
                    <a:srgbClr val="ffffff"/>
                  </a:solidFill>
                </a:uFill>
                <a:latin typeface="Arial"/>
              </a:rPr>
              <a:t>Check Transient response for VOUT/VIN </a:t>
            </a:r>
            <a:endParaRPr b="0" lang="en-US" sz="2000" spc="-1" strike="noStrike">
              <a:solidFill>
                <a:srgbClr val="000000"/>
              </a:solidFill>
              <a:uFill>
                <a:solidFill>
                  <a:srgbClr val="ffffff"/>
                </a:solidFill>
              </a:uFill>
              <a:latin typeface="Arial"/>
            </a:endParaRPr>
          </a:p>
          <a:p>
            <a:pPr marL="923760" indent="-461520">
              <a:lnSpc>
                <a:spcPct val="100000"/>
              </a:lnSpc>
            </a:pPr>
            <a:r>
              <a:rPr b="0" lang="en-US" sz="2000" spc="-1" strike="noStrike">
                <a:solidFill>
                  <a:srgbClr val="000000"/>
                </a:solidFill>
                <a:uFill>
                  <a:solidFill>
                    <a:srgbClr val="ffffff"/>
                  </a:solidFill>
                </a:uFill>
                <a:latin typeface="Arial"/>
              </a:rPr>
              <a:t>A) Overshoot and ringing in the time domain indicates marginal stability </a:t>
            </a:r>
            <a:endParaRPr b="0" lang="en-US" sz="2000" spc="-1" strike="noStrike">
              <a:solidFill>
                <a:srgbClr val="000000"/>
              </a:solidFill>
              <a:uFill>
                <a:solidFill>
                  <a:srgbClr val="ffffff"/>
                </a:solidFill>
              </a:uFill>
              <a:latin typeface="Arial"/>
            </a:endParaRPr>
          </a:p>
          <a:p>
            <a:pPr marL="923760" indent="-46152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06D2E7F-FFFB-4008-BE9C-76E74B85285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has one key design consideration with regards to accuracy at VOUT for heavy loads.  The feedback for voltage accuracy is directly at the output of the op amp and the VOUT at the load is isolated by Riso.  If output currents are large and depending upon the value of Riso the voltage at VOUT will not be the voltage at VIN for the unity gain follower shown above.  If this is a problem in the end application a different compensation technique for the CLoad will need to be used (see Appendix for alternative compensation methods for output capacitive loads). </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Your lab contains instruments that can help you check prototype circuits for stability problems.  Most labs will have a Signal Generator and an Oscilloscope.  Techniques will be shown later in this presentation on how to easily check op amp stability using these instruments in the time domain.   If a Gain/Phase Analyzer or Network/Spectrum Analyzer are available they can be used to check op amp stability in the frequency domain.   </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In the time domain, a transient analysis in the lab, with the results displayed on and oscilloscope, can indicate whether there is a stability problem in the op amp circuit.  On the output waveform, oscillations or ringing, overshoots, unstable DC voltages or high distortion are all indicators of stability issues.  </a:t>
            </a: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In the frequency domain, a Gain/Phase Analyzer output waveform will have peaking in the magnitude plot and rapid phase shifts in the phase plot, if there are stability issues with the op amp circuit.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33360" y="118584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333360" y="1873440"/>
            <a:ext cx="4157280" cy="3316680"/>
          </a:xfrm>
          <a:prstGeom prst="rect">
            <a:avLst/>
          </a:prstGeom>
          <a:ln>
            <a:noFill/>
          </a:ln>
        </p:spPr>
      </p:pic>
      <p:pic>
        <p:nvPicPr>
          <p:cNvPr id="44" name="" descr=""/>
          <p:cNvPicPr/>
          <p:nvPr/>
        </p:nvPicPr>
        <p:blipFill>
          <a:blip r:embed="rId3"/>
          <a:stretch/>
        </p:blipFill>
        <p:spPr>
          <a:xfrm>
            <a:off x="333360" y="1873440"/>
            <a:ext cx="4157280" cy="3316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333360" y="1185840"/>
            <a:ext cx="4157280" cy="46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333360" y="1185840"/>
            <a:ext cx="4157280" cy="46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333360" y="118584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333360" y="1873440"/>
            <a:ext cx="4157280" cy="3316680"/>
          </a:xfrm>
          <a:prstGeom prst="rect">
            <a:avLst/>
          </a:prstGeom>
          <a:ln>
            <a:noFill/>
          </a:ln>
        </p:spPr>
      </p:pic>
      <p:pic>
        <p:nvPicPr>
          <p:cNvPr id="85" name="" descr=""/>
          <p:cNvPicPr/>
          <p:nvPr/>
        </p:nvPicPr>
        <p:blipFill>
          <a:blip r:embed="rId3"/>
          <a:stretch/>
        </p:blipFill>
        <p:spPr>
          <a:xfrm>
            <a:off x="333360" y="1873440"/>
            <a:ext cx="4157280" cy="3316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6" name="PlaceHolder 2"/>
          <p:cNvSpPr>
            <a:spLocks noGrp="1"/>
          </p:cNvSpPr>
          <p:nvPr>
            <p:ph type="subTitle"/>
          </p:nvPr>
        </p:nvSpPr>
        <p:spPr>
          <a:xfrm>
            <a:off x="333360" y="1185840"/>
            <a:ext cx="4157280" cy="46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1"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5" name="PlaceHolder 4"/>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333360" y="118584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3" name="PlaceHolder 5"/>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27" name="" descr=""/>
          <p:cNvPicPr/>
          <p:nvPr/>
        </p:nvPicPr>
        <p:blipFill>
          <a:blip r:embed="rId2"/>
          <a:stretch/>
        </p:blipFill>
        <p:spPr>
          <a:xfrm>
            <a:off x="333360" y="1873440"/>
            <a:ext cx="4157280" cy="3316680"/>
          </a:xfrm>
          <a:prstGeom prst="rect">
            <a:avLst/>
          </a:prstGeom>
          <a:ln>
            <a:noFill/>
          </a:ln>
        </p:spPr>
      </p:pic>
      <p:pic>
        <p:nvPicPr>
          <p:cNvPr id="128" name="" descr=""/>
          <p:cNvPicPr/>
          <p:nvPr/>
        </p:nvPicPr>
        <p:blipFill>
          <a:blip r:embed="rId3"/>
          <a:stretch/>
        </p:blipFill>
        <p:spPr>
          <a:xfrm>
            <a:off x="333360" y="1873440"/>
            <a:ext cx="4157280" cy="33166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38" name="PlaceHolder 2"/>
          <p:cNvSpPr>
            <a:spLocks noGrp="1"/>
          </p:cNvSpPr>
          <p:nvPr>
            <p:ph type="subTitle"/>
          </p:nvPr>
        </p:nvSpPr>
        <p:spPr>
          <a:xfrm>
            <a:off x="333360" y="1185840"/>
            <a:ext cx="4157280" cy="46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9" name="PlaceHolder 4"/>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3"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7" name="PlaceHolder 4"/>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9" name="PlaceHolder 2"/>
          <p:cNvSpPr>
            <a:spLocks noGrp="1"/>
          </p:cNvSpPr>
          <p:nvPr>
            <p:ph type="body"/>
          </p:nvPr>
        </p:nvSpPr>
        <p:spPr>
          <a:xfrm>
            <a:off x="333360" y="118584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0" name="PlaceHolder 3"/>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5" name="PlaceHolder 5"/>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8" name="PlaceHolder 3"/>
          <p:cNvSpPr>
            <a:spLocks noGrp="1"/>
          </p:cNvSpPr>
          <p:nvPr>
            <p:ph type="body"/>
          </p:nvPr>
        </p:nvSpPr>
        <p:spPr>
          <a:xfrm>
            <a:off x="333360" y="1185840"/>
            <a:ext cx="415728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69" name="" descr=""/>
          <p:cNvPicPr/>
          <p:nvPr/>
        </p:nvPicPr>
        <p:blipFill>
          <a:blip r:embed="rId2"/>
          <a:stretch/>
        </p:blipFill>
        <p:spPr>
          <a:xfrm>
            <a:off x="333360" y="1873440"/>
            <a:ext cx="4157280" cy="3316680"/>
          </a:xfrm>
          <a:prstGeom prst="rect">
            <a:avLst/>
          </a:prstGeom>
          <a:ln>
            <a:noFill/>
          </a:ln>
        </p:spPr>
      </p:pic>
      <p:pic>
        <p:nvPicPr>
          <p:cNvPr id="170" name="" descr=""/>
          <p:cNvPicPr/>
          <p:nvPr/>
        </p:nvPicPr>
        <p:blipFill>
          <a:blip r:embed="rId3"/>
          <a:stretch/>
        </p:blipFill>
        <p:spPr>
          <a:xfrm>
            <a:off x="333360" y="1873440"/>
            <a:ext cx="4157280" cy="33166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33336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46384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33360" y="1185840"/>
            <a:ext cx="2028600" cy="46922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2463840" y="363708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33336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2463840" y="1185840"/>
            <a:ext cx="202860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333360" y="3637080"/>
            <a:ext cx="4157280" cy="22381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3" name="Picture 8" descr=""/>
          <p:cNvPicPr/>
          <p:nvPr/>
        </p:nvPicPr>
        <p:blipFill>
          <a:blip r:embed="rId2"/>
          <a:stretch/>
        </p:blipFill>
        <p:spPr>
          <a:xfrm>
            <a:off x="6675480" y="6440400"/>
            <a:ext cx="1874520" cy="231480"/>
          </a:xfrm>
          <a:prstGeom prst="rect">
            <a:avLst/>
          </a:prstGeom>
          <a:ln w="9360">
            <a:noFill/>
          </a:ln>
        </p:spPr>
      </p:pic>
      <p:pic>
        <p:nvPicPr>
          <p:cNvPr id="4" name="Picture 6" descr=""/>
          <p:cNvPicPr/>
          <p:nvPr/>
        </p:nvPicPr>
        <p:blipFill>
          <a:blip r:embed="rId3"/>
          <a:stretch/>
        </p:blipFill>
        <p:spPr>
          <a:xfrm>
            <a:off x="0" y="0"/>
            <a:ext cx="9143640" cy="6857640"/>
          </a:xfrm>
          <a:prstGeom prst="rect">
            <a:avLst/>
          </a:prstGeom>
          <a:ln w="9360">
            <a:noFill/>
          </a:ln>
        </p:spPr>
      </p:pic>
      <p:sp>
        <p:nvSpPr>
          <p:cNvPr id="5" name="CustomShape 4"/>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7" name="Picture 27" descr=""/>
          <p:cNvPicPr/>
          <p:nvPr/>
        </p:nvPicPr>
        <p:blipFill>
          <a:blip r:embed="rId4"/>
          <a:stretch/>
        </p:blipFill>
        <p:spPr>
          <a:xfrm>
            <a:off x="6675480" y="6440400"/>
            <a:ext cx="1874520" cy="231480"/>
          </a:xfrm>
          <a:prstGeom prst="rect">
            <a:avLst/>
          </a:prstGeom>
          <a:ln w="9360">
            <a:noFill/>
          </a:ln>
        </p:spPr>
      </p:pic>
      <p:sp>
        <p:nvSpPr>
          <p:cNvPr id="8" name="PlaceHolder 6"/>
          <p:cNvSpPr>
            <a:spLocks noGrp="1"/>
          </p:cNvSpPr>
          <p:nvPr>
            <p:ph type="title"/>
          </p:nvPr>
        </p:nvSpPr>
        <p:spPr>
          <a:xfrm>
            <a:off x="343080" y="1943280"/>
            <a:ext cx="8457840" cy="1469520"/>
          </a:xfrm>
          <a:prstGeom prst="rect">
            <a:avLst/>
          </a:prstGeom>
        </p:spPr>
        <p:txBody>
          <a:bodyPr anchor="ctr"/>
          <a:p>
            <a:pPr>
              <a:lnSpc>
                <a:spcPct val="100000"/>
              </a:lnSpc>
            </a:pPr>
            <a:r>
              <a:rPr b="1" lang="en-US" sz="40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 name="PlaceHolder 7"/>
          <p:cNvSpPr>
            <a:spLocks noGrp="1"/>
          </p:cNvSpPr>
          <p:nvPr>
            <p:ph type="sldNum"/>
          </p:nvPr>
        </p:nvSpPr>
        <p:spPr>
          <a:xfrm>
            <a:off x="6642000" y="6039000"/>
            <a:ext cx="2133360" cy="205920"/>
          </a:xfrm>
          <a:prstGeom prst="rect">
            <a:avLst/>
          </a:prstGeom>
        </p:spPr>
        <p:txBody>
          <a:bodyPr/>
          <a:p>
            <a:pPr algn="r">
              <a:lnSpc>
                <a:spcPct val="100000"/>
              </a:lnSpc>
            </a:pPr>
            <a:fld id="{3DC4F813-304C-4A19-B738-BE53EBCAC68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0"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48" name="Picture 8" descr=""/>
          <p:cNvPicPr/>
          <p:nvPr/>
        </p:nvPicPr>
        <p:blipFill>
          <a:blip r:embed="rId2"/>
          <a:stretch/>
        </p:blipFill>
        <p:spPr>
          <a:xfrm>
            <a:off x="6675480" y="6440400"/>
            <a:ext cx="1874520" cy="231480"/>
          </a:xfrm>
          <a:prstGeom prst="rect">
            <a:avLst/>
          </a:prstGeom>
          <a:ln w="9360">
            <a:noFill/>
          </a:ln>
        </p:spPr>
      </p:pic>
      <p:sp>
        <p:nvSpPr>
          <p:cNvPr id="49"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333360" y="1048320"/>
            <a:ext cx="8467200" cy="494568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51" name="PlaceHolder 6"/>
          <p:cNvSpPr>
            <a:spLocks noGrp="1"/>
          </p:cNvSpPr>
          <p:nvPr>
            <p:ph type="sldNum"/>
          </p:nvPr>
        </p:nvSpPr>
        <p:spPr>
          <a:xfrm>
            <a:off x="6642000" y="6049800"/>
            <a:ext cx="2133360" cy="205920"/>
          </a:xfrm>
          <a:prstGeom prst="rect">
            <a:avLst/>
          </a:prstGeom>
        </p:spPr>
        <p:txBody>
          <a:bodyPr/>
          <a:p>
            <a:pPr algn="r">
              <a:lnSpc>
                <a:spcPct val="100000"/>
              </a:lnSpc>
            </a:pPr>
            <a:fld id="{77D30D9E-7EB3-48C2-BA20-E085CEC77BA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89" name="Picture 8" descr=""/>
          <p:cNvPicPr/>
          <p:nvPr/>
        </p:nvPicPr>
        <p:blipFill>
          <a:blip r:embed="rId2"/>
          <a:stretch/>
        </p:blipFill>
        <p:spPr>
          <a:xfrm>
            <a:off x="6675480" y="6440400"/>
            <a:ext cx="1874520" cy="231480"/>
          </a:xfrm>
          <a:prstGeom prst="rect">
            <a:avLst/>
          </a:prstGeom>
          <a:ln w="9360">
            <a:noFill/>
          </a:ln>
        </p:spPr>
      </p:pic>
      <p:sp>
        <p:nvSpPr>
          <p:cNvPr id="90" name="PlaceHolder 4"/>
          <p:cNvSpPr>
            <a:spLocks noGrp="1"/>
          </p:cNvSpPr>
          <p:nvPr>
            <p:ph type="title"/>
          </p:nvPr>
        </p:nvSpPr>
        <p:spPr>
          <a:xfrm>
            <a:off x="457200" y="274680"/>
            <a:ext cx="8229240" cy="1142640"/>
          </a:xfrm>
          <a:prstGeom prst="rect">
            <a:avLst/>
          </a:prstGeom>
        </p:spPr>
        <p:txBody>
          <a:bodyPr anchor="ctr"/>
          <a:p>
            <a:pPr>
              <a:lnSpc>
                <a:spcPct val="85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1" name="PlaceHolder 5"/>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2" name="PlaceHolder 6"/>
          <p:cNvSpPr>
            <a:spLocks noGrp="1"/>
          </p:cNvSpPr>
          <p:nvPr>
            <p:ph type="body"/>
          </p:nvPr>
        </p:nvSpPr>
        <p:spPr>
          <a:xfrm>
            <a:off x="464832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3" name="PlaceHolder 7"/>
          <p:cNvSpPr>
            <a:spLocks noGrp="1"/>
          </p:cNvSpPr>
          <p:nvPr>
            <p:ph type="body"/>
          </p:nvPr>
        </p:nvSpPr>
        <p:spPr>
          <a:xfrm>
            <a:off x="464832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4" name="PlaceHolder 8"/>
          <p:cNvSpPr>
            <a:spLocks noGrp="1"/>
          </p:cNvSpPr>
          <p:nvPr>
            <p:ph type="sldNum"/>
          </p:nvPr>
        </p:nvSpPr>
        <p:spPr>
          <a:xfrm>
            <a:off x="6642000" y="6049800"/>
            <a:ext cx="2133360" cy="205920"/>
          </a:xfrm>
          <a:prstGeom prst="rect">
            <a:avLst/>
          </a:prstGeom>
        </p:spPr>
        <p:txBody>
          <a:bodyPr/>
          <a:p>
            <a:pPr algn="r">
              <a:lnSpc>
                <a:spcPct val="100000"/>
              </a:lnSpc>
            </a:pPr>
            <a:fld id="{AD8667FC-0BC8-4E7F-8AEA-3BA8C4AFBC0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132" name="Picture 8" descr=""/>
          <p:cNvPicPr/>
          <p:nvPr/>
        </p:nvPicPr>
        <p:blipFill>
          <a:blip r:embed="rId2"/>
          <a:stretch/>
        </p:blipFill>
        <p:spPr>
          <a:xfrm>
            <a:off x="6675480" y="6440400"/>
            <a:ext cx="1874520" cy="231480"/>
          </a:xfrm>
          <a:prstGeom prst="rect">
            <a:avLst/>
          </a:prstGeom>
          <a:ln w="9360">
            <a:noFill/>
          </a:ln>
        </p:spPr>
      </p:pic>
      <p:sp>
        <p:nvSpPr>
          <p:cNvPr id="133"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134" name="PlaceHolder 5"/>
          <p:cNvSpPr>
            <a:spLocks noGrp="1"/>
          </p:cNvSpPr>
          <p:nvPr>
            <p:ph type="body"/>
          </p:nvPr>
        </p:nvSpPr>
        <p:spPr>
          <a:xfrm>
            <a:off x="33336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5" name="PlaceHolder 6"/>
          <p:cNvSpPr>
            <a:spLocks noGrp="1"/>
          </p:cNvSpPr>
          <p:nvPr>
            <p:ph type="body"/>
          </p:nvPr>
        </p:nvSpPr>
        <p:spPr>
          <a:xfrm>
            <a:off x="464328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6" name="PlaceHolder 7"/>
          <p:cNvSpPr>
            <a:spLocks noGrp="1"/>
          </p:cNvSpPr>
          <p:nvPr>
            <p:ph type="sldNum"/>
          </p:nvPr>
        </p:nvSpPr>
        <p:spPr>
          <a:xfrm>
            <a:off x="6642000" y="6049800"/>
            <a:ext cx="2133360" cy="205920"/>
          </a:xfrm>
          <a:prstGeom prst="rect">
            <a:avLst/>
          </a:prstGeom>
        </p:spPr>
        <p:txBody>
          <a:bodyPr/>
          <a:p>
            <a:pPr algn="r">
              <a:lnSpc>
                <a:spcPct val="100000"/>
              </a:lnSpc>
            </a:pPr>
            <a:fld id="{86903470-3E0C-48FD-BF08-50D43CA94B5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5.wmf"/><Relationship Id="rId3" Type="http://schemas.openxmlformats.org/officeDocument/2006/relationships/oleObject" Target="../embeddings/oleObject2.bin"/><Relationship Id="rId4" Type="http://schemas.openxmlformats.org/officeDocument/2006/relationships/image" Target="../media/image36.wmf"/><Relationship Id="rId5" Type="http://schemas.openxmlformats.org/officeDocument/2006/relationships/oleObject" Target="../embeddings/oleObject3.bin"/><Relationship Id="rId6" Type="http://schemas.openxmlformats.org/officeDocument/2006/relationships/image" Target="../media/image37.wmf"/><Relationship Id="rId7" Type="http://schemas.openxmlformats.org/officeDocument/2006/relationships/slideLayout" Target="../slideLayouts/slideLayout13.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oleObject" Target="../embeddings/oleObject1.bin"/><Relationship Id="rId3" Type="http://schemas.openxmlformats.org/officeDocument/2006/relationships/image" Target="../media/image39.wmf"/><Relationship Id="rId4" Type="http://schemas.openxmlformats.org/officeDocument/2006/relationships/image" Target="../media/image40.wmf"/><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1.wmf"/><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2.wmf"/><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oleObject" Target="../embeddings/oleObject1.bin"/><Relationship Id="rId3" Type="http://schemas.openxmlformats.org/officeDocument/2006/relationships/image" Target="../media/image45.wmf"/><Relationship Id="rId4" Type="http://schemas.openxmlformats.org/officeDocument/2006/relationships/image" Target="../media/image46.jpe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7.wmf"/><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8.wmf"/><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9.wmf"/><Relationship Id="rId3" Type="http://schemas.openxmlformats.org/officeDocument/2006/relationships/image" Target="../media/image50.wmf"/><Relationship Id="rId4" Type="http://schemas.openxmlformats.org/officeDocument/2006/relationships/slideLayout" Target="../slideLayouts/slideLayout25.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 Id="rId3" Type="http://schemas.openxmlformats.org/officeDocument/2006/relationships/image" Target="../media/image55.wmf"/><Relationship Id="rId4" Type="http://schemas.openxmlformats.org/officeDocument/2006/relationships/image" Target="../media/image56.wmf"/><Relationship Id="rId5" Type="http://schemas.openxmlformats.org/officeDocument/2006/relationships/slideLayout" Target="../slideLayouts/slideLayout13.xml"/><Relationship Id="rId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7.wmf"/><Relationship Id="rId3" Type="http://schemas.openxmlformats.org/officeDocument/2006/relationships/slideLayout" Target="../slideLayouts/slideLayout25.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8.wmf"/><Relationship Id="rId2" Type="http://schemas.openxmlformats.org/officeDocument/2006/relationships/slideLayout" Target="../slideLayouts/slideLayout40.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9.wmf"/><Relationship Id="rId3" Type="http://schemas.openxmlformats.org/officeDocument/2006/relationships/oleObject" Target="../embeddings/oleObject2.bin"/><Relationship Id="rId4" Type="http://schemas.openxmlformats.org/officeDocument/2006/relationships/image" Target="../media/image60.wmf"/><Relationship Id="rId5" Type="http://schemas.openxmlformats.org/officeDocument/2006/relationships/image" Target="../media/image61.wmf"/><Relationship Id="rId6" Type="http://schemas.openxmlformats.org/officeDocument/2006/relationships/image" Target="../media/image62.wmf"/><Relationship Id="rId7" Type="http://schemas.openxmlformats.org/officeDocument/2006/relationships/slideLayout" Target="../slideLayouts/slideLayout25.xml"/><Relationship Id="rId8"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3.wmf"/><Relationship Id="rId3" Type="http://schemas.openxmlformats.org/officeDocument/2006/relationships/oleObject" Target="../embeddings/oleObject2.bin"/><Relationship Id="rId4" Type="http://schemas.openxmlformats.org/officeDocument/2006/relationships/image" Target="../media/image64.wmf"/><Relationship Id="rId5" Type="http://schemas.openxmlformats.org/officeDocument/2006/relationships/image" Target="../media/image65.wmf"/><Relationship Id="rId6" Type="http://schemas.openxmlformats.org/officeDocument/2006/relationships/image" Target="../media/image66.wmf"/><Relationship Id="rId7" Type="http://schemas.openxmlformats.org/officeDocument/2006/relationships/image" Target="../media/image67.wmf"/><Relationship Id="rId8" Type="http://schemas.openxmlformats.org/officeDocument/2006/relationships/slideLayout" Target="../slideLayouts/slideLayout25.xml"/><Relationship Id="rId9"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8.wmf"/><Relationship Id="rId3" Type="http://schemas.openxmlformats.org/officeDocument/2006/relationships/image" Target="../media/image69.wmf"/><Relationship Id="rId4" Type="http://schemas.openxmlformats.org/officeDocument/2006/relationships/image" Target="../media/image70.wmf"/><Relationship Id="rId5" Type="http://schemas.openxmlformats.org/officeDocument/2006/relationships/slideLayout" Target="../slideLayouts/slideLayout40.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1.wmf"/><Relationship Id="rId3" Type="http://schemas.openxmlformats.org/officeDocument/2006/relationships/slideLayout" Target="../slideLayouts/slideLayout40.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2.wmf"/><Relationship Id="rId3" Type="http://schemas.openxmlformats.org/officeDocument/2006/relationships/oleObject" Target="../embeddings/oleObject2.bin"/><Relationship Id="rId4" Type="http://schemas.openxmlformats.org/officeDocument/2006/relationships/image" Target="../media/image73.wmf"/><Relationship Id="rId5" Type="http://schemas.openxmlformats.org/officeDocument/2006/relationships/slideLayout" Target="../slideLayouts/slideLayout25.xml"/><Relationship Id="rId6"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4.wmf"/><Relationship Id="rId2" Type="http://schemas.openxmlformats.org/officeDocument/2006/relationships/image" Target="../media/image75.wmf"/><Relationship Id="rId3" Type="http://schemas.openxmlformats.org/officeDocument/2006/relationships/image" Target="../media/image76.wmf"/><Relationship Id="rId4" Type="http://schemas.openxmlformats.org/officeDocument/2006/relationships/oleObject" Target="../embeddings/oleObject1.bin"/><Relationship Id="rId5" Type="http://schemas.openxmlformats.org/officeDocument/2006/relationships/image" Target="../media/image77.wmf"/><Relationship Id="rId6" Type="http://schemas.openxmlformats.org/officeDocument/2006/relationships/slideLayout" Target="../slideLayouts/slideLayout13.xml"/><Relationship Id="rId7"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6" Type="http://schemas.openxmlformats.org/officeDocument/2006/relationships/image" Target="../media/image20.wmf"/><Relationship Id="rId7" Type="http://schemas.openxmlformats.org/officeDocument/2006/relationships/slideLayout" Target="../slideLayouts/slideLayout13.xml"/><Relationship Id="rId8"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8.wmf"/><Relationship Id="rId3" Type="http://schemas.openxmlformats.org/officeDocument/2006/relationships/oleObject" Target="../embeddings/oleObject2.bin"/><Relationship Id="rId4" Type="http://schemas.openxmlformats.org/officeDocument/2006/relationships/image" Target="../media/image79.wmf"/><Relationship Id="rId5" Type="http://schemas.openxmlformats.org/officeDocument/2006/relationships/slideLayout" Target="../slideLayouts/slideLayout13.xml"/><Relationship Id="rId6"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0.wmf"/><Relationship Id="rId2" Type="http://schemas.openxmlformats.org/officeDocument/2006/relationships/image" Target="../media/image81.wmf"/><Relationship Id="rId3" Type="http://schemas.openxmlformats.org/officeDocument/2006/relationships/image" Target="../media/image82.wmf"/><Relationship Id="rId4" Type="http://schemas.openxmlformats.org/officeDocument/2006/relationships/oleObject" Target="../embeddings/oleObject1.bin"/><Relationship Id="rId5" Type="http://schemas.openxmlformats.org/officeDocument/2006/relationships/image" Target="../media/image83.wmf"/><Relationship Id="rId6" Type="http://schemas.openxmlformats.org/officeDocument/2006/relationships/slideLayout" Target="../slideLayouts/slideLayout13.xml"/><Relationship Id="rId7"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4.wmf"/><Relationship Id="rId3" Type="http://schemas.openxmlformats.org/officeDocument/2006/relationships/oleObject" Target="../embeddings/oleObject2.bin"/><Relationship Id="rId4" Type="http://schemas.openxmlformats.org/officeDocument/2006/relationships/image" Target="../media/image85.wmf"/><Relationship Id="rId5" Type="http://schemas.openxmlformats.org/officeDocument/2006/relationships/image" Target="../media/image86.wmf"/><Relationship Id="rId6" Type="http://schemas.openxmlformats.org/officeDocument/2006/relationships/oleObject" Target="../embeddings/oleObject3.bin"/><Relationship Id="rId7" Type="http://schemas.openxmlformats.org/officeDocument/2006/relationships/image" Target="../media/image87.wmf"/><Relationship Id="rId8" Type="http://schemas.openxmlformats.org/officeDocument/2006/relationships/slideLayout" Target="../slideLayouts/slideLayout40.xml"/><Relationship Id="rId9"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88.wmf"/><Relationship Id="rId2" Type="http://schemas.openxmlformats.org/officeDocument/2006/relationships/image" Target="../media/image89.wmf"/><Relationship Id="rId3" Type="http://schemas.openxmlformats.org/officeDocument/2006/relationships/image" Target="../media/image90.wmf"/><Relationship Id="rId4" Type="http://schemas.openxmlformats.org/officeDocument/2006/relationships/slideLayout" Target="../slideLayouts/slideLayout40.xml"/><Relationship Id="rId5"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91.wmf"/><Relationship Id="rId2" Type="http://schemas.openxmlformats.org/officeDocument/2006/relationships/image" Target="../media/image92.wmf"/><Relationship Id="rId3" Type="http://schemas.openxmlformats.org/officeDocument/2006/relationships/image" Target="../media/image93.wmf"/><Relationship Id="rId4" Type="http://schemas.openxmlformats.org/officeDocument/2006/relationships/image" Target="../media/image94.wmf"/><Relationship Id="rId5" Type="http://schemas.openxmlformats.org/officeDocument/2006/relationships/slideLayout" Target="../slideLayouts/slideLayout40.xml"/><Relationship Id="rId6"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5.wmf"/><Relationship Id="rId3" Type="http://schemas.openxmlformats.org/officeDocument/2006/relationships/image" Target="../media/image96.wmf"/><Relationship Id="rId4" Type="http://schemas.openxmlformats.org/officeDocument/2006/relationships/oleObject" Target="../embeddings/oleObject2.bin"/><Relationship Id="rId5" Type="http://schemas.openxmlformats.org/officeDocument/2006/relationships/image" Target="../media/image97.wmf"/><Relationship Id="rId6" Type="http://schemas.openxmlformats.org/officeDocument/2006/relationships/slideLayout" Target="../slideLayouts/slideLayout40.xml"/><Relationship Id="rId7"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8.wmf"/><Relationship Id="rId3" Type="http://schemas.openxmlformats.org/officeDocument/2006/relationships/oleObject" Target="../embeddings/oleObject2.bin"/><Relationship Id="rId4" Type="http://schemas.openxmlformats.org/officeDocument/2006/relationships/image" Target="../media/image99.wmf"/><Relationship Id="rId5" Type="http://schemas.openxmlformats.org/officeDocument/2006/relationships/oleObject" Target="../embeddings/oleObject3.bin"/><Relationship Id="rId6" Type="http://schemas.openxmlformats.org/officeDocument/2006/relationships/image" Target="../media/image100.wmf"/><Relationship Id="rId7" Type="http://schemas.openxmlformats.org/officeDocument/2006/relationships/slideLayout" Target="../slideLayouts/slideLayout40.xml"/><Relationship Id="rId8"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01.wmf"/><Relationship Id="rId2" Type="http://schemas.openxmlformats.org/officeDocument/2006/relationships/image" Target="../media/image102.wmf"/><Relationship Id="rId3" Type="http://schemas.openxmlformats.org/officeDocument/2006/relationships/image" Target="../media/image103.wmf"/><Relationship Id="rId4" Type="http://schemas.openxmlformats.org/officeDocument/2006/relationships/slideLayout" Target="../slideLayouts/slideLayout40.xml"/><Relationship Id="rId5"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04.wmf"/><Relationship Id="rId2" Type="http://schemas.openxmlformats.org/officeDocument/2006/relationships/slideLayout" Target="../slideLayouts/slideLayout40.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05.wmf"/><Relationship Id="rId2" Type="http://schemas.openxmlformats.org/officeDocument/2006/relationships/image" Target="../media/image106.wmf"/><Relationship Id="rId3" Type="http://schemas.openxmlformats.org/officeDocument/2006/relationships/image" Target="../media/image107.wmf"/><Relationship Id="rId4" Type="http://schemas.openxmlformats.org/officeDocument/2006/relationships/slideLayout" Target="../slideLayouts/slideLayout40.xml"/><Relationship Id="rId5"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08.wmf"/><Relationship Id="rId2" Type="http://schemas.openxmlformats.org/officeDocument/2006/relationships/image" Target="../media/image109.wmf"/><Relationship Id="rId3" Type="http://schemas.openxmlformats.org/officeDocument/2006/relationships/image" Target="../media/image110.wmf"/><Relationship Id="rId4" Type="http://schemas.openxmlformats.org/officeDocument/2006/relationships/slideLayout" Target="../slideLayouts/slideLayout40.xml"/><Relationship Id="rId5"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1.wmf"/><Relationship Id="rId3" Type="http://schemas.openxmlformats.org/officeDocument/2006/relationships/image" Target="../media/image112.wmf"/><Relationship Id="rId4" Type="http://schemas.openxmlformats.org/officeDocument/2006/relationships/oleObject" Target="../embeddings/oleObject2.bin"/><Relationship Id="rId5" Type="http://schemas.openxmlformats.org/officeDocument/2006/relationships/image" Target="../media/image113.wmf"/><Relationship Id="rId6" Type="http://schemas.openxmlformats.org/officeDocument/2006/relationships/oleObject" Target="../embeddings/oleObject3.bin"/><Relationship Id="rId7" Type="http://schemas.openxmlformats.org/officeDocument/2006/relationships/image" Target="../media/image114.wmf"/><Relationship Id="rId8" Type="http://schemas.openxmlformats.org/officeDocument/2006/relationships/oleObject" Target="../embeddings/oleObject4.bin"/><Relationship Id="rId9" Type="http://schemas.openxmlformats.org/officeDocument/2006/relationships/image" Target="../media/image115.wmf"/><Relationship Id="rId10" Type="http://schemas.openxmlformats.org/officeDocument/2006/relationships/slideLayout" Target="../slideLayouts/slideLayout40.xml"/><Relationship Id="rId11"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6.wmf"/><Relationship Id="rId3" Type="http://schemas.openxmlformats.org/officeDocument/2006/relationships/oleObject" Target="../embeddings/oleObject2.bin"/><Relationship Id="rId4" Type="http://schemas.openxmlformats.org/officeDocument/2006/relationships/image" Target="../media/image117.wmf"/><Relationship Id="rId5" Type="http://schemas.openxmlformats.org/officeDocument/2006/relationships/oleObject" Target="../embeddings/oleObject3.bin"/><Relationship Id="rId6" Type="http://schemas.openxmlformats.org/officeDocument/2006/relationships/image" Target="../media/image118.wmf"/><Relationship Id="rId7" Type="http://schemas.openxmlformats.org/officeDocument/2006/relationships/slideLayout" Target="../slideLayouts/slideLayout13.xml"/><Relationship Id="rId8"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19.wmf"/><Relationship Id="rId2" Type="http://schemas.openxmlformats.org/officeDocument/2006/relationships/image" Target="../media/image120.wmf"/><Relationship Id="rId3" Type="http://schemas.openxmlformats.org/officeDocument/2006/relationships/slideLayout" Target="../slideLayouts/slideLayout40.xml"/><Relationship Id="rId4"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21.wmf"/><Relationship Id="rId2" Type="http://schemas.openxmlformats.org/officeDocument/2006/relationships/slideLayout" Target="../slideLayouts/slideLayout40.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2.wmf"/><Relationship Id="rId3" Type="http://schemas.openxmlformats.org/officeDocument/2006/relationships/oleObject" Target="../embeddings/oleObject2.bin"/><Relationship Id="rId4" Type="http://schemas.openxmlformats.org/officeDocument/2006/relationships/image" Target="../media/image123.wmf"/><Relationship Id="rId5" Type="http://schemas.openxmlformats.org/officeDocument/2006/relationships/oleObject" Target="../embeddings/oleObject3.bin"/><Relationship Id="rId6" Type="http://schemas.openxmlformats.org/officeDocument/2006/relationships/image" Target="../media/image124.wmf"/><Relationship Id="rId7" Type="http://schemas.openxmlformats.org/officeDocument/2006/relationships/slideLayout" Target="../slideLayouts/slideLayout40.xml"/><Relationship Id="rId8"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125.wmf"/><Relationship Id="rId2" Type="http://schemas.openxmlformats.org/officeDocument/2006/relationships/image" Target="../media/image126.wmf"/><Relationship Id="rId3" Type="http://schemas.openxmlformats.org/officeDocument/2006/relationships/slideLayout" Target="../slideLayouts/slideLayout40.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27.wmf"/><Relationship Id="rId2" Type="http://schemas.openxmlformats.org/officeDocument/2006/relationships/image" Target="../media/image128.wmf"/><Relationship Id="rId3" Type="http://schemas.openxmlformats.org/officeDocument/2006/relationships/slideLayout" Target="../slideLayouts/slideLayout40.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129.wmf"/><Relationship Id="rId2" Type="http://schemas.openxmlformats.org/officeDocument/2006/relationships/image" Target="../media/image130.wmf"/><Relationship Id="rId3" Type="http://schemas.openxmlformats.org/officeDocument/2006/relationships/slideLayout" Target="../slideLayouts/slideLayout40.xml"/><Relationship Id="rId4"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131.wmf"/><Relationship Id="rId2" Type="http://schemas.openxmlformats.org/officeDocument/2006/relationships/image" Target="../media/image132.wmf"/><Relationship Id="rId3" Type="http://schemas.openxmlformats.org/officeDocument/2006/relationships/slideLayout" Target="../slideLayouts/slideLayout40.xml"/><Relationship Id="rId4"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33.wmf"/><Relationship Id="rId2" Type="http://schemas.openxmlformats.org/officeDocument/2006/relationships/image" Target="../media/image134.wmf"/><Relationship Id="rId3" Type="http://schemas.openxmlformats.org/officeDocument/2006/relationships/slideLayout" Target="../slideLayouts/slideLayout40.xml"/><Relationship Id="rId4" Type="http://schemas.openxmlformats.org/officeDocument/2006/relationships/notesSlide" Target="../notesSlides/notesSlide52.xml"/>
</Relationships>
</file>

<file path=ppt/slides/_rels/slide6.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image" Target="../media/image30.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70000" y="998640"/>
            <a:ext cx="8700840" cy="146952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Solving Op Amp Stability Issues</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Part 1</a:t>
            </a:r>
            <a:endParaRPr b="0" lang="en-US" sz="3200" spc="-1" strike="noStrike">
              <a:solidFill>
                <a:srgbClr val="000000"/>
              </a:solidFill>
              <a:uFill>
                <a:solidFill>
                  <a:srgbClr val="ffffff"/>
                </a:solidFill>
              </a:uFill>
              <a:latin typeface="Arial"/>
            </a:endParaRPr>
          </a:p>
        </p:txBody>
      </p:sp>
      <p:sp>
        <p:nvSpPr>
          <p:cNvPr id="177" name="TextShape 2"/>
          <p:cNvSpPr txBox="1"/>
          <p:nvPr/>
        </p:nvSpPr>
        <p:spPr>
          <a:xfrm>
            <a:off x="284040" y="4788000"/>
            <a:ext cx="4800240" cy="1257120"/>
          </a:xfrm>
          <a:prstGeom prst="rect">
            <a:avLst/>
          </a:prstGeom>
          <a:noFill/>
          <a:ln>
            <a:noFill/>
          </a:ln>
        </p:spPr>
        <p:txBody>
          <a:bodyPr/>
          <a:p>
            <a:pPr>
              <a:lnSpc>
                <a:spcPct val="100000"/>
              </a:lnSpc>
            </a:pPr>
            <a:r>
              <a:rPr b="1" lang="en-US" sz="2000" spc="-1" strike="noStrike">
                <a:solidFill>
                  <a:srgbClr val="000000"/>
                </a:solidFill>
                <a:uFill>
                  <a:solidFill>
                    <a:srgbClr val="ffffff"/>
                  </a:solidFill>
                </a:uFill>
                <a:latin typeface="Arial"/>
              </a:rPr>
              <a:t>(For Voltage Feedback Op Amps)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Tim Green &amp; Collin Wells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Precision Analog Linear Applications</a:t>
            </a:r>
            <a:endParaRPr b="0" lang="en-US" sz="3200" spc="-1" strike="noStrike">
              <a:solidFill>
                <a:srgbClr val="000000"/>
              </a:solidFill>
              <a:uFill>
                <a:solidFill>
                  <a:srgbClr val="ffffff"/>
                </a:solidFill>
              </a:uFill>
              <a:latin typeface="Arial"/>
            </a:endParaRPr>
          </a:p>
        </p:txBody>
      </p:sp>
      <p:sp>
        <p:nvSpPr>
          <p:cNvPr id="178" name="TextShape 3"/>
          <p:cNvSpPr txBox="1"/>
          <p:nvPr/>
        </p:nvSpPr>
        <p:spPr>
          <a:xfrm>
            <a:off x="6642000" y="6039000"/>
            <a:ext cx="2133360" cy="205920"/>
          </a:xfrm>
          <a:prstGeom prst="rect">
            <a:avLst/>
          </a:prstGeom>
          <a:noFill/>
          <a:ln>
            <a:noFill/>
          </a:ln>
        </p:spPr>
        <p:txBody>
          <a:bodyPr/>
          <a:p>
            <a:pPr algn="r">
              <a:lnSpc>
                <a:spcPct val="100000"/>
              </a:lnSpc>
            </a:pPr>
            <a:fld id="{A46D9748-F1E3-421E-A862-DA8FA07E90D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Poles and Bode Plots</a:t>
            </a:r>
            <a:endParaRPr b="0" lang="en-US" sz="3200" spc="-1" strike="noStrike">
              <a:solidFill>
                <a:srgbClr val="000000"/>
              </a:solidFill>
              <a:uFill>
                <a:solidFill>
                  <a:srgbClr val="ffffff"/>
                </a:solidFill>
              </a:uFill>
              <a:latin typeface="Arial"/>
            </a:endParaRPr>
          </a:p>
        </p:txBody>
      </p:sp>
      <p:graphicFrame>
        <p:nvGraphicFramePr>
          <p:cNvPr id="239" name="Object 2"/>
          <p:cNvGraphicFramePr/>
          <p:nvPr/>
        </p:nvGraphicFramePr>
        <p:xfrm>
          <a:off x="254160" y="725400"/>
          <a:ext cx="4673160" cy="5543280"/>
        </p:xfrm>
        <a:graphic>
          <a:graphicData uri="http://schemas.openxmlformats.org/presentationml/2006/ole">
            <p:oleObj progId="Visio.Drawing.11" r:id="rId1" spid="">
              <p:embed/>
              <p:pic>
                <p:nvPicPr>
                  <p:cNvPr id="240" name="Object 3" descr=""/>
                  <p:cNvPicPr/>
                  <p:nvPr/>
                </p:nvPicPr>
                <p:blipFill>
                  <a:blip r:embed="rId2"/>
                  <a:stretch/>
                </p:blipFill>
                <p:spPr>
                  <a:xfrm>
                    <a:off x="254160" y="725400"/>
                    <a:ext cx="4673160" cy="5543280"/>
                  </a:xfrm>
                  <a:prstGeom prst="rect">
                    <a:avLst/>
                  </a:prstGeom>
                  <a:ln>
                    <a:noFill/>
                  </a:ln>
                </p:spPr>
              </p:pic>
            </p:oleObj>
          </a:graphicData>
        </a:graphic>
      </p:graphicFrame>
      <p:graphicFrame>
        <p:nvGraphicFramePr>
          <p:cNvPr id="241" name="Object 3"/>
          <p:cNvGraphicFramePr/>
          <p:nvPr/>
        </p:nvGraphicFramePr>
        <p:xfrm>
          <a:off x="4505400" y="387360"/>
          <a:ext cx="4231800" cy="2622240"/>
        </p:xfrm>
        <a:graphic>
          <a:graphicData uri="http://schemas.openxmlformats.org/presentationml/2006/ole">
            <p:oleObj progId="Visio.Drawing.11" r:id="rId3" spid="">
              <p:embed/>
              <p:pic>
                <p:nvPicPr>
                  <p:cNvPr id="242" name="Object 4" descr=""/>
                  <p:cNvPicPr/>
                  <p:nvPr/>
                </p:nvPicPr>
                <p:blipFill>
                  <a:blip r:embed="rId4"/>
                  <a:stretch/>
                </p:blipFill>
                <p:spPr>
                  <a:xfrm>
                    <a:off x="4505400" y="387360"/>
                    <a:ext cx="4231800" cy="2622240"/>
                  </a:xfrm>
                  <a:prstGeom prst="rect">
                    <a:avLst/>
                  </a:prstGeom>
                  <a:ln>
                    <a:noFill/>
                  </a:ln>
                </p:spPr>
              </p:pic>
            </p:oleObj>
          </a:graphicData>
        </a:graphic>
      </p:graphicFrame>
      <p:sp>
        <p:nvSpPr>
          <p:cNvPr id="243" name="CustomShape 4"/>
          <p:cNvSpPr/>
          <p:nvPr/>
        </p:nvSpPr>
        <p:spPr>
          <a:xfrm>
            <a:off x="4952880" y="3276720"/>
            <a:ext cx="4114440" cy="2658960"/>
          </a:xfrm>
          <a:prstGeom prst="rect">
            <a:avLst/>
          </a:prstGeom>
          <a:noFill/>
          <a:ln w="9360">
            <a:noFill/>
          </a:ln>
        </p:spPr>
        <p:style>
          <a:lnRef idx="0"/>
          <a:fillRef idx="0"/>
          <a:effectRef idx="0"/>
          <a:fontRef idx="minor"/>
        </p:style>
        <p:txBody>
          <a:bodyPr lIns="90000" rIns="90000" tIns="45000" bIns="45000"/>
          <a:p>
            <a:pPr marL="343080" indent="-342720">
              <a:lnSpc>
                <a:spcPct val="90000"/>
              </a:lnSpc>
              <a:buClr>
                <a:srgbClr val="ff0000"/>
              </a:buClr>
              <a:buFont typeface="Wingdings" charset="2"/>
              <a:buChar char=""/>
            </a:pPr>
            <a:r>
              <a:rPr b="1" lang="en-US" sz="1600" spc="-1" strike="noStrike">
                <a:solidFill>
                  <a:srgbClr val="ff0000"/>
                </a:solidFill>
                <a:uFill>
                  <a:solidFill>
                    <a:srgbClr val="ffffff"/>
                  </a:solidFill>
                </a:uFill>
                <a:latin typeface="Arial"/>
              </a:rPr>
              <a:t>Pole Location</a:t>
            </a:r>
            <a:r>
              <a:rPr b="0" lang="en-US" sz="1600" spc="-1" strike="noStrike">
                <a:solidFill>
                  <a:srgbClr val="000000"/>
                </a:solidFill>
                <a:uFill>
                  <a:solidFill>
                    <a:srgbClr val="ffffff"/>
                  </a:solidFill>
                </a:uFill>
                <a:latin typeface="Arial"/>
              </a:rPr>
              <a:t> = f</a:t>
            </a:r>
            <a:r>
              <a:rPr b="0" lang="en-US" sz="1600" spc="-1" strike="noStrike" baseline="-25000">
                <a:solidFill>
                  <a:srgbClr val="000000"/>
                </a:solidFill>
                <a:uFill>
                  <a:solidFill>
                    <a:srgbClr val="ffffff"/>
                  </a:solidFill>
                </a:uFill>
                <a:latin typeface="Arial"/>
              </a:rPr>
              <a:t>P</a:t>
            </a:r>
            <a:endParaRPr b="0" lang="en-US" sz="1800" spc="-1" strike="noStrike">
              <a:solidFill>
                <a:srgbClr val="000000"/>
              </a:solidFill>
              <a:uFill>
                <a:solidFill>
                  <a:srgbClr val="ffffff"/>
                </a:solidFill>
              </a:uFill>
              <a:latin typeface="Arial"/>
            </a:endParaRPr>
          </a:p>
          <a:p>
            <a:pPr marL="343080" indent="-342720">
              <a:lnSpc>
                <a:spcPct val="90000"/>
              </a:lnSpc>
              <a:buClr>
                <a:srgbClr val="ff0000"/>
              </a:buClr>
              <a:buFont typeface="Wingdings" charset="2"/>
              <a:buChar char=""/>
            </a:pPr>
            <a:r>
              <a:rPr b="1" lang="en-US" sz="1600" spc="-1" strike="noStrike">
                <a:solidFill>
                  <a:srgbClr val="ff0000"/>
                </a:solidFill>
                <a:uFill>
                  <a:solidFill>
                    <a:srgbClr val="ffffff"/>
                  </a:solidFill>
                </a:uFill>
                <a:latin typeface="Arial"/>
              </a:rPr>
              <a:t>Magnitude</a:t>
            </a:r>
            <a:r>
              <a:rPr b="0" lang="en-US" sz="1600" spc="-1" strike="noStrike">
                <a:solidFill>
                  <a:srgbClr val="000000"/>
                </a:solidFill>
                <a:uFill>
                  <a:solidFill>
                    <a:srgbClr val="ffffff"/>
                  </a:solidFill>
                </a:uFill>
                <a:latin typeface="Arial"/>
              </a:rPr>
              <a:t> = -20dB/Decade Slope</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Slope begins at f</a:t>
            </a:r>
            <a:r>
              <a:rPr b="0" lang="en-US" sz="1600" spc="-1" strike="noStrike" baseline="-25000">
                <a:solidFill>
                  <a:srgbClr val="000000"/>
                </a:solidFill>
                <a:uFill>
                  <a:solidFill>
                    <a:srgbClr val="ffffff"/>
                  </a:solidFill>
                </a:uFill>
                <a:latin typeface="Arial"/>
              </a:rPr>
              <a:t>P</a:t>
            </a:r>
            <a:r>
              <a:rPr b="0" lang="en-US" sz="1600" spc="-1" strike="noStrike">
                <a:solidFill>
                  <a:srgbClr val="000000"/>
                </a:solidFill>
                <a:uFill>
                  <a:solidFill>
                    <a:srgbClr val="ffffff"/>
                  </a:solidFill>
                </a:uFill>
                <a:latin typeface="Arial"/>
              </a:rPr>
              <a:t> and continues down as frequency increases</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Actual Function = -3dB down @ f</a:t>
            </a:r>
            <a:r>
              <a:rPr b="0" lang="en-US" sz="1600" spc="-1" strike="noStrike" baseline="-25000">
                <a:solidFill>
                  <a:srgbClr val="000000"/>
                </a:solidFill>
                <a:uFill>
                  <a:solidFill>
                    <a:srgbClr val="ffffff"/>
                  </a:solidFill>
                </a:uFill>
                <a:latin typeface="Arial"/>
              </a:rPr>
              <a:t>P</a:t>
            </a:r>
            <a:endParaRPr b="0" lang="en-US" sz="1800" spc="-1" strike="noStrike">
              <a:solidFill>
                <a:srgbClr val="000000"/>
              </a:solidFill>
              <a:uFill>
                <a:solidFill>
                  <a:srgbClr val="ffffff"/>
                </a:solidFill>
              </a:uFill>
              <a:latin typeface="Arial"/>
            </a:endParaRPr>
          </a:p>
          <a:p>
            <a:pPr marL="343080" indent="-342720">
              <a:lnSpc>
                <a:spcPct val="90000"/>
              </a:lnSpc>
              <a:buClr>
                <a:srgbClr val="ff0000"/>
              </a:buClr>
              <a:buFont typeface="Wingdings" charset="2"/>
              <a:buChar char=""/>
            </a:pPr>
            <a:r>
              <a:rPr b="1" lang="en-US" sz="1600" spc="-1" strike="noStrike">
                <a:solidFill>
                  <a:srgbClr val="ff0000"/>
                </a:solidFill>
                <a:uFill>
                  <a:solidFill>
                    <a:srgbClr val="ffffff"/>
                  </a:solidFill>
                </a:uFill>
                <a:latin typeface="Arial"/>
              </a:rPr>
              <a:t>Phase</a:t>
            </a:r>
            <a:r>
              <a:rPr b="1"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 -45°/Decade Slope through f</a:t>
            </a:r>
            <a:r>
              <a:rPr b="0" lang="en-US" sz="1600" spc="-1" strike="noStrike" baseline="-25000">
                <a:solidFill>
                  <a:srgbClr val="000000"/>
                </a:solidFill>
                <a:uFill>
                  <a:solidFill>
                    <a:srgbClr val="ffffff"/>
                  </a:solidFill>
                </a:uFill>
                <a:latin typeface="Arial"/>
              </a:rPr>
              <a:t>P</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Decade Above f</a:t>
            </a:r>
            <a:r>
              <a:rPr b="0" lang="en-US" sz="1600" spc="-1" strike="noStrike" baseline="-25000">
                <a:solidFill>
                  <a:srgbClr val="000000"/>
                </a:solidFill>
                <a:uFill>
                  <a:solidFill>
                    <a:srgbClr val="ffffff"/>
                  </a:solidFill>
                </a:uFill>
                <a:latin typeface="Arial"/>
              </a:rPr>
              <a:t>P</a:t>
            </a:r>
            <a:r>
              <a:rPr b="0" lang="en-US" sz="1600" spc="-1" strike="noStrike">
                <a:solidFill>
                  <a:srgbClr val="000000"/>
                </a:solidFill>
                <a:uFill>
                  <a:solidFill>
                    <a:srgbClr val="ffffff"/>
                  </a:solidFill>
                </a:uFill>
                <a:latin typeface="Arial"/>
              </a:rPr>
              <a:t> Phase = -90° (-84.3°)</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Decade Below f</a:t>
            </a:r>
            <a:r>
              <a:rPr b="0" lang="en-US" sz="1600" spc="-1" strike="noStrike" baseline="-25000">
                <a:solidFill>
                  <a:srgbClr val="000000"/>
                </a:solidFill>
                <a:uFill>
                  <a:solidFill>
                    <a:srgbClr val="ffffff"/>
                  </a:solidFill>
                </a:uFill>
                <a:latin typeface="Arial"/>
              </a:rPr>
              <a:t>P</a:t>
            </a:r>
            <a:r>
              <a:rPr b="0" lang="en-US" sz="1600" spc="-1" strike="noStrike">
                <a:solidFill>
                  <a:srgbClr val="000000"/>
                </a:solidFill>
                <a:uFill>
                  <a:solidFill>
                    <a:srgbClr val="ffffff"/>
                  </a:solidFill>
                </a:uFill>
                <a:latin typeface="Arial"/>
              </a:rPr>
              <a:t> Phase = 0° (-5.7°)</a:t>
            </a:r>
            <a:endParaRPr b="0" lang="en-US" sz="1800" spc="-1" strike="noStrike">
              <a:solidFill>
                <a:srgbClr val="000000"/>
              </a:solidFill>
              <a:uFill>
                <a:solidFill>
                  <a:srgbClr val="ffffff"/>
                </a:solidFill>
              </a:uFill>
              <a:latin typeface="Arial"/>
            </a:endParaRPr>
          </a:p>
        </p:txBody>
      </p:sp>
      <p:graphicFrame>
        <p:nvGraphicFramePr>
          <p:cNvPr id="244" name="Object 5"/>
          <p:cNvGraphicFramePr/>
          <p:nvPr/>
        </p:nvGraphicFramePr>
        <p:xfrm>
          <a:off x="6429240" y="2052720"/>
          <a:ext cx="748800" cy="393480"/>
        </p:xfrm>
        <a:graphic>
          <a:graphicData uri="http://schemas.openxmlformats.org/presentationml/2006/ole">
            <p:oleObj progId="Equation.3" r:id="rId5" spid="">
              <p:embed/>
              <p:pic>
                <p:nvPicPr>
                  <p:cNvPr id="245" name="Object 4" descr=""/>
                  <p:cNvPicPr/>
                  <p:nvPr/>
                </p:nvPicPr>
                <p:blipFill>
                  <a:blip r:embed="rId6"/>
                  <a:stretch/>
                </p:blipFill>
                <p:spPr>
                  <a:xfrm>
                    <a:off x="6429240" y="2052720"/>
                    <a:ext cx="748800" cy="393480"/>
                  </a:xfrm>
                  <a:prstGeom prst="rect">
                    <a:avLst/>
                  </a:prstGeom>
                  <a:ln>
                    <a:noFill/>
                  </a:ln>
                </p:spPr>
              </p:pic>
            </p:oleObj>
          </a:graphicData>
        </a:graphic>
      </p:graphicFrame>
      <p:sp>
        <p:nvSpPr>
          <p:cNvPr id="246" name="TextShape 6"/>
          <p:cNvSpPr txBox="1"/>
          <p:nvPr/>
        </p:nvSpPr>
        <p:spPr>
          <a:xfrm>
            <a:off x="6642000" y="6049800"/>
            <a:ext cx="2133360" cy="205920"/>
          </a:xfrm>
          <a:prstGeom prst="rect">
            <a:avLst/>
          </a:prstGeom>
          <a:noFill/>
          <a:ln>
            <a:noFill/>
          </a:ln>
        </p:spPr>
        <p:txBody>
          <a:bodyPr/>
          <a:p>
            <a:pPr algn="r">
              <a:lnSpc>
                <a:spcPct val="100000"/>
              </a:lnSpc>
            </a:pPr>
            <a:fld id="{70F833DB-A54D-475C-894B-35F48F4B087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Picture 24" descr=""/>
          <p:cNvPicPr/>
          <p:nvPr/>
        </p:nvPicPr>
        <p:blipFill>
          <a:blip r:embed="rId1"/>
          <a:stretch/>
        </p:blipFill>
        <p:spPr>
          <a:xfrm>
            <a:off x="4743360" y="380880"/>
            <a:ext cx="3647880" cy="2517480"/>
          </a:xfrm>
          <a:prstGeom prst="rect">
            <a:avLst/>
          </a:prstGeom>
          <a:ln w="9360">
            <a:noFill/>
          </a:ln>
        </p:spPr>
      </p:pic>
      <p:sp>
        <p:nvSpPr>
          <p:cNvPr id="248" name="TextShape 1"/>
          <p:cNvSpPr txBox="1"/>
          <p:nvPr/>
        </p:nvSpPr>
        <p:spPr>
          <a:xfrm>
            <a:off x="270000" y="12708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Zeros and Bode Plots</a:t>
            </a:r>
            <a:endParaRPr b="0" lang="en-US" sz="3200" spc="-1" strike="noStrike">
              <a:solidFill>
                <a:srgbClr val="000000"/>
              </a:solidFill>
              <a:uFill>
                <a:solidFill>
                  <a:srgbClr val="ffffff"/>
                </a:solidFill>
              </a:uFill>
              <a:latin typeface="Arial"/>
            </a:endParaRPr>
          </a:p>
        </p:txBody>
      </p:sp>
      <p:sp>
        <p:nvSpPr>
          <p:cNvPr id="249" name="CustomShape 2"/>
          <p:cNvSpPr/>
          <p:nvPr/>
        </p:nvSpPr>
        <p:spPr>
          <a:xfrm>
            <a:off x="5029200" y="3505320"/>
            <a:ext cx="4190760" cy="2658960"/>
          </a:xfrm>
          <a:prstGeom prst="rect">
            <a:avLst/>
          </a:prstGeom>
          <a:noFill/>
          <a:ln w="9360">
            <a:noFill/>
          </a:ln>
        </p:spPr>
        <p:style>
          <a:lnRef idx="0"/>
          <a:fillRef idx="0"/>
          <a:effectRef idx="0"/>
          <a:fontRef idx="minor"/>
        </p:style>
        <p:txBody>
          <a:bodyPr lIns="90000" rIns="90000" tIns="45000" bIns="45000"/>
          <a:p>
            <a:pPr marL="343080" indent="-342720">
              <a:lnSpc>
                <a:spcPct val="90000"/>
              </a:lnSpc>
              <a:buClr>
                <a:srgbClr val="ff0000"/>
              </a:buClr>
              <a:buFont typeface="Wingdings" charset="2"/>
              <a:buChar char=""/>
            </a:pPr>
            <a:r>
              <a:rPr b="1" lang="en-US" sz="1600" spc="-1" strike="noStrike">
                <a:solidFill>
                  <a:srgbClr val="ff0000"/>
                </a:solidFill>
                <a:uFill>
                  <a:solidFill>
                    <a:srgbClr val="ffffff"/>
                  </a:solidFill>
                </a:uFill>
                <a:latin typeface="Arial"/>
              </a:rPr>
              <a:t>Zero Location</a:t>
            </a:r>
            <a:r>
              <a:rPr b="0" lang="en-US" sz="1600" spc="-1" strike="noStrike">
                <a:solidFill>
                  <a:srgbClr val="000000"/>
                </a:solidFill>
                <a:uFill>
                  <a:solidFill>
                    <a:srgbClr val="ffffff"/>
                  </a:solidFill>
                </a:uFill>
                <a:latin typeface="Arial"/>
              </a:rPr>
              <a:t> = f</a:t>
            </a:r>
            <a:r>
              <a:rPr b="0" lang="en-US" sz="1600" spc="-1" strike="noStrike" baseline="-25000">
                <a:solidFill>
                  <a:srgbClr val="000000"/>
                </a:solidFill>
                <a:uFill>
                  <a:solidFill>
                    <a:srgbClr val="ffffff"/>
                  </a:solidFill>
                </a:uFill>
                <a:latin typeface="Arial"/>
              </a:rPr>
              <a:t>Z</a:t>
            </a:r>
            <a:endParaRPr b="0" lang="en-US" sz="1800" spc="-1" strike="noStrike">
              <a:solidFill>
                <a:srgbClr val="000000"/>
              </a:solidFill>
              <a:uFill>
                <a:solidFill>
                  <a:srgbClr val="ffffff"/>
                </a:solidFill>
              </a:uFill>
              <a:latin typeface="Arial"/>
            </a:endParaRPr>
          </a:p>
          <a:p>
            <a:pPr marL="343080" indent="-342720">
              <a:lnSpc>
                <a:spcPct val="90000"/>
              </a:lnSpc>
              <a:buClr>
                <a:srgbClr val="ff0000"/>
              </a:buClr>
              <a:buFont typeface="Wingdings" charset="2"/>
              <a:buChar char=""/>
            </a:pPr>
            <a:r>
              <a:rPr b="1" lang="en-US" sz="1600" spc="-1" strike="noStrike">
                <a:solidFill>
                  <a:srgbClr val="ff0000"/>
                </a:solidFill>
                <a:uFill>
                  <a:solidFill>
                    <a:srgbClr val="ffffff"/>
                  </a:solidFill>
                </a:uFill>
                <a:latin typeface="Arial"/>
              </a:rPr>
              <a:t>Magnitude</a:t>
            </a:r>
            <a:r>
              <a:rPr b="0" lang="en-US" sz="1600" spc="-1" strike="noStrike">
                <a:solidFill>
                  <a:srgbClr val="000000"/>
                </a:solidFill>
                <a:uFill>
                  <a:solidFill>
                    <a:srgbClr val="ffffff"/>
                  </a:solidFill>
                </a:uFill>
                <a:latin typeface="Arial"/>
              </a:rPr>
              <a:t> = +20dB/Decade Slope</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Slope begins at f</a:t>
            </a:r>
            <a:r>
              <a:rPr b="0" lang="en-US" sz="1600" spc="-1" strike="noStrike" baseline="-25000">
                <a:solidFill>
                  <a:srgbClr val="000000"/>
                </a:solidFill>
                <a:uFill>
                  <a:solidFill>
                    <a:srgbClr val="ffffff"/>
                  </a:solidFill>
                </a:uFill>
                <a:latin typeface="Arial"/>
              </a:rPr>
              <a:t>Z</a:t>
            </a:r>
            <a:r>
              <a:rPr b="0" lang="en-US" sz="1600" spc="-1" strike="noStrike">
                <a:solidFill>
                  <a:srgbClr val="000000"/>
                </a:solidFill>
                <a:uFill>
                  <a:solidFill>
                    <a:srgbClr val="ffffff"/>
                  </a:solidFill>
                </a:uFill>
                <a:latin typeface="Arial"/>
              </a:rPr>
              <a:t> and continues up as frequency increases</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Actual Function = +3dB up @ f</a:t>
            </a:r>
            <a:r>
              <a:rPr b="0" lang="en-US" sz="1600" spc="-1" strike="noStrike" baseline="-25000">
                <a:solidFill>
                  <a:srgbClr val="000000"/>
                </a:solidFill>
                <a:uFill>
                  <a:solidFill>
                    <a:srgbClr val="ffffff"/>
                  </a:solidFill>
                </a:uFill>
                <a:latin typeface="Arial"/>
              </a:rPr>
              <a:t>Z</a:t>
            </a:r>
            <a:endParaRPr b="0" lang="en-US" sz="1800" spc="-1" strike="noStrike">
              <a:solidFill>
                <a:srgbClr val="000000"/>
              </a:solidFill>
              <a:uFill>
                <a:solidFill>
                  <a:srgbClr val="ffffff"/>
                </a:solidFill>
              </a:uFill>
              <a:latin typeface="Arial"/>
            </a:endParaRPr>
          </a:p>
          <a:p>
            <a:pPr marL="343080" indent="-342720">
              <a:lnSpc>
                <a:spcPct val="90000"/>
              </a:lnSpc>
              <a:buClr>
                <a:srgbClr val="ff0000"/>
              </a:buClr>
              <a:buFont typeface="Wingdings" charset="2"/>
              <a:buChar char=""/>
            </a:pPr>
            <a:r>
              <a:rPr b="1" lang="en-US" sz="1600" spc="-1" strike="noStrike">
                <a:solidFill>
                  <a:srgbClr val="ff0000"/>
                </a:solidFill>
                <a:uFill>
                  <a:solidFill>
                    <a:srgbClr val="ffffff"/>
                  </a:solidFill>
                </a:uFill>
                <a:latin typeface="Arial"/>
              </a:rPr>
              <a:t>Phase</a:t>
            </a:r>
            <a:r>
              <a:rPr b="0" lang="en-US" sz="1600" spc="-1" strike="noStrike">
                <a:solidFill>
                  <a:srgbClr val="000000"/>
                </a:solidFill>
                <a:uFill>
                  <a:solidFill>
                    <a:srgbClr val="ffffff"/>
                  </a:solidFill>
                </a:uFill>
                <a:latin typeface="Arial"/>
              </a:rPr>
              <a:t> = +45°/Decade Slope through f</a:t>
            </a:r>
            <a:r>
              <a:rPr b="0" lang="en-US" sz="1600" spc="-1" strike="noStrike" baseline="-25000">
                <a:solidFill>
                  <a:srgbClr val="000000"/>
                </a:solidFill>
                <a:uFill>
                  <a:solidFill>
                    <a:srgbClr val="ffffff"/>
                  </a:solidFill>
                </a:uFill>
                <a:latin typeface="Arial"/>
              </a:rPr>
              <a:t>Z</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Decade Above f</a:t>
            </a:r>
            <a:r>
              <a:rPr b="0" lang="en-US" sz="1600" spc="-1" strike="noStrike" baseline="-25000">
                <a:solidFill>
                  <a:srgbClr val="000000"/>
                </a:solidFill>
                <a:uFill>
                  <a:solidFill>
                    <a:srgbClr val="ffffff"/>
                  </a:solidFill>
                </a:uFill>
                <a:latin typeface="Arial"/>
              </a:rPr>
              <a:t>Z</a:t>
            </a:r>
            <a:r>
              <a:rPr b="0" lang="en-US" sz="1600" spc="-1" strike="noStrike">
                <a:solidFill>
                  <a:srgbClr val="000000"/>
                </a:solidFill>
                <a:uFill>
                  <a:solidFill>
                    <a:srgbClr val="ffffff"/>
                  </a:solidFill>
                </a:uFill>
                <a:latin typeface="Arial"/>
              </a:rPr>
              <a:t> Phase = +90° (+84.3°)</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600" spc="-1" strike="noStrike">
                <a:solidFill>
                  <a:srgbClr val="000000"/>
                </a:solidFill>
                <a:uFill>
                  <a:solidFill>
                    <a:srgbClr val="ffffff"/>
                  </a:solidFill>
                </a:uFill>
                <a:latin typeface="Arial"/>
              </a:rPr>
              <a:t>Decade Below f</a:t>
            </a:r>
            <a:r>
              <a:rPr b="0" lang="en-US" sz="1600" spc="-1" strike="noStrike" baseline="-25000">
                <a:solidFill>
                  <a:srgbClr val="000000"/>
                </a:solidFill>
                <a:uFill>
                  <a:solidFill>
                    <a:srgbClr val="ffffff"/>
                  </a:solidFill>
                </a:uFill>
                <a:latin typeface="Arial"/>
              </a:rPr>
              <a:t>Z</a:t>
            </a:r>
            <a:r>
              <a:rPr b="0" lang="en-US" sz="1600" spc="-1" strike="noStrike">
                <a:solidFill>
                  <a:srgbClr val="000000"/>
                </a:solidFill>
                <a:uFill>
                  <a:solidFill>
                    <a:srgbClr val="ffffff"/>
                  </a:solidFill>
                </a:uFill>
                <a:latin typeface="Arial"/>
              </a:rPr>
              <a:t> Phase = 0° (5.7°)</a:t>
            </a:r>
            <a:endParaRPr b="0" lang="en-US" sz="1800" spc="-1" strike="noStrike">
              <a:solidFill>
                <a:srgbClr val="000000"/>
              </a:solidFill>
              <a:uFill>
                <a:solidFill>
                  <a:srgbClr val="ffffff"/>
                </a:solidFill>
              </a:uFill>
              <a:latin typeface="Arial"/>
            </a:endParaRPr>
          </a:p>
        </p:txBody>
      </p:sp>
      <p:graphicFrame>
        <p:nvGraphicFramePr>
          <p:cNvPr id="250" name="Object 3"/>
          <p:cNvGraphicFramePr/>
          <p:nvPr/>
        </p:nvGraphicFramePr>
        <p:xfrm>
          <a:off x="7807320" y="2195640"/>
          <a:ext cx="926640" cy="713880"/>
        </p:xfrm>
        <a:graphic>
          <a:graphicData uri="http://schemas.openxmlformats.org/presentationml/2006/ole">
            <p:oleObj progId="Equation.3" r:id="rId2" spid="">
              <p:embed/>
              <p:pic>
                <p:nvPicPr>
                  <p:cNvPr id="251" name="Object 6" descr=""/>
                  <p:cNvPicPr/>
                  <p:nvPr/>
                </p:nvPicPr>
                <p:blipFill>
                  <a:blip r:embed="rId3"/>
                  <a:stretch/>
                </p:blipFill>
                <p:spPr>
                  <a:xfrm>
                    <a:off x="7807320" y="2195640"/>
                    <a:ext cx="926640" cy="713880"/>
                  </a:xfrm>
                  <a:prstGeom prst="rect">
                    <a:avLst/>
                  </a:prstGeom>
                  <a:ln>
                    <a:noFill/>
                  </a:ln>
                </p:spPr>
              </p:pic>
            </p:oleObj>
          </a:graphicData>
        </a:graphic>
      </p:graphicFrame>
      <p:pic>
        <p:nvPicPr>
          <p:cNvPr id="252" name="Picture 8" descr=""/>
          <p:cNvPicPr/>
          <p:nvPr/>
        </p:nvPicPr>
        <p:blipFill>
          <a:blip r:embed="rId4"/>
          <a:stretch/>
        </p:blipFill>
        <p:spPr>
          <a:xfrm>
            <a:off x="163440" y="822240"/>
            <a:ext cx="4806720" cy="5481360"/>
          </a:xfrm>
          <a:prstGeom prst="rect">
            <a:avLst/>
          </a:prstGeom>
          <a:ln w="9360">
            <a:noFill/>
          </a:ln>
        </p:spPr>
      </p:pic>
      <p:sp>
        <p:nvSpPr>
          <p:cNvPr id="253" name="TextShape 4"/>
          <p:cNvSpPr txBox="1"/>
          <p:nvPr/>
        </p:nvSpPr>
        <p:spPr>
          <a:xfrm>
            <a:off x="6642000" y="6049800"/>
            <a:ext cx="2133360" cy="205920"/>
          </a:xfrm>
          <a:prstGeom prst="rect">
            <a:avLst/>
          </a:prstGeom>
          <a:noFill/>
          <a:ln>
            <a:noFill/>
          </a:ln>
        </p:spPr>
        <p:txBody>
          <a:bodyPr/>
          <a:p>
            <a:pPr algn="r">
              <a:lnSpc>
                <a:spcPct val="100000"/>
              </a:lnSpc>
            </a:pPr>
            <a:fld id="{6246ADA4-F29C-4857-9706-A7979749663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Capacitor - Intuitive Model</a:t>
            </a:r>
            <a:endParaRPr b="0" lang="en-US" sz="3200" spc="-1" strike="noStrike">
              <a:solidFill>
                <a:srgbClr val="000000"/>
              </a:solidFill>
              <a:uFill>
                <a:solidFill>
                  <a:srgbClr val="ffffff"/>
                </a:solidFill>
              </a:uFill>
              <a:latin typeface="Arial"/>
            </a:endParaRPr>
          </a:p>
        </p:txBody>
      </p:sp>
      <p:graphicFrame>
        <p:nvGraphicFramePr>
          <p:cNvPr id="255" name="Object 2"/>
          <p:cNvGraphicFramePr/>
          <p:nvPr/>
        </p:nvGraphicFramePr>
        <p:xfrm>
          <a:off x="423720" y="1131840"/>
          <a:ext cx="8381520" cy="4484160"/>
        </p:xfrm>
        <a:graphic>
          <a:graphicData uri="http://schemas.openxmlformats.org/presentationml/2006/ole">
            <p:oleObj progId="Visio.Drawing.11" r:id="rId1" spid="">
              <p:embed/>
              <p:pic>
                <p:nvPicPr>
                  <p:cNvPr id="256" name="Object 3" descr=""/>
                  <p:cNvPicPr/>
                  <p:nvPr/>
                </p:nvPicPr>
                <p:blipFill>
                  <a:blip r:embed="rId2"/>
                  <a:stretch/>
                </p:blipFill>
                <p:spPr>
                  <a:xfrm>
                    <a:off x="423720" y="1131840"/>
                    <a:ext cx="8381520" cy="4484160"/>
                  </a:xfrm>
                  <a:prstGeom prst="rect">
                    <a:avLst/>
                  </a:prstGeom>
                  <a:ln>
                    <a:noFill/>
                  </a:ln>
                </p:spPr>
              </p:pic>
            </p:oleObj>
          </a:graphicData>
        </a:graphic>
      </p:graphicFrame>
      <p:sp>
        <p:nvSpPr>
          <p:cNvPr id="257" name="TextShape 3"/>
          <p:cNvSpPr txBox="1"/>
          <p:nvPr/>
        </p:nvSpPr>
        <p:spPr>
          <a:xfrm>
            <a:off x="6642000" y="6049800"/>
            <a:ext cx="2133360" cy="205920"/>
          </a:xfrm>
          <a:prstGeom prst="rect">
            <a:avLst/>
          </a:prstGeom>
          <a:noFill/>
          <a:ln>
            <a:noFill/>
          </a:ln>
        </p:spPr>
        <p:txBody>
          <a:bodyPr/>
          <a:p>
            <a:pPr algn="r">
              <a:lnSpc>
                <a:spcPct val="100000"/>
              </a:lnSpc>
            </a:pPr>
            <a:fld id="{A85ACFD9-E74C-4200-A090-5A4F0DECA53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Inductor - Intuitive Model</a:t>
            </a:r>
            <a:endParaRPr b="0" lang="en-US" sz="3200" spc="-1" strike="noStrike">
              <a:solidFill>
                <a:srgbClr val="000000"/>
              </a:solidFill>
              <a:uFill>
                <a:solidFill>
                  <a:srgbClr val="ffffff"/>
                </a:solidFill>
              </a:uFill>
              <a:latin typeface="Arial"/>
            </a:endParaRPr>
          </a:p>
        </p:txBody>
      </p:sp>
      <p:graphicFrame>
        <p:nvGraphicFramePr>
          <p:cNvPr id="259" name="Object 2"/>
          <p:cNvGraphicFramePr/>
          <p:nvPr/>
        </p:nvGraphicFramePr>
        <p:xfrm>
          <a:off x="380880" y="1066680"/>
          <a:ext cx="8305560" cy="4422240"/>
        </p:xfrm>
        <a:graphic>
          <a:graphicData uri="http://schemas.openxmlformats.org/presentationml/2006/ole">
            <p:oleObj progId="Visio.Drawing.11" r:id="rId1" spid="">
              <p:embed/>
              <p:pic>
                <p:nvPicPr>
                  <p:cNvPr id="260" name="Object 3" descr=""/>
                  <p:cNvPicPr/>
                  <p:nvPr/>
                </p:nvPicPr>
                <p:blipFill>
                  <a:blip r:embed="rId2"/>
                  <a:stretch/>
                </p:blipFill>
                <p:spPr>
                  <a:xfrm>
                    <a:off x="380880" y="1066680"/>
                    <a:ext cx="8305560" cy="4422240"/>
                  </a:xfrm>
                  <a:prstGeom prst="rect">
                    <a:avLst/>
                  </a:prstGeom>
                  <a:ln>
                    <a:noFill/>
                  </a:ln>
                </p:spPr>
              </p:pic>
            </p:oleObj>
          </a:graphicData>
        </a:graphic>
      </p:graphicFrame>
      <p:sp>
        <p:nvSpPr>
          <p:cNvPr id="261" name="TextShape 3"/>
          <p:cNvSpPr txBox="1"/>
          <p:nvPr/>
        </p:nvSpPr>
        <p:spPr>
          <a:xfrm>
            <a:off x="6642000" y="6049800"/>
            <a:ext cx="2133360" cy="205920"/>
          </a:xfrm>
          <a:prstGeom prst="rect">
            <a:avLst/>
          </a:prstGeom>
          <a:noFill/>
          <a:ln>
            <a:noFill/>
          </a:ln>
        </p:spPr>
        <p:txBody>
          <a:bodyPr/>
          <a:p>
            <a:pPr algn="r">
              <a:lnSpc>
                <a:spcPct val="100000"/>
              </a:lnSpc>
            </a:pPr>
            <a:fld id="{E106E88B-2814-4F7E-9D97-F5D11B1EF21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231840" y="142920"/>
            <a:ext cx="871668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Capacitor and Inductor - Impedance vs Frequency</a:t>
            </a:r>
            <a:endParaRPr b="0" lang="en-US" sz="3200" spc="-1" strike="noStrike">
              <a:solidFill>
                <a:srgbClr val="000000"/>
              </a:solidFill>
              <a:uFill>
                <a:solidFill>
                  <a:srgbClr val="ffffff"/>
                </a:solidFill>
              </a:uFill>
              <a:latin typeface="Arial"/>
            </a:endParaRPr>
          </a:p>
        </p:txBody>
      </p:sp>
      <p:pic>
        <p:nvPicPr>
          <p:cNvPr id="263" name="Picture 1" descr=""/>
          <p:cNvPicPr/>
          <p:nvPr/>
        </p:nvPicPr>
        <p:blipFill>
          <a:blip r:embed="rId1"/>
          <a:stretch/>
        </p:blipFill>
        <p:spPr>
          <a:xfrm>
            <a:off x="252360" y="770040"/>
            <a:ext cx="8429400" cy="5238360"/>
          </a:xfrm>
          <a:prstGeom prst="rect">
            <a:avLst/>
          </a:prstGeom>
          <a:ln w="9360">
            <a:noFill/>
          </a:ln>
        </p:spPr>
      </p:pic>
      <p:sp>
        <p:nvSpPr>
          <p:cNvPr id="264" name="TextShape 2"/>
          <p:cNvSpPr txBox="1"/>
          <p:nvPr/>
        </p:nvSpPr>
        <p:spPr>
          <a:xfrm>
            <a:off x="6642000" y="6049800"/>
            <a:ext cx="2133360" cy="205920"/>
          </a:xfrm>
          <a:prstGeom prst="rect">
            <a:avLst/>
          </a:prstGeom>
          <a:noFill/>
          <a:ln>
            <a:noFill/>
          </a:ln>
        </p:spPr>
        <p:txBody>
          <a:bodyPr/>
          <a:p>
            <a:pPr algn="r">
              <a:lnSpc>
                <a:spcPct val="100000"/>
              </a:lnSpc>
            </a:pPr>
            <a:fld id="{7195453A-13AC-432E-B973-24AC824654A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65" name="CustomShape 3"/>
          <p:cNvSpPr/>
          <p:nvPr/>
        </p:nvSpPr>
        <p:spPr>
          <a:xfrm>
            <a:off x="2289600" y="4660920"/>
            <a:ext cx="1441440" cy="516600"/>
          </a:xfrm>
          <a:prstGeom prst="rect">
            <a:avLst/>
          </a:prstGeom>
          <a:solidFill>
            <a:schemeClr val="bg1"/>
          </a:solidFill>
          <a:ln w="12600">
            <a:solidFill>
              <a:srgbClr val="0000ff"/>
            </a:solidFill>
            <a:miter/>
          </a:ln>
        </p:spPr>
        <p:style>
          <a:lnRef idx="0"/>
          <a:fillRef idx="0"/>
          <a:effectRef idx="0"/>
          <a:fontRef idx="minor"/>
        </p:style>
        <p:txBody>
          <a:bodyPr wrap="none" lIns="90000" rIns="90000" tIns="45000" bIns="45000"/>
          <a:p>
            <a:pPr>
              <a:lnSpc>
                <a:spcPct val="100000"/>
              </a:lnSpc>
            </a:pPr>
            <a:r>
              <a:rPr b="0" lang="en-US" sz="1400" spc="-1" strike="noStrike">
                <a:solidFill>
                  <a:srgbClr val="0000ff"/>
                </a:solidFill>
                <a:uFill>
                  <a:solidFill>
                    <a:srgbClr val="ffffff"/>
                  </a:solidFill>
                </a:uFill>
                <a:latin typeface="Arial"/>
              </a:rPr>
              <a:t>Low frequency=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Low Impedance</a:t>
            </a:r>
            <a:endParaRPr b="0" lang="en-US" sz="1800" spc="-1" strike="noStrike">
              <a:solidFill>
                <a:srgbClr val="000000"/>
              </a:solidFill>
              <a:uFill>
                <a:solidFill>
                  <a:srgbClr val="ffffff"/>
                </a:solidFill>
              </a:uFill>
              <a:latin typeface="Arial"/>
            </a:endParaRPr>
          </a:p>
        </p:txBody>
      </p:sp>
      <p:sp>
        <p:nvSpPr>
          <p:cNvPr id="266" name="CustomShape 4"/>
          <p:cNvSpPr/>
          <p:nvPr/>
        </p:nvSpPr>
        <p:spPr>
          <a:xfrm>
            <a:off x="5910840" y="1050840"/>
            <a:ext cx="1482480" cy="516600"/>
          </a:xfrm>
          <a:prstGeom prst="rect">
            <a:avLst/>
          </a:prstGeom>
          <a:solidFill>
            <a:schemeClr val="bg1"/>
          </a:solidFill>
          <a:ln w="12600">
            <a:solidFill>
              <a:srgbClr val="0000ff"/>
            </a:solidFill>
            <a:miter/>
          </a:ln>
        </p:spPr>
        <p:style>
          <a:lnRef idx="0"/>
          <a:fillRef idx="0"/>
          <a:effectRef idx="0"/>
          <a:fontRef idx="minor"/>
        </p:style>
        <p:txBody>
          <a:bodyPr wrap="none" lIns="90000" rIns="90000" tIns="45000" bIns="45000"/>
          <a:p>
            <a:pPr>
              <a:lnSpc>
                <a:spcPct val="100000"/>
              </a:lnSpc>
            </a:pPr>
            <a:r>
              <a:rPr b="0" lang="en-US" sz="1400" spc="-1" strike="noStrike">
                <a:solidFill>
                  <a:srgbClr val="0000ff"/>
                </a:solidFill>
                <a:uFill>
                  <a:solidFill>
                    <a:srgbClr val="ffffff"/>
                  </a:solidFill>
                </a:uFill>
                <a:latin typeface="Arial"/>
              </a:rPr>
              <a:t>High frequency=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High Impedance</a:t>
            </a:r>
            <a:endParaRPr b="0" lang="en-US" sz="1800" spc="-1" strike="noStrike">
              <a:solidFill>
                <a:srgbClr val="000000"/>
              </a:solidFill>
              <a:uFill>
                <a:solidFill>
                  <a:srgbClr val="ffffff"/>
                </a:solidFill>
              </a:uFill>
              <a:latin typeface="Arial"/>
            </a:endParaRPr>
          </a:p>
        </p:txBody>
      </p:sp>
      <p:sp>
        <p:nvSpPr>
          <p:cNvPr id="267" name="CustomShape 5"/>
          <p:cNvSpPr/>
          <p:nvPr/>
        </p:nvSpPr>
        <p:spPr>
          <a:xfrm>
            <a:off x="2089440" y="1035000"/>
            <a:ext cx="1479600" cy="516600"/>
          </a:xfrm>
          <a:prstGeom prst="rect">
            <a:avLst/>
          </a:prstGeom>
          <a:solidFill>
            <a:schemeClr val="bg1"/>
          </a:solidFill>
          <a:ln w="12600">
            <a:solidFill>
              <a:schemeClr val="tx2">
                <a:lumMod val="75000"/>
              </a:schemeClr>
            </a:solidFill>
            <a:round/>
          </a:ln>
        </p:spPr>
        <p:style>
          <a:lnRef idx="0"/>
          <a:fillRef idx="0"/>
          <a:effectRef idx="0"/>
          <a:fontRef idx="minor"/>
        </p:style>
        <p:txBody>
          <a:bodyPr wrap="none" lIns="90000" rIns="90000" tIns="45000" bIns="45000"/>
          <a:p>
            <a:pPr>
              <a:lnSpc>
                <a:spcPct val="100000"/>
              </a:lnSpc>
            </a:pPr>
            <a:r>
              <a:rPr b="0" lang="en-US" sz="1400" spc="-1" strike="noStrike">
                <a:solidFill>
                  <a:srgbClr val="a60000"/>
                </a:solidFill>
                <a:uFill>
                  <a:solidFill>
                    <a:srgbClr val="ffffff"/>
                  </a:solidFill>
                </a:uFill>
                <a:latin typeface="Arial"/>
              </a:rPr>
              <a:t>Low frequency=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0000"/>
                </a:solidFill>
                <a:uFill>
                  <a:solidFill>
                    <a:srgbClr val="ffffff"/>
                  </a:solidFill>
                </a:uFill>
                <a:latin typeface="Arial"/>
              </a:rPr>
              <a:t>High Impedance</a:t>
            </a:r>
            <a:endParaRPr b="0" lang="en-US" sz="1800" spc="-1" strike="noStrike">
              <a:solidFill>
                <a:srgbClr val="000000"/>
              </a:solidFill>
              <a:uFill>
                <a:solidFill>
                  <a:srgbClr val="ffffff"/>
                </a:solidFill>
              </a:uFill>
              <a:latin typeface="Arial"/>
            </a:endParaRPr>
          </a:p>
        </p:txBody>
      </p:sp>
      <p:sp>
        <p:nvSpPr>
          <p:cNvPr id="268" name="CustomShape 6"/>
          <p:cNvSpPr/>
          <p:nvPr/>
        </p:nvSpPr>
        <p:spPr>
          <a:xfrm>
            <a:off x="5821920" y="4664160"/>
            <a:ext cx="1482480" cy="516600"/>
          </a:xfrm>
          <a:prstGeom prst="rect">
            <a:avLst/>
          </a:prstGeom>
          <a:solidFill>
            <a:schemeClr val="bg1"/>
          </a:solidFill>
          <a:ln w="12600">
            <a:solidFill>
              <a:schemeClr val="tx2">
                <a:lumMod val="75000"/>
              </a:schemeClr>
            </a:solidFill>
            <a:round/>
          </a:ln>
        </p:spPr>
        <p:style>
          <a:lnRef idx="0"/>
          <a:fillRef idx="0"/>
          <a:effectRef idx="0"/>
          <a:fontRef idx="minor"/>
        </p:style>
        <p:txBody>
          <a:bodyPr wrap="none" lIns="90000" rIns="90000" tIns="45000" bIns="45000"/>
          <a:p>
            <a:pPr>
              <a:lnSpc>
                <a:spcPct val="100000"/>
              </a:lnSpc>
            </a:pPr>
            <a:r>
              <a:rPr b="0" lang="en-US" sz="1400" spc="-1" strike="noStrike">
                <a:solidFill>
                  <a:srgbClr val="a60000"/>
                </a:solidFill>
                <a:uFill>
                  <a:solidFill>
                    <a:srgbClr val="ffffff"/>
                  </a:solidFill>
                </a:uFill>
                <a:latin typeface="Arial"/>
              </a:rPr>
              <a:t>High frequency=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0000"/>
                </a:solidFill>
                <a:uFill>
                  <a:solidFill>
                    <a:srgbClr val="ffffff"/>
                  </a:solidFill>
                </a:uFill>
                <a:latin typeface="Arial"/>
              </a:rPr>
              <a:t>Low Impedance</a:t>
            </a:r>
            <a:endParaRPr b="0" lang="en-US" sz="1800" spc="-1" strike="noStrike">
              <a:solidFill>
                <a:srgbClr val="000000"/>
              </a:solidFill>
              <a:uFill>
                <a:solidFill>
                  <a:srgbClr val="ffffff"/>
                </a:solidFill>
              </a:uFill>
              <a:latin typeface="Arial"/>
            </a:endParaRPr>
          </a:p>
        </p:txBody>
      </p:sp>
      <p:sp>
        <p:nvSpPr>
          <p:cNvPr id="269" name="CustomShape 7"/>
          <p:cNvSpPr/>
          <p:nvPr/>
        </p:nvSpPr>
        <p:spPr>
          <a:xfrm>
            <a:off x="6472080" y="2714760"/>
            <a:ext cx="1285560" cy="390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270" name="CustomShape 8"/>
          <p:cNvSpPr/>
          <p:nvPr/>
        </p:nvSpPr>
        <p:spPr>
          <a:xfrm>
            <a:off x="1352520" y="2533680"/>
            <a:ext cx="1371240" cy="399600"/>
          </a:xfrm>
          <a:prstGeom prst="rect">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Picture 6" descr=""/>
          <p:cNvPicPr/>
          <p:nvPr/>
        </p:nvPicPr>
        <p:blipFill>
          <a:blip r:embed="rId1"/>
          <a:srcRect l="1203" t="9180" r="5929" b="0"/>
          <a:stretch/>
        </p:blipFill>
        <p:spPr>
          <a:xfrm>
            <a:off x="4245120" y="3146400"/>
            <a:ext cx="4722480" cy="3119040"/>
          </a:xfrm>
          <a:prstGeom prst="rect">
            <a:avLst/>
          </a:prstGeom>
          <a:ln w="9360">
            <a:solidFill>
              <a:srgbClr val="ff0000"/>
            </a:solidFill>
            <a:miter/>
          </a:ln>
        </p:spPr>
      </p:pic>
      <p:sp>
        <p:nvSpPr>
          <p:cNvPr id="272" name="TextShape 1"/>
          <p:cNvSpPr txBox="1"/>
          <p:nvPr/>
        </p:nvSpPr>
        <p:spPr>
          <a:xfrm>
            <a:off x="30240" y="76320"/>
            <a:ext cx="501948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Op Amp - Intuitive Model</a:t>
            </a:r>
            <a:endParaRPr b="0" lang="en-US" sz="3200" spc="-1" strike="noStrike">
              <a:solidFill>
                <a:srgbClr val="000000"/>
              </a:solidFill>
              <a:uFill>
                <a:solidFill>
                  <a:srgbClr val="ffffff"/>
                </a:solidFill>
              </a:uFill>
              <a:latin typeface="Arial"/>
            </a:endParaRPr>
          </a:p>
        </p:txBody>
      </p:sp>
      <p:graphicFrame>
        <p:nvGraphicFramePr>
          <p:cNvPr id="273" name="Object 2"/>
          <p:cNvGraphicFramePr/>
          <p:nvPr/>
        </p:nvGraphicFramePr>
        <p:xfrm>
          <a:off x="264960" y="828720"/>
          <a:ext cx="4600080" cy="3760560"/>
        </p:xfrm>
        <a:graphic>
          <a:graphicData uri="http://schemas.openxmlformats.org/presentationml/2006/ole">
            <p:oleObj progId="Visio.Drawing.11" r:id="rId2" spid="">
              <p:embed/>
              <p:pic>
                <p:nvPicPr>
                  <p:cNvPr id="274" name="Object 5" descr=""/>
                  <p:cNvPicPr/>
                  <p:nvPr/>
                </p:nvPicPr>
                <p:blipFill>
                  <a:blip r:embed="rId3"/>
                  <a:stretch/>
                </p:blipFill>
                <p:spPr>
                  <a:xfrm>
                    <a:off x="264960" y="828720"/>
                    <a:ext cx="4600080" cy="3760560"/>
                  </a:xfrm>
                  <a:prstGeom prst="rect">
                    <a:avLst/>
                  </a:prstGeom>
                  <a:ln>
                    <a:noFill/>
                  </a:ln>
                </p:spPr>
              </p:pic>
            </p:oleObj>
          </a:graphicData>
        </a:graphic>
      </p:graphicFrame>
      <p:sp>
        <p:nvSpPr>
          <p:cNvPr id="275" name="Line 3"/>
          <p:cNvSpPr/>
          <p:nvPr/>
        </p:nvSpPr>
        <p:spPr>
          <a:xfrm>
            <a:off x="2590560" y="2876400"/>
            <a:ext cx="1557360" cy="685800"/>
          </a:xfrm>
          <a:prstGeom prst="line">
            <a:avLst/>
          </a:prstGeom>
          <a:ln w="31680">
            <a:solidFill>
              <a:srgbClr val="ff0000"/>
            </a:solidFill>
            <a:round/>
            <a:tailEnd len="lg" type="triangle" w="lg"/>
          </a:ln>
        </p:spPr>
        <p:style>
          <a:lnRef idx="0"/>
          <a:fillRef idx="0"/>
          <a:effectRef idx="0"/>
          <a:fontRef idx="minor"/>
        </p:style>
      </p:sp>
      <p:sp>
        <p:nvSpPr>
          <p:cNvPr id="276" name="Line 4"/>
          <p:cNvSpPr/>
          <p:nvPr/>
        </p:nvSpPr>
        <p:spPr>
          <a:xfrm flipV="1">
            <a:off x="3557520" y="1719000"/>
            <a:ext cx="1384200" cy="865440"/>
          </a:xfrm>
          <a:prstGeom prst="line">
            <a:avLst/>
          </a:prstGeom>
          <a:ln w="31680">
            <a:solidFill>
              <a:srgbClr val="ff0000"/>
            </a:solidFill>
            <a:round/>
            <a:tailEnd len="lg" type="triangle" w="lg"/>
          </a:ln>
        </p:spPr>
        <p:style>
          <a:lnRef idx="0"/>
          <a:fillRef idx="0"/>
          <a:effectRef idx="0"/>
          <a:fontRef idx="minor"/>
        </p:style>
      </p:sp>
      <p:pic>
        <p:nvPicPr>
          <p:cNvPr id="277" name="Picture 9" descr=""/>
          <p:cNvPicPr/>
          <p:nvPr/>
        </p:nvPicPr>
        <p:blipFill>
          <a:blip r:embed="rId4"/>
          <a:stretch/>
        </p:blipFill>
        <p:spPr>
          <a:xfrm>
            <a:off x="5035680" y="182520"/>
            <a:ext cx="3889080" cy="2812680"/>
          </a:xfrm>
          <a:prstGeom prst="rect">
            <a:avLst/>
          </a:prstGeom>
          <a:ln w="9360">
            <a:solidFill>
              <a:srgbClr val="ff0000"/>
            </a:solidFill>
            <a:miter/>
          </a:ln>
        </p:spPr>
      </p:pic>
      <p:sp>
        <p:nvSpPr>
          <p:cNvPr id="278" name="TextShape 5"/>
          <p:cNvSpPr txBox="1"/>
          <p:nvPr/>
        </p:nvSpPr>
        <p:spPr>
          <a:xfrm>
            <a:off x="6642000" y="6049800"/>
            <a:ext cx="2133360" cy="205920"/>
          </a:xfrm>
          <a:prstGeom prst="rect">
            <a:avLst/>
          </a:prstGeom>
          <a:noFill/>
          <a:ln>
            <a:noFill/>
          </a:ln>
        </p:spPr>
        <p:txBody>
          <a:bodyPr/>
          <a:p>
            <a:pPr algn="r">
              <a:lnSpc>
                <a:spcPct val="100000"/>
              </a:lnSpc>
            </a:pPr>
            <a:fld id="{64644348-120C-4BF3-9068-5DD78EA30F0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Op-Amp Loop Gain Model</a:t>
            </a:r>
            <a:endParaRPr b="0" lang="en-US" sz="3200" spc="-1" strike="noStrike">
              <a:solidFill>
                <a:srgbClr val="000000"/>
              </a:solidFill>
              <a:uFill>
                <a:solidFill>
                  <a:srgbClr val="ffffff"/>
                </a:solidFill>
              </a:uFill>
              <a:latin typeface="Arial"/>
            </a:endParaRPr>
          </a:p>
        </p:txBody>
      </p:sp>
      <p:sp>
        <p:nvSpPr>
          <p:cNvPr id="280" name="CustomShape 2"/>
          <p:cNvSpPr/>
          <p:nvPr/>
        </p:nvSpPr>
        <p:spPr>
          <a:xfrm>
            <a:off x="5791320" y="4365720"/>
            <a:ext cx="3276360" cy="169380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800" spc="-1" strike="noStrike">
                <a:solidFill>
                  <a:srgbClr val="ff0000"/>
                </a:solidFill>
                <a:uFill>
                  <a:solidFill>
                    <a:srgbClr val="ffffff"/>
                  </a:solidFill>
                </a:uFill>
                <a:latin typeface="Arial"/>
              </a:rPr>
              <a:t>V</a:t>
            </a:r>
            <a:r>
              <a:rPr b="1" lang="en-US" sz="1800" spc="-1" strike="noStrike" baseline="-25000">
                <a:solidFill>
                  <a:srgbClr val="ff0000"/>
                </a:solidFill>
                <a:uFill>
                  <a:solidFill>
                    <a:srgbClr val="ffffff"/>
                  </a:solidFill>
                </a:uFill>
                <a:latin typeface="Arial"/>
              </a:rPr>
              <a:t>OUT</a:t>
            </a:r>
            <a:r>
              <a:rPr b="1" lang="en-US" sz="1800" spc="-1" strike="noStrike">
                <a:solidFill>
                  <a:srgbClr val="ff0000"/>
                </a:solidFill>
                <a:uFill>
                  <a:solidFill>
                    <a:srgbClr val="ffffff"/>
                  </a:solidFill>
                </a:uFill>
                <a:latin typeface="Arial"/>
              </a:rPr>
              <a:t>/V</a:t>
            </a:r>
            <a:r>
              <a:rPr b="1" lang="en-US" sz="1800" spc="-1" strike="noStrike" baseline="-25000">
                <a:solidFill>
                  <a:srgbClr val="ff0000"/>
                </a:solidFill>
                <a:uFill>
                  <a:solidFill>
                    <a:srgbClr val="ffffff"/>
                  </a:solidFill>
                </a:uFill>
                <a:latin typeface="Arial"/>
              </a:rPr>
              <a:t>IN</a:t>
            </a:r>
            <a:r>
              <a:rPr b="1" lang="en-US" sz="1800" spc="-1" strike="noStrike">
                <a:solidFill>
                  <a:srgbClr val="ff0000"/>
                </a:solidFill>
                <a:uFill>
                  <a:solidFill>
                    <a:srgbClr val="ffffff"/>
                  </a:solidFill>
                </a:uFill>
                <a:latin typeface="Arial"/>
              </a:rPr>
              <a:t> = Acl = Aol/(1+Aolβ)</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800" spc="-1" strike="noStrike">
                <a:solidFill>
                  <a:srgbClr val="ff0000"/>
                </a:solidFill>
                <a:uFill>
                  <a:solidFill>
                    <a:srgbClr val="ffffff"/>
                  </a:solidFill>
                </a:uFill>
                <a:latin typeface="Arial"/>
              </a:rPr>
              <a:t>If Aol &gt;&gt; 1 then Acl ≈ 1/β</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Aol: Open Loop Gain</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β: Feedback Factor</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Acl: Closed Loop Gain</a:t>
            </a:r>
            <a:endParaRPr b="0" lang="en-US" sz="1800" spc="-1" strike="noStrike">
              <a:solidFill>
                <a:srgbClr val="000000"/>
              </a:solidFill>
              <a:uFill>
                <a:solidFill>
                  <a:srgbClr val="ffffff"/>
                </a:solidFill>
              </a:uFill>
              <a:latin typeface="Arial"/>
            </a:endParaRPr>
          </a:p>
        </p:txBody>
      </p:sp>
      <p:pic>
        <p:nvPicPr>
          <p:cNvPr id="281" name="Picture 3" descr=""/>
          <p:cNvPicPr/>
          <p:nvPr/>
        </p:nvPicPr>
        <p:blipFill>
          <a:blip r:embed="rId1"/>
          <a:stretch/>
        </p:blipFill>
        <p:spPr>
          <a:xfrm>
            <a:off x="150840" y="858960"/>
            <a:ext cx="5952600" cy="5371920"/>
          </a:xfrm>
          <a:prstGeom prst="rect">
            <a:avLst/>
          </a:prstGeom>
          <a:ln w="9360">
            <a:noFill/>
          </a:ln>
        </p:spPr>
      </p:pic>
      <p:sp>
        <p:nvSpPr>
          <p:cNvPr id="282" name="TextShape 3"/>
          <p:cNvSpPr txBox="1"/>
          <p:nvPr/>
        </p:nvSpPr>
        <p:spPr>
          <a:xfrm>
            <a:off x="6642000" y="6049800"/>
            <a:ext cx="2133360" cy="205920"/>
          </a:xfrm>
          <a:prstGeom prst="rect">
            <a:avLst/>
          </a:prstGeom>
          <a:noFill/>
          <a:ln>
            <a:noFill/>
          </a:ln>
        </p:spPr>
        <p:txBody>
          <a:bodyPr/>
          <a:p>
            <a:pPr algn="r">
              <a:lnSpc>
                <a:spcPct val="100000"/>
              </a:lnSpc>
            </a:pPr>
            <a:fld id="{C923BAA9-FA79-4451-B30D-28DC851CAAC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642000" y="6049800"/>
            <a:ext cx="2133360" cy="205920"/>
          </a:xfrm>
          <a:prstGeom prst="rect">
            <a:avLst/>
          </a:prstGeom>
          <a:noFill/>
          <a:ln>
            <a:noFill/>
          </a:ln>
        </p:spPr>
        <p:txBody>
          <a:bodyPr/>
          <a:p>
            <a:pPr algn="r">
              <a:lnSpc>
                <a:spcPct val="100000"/>
              </a:lnSpc>
            </a:pPr>
            <a:fld id="{2691A6A8-3F16-4E19-80B7-6D5447271AA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284" name="Object 2"/>
          <p:cNvGraphicFramePr/>
          <p:nvPr/>
        </p:nvGraphicFramePr>
        <p:xfrm>
          <a:off x="1295280" y="1295280"/>
          <a:ext cx="5714640" cy="3147480"/>
        </p:xfrm>
        <a:graphic>
          <a:graphicData uri="http://schemas.openxmlformats.org/presentationml/2006/ole">
            <p:oleObj progId="Visio.Drawing.11" r:id="rId1" spid="">
              <p:embed/>
              <p:pic>
                <p:nvPicPr>
                  <p:cNvPr id="285" name="Object 4" descr=""/>
                  <p:cNvPicPr/>
                  <p:nvPr/>
                </p:nvPicPr>
                <p:blipFill>
                  <a:blip r:embed="rId2"/>
                  <a:stretch/>
                </p:blipFill>
                <p:spPr>
                  <a:xfrm>
                    <a:off x="1295280" y="1295280"/>
                    <a:ext cx="5714640" cy="3147480"/>
                  </a:xfrm>
                  <a:prstGeom prst="rect">
                    <a:avLst/>
                  </a:prstGeom>
                  <a:ln>
                    <a:noFill/>
                  </a:ln>
                </p:spPr>
              </p:pic>
            </p:oleObj>
          </a:graphicData>
        </a:graphic>
      </p:graphicFrame>
      <p:sp>
        <p:nvSpPr>
          <p:cNvPr id="286" name="CustomShape 3"/>
          <p:cNvSpPr/>
          <p:nvPr/>
        </p:nvSpPr>
        <p:spPr>
          <a:xfrm>
            <a:off x="609480" y="4648320"/>
            <a:ext cx="8229240" cy="1599480"/>
          </a:xfrm>
          <a:prstGeom prst="rect">
            <a:avLst/>
          </a:prstGeom>
          <a:noFill/>
          <a:ln w="9360">
            <a:noFill/>
          </a:ln>
        </p:spPr>
        <p:style>
          <a:lnRef idx="0"/>
          <a:fillRef idx="0"/>
          <a:effectRef idx="0"/>
          <a:fontRef idx="minor"/>
        </p:style>
        <p:txBody>
          <a:bodyPr lIns="90000" rIns="90000" tIns="45000" bIns="45000"/>
          <a:p>
            <a:pPr marL="343080" indent="-342720">
              <a:lnSpc>
                <a:spcPct val="90000"/>
              </a:lnSpc>
              <a:buClr>
                <a:srgbClr val="000000"/>
              </a:buClr>
              <a:buFont typeface="Wingdings" charset="2"/>
              <a:buChar char=""/>
            </a:pPr>
            <a:r>
              <a:rPr b="0" lang="en-US" sz="2000" spc="-1" strike="noStrike">
                <a:solidFill>
                  <a:srgbClr val="000000"/>
                </a:solidFill>
                <a:uFill>
                  <a:solidFill>
                    <a:srgbClr val="ffffff"/>
                  </a:solidFill>
                </a:uFill>
                <a:latin typeface="Arial"/>
              </a:rPr>
              <a:t>β is easy to calculate as feedback network around the Op Amp</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2000" spc="-1" strike="noStrike">
                <a:solidFill>
                  <a:srgbClr val="000000"/>
                </a:solidFill>
                <a:uFill>
                  <a:solidFill>
                    <a:srgbClr val="ffffff"/>
                  </a:solidFill>
                </a:uFill>
                <a:latin typeface="Arial"/>
              </a:rPr>
              <a:t>1/β is reciprocal of β</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2000" spc="-1" strike="noStrike">
                <a:solidFill>
                  <a:srgbClr val="000000"/>
                </a:solidFill>
                <a:uFill>
                  <a:solidFill>
                    <a:srgbClr val="ffffff"/>
                  </a:solidFill>
                </a:uFill>
                <a:latin typeface="Arial"/>
              </a:rPr>
              <a:t>Easy Rules-Of-Thumb and Tricks to Plot 1/β on Op Amp Aol Curve</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2000" spc="-1" strike="noStrike">
                <a:solidFill>
                  <a:srgbClr val="000000"/>
                </a:solidFill>
                <a:uFill>
                  <a:solidFill>
                    <a:srgbClr val="ffffff"/>
                  </a:solidFill>
                </a:uFill>
                <a:latin typeface="Arial"/>
              </a:rPr>
              <a:t>Plotting Aol Curve and 1/β Curve shows Loop Gain </a:t>
            </a:r>
            <a:endParaRPr b="0" lang="en-US" sz="1800" spc="-1" strike="noStrike">
              <a:solidFill>
                <a:srgbClr val="000000"/>
              </a:solidFill>
              <a:uFill>
                <a:solidFill>
                  <a:srgbClr val="ffffff"/>
                </a:solidFill>
              </a:uFill>
              <a:latin typeface="Arial"/>
            </a:endParaRPr>
          </a:p>
        </p:txBody>
      </p:sp>
      <p:sp>
        <p:nvSpPr>
          <p:cNvPr id="287" name="TextShape 4"/>
          <p:cNvSpPr txBox="1"/>
          <p:nvPr/>
        </p:nvSpPr>
        <p:spPr>
          <a:xfrm>
            <a:off x="40788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Arial"/>
              </a:rPr>
              <a:t> and 1/</a:t>
            </a:r>
            <a:r>
              <a:rPr b="1" lang="en-US" sz="2800" spc="-1" strike="noStrike">
                <a:solidFill>
                  <a:srgbClr val="c00000"/>
                </a:solidFill>
                <a:uFill>
                  <a:solidFill>
                    <a:srgbClr val="ffffff"/>
                  </a:solidFill>
                </a:uFill>
                <a:latin typeface="Symbol"/>
              </a:rPr>
              <a:t>b</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Amplifier Stability Criteria</a:t>
            </a:r>
            <a:endParaRPr b="0" lang="en-US" sz="3200" spc="-1" strike="noStrike">
              <a:solidFill>
                <a:srgbClr val="000000"/>
              </a:solidFill>
              <a:uFill>
                <a:solidFill>
                  <a:srgbClr val="ffffff"/>
                </a:solidFill>
              </a:uFill>
              <a:latin typeface="Arial"/>
            </a:endParaRPr>
          </a:p>
        </p:txBody>
      </p:sp>
      <p:sp>
        <p:nvSpPr>
          <p:cNvPr id="289" name="TextShape 2"/>
          <p:cNvSpPr txBox="1"/>
          <p:nvPr/>
        </p:nvSpPr>
        <p:spPr>
          <a:xfrm>
            <a:off x="227160" y="892080"/>
            <a:ext cx="8740440" cy="5173200"/>
          </a:xfrm>
          <a:prstGeom prst="rect">
            <a:avLst/>
          </a:prstGeom>
          <a:noFill/>
          <a:ln w="9360">
            <a:noFill/>
          </a:ln>
        </p:spPr>
        <p:txBody>
          <a:bodyPr/>
          <a:p>
            <a:pPr marL="227160" indent="-226800">
              <a:lnSpc>
                <a:spcPct val="80000"/>
              </a:lnSpc>
            </a:pP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OUT</a:t>
            </a: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IN</a:t>
            </a:r>
            <a:r>
              <a:rPr b="1" lang="en-US" sz="1800" spc="-1" strike="noStrike">
                <a:solidFill>
                  <a:srgbClr val="000000"/>
                </a:solidFill>
                <a:uFill>
                  <a:solidFill>
                    <a:srgbClr val="ffffff"/>
                  </a:solidFill>
                </a:uFill>
                <a:latin typeface="Arial"/>
              </a:rPr>
              <a:t> = Aol / (1+ Aolβ)</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0000cc"/>
                </a:solidFill>
                <a:uFill>
                  <a:solidFill>
                    <a:srgbClr val="ffffff"/>
                  </a:solidFill>
                </a:uFill>
                <a:latin typeface="Arial"/>
              </a:rPr>
              <a:t>If:</a:t>
            </a:r>
            <a:r>
              <a:rPr b="1" lang="en-US" sz="1800" spc="-1" strike="noStrike">
                <a:solidFill>
                  <a:srgbClr val="000000"/>
                </a:solidFill>
                <a:uFill>
                  <a:solidFill>
                    <a:srgbClr val="ffffff"/>
                  </a:solidFill>
                </a:uFill>
                <a:latin typeface="Arial"/>
              </a:rPr>
              <a:t> Aolβ = -1 </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0000cc"/>
                </a:solidFill>
                <a:uFill>
                  <a:solidFill>
                    <a:srgbClr val="ffffff"/>
                  </a:solidFill>
                </a:uFill>
                <a:latin typeface="Arial"/>
              </a:rPr>
              <a:t>Then:</a:t>
            </a:r>
            <a:r>
              <a:rPr b="1" lang="en-US" sz="1800" spc="-1" strike="noStrike">
                <a:solidFill>
                  <a:srgbClr val="000000"/>
                </a:solidFill>
                <a:uFill>
                  <a:solidFill>
                    <a:srgbClr val="ffffff"/>
                  </a:solidFill>
                </a:uFill>
                <a:latin typeface="Arial"/>
              </a:rPr>
              <a:t> V</a:t>
            </a:r>
            <a:r>
              <a:rPr b="1" lang="en-US" sz="1800" spc="-1" strike="noStrike" baseline="-25000">
                <a:solidFill>
                  <a:srgbClr val="000000"/>
                </a:solidFill>
                <a:uFill>
                  <a:solidFill>
                    <a:srgbClr val="ffffff"/>
                  </a:solidFill>
                </a:uFill>
                <a:latin typeface="Arial"/>
              </a:rPr>
              <a:t>OUT</a:t>
            </a: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IN </a:t>
            </a:r>
            <a:r>
              <a:rPr b="1" lang="en-US" sz="1800" spc="-1" strike="noStrike">
                <a:solidFill>
                  <a:srgbClr val="000000"/>
                </a:solidFill>
                <a:uFill>
                  <a:solidFill>
                    <a:srgbClr val="ffffff"/>
                  </a:solidFill>
                </a:uFill>
                <a:latin typeface="Arial"/>
              </a:rPr>
              <a:t>= Aol / 0 </a:t>
            </a:r>
            <a:r>
              <a:rPr b="1" lang="en-US" sz="1800" spc="-1" strike="noStrike">
                <a:solidFill>
                  <a:srgbClr val="000000"/>
                </a:solidFill>
                <a:uFill>
                  <a:solidFill>
                    <a:srgbClr val="ffffff"/>
                  </a:solidFill>
                </a:uFill>
                <a:latin typeface="Wingdings"/>
              </a:rPr>
              <a:t></a:t>
            </a:r>
            <a:r>
              <a:rPr b="1"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ff0000"/>
                </a:solidFill>
                <a:uFill>
                  <a:solidFill>
                    <a:srgbClr val="ffffff"/>
                  </a:solidFill>
                </a:uFill>
                <a:latin typeface="Arial"/>
              </a:rPr>
              <a:t>If V</a:t>
            </a:r>
            <a:r>
              <a:rPr b="1" lang="en-US" sz="1800" spc="-1" strike="noStrike" baseline="-25000">
                <a:solidFill>
                  <a:srgbClr val="ff0000"/>
                </a:solidFill>
                <a:uFill>
                  <a:solidFill>
                    <a:srgbClr val="ffffff"/>
                  </a:solidFill>
                </a:uFill>
                <a:latin typeface="Arial"/>
              </a:rPr>
              <a:t>OUT</a:t>
            </a:r>
            <a:r>
              <a:rPr b="1" lang="en-US" sz="1800" spc="-1" strike="noStrike">
                <a:solidFill>
                  <a:srgbClr val="ff0000"/>
                </a:solidFill>
                <a:uFill>
                  <a:solidFill>
                    <a:srgbClr val="ffffff"/>
                  </a:solidFill>
                </a:uFill>
                <a:latin typeface="Arial"/>
              </a:rPr>
              <a:t>/V</a:t>
            </a:r>
            <a:r>
              <a:rPr b="1" lang="en-US" sz="1800" spc="-1" strike="noStrike" baseline="-25000">
                <a:solidFill>
                  <a:srgbClr val="ff0000"/>
                </a:solidFill>
                <a:uFill>
                  <a:solidFill>
                    <a:srgbClr val="ffffff"/>
                  </a:solidFill>
                </a:uFill>
                <a:latin typeface="Arial"/>
              </a:rPr>
              <a:t>IN </a:t>
            </a:r>
            <a:r>
              <a:rPr b="1" lang="en-US" sz="1800" spc="-1" strike="noStrike">
                <a:solidFill>
                  <a:srgbClr val="ff0000"/>
                </a:solidFill>
                <a:uFill>
                  <a:solidFill>
                    <a:srgbClr val="ffffff"/>
                  </a:solidFill>
                </a:uFill>
                <a:latin typeface="Arial"/>
              </a:rPr>
              <a:t>= ∞</a:t>
            </a:r>
            <a:r>
              <a:rPr b="1"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Wingdings"/>
              </a:rPr>
              <a:t></a:t>
            </a:r>
            <a:r>
              <a:rPr b="1" lang="en-US" sz="1800" spc="-1" strike="noStrike">
                <a:solidFill>
                  <a:srgbClr val="000000"/>
                </a:solidFill>
                <a:uFill>
                  <a:solidFill>
                    <a:srgbClr val="ffffff"/>
                  </a:solidFill>
                </a:uFill>
                <a:latin typeface="Arial"/>
              </a:rPr>
              <a:t> Unbounded Gain </a:t>
            </a:r>
            <a:endParaRPr b="0" lang="en-US" sz="2000" spc="-1" strike="noStrike">
              <a:solidFill>
                <a:srgbClr val="000000"/>
              </a:solidFill>
              <a:uFill>
                <a:solidFill>
                  <a:srgbClr val="ffffff"/>
                </a:solidFill>
              </a:uFill>
              <a:latin typeface="Arial"/>
            </a:endParaRPr>
          </a:p>
          <a:p>
            <a:pPr marL="227160" indent="-226800">
              <a:lnSpc>
                <a:spcPct val="110000"/>
              </a:lnSpc>
            </a:pPr>
            <a:r>
              <a:rPr b="1" lang="en-US" sz="1800" spc="-1" strike="noStrike">
                <a:solidFill>
                  <a:srgbClr val="000000"/>
                </a:solidFill>
                <a:uFill>
                  <a:solidFill>
                    <a:srgbClr val="ffffff"/>
                  </a:solidFill>
                </a:uFill>
                <a:latin typeface="Arial"/>
              </a:rPr>
              <a:t>Any small changes in V</a:t>
            </a:r>
            <a:r>
              <a:rPr b="1" lang="en-US" sz="1800" spc="-1" strike="noStrike" baseline="-25000">
                <a:solidFill>
                  <a:srgbClr val="000000"/>
                </a:solidFill>
                <a:uFill>
                  <a:solidFill>
                    <a:srgbClr val="ffffff"/>
                  </a:solidFill>
                </a:uFill>
                <a:latin typeface="Arial"/>
              </a:rPr>
              <a:t>IN</a:t>
            </a:r>
            <a:r>
              <a:rPr b="1" lang="en-US" sz="1800" spc="-1" strike="noStrike">
                <a:solidFill>
                  <a:srgbClr val="000000"/>
                </a:solidFill>
                <a:uFill>
                  <a:solidFill>
                    <a:srgbClr val="ffffff"/>
                  </a:solidFill>
                </a:uFill>
                <a:latin typeface="Arial"/>
              </a:rPr>
              <a:t> will result in large changes in V</a:t>
            </a:r>
            <a:r>
              <a:rPr b="1" lang="en-US" sz="1800" spc="-1" strike="noStrike" baseline="-25000">
                <a:solidFill>
                  <a:srgbClr val="000000"/>
                </a:solidFill>
                <a:uFill>
                  <a:solidFill>
                    <a:srgbClr val="ffffff"/>
                  </a:solidFill>
                </a:uFill>
                <a:latin typeface="Arial"/>
              </a:rPr>
              <a:t>OUT </a:t>
            </a:r>
            <a:r>
              <a:rPr b="1" lang="en-US" sz="1800" spc="-1" strike="noStrike">
                <a:solidFill>
                  <a:srgbClr val="000000"/>
                </a:solidFill>
                <a:uFill>
                  <a:solidFill>
                    <a:srgbClr val="ffffff"/>
                  </a:solidFill>
                </a:uFill>
                <a:latin typeface="Arial"/>
              </a:rPr>
              <a:t>which will feed back to V</a:t>
            </a:r>
            <a:r>
              <a:rPr b="1" lang="en-US" sz="1800" spc="-1" strike="noStrike" baseline="-25000">
                <a:solidFill>
                  <a:srgbClr val="000000"/>
                </a:solidFill>
                <a:uFill>
                  <a:solidFill>
                    <a:srgbClr val="ffffff"/>
                  </a:solidFill>
                </a:uFill>
                <a:latin typeface="Arial"/>
              </a:rPr>
              <a:t>IN</a:t>
            </a:r>
            <a:r>
              <a:rPr b="1" lang="en-US" sz="1800" spc="-1" strike="noStrike">
                <a:solidFill>
                  <a:srgbClr val="000000"/>
                </a:solidFill>
                <a:uFill>
                  <a:solidFill>
                    <a:srgbClr val="ffffff"/>
                  </a:solidFill>
                </a:uFill>
                <a:latin typeface="Arial"/>
              </a:rPr>
              <a:t> and result in even larger changes in V</a:t>
            </a:r>
            <a:r>
              <a:rPr b="1" lang="en-US" sz="1800" spc="-1" strike="noStrike" baseline="-25000">
                <a:solidFill>
                  <a:srgbClr val="000000"/>
                </a:solidFill>
                <a:uFill>
                  <a:solidFill>
                    <a:srgbClr val="ffffff"/>
                  </a:solidFill>
                </a:uFill>
                <a:latin typeface="Arial"/>
              </a:rPr>
              <a:t>OUT </a:t>
            </a:r>
            <a:r>
              <a:rPr b="1" lang="en-US" sz="1800" spc="-1" strike="noStrike">
                <a:solidFill>
                  <a:srgbClr val="000000"/>
                </a:solidFill>
                <a:uFill>
                  <a:solidFill>
                    <a:srgbClr val="ffffff"/>
                  </a:solidFill>
                </a:uFill>
                <a:latin typeface="Wingdings"/>
              </a:rPr>
              <a:t></a:t>
            </a:r>
            <a:r>
              <a:rPr b="1" lang="en-US" sz="1800" spc="-1" strike="noStrike">
                <a:solidFill>
                  <a:srgbClr val="000000"/>
                </a:solidFill>
                <a:uFill>
                  <a:solidFill>
                    <a:srgbClr val="ffffff"/>
                  </a:solidFill>
                </a:uFill>
                <a:latin typeface="Arial"/>
              </a:rPr>
              <a:t> </a:t>
            </a:r>
            <a:r>
              <a:rPr b="1" i="1" lang="en-US" sz="1800" spc="-1" strike="noStrike">
                <a:solidFill>
                  <a:srgbClr val="ff0000"/>
                </a:solidFill>
                <a:uFill>
                  <a:solidFill>
                    <a:srgbClr val="ffffff"/>
                  </a:solidFill>
                </a:uFill>
                <a:latin typeface="Arial"/>
              </a:rPr>
              <a:t>OSCILLATIONS</a:t>
            </a:r>
            <a:r>
              <a:rPr b="1"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Wingdings"/>
              </a:rPr>
              <a:t></a:t>
            </a:r>
            <a:r>
              <a:rPr b="1" lang="en-US" sz="1800" spc="-1" strike="noStrike">
                <a:solidFill>
                  <a:srgbClr val="ff0000"/>
                </a:solidFill>
                <a:uFill>
                  <a:solidFill>
                    <a:srgbClr val="ffffff"/>
                  </a:solidFill>
                </a:uFill>
                <a:latin typeface="Arial"/>
              </a:rPr>
              <a:t> </a:t>
            </a:r>
            <a:r>
              <a:rPr b="1" i="1" lang="en-US" sz="1800" spc="-1" strike="noStrike">
                <a:solidFill>
                  <a:srgbClr val="ff0000"/>
                </a:solidFill>
                <a:uFill>
                  <a:solidFill>
                    <a:srgbClr val="ffffff"/>
                  </a:solidFill>
                </a:uFill>
                <a:latin typeface="Arial"/>
              </a:rPr>
              <a:t>INSTABILITY </a:t>
            </a:r>
            <a:r>
              <a:rPr b="1" i="1" lang="en-US" sz="1800" spc="-1" strike="noStrike">
                <a:solidFill>
                  <a:srgbClr val="000000"/>
                </a:solidFill>
                <a:uFill>
                  <a:solidFill>
                    <a:srgbClr val="ffffff"/>
                  </a:solidFill>
                </a:uFill>
                <a:latin typeface="Arial"/>
              </a:rPr>
              <a:t>!!</a:t>
            </a:r>
            <a:r>
              <a:rPr b="1" i="1" lang="en-US" sz="16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0000cc"/>
                </a:solidFill>
                <a:uFill>
                  <a:solidFill>
                    <a:srgbClr val="ffffff"/>
                  </a:solidFill>
                </a:uFill>
                <a:latin typeface="Arial"/>
              </a:rPr>
              <a:t>Aolβ: Loop Gain</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0000cc"/>
                </a:solidFill>
                <a:uFill>
                  <a:solidFill>
                    <a:srgbClr val="ffffff"/>
                  </a:solidFill>
                </a:uFill>
                <a:latin typeface="Arial"/>
              </a:rPr>
              <a:t>Aolβ = -1 </a:t>
            </a:r>
            <a:r>
              <a:rPr b="1" lang="en-US" sz="1800" spc="-1" strike="noStrike">
                <a:solidFill>
                  <a:srgbClr val="0000cc"/>
                </a:solidFill>
                <a:uFill>
                  <a:solidFill>
                    <a:srgbClr val="ffffff"/>
                  </a:solidFill>
                </a:uFill>
                <a:latin typeface="Wingdings"/>
              </a:rPr>
              <a:t></a:t>
            </a:r>
            <a:r>
              <a:rPr b="1" lang="en-US" sz="1800" spc="-1" strike="noStrike">
                <a:solidFill>
                  <a:srgbClr val="0000cc"/>
                </a:solidFill>
                <a:uFill>
                  <a:solidFill>
                    <a:srgbClr val="ffffff"/>
                  </a:solidFill>
                </a:uFill>
                <a:latin typeface="Arial"/>
              </a:rPr>
              <a:t> Phase shift of </a:t>
            </a:r>
            <a:r>
              <a:rPr b="1" lang="en-US" sz="1800" spc="-1" strike="noStrike" u="sng">
                <a:solidFill>
                  <a:srgbClr val="0000cc"/>
                </a:solidFill>
                <a:uFill>
                  <a:solidFill>
                    <a:srgbClr val="ffffff"/>
                  </a:solidFill>
                </a:uFill>
                <a:latin typeface="Arial"/>
              </a:rPr>
              <a:t>+</a:t>
            </a:r>
            <a:r>
              <a:rPr b="1" lang="en-US" sz="1800" spc="-1" strike="noStrike">
                <a:solidFill>
                  <a:srgbClr val="0000cc"/>
                </a:solidFill>
                <a:uFill>
                  <a:solidFill>
                    <a:srgbClr val="ffffff"/>
                  </a:solidFill>
                </a:uFill>
                <a:latin typeface="Arial"/>
              </a:rPr>
              <a:t>180°, Magnitude of 1 (0dB)</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0000cc"/>
                </a:solidFill>
                <a:uFill>
                  <a:solidFill>
                    <a:srgbClr val="ffffff"/>
                  </a:solidFill>
                </a:uFill>
                <a:latin typeface="Arial"/>
              </a:rPr>
              <a:t>fcl: frequency where Aolβ = 1 (0dB)</a:t>
            </a:r>
            <a:r>
              <a:rPr b="1" lang="en-US" sz="1600" spc="-1" strike="noStrike">
                <a:solidFill>
                  <a:srgbClr val="0000cc"/>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ff0000"/>
                </a:solidFill>
                <a:uFill>
                  <a:solidFill>
                    <a:srgbClr val="ffffff"/>
                  </a:solidFill>
                </a:uFill>
                <a:latin typeface="Arial"/>
              </a:rPr>
              <a:t>Stability Criteria:</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ff0000"/>
                </a:solidFill>
                <a:uFill>
                  <a:solidFill>
                    <a:srgbClr val="ffffff"/>
                  </a:solidFill>
                </a:uFill>
                <a:latin typeface="Arial"/>
              </a:rPr>
              <a:t>At fcl, where Aolβ = 1 (0dB), Phase Shift &lt; </a:t>
            </a:r>
            <a:r>
              <a:rPr b="1" lang="en-US" sz="1800" spc="-1" strike="noStrike" u="sng">
                <a:solidFill>
                  <a:srgbClr val="ff0000"/>
                </a:solidFill>
                <a:uFill>
                  <a:solidFill>
                    <a:srgbClr val="ffffff"/>
                  </a:solidFill>
                </a:uFill>
                <a:latin typeface="Arial"/>
              </a:rPr>
              <a:t>+</a:t>
            </a:r>
            <a:r>
              <a:rPr b="1" lang="en-US" sz="1800" spc="-1" strike="noStrike">
                <a:solidFill>
                  <a:srgbClr val="ff0000"/>
                </a:solidFill>
                <a:uFill>
                  <a:solidFill>
                    <a:srgbClr val="ffffff"/>
                  </a:solidFill>
                </a:uFill>
                <a:latin typeface="Arial"/>
              </a:rPr>
              <a:t>180°</a:t>
            </a:r>
            <a:endParaRPr b="0" lang="en-US" sz="2000" spc="-1" strike="noStrike">
              <a:solidFill>
                <a:srgbClr val="000000"/>
              </a:solidFill>
              <a:uFill>
                <a:solidFill>
                  <a:srgbClr val="ffffff"/>
                </a:solidFill>
              </a:uFill>
              <a:latin typeface="Arial"/>
            </a:endParaRPr>
          </a:p>
          <a:p>
            <a:pPr marL="227160" indent="-226800">
              <a:lnSpc>
                <a:spcPct val="80000"/>
              </a:lnSpc>
            </a:pPr>
            <a:r>
              <a:rPr b="1" lang="en-US" sz="1800" spc="-1" strike="noStrike">
                <a:solidFill>
                  <a:srgbClr val="ff0000"/>
                </a:solidFill>
                <a:uFill>
                  <a:solidFill>
                    <a:srgbClr val="ffffff"/>
                  </a:solidFill>
                </a:uFill>
                <a:latin typeface="Arial"/>
              </a:rPr>
              <a:t>Desired Phase Margin (distance from </a:t>
            </a:r>
            <a:r>
              <a:rPr b="1" lang="en-US" sz="1800" spc="-1" strike="noStrike" u="sng">
                <a:solidFill>
                  <a:srgbClr val="ff0000"/>
                </a:solidFill>
                <a:uFill>
                  <a:solidFill>
                    <a:srgbClr val="ffffff"/>
                  </a:solidFill>
                </a:uFill>
                <a:latin typeface="Arial"/>
              </a:rPr>
              <a:t>+</a:t>
            </a:r>
            <a:r>
              <a:rPr b="1" lang="en-US" sz="1800" spc="-1" strike="noStrike">
                <a:solidFill>
                  <a:srgbClr val="ff0000"/>
                </a:solidFill>
                <a:uFill>
                  <a:solidFill>
                    <a:srgbClr val="ffffff"/>
                  </a:solidFill>
                </a:uFill>
                <a:latin typeface="Arial"/>
              </a:rPr>
              <a:t>180° Phase Shift) </a:t>
            </a:r>
            <a:r>
              <a:rPr b="1" lang="en-US" sz="1800" spc="-1" strike="noStrike" u="sng">
                <a:solidFill>
                  <a:srgbClr val="ff0000"/>
                </a:solidFill>
                <a:uFill>
                  <a:solidFill>
                    <a:srgbClr val="ffffff"/>
                  </a:solidFill>
                </a:uFill>
                <a:latin typeface="Arial"/>
              </a:rPr>
              <a:t>&gt;</a:t>
            </a:r>
            <a:r>
              <a:rPr b="1" lang="en-US" sz="1800" spc="-1" strike="noStrike">
                <a:solidFill>
                  <a:srgbClr val="ff0000"/>
                </a:solidFill>
                <a:uFill>
                  <a:solidFill>
                    <a:srgbClr val="ffffff"/>
                  </a:solidFill>
                </a:uFill>
                <a:latin typeface="Arial"/>
              </a:rPr>
              <a:t> 45°</a:t>
            </a:r>
            <a:endParaRPr b="0" lang="en-US" sz="2000" spc="-1" strike="noStrike">
              <a:solidFill>
                <a:srgbClr val="000000"/>
              </a:solidFill>
              <a:uFill>
                <a:solidFill>
                  <a:srgbClr val="ffffff"/>
                </a:solidFill>
              </a:uFill>
              <a:latin typeface="Arial"/>
            </a:endParaRPr>
          </a:p>
        </p:txBody>
      </p:sp>
      <p:sp>
        <p:nvSpPr>
          <p:cNvPr id="290" name="TextShape 3"/>
          <p:cNvSpPr txBox="1"/>
          <p:nvPr/>
        </p:nvSpPr>
        <p:spPr>
          <a:xfrm>
            <a:off x="6642000" y="6049800"/>
            <a:ext cx="2133360" cy="205920"/>
          </a:xfrm>
          <a:prstGeom prst="rect">
            <a:avLst/>
          </a:prstGeom>
          <a:noFill/>
          <a:ln>
            <a:noFill/>
          </a:ln>
        </p:spPr>
        <p:txBody>
          <a:bodyPr/>
          <a:p>
            <a:pPr algn="r">
              <a:lnSpc>
                <a:spcPct val="100000"/>
              </a:lnSpc>
            </a:pPr>
            <a:fld id="{38718053-5DCD-4103-89AA-B9F9AD91093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6642000" y="6049800"/>
            <a:ext cx="2133360" cy="205920"/>
          </a:xfrm>
          <a:prstGeom prst="rect">
            <a:avLst/>
          </a:prstGeom>
          <a:noFill/>
          <a:ln>
            <a:noFill/>
          </a:ln>
        </p:spPr>
        <p:txBody>
          <a:bodyPr/>
          <a:p>
            <a:pPr algn="r">
              <a:lnSpc>
                <a:spcPct val="100000"/>
              </a:lnSpc>
            </a:pPr>
            <a:fld id="{D5531539-BD8B-4014-9CD9-BCFD99AB45A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292" name="Object 2"/>
          <p:cNvGraphicFramePr/>
          <p:nvPr/>
        </p:nvGraphicFramePr>
        <p:xfrm>
          <a:off x="271440" y="1160640"/>
          <a:ext cx="4800240" cy="1898280"/>
        </p:xfrm>
        <a:graphic>
          <a:graphicData uri="http://schemas.openxmlformats.org/presentationml/2006/ole">
            <p:oleObj progId="Visio.Drawing.11" r:id="rId1" spid="">
              <p:embed/>
              <p:pic>
                <p:nvPicPr>
                  <p:cNvPr id="293" name="Object 5" descr=""/>
                  <p:cNvPicPr/>
                  <p:nvPr/>
                </p:nvPicPr>
                <p:blipFill>
                  <a:blip r:embed="rId2"/>
                  <a:stretch/>
                </p:blipFill>
                <p:spPr>
                  <a:xfrm>
                    <a:off x="271440" y="1160640"/>
                    <a:ext cx="4800240" cy="1898280"/>
                  </a:xfrm>
                  <a:prstGeom prst="rect">
                    <a:avLst/>
                  </a:prstGeom>
                  <a:ln>
                    <a:noFill/>
                  </a:ln>
                </p:spPr>
              </p:pic>
            </p:oleObj>
          </a:graphicData>
        </a:graphic>
      </p:graphicFrame>
      <p:sp>
        <p:nvSpPr>
          <p:cNvPr id="294" name="CustomShape 3"/>
          <p:cNvSpPr/>
          <p:nvPr/>
        </p:nvSpPr>
        <p:spPr>
          <a:xfrm>
            <a:off x="5181480" y="1371600"/>
            <a:ext cx="3276360" cy="68760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800" spc="-1" strike="noStrike">
                <a:solidFill>
                  <a:srgbClr val="ff0000"/>
                </a:solidFill>
                <a:uFill>
                  <a:solidFill>
                    <a:srgbClr val="ffffff"/>
                  </a:solidFill>
                </a:uFill>
                <a:latin typeface="Arial"/>
              </a:rPr>
              <a:t>Op Amp Loop Gain Model</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Op Amp is “Closed Loop”</a:t>
            </a:r>
            <a:endParaRPr b="0" lang="en-US" sz="1800" spc="-1" strike="noStrike">
              <a:solidFill>
                <a:srgbClr val="000000"/>
              </a:solidFill>
              <a:uFill>
                <a:solidFill>
                  <a:srgbClr val="ffffff"/>
                </a:solidFill>
              </a:uFill>
              <a:latin typeface="Arial"/>
            </a:endParaRPr>
          </a:p>
        </p:txBody>
      </p:sp>
      <p:sp>
        <p:nvSpPr>
          <p:cNvPr id="295" name="CustomShape 4"/>
          <p:cNvSpPr/>
          <p:nvPr/>
        </p:nvSpPr>
        <p:spPr>
          <a:xfrm>
            <a:off x="5486400" y="3801960"/>
            <a:ext cx="3504960" cy="208080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800" spc="-1" strike="noStrike">
                <a:solidFill>
                  <a:srgbClr val="ff0000"/>
                </a:solidFill>
                <a:uFill>
                  <a:solidFill>
                    <a:srgbClr val="ffffff"/>
                  </a:solidFill>
                </a:uFill>
                <a:latin typeface="Arial"/>
              </a:rPr>
              <a:t>Loop Gain Test:</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800" spc="-1" strike="noStrike">
                <a:solidFill>
                  <a:srgbClr val="ff0000"/>
                </a:solidFill>
                <a:uFill>
                  <a:solidFill>
                    <a:srgbClr val="ffffff"/>
                  </a:solidFill>
                </a:uFill>
                <a:latin typeface="Arial"/>
              </a:rPr>
              <a:t>(An Open Loop Test)</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Break the Closed Loop at </a:t>
            </a:r>
            <a:r>
              <a:rPr b="0" lang="en-US" sz="1800" spc="-1" strike="noStrike">
                <a:solidFill>
                  <a:srgbClr val="00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Ground V</a:t>
            </a:r>
            <a:r>
              <a:rPr b="0" lang="en-US" sz="1800" spc="-1" strike="noStrike" baseline="-25000">
                <a:solidFill>
                  <a:srgbClr val="000000"/>
                </a:solidFill>
                <a:uFill>
                  <a:solidFill>
                    <a:srgbClr val="ffffff"/>
                  </a:solidFill>
                </a:uFill>
                <a:latin typeface="Arial"/>
              </a:rPr>
              <a:t>IN</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Inject AC Source, V</a:t>
            </a:r>
            <a:r>
              <a:rPr b="0" lang="en-US" sz="1800" spc="-1" strike="noStrike" baseline="-25000">
                <a:solidFill>
                  <a:srgbClr val="000000"/>
                </a:solidFill>
                <a:uFill>
                  <a:solidFill>
                    <a:srgbClr val="ffffff"/>
                  </a:solidFill>
                </a:uFill>
                <a:latin typeface="Arial"/>
              </a:rPr>
              <a:t>Test</a:t>
            </a:r>
            <a:r>
              <a:rPr b="0" lang="en-US" sz="1800" spc="-1" strike="noStrike">
                <a:solidFill>
                  <a:srgbClr val="000000"/>
                </a:solidFill>
                <a:uFill>
                  <a:solidFill>
                    <a:srgbClr val="ffffff"/>
                  </a:solidFill>
                </a:uFill>
                <a:latin typeface="Arial"/>
              </a:rPr>
              <a:t>, into </a:t>
            </a:r>
            <a:r>
              <a:rPr b="0" lang="en-US" sz="1800" spc="-1" strike="noStrike">
                <a:solidFill>
                  <a:srgbClr val="00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Aolβ = V</a:t>
            </a:r>
            <a:r>
              <a:rPr b="0" lang="en-US" sz="1800" spc="-1" strike="noStrike" baseline="-25000">
                <a:solidFill>
                  <a:srgbClr val="000000"/>
                </a:solidFill>
                <a:uFill>
                  <a:solidFill>
                    <a:srgbClr val="ffffff"/>
                  </a:solidFill>
                </a:uFill>
                <a:latin typeface="Arial"/>
              </a:rPr>
              <a:t>OUT</a:t>
            </a:r>
            <a:endParaRPr b="0" lang="en-US" sz="1800" spc="-1" strike="noStrike">
              <a:solidFill>
                <a:srgbClr val="000000"/>
              </a:solidFill>
              <a:uFill>
                <a:solidFill>
                  <a:srgbClr val="ffffff"/>
                </a:solidFill>
              </a:uFill>
              <a:latin typeface="Arial"/>
            </a:endParaRPr>
          </a:p>
        </p:txBody>
      </p:sp>
      <p:pic>
        <p:nvPicPr>
          <p:cNvPr id="296" name="Picture 5" descr=""/>
          <p:cNvPicPr/>
          <p:nvPr/>
        </p:nvPicPr>
        <p:blipFill>
          <a:blip r:embed="rId3"/>
          <a:stretch/>
        </p:blipFill>
        <p:spPr>
          <a:xfrm>
            <a:off x="125280" y="3800520"/>
            <a:ext cx="5256000" cy="2090520"/>
          </a:xfrm>
          <a:prstGeom prst="rect">
            <a:avLst/>
          </a:prstGeom>
          <a:ln w="9360">
            <a:noFill/>
          </a:ln>
        </p:spPr>
      </p:pic>
      <p:sp>
        <p:nvSpPr>
          <p:cNvPr id="297" name="CustomShape 5"/>
          <p:cNvSpPr/>
          <p:nvPr/>
        </p:nvSpPr>
        <p:spPr>
          <a:xfrm>
            <a:off x="231840" y="142920"/>
            <a:ext cx="8457840" cy="813960"/>
          </a:xfrm>
          <a:prstGeom prst="rect">
            <a:avLst/>
          </a:prstGeom>
          <a:noFill/>
          <a:ln w="9360">
            <a:noFill/>
          </a:ln>
        </p:spPr>
        <p:style>
          <a:lnRef idx="0"/>
          <a:fillRef idx="0"/>
          <a:effectRef idx="0"/>
          <a:fontRef idx="minor"/>
        </p:style>
        <p:txBody>
          <a:bodyPr lIns="90000" rIns="90000" tIns="45000" bIns="45000" anchor="ctr"/>
          <a:p>
            <a:pPr>
              <a:lnSpc>
                <a:spcPct val="85000"/>
              </a:lnSpc>
            </a:pPr>
            <a:r>
              <a:rPr b="1" lang="en-US" sz="2800" spc="-1" strike="noStrike">
                <a:solidFill>
                  <a:srgbClr val="c00000"/>
                </a:solidFill>
                <a:uFill>
                  <a:solidFill>
                    <a:srgbClr val="ffffff"/>
                  </a:solidFill>
                </a:uFill>
                <a:latin typeface="Arial"/>
              </a:rPr>
              <a:t>Traditional Loop Gain Test</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642000" y="6078600"/>
            <a:ext cx="2133360" cy="205920"/>
          </a:xfrm>
          <a:prstGeom prst="rect">
            <a:avLst/>
          </a:prstGeom>
          <a:noFill/>
          <a:ln>
            <a:noFill/>
          </a:ln>
        </p:spPr>
        <p:txBody>
          <a:bodyPr/>
          <a:p>
            <a:pPr algn="r">
              <a:lnSpc>
                <a:spcPct val="100000"/>
              </a:lnSpc>
            </a:pPr>
            <a:fld id="{06BD5893-D5FD-4EE0-8E3C-F9794DD3416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80" name="TextShape 2"/>
          <p:cNvSpPr txBox="1"/>
          <p:nvPr/>
        </p:nvSpPr>
        <p:spPr>
          <a:xfrm>
            <a:off x="231840" y="187200"/>
            <a:ext cx="8457840" cy="498240"/>
          </a:xfrm>
          <a:prstGeom prst="rect">
            <a:avLst/>
          </a:prstGeom>
          <a:noFill/>
          <a:ln>
            <a:noFill/>
          </a:ln>
        </p:spPr>
        <p:txBody>
          <a:bodyPr anchor="ctr"/>
          <a:p>
            <a:pPr algn="ctr">
              <a:lnSpc>
                <a:spcPct val="100000"/>
              </a:lnSpc>
            </a:pPr>
            <a:r>
              <a:rPr b="1" lang="en-US" sz="3200" spc="-1" strike="noStrike">
                <a:solidFill>
                  <a:srgbClr val="c00000"/>
                </a:solidFill>
                <a:uFill>
                  <a:solidFill>
                    <a:srgbClr val="ffffff"/>
                  </a:solidFill>
                </a:uFill>
                <a:latin typeface="Arial"/>
              </a:rPr>
              <a:t>Overview</a:t>
            </a:r>
            <a:endParaRPr b="0" lang="en-US" sz="3200" spc="-1" strike="noStrike">
              <a:solidFill>
                <a:srgbClr val="000000"/>
              </a:solidFill>
              <a:uFill>
                <a:solidFill>
                  <a:srgbClr val="ffffff"/>
                </a:solidFill>
              </a:uFill>
              <a:latin typeface="Arial"/>
            </a:endParaRPr>
          </a:p>
        </p:txBody>
      </p:sp>
      <p:sp>
        <p:nvSpPr>
          <p:cNvPr id="181" name="CustomShape 3"/>
          <p:cNvSpPr/>
          <p:nvPr/>
        </p:nvSpPr>
        <p:spPr>
          <a:xfrm>
            <a:off x="58320" y="744480"/>
            <a:ext cx="8852760" cy="5395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uFill>
                  <a:solidFill>
                    <a:srgbClr val="ffffff"/>
                  </a:solidFill>
                </a:uFill>
                <a:latin typeface="Arial"/>
              </a:rPr>
              <a:t>Main Presentation Focus:</a:t>
            </a:r>
            <a:endParaRPr b="0" lang="en-US" sz="1800" spc="-1" strike="noStrike">
              <a:solidFill>
                <a:srgbClr val="000000"/>
              </a:solidFill>
              <a:uFill>
                <a:solidFill>
                  <a:srgbClr val="ffffff"/>
                </a:solidFill>
              </a:uFill>
              <a:latin typeface="Arial"/>
            </a:endParaRPr>
          </a:p>
          <a:p>
            <a:pPr marL="343080" indent="-342720">
              <a:lnSpc>
                <a:spcPct val="100000"/>
              </a:lnSpc>
              <a:buClr>
                <a:srgbClr val="de0000"/>
              </a:buClr>
              <a:buFont typeface="StarSymbol"/>
              <a:buAutoNum type="arabicParenR"/>
            </a:pPr>
            <a:r>
              <a:rPr b="1" lang="en-US" sz="2000" spc="-1" strike="noStrike">
                <a:solidFill>
                  <a:srgbClr val="de0000"/>
                </a:solidFill>
                <a:uFill>
                  <a:solidFill>
                    <a:srgbClr val="ffffff"/>
                  </a:solidFill>
                </a:uFill>
                <a:latin typeface="Arial"/>
              </a:rPr>
              <a:t>Op Amp Stability Basics</a:t>
            </a:r>
            <a:endParaRPr b="0" lang="en-US" sz="1800" spc="-1" strike="noStrike">
              <a:solidFill>
                <a:srgbClr val="000000"/>
              </a:solidFill>
              <a:uFill>
                <a:solidFill>
                  <a:srgbClr val="ffffff"/>
                </a:solidFill>
              </a:uFill>
              <a:latin typeface="Arial"/>
            </a:endParaRPr>
          </a:p>
          <a:p>
            <a:pPr marL="343080" indent="-342720">
              <a:lnSpc>
                <a:spcPct val="100000"/>
              </a:lnSpc>
              <a:buClr>
                <a:srgbClr val="de0000"/>
              </a:buClr>
              <a:buFont typeface="StarSymbol"/>
              <a:buAutoNum type="arabicParenR"/>
            </a:pPr>
            <a:r>
              <a:rPr b="1" lang="en-US" sz="2000" spc="-1" strike="noStrike">
                <a:solidFill>
                  <a:srgbClr val="de0000"/>
                </a:solidFill>
                <a:uFill>
                  <a:solidFill>
                    <a:srgbClr val="ffffff"/>
                  </a:solidFill>
                </a:uFill>
                <a:latin typeface="Arial"/>
              </a:rPr>
              <a:t>Stability Analysis – Method 1 : Loaded Aol &amp; 1/</a:t>
            </a:r>
            <a:r>
              <a:rPr b="1" lang="en-US" sz="2000" spc="-1" strike="noStrike">
                <a:solidFill>
                  <a:srgbClr val="de0000"/>
                </a:solidFill>
                <a:uFill>
                  <a:solidFill>
                    <a:srgbClr val="ffffff"/>
                  </a:solidFill>
                </a:uFill>
                <a:latin typeface="Symbol"/>
              </a:rPr>
              <a:t>b</a:t>
            </a:r>
            <a:r>
              <a:rPr b="1" lang="en-US" sz="2000" spc="-1" strike="noStrike">
                <a:solidFill>
                  <a:srgbClr val="de0000"/>
                </a:solidFill>
                <a:uFill>
                  <a:solidFill>
                    <a:srgbClr val="ffffff"/>
                  </a:solidFill>
                </a:uFill>
                <a:latin typeface="Arial"/>
              </a:rPr>
              <a:t> Technique</a:t>
            </a:r>
            <a:endParaRPr b="0" lang="en-US" sz="1800" spc="-1" strike="noStrike">
              <a:solidFill>
                <a:srgbClr val="000000"/>
              </a:solidFill>
              <a:uFill>
                <a:solidFill>
                  <a:srgbClr val="ffffff"/>
                </a:solidFill>
              </a:uFill>
              <a:latin typeface="Arial"/>
            </a:endParaRPr>
          </a:p>
          <a:p>
            <a:pPr marL="800280" indent="-342720">
              <a:lnSpc>
                <a:spcPct val="100000"/>
              </a:lnSpc>
            </a:pPr>
            <a:r>
              <a:rPr b="1" lang="en-US" sz="2000" spc="-1" strike="noStrike">
                <a:solidFill>
                  <a:srgbClr val="de0000"/>
                </a:solidFill>
                <a:uFill>
                  <a:solidFill>
                    <a:srgbClr val="ffffff"/>
                  </a:solidFill>
                </a:uFill>
                <a:latin typeface="Arial"/>
              </a:rPr>
              <a:t>A) Riso Compensation Technique for Output Capacitive Loads</a:t>
            </a:r>
            <a:endParaRPr b="0" lang="en-US" sz="1800" spc="-1" strike="noStrike">
              <a:solidFill>
                <a:srgbClr val="000000"/>
              </a:solidFill>
              <a:uFill>
                <a:solidFill>
                  <a:srgbClr val="ffffff"/>
                </a:solidFill>
              </a:uFill>
              <a:latin typeface="Arial"/>
            </a:endParaRPr>
          </a:p>
          <a:p>
            <a:pPr marL="343080" indent="-342720">
              <a:lnSpc>
                <a:spcPct val="100000"/>
              </a:lnSpc>
              <a:buClr>
                <a:srgbClr val="de0000"/>
              </a:buClr>
              <a:buFont typeface="StarSymbol"/>
              <a:buAutoNum type="arabicParenR"/>
            </a:pPr>
            <a:r>
              <a:rPr b="1" lang="en-US" sz="2000" spc="-1" strike="noStrike">
                <a:solidFill>
                  <a:srgbClr val="de0000"/>
                </a:solidFill>
                <a:uFill>
                  <a:solidFill>
                    <a:srgbClr val="ffffff"/>
                  </a:solidFill>
                </a:uFill>
                <a:latin typeface="Arial"/>
              </a:rPr>
              <a:t>Stability Analysis – Method 2 : Aol &amp; 1/</a:t>
            </a:r>
            <a:r>
              <a:rPr b="1" lang="en-US" sz="2000" spc="-1" strike="noStrike">
                <a:solidFill>
                  <a:srgbClr val="de0000"/>
                </a:solidFill>
                <a:uFill>
                  <a:solidFill>
                    <a:srgbClr val="ffffff"/>
                  </a:solidFill>
                </a:uFill>
                <a:latin typeface="Symbol"/>
              </a:rPr>
              <a:t>b</a:t>
            </a:r>
            <a:r>
              <a:rPr b="1" lang="en-US" sz="2000" spc="-1" strike="noStrike">
                <a:solidFill>
                  <a:srgbClr val="de0000"/>
                </a:solidFill>
                <a:uFill>
                  <a:solidFill>
                    <a:srgbClr val="ffffff"/>
                  </a:solidFill>
                </a:uFill>
                <a:latin typeface="Arial"/>
              </a:rPr>
              <a:t> Technique</a:t>
            </a:r>
            <a:endParaRPr b="0" lang="en-US" sz="1800" spc="-1" strike="noStrike">
              <a:solidFill>
                <a:srgbClr val="000000"/>
              </a:solidFill>
              <a:uFill>
                <a:solidFill>
                  <a:srgbClr val="ffffff"/>
                </a:solidFill>
              </a:uFill>
              <a:latin typeface="Arial"/>
            </a:endParaRPr>
          </a:p>
          <a:p>
            <a:pPr lvl="1" marL="800280" indent="-342720">
              <a:lnSpc>
                <a:spcPct val="100000"/>
              </a:lnSpc>
              <a:buClr>
                <a:srgbClr val="de0000"/>
              </a:buClr>
              <a:buFont typeface="StarSymbol"/>
              <a:buAutoNum type="alphaUcParenR"/>
            </a:pPr>
            <a:r>
              <a:rPr b="1" lang="en-US" sz="2000" spc="-1" strike="noStrike">
                <a:solidFill>
                  <a:srgbClr val="de0000"/>
                </a:solidFill>
                <a:uFill>
                  <a:solidFill>
                    <a:srgbClr val="ffffff"/>
                  </a:solidFill>
                </a:uFill>
                <a:latin typeface="Arial"/>
              </a:rPr>
              <a:t>CF Compensation Technique for Input Capacitance </a:t>
            </a:r>
            <a:endParaRPr b="0" lang="en-US" sz="1800" spc="-1" strike="noStrike">
              <a:solidFill>
                <a:srgbClr val="000000"/>
              </a:solidFill>
              <a:uFill>
                <a:solidFill>
                  <a:srgbClr val="ffffff"/>
                </a:solidFill>
              </a:uFill>
              <a:latin typeface="Arial"/>
            </a:endParaRPr>
          </a:p>
          <a:p>
            <a:pPr marL="343080" indent="-342720">
              <a:lnSpc>
                <a:spcPct val="100000"/>
              </a:lnSpc>
              <a:buClr>
                <a:srgbClr val="de0000"/>
              </a:buClr>
              <a:buFont typeface="StarSymbol"/>
              <a:buAutoNum type="arabicParenR"/>
            </a:pPr>
            <a:r>
              <a:rPr b="1" lang="en-US" sz="2000" spc="-1" strike="noStrike">
                <a:solidFill>
                  <a:srgbClr val="de0000"/>
                </a:solidFill>
                <a:uFill>
                  <a:solidFill>
                    <a:srgbClr val="ffffff"/>
                  </a:solidFill>
                </a:uFill>
                <a:latin typeface="Arial"/>
              </a:rPr>
              <a:t>Stability Tricks and Rules of Thumb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1" lang="en-US" sz="2400" spc="-1" strike="noStrike">
                <a:solidFill>
                  <a:srgbClr val="000000"/>
                </a:solidFill>
                <a:uFill>
                  <a:solidFill>
                    <a:srgbClr val="ffffff"/>
                  </a:solidFill>
                </a:uFill>
                <a:latin typeface="Arial"/>
              </a:rPr>
              <a:t>Appendix:</a:t>
            </a:r>
            <a:endParaRPr b="0" lang="en-US" sz="1800" spc="-1" strike="noStrike">
              <a:solidFill>
                <a:srgbClr val="000000"/>
              </a:solidFill>
              <a:uFill>
                <a:solidFill>
                  <a:srgbClr val="ffffff"/>
                </a:solidFill>
              </a:uFill>
              <a:latin typeface="Arial"/>
            </a:endParaRPr>
          </a:p>
          <a:p>
            <a:pPr marL="457200" indent="-456840">
              <a:lnSpc>
                <a:spcPct val="100000"/>
              </a:lnSpc>
              <a:buClr>
                <a:srgbClr val="0000ff"/>
              </a:buClr>
              <a:buFont typeface="StarSymbol"/>
              <a:buAutoNum type="arabicParenR"/>
            </a:pPr>
            <a:r>
              <a:rPr b="1" lang="en-US" sz="2000" spc="-1" strike="noStrike">
                <a:solidFill>
                  <a:srgbClr val="0000ff"/>
                </a:solidFill>
                <a:uFill>
                  <a:solidFill>
                    <a:srgbClr val="ffffff"/>
                  </a:solidFill>
                </a:uFill>
                <a:latin typeface="Arial"/>
              </a:rPr>
              <a:t>Additional Useful Tools for your Analog Stability Toolbox</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ff"/>
              </a:buClr>
              <a:buFont typeface="StarSymbol"/>
              <a:buAutoNum type="alphaUcParenR"/>
            </a:pPr>
            <a:r>
              <a:rPr b="1" lang="en-US" sz="2000" spc="-1" strike="noStrike">
                <a:solidFill>
                  <a:srgbClr val="0000ff"/>
                </a:solidFill>
                <a:uFill>
                  <a:solidFill>
                    <a:srgbClr val="ffffff"/>
                  </a:solidFill>
                </a:uFill>
                <a:latin typeface="Arial"/>
              </a:rPr>
              <a:t>Op Amp Output Impedance</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ff"/>
              </a:buClr>
              <a:buFont typeface="StarSymbol"/>
              <a:buAutoNum type="alphaUcParenR"/>
            </a:pPr>
            <a:r>
              <a:rPr b="1" lang="en-US" sz="2000" spc="-1" strike="noStrike">
                <a:solidFill>
                  <a:srgbClr val="0000ff"/>
                </a:solidFill>
                <a:uFill>
                  <a:solidFill>
                    <a:srgbClr val="ffffff"/>
                  </a:solidFill>
                </a:uFill>
                <a:latin typeface="Arial"/>
              </a:rPr>
              <a:t>Pole and Zero: Magnitude and Phase on Bode Plots</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ff"/>
              </a:buClr>
              <a:buFont typeface="StarSymbol"/>
              <a:buAutoNum type="alphaUcParenR"/>
            </a:pPr>
            <a:r>
              <a:rPr b="1" lang="en-US" sz="2000" spc="-1" strike="noStrike">
                <a:solidFill>
                  <a:srgbClr val="0000ff"/>
                </a:solidFill>
                <a:uFill>
                  <a:solidFill>
                    <a:srgbClr val="ffffff"/>
                  </a:solidFill>
                </a:uFill>
                <a:latin typeface="Arial"/>
              </a:rPr>
              <a:t>Dual Feedback Paths and 1/</a:t>
            </a:r>
            <a:r>
              <a:rPr b="1" lang="en-US" sz="2000" spc="-1" strike="noStrike">
                <a:solidFill>
                  <a:srgbClr val="0000ff"/>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ff"/>
              </a:buClr>
              <a:buFont typeface="StarSymbol"/>
              <a:buAutoNum type="alphaUcParenR"/>
            </a:pPr>
            <a:r>
              <a:rPr b="1" lang="en-US" sz="2000" spc="-1" strike="noStrike">
                <a:solidFill>
                  <a:srgbClr val="0000ff"/>
                </a:solidFill>
                <a:uFill>
                  <a:solidFill>
                    <a:srgbClr val="ffffff"/>
                  </a:solidFill>
                </a:uFill>
                <a:latin typeface="Arial"/>
              </a:rPr>
              <a:t>Non-Loop Stability Problems</a:t>
            </a:r>
            <a:endParaRPr b="0" lang="en-US" sz="1800" spc="-1" strike="noStrike">
              <a:solidFill>
                <a:srgbClr val="000000"/>
              </a:solidFill>
              <a:uFill>
                <a:solidFill>
                  <a:srgbClr val="ffffff"/>
                </a:solidFill>
              </a:uFill>
              <a:latin typeface="Arial"/>
            </a:endParaRPr>
          </a:p>
          <a:p>
            <a:pPr marL="343080" indent="-342720">
              <a:lnSpc>
                <a:spcPct val="100000"/>
              </a:lnSpc>
            </a:pPr>
            <a:r>
              <a:rPr b="1" lang="en-US" sz="2000" spc="-1" strike="noStrike">
                <a:solidFill>
                  <a:srgbClr val="0000ff"/>
                </a:solidFill>
                <a:uFill>
                  <a:solidFill>
                    <a:srgbClr val="ffffff"/>
                  </a:solidFill>
                </a:uFill>
                <a:latin typeface="Arial"/>
              </a:rPr>
              <a:t>2) Nine different ways to stabilize op amps with capacitive loads</a:t>
            </a:r>
            <a:endParaRPr b="0" lang="en-US" sz="1800" spc="-1" strike="noStrike">
              <a:solidFill>
                <a:srgbClr val="000000"/>
              </a:solidFill>
              <a:uFill>
                <a:solidFill>
                  <a:srgbClr val="ffffff"/>
                </a:solidFill>
              </a:uFill>
              <a:latin typeface="Arial"/>
            </a:endParaRPr>
          </a:p>
          <a:p>
            <a:pPr marL="914400" indent="-456840">
              <a:lnSpc>
                <a:spcPct val="100000"/>
              </a:lnSpc>
            </a:pPr>
            <a:r>
              <a:rPr b="1" lang="en-US" sz="2000" spc="-1" strike="noStrike">
                <a:solidFill>
                  <a:srgbClr val="0000ff"/>
                </a:solidFill>
                <a:uFill>
                  <a:solidFill>
                    <a:srgbClr val="ffffff"/>
                  </a:solidFill>
                </a:uFill>
                <a:latin typeface="Arial"/>
              </a:rPr>
              <a:t>A) Definition by example using TINA-TI simulations</a:t>
            </a:r>
            <a:endParaRPr b="0" lang="en-US" sz="1800" spc="-1" strike="noStrike">
              <a:solidFill>
                <a:srgbClr val="000000"/>
              </a:solidFill>
              <a:uFill>
                <a:solidFill>
                  <a:srgbClr val="ffffff"/>
                </a:solidFill>
              </a:uFill>
              <a:latin typeface="Arial"/>
            </a:endParaRPr>
          </a:p>
          <a:p>
            <a:pPr marL="457200" indent="-456840">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6642000" y="6049800"/>
            <a:ext cx="2133360" cy="205920"/>
          </a:xfrm>
          <a:prstGeom prst="rect">
            <a:avLst/>
          </a:prstGeom>
          <a:noFill/>
          <a:ln>
            <a:noFill/>
          </a:ln>
        </p:spPr>
        <p:txBody>
          <a:bodyPr/>
          <a:p>
            <a:pPr algn="r">
              <a:lnSpc>
                <a:spcPct val="100000"/>
              </a:lnSpc>
            </a:pPr>
            <a:fld id="{2BBE1A7B-D648-4ECA-8DCE-61113D04A1C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99" name="CustomShape 2"/>
          <p:cNvSpPr/>
          <p:nvPr/>
        </p:nvSpPr>
        <p:spPr>
          <a:xfrm>
            <a:off x="111240" y="3032280"/>
            <a:ext cx="3276360" cy="100404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600" spc="-1" strike="noStrike">
                <a:solidFill>
                  <a:srgbClr val="ff0000"/>
                </a:solidFill>
                <a:uFill>
                  <a:solidFill>
                    <a:srgbClr val="ffffff"/>
                  </a:solidFill>
                </a:uFill>
                <a:latin typeface="Arial"/>
              </a:rPr>
              <a:t>Op Amp Loop Gain Model</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600" spc="-1" strike="noStrike">
                <a:solidFill>
                  <a:srgbClr val="000000"/>
                </a:solidFill>
                <a:uFill>
                  <a:solidFill>
                    <a:srgbClr val="ffffff"/>
                  </a:solidFill>
                </a:uFill>
                <a:latin typeface="Arial"/>
              </a:rPr>
              <a:t>Op Amp is “Closed Loop”</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600" spc="-1" strike="noStrike">
                <a:solidFill>
                  <a:srgbClr val="000000"/>
                </a:solidFill>
                <a:uFill>
                  <a:solidFill>
                    <a:srgbClr val="ffffff"/>
                  </a:solidFill>
                </a:uFill>
                <a:latin typeface="Arial"/>
              </a:rPr>
              <a:t>V</a:t>
            </a:r>
            <a:r>
              <a:rPr b="0" lang="en-US" sz="1600" spc="-1" strike="noStrike" baseline="-25000">
                <a:solidFill>
                  <a:srgbClr val="000000"/>
                </a:solidFill>
                <a:uFill>
                  <a:solidFill>
                    <a:srgbClr val="ffffff"/>
                  </a:solidFill>
                </a:uFill>
                <a:latin typeface="Arial"/>
              </a:rPr>
              <a:t>OUT</a:t>
            </a:r>
            <a:r>
              <a:rPr b="0" lang="en-US" sz="1600" spc="-1" strike="noStrike">
                <a:solidFill>
                  <a:srgbClr val="000000"/>
                </a:solidFill>
                <a:uFill>
                  <a:solidFill>
                    <a:srgbClr val="ffffff"/>
                  </a:solidFill>
                </a:uFill>
                <a:latin typeface="Arial"/>
              </a:rPr>
              <a:t>/V</a:t>
            </a:r>
            <a:r>
              <a:rPr b="0" lang="en-US" sz="1600" spc="-1" strike="noStrike" baseline="-25000">
                <a:solidFill>
                  <a:srgbClr val="000000"/>
                </a:solidFill>
                <a:uFill>
                  <a:solidFill>
                    <a:srgbClr val="ffffff"/>
                  </a:solidFill>
                </a:uFill>
                <a:latin typeface="Arial"/>
              </a:rPr>
              <a:t>IN</a:t>
            </a:r>
            <a:r>
              <a:rPr b="0" lang="en-US" sz="1600" spc="-1" strike="noStrike">
                <a:solidFill>
                  <a:srgbClr val="000000"/>
                </a:solidFill>
                <a:uFill>
                  <a:solidFill>
                    <a:srgbClr val="ffffff"/>
                  </a:solidFill>
                </a:uFill>
                <a:latin typeface="Arial"/>
              </a:rPr>
              <a:t> = Aol / (1+Aol</a:t>
            </a:r>
            <a:r>
              <a:rPr b="0" lang="en-US" sz="1600" spc="-1" strike="noStrike">
                <a:solidFill>
                  <a:srgbClr val="000000"/>
                </a:solidFill>
                <a:uFill>
                  <a:solidFill>
                    <a:srgbClr val="ffffff"/>
                  </a:solidFill>
                </a:uFill>
                <a:latin typeface="Symbol"/>
              </a:rPr>
              <a:t>b</a:t>
            </a:r>
            <a:r>
              <a:rPr b="0" lang="en-US" sz="16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300" name="CustomShape 3"/>
          <p:cNvSpPr/>
          <p:nvPr/>
        </p:nvSpPr>
        <p:spPr>
          <a:xfrm>
            <a:off x="3943440" y="3049560"/>
            <a:ext cx="4620960" cy="306540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600" spc="-1" strike="noStrike">
                <a:solidFill>
                  <a:srgbClr val="ff0000"/>
                </a:solidFill>
                <a:uFill>
                  <a:solidFill>
                    <a:srgbClr val="ffffff"/>
                  </a:solidFill>
                </a:uFill>
                <a:latin typeface="Arial"/>
              </a:rPr>
              <a:t>SPICE Loop Gain Test:</a:t>
            </a:r>
            <a:endParaRPr b="0" lang="en-US" sz="1800" spc="-1" strike="noStrike">
              <a:solidFill>
                <a:srgbClr val="000000"/>
              </a:solidFill>
              <a:uFill>
                <a:solidFill>
                  <a:srgbClr val="ffffff"/>
                </a:solidFill>
              </a:uFill>
              <a:latin typeface="Arial"/>
            </a:endParaRPr>
          </a:p>
          <a:p>
            <a:pPr marL="343080" indent="-342720">
              <a:lnSpc>
                <a:spcPct val="90000"/>
              </a:lnSpc>
            </a:pPr>
            <a:r>
              <a:rPr b="1" i="1" lang="en-US" sz="1400" spc="-1" strike="noStrike">
                <a:solidFill>
                  <a:srgbClr val="000000"/>
                </a:solidFill>
                <a:uFill>
                  <a:solidFill>
                    <a:srgbClr val="ffffff"/>
                  </a:solidFill>
                </a:uFill>
                <a:latin typeface="Arial"/>
              </a:rPr>
              <a:t>Op Amp Loop Gain Test is an “Open Loop” Test</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400" spc="-1" strike="noStrike">
                <a:solidFill>
                  <a:srgbClr val="000000"/>
                </a:solidFill>
                <a:uFill>
                  <a:solidFill>
                    <a:srgbClr val="ffffff"/>
                  </a:solidFill>
                </a:uFill>
                <a:latin typeface="Arial"/>
              </a:rPr>
              <a:t>SPICE finds a DC Operating Point before it does an AC Analysis so loop must be closed for DC and open for AC. </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400" spc="-1" strike="noStrike">
                <a:solidFill>
                  <a:srgbClr val="000000"/>
                </a:solidFill>
                <a:uFill>
                  <a:solidFill>
                    <a:srgbClr val="ffffff"/>
                  </a:solidFill>
                </a:uFill>
                <a:latin typeface="Arial"/>
              </a:rPr>
              <a:t>Break the Closed Loop at V</a:t>
            </a:r>
            <a:r>
              <a:rPr b="0" lang="en-US" sz="1400" spc="-1" strike="noStrike" baseline="-25000">
                <a:solidFill>
                  <a:srgbClr val="000000"/>
                </a:solidFill>
                <a:uFill>
                  <a:solidFill>
                    <a:srgbClr val="ffffff"/>
                  </a:solidFill>
                </a:uFill>
                <a:latin typeface="Arial"/>
              </a:rPr>
              <a:t>OUT</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400" spc="-1" strike="noStrike">
                <a:solidFill>
                  <a:srgbClr val="000000"/>
                </a:solidFill>
                <a:uFill>
                  <a:solidFill>
                    <a:srgbClr val="ffffff"/>
                  </a:solidFill>
                </a:uFill>
                <a:latin typeface="Arial"/>
              </a:rPr>
              <a:t>Ground V</a:t>
            </a:r>
            <a:r>
              <a:rPr b="0" lang="en-US" sz="1400" spc="-1" strike="noStrike" baseline="-25000">
                <a:solidFill>
                  <a:srgbClr val="000000"/>
                </a:solidFill>
                <a:uFill>
                  <a:solidFill>
                    <a:srgbClr val="ffffff"/>
                  </a:solidFill>
                </a:uFill>
                <a:latin typeface="Arial"/>
              </a:rPr>
              <a:t>IN </a:t>
            </a: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Wingdings"/>
              </a:rPr>
              <a:t></a:t>
            </a:r>
            <a:r>
              <a:rPr b="0" lang="en-US" sz="1400" spc="-1" strike="noStrike">
                <a:solidFill>
                  <a:srgbClr val="000000"/>
                </a:solidFill>
                <a:uFill>
                  <a:solidFill>
                    <a:srgbClr val="ffffff"/>
                  </a:solidFill>
                </a:uFill>
                <a:latin typeface="Arial"/>
              </a:rPr>
              <a:t> source impedance low for AC analysis</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400" spc="-1" strike="noStrike">
                <a:solidFill>
                  <a:srgbClr val="0033cc"/>
                </a:solidFill>
                <a:uFill>
                  <a:solidFill>
                    <a:srgbClr val="ffffff"/>
                  </a:solidFill>
                </a:uFill>
                <a:latin typeface="Arial"/>
              </a:rPr>
              <a:t>Inject: AC Source, V</a:t>
            </a:r>
            <a:r>
              <a:rPr b="1" lang="en-US" sz="1400" spc="-1" strike="noStrike" baseline="-25000">
                <a:solidFill>
                  <a:srgbClr val="0033cc"/>
                </a:solidFill>
                <a:uFill>
                  <a:solidFill>
                    <a:srgbClr val="ffffff"/>
                  </a:solidFill>
                </a:uFill>
                <a:latin typeface="Arial"/>
              </a:rPr>
              <a:t>Test</a:t>
            </a:r>
            <a:r>
              <a:rPr b="1" lang="en-US" sz="1400" spc="-1" strike="noStrike">
                <a:solidFill>
                  <a:srgbClr val="0033cc"/>
                </a:solidFill>
                <a:uFill>
                  <a:solidFill>
                    <a:srgbClr val="ffffff"/>
                  </a:solidFill>
                </a:uFill>
                <a:latin typeface="Arial"/>
              </a:rPr>
              <a:t>, into RF</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400" spc="-1" strike="noStrike">
                <a:solidFill>
                  <a:srgbClr val="0033cc"/>
                </a:solidFill>
                <a:uFill>
                  <a:solidFill>
                    <a:srgbClr val="ffffff"/>
                  </a:solidFill>
                </a:uFill>
                <a:latin typeface="Arial"/>
              </a:rPr>
              <a:t>(Inject: AC Source into High Impedance Node)</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400" spc="-1" strike="noStrike">
                <a:solidFill>
                  <a:srgbClr val="00cc00"/>
                </a:solidFill>
                <a:uFill>
                  <a:solidFill>
                    <a:srgbClr val="ffffff"/>
                  </a:solidFill>
                </a:uFill>
                <a:latin typeface="Arial"/>
              </a:rPr>
              <a:t>Read: Aolβ = Loop Gain = V</a:t>
            </a:r>
            <a:r>
              <a:rPr b="1" lang="en-US" sz="1400" spc="-1" strike="noStrike" baseline="-25000">
                <a:solidFill>
                  <a:srgbClr val="00cc00"/>
                </a:solidFill>
                <a:uFill>
                  <a:solidFill>
                    <a:srgbClr val="ffffff"/>
                  </a:solidFill>
                </a:uFill>
                <a:latin typeface="Arial"/>
              </a:rPr>
              <a:t>OUT</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400" spc="-1" strike="noStrike">
                <a:solidFill>
                  <a:srgbClr val="00cc00"/>
                </a:solidFill>
                <a:uFill>
                  <a:solidFill>
                    <a:srgbClr val="ffffff"/>
                  </a:solidFill>
                </a:uFill>
                <a:latin typeface="Arial"/>
              </a:rPr>
              <a:t>(Read: Loop Gain from Low Impedance Node)</a:t>
            </a:r>
            <a:endParaRPr b="0" lang="en-US" sz="1800" spc="-1" strike="noStrike">
              <a:solidFill>
                <a:srgbClr val="000000"/>
              </a:solidFill>
              <a:uFill>
                <a:solidFill>
                  <a:srgbClr val="ffffff"/>
                </a:solidFill>
              </a:uFill>
              <a:latin typeface="Arial"/>
            </a:endParaRPr>
          </a:p>
        </p:txBody>
      </p:sp>
      <p:pic>
        <p:nvPicPr>
          <p:cNvPr id="301" name="Picture 6" descr=""/>
          <p:cNvPicPr/>
          <p:nvPr/>
        </p:nvPicPr>
        <p:blipFill>
          <a:blip r:embed="rId1"/>
          <a:stretch/>
        </p:blipFill>
        <p:spPr>
          <a:xfrm>
            <a:off x="4095720" y="407880"/>
            <a:ext cx="4393800" cy="2541240"/>
          </a:xfrm>
          <a:prstGeom prst="rect">
            <a:avLst/>
          </a:prstGeom>
          <a:ln w="9360">
            <a:noFill/>
          </a:ln>
        </p:spPr>
      </p:pic>
      <p:pic>
        <p:nvPicPr>
          <p:cNvPr id="302" name="Picture 7" descr=""/>
          <p:cNvPicPr/>
          <p:nvPr/>
        </p:nvPicPr>
        <p:blipFill>
          <a:blip r:embed="rId2"/>
          <a:stretch/>
        </p:blipFill>
        <p:spPr>
          <a:xfrm>
            <a:off x="187200" y="728640"/>
            <a:ext cx="3049200" cy="2165040"/>
          </a:xfrm>
          <a:prstGeom prst="rect">
            <a:avLst/>
          </a:prstGeom>
          <a:ln w="9360">
            <a:noFill/>
          </a:ln>
        </p:spPr>
      </p:pic>
      <p:sp>
        <p:nvSpPr>
          <p:cNvPr id="303" name="TextShape 4"/>
          <p:cNvSpPr txBox="1"/>
          <p:nvPr/>
        </p:nvSpPr>
        <p:spPr>
          <a:xfrm>
            <a:off x="255600" y="174600"/>
            <a:ext cx="8229240" cy="563040"/>
          </a:xfrm>
          <a:prstGeom prst="rect">
            <a:avLst/>
          </a:prstGeom>
          <a:noFill/>
          <a:ln>
            <a:noFill/>
          </a:ln>
        </p:spPr>
        <p:txBody>
          <a:bodyPr anchor="ctr"/>
          <a:p>
            <a:pPr>
              <a:lnSpc>
                <a:spcPct val="85000"/>
              </a:lnSpc>
            </a:pPr>
            <a:r>
              <a:rPr b="1" lang="en-US" sz="2800" spc="-1" strike="noStrike">
                <a:solidFill>
                  <a:srgbClr val="c00000"/>
                </a:solidFill>
                <a:uFill>
                  <a:solidFill>
                    <a:srgbClr val="ffffff"/>
                  </a:solidFill>
                </a:uFill>
                <a:latin typeface="Arial"/>
              </a:rPr>
              <a:t>Traditional Loop Gain Tes</a:t>
            </a:r>
            <a:r>
              <a:rPr b="1" lang="en-US" sz="3200" spc="-1" strike="noStrike">
                <a:solidFill>
                  <a:srgbClr val="c00000"/>
                </a:solidFill>
                <a:uFill>
                  <a:solidFill>
                    <a:srgbClr val="ffffff"/>
                  </a:solidFill>
                </a:uFill>
                <a:latin typeface="Arial"/>
              </a:rPr>
              <a:t>t</a:t>
            </a:r>
            <a:endParaRPr b="0" lang="en-US"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Picture 1" descr=""/>
          <p:cNvPicPr/>
          <p:nvPr/>
        </p:nvPicPr>
        <p:blipFill>
          <a:blip r:embed="rId1"/>
          <a:stretch/>
        </p:blipFill>
        <p:spPr>
          <a:xfrm>
            <a:off x="0" y="309600"/>
            <a:ext cx="6835320" cy="3536640"/>
          </a:xfrm>
          <a:prstGeom prst="rect">
            <a:avLst/>
          </a:prstGeom>
          <a:ln w="9360">
            <a:noFill/>
          </a:ln>
        </p:spPr>
      </p:pic>
      <p:pic>
        <p:nvPicPr>
          <p:cNvPr id="305" name="Picture 1" descr=""/>
          <p:cNvPicPr/>
          <p:nvPr/>
        </p:nvPicPr>
        <p:blipFill>
          <a:blip r:embed="rId2"/>
          <a:srcRect l="3179" t="7538" r="3366" b="5351"/>
          <a:stretch/>
        </p:blipFill>
        <p:spPr>
          <a:xfrm>
            <a:off x="217440" y="4194000"/>
            <a:ext cx="4289040" cy="1904760"/>
          </a:xfrm>
          <a:prstGeom prst="rect">
            <a:avLst/>
          </a:prstGeom>
          <a:ln w="9360">
            <a:solidFill>
              <a:schemeClr val="accent1"/>
            </a:solidFill>
            <a:miter/>
          </a:ln>
        </p:spPr>
      </p:pic>
      <p:pic>
        <p:nvPicPr>
          <p:cNvPr id="306" name="Picture 2" descr=""/>
          <p:cNvPicPr/>
          <p:nvPr/>
        </p:nvPicPr>
        <p:blipFill>
          <a:blip r:embed="rId3"/>
          <a:srcRect l="3115" t="6206" r="3144" b="6072"/>
          <a:stretch/>
        </p:blipFill>
        <p:spPr>
          <a:xfrm>
            <a:off x="4630680" y="4194000"/>
            <a:ext cx="4252680" cy="1895040"/>
          </a:xfrm>
          <a:prstGeom prst="rect">
            <a:avLst/>
          </a:prstGeom>
          <a:ln w="9360">
            <a:solidFill>
              <a:schemeClr val="accent1"/>
            </a:solidFill>
            <a:miter/>
          </a:ln>
        </p:spPr>
      </p:pic>
      <p:sp>
        <p:nvSpPr>
          <p:cNvPr id="307" name="TextShape 1"/>
          <p:cNvSpPr txBox="1"/>
          <p:nvPr/>
        </p:nvSpPr>
        <p:spPr>
          <a:xfrm>
            <a:off x="6642000" y="6049800"/>
            <a:ext cx="2133360" cy="205920"/>
          </a:xfrm>
          <a:prstGeom prst="rect">
            <a:avLst/>
          </a:prstGeom>
          <a:noFill/>
          <a:ln>
            <a:noFill/>
          </a:ln>
        </p:spPr>
        <p:txBody>
          <a:bodyPr/>
          <a:p>
            <a:pPr algn="r">
              <a:lnSpc>
                <a:spcPct val="100000"/>
              </a:lnSpc>
            </a:pPr>
            <a:fld id="{3DD5712B-FE60-4FAD-BFBB-3F646F7ED04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8" name="TextShape 2"/>
          <p:cNvSpPr txBox="1"/>
          <p:nvPr/>
        </p:nvSpPr>
        <p:spPr>
          <a:xfrm>
            <a:off x="407880" y="142920"/>
            <a:ext cx="8457840" cy="66168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SPICE Loop Gain Test</a:t>
            </a:r>
            <a:endParaRPr b="0" lang="en-US" sz="3200" spc="-1" strike="noStrike">
              <a:solidFill>
                <a:srgbClr val="000000"/>
              </a:solidFill>
              <a:uFill>
                <a:solidFill>
                  <a:srgbClr val="ffffff"/>
                </a:solidFill>
              </a:uFill>
              <a:latin typeface="Arial"/>
            </a:endParaRPr>
          </a:p>
        </p:txBody>
      </p:sp>
      <p:pic>
        <p:nvPicPr>
          <p:cNvPr id="309" name="Picture 4" descr=""/>
          <p:cNvPicPr/>
          <p:nvPr/>
        </p:nvPicPr>
        <p:blipFill>
          <a:blip r:embed="rId4"/>
          <a:srcRect l="7891" t="13569" r="7533" b="15049"/>
          <a:stretch/>
        </p:blipFill>
        <p:spPr>
          <a:xfrm>
            <a:off x="6256440" y="2809800"/>
            <a:ext cx="2734920" cy="1317240"/>
          </a:xfrm>
          <a:prstGeom prst="rect">
            <a:avLst/>
          </a:prstGeom>
          <a:ln w="9360">
            <a:noFill/>
          </a:ln>
        </p:spPr>
      </p:pic>
      <p:sp>
        <p:nvSpPr>
          <p:cNvPr id="310" name="CustomShape 3"/>
          <p:cNvSpPr/>
          <p:nvPr/>
        </p:nvSpPr>
        <p:spPr>
          <a:xfrm>
            <a:off x="2682720" y="5703840"/>
            <a:ext cx="1629000" cy="2728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DC Equivalent Circuit</a:t>
            </a:r>
            <a:endParaRPr b="0" lang="en-US" sz="1800" spc="-1" strike="noStrike">
              <a:solidFill>
                <a:srgbClr val="000000"/>
              </a:solidFill>
              <a:uFill>
                <a:solidFill>
                  <a:srgbClr val="ffffff"/>
                </a:solidFill>
              </a:uFill>
              <a:latin typeface="Arial"/>
            </a:endParaRPr>
          </a:p>
        </p:txBody>
      </p:sp>
      <p:sp>
        <p:nvSpPr>
          <p:cNvPr id="311" name="CustomShape 4"/>
          <p:cNvSpPr/>
          <p:nvPr/>
        </p:nvSpPr>
        <p:spPr>
          <a:xfrm>
            <a:off x="7108200" y="5705640"/>
            <a:ext cx="1621440" cy="2728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AC Equivalent Circuit</a:t>
            </a:r>
            <a:endParaRPr b="0" lang="en-US" sz="1800" spc="-1" strike="noStrike">
              <a:solidFill>
                <a:srgbClr val="000000"/>
              </a:solidFill>
              <a:uFill>
                <a:solidFill>
                  <a:srgbClr val="ffffff"/>
                </a:solidFill>
              </a:uFill>
              <a:latin typeface="Arial"/>
            </a:endParaRPr>
          </a:p>
        </p:txBody>
      </p:sp>
      <p:sp>
        <p:nvSpPr>
          <p:cNvPr id="312" name="CustomShape 5"/>
          <p:cNvSpPr/>
          <p:nvPr/>
        </p:nvSpPr>
        <p:spPr>
          <a:xfrm>
            <a:off x="5605560" y="2268360"/>
            <a:ext cx="1001160" cy="2728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DC Analysis</a:t>
            </a:r>
            <a:endParaRPr b="0" lang="en-US" sz="1800" spc="-1" strike="noStrike">
              <a:solidFill>
                <a:srgbClr val="000000"/>
              </a:solidFill>
              <a:uFill>
                <a:solidFill>
                  <a:srgbClr val="ffffff"/>
                </a:solidFill>
              </a:uFill>
              <a:latin typeface="Arial"/>
            </a:endParaRPr>
          </a:p>
        </p:txBody>
      </p:sp>
      <p:sp>
        <p:nvSpPr>
          <p:cNvPr id="313" name="CustomShape 6"/>
          <p:cNvSpPr/>
          <p:nvPr/>
        </p:nvSpPr>
        <p:spPr>
          <a:xfrm>
            <a:off x="1481040" y="725400"/>
            <a:ext cx="1001160" cy="2728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DC Analysis</a:t>
            </a:r>
            <a:endParaRPr b="0" lang="en-US" sz="1800" spc="-1" strike="noStrike">
              <a:solidFill>
                <a:srgbClr val="000000"/>
              </a:solidFill>
              <a:uFill>
                <a:solidFill>
                  <a:srgbClr val="ffffff"/>
                </a:solidFill>
              </a:uFill>
              <a:latin typeface="Arial"/>
            </a:endParaRPr>
          </a:p>
        </p:txBody>
      </p:sp>
      <p:sp>
        <p:nvSpPr>
          <p:cNvPr id="314" name="CustomShape 7"/>
          <p:cNvSpPr/>
          <p:nvPr/>
        </p:nvSpPr>
        <p:spPr>
          <a:xfrm>
            <a:off x="4500360" y="693720"/>
            <a:ext cx="1001160" cy="2728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DC Analysis</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15" name="Object 1"/>
          <p:cNvGraphicFramePr/>
          <p:nvPr/>
        </p:nvGraphicFramePr>
        <p:xfrm>
          <a:off x="3240" y="1282680"/>
          <a:ext cx="7251480" cy="5136840"/>
        </p:xfrm>
        <a:graphic>
          <a:graphicData uri="http://schemas.openxmlformats.org/presentationml/2006/ole">
            <p:oleObj progId="Visio.Drawing.11" r:id="rId1" spid="">
              <p:embed/>
              <p:pic>
                <p:nvPicPr>
                  <p:cNvPr id="316" name="Object 15" descr=""/>
                  <p:cNvPicPr/>
                  <p:nvPr/>
                </p:nvPicPr>
                <p:blipFill>
                  <a:blip r:embed="rId2"/>
                  <a:stretch/>
                </p:blipFill>
                <p:spPr>
                  <a:xfrm>
                    <a:off x="3240" y="1282680"/>
                    <a:ext cx="7251480" cy="5136840"/>
                  </a:xfrm>
                  <a:prstGeom prst="rect">
                    <a:avLst/>
                  </a:prstGeom>
                  <a:ln>
                    <a:noFill/>
                  </a:ln>
                </p:spPr>
              </p:pic>
            </p:oleObj>
          </a:graphicData>
        </a:graphic>
      </p:graphicFrame>
      <p:sp>
        <p:nvSpPr>
          <p:cNvPr id="317" name="TextShape 2"/>
          <p:cNvSpPr txBox="1"/>
          <p:nvPr/>
        </p:nvSpPr>
        <p:spPr>
          <a:xfrm>
            <a:off x="6642000" y="6049800"/>
            <a:ext cx="2133360" cy="205920"/>
          </a:xfrm>
          <a:prstGeom prst="rect">
            <a:avLst/>
          </a:prstGeom>
          <a:noFill/>
          <a:ln>
            <a:noFill/>
          </a:ln>
        </p:spPr>
        <p:txBody>
          <a:bodyPr/>
          <a:p>
            <a:pPr algn="r">
              <a:lnSpc>
                <a:spcPct val="100000"/>
              </a:lnSpc>
            </a:pPr>
            <a:fld id="{F64F4EAF-E33E-473A-A588-6049C2FC73F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18" name="CustomShape 3"/>
          <p:cNvSpPr/>
          <p:nvPr/>
        </p:nvSpPr>
        <p:spPr>
          <a:xfrm>
            <a:off x="4660920" y="1628640"/>
            <a:ext cx="4165200" cy="133344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0" lang="en-US" sz="1800" spc="-1" strike="noStrike">
                <a:solidFill>
                  <a:srgbClr val="ff0000"/>
                </a:solidFill>
                <a:uFill>
                  <a:solidFill>
                    <a:srgbClr val="ffffff"/>
                  </a:solidFill>
                </a:uFill>
                <a:latin typeface="Arial"/>
              </a:rPr>
              <a:t>Plot (dB) 1/β on Op Amp Aol (dB)</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ff0000"/>
                </a:solidFill>
                <a:uFill>
                  <a:solidFill>
                    <a:srgbClr val="ffffff"/>
                  </a:solidFill>
                </a:uFill>
                <a:latin typeface="Arial"/>
              </a:rPr>
              <a:t>Aolβ = Aol(dB) – 1/β(dB)</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ff0000"/>
                </a:solidFill>
                <a:uFill>
                  <a:solidFill>
                    <a:srgbClr val="ffffff"/>
                  </a:solidFill>
                </a:uFill>
                <a:latin typeface="Arial"/>
              </a:rPr>
              <a:t>Aolβ = Aol / (1/β) = Aolβ </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cc"/>
                </a:solidFill>
                <a:uFill>
                  <a:solidFill>
                    <a:srgbClr val="ffffff"/>
                  </a:solidFill>
                </a:uFill>
                <a:latin typeface="Arial"/>
              </a:rPr>
              <a:t>Note how Aolβ changes with frequency</a:t>
            </a:r>
            <a:endParaRPr b="0" lang="en-US" sz="1800" spc="-1" strike="noStrike">
              <a:solidFill>
                <a:srgbClr val="000000"/>
              </a:solidFill>
              <a:uFill>
                <a:solidFill>
                  <a:srgbClr val="ffffff"/>
                </a:solidFill>
              </a:uFill>
              <a:latin typeface="Arial"/>
            </a:endParaRPr>
          </a:p>
        </p:txBody>
      </p:sp>
      <p:sp>
        <p:nvSpPr>
          <p:cNvPr id="319" name="TextShape 4"/>
          <p:cNvSpPr txBox="1"/>
          <p:nvPr/>
        </p:nvSpPr>
        <p:spPr>
          <a:xfrm>
            <a:off x="380880" y="241200"/>
            <a:ext cx="8229240" cy="655200"/>
          </a:xfrm>
          <a:prstGeom prst="rect">
            <a:avLst/>
          </a:prstGeom>
          <a:noFill/>
          <a:ln>
            <a:noFill/>
          </a:ln>
        </p:spPr>
        <p:txBody>
          <a:bodyPr anchor="ctr"/>
          <a:p>
            <a:pPr>
              <a:lnSpc>
                <a:spcPct val="85000"/>
              </a:lnSpc>
            </a:pPr>
            <a:r>
              <a:rPr b="1" lang="en-US" sz="2800" spc="-1" strike="noStrike">
                <a:solidFill>
                  <a:srgbClr val="c00000"/>
                </a:solidFill>
                <a:uFill>
                  <a:solidFill>
                    <a:srgbClr val="ffffff"/>
                  </a:solidFill>
                </a:uFill>
                <a:latin typeface="Arial"/>
              </a:rPr>
              <a:t>Loop Gain (Aol</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Arial"/>
              </a:rPr>
              <a:t>) from Aol and 1/</a:t>
            </a:r>
            <a:r>
              <a:rPr b="1" lang="en-US" sz="2800" spc="-1" strike="noStrike">
                <a:solidFill>
                  <a:srgbClr val="c00000"/>
                </a:solidFill>
                <a:uFill>
                  <a:solidFill>
                    <a:srgbClr val="ffffff"/>
                  </a:solidFill>
                </a:uFill>
                <a:latin typeface="Symbol"/>
              </a:rPr>
              <a:t>b</a:t>
            </a:r>
            <a:endParaRPr b="0" lang="en-US" sz="32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6642000" y="6049800"/>
            <a:ext cx="2133360" cy="205920"/>
          </a:xfrm>
          <a:prstGeom prst="rect">
            <a:avLst/>
          </a:prstGeom>
          <a:noFill/>
          <a:ln>
            <a:noFill/>
          </a:ln>
        </p:spPr>
        <p:txBody>
          <a:bodyPr/>
          <a:p>
            <a:pPr algn="r">
              <a:lnSpc>
                <a:spcPct val="100000"/>
              </a:lnSpc>
            </a:pPr>
            <a:fld id="{74C5D3DC-1E9B-4D63-AAB3-747C06B7FEA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21" name="TextShape 2"/>
          <p:cNvSpPr txBox="1"/>
          <p:nvPr/>
        </p:nvSpPr>
        <p:spPr>
          <a:xfrm>
            <a:off x="174600" y="174600"/>
            <a:ext cx="8794440" cy="52200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a:t>
            </a:r>
            <a:r>
              <a:rPr b="1" lang="en-US" sz="2800" spc="-1" strike="noStrike">
                <a:solidFill>
                  <a:srgbClr val="c00000"/>
                </a:solidFill>
                <a:uFill>
                  <a:solidFill>
                    <a:srgbClr val="ffffff"/>
                  </a:solidFill>
                </a:uFill>
                <a:latin typeface="Arial"/>
              </a:rPr>
              <a:t>Rate-of-Closure” Stability Criteria using 1/</a:t>
            </a:r>
            <a:r>
              <a:rPr b="1" lang="en-US" sz="2800" spc="-1" strike="noStrike">
                <a:solidFill>
                  <a:srgbClr val="c00000"/>
                </a:solidFill>
                <a:uFill>
                  <a:solidFill>
                    <a:srgbClr val="ffffff"/>
                  </a:solidFill>
                </a:uFill>
                <a:latin typeface="Arial"/>
              </a:rPr>
              <a:t>β &amp; Aol</a:t>
            </a:r>
            <a:endParaRPr b="0" lang="en-US" sz="3200" spc="-1" strike="noStrike">
              <a:solidFill>
                <a:srgbClr val="000000"/>
              </a:solidFill>
              <a:uFill>
                <a:solidFill>
                  <a:srgbClr val="ffffff"/>
                </a:solidFill>
              </a:uFill>
              <a:latin typeface="Arial"/>
            </a:endParaRPr>
          </a:p>
        </p:txBody>
      </p:sp>
      <p:pic>
        <p:nvPicPr>
          <p:cNvPr id="322" name="Picture 3" descr=""/>
          <p:cNvPicPr/>
          <p:nvPr/>
        </p:nvPicPr>
        <p:blipFill>
          <a:blip r:embed="rId1"/>
          <a:stretch/>
        </p:blipFill>
        <p:spPr>
          <a:xfrm>
            <a:off x="38160" y="604800"/>
            <a:ext cx="7441920" cy="5719320"/>
          </a:xfrm>
          <a:prstGeom prst="rect">
            <a:avLst/>
          </a:prstGeom>
          <a:ln w="9360">
            <a:noFill/>
          </a:ln>
        </p:spPr>
      </p:pic>
      <p:sp>
        <p:nvSpPr>
          <p:cNvPr id="323" name="CustomShape 3"/>
          <p:cNvSpPr/>
          <p:nvPr/>
        </p:nvSpPr>
        <p:spPr>
          <a:xfrm>
            <a:off x="5126040" y="771480"/>
            <a:ext cx="3766680" cy="2032200"/>
          </a:xfrm>
          <a:prstGeom prst="rect">
            <a:avLst/>
          </a:prstGeom>
          <a:noFill/>
          <a:ln w="34920">
            <a:solidFill>
              <a:srgbClr val="0000ff"/>
            </a:solidFill>
            <a:miter/>
          </a:ln>
        </p:spPr>
        <p:style>
          <a:lnRef idx="0"/>
          <a:fillRef idx="0"/>
          <a:effectRef idx="0"/>
          <a:fontRef idx="minor"/>
        </p:style>
        <p:txBody>
          <a:bodyPr lIns="90000" rIns="90000" tIns="45000" bIns="45000"/>
          <a:p>
            <a:pPr marL="343080" indent="-342720">
              <a:lnSpc>
                <a:spcPct val="85000"/>
              </a:lnSpc>
            </a:pPr>
            <a:r>
              <a:rPr b="0" lang="en-US" sz="1600" spc="-1" strike="noStrike">
                <a:solidFill>
                  <a:srgbClr val="000000"/>
                </a:solidFill>
                <a:uFill>
                  <a:solidFill>
                    <a:srgbClr val="ffffff"/>
                  </a:solidFill>
                </a:uFill>
                <a:latin typeface="Arial"/>
              </a:rPr>
              <a:t>At fcl: Loop Gain (Aol</a:t>
            </a:r>
            <a:r>
              <a:rPr b="0" lang="en-US" sz="1600" spc="-1" strike="noStrike">
                <a:solidFill>
                  <a:srgbClr val="000000"/>
                </a:solidFill>
                <a:uFill>
                  <a:solidFill>
                    <a:srgbClr val="ffffff"/>
                  </a:solidFill>
                </a:uFill>
                <a:latin typeface="Symbol"/>
              </a:rPr>
              <a:t>b</a:t>
            </a:r>
            <a:r>
              <a:rPr b="0" lang="en-US" sz="1600" spc="-1" strike="noStrike">
                <a:solidFill>
                  <a:srgbClr val="000000"/>
                </a:solidFill>
                <a:uFill>
                  <a:solidFill>
                    <a:srgbClr val="ffffff"/>
                  </a:solidFill>
                </a:uFill>
                <a:latin typeface="Arial"/>
              </a:rPr>
              <a:t>) = 1 (0dB)</a:t>
            </a:r>
            <a:endParaRPr b="0" lang="en-US" sz="1800" spc="-1" strike="noStrike">
              <a:solidFill>
                <a:srgbClr val="000000"/>
              </a:solidFill>
              <a:uFill>
                <a:solidFill>
                  <a:srgbClr val="ffffff"/>
                </a:solidFill>
              </a:uFill>
              <a:latin typeface="Arial"/>
            </a:endParaRPr>
          </a:p>
          <a:p>
            <a:pPr marL="343080" indent="-342720">
              <a:lnSpc>
                <a:spcPct val="85000"/>
              </a:lnSpc>
            </a:pPr>
            <a:endParaRPr b="0" lang="en-US" sz="1800" spc="-1" strike="noStrike">
              <a:solidFill>
                <a:srgbClr val="000000"/>
              </a:solidFill>
              <a:uFill>
                <a:solidFill>
                  <a:srgbClr val="ffffff"/>
                </a:solidFill>
              </a:uFill>
              <a:latin typeface="Arial"/>
            </a:endParaRPr>
          </a:p>
          <a:p>
            <a:pPr marL="343080" indent="-342720">
              <a:lnSpc>
                <a:spcPct val="85000"/>
              </a:lnSpc>
            </a:pPr>
            <a:r>
              <a:rPr b="0" lang="en-US" sz="1600" spc="-1" strike="noStrike">
                <a:solidFill>
                  <a:srgbClr val="000000"/>
                </a:solidFill>
                <a:uFill>
                  <a:solidFill>
                    <a:srgbClr val="ffffff"/>
                  </a:solidFill>
                </a:uFill>
                <a:latin typeface="Arial"/>
              </a:rPr>
              <a:t>Rate-of-Closure @ fcl =</a:t>
            </a:r>
            <a:endParaRPr b="0" lang="en-US" sz="1800" spc="-1" strike="noStrike">
              <a:solidFill>
                <a:srgbClr val="000000"/>
              </a:solidFill>
              <a:uFill>
                <a:solidFill>
                  <a:srgbClr val="ffffff"/>
                </a:solidFill>
              </a:uFill>
              <a:latin typeface="Arial"/>
            </a:endParaRPr>
          </a:p>
          <a:p>
            <a:pPr marL="343080" indent="-342720">
              <a:lnSpc>
                <a:spcPct val="85000"/>
              </a:lnSpc>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(Aol slope – 1/β slope)</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600" spc="-1" strike="noStrike">
                <a:solidFill>
                  <a:srgbClr val="00b050"/>
                </a:solidFill>
                <a:uFill>
                  <a:solidFill>
                    <a:srgbClr val="ffffff"/>
                  </a:solidFill>
                </a:uFill>
                <a:latin typeface="Arial"/>
              </a:rPr>
              <a:t>*20dB/decade Rate-of-Closure @ fcl = </a:t>
            </a:r>
            <a:r>
              <a:rPr b="0" lang="en-US" sz="1600" spc="-1" strike="noStrike">
                <a:solidFill>
                  <a:srgbClr val="00b050"/>
                </a:solidFill>
                <a:uFill>
                  <a:solidFill>
                    <a:srgbClr val="ffffff"/>
                  </a:solidFill>
                </a:uFill>
                <a:latin typeface="Arial"/>
              </a:rPr>
              <a:t>	</a:t>
            </a:r>
            <a:r>
              <a:rPr b="0" i="1" lang="en-US" sz="1600" spc="-1" strike="noStrike">
                <a:solidFill>
                  <a:srgbClr val="00b050"/>
                </a:solidFill>
                <a:uFill>
                  <a:solidFill>
                    <a:srgbClr val="ffffff"/>
                  </a:solidFill>
                </a:uFill>
                <a:latin typeface="Arial"/>
              </a:rPr>
              <a:t>STABLE</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600" spc="-1" strike="noStrike">
                <a:solidFill>
                  <a:srgbClr val="ff0000"/>
                </a:solidFill>
                <a:uFill>
                  <a:solidFill>
                    <a:srgbClr val="ffffff"/>
                  </a:solidFill>
                </a:uFill>
                <a:latin typeface="Arial"/>
              </a:rPr>
              <a:t>**40dB/decade Rate-of-Closure @ fcl = </a:t>
            </a:r>
            <a:r>
              <a:rPr b="0" lang="en-US" sz="1600" spc="-1" strike="noStrike">
                <a:solidFill>
                  <a:srgbClr val="ff0000"/>
                </a:solidFill>
                <a:uFill>
                  <a:solidFill>
                    <a:srgbClr val="ffffff"/>
                  </a:solidFill>
                </a:uFill>
                <a:latin typeface="Arial"/>
              </a:rPr>
              <a:t>	</a:t>
            </a:r>
            <a:r>
              <a:rPr b="0" i="1" lang="en-US" sz="1600" spc="-1" strike="noStrike">
                <a:solidFill>
                  <a:srgbClr val="ff0000"/>
                </a:solidFill>
                <a:uFill>
                  <a:solidFill>
                    <a:srgbClr val="ffffff"/>
                  </a:solidFill>
                </a:uFill>
                <a:latin typeface="Arial"/>
              </a:rPr>
              <a:t>UNSTABLE</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6642000" y="6049800"/>
            <a:ext cx="2133360" cy="205920"/>
          </a:xfrm>
          <a:prstGeom prst="rect">
            <a:avLst/>
          </a:prstGeom>
          <a:noFill/>
          <a:ln>
            <a:noFill/>
          </a:ln>
        </p:spPr>
        <p:txBody>
          <a:bodyPr/>
          <a:p>
            <a:pPr algn="r">
              <a:lnSpc>
                <a:spcPct val="100000"/>
              </a:lnSpc>
            </a:pPr>
            <a:fld id="{8E7F3DD1-EA4B-4FCA-88CB-C3706E67362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25" name="TextShape 2"/>
          <p:cNvSpPr txBox="1"/>
          <p:nvPr/>
        </p:nvSpPr>
        <p:spPr>
          <a:xfrm>
            <a:off x="222120" y="274680"/>
            <a:ext cx="5422680" cy="471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Loop Gain (Aol</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Arial"/>
              </a:rPr>
              <a:t>) Example</a:t>
            </a:r>
            <a:endParaRPr b="0" lang="en-US" sz="3200" spc="-1" strike="noStrike">
              <a:solidFill>
                <a:srgbClr val="000000"/>
              </a:solidFill>
              <a:uFill>
                <a:solidFill>
                  <a:srgbClr val="ffffff"/>
                </a:solidFill>
              </a:uFill>
              <a:latin typeface="Arial"/>
            </a:endParaRPr>
          </a:p>
        </p:txBody>
      </p:sp>
      <p:graphicFrame>
        <p:nvGraphicFramePr>
          <p:cNvPr id="326" name="Object 3"/>
          <p:cNvGraphicFramePr/>
          <p:nvPr/>
        </p:nvGraphicFramePr>
        <p:xfrm>
          <a:off x="76320" y="1143000"/>
          <a:ext cx="6781320" cy="5127120"/>
        </p:xfrm>
        <a:graphic>
          <a:graphicData uri="http://schemas.openxmlformats.org/presentationml/2006/ole">
            <p:oleObj progId="Visio.Drawing.11" r:id="rId1" spid="">
              <p:embed/>
              <p:pic>
                <p:nvPicPr>
                  <p:cNvPr id="327" name="Object 7" descr=""/>
                  <p:cNvPicPr/>
                  <p:nvPr/>
                </p:nvPicPr>
                <p:blipFill>
                  <a:blip r:embed="rId2"/>
                  <a:stretch/>
                </p:blipFill>
                <p:spPr>
                  <a:xfrm>
                    <a:off x="76320" y="1143000"/>
                    <a:ext cx="6781320" cy="5127120"/>
                  </a:xfrm>
                  <a:prstGeom prst="rect">
                    <a:avLst/>
                  </a:prstGeom>
                  <a:ln>
                    <a:noFill/>
                  </a:ln>
                </p:spPr>
              </p:pic>
            </p:oleObj>
          </a:graphicData>
        </a:graphic>
      </p:graphicFrame>
      <p:sp>
        <p:nvSpPr>
          <p:cNvPr id="328" name="CustomShape 4"/>
          <p:cNvSpPr/>
          <p:nvPr/>
        </p:nvSpPr>
        <p:spPr>
          <a:xfrm>
            <a:off x="4800600" y="3914640"/>
            <a:ext cx="4343040" cy="68760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0" lang="en-US" sz="1800" spc="-1" strike="noStrike">
                <a:solidFill>
                  <a:srgbClr val="000000"/>
                </a:solidFill>
                <a:uFill>
                  <a:solidFill>
                    <a:srgbClr val="ffffff"/>
                  </a:solidFill>
                </a:uFill>
                <a:latin typeface="Arial"/>
              </a:rPr>
              <a:t>Rate-of-Closure @ fcl = 40dB/decade</a:t>
            </a:r>
            <a:endParaRPr b="0" lang="en-US" sz="1800" spc="-1" strike="noStrike">
              <a:solidFill>
                <a:srgbClr val="000000"/>
              </a:solidFill>
              <a:uFill>
                <a:solidFill>
                  <a:srgbClr val="ffffff"/>
                </a:solidFill>
              </a:uFill>
              <a:latin typeface="Arial"/>
            </a:endParaRPr>
          </a:p>
          <a:p>
            <a:pPr marL="343080" indent="-342720" algn="ctr">
              <a:lnSpc>
                <a:spcPct val="90000"/>
              </a:lnSpc>
            </a:pPr>
            <a:r>
              <a:rPr b="0" lang="en-US" sz="1800" spc="-1" strike="noStrike">
                <a:solidFill>
                  <a:srgbClr val="ff0000"/>
                </a:solidFill>
                <a:uFill>
                  <a:solidFill>
                    <a:srgbClr val="ffffff"/>
                  </a:solidFill>
                </a:uFill>
                <a:latin typeface="Wingdings"/>
              </a:rPr>
              <a:t></a:t>
            </a:r>
            <a:r>
              <a:rPr b="0" lang="en-US" sz="1800" spc="-1" strike="noStrike">
                <a:solidFill>
                  <a:srgbClr val="ff0000"/>
                </a:solidFill>
                <a:uFill>
                  <a:solidFill>
                    <a:srgbClr val="ffffff"/>
                  </a:solidFill>
                </a:uFill>
                <a:latin typeface="Arial"/>
              </a:rPr>
              <a:t> </a:t>
            </a:r>
            <a:r>
              <a:rPr b="0" i="1" lang="en-US" sz="1800" spc="-1" strike="noStrike">
                <a:solidFill>
                  <a:srgbClr val="ff0000"/>
                </a:solidFill>
                <a:uFill>
                  <a:solidFill>
                    <a:srgbClr val="ffffff"/>
                  </a:solidFill>
                </a:uFill>
                <a:latin typeface="Arial"/>
              </a:rPr>
              <a:t>UNSTABLE!</a:t>
            </a:r>
            <a:endParaRPr b="0" lang="en-US" sz="1800" spc="-1" strike="noStrike">
              <a:solidFill>
                <a:srgbClr val="000000"/>
              </a:solidFill>
              <a:uFill>
                <a:solidFill>
                  <a:srgbClr val="ffffff"/>
                </a:solidFill>
              </a:uFill>
              <a:latin typeface="Arial"/>
            </a:endParaRPr>
          </a:p>
        </p:txBody>
      </p:sp>
      <p:graphicFrame>
        <p:nvGraphicFramePr>
          <p:cNvPr id="329" name="Object 5"/>
          <p:cNvGraphicFramePr/>
          <p:nvPr/>
        </p:nvGraphicFramePr>
        <p:xfrm>
          <a:off x="4892760" y="1079640"/>
          <a:ext cx="4038120" cy="2731680"/>
        </p:xfrm>
        <a:graphic>
          <a:graphicData uri="http://schemas.openxmlformats.org/presentationml/2006/ole">
            <p:oleObj progId="Visio.Drawing.11" r:id="rId3" spid="">
              <p:embed/>
              <p:pic>
                <p:nvPicPr>
                  <p:cNvPr id="330" name="Object 12" descr=""/>
                  <p:cNvPicPr/>
                  <p:nvPr/>
                </p:nvPicPr>
                <p:blipFill>
                  <a:blip r:embed="rId4"/>
                  <a:stretch/>
                </p:blipFill>
                <p:spPr>
                  <a:xfrm>
                    <a:off x="4892760" y="1079640"/>
                    <a:ext cx="4038120" cy="2731680"/>
                  </a:xfrm>
                  <a:prstGeom prst="rect">
                    <a:avLst/>
                  </a:prstGeom>
                  <a:ln>
                    <a:noFill/>
                  </a:ln>
                </p:spPr>
              </p:pic>
            </p:oleObj>
          </a:graphicData>
        </a:graphic>
      </p:graphicFrame>
      <p:pic>
        <p:nvPicPr>
          <p:cNvPr id="331" name="Picture 15" descr=""/>
          <p:cNvPicPr/>
          <p:nvPr/>
        </p:nvPicPr>
        <p:blipFill>
          <a:blip r:embed="rId5"/>
          <a:stretch/>
        </p:blipFill>
        <p:spPr>
          <a:xfrm>
            <a:off x="2895480" y="3581280"/>
            <a:ext cx="761760" cy="740880"/>
          </a:xfrm>
          <a:prstGeom prst="rect">
            <a:avLst/>
          </a:prstGeom>
          <a:ln w="9360">
            <a:noFill/>
          </a:ln>
        </p:spPr>
      </p:pic>
      <p:sp>
        <p:nvSpPr>
          <p:cNvPr id="332" name="CustomShape 6"/>
          <p:cNvSpPr/>
          <p:nvPr/>
        </p:nvSpPr>
        <p:spPr>
          <a:xfrm>
            <a:off x="156960" y="6377040"/>
            <a:ext cx="63943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Example 1: Note locations of poles and zeros in Aol &amp; 1/</a:t>
            </a:r>
            <a:r>
              <a:rPr b="1" lang="en-US" sz="1800" spc="-1" strike="noStrike">
                <a:solidFill>
                  <a:srgbClr val="ff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p:txBody>
      </p:sp>
      <p:pic>
        <p:nvPicPr>
          <p:cNvPr id="333" name="Picture 5" descr=""/>
          <p:cNvPicPr/>
          <p:nvPr/>
        </p:nvPicPr>
        <p:blipFill>
          <a:blip r:embed="rId6"/>
          <a:stretch/>
        </p:blipFill>
        <p:spPr>
          <a:xfrm>
            <a:off x="6240600" y="200160"/>
            <a:ext cx="2571480" cy="771120"/>
          </a:xfrm>
          <a:prstGeom prst="rect">
            <a:avLst/>
          </a:prstGeom>
          <a:ln w="9360">
            <a:noFill/>
          </a:ln>
        </p:spPr>
      </p:pic>
      <p:sp>
        <p:nvSpPr>
          <p:cNvPr id="334" name="CustomShape 7"/>
          <p:cNvSpPr/>
          <p:nvPr/>
        </p:nvSpPr>
        <p:spPr>
          <a:xfrm>
            <a:off x="1627200" y="1208160"/>
            <a:ext cx="344160" cy="502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35" name="CustomShape 8"/>
          <p:cNvSpPr/>
          <p:nvPr/>
        </p:nvSpPr>
        <p:spPr>
          <a:xfrm>
            <a:off x="5521320" y="4950000"/>
            <a:ext cx="344160" cy="588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36" name="CustomShape 9"/>
          <p:cNvSpPr/>
          <p:nvPr/>
        </p:nvSpPr>
        <p:spPr>
          <a:xfrm>
            <a:off x="3179880" y="4557600"/>
            <a:ext cx="334440" cy="458280"/>
          </a:xfrm>
          <a:prstGeom prst="rect">
            <a:avLst/>
          </a:prstGeom>
          <a:noFill/>
          <a:ln>
            <a:solidFill>
              <a:srgbClr val="00cc00"/>
            </a:solidFill>
            <a:round/>
          </a:ln>
        </p:spPr>
        <p:style>
          <a:lnRef idx="2">
            <a:schemeClr val="accent1">
              <a:shade val="50000"/>
            </a:schemeClr>
          </a:lnRef>
          <a:fillRef idx="1">
            <a:schemeClr val="accent1"/>
          </a:fillRef>
          <a:effectRef idx="0">
            <a:schemeClr val="accent1"/>
          </a:effectRef>
          <a:fontRef idx="minor"/>
        </p:style>
      </p:sp>
      <p:sp>
        <p:nvSpPr>
          <p:cNvPr id="337" name="CustomShape 10"/>
          <p:cNvSpPr/>
          <p:nvPr/>
        </p:nvSpPr>
        <p:spPr>
          <a:xfrm>
            <a:off x="6864480" y="219240"/>
            <a:ext cx="576000" cy="7203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38" name="CustomShape 11"/>
          <p:cNvSpPr/>
          <p:nvPr/>
        </p:nvSpPr>
        <p:spPr>
          <a:xfrm>
            <a:off x="7475400" y="203040"/>
            <a:ext cx="591840" cy="739440"/>
          </a:xfrm>
          <a:prstGeom prst="rect">
            <a:avLst/>
          </a:prstGeom>
          <a:noFill/>
          <a:ln>
            <a:solidFill>
              <a:srgbClr val="00cc00"/>
            </a:solidFill>
            <a:round/>
          </a:ln>
        </p:spPr>
        <p:style>
          <a:lnRef idx="2">
            <a:schemeClr val="accent1">
              <a:shade val="50000"/>
            </a:schemeClr>
          </a:lnRef>
          <a:fillRef idx="1">
            <a:schemeClr val="accent1"/>
          </a:fillRef>
          <a:effectRef idx="0">
            <a:schemeClr val="accent1"/>
          </a:effectRef>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39" name="Object 1"/>
          <p:cNvGraphicFramePr/>
          <p:nvPr/>
        </p:nvGraphicFramePr>
        <p:xfrm>
          <a:off x="201600" y="1087560"/>
          <a:ext cx="3798360" cy="4682880"/>
        </p:xfrm>
        <a:graphic>
          <a:graphicData uri="http://schemas.openxmlformats.org/presentationml/2006/ole">
            <p:oleObj progId="Visio.Drawing.11" r:id="rId1" spid="">
              <p:embed/>
              <p:pic>
                <p:nvPicPr>
                  <p:cNvPr id="340" name="Object 20" descr=""/>
                  <p:cNvPicPr/>
                  <p:nvPr/>
                </p:nvPicPr>
                <p:blipFill>
                  <a:blip r:embed="rId2"/>
                  <a:stretch/>
                </p:blipFill>
                <p:spPr>
                  <a:xfrm>
                    <a:off x="201600" y="1087560"/>
                    <a:ext cx="3798360" cy="4682880"/>
                  </a:xfrm>
                  <a:prstGeom prst="rect">
                    <a:avLst/>
                  </a:prstGeom>
                  <a:ln>
                    <a:noFill/>
                  </a:ln>
                </p:spPr>
              </p:pic>
            </p:oleObj>
          </a:graphicData>
        </a:graphic>
      </p:graphicFrame>
      <p:sp>
        <p:nvSpPr>
          <p:cNvPr id="341" name="TextShape 2"/>
          <p:cNvSpPr txBox="1"/>
          <p:nvPr/>
        </p:nvSpPr>
        <p:spPr>
          <a:xfrm>
            <a:off x="6642000" y="6049800"/>
            <a:ext cx="2133360" cy="205920"/>
          </a:xfrm>
          <a:prstGeom prst="rect">
            <a:avLst/>
          </a:prstGeom>
          <a:noFill/>
          <a:ln>
            <a:noFill/>
          </a:ln>
        </p:spPr>
        <p:txBody>
          <a:bodyPr/>
          <a:p>
            <a:pPr algn="r">
              <a:lnSpc>
                <a:spcPct val="100000"/>
              </a:lnSpc>
            </a:pPr>
            <a:fld id="{6FEAE628-EA1E-447F-B8CC-96C28876842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42" name="CustomShape 3"/>
          <p:cNvSpPr/>
          <p:nvPr/>
        </p:nvSpPr>
        <p:spPr>
          <a:xfrm>
            <a:off x="3581280" y="4240080"/>
            <a:ext cx="5562360" cy="189108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600" spc="-1" strike="noStrike">
                <a:solidFill>
                  <a:srgbClr val="ff0000"/>
                </a:solidFill>
                <a:uFill>
                  <a:solidFill>
                    <a:srgbClr val="ffffff"/>
                  </a:solidFill>
                </a:uFill>
                <a:latin typeface="Arial"/>
              </a:rPr>
              <a:t>To Plot Aolβ from Aol &amp; 1/β Plot:</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600" spc="-1" strike="noStrike">
                <a:solidFill>
                  <a:srgbClr val="000000"/>
                </a:solidFill>
                <a:uFill>
                  <a:solidFill>
                    <a:srgbClr val="ffffff"/>
                  </a:solidFill>
                </a:uFill>
                <a:latin typeface="Arial"/>
              </a:rPr>
              <a:t>Poles</a:t>
            </a:r>
            <a:r>
              <a:rPr b="0" lang="en-US" sz="1600" spc="-1" strike="noStrike">
                <a:solidFill>
                  <a:srgbClr val="000000"/>
                </a:solidFill>
                <a:uFill>
                  <a:solidFill>
                    <a:srgbClr val="ffffff"/>
                  </a:solidFill>
                </a:uFill>
                <a:latin typeface="Arial"/>
              </a:rPr>
              <a:t> in Aol curve are </a:t>
            </a:r>
            <a:r>
              <a:rPr b="1" lang="en-US" sz="1600" spc="-1" strike="noStrike">
                <a:solidFill>
                  <a:srgbClr val="000000"/>
                </a:solidFill>
                <a:uFill>
                  <a:solidFill>
                    <a:srgbClr val="ffffff"/>
                  </a:solidFill>
                </a:uFill>
                <a:latin typeface="Arial"/>
              </a:rPr>
              <a:t>Poles</a:t>
            </a:r>
            <a:r>
              <a:rPr b="0" lang="en-US" sz="1600" spc="-1" strike="noStrike">
                <a:solidFill>
                  <a:srgbClr val="000000"/>
                </a:solidFill>
                <a:uFill>
                  <a:solidFill>
                    <a:srgbClr val="ffffff"/>
                  </a:solidFill>
                </a:uFill>
                <a:latin typeface="Arial"/>
              </a:rPr>
              <a:t> in Aolβ (Loop Gain)Plot</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600" spc="-1" strike="noStrike">
                <a:solidFill>
                  <a:srgbClr val="000000"/>
                </a:solidFill>
                <a:uFill>
                  <a:solidFill>
                    <a:srgbClr val="ffffff"/>
                  </a:solidFill>
                </a:uFill>
                <a:latin typeface="Arial"/>
              </a:rPr>
              <a:t>Zeros</a:t>
            </a:r>
            <a:r>
              <a:rPr b="0" lang="en-US" sz="1600" spc="-1" strike="noStrike">
                <a:solidFill>
                  <a:srgbClr val="000000"/>
                </a:solidFill>
                <a:uFill>
                  <a:solidFill>
                    <a:srgbClr val="ffffff"/>
                  </a:solidFill>
                </a:uFill>
                <a:latin typeface="Arial"/>
              </a:rPr>
              <a:t> in Aol curve are</a:t>
            </a:r>
            <a:r>
              <a:rPr b="1" lang="en-US" sz="1600" spc="-1" strike="noStrike">
                <a:solidFill>
                  <a:srgbClr val="000000"/>
                </a:solidFill>
                <a:uFill>
                  <a:solidFill>
                    <a:srgbClr val="ffffff"/>
                  </a:solidFill>
                </a:uFill>
                <a:latin typeface="Arial"/>
              </a:rPr>
              <a:t> Zeros </a:t>
            </a:r>
            <a:r>
              <a:rPr b="0" lang="en-US" sz="1600" spc="-1" strike="noStrike">
                <a:solidFill>
                  <a:srgbClr val="000000"/>
                </a:solidFill>
                <a:uFill>
                  <a:solidFill>
                    <a:srgbClr val="ffffff"/>
                  </a:solidFill>
                </a:uFill>
                <a:latin typeface="Arial"/>
              </a:rPr>
              <a:t>in  Aolβ (Loop Gain) Plot</a:t>
            </a:r>
            <a:endParaRPr b="0" lang="en-US" sz="1800" spc="-1" strike="noStrike">
              <a:solidFill>
                <a:srgbClr val="000000"/>
              </a:solidFill>
              <a:uFill>
                <a:solidFill>
                  <a:srgbClr val="ffffff"/>
                </a:solidFill>
              </a:uFill>
              <a:latin typeface="Arial"/>
            </a:endParaRPr>
          </a:p>
          <a:p>
            <a:pPr marL="343080" indent="-342720">
              <a:lnSpc>
                <a:spcPct val="90000"/>
              </a:lnSpc>
            </a:pPr>
            <a:endParaRPr b="0" lang="en-US" sz="1800" spc="-1" strike="noStrike">
              <a:solidFill>
                <a:srgbClr val="000000"/>
              </a:solidFill>
              <a:uFill>
                <a:solidFill>
                  <a:srgbClr val="ffffff"/>
                </a:solidFill>
              </a:uFill>
              <a:latin typeface="Arial"/>
            </a:endParaRPr>
          </a:p>
          <a:p>
            <a:pPr marL="343080" indent="-342720">
              <a:lnSpc>
                <a:spcPct val="90000"/>
              </a:lnSpc>
            </a:pPr>
            <a:r>
              <a:rPr b="1" lang="en-US" sz="1600" spc="-1" strike="noStrike">
                <a:solidFill>
                  <a:srgbClr val="000000"/>
                </a:solidFill>
                <a:uFill>
                  <a:solidFill>
                    <a:srgbClr val="ffffff"/>
                  </a:solidFill>
                </a:uFill>
                <a:latin typeface="Arial"/>
              </a:rPr>
              <a:t>Poles</a:t>
            </a:r>
            <a:r>
              <a:rPr b="0" lang="en-US" sz="1600" spc="-1" strike="noStrike">
                <a:solidFill>
                  <a:srgbClr val="000000"/>
                </a:solidFill>
                <a:uFill>
                  <a:solidFill>
                    <a:srgbClr val="ffffff"/>
                  </a:solidFill>
                </a:uFill>
                <a:latin typeface="Arial"/>
              </a:rPr>
              <a:t> in 1/β curve are</a:t>
            </a:r>
            <a:r>
              <a:rPr b="1" lang="en-US" sz="1600" spc="-1" strike="noStrike">
                <a:solidFill>
                  <a:srgbClr val="000000"/>
                </a:solidFill>
                <a:uFill>
                  <a:solidFill>
                    <a:srgbClr val="ffffff"/>
                  </a:solidFill>
                </a:uFill>
                <a:latin typeface="Arial"/>
              </a:rPr>
              <a:t> Zeros </a:t>
            </a:r>
            <a:r>
              <a:rPr b="0" lang="en-US" sz="1600" spc="-1" strike="noStrike">
                <a:solidFill>
                  <a:srgbClr val="000000"/>
                </a:solidFill>
                <a:uFill>
                  <a:solidFill>
                    <a:srgbClr val="ffffff"/>
                  </a:solidFill>
                </a:uFill>
                <a:latin typeface="Arial"/>
              </a:rPr>
              <a:t>in Aolβ (Loop Gain) Plot</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600" spc="-1" strike="noStrike">
                <a:solidFill>
                  <a:srgbClr val="000000"/>
                </a:solidFill>
                <a:uFill>
                  <a:solidFill>
                    <a:srgbClr val="ffffff"/>
                  </a:solidFill>
                </a:uFill>
                <a:latin typeface="Arial"/>
              </a:rPr>
              <a:t>Zeros</a:t>
            </a:r>
            <a:r>
              <a:rPr b="0" lang="en-US" sz="1600" spc="-1" strike="noStrike">
                <a:solidFill>
                  <a:srgbClr val="000000"/>
                </a:solidFill>
                <a:uFill>
                  <a:solidFill>
                    <a:srgbClr val="ffffff"/>
                  </a:solidFill>
                </a:uFill>
                <a:latin typeface="Arial"/>
              </a:rPr>
              <a:t> in 1/β curve are </a:t>
            </a:r>
            <a:r>
              <a:rPr b="1" lang="en-US" sz="1600" spc="-1" strike="noStrike">
                <a:solidFill>
                  <a:srgbClr val="000000"/>
                </a:solidFill>
                <a:uFill>
                  <a:solidFill>
                    <a:srgbClr val="ffffff"/>
                  </a:solidFill>
                </a:uFill>
                <a:latin typeface="Arial"/>
              </a:rPr>
              <a:t>Poles</a:t>
            </a:r>
            <a:r>
              <a:rPr b="0" lang="en-US" sz="1600" spc="-1" strike="noStrike">
                <a:solidFill>
                  <a:srgbClr val="000000"/>
                </a:solidFill>
                <a:uFill>
                  <a:solidFill>
                    <a:srgbClr val="ffffff"/>
                  </a:solidFill>
                </a:uFill>
                <a:latin typeface="Arial"/>
              </a:rPr>
              <a:t> in Aolβ ( Loop Gain) Plot</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600" spc="-1" strike="noStrike">
                <a:solidFill>
                  <a:srgbClr val="000000"/>
                </a:solidFill>
                <a:uFill>
                  <a:solidFill>
                    <a:srgbClr val="ffffff"/>
                  </a:solidFill>
                </a:uFill>
                <a:latin typeface="Arial"/>
              </a:rPr>
              <a:t>[Remember: β is the reciprocal of 1/β]</a:t>
            </a:r>
            <a:endParaRPr b="0" lang="en-US" sz="1800" spc="-1" strike="noStrike">
              <a:solidFill>
                <a:srgbClr val="000000"/>
              </a:solidFill>
              <a:uFill>
                <a:solidFill>
                  <a:srgbClr val="ffffff"/>
                </a:solidFill>
              </a:uFill>
              <a:latin typeface="Arial"/>
            </a:endParaRPr>
          </a:p>
        </p:txBody>
      </p:sp>
      <p:sp>
        <p:nvSpPr>
          <p:cNvPr id="343" name="TextShape 4"/>
          <p:cNvSpPr txBox="1"/>
          <p:nvPr/>
        </p:nvSpPr>
        <p:spPr>
          <a:xfrm>
            <a:off x="419040" y="274680"/>
            <a:ext cx="8191080" cy="6393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Loop Gain (Aol</a:t>
            </a:r>
            <a:r>
              <a:rPr b="1" lang="en-US" sz="2800" spc="-1" strike="noStrike">
                <a:solidFill>
                  <a:srgbClr val="c00000"/>
                </a:solidFill>
                <a:uFill>
                  <a:solidFill>
                    <a:srgbClr val="ffffff"/>
                  </a:solidFill>
                </a:uFill>
                <a:latin typeface="Arial"/>
              </a:rPr>
              <a:t>β) Plot from Aol &amp; 1/β Plot</a:t>
            </a:r>
            <a:endParaRPr b="0" lang="en-US" sz="3200" spc="-1" strike="noStrike">
              <a:solidFill>
                <a:srgbClr val="000000"/>
              </a:solidFill>
              <a:uFill>
                <a:solidFill>
                  <a:srgbClr val="ffffff"/>
                </a:solidFill>
              </a:uFill>
              <a:latin typeface="Arial"/>
            </a:endParaRPr>
          </a:p>
        </p:txBody>
      </p:sp>
      <p:graphicFrame>
        <p:nvGraphicFramePr>
          <p:cNvPr id="344" name="Object 5"/>
          <p:cNvGraphicFramePr/>
          <p:nvPr/>
        </p:nvGraphicFramePr>
        <p:xfrm>
          <a:off x="4114800" y="1096920"/>
          <a:ext cx="4754160" cy="3093840"/>
        </p:xfrm>
        <a:graphic>
          <a:graphicData uri="http://schemas.openxmlformats.org/presentationml/2006/ole">
            <p:oleObj progId="Visio.Drawing.11" r:id="rId3" spid="">
              <p:embed/>
              <p:pic>
                <p:nvPicPr>
                  <p:cNvPr id="345" name="Object 16" descr=""/>
                  <p:cNvPicPr/>
                  <p:nvPr/>
                </p:nvPicPr>
                <p:blipFill>
                  <a:blip r:embed="rId4"/>
                  <a:stretch/>
                </p:blipFill>
                <p:spPr>
                  <a:xfrm>
                    <a:off x="4114800" y="1096920"/>
                    <a:ext cx="4754160" cy="3093840"/>
                  </a:xfrm>
                  <a:prstGeom prst="rect">
                    <a:avLst/>
                  </a:prstGeom>
                  <a:ln>
                    <a:noFill/>
                  </a:ln>
                </p:spPr>
              </p:pic>
            </p:oleObj>
          </a:graphicData>
        </a:graphic>
      </p:graphicFrame>
      <p:sp>
        <p:nvSpPr>
          <p:cNvPr id="346" name="CustomShape 6"/>
          <p:cNvSpPr/>
          <p:nvPr/>
        </p:nvSpPr>
        <p:spPr>
          <a:xfrm>
            <a:off x="5762520" y="876240"/>
            <a:ext cx="3128760" cy="974520"/>
          </a:xfrm>
          <a:prstGeom prst="rect">
            <a:avLst/>
          </a:prstGeom>
          <a:noFill/>
          <a:ln w="9360">
            <a:noFill/>
          </a:ln>
        </p:spPr>
        <p:style>
          <a:lnRef idx="0"/>
          <a:fillRef idx="0"/>
          <a:effectRef idx="0"/>
          <a:fontRef idx="minor"/>
        </p:style>
        <p:txBody>
          <a:bodyPr lIns="90000" rIns="90000" tIns="45000" bIns="45000"/>
          <a:p>
            <a:pPr marL="343080" indent="-342720">
              <a:lnSpc>
                <a:spcPct val="90000"/>
              </a:lnSpc>
            </a:pPr>
            <a:r>
              <a:rPr b="1" lang="en-US" sz="1600" spc="-1" strike="noStrike">
                <a:solidFill>
                  <a:srgbClr val="ff0000"/>
                </a:solidFill>
                <a:uFill>
                  <a:solidFill>
                    <a:srgbClr val="ffffff"/>
                  </a:solidFill>
                </a:uFill>
                <a:latin typeface="Arial"/>
              </a:rPr>
              <a:t>Loop Gain (Aol</a:t>
            </a:r>
            <a:r>
              <a:rPr b="1" lang="en-US" sz="1600" spc="-1" strike="noStrike">
                <a:solidFill>
                  <a:srgbClr val="ff0000"/>
                </a:solidFill>
                <a:uFill>
                  <a:solidFill>
                    <a:srgbClr val="ffffff"/>
                  </a:solidFill>
                </a:uFill>
                <a:latin typeface="Symbol"/>
              </a:rPr>
              <a:t>b</a:t>
            </a:r>
            <a:r>
              <a:rPr b="1" lang="en-US" sz="1600" spc="-1" strike="noStrike">
                <a:solidFill>
                  <a:srgbClr val="ff0000"/>
                </a:solidFill>
                <a:uFill>
                  <a:solidFill>
                    <a:srgbClr val="ffffff"/>
                  </a:solidFill>
                </a:uFill>
                <a:latin typeface="Arial"/>
              </a:rPr>
              <a:t>) Phase at fcl:</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600" spc="-1" strike="noStrike">
                <a:solidFill>
                  <a:srgbClr val="000000"/>
                </a:solidFill>
                <a:uFill>
                  <a:solidFill>
                    <a:srgbClr val="ffffff"/>
                  </a:solidFill>
                </a:uFill>
                <a:latin typeface="Arial"/>
              </a:rPr>
              <a:t>Phase Shift = -180</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600" spc="-1" strike="noStrike">
                <a:solidFill>
                  <a:srgbClr val="000000"/>
                </a:solidFill>
                <a:uFill>
                  <a:solidFill>
                    <a:srgbClr val="ffffff"/>
                  </a:solidFill>
                </a:uFill>
                <a:latin typeface="Arial"/>
              </a:rPr>
              <a:t>Phase Margin = 0</a:t>
            </a:r>
            <a:endParaRPr b="0" lang="en-US" sz="1800" spc="-1" strike="noStrike">
              <a:solidFill>
                <a:srgbClr val="000000"/>
              </a:solidFill>
              <a:uFill>
                <a:solidFill>
                  <a:srgbClr val="ffffff"/>
                </a:solidFill>
              </a:uFill>
              <a:latin typeface="Arial"/>
            </a:endParaRPr>
          </a:p>
        </p:txBody>
      </p:sp>
      <p:pic>
        <p:nvPicPr>
          <p:cNvPr id="347" name="Picture 22" descr=""/>
          <p:cNvPicPr/>
          <p:nvPr/>
        </p:nvPicPr>
        <p:blipFill>
          <a:blip r:embed="rId5"/>
          <a:stretch/>
        </p:blipFill>
        <p:spPr>
          <a:xfrm>
            <a:off x="2514600" y="2514600"/>
            <a:ext cx="761760" cy="740880"/>
          </a:xfrm>
          <a:prstGeom prst="rect">
            <a:avLst/>
          </a:prstGeom>
          <a:ln w="9360">
            <a:noFill/>
          </a:ln>
        </p:spPr>
      </p:pic>
      <p:pic>
        <p:nvPicPr>
          <p:cNvPr id="348" name="Picture 23" descr=""/>
          <p:cNvPicPr/>
          <p:nvPr/>
        </p:nvPicPr>
        <p:blipFill>
          <a:blip r:embed="rId6"/>
          <a:stretch/>
        </p:blipFill>
        <p:spPr>
          <a:xfrm>
            <a:off x="5638680" y="3200400"/>
            <a:ext cx="761760" cy="740880"/>
          </a:xfrm>
          <a:prstGeom prst="rect">
            <a:avLst/>
          </a:prstGeom>
          <a:ln w="9360">
            <a:noFill/>
          </a:ln>
        </p:spPr>
      </p:pic>
      <p:sp>
        <p:nvSpPr>
          <p:cNvPr id="349" name="CustomShape 7"/>
          <p:cNvSpPr/>
          <p:nvPr/>
        </p:nvSpPr>
        <p:spPr>
          <a:xfrm>
            <a:off x="192240" y="6377040"/>
            <a:ext cx="65649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Example 1: Note locations of poles and zeros in Loop Gain</a:t>
            </a:r>
            <a:endParaRPr b="0" lang="en-US" sz="1800" spc="-1" strike="noStrike">
              <a:solidFill>
                <a:srgbClr val="000000"/>
              </a:solidFill>
              <a:uFill>
                <a:solidFill>
                  <a:srgbClr val="ffffff"/>
                </a:solidFill>
              </a:uFill>
              <a:latin typeface="Arial"/>
            </a:endParaRPr>
          </a:p>
        </p:txBody>
      </p:sp>
      <p:pic>
        <p:nvPicPr>
          <p:cNvPr id="350" name="Picture 6" descr=""/>
          <p:cNvPicPr/>
          <p:nvPr/>
        </p:nvPicPr>
        <p:blipFill>
          <a:blip r:embed="rId7"/>
          <a:stretch/>
        </p:blipFill>
        <p:spPr>
          <a:xfrm>
            <a:off x="1488960" y="981000"/>
            <a:ext cx="2571480" cy="771120"/>
          </a:xfrm>
          <a:prstGeom prst="rect">
            <a:avLst/>
          </a:prstGeom>
          <a:ln w="9360">
            <a:noFill/>
          </a:ln>
        </p:spPr>
      </p:pic>
      <p:sp>
        <p:nvSpPr>
          <p:cNvPr id="351" name="CustomShape 8"/>
          <p:cNvSpPr/>
          <p:nvPr/>
        </p:nvSpPr>
        <p:spPr>
          <a:xfrm>
            <a:off x="2122560" y="998640"/>
            <a:ext cx="553680" cy="5360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52" name="CustomShape 9"/>
          <p:cNvSpPr/>
          <p:nvPr/>
        </p:nvSpPr>
        <p:spPr>
          <a:xfrm>
            <a:off x="1082520" y="1560600"/>
            <a:ext cx="242640" cy="334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53" name="CustomShape 10"/>
          <p:cNvSpPr/>
          <p:nvPr/>
        </p:nvSpPr>
        <p:spPr>
          <a:xfrm>
            <a:off x="3287880" y="5102280"/>
            <a:ext cx="304560" cy="334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54" name="CustomShape 11"/>
          <p:cNvSpPr/>
          <p:nvPr/>
        </p:nvSpPr>
        <p:spPr>
          <a:xfrm>
            <a:off x="7475400" y="3483000"/>
            <a:ext cx="244080" cy="334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55" name="CustomShape 12"/>
          <p:cNvSpPr/>
          <p:nvPr/>
        </p:nvSpPr>
        <p:spPr>
          <a:xfrm>
            <a:off x="5102280" y="1595520"/>
            <a:ext cx="242640" cy="334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56" name="CustomShape 13"/>
          <p:cNvSpPr/>
          <p:nvPr/>
        </p:nvSpPr>
        <p:spPr>
          <a:xfrm>
            <a:off x="2727360" y="1008000"/>
            <a:ext cx="560160" cy="728280"/>
          </a:xfrm>
          <a:prstGeom prst="rect">
            <a:avLst/>
          </a:prstGeom>
          <a:noFill/>
          <a:ln>
            <a:solidFill>
              <a:srgbClr val="00cc00"/>
            </a:solidFill>
            <a:round/>
          </a:ln>
        </p:spPr>
        <p:style>
          <a:lnRef idx="2">
            <a:schemeClr val="accent1">
              <a:shade val="50000"/>
            </a:schemeClr>
          </a:lnRef>
          <a:fillRef idx="1">
            <a:schemeClr val="accent1"/>
          </a:fillRef>
          <a:effectRef idx="0">
            <a:schemeClr val="accent1"/>
          </a:effectRef>
          <a:fontRef idx="minor"/>
        </p:style>
      </p:sp>
      <p:sp>
        <p:nvSpPr>
          <p:cNvPr id="357" name="CustomShape 14"/>
          <p:cNvSpPr/>
          <p:nvPr/>
        </p:nvSpPr>
        <p:spPr>
          <a:xfrm>
            <a:off x="1938240" y="2435400"/>
            <a:ext cx="259920" cy="315720"/>
          </a:xfrm>
          <a:prstGeom prst="rect">
            <a:avLst/>
          </a:prstGeom>
          <a:noFill/>
          <a:ln>
            <a:solidFill>
              <a:srgbClr val="00cc00"/>
            </a:solidFill>
            <a:round/>
          </a:ln>
        </p:spPr>
        <p:style>
          <a:lnRef idx="2">
            <a:schemeClr val="accent1">
              <a:shade val="50000"/>
            </a:schemeClr>
          </a:lnRef>
          <a:fillRef idx="1">
            <a:schemeClr val="accent1"/>
          </a:fillRef>
          <a:effectRef idx="0">
            <a:schemeClr val="accent1"/>
          </a:effectRef>
          <a:fontRef idx="minor"/>
        </p:style>
      </p:sp>
      <p:sp>
        <p:nvSpPr>
          <p:cNvPr id="358" name="CustomShape 15"/>
          <p:cNvSpPr/>
          <p:nvPr/>
        </p:nvSpPr>
        <p:spPr>
          <a:xfrm>
            <a:off x="6024600" y="2604960"/>
            <a:ext cx="350640" cy="315720"/>
          </a:xfrm>
          <a:prstGeom prst="rect">
            <a:avLst/>
          </a:prstGeom>
          <a:noFill/>
          <a:ln>
            <a:solidFill>
              <a:srgbClr val="00cc00"/>
            </a:solidFill>
            <a:round/>
          </a:ln>
        </p:spPr>
        <p:style>
          <a:lnRef idx="2">
            <a:schemeClr val="accent1">
              <a:shade val="50000"/>
            </a:schemeClr>
          </a:lnRef>
          <a:fillRef idx="1">
            <a:schemeClr val="accent1"/>
          </a:fillRef>
          <a:effectRef idx="0">
            <a:schemeClr val="accent1"/>
          </a:effectRef>
          <a:fontRef idx="minor"/>
        </p:style>
      </p:sp>
      <p:sp>
        <p:nvSpPr>
          <p:cNvPr id="359" name="Line 16"/>
          <p:cNvSpPr/>
          <p:nvPr/>
        </p:nvSpPr>
        <p:spPr>
          <a:xfrm>
            <a:off x="4748040" y="1366560"/>
            <a:ext cx="922320" cy="932040"/>
          </a:xfrm>
          <a:prstGeom prst="line">
            <a:avLst/>
          </a:prstGeom>
          <a:ln w="19080">
            <a:solidFill>
              <a:srgbClr val="0000ff"/>
            </a:solidFill>
            <a:round/>
          </a:ln>
        </p:spPr>
        <p:style>
          <a:lnRef idx="1">
            <a:schemeClr val="accent1"/>
          </a:lnRef>
          <a:fillRef idx="0">
            <a:schemeClr val="accent1"/>
          </a:fillRef>
          <a:effectRef idx="0">
            <a:schemeClr val="accent1"/>
          </a:effectRef>
          <a:fontRef idx="minor"/>
        </p:style>
      </p:sp>
      <p:sp>
        <p:nvSpPr>
          <p:cNvPr id="360" name="Line 17"/>
          <p:cNvSpPr/>
          <p:nvPr/>
        </p:nvSpPr>
        <p:spPr>
          <a:xfrm>
            <a:off x="7097400" y="3230280"/>
            <a:ext cx="924120" cy="932040"/>
          </a:xfrm>
          <a:prstGeom prst="line">
            <a:avLst/>
          </a:prstGeom>
          <a:ln w="19080">
            <a:solidFill>
              <a:srgbClr val="0000ff"/>
            </a:solidFill>
            <a:round/>
          </a:ln>
        </p:spPr>
        <p:style>
          <a:lnRef idx="1">
            <a:schemeClr val="accent1"/>
          </a:lnRef>
          <a:fillRef idx="0">
            <a:schemeClr val="accent1"/>
          </a:fillRef>
          <a:effectRef idx="0">
            <a:schemeClr val="accent1"/>
          </a:effectRef>
          <a:fontRef idx="minor"/>
        </p:style>
      </p:sp>
      <p:sp>
        <p:nvSpPr>
          <p:cNvPr id="361" name="Line 18"/>
          <p:cNvSpPr/>
          <p:nvPr/>
        </p:nvSpPr>
        <p:spPr>
          <a:xfrm>
            <a:off x="5679720" y="2300040"/>
            <a:ext cx="924120" cy="930240"/>
          </a:xfrm>
          <a:prstGeom prst="line">
            <a:avLst/>
          </a:prstGeom>
          <a:ln w="19080">
            <a:solidFill>
              <a:srgbClr val="00cc00"/>
            </a:solidFill>
            <a:round/>
          </a:ln>
        </p:spPr>
        <p:style>
          <a:lnRef idx="1">
            <a:schemeClr val="accent1"/>
          </a:lnRef>
          <a:fillRef idx="0">
            <a:schemeClr val="accent1"/>
          </a:fillRef>
          <a:effectRef idx="0">
            <a:schemeClr val="accent1"/>
          </a:effectRef>
          <a:fontRef idx="minor"/>
        </p:style>
      </p:sp>
      <p:sp>
        <p:nvSpPr>
          <p:cNvPr id="362" name="Line 19"/>
          <p:cNvSpPr/>
          <p:nvPr/>
        </p:nvSpPr>
        <p:spPr>
          <a:xfrm>
            <a:off x="6621120" y="3232080"/>
            <a:ext cx="466920" cy="6120"/>
          </a:xfrm>
          <a:prstGeom prst="line">
            <a:avLst/>
          </a:prstGeom>
          <a:ln w="19080">
            <a:solidFill>
              <a:srgbClr val="00cc00"/>
            </a:solidFill>
            <a:round/>
          </a:ln>
        </p:spPr>
        <p:style>
          <a:lnRef idx="1">
            <a:schemeClr val="accent1"/>
          </a:lnRef>
          <a:fillRef idx="0">
            <a:schemeClr val="accent1"/>
          </a:fillRef>
          <a:effectRef idx="0">
            <a:schemeClr val="accent1"/>
          </a:effectRef>
          <a:fontRef idx="minor"/>
        </p:style>
      </p:sp>
      <p:sp>
        <p:nvSpPr>
          <p:cNvPr id="363" name="Line 20"/>
          <p:cNvSpPr/>
          <p:nvPr/>
        </p:nvSpPr>
        <p:spPr>
          <a:xfrm>
            <a:off x="8024760" y="4155840"/>
            <a:ext cx="466560" cy="6480"/>
          </a:xfrm>
          <a:prstGeom prst="line">
            <a:avLst/>
          </a:prstGeom>
          <a:ln w="19080">
            <a:solidFill>
              <a:srgbClr val="0000ff"/>
            </a:solidFill>
            <a:round/>
          </a:ln>
        </p:spPr>
        <p:style>
          <a:lnRef idx="1">
            <a:schemeClr val="accent1"/>
          </a:lnRef>
          <a:fillRef idx="0">
            <a:schemeClr val="accent1"/>
          </a:fillRef>
          <a:effectRef idx="0">
            <a:schemeClr val="accent1"/>
          </a:effectRef>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6642000" y="6049800"/>
            <a:ext cx="2133360" cy="205920"/>
          </a:xfrm>
          <a:prstGeom prst="rect">
            <a:avLst/>
          </a:prstGeom>
          <a:noFill/>
          <a:ln>
            <a:noFill/>
          </a:ln>
        </p:spPr>
        <p:txBody>
          <a:bodyPr/>
          <a:p>
            <a:pPr algn="r">
              <a:lnSpc>
                <a:spcPct val="100000"/>
              </a:lnSpc>
            </a:pPr>
            <a:fld id="{DDD54676-6310-4D2C-8095-BBD5652458A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65" name="TextShape 2"/>
          <p:cNvSpPr txBox="1"/>
          <p:nvPr/>
        </p:nvSpPr>
        <p:spPr>
          <a:xfrm>
            <a:off x="371520" y="461880"/>
            <a:ext cx="8238600" cy="5043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1/</a:t>
            </a:r>
            <a:r>
              <a:rPr b="1" lang="en-US" sz="2800" spc="-1" strike="noStrike">
                <a:solidFill>
                  <a:srgbClr val="c00000"/>
                </a:solidFill>
                <a:uFill>
                  <a:solidFill>
                    <a:srgbClr val="ffffff"/>
                  </a:solidFill>
                </a:uFill>
                <a:latin typeface="Arial"/>
              </a:rPr>
              <a:t>β Always = Closed Loop Response</a:t>
            </a:r>
            <a:endParaRPr b="0" lang="en-US" sz="3200" spc="-1" strike="noStrike">
              <a:solidFill>
                <a:srgbClr val="000000"/>
              </a:solidFill>
              <a:uFill>
                <a:solidFill>
                  <a:srgbClr val="ffffff"/>
                </a:solidFill>
              </a:uFill>
              <a:latin typeface="Arial"/>
            </a:endParaRPr>
          </a:p>
        </p:txBody>
      </p:sp>
      <p:graphicFrame>
        <p:nvGraphicFramePr>
          <p:cNvPr id="366" name="Object 3"/>
          <p:cNvGraphicFramePr/>
          <p:nvPr/>
        </p:nvGraphicFramePr>
        <p:xfrm>
          <a:off x="0" y="1752480"/>
          <a:ext cx="5943240" cy="4525560"/>
        </p:xfrm>
        <a:graphic>
          <a:graphicData uri="http://schemas.openxmlformats.org/presentationml/2006/ole">
            <p:oleObj progId="Visio.Drawing.11" r:id="rId1" spid="">
              <p:embed/>
              <p:pic>
                <p:nvPicPr>
                  <p:cNvPr id="367" name="Object 17" descr=""/>
                  <p:cNvPicPr/>
                  <p:nvPr/>
                </p:nvPicPr>
                <p:blipFill>
                  <a:blip r:embed="rId2"/>
                  <a:stretch/>
                </p:blipFill>
                <p:spPr>
                  <a:xfrm>
                    <a:off x="0" y="1752480"/>
                    <a:ext cx="5943240" cy="4525560"/>
                  </a:xfrm>
                  <a:prstGeom prst="rect">
                    <a:avLst/>
                  </a:prstGeom>
                  <a:ln>
                    <a:noFill/>
                  </a:ln>
                </p:spPr>
              </p:pic>
            </p:oleObj>
          </a:graphicData>
        </a:graphic>
      </p:graphicFrame>
      <p:sp>
        <p:nvSpPr>
          <p:cNvPr id="368" name="CustomShape 4"/>
          <p:cNvSpPr/>
          <p:nvPr/>
        </p:nvSpPr>
        <p:spPr>
          <a:xfrm>
            <a:off x="3209760" y="905040"/>
            <a:ext cx="5419440" cy="1208880"/>
          </a:xfrm>
          <a:prstGeom prst="rect">
            <a:avLst/>
          </a:prstGeom>
          <a:solidFill>
            <a:srgbClr val="00cc00">
              <a:alpha val="19000"/>
            </a:srgbClr>
          </a:solidFill>
          <a:ln w="25560">
            <a:solidFill>
              <a:srgbClr val="00b050"/>
            </a:solidFill>
            <a:miter/>
          </a:ln>
        </p:spPr>
        <p:style>
          <a:lnRef idx="0"/>
          <a:fillRef idx="0"/>
          <a:effectRef idx="0"/>
          <a:fontRef idx="minor"/>
        </p:style>
        <p:txBody>
          <a:bodyPr lIns="90000" rIns="90000" tIns="45000" bIns="45000"/>
          <a:p>
            <a:pPr marL="343080" indent="-342720">
              <a:lnSpc>
                <a:spcPct val="90000"/>
              </a:lnSpc>
            </a:pP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OUT</a:t>
            </a: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IN</a:t>
            </a:r>
            <a:r>
              <a:rPr b="1" lang="en-US" sz="1800" spc="-1" strike="noStrike">
                <a:solidFill>
                  <a:srgbClr val="000000"/>
                </a:solidFill>
                <a:uFill>
                  <a:solidFill>
                    <a:srgbClr val="ffffff"/>
                  </a:solidFill>
                </a:uFill>
                <a:latin typeface="Arial"/>
              </a:rPr>
              <a:t> = Aol/(1+Aolβ)</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800" spc="-1" strike="noStrike">
                <a:solidFill>
                  <a:srgbClr val="000000"/>
                </a:solidFill>
                <a:uFill>
                  <a:solidFill>
                    <a:srgbClr val="ffffff"/>
                  </a:solidFill>
                </a:uFill>
                <a:latin typeface="Arial"/>
              </a:rPr>
              <a:t>At fcl: Aolβ = 1 </a:t>
            </a:r>
            <a:r>
              <a:rPr b="1" lang="en-US" sz="1800" spc="-1" strike="noStrike">
                <a:solidFill>
                  <a:srgbClr val="000000"/>
                </a:solidFill>
                <a:uFill>
                  <a:solidFill>
                    <a:srgbClr val="ffffff"/>
                  </a:solidFill>
                </a:uFill>
                <a:latin typeface="Wingdings"/>
              </a:rPr>
              <a:t></a:t>
            </a:r>
            <a:r>
              <a:rPr b="1" lang="en-US" sz="1800" spc="-1" strike="noStrike">
                <a:solidFill>
                  <a:srgbClr val="000000"/>
                </a:solidFill>
                <a:uFill>
                  <a:solidFill>
                    <a:srgbClr val="ffffff"/>
                  </a:solidFill>
                </a:uFill>
                <a:latin typeface="Arial"/>
              </a:rPr>
              <a:t> V</a:t>
            </a:r>
            <a:r>
              <a:rPr b="1" lang="en-US" sz="1800" spc="-1" strike="noStrike" baseline="-25000">
                <a:solidFill>
                  <a:srgbClr val="000000"/>
                </a:solidFill>
                <a:uFill>
                  <a:solidFill>
                    <a:srgbClr val="ffffff"/>
                  </a:solidFill>
                </a:uFill>
                <a:latin typeface="Arial"/>
              </a:rPr>
              <a:t>OUT</a:t>
            </a: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IN </a:t>
            </a:r>
            <a:r>
              <a:rPr b="1" lang="en-US" sz="1800" spc="-1" strike="noStrike">
                <a:solidFill>
                  <a:srgbClr val="000000"/>
                </a:solidFill>
                <a:uFill>
                  <a:solidFill>
                    <a:srgbClr val="ffffff"/>
                  </a:solidFill>
                </a:uFill>
                <a:latin typeface="Arial"/>
              </a:rPr>
              <a:t>= Aol/(1+1) ~ Aol</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Arial"/>
              </a:rPr>
              <a:t>No Loop Gain left to correct for errors </a:t>
            </a:r>
            <a:endParaRPr b="0" lang="en-US" sz="1800" spc="-1" strike="noStrike">
              <a:solidFill>
                <a:srgbClr val="000000"/>
              </a:solidFill>
              <a:uFill>
                <a:solidFill>
                  <a:srgbClr val="ffffff"/>
                </a:solidFill>
              </a:uFill>
              <a:latin typeface="Arial"/>
            </a:endParaRPr>
          </a:p>
          <a:p>
            <a:pPr marL="343080" indent="-342720">
              <a:lnSpc>
                <a:spcPct val="90000"/>
              </a:lnSpc>
            </a:pP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OUT</a:t>
            </a:r>
            <a:r>
              <a:rPr b="1" lang="en-US" sz="1800" spc="-1" strike="noStrike">
                <a:solidFill>
                  <a:srgbClr val="000000"/>
                </a:solidFill>
                <a:uFill>
                  <a:solidFill>
                    <a:srgbClr val="ffffff"/>
                  </a:solidFill>
                </a:uFill>
                <a:latin typeface="Arial"/>
              </a:rPr>
              <a:t>/V</a:t>
            </a:r>
            <a:r>
              <a:rPr b="1" lang="en-US" sz="1800" spc="-1" strike="noStrike" baseline="-25000">
                <a:solidFill>
                  <a:srgbClr val="000000"/>
                </a:solidFill>
                <a:uFill>
                  <a:solidFill>
                    <a:srgbClr val="ffffff"/>
                  </a:solidFill>
                </a:uFill>
                <a:latin typeface="Arial"/>
              </a:rPr>
              <a:t>IN </a:t>
            </a:r>
            <a:r>
              <a:rPr b="1" lang="en-US" sz="1800" spc="-1" strike="noStrike">
                <a:solidFill>
                  <a:srgbClr val="000000"/>
                </a:solidFill>
                <a:uFill>
                  <a:solidFill>
                    <a:srgbClr val="ffffff"/>
                  </a:solidFill>
                </a:uFill>
                <a:latin typeface="Arial"/>
              </a:rPr>
              <a:t>follows the Aol curve at f &gt; fcl</a:t>
            </a:r>
            <a:endParaRPr b="0" lang="en-US" sz="1800" spc="-1" strike="noStrike">
              <a:solidFill>
                <a:srgbClr val="000000"/>
              </a:solidFill>
              <a:uFill>
                <a:solidFill>
                  <a:srgbClr val="ffffff"/>
                </a:solidFill>
              </a:uFill>
              <a:latin typeface="Arial"/>
            </a:endParaRPr>
          </a:p>
        </p:txBody>
      </p:sp>
      <p:sp>
        <p:nvSpPr>
          <p:cNvPr id="369" name="CustomShape 5"/>
          <p:cNvSpPr/>
          <p:nvPr/>
        </p:nvSpPr>
        <p:spPr>
          <a:xfrm>
            <a:off x="6019920" y="4156200"/>
            <a:ext cx="3123720" cy="1926360"/>
          </a:xfrm>
          <a:prstGeom prst="rect">
            <a:avLst/>
          </a:prstGeom>
          <a:noFill/>
          <a:ln w="9360">
            <a:noFill/>
          </a:ln>
        </p:spPr>
        <p:style>
          <a:lnRef idx="0"/>
          <a:fillRef idx="0"/>
          <a:effectRef idx="0"/>
          <a:fontRef idx="minor"/>
        </p:style>
        <p:txBody>
          <a:bodyPr lIns="90000" rIns="90000" tIns="45000" bIns="45000"/>
          <a:p>
            <a:pPr>
              <a:lnSpc>
                <a:spcPct val="100000"/>
              </a:lnSpc>
            </a:pPr>
            <a:r>
              <a:rPr b="0" i="1" lang="en-US" sz="1800" spc="-1" strike="noStrike">
                <a:solidFill>
                  <a:srgbClr val="ff0000"/>
                </a:solidFill>
                <a:uFill>
                  <a:solidFill>
                    <a:srgbClr val="ffffff"/>
                  </a:solidFill>
                </a:uFill>
                <a:latin typeface="Arial"/>
              </a:rPr>
              <a:t>Note: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ff"/>
                </a:solidFill>
                <a:uFill>
                  <a:solidFill>
                    <a:srgbClr val="ffffff"/>
                  </a:solidFill>
                </a:uFill>
                <a:latin typeface="Arial"/>
              </a:rPr>
              <a:t>1/β is the AC, Small Signal, Closed Loop, ”Noise Gain” for the Op Amp.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0000"/>
                </a:solidFill>
                <a:uFill>
                  <a:solidFill>
                    <a:srgbClr val="ffffff"/>
                  </a:solidFill>
                </a:uFill>
                <a:latin typeface="Arial"/>
              </a:rPr>
              <a:t>V</a:t>
            </a:r>
            <a:r>
              <a:rPr b="0" lang="en-US" sz="1800" spc="-1" strike="noStrike" baseline="-25000">
                <a:solidFill>
                  <a:srgbClr val="ff0000"/>
                </a:solidFill>
                <a:uFill>
                  <a:solidFill>
                    <a:srgbClr val="ffffff"/>
                  </a:solidFill>
                </a:uFill>
                <a:latin typeface="Arial"/>
              </a:rPr>
              <a:t>OUT</a:t>
            </a:r>
            <a:r>
              <a:rPr b="0" lang="en-US" sz="1800" spc="-1" strike="noStrike">
                <a:solidFill>
                  <a:srgbClr val="ff0000"/>
                </a:solidFill>
                <a:uFill>
                  <a:solidFill>
                    <a:srgbClr val="ffffff"/>
                  </a:solidFill>
                </a:uFill>
                <a:latin typeface="Arial"/>
              </a:rPr>
              <a:t>/V</a:t>
            </a:r>
            <a:r>
              <a:rPr b="0" lang="en-US" sz="1800" spc="-1" strike="noStrike" baseline="-25000">
                <a:solidFill>
                  <a:srgbClr val="ff0000"/>
                </a:solidFill>
                <a:uFill>
                  <a:solidFill>
                    <a:srgbClr val="ffffff"/>
                  </a:solidFill>
                </a:uFill>
                <a:latin typeface="Arial"/>
              </a:rPr>
              <a:t>IN</a:t>
            </a:r>
            <a:r>
              <a:rPr b="0" lang="en-US" sz="1800" spc="-1" strike="noStrike">
                <a:solidFill>
                  <a:srgbClr val="ff0000"/>
                </a:solidFill>
                <a:uFill>
                  <a:solidFill>
                    <a:srgbClr val="ffffff"/>
                  </a:solidFill>
                </a:uFill>
                <a:latin typeface="Arial"/>
              </a:rPr>
              <a:t> is often </a:t>
            </a:r>
            <a:r>
              <a:rPr b="0" i="1" lang="en-US" sz="1800" spc="-1" strike="noStrike">
                <a:solidFill>
                  <a:srgbClr val="ff0000"/>
                </a:solidFill>
                <a:uFill>
                  <a:solidFill>
                    <a:srgbClr val="ffffff"/>
                  </a:solidFill>
                </a:uFill>
                <a:latin typeface="Arial"/>
              </a:rPr>
              <a:t>NOT</a:t>
            </a:r>
            <a:r>
              <a:rPr b="0" lang="en-US" sz="1800" spc="-1" strike="noStrike">
                <a:solidFill>
                  <a:srgbClr val="ff0000"/>
                </a:solidFill>
                <a:uFill>
                  <a:solidFill>
                    <a:srgbClr val="ffffff"/>
                  </a:solidFill>
                </a:uFill>
                <a:latin typeface="Arial"/>
              </a:rPr>
              <a:t> the same as 1/β.</a:t>
            </a:r>
            <a:endParaRPr b="0" lang="en-US" sz="1800" spc="-1" strike="noStrike">
              <a:solidFill>
                <a:srgbClr val="000000"/>
              </a:solidFill>
              <a:uFill>
                <a:solidFill>
                  <a:srgbClr val="ffffff"/>
                </a:solidFill>
              </a:uFill>
              <a:latin typeface="Arial"/>
            </a:endParaRPr>
          </a:p>
        </p:txBody>
      </p:sp>
      <p:pic>
        <p:nvPicPr>
          <p:cNvPr id="370" name="Picture 5" descr=""/>
          <p:cNvPicPr/>
          <p:nvPr/>
        </p:nvPicPr>
        <p:blipFill>
          <a:blip r:embed="rId3"/>
          <a:stretch/>
        </p:blipFill>
        <p:spPr>
          <a:xfrm>
            <a:off x="971640" y="66600"/>
            <a:ext cx="1390320" cy="1390320"/>
          </a:xfrm>
          <a:prstGeom prst="rect">
            <a:avLst/>
          </a:prstGeom>
          <a:ln w="9360">
            <a:noFill/>
          </a:ln>
        </p:spPr>
      </p:pic>
      <p:pic>
        <p:nvPicPr>
          <p:cNvPr id="371" name="Picture 4" descr=""/>
          <p:cNvPicPr/>
          <p:nvPr/>
        </p:nvPicPr>
        <p:blipFill>
          <a:blip r:embed="rId4"/>
          <a:stretch/>
        </p:blipFill>
        <p:spPr>
          <a:xfrm>
            <a:off x="5845320" y="2004840"/>
            <a:ext cx="3265200" cy="2476080"/>
          </a:xfrm>
          <a:prstGeom prst="rect">
            <a:avLst/>
          </a:prstGeom>
          <a:ln w="9360">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642000" y="6049800"/>
            <a:ext cx="2133360" cy="205920"/>
          </a:xfrm>
          <a:prstGeom prst="rect">
            <a:avLst/>
          </a:prstGeom>
          <a:noFill/>
          <a:ln>
            <a:noFill/>
          </a:ln>
        </p:spPr>
        <p:txBody>
          <a:bodyPr/>
          <a:p>
            <a:pPr algn="r">
              <a:lnSpc>
                <a:spcPct val="100000"/>
              </a:lnSpc>
            </a:pPr>
            <a:fld id="{39A65D4C-84C7-4DA6-A2E5-D846AB5ABA3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73" name="TextShape 2"/>
          <p:cNvSpPr txBox="1"/>
          <p:nvPr/>
        </p:nvSpPr>
        <p:spPr>
          <a:xfrm>
            <a:off x="1019160" y="284040"/>
            <a:ext cx="7314840" cy="1142640"/>
          </a:xfrm>
          <a:prstGeom prst="rect">
            <a:avLst/>
          </a:prstGeom>
          <a:noFill/>
          <a:ln>
            <a:noFill/>
          </a:ln>
        </p:spPr>
        <p:txBody>
          <a:bodyPr/>
          <a:p>
            <a:pPr algn="ctr">
              <a:lnSpc>
                <a:spcPct val="100000"/>
              </a:lnSpc>
            </a:pPr>
            <a:r>
              <a:rPr b="1" lang="en-US" sz="2800" spc="-1" strike="noStrike">
                <a:solidFill>
                  <a:srgbClr val="c00000"/>
                </a:solidFill>
                <a:uFill>
                  <a:solidFill>
                    <a:srgbClr val="ffffff"/>
                  </a:solidFill>
                </a:uFill>
                <a:latin typeface="Arial"/>
              </a:rPr>
              <a:t>How to Modify 1/</a:t>
            </a:r>
            <a:r>
              <a:rPr b="1" lang="en-US" sz="2800" spc="-1" strike="noStrike">
                <a:solidFill>
                  <a:srgbClr val="c00000"/>
                </a:solidFill>
                <a:uFill>
                  <a:solidFill>
                    <a:srgbClr val="ffffff"/>
                  </a:solidFill>
                </a:uFill>
                <a:latin typeface="Arial"/>
              </a:rPr>
              <a:t>β for Stable Circuits</a:t>
            </a:r>
            <a:endParaRPr b="0" lang="en-US" sz="3200" spc="-1" strike="noStrike">
              <a:solidFill>
                <a:srgbClr val="000000"/>
              </a:solidFill>
              <a:uFill>
                <a:solidFill>
                  <a:srgbClr val="ffffff"/>
                </a:solidFill>
              </a:uFill>
              <a:latin typeface="Arial"/>
            </a:endParaRPr>
          </a:p>
        </p:txBody>
      </p:sp>
      <p:graphicFrame>
        <p:nvGraphicFramePr>
          <p:cNvPr id="374" name="Object 3"/>
          <p:cNvGraphicFramePr/>
          <p:nvPr/>
        </p:nvGraphicFramePr>
        <p:xfrm>
          <a:off x="1828800" y="1295280"/>
          <a:ext cx="5300280" cy="3676320"/>
        </p:xfrm>
        <a:graphic>
          <a:graphicData uri="http://schemas.openxmlformats.org/presentationml/2006/ole">
            <p:oleObj progId="Visio.Drawing.11" r:id="rId1" spid="">
              <p:embed/>
              <p:pic>
                <p:nvPicPr>
                  <p:cNvPr id="375" name="Object 3" descr=""/>
                  <p:cNvPicPr/>
                  <p:nvPr/>
                </p:nvPicPr>
                <p:blipFill>
                  <a:blip r:embed="rId2"/>
                  <a:stretch/>
                </p:blipFill>
                <p:spPr>
                  <a:xfrm>
                    <a:off x="1828800" y="1295280"/>
                    <a:ext cx="5300280" cy="3676320"/>
                  </a:xfrm>
                  <a:prstGeom prst="rect">
                    <a:avLst/>
                  </a:prstGeom>
                  <a:ln>
                    <a:noFill/>
                  </a:ln>
                </p:spPr>
              </p:pic>
            </p:oleObj>
          </a:graphicData>
        </a:graphic>
      </p:graphicFrame>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6642000" y="6049800"/>
            <a:ext cx="2133360" cy="205920"/>
          </a:xfrm>
          <a:prstGeom prst="rect">
            <a:avLst/>
          </a:prstGeom>
          <a:noFill/>
          <a:ln>
            <a:noFill/>
          </a:ln>
        </p:spPr>
        <p:txBody>
          <a:bodyPr/>
          <a:p>
            <a:pPr algn="r">
              <a:lnSpc>
                <a:spcPct val="100000"/>
              </a:lnSpc>
            </a:pPr>
            <a:fld id="{95B25AA4-CA8D-488F-872B-6ED908766B8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77" name="TextShape 2"/>
          <p:cNvSpPr txBox="1"/>
          <p:nvPr/>
        </p:nvSpPr>
        <p:spPr>
          <a:xfrm>
            <a:off x="458640" y="277920"/>
            <a:ext cx="7238520" cy="52020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1/</a:t>
            </a:r>
            <a:r>
              <a:rPr b="1" lang="en-US" sz="2800" spc="-1" strike="noStrike">
                <a:solidFill>
                  <a:srgbClr val="c00000"/>
                </a:solidFill>
                <a:uFill>
                  <a:solidFill>
                    <a:srgbClr val="ffffff"/>
                  </a:solidFill>
                </a:uFill>
                <a:latin typeface="Arial"/>
              </a:rPr>
              <a:t>β “First Order Analysis” for ZF</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graphicFrame>
        <p:nvGraphicFramePr>
          <p:cNvPr id="378" name="Object 3"/>
          <p:cNvGraphicFramePr/>
          <p:nvPr/>
        </p:nvGraphicFramePr>
        <p:xfrm>
          <a:off x="3962520" y="187200"/>
          <a:ext cx="4952520" cy="3317400"/>
        </p:xfrm>
        <a:graphic>
          <a:graphicData uri="http://schemas.openxmlformats.org/presentationml/2006/ole">
            <p:oleObj progId="Visio.Drawing.11" r:id="rId1" spid="">
              <p:embed/>
              <p:pic>
                <p:nvPicPr>
                  <p:cNvPr id="379" name="Object 4" descr=""/>
                  <p:cNvPicPr/>
                  <p:nvPr/>
                </p:nvPicPr>
                <p:blipFill>
                  <a:blip r:embed="rId2"/>
                  <a:stretch/>
                </p:blipFill>
                <p:spPr>
                  <a:xfrm>
                    <a:off x="3962520" y="187200"/>
                    <a:ext cx="4952520" cy="3317400"/>
                  </a:xfrm>
                  <a:prstGeom prst="rect">
                    <a:avLst/>
                  </a:prstGeom>
                  <a:ln>
                    <a:noFill/>
                  </a:ln>
                </p:spPr>
              </p:pic>
            </p:oleObj>
          </a:graphicData>
        </a:graphic>
      </p:graphicFrame>
      <p:sp>
        <p:nvSpPr>
          <p:cNvPr id="380" name="CustomShape 4"/>
          <p:cNvSpPr/>
          <p:nvPr/>
        </p:nvSpPr>
        <p:spPr>
          <a:xfrm>
            <a:off x="57240" y="2784600"/>
            <a:ext cx="6362280" cy="3049560"/>
          </a:xfrm>
          <a:prstGeom prst="rect">
            <a:avLst/>
          </a:prstGeom>
          <a:noFill/>
          <a:ln w="9360">
            <a:noFill/>
          </a:ln>
        </p:spPr>
        <p:style>
          <a:lnRef idx="0"/>
          <a:fillRef idx="0"/>
          <a:effectRef idx="0"/>
          <a:fontRef idx="minor"/>
        </p:style>
        <p:txBody>
          <a:bodyPr lIns="90000" rIns="90000" tIns="45000" bIns="45000"/>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1/β </a:t>
            </a:r>
            <a:r>
              <a:rPr b="0" lang="en-US" sz="1800" spc="-1" strike="noStrike">
                <a:solidFill>
                  <a:srgbClr val="990099"/>
                </a:solidFill>
                <a:uFill>
                  <a:solidFill>
                    <a:srgbClr val="ffffff"/>
                  </a:solidFill>
                </a:uFill>
                <a:latin typeface="Arial"/>
              </a:rPr>
              <a:t>Low Frequency</a:t>
            </a:r>
            <a:r>
              <a:rPr b="0" lang="en-US" sz="1800" spc="-1" strike="noStrike">
                <a:solidFill>
                  <a:srgbClr val="000000"/>
                </a:solidFill>
                <a:uFill>
                  <a:solidFill>
                    <a:srgbClr val="ffffff"/>
                  </a:solidFill>
                </a:uFill>
                <a:latin typeface="Arial"/>
              </a:rPr>
              <a:t> = RF/RI = 100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40dB</a:t>
            </a:r>
            <a:endParaRPr b="0" lang="en-US" sz="1800" spc="-1" strike="noStrike">
              <a:solidFill>
                <a:srgbClr val="000000"/>
              </a:solidFill>
              <a:uFill>
                <a:solidFill>
                  <a:srgbClr val="ffffff"/>
                </a:solidFill>
              </a:uFill>
              <a:latin typeface="Arial"/>
            </a:endParaRPr>
          </a:p>
          <a:p>
            <a:pPr marL="45720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Cp = Open at Low Frequency </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1/β </a:t>
            </a:r>
            <a:r>
              <a:rPr b="0" lang="en-US" sz="1800" spc="-1" strike="noStrike">
                <a:solidFill>
                  <a:srgbClr val="990099"/>
                </a:solidFill>
                <a:uFill>
                  <a:solidFill>
                    <a:srgbClr val="ffffff"/>
                  </a:solidFill>
                </a:uFill>
                <a:latin typeface="Arial"/>
              </a:rPr>
              <a:t>High Frequency</a:t>
            </a:r>
            <a:r>
              <a:rPr b="0" lang="en-US" sz="1800" spc="-1" strike="noStrike">
                <a:solidFill>
                  <a:srgbClr val="000000"/>
                </a:solidFill>
                <a:uFill>
                  <a:solidFill>
                    <a:srgbClr val="ffffff"/>
                  </a:solidFill>
                </a:uFill>
                <a:latin typeface="Arial"/>
              </a:rPr>
              <a:t> = (Rp//RF)/RI ≈ Rp/RI = 10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20dB</a:t>
            </a:r>
            <a:endParaRPr b="0" lang="en-US" sz="1800" spc="-1" strike="noStrike">
              <a:solidFill>
                <a:srgbClr val="000000"/>
              </a:solidFill>
              <a:uFill>
                <a:solidFill>
                  <a:srgbClr val="ffffff"/>
                </a:solidFill>
              </a:uFill>
              <a:latin typeface="Arial"/>
            </a:endParaRPr>
          </a:p>
          <a:p>
            <a:pPr marL="45720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Cp = Short at High Frequency</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Pole in 1/β when Magnitude of X</a:t>
            </a:r>
            <a:r>
              <a:rPr b="0" lang="en-US" sz="1800" spc="-1" strike="noStrike" baseline="-25000">
                <a:solidFill>
                  <a:srgbClr val="000000"/>
                </a:solidFill>
                <a:uFill>
                  <a:solidFill>
                    <a:srgbClr val="ffffff"/>
                  </a:solidFill>
                </a:uFill>
                <a:latin typeface="Arial"/>
              </a:rPr>
              <a:t>Cp  </a:t>
            </a:r>
            <a:r>
              <a:rPr b="0" lang="en-US" sz="1800" spc="-1" strike="noStrike">
                <a:solidFill>
                  <a:srgbClr val="000000"/>
                </a:solidFill>
                <a:uFill>
                  <a:solidFill>
                    <a:srgbClr val="ffffff"/>
                  </a:solidFill>
                </a:uFill>
                <a:latin typeface="Arial"/>
              </a:rPr>
              <a:t>= RF</a:t>
            </a:r>
            <a:endParaRPr b="0" lang="en-US" sz="1800" spc="-1" strike="noStrike">
              <a:solidFill>
                <a:srgbClr val="000000"/>
              </a:solidFill>
              <a:uFill>
                <a:solidFill>
                  <a:srgbClr val="ffffff"/>
                </a:solidFill>
              </a:uFill>
              <a:latin typeface="Arial"/>
            </a:endParaRPr>
          </a:p>
          <a:p>
            <a:pPr marL="914400">
              <a:lnSpc>
                <a:spcPct val="90000"/>
              </a:lnSpc>
            </a:pPr>
            <a:r>
              <a:rPr b="0" lang="en-US" sz="1800" spc="-1" strike="noStrike">
                <a:solidFill>
                  <a:srgbClr val="000000"/>
                </a:solidFill>
                <a:uFill>
                  <a:solidFill>
                    <a:srgbClr val="ffffff"/>
                  </a:solidFill>
                </a:uFill>
                <a:latin typeface="Arial"/>
              </a:rPr>
              <a:t>Magnitude X</a:t>
            </a:r>
            <a:r>
              <a:rPr b="0" lang="en-US" sz="1800" spc="-1" strike="noStrike" baseline="-25000">
                <a:solidFill>
                  <a:srgbClr val="000000"/>
                </a:solidFill>
                <a:uFill>
                  <a:solidFill>
                    <a:srgbClr val="ffffff"/>
                  </a:solidFill>
                </a:uFill>
                <a:latin typeface="Arial"/>
              </a:rPr>
              <a:t>Cp </a:t>
            </a:r>
            <a:r>
              <a:rPr b="0" lang="en-US" sz="1800" spc="-1" strike="noStrike">
                <a:solidFill>
                  <a:srgbClr val="000000"/>
                </a:solidFill>
                <a:uFill>
                  <a:solidFill>
                    <a:srgbClr val="ffffff"/>
                  </a:solidFill>
                </a:uFill>
                <a:latin typeface="Arial"/>
              </a:rPr>
              <a:t>= 1/(2∙п∙f∙Cp)</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fp</a:t>
            </a:r>
            <a:r>
              <a:rPr b="0" lang="en-US" sz="1800" spc="-1" strike="noStrike">
                <a:solidFill>
                  <a:srgbClr val="000000"/>
                </a:solidFill>
                <a:uFill>
                  <a:solidFill>
                    <a:srgbClr val="ffffff"/>
                  </a:solidFill>
                </a:uFill>
                <a:latin typeface="Arial"/>
              </a:rPr>
              <a:t> = 1/(2∙п∙RF∙Cp) = </a:t>
            </a:r>
            <a:r>
              <a:rPr b="0" lang="en-US" sz="1800" spc="-1" strike="noStrike">
                <a:solidFill>
                  <a:srgbClr val="990099"/>
                </a:solidFill>
                <a:uFill>
                  <a:solidFill>
                    <a:srgbClr val="ffffff"/>
                  </a:solidFill>
                </a:uFill>
                <a:latin typeface="Arial"/>
              </a:rPr>
              <a:t>1kHz</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Zero in 1/β when Magnitude of X</a:t>
            </a:r>
            <a:r>
              <a:rPr b="0" lang="en-US" sz="1800" spc="-1" strike="noStrike" baseline="-25000">
                <a:solidFill>
                  <a:srgbClr val="000000"/>
                </a:solidFill>
                <a:uFill>
                  <a:solidFill>
                    <a:srgbClr val="ffffff"/>
                  </a:solidFill>
                </a:uFill>
                <a:latin typeface="Arial"/>
              </a:rPr>
              <a:t>Cp </a:t>
            </a:r>
            <a:r>
              <a:rPr b="0" lang="en-US" sz="1800" spc="-1" strike="noStrike">
                <a:solidFill>
                  <a:srgbClr val="000000"/>
                </a:solidFill>
                <a:uFill>
                  <a:solidFill>
                    <a:srgbClr val="ffffff"/>
                  </a:solidFill>
                </a:uFill>
                <a:latin typeface="Arial"/>
              </a:rPr>
              <a:t>= Rp</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fz</a:t>
            </a:r>
            <a:r>
              <a:rPr b="0" lang="en-US" sz="1800" spc="-1" strike="noStrike">
                <a:solidFill>
                  <a:srgbClr val="000000"/>
                </a:solidFill>
                <a:uFill>
                  <a:solidFill>
                    <a:srgbClr val="ffffff"/>
                  </a:solidFill>
                </a:uFill>
                <a:latin typeface="Arial"/>
              </a:rPr>
              <a:t> = 1/(2∙п∙Rp∙Cp) = </a:t>
            </a:r>
            <a:r>
              <a:rPr b="0" lang="en-US" sz="1800" spc="-1" strike="noStrike">
                <a:solidFill>
                  <a:srgbClr val="990099"/>
                </a:solidFill>
                <a:uFill>
                  <a:solidFill>
                    <a:srgbClr val="ffffff"/>
                  </a:solidFill>
                </a:uFill>
                <a:latin typeface="Arial"/>
              </a:rPr>
              <a:t>10kHz</a:t>
            </a:r>
            <a:endParaRPr b="0" lang="en-US" sz="1800" spc="-1" strike="noStrike">
              <a:solidFill>
                <a:srgbClr val="000000"/>
              </a:solidFill>
              <a:uFill>
                <a:solidFill>
                  <a:srgbClr val="ffffff"/>
                </a:solidFill>
              </a:uFill>
              <a:latin typeface="Arial"/>
            </a:endParaRPr>
          </a:p>
        </p:txBody>
      </p:sp>
      <p:graphicFrame>
        <p:nvGraphicFramePr>
          <p:cNvPr id="381" name="Object 5"/>
          <p:cNvGraphicFramePr/>
          <p:nvPr/>
        </p:nvGraphicFramePr>
        <p:xfrm>
          <a:off x="6165720" y="4484520"/>
          <a:ext cx="2688840" cy="1495080"/>
        </p:xfrm>
        <a:graphic>
          <a:graphicData uri="http://schemas.openxmlformats.org/presentationml/2006/ole">
            <p:oleObj progId="Equation.3" r:id="rId3" spid="">
              <p:embed/>
              <p:pic>
                <p:nvPicPr>
                  <p:cNvPr id="382" name="Object 3" descr=""/>
                  <p:cNvPicPr/>
                  <p:nvPr/>
                </p:nvPicPr>
                <p:blipFill>
                  <a:blip r:embed="rId4"/>
                  <a:stretch/>
                </p:blipFill>
                <p:spPr>
                  <a:xfrm>
                    <a:off x="6165720" y="4484520"/>
                    <a:ext cx="2688840" cy="1495080"/>
                  </a:xfrm>
                  <a:prstGeom prst="rect">
                    <a:avLst/>
                  </a:prstGeom>
                  <a:ln>
                    <a:noFill/>
                  </a:ln>
                </p:spPr>
              </p:pic>
            </p:oleObj>
          </a:graphicData>
        </a:graphic>
      </p:graphicFrame>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3" name="Picture 2" descr=""/>
          <p:cNvPicPr/>
          <p:nvPr/>
        </p:nvPicPr>
        <p:blipFill>
          <a:blip r:embed="rId1"/>
          <a:stretch/>
        </p:blipFill>
        <p:spPr>
          <a:xfrm>
            <a:off x="0" y="814320"/>
            <a:ext cx="9005400" cy="5484600"/>
          </a:xfrm>
          <a:prstGeom prst="rect">
            <a:avLst/>
          </a:prstGeom>
          <a:ln w="9360">
            <a:noFill/>
          </a:ln>
        </p:spPr>
      </p:pic>
      <p:sp>
        <p:nvSpPr>
          <p:cNvPr id="384" name="TextShape 1"/>
          <p:cNvSpPr txBox="1"/>
          <p:nvPr/>
        </p:nvSpPr>
        <p:spPr>
          <a:xfrm>
            <a:off x="6642000" y="6049800"/>
            <a:ext cx="2133360" cy="205920"/>
          </a:xfrm>
          <a:prstGeom prst="rect">
            <a:avLst/>
          </a:prstGeom>
          <a:noFill/>
          <a:ln>
            <a:noFill/>
          </a:ln>
        </p:spPr>
        <p:txBody>
          <a:bodyPr/>
          <a:p>
            <a:pPr algn="r">
              <a:lnSpc>
                <a:spcPct val="100000"/>
              </a:lnSpc>
            </a:pPr>
            <a:fld id="{6B65CCB9-1E14-44DF-907B-23324B43255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85" name="TextShape 2"/>
          <p:cNvSpPr txBox="1"/>
          <p:nvPr/>
        </p:nvSpPr>
        <p:spPr>
          <a:xfrm>
            <a:off x="281160" y="246240"/>
            <a:ext cx="4650840" cy="5630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TINA SPICE: 1/</a:t>
            </a:r>
            <a:r>
              <a:rPr b="1" lang="en-US" sz="2800" spc="-1" strike="noStrike">
                <a:solidFill>
                  <a:srgbClr val="c00000"/>
                </a:solidFill>
                <a:uFill>
                  <a:solidFill>
                    <a:srgbClr val="ffffff"/>
                  </a:solidFill>
                </a:uFill>
                <a:latin typeface="Arial"/>
              </a:rPr>
              <a:t>β for ZF</a:t>
            </a:r>
            <a:endParaRPr b="0" lang="en-US" sz="3200" spc="-1" strike="noStrike">
              <a:solidFill>
                <a:srgbClr val="000000"/>
              </a:solidFill>
              <a:uFill>
                <a:solidFill>
                  <a:srgbClr val="ffffff"/>
                </a:solidFill>
              </a:uFill>
              <a:latin typeface="Arial"/>
            </a:endParaRPr>
          </a:p>
        </p:txBody>
      </p:sp>
      <p:sp>
        <p:nvSpPr>
          <p:cNvPr id="386" name="CustomShape 3"/>
          <p:cNvSpPr/>
          <p:nvPr/>
        </p:nvSpPr>
        <p:spPr>
          <a:xfrm>
            <a:off x="1987560" y="3583080"/>
            <a:ext cx="512280" cy="272160"/>
          </a:xfrm>
          <a:prstGeom prst="rect">
            <a:avLst/>
          </a:prstGeom>
          <a:solidFill>
            <a:schemeClr val="bg1"/>
          </a:solidFill>
          <a:ln w="9360">
            <a:noFill/>
          </a:ln>
        </p:spPr>
        <p:style>
          <a:lnRef idx="0"/>
          <a:fillRef idx="0"/>
          <a:effectRef idx="0"/>
          <a:fontRef idx="minor"/>
        </p:style>
        <p:txBody>
          <a:bodyPr lIns="90000" rIns="90000" tIns="45000" bIns="45000"/>
          <a:p>
            <a:pPr marL="343080" indent="-342720" algn="ctr">
              <a:lnSpc>
                <a:spcPct val="90000"/>
              </a:lnSpc>
            </a:pPr>
            <a:r>
              <a:rPr b="1" lang="en-US" sz="1200" spc="-1" strike="noStrike">
                <a:solidFill>
                  <a:srgbClr val="990099"/>
                </a:solidFill>
                <a:uFill>
                  <a:solidFill>
                    <a:srgbClr val="ffffff"/>
                  </a:solidFill>
                </a:uFill>
                <a:latin typeface="Arial"/>
              </a:rPr>
              <a:t>Lo f</a:t>
            </a:r>
            <a:endParaRPr b="0" lang="en-US" sz="1800" spc="-1" strike="noStrike">
              <a:solidFill>
                <a:srgbClr val="000000"/>
              </a:solidFill>
              <a:uFill>
                <a:solidFill>
                  <a:srgbClr val="ffffff"/>
                </a:solidFill>
              </a:uFill>
              <a:latin typeface="Arial"/>
            </a:endParaRPr>
          </a:p>
        </p:txBody>
      </p:sp>
      <p:sp>
        <p:nvSpPr>
          <p:cNvPr id="387" name="CustomShape 4"/>
          <p:cNvSpPr/>
          <p:nvPr/>
        </p:nvSpPr>
        <p:spPr>
          <a:xfrm>
            <a:off x="7601040" y="3730680"/>
            <a:ext cx="460080" cy="272160"/>
          </a:xfrm>
          <a:prstGeom prst="rect">
            <a:avLst/>
          </a:prstGeom>
          <a:solidFill>
            <a:schemeClr val="bg1"/>
          </a:solidFill>
          <a:ln w="9360">
            <a:noFill/>
          </a:ln>
        </p:spPr>
        <p:style>
          <a:lnRef idx="0"/>
          <a:fillRef idx="0"/>
          <a:effectRef idx="0"/>
          <a:fontRef idx="minor"/>
        </p:style>
        <p:txBody>
          <a:bodyPr lIns="90000" rIns="90000" tIns="45000" bIns="45000"/>
          <a:p>
            <a:pPr marL="343080" indent="-342720" algn="ctr">
              <a:lnSpc>
                <a:spcPct val="90000"/>
              </a:lnSpc>
            </a:pPr>
            <a:r>
              <a:rPr b="1" lang="en-US" sz="1200" spc="-1" strike="noStrike">
                <a:solidFill>
                  <a:srgbClr val="990099"/>
                </a:solidFill>
                <a:uFill>
                  <a:solidFill>
                    <a:srgbClr val="ffffff"/>
                  </a:solidFill>
                </a:uFill>
                <a:latin typeface="Arial"/>
              </a:rPr>
              <a:t>Hi f</a:t>
            </a:r>
            <a:endParaRPr b="0" lang="en-US" sz="1800" spc="-1" strike="noStrike">
              <a:solidFill>
                <a:srgbClr val="000000"/>
              </a:solidFill>
              <a:uFill>
                <a:solidFill>
                  <a:srgbClr val="ffffff"/>
                </a:solidFill>
              </a:uFill>
              <a:latin typeface="Arial"/>
            </a:endParaRPr>
          </a:p>
        </p:txBody>
      </p:sp>
      <p:pic>
        <p:nvPicPr>
          <p:cNvPr id="388" name="Picture 6" descr=""/>
          <p:cNvPicPr/>
          <p:nvPr/>
        </p:nvPicPr>
        <p:blipFill>
          <a:blip r:embed="rId2"/>
          <a:stretch/>
        </p:blipFill>
        <p:spPr>
          <a:xfrm>
            <a:off x="5491080" y="4257720"/>
            <a:ext cx="1904760" cy="580680"/>
          </a:xfrm>
          <a:prstGeom prst="rect">
            <a:avLst/>
          </a:prstGeom>
          <a:ln w="9360">
            <a:noFill/>
          </a:ln>
        </p:spPr>
      </p:pic>
      <p:pic>
        <p:nvPicPr>
          <p:cNvPr id="389" name="Picture 7" descr=""/>
          <p:cNvPicPr/>
          <p:nvPr/>
        </p:nvPicPr>
        <p:blipFill>
          <a:blip r:embed="rId3"/>
          <a:stretch/>
        </p:blipFill>
        <p:spPr>
          <a:xfrm>
            <a:off x="1400040" y="4054320"/>
            <a:ext cx="1904760" cy="580680"/>
          </a:xfrm>
          <a:prstGeom prst="rect">
            <a:avLst/>
          </a:prstGeom>
          <a:ln w="9360">
            <a:noFill/>
          </a:ln>
        </p:spPr>
      </p:pic>
      <p:graphicFrame>
        <p:nvGraphicFramePr>
          <p:cNvPr id="390" name="Object 5"/>
          <p:cNvGraphicFramePr/>
          <p:nvPr/>
        </p:nvGraphicFramePr>
        <p:xfrm>
          <a:off x="4944960" y="160200"/>
          <a:ext cx="3981240" cy="2666520"/>
        </p:xfrm>
        <a:graphic>
          <a:graphicData uri="http://schemas.openxmlformats.org/presentationml/2006/ole">
            <p:oleObj progId="Visio.Drawing.11" r:id="rId4" spid="">
              <p:embed/>
              <p:pic>
                <p:nvPicPr>
                  <p:cNvPr id="391" name="Object 4" descr=""/>
                  <p:cNvPicPr/>
                  <p:nvPr/>
                </p:nvPicPr>
                <p:blipFill>
                  <a:blip r:embed="rId5"/>
                  <a:stretch/>
                </p:blipFill>
                <p:spPr>
                  <a:xfrm>
                    <a:off x="4944960" y="160200"/>
                    <a:ext cx="3981240" cy="2666520"/>
                  </a:xfrm>
                  <a:prstGeom prst="rect">
                    <a:avLst/>
                  </a:prstGeom>
                  <a:ln>
                    <a:noFill/>
                  </a:ln>
                </p:spPr>
              </p:pic>
            </p:oleObj>
          </a:graphicData>
        </a:graphic>
      </p:graphicFrame>
      <p:sp>
        <p:nvSpPr>
          <p:cNvPr id="392" name="Line 6"/>
          <p:cNvSpPr/>
          <p:nvPr/>
        </p:nvSpPr>
        <p:spPr>
          <a:xfrm>
            <a:off x="4186080" y="3649320"/>
            <a:ext cx="7920" cy="198756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393" name="Line 7"/>
          <p:cNvSpPr/>
          <p:nvPr/>
        </p:nvSpPr>
        <p:spPr>
          <a:xfrm flipH="1">
            <a:off x="5310000" y="4003560"/>
            <a:ext cx="1440" cy="1625400"/>
          </a:xfrm>
          <a:prstGeom prst="line">
            <a:avLst/>
          </a:prstGeom>
          <a:ln w="19080">
            <a:solidFill>
              <a:srgbClr val="0000ff"/>
            </a:solidFill>
            <a:round/>
          </a:ln>
        </p:spPr>
        <p:style>
          <a:lnRef idx="1">
            <a:schemeClr val="accent1"/>
          </a:lnRef>
          <a:fillRef idx="0">
            <a:schemeClr val="accent1"/>
          </a:fillRef>
          <a:effectRef idx="0">
            <a:schemeClr val="accent1"/>
          </a:effectRef>
          <a:fontRef idx="minor"/>
        </p:style>
      </p:sp>
      <p:sp>
        <p:nvSpPr>
          <p:cNvPr id="394" name="CustomShape 8"/>
          <p:cNvSpPr/>
          <p:nvPr/>
        </p:nvSpPr>
        <p:spPr>
          <a:xfrm>
            <a:off x="5511960" y="4459320"/>
            <a:ext cx="1869840" cy="1630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95" name="CustomShape 9"/>
          <p:cNvSpPr/>
          <p:nvPr/>
        </p:nvSpPr>
        <p:spPr>
          <a:xfrm>
            <a:off x="5513400" y="4648320"/>
            <a:ext cx="1869840" cy="174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96" name="CustomShape 10"/>
          <p:cNvSpPr/>
          <p:nvPr/>
        </p:nvSpPr>
        <p:spPr>
          <a:xfrm>
            <a:off x="5506920" y="3476520"/>
            <a:ext cx="272520" cy="229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97" name="CustomShape 11"/>
          <p:cNvSpPr/>
          <p:nvPr/>
        </p:nvSpPr>
        <p:spPr>
          <a:xfrm>
            <a:off x="4390920" y="3083040"/>
            <a:ext cx="282240" cy="248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50920" y="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The Culprits</a:t>
            </a:r>
            <a:endParaRPr b="0" lang="en-US" sz="3200" spc="-1" strike="noStrike">
              <a:solidFill>
                <a:srgbClr val="000000"/>
              </a:solidFill>
              <a:uFill>
                <a:solidFill>
                  <a:srgbClr val="ffffff"/>
                </a:solidFill>
              </a:uFill>
              <a:latin typeface="Arial"/>
            </a:endParaRPr>
          </a:p>
        </p:txBody>
      </p:sp>
      <p:sp>
        <p:nvSpPr>
          <p:cNvPr id="183" name="CustomShape 2"/>
          <p:cNvSpPr/>
          <p:nvPr/>
        </p:nvSpPr>
        <p:spPr>
          <a:xfrm>
            <a:off x="2352600" y="598320"/>
            <a:ext cx="4733640" cy="486360"/>
          </a:xfrm>
          <a:prstGeom prst="rect">
            <a:avLst/>
          </a:prstGeom>
          <a:noFill/>
          <a:ln w="9360">
            <a:noFill/>
          </a:ln>
        </p:spPr>
        <p:style>
          <a:lnRef idx="0"/>
          <a:fillRef idx="0"/>
          <a:effectRef idx="0"/>
          <a:fontRef idx="minor"/>
        </p:style>
        <p:txBody>
          <a:bodyPr lIns="90000" rIns="90000" tIns="45000" bIns="45000"/>
          <a:p>
            <a:pPr>
              <a:lnSpc>
                <a:spcPct val="100000"/>
              </a:lnSpc>
            </a:pPr>
            <a:r>
              <a:rPr b="1" lang="en-US" sz="2600" spc="-1" strike="noStrike">
                <a:solidFill>
                  <a:srgbClr val="ff0000"/>
                </a:solidFill>
                <a:uFill>
                  <a:solidFill>
                    <a:srgbClr val="ffffff"/>
                  </a:solidFill>
                </a:uFill>
                <a:latin typeface="Arial"/>
              </a:rPr>
              <a:t>Output Capacitive Loads!</a:t>
            </a:r>
            <a:endParaRPr b="0" lang="en-US" sz="1800" spc="-1" strike="noStrike">
              <a:solidFill>
                <a:srgbClr val="000000"/>
              </a:solidFill>
              <a:uFill>
                <a:solidFill>
                  <a:srgbClr val="ffffff"/>
                </a:solidFill>
              </a:uFill>
              <a:latin typeface="Arial"/>
            </a:endParaRPr>
          </a:p>
        </p:txBody>
      </p:sp>
      <p:sp>
        <p:nvSpPr>
          <p:cNvPr id="184" name="CustomShape 3"/>
          <p:cNvSpPr/>
          <p:nvPr/>
        </p:nvSpPr>
        <p:spPr>
          <a:xfrm>
            <a:off x="409680" y="3381480"/>
            <a:ext cx="8313480" cy="486360"/>
          </a:xfrm>
          <a:prstGeom prst="rect">
            <a:avLst/>
          </a:prstGeom>
          <a:noFill/>
          <a:ln w="9360">
            <a:noFill/>
          </a:ln>
        </p:spPr>
        <p:style>
          <a:lnRef idx="0"/>
          <a:fillRef idx="0"/>
          <a:effectRef idx="0"/>
          <a:fontRef idx="minor"/>
        </p:style>
        <p:txBody>
          <a:bodyPr lIns="90000" rIns="90000" tIns="45000" bIns="45000"/>
          <a:p>
            <a:pPr>
              <a:lnSpc>
                <a:spcPct val="100000"/>
              </a:lnSpc>
            </a:pPr>
            <a:r>
              <a:rPr b="1" lang="en-US" sz="2600" spc="-1" strike="noStrike">
                <a:solidFill>
                  <a:srgbClr val="ff0000"/>
                </a:solidFill>
                <a:uFill>
                  <a:solidFill>
                    <a:srgbClr val="ffffff"/>
                  </a:solidFill>
                </a:uFill>
                <a:latin typeface="Arial"/>
              </a:rPr>
              <a:t>Input Capacitance and Large Value Resistors</a:t>
            </a:r>
            <a:endParaRPr b="0" lang="en-US" sz="1800" spc="-1" strike="noStrike">
              <a:solidFill>
                <a:srgbClr val="000000"/>
              </a:solidFill>
              <a:uFill>
                <a:solidFill>
                  <a:srgbClr val="ffffff"/>
                </a:solidFill>
              </a:uFill>
              <a:latin typeface="Arial"/>
            </a:endParaRPr>
          </a:p>
        </p:txBody>
      </p:sp>
      <p:sp>
        <p:nvSpPr>
          <p:cNvPr id="185" name="CustomShape 4"/>
          <p:cNvSpPr/>
          <p:nvPr/>
        </p:nvSpPr>
        <p:spPr>
          <a:xfrm>
            <a:off x="339840" y="4095720"/>
            <a:ext cx="3463560" cy="303480"/>
          </a:xfrm>
          <a:prstGeom prst="rect">
            <a:avLst/>
          </a:prstGeom>
          <a:no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Transimpedance Amplifiers!</a:t>
            </a:r>
            <a:endParaRPr b="0" lang="en-US" sz="1800" spc="-1" strike="noStrike">
              <a:solidFill>
                <a:srgbClr val="000000"/>
              </a:solidFill>
              <a:uFill>
                <a:solidFill>
                  <a:srgbClr val="ffffff"/>
                </a:solidFill>
              </a:uFill>
              <a:latin typeface="Arial"/>
            </a:endParaRPr>
          </a:p>
        </p:txBody>
      </p:sp>
      <p:sp>
        <p:nvSpPr>
          <p:cNvPr id="186" name="CustomShape 5"/>
          <p:cNvSpPr/>
          <p:nvPr/>
        </p:nvSpPr>
        <p:spPr>
          <a:xfrm>
            <a:off x="606240" y="1184400"/>
            <a:ext cx="177084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000000"/>
                </a:solidFill>
                <a:uFill>
                  <a:solidFill>
                    <a:srgbClr val="ffffff"/>
                  </a:solidFill>
                </a:uFill>
                <a:latin typeface="Arial"/>
              </a:rPr>
              <a:t>Reference Buffers!</a:t>
            </a:r>
            <a:endParaRPr b="0" lang="en-US" sz="1800" spc="-1" strike="noStrike">
              <a:solidFill>
                <a:srgbClr val="000000"/>
              </a:solidFill>
              <a:uFill>
                <a:solidFill>
                  <a:srgbClr val="ffffff"/>
                </a:solidFill>
              </a:uFill>
              <a:latin typeface="Arial"/>
            </a:endParaRPr>
          </a:p>
        </p:txBody>
      </p:sp>
      <p:sp>
        <p:nvSpPr>
          <p:cNvPr id="187" name="CustomShape 6"/>
          <p:cNvSpPr/>
          <p:nvPr/>
        </p:nvSpPr>
        <p:spPr>
          <a:xfrm>
            <a:off x="3711240" y="1165320"/>
            <a:ext cx="180108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000000"/>
                </a:solidFill>
                <a:uFill>
                  <a:solidFill>
                    <a:srgbClr val="ffffff"/>
                  </a:solidFill>
                </a:uFill>
                <a:latin typeface="Arial"/>
              </a:rPr>
              <a:t>Cable/Shield Drive!</a:t>
            </a:r>
            <a:endParaRPr b="0" lang="en-US" sz="1800" spc="-1" strike="noStrike">
              <a:solidFill>
                <a:srgbClr val="000000"/>
              </a:solidFill>
              <a:uFill>
                <a:solidFill>
                  <a:srgbClr val="ffffff"/>
                </a:solidFill>
              </a:uFill>
              <a:latin typeface="Arial"/>
            </a:endParaRPr>
          </a:p>
        </p:txBody>
      </p:sp>
      <p:sp>
        <p:nvSpPr>
          <p:cNvPr id="188" name="CustomShape 7"/>
          <p:cNvSpPr/>
          <p:nvPr/>
        </p:nvSpPr>
        <p:spPr>
          <a:xfrm>
            <a:off x="6608880" y="1168560"/>
            <a:ext cx="192168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400" spc="-1" strike="noStrike">
                <a:solidFill>
                  <a:srgbClr val="000000"/>
                </a:solidFill>
                <a:uFill>
                  <a:solidFill>
                    <a:srgbClr val="ffffff"/>
                  </a:solidFill>
                </a:uFill>
                <a:latin typeface="Arial"/>
              </a:rPr>
              <a:t>MOSFET Gate Drive!</a:t>
            </a:r>
            <a:endParaRPr b="0" lang="en-US" sz="1800" spc="-1" strike="noStrike">
              <a:solidFill>
                <a:srgbClr val="000000"/>
              </a:solidFill>
              <a:uFill>
                <a:solidFill>
                  <a:srgbClr val="ffffff"/>
                </a:solidFill>
              </a:uFill>
              <a:latin typeface="Arial"/>
            </a:endParaRPr>
          </a:p>
        </p:txBody>
      </p:sp>
      <p:sp>
        <p:nvSpPr>
          <p:cNvPr id="189" name="CustomShape 8"/>
          <p:cNvSpPr/>
          <p:nvPr/>
        </p:nvSpPr>
        <p:spPr>
          <a:xfrm>
            <a:off x="3529080" y="3968640"/>
            <a:ext cx="2377800" cy="516600"/>
          </a:xfrm>
          <a:prstGeom prst="rect">
            <a:avLst/>
          </a:prstGeom>
          <a:no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Large Value Resistors or Low-Power Circuits!</a:t>
            </a:r>
            <a:endParaRPr b="0" lang="en-US" sz="1800" spc="-1" strike="noStrike">
              <a:solidFill>
                <a:srgbClr val="000000"/>
              </a:solidFill>
              <a:uFill>
                <a:solidFill>
                  <a:srgbClr val="ffffff"/>
                </a:solidFill>
              </a:uFill>
              <a:latin typeface="Arial"/>
            </a:endParaRPr>
          </a:p>
        </p:txBody>
      </p:sp>
      <p:pic>
        <p:nvPicPr>
          <p:cNvPr id="190" name="Picture 26" descr=""/>
          <p:cNvPicPr/>
          <p:nvPr/>
        </p:nvPicPr>
        <p:blipFill>
          <a:blip r:embed="rId1"/>
          <a:stretch/>
        </p:blipFill>
        <p:spPr>
          <a:xfrm>
            <a:off x="3206880" y="4473720"/>
            <a:ext cx="2906280" cy="1679040"/>
          </a:xfrm>
          <a:prstGeom prst="rect">
            <a:avLst/>
          </a:prstGeom>
          <a:ln w="9360">
            <a:noFill/>
          </a:ln>
        </p:spPr>
      </p:pic>
      <p:pic>
        <p:nvPicPr>
          <p:cNvPr id="191" name="Picture 27" descr=""/>
          <p:cNvPicPr/>
          <p:nvPr/>
        </p:nvPicPr>
        <p:blipFill>
          <a:blip r:embed="rId2"/>
          <a:stretch/>
        </p:blipFill>
        <p:spPr>
          <a:xfrm>
            <a:off x="9360" y="1544760"/>
            <a:ext cx="3031920" cy="1611000"/>
          </a:xfrm>
          <a:prstGeom prst="rect">
            <a:avLst/>
          </a:prstGeom>
          <a:ln w="9360">
            <a:noFill/>
          </a:ln>
        </p:spPr>
      </p:pic>
      <p:pic>
        <p:nvPicPr>
          <p:cNvPr id="192" name="Picture 28" descr=""/>
          <p:cNvPicPr/>
          <p:nvPr/>
        </p:nvPicPr>
        <p:blipFill>
          <a:blip r:embed="rId3"/>
          <a:stretch/>
        </p:blipFill>
        <p:spPr>
          <a:xfrm>
            <a:off x="2749680" y="1384200"/>
            <a:ext cx="3787560" cy="1739520"/>
          </a:xfrm>
          <a:prstGeom prst="rect">
            <a:avLst/>
          </a:prstGeom>
          <a:ln w="9360">
            <a:noFill/>
          </a:ln>
        </p:spPr>
      </p:pic>
      <p:pic>
        <p:nvPicPr>
          <p:cNvPr id="193" name="Picture 29" descr=""/>
          <p:cNvPicPr/>
          <p:nvPr/>
        </p:nvPicPr>
        <p:blipFill>
          <a:blip r:embed="rId4"/>
          <a:stretch/>
        </p:blipFill>
        <p:spPr>
          <a:xfrm>
            <a:off x="6558120" y="1344600"/>
            <a:ext cx="2499840" cy="1847520"/>
          </a:xfrm>
          <a:prstGeom prst="rect">
            <a:avLst/>
          </a:prstGeom>
          <a:ln w="9360">
            <a:noFill/>
          </a:ln>
        </p:spPr>
      </p:pic>
      <p:pic>
        <p:nvPicPr>
          <p:cNvPr id="194" name="Picture 31" descr=""/>
          <p:cNvPicPr/>
          <p:nvPr/>
        </p:nvPicPr>
        <p:blipFill>
          <a:blip r:embed="rId5"/>
          <a:stretch/>
        </p:blipFill>
        <p:spPr>
          <a:xfrm>
            <a:off x="0" y="4387680"/>
            <a:ext cx="3676320" cy="2095200"/>
          </a:xfrm>
          <a:prstGeom prst="rect">
            <a:avLst/>
          </a:prstGeom>
          <a:ln w="9360">
            <a:noFill/>
          </a:ln>
        </p:spPr>
      </p:pic>
      <p:sp>
        <p:nvSpPr>
          <p:cNvPr id="195" name="CustomShape 9"/>
          <p:cNvSpPr/>
          <p:nvPr/>
        </p:nvSpPr>
        <p:spPr>
          <a:xfrm>
            <a:off x="6257880" y="4022640"/>
            <a:ext cx="2195280" cy="303480"/>
          </a:xfrm>
          <a:prstGeom prst="rect">
            <a:avLst/>
          </a:prstGeom>
          <a:no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Transient Suppression!</a:t>
            </a:r>
            <a:endParaRPr b="0" lang="en-US" sz="1800" spc="-1" strike="noStrike">
              <a:solidFill>
                <a:srgbClr val="000000"/>
              </a:solidFill>
              <a:uFill>
                <a:solidFill>
                  <a:srgbClr val="ffffff"/>
                </a:solidFill>
              </a:uFill>
              <a:latin typeface="Arial"/>
            </a:endParaRPr>
          </a:p>
        </p:txBody>
      </p:sp>
      <p:pic>
        <p:nvPicPr>
          <p:cNvPr id="196" name="Picture 37" descr=""/>
          <p:cNvPicPr/>
          <p:nvPr/>
        </p:nvPicPr>
        <p:blipFill>
          <a:blip r:embed="rId6"/>
          <a:srcRect l="0" t="9083" r="0" b="8045"/>
          <a:stretch/>
        </p:blipFill>
        <p:spPr>
          <a:xfrm>
            <a:off x="5683320" y="4276800"/>
            <a:ext cx="3460320" cy="1738080"/>
          </a:xfrm>
          <a:prstGeom prst="rect">
            <a:avLst/>
          </a:prstGeom>
          <a:ln w="9360">
            <a:noFill/>
          </a:ln>
        </p:spPr>
      </p:pic>
      <p:sp>
        <p:nvSpPr>
          <p:cNvPr id="197" name="TextShape 10"/>
          <p:cNvSpPr txBox="1"/>
          <p:nvPr/>
        </p:nvSpPr>
        <p:spPr>
          <a:xfrm>
            <a:off x="6642000" y="6049800"/>
            <a:ext cx="2133360" cy="205920"/>
          </a:xfrm>
          <a:prstGeom prst="rect">
            <a:avLst/>
          </a:prstGeom>
          <a:noFill/>
          <a:ln>
            <a:noFill/>
          </a:ln>
        </p:spPr>
        <p:txBody>
          <a:bodyPr/>
          <a:p>
            <a:pPr algn="r">
              <a:lnSpc>
                <a:spcPct val="100000"/>
              </a:lnSpc>
            </a:pPr>
            <a:fld id="{9DA75F95-6685-48FF-8CF4-CEABCD2CA61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6642000" y="6049800"/>
            <a:ext cx="2133360" cy="205920"/>
          </a:xfrm>
          <a:prstGeom prst="rect">
            <a:avLst/>
          </a:prstGeom>
          <a:noFill/>
          <a:ln>
            <a:noFill/>
          </a:ln>
        </p:spPr>
        <p:txBody>
          <a:bodyPr/>
          <a:p>
            <a:pPr algn="r">
              <a:lnSpc>
                <a:spcPct val="100000"/>
              </a:lnSpc>
            </a:pPr>
            <a:fld id="{CA6E5A3B-9A5D-4D52-8639-CA17335E9F4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399" name="Object 2"/>
          <p:cNvGraphicFramePr/>
          <p:nvPr/>
        </p:nvGraphicFramePr>
        <p:xfrm>
          <a:off x="3505320" y="546120"/>
          <a:ext cx="5562360" cy="3111120"/>
        </p:xfrm>
        <a:graphic>
          <a:graphicData uri="http://schemas.openxmlformats.org/presentationml/2006/ole">
            <p:oleObj progId="Visio.Drawing.11" r:id="rId1" spid="">
              <p:embed/>
              <p:pic>
                <p:nvPicPr>
                  <p:cNvPr id="400" name="Object 2" descr=""/>
                  <p:cNvPicPr/>
                  <p:nvPr/>
                </p:nvPicPr>
                <p:blipFill>
                  <a:blip r:embed="rId2"/>
                  <a:stretch/>
                </p:blipFill>
                <p:spPr>
                  <a:xfrm>
                    <a:off x="3505320" y="546120"/>
                    <a:ext cx="5562360" cy="3111120"/>
                  </a:xfrm>
                  <a:prstGeom prst="rect">
                    <a:avLst/>
                  </a:prstGeom>
                  <a:ln>
                    <a:noFill/>
                  </a:ln>
                </p:spPr>
              </p:pic>
            </p:oleObj>
          </a:graphicData>
        </a:graphic>
      </p:graphicFrame>
      <p:sp>
        <p:nvSpPr>
          <p:cNvPr id="401" name="CustomShape 3"/>
          <p:cNvSpPr/>
          <p:nvPr/>
        </p:nvSpPr>
        <p:spPr>
          <a:xfrm>
            <a:off x="28440" y="2905200"/>
            <a:ext cx="6486120" cy="3049560"/>
          </a:xfrm>
          <a:prstGeom prst="rect">
            <a:avLst/>
          </a:prstGeom>
          <a:noFill/>
          <a:ln w="9360">
            <a:noFill/>
          </a:ln>
        </p:spPr>
        <p:style>
          <a:lnRef idx="0"/>
          <a:fillRef idx="0"/>
          <a:effectRef idx="0"/>
          <a:fontRef idx="minor"/>
        </p:style>
        <p:txBody>
          <a:bodyPr lIns="90000" rIns="90000" tIns="45000" bIns="45000"/>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1/β </a:t>
            </a:r>
            <a:r>
              <a:rPr b="0" lang="en-US" sz="1800" spc="-1" strike="noStrike">
                <a:solidFill>
                  <a:srgbClr val="990099"/>
                </a:solidFill>
                <a:uFill>
                  <a:solidFill>
                    <a:srgbClr val="ffffff"/>
                  </a:solidFill>
                </a:uFill>
                <a:latin typeface="Arial"/>
              </a:rPr>
              <a:t>Low Frequency</a:t>
            </a:r>
            <a:r>
              <a:rPr b="0" lang="en-US" sz="1800" spc="-1" strike="noStrike">
                <a:solidFill>
                  <a:srgbClr val="000000"/>
                </a:solidFill>
                <a:uFill>
                  <a:solidFill>
                    <a:srgbClr val="ffffff"/>
                  </a:solidFill>
                </a:uFill>
                <a:latin typeface="Arial"/>
              </a:rPr>
              <a:t> = RF/RI = 10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20dB</a:t>
            </a:r>
            <a:endParaRPr b="0" lang="en-US" sz="1800" spc="-1" strike="noStrike">
              <a:solidFill>
                <a:srgbClr val="000000"/>
              </a:solidFill>
              <a:uFill>
                <a:solidFill>
                  <a:srgbClr val="ffffff"/>
                </a:solidFill>
              </a:uFill>
              <a:latin typeface="Arial"/>
            </a:endParaRPr>
          </a:p>
          <a:p>
            <a:pPr marL="45720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Cn = Open at Low Frequency </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1/β </a:t>
            </a:r>
            <a:r>
              <a:rPr b="0" lang="en-US" sz="1800" spc="-1" strike="noStrike">
                <a:solidFill>
                  <a:srgbClr val="990099"/>
                </a:solidFill>
                <a:uFill>
                  <a:solidFill>
                    <a:srgbClr val="ffffff"/>
                  </a:solidFill>
                </a:uFill>
                <a:latin typeface="Arial"/>
              </a:rPr>
              <a:t>High Frequency</a:t>
            </a:r>
            <a:r>
              <a:rPr b="0" lang="en-US" sz="1800" spc="-1" strike="noStrike">
                <a:solidFill>
                  <a:srgbClr val="000000"/>
                </a:solidFill>
                <a:uFill>
                  <a:solidFill>
                    <a:srgbClr val="ffffff"/>
                  </a:solidFill>
                </a:uFill>
                <a:latin typeface="Arial"/>
              </a:rPr>
              <a:t> = RF/(RI//Rn) ≈ RF/Rn =100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40dB</a:t>
            </a:r>
            <a:endParaRPr b="0" lang="en-US" sz="1800" spc="-1" strike="noStrike">
              <a:solidFill>
                <a:srgbClr val="000000"/>
              </a:solidFill>
              <a:uFill>
                <a:solidFill>
                  <a:srgbClr val="ffffff"/>
                </a:solidFill>
              </a:uFill>
              <a:latin typeface="Arial"/>
            </a:endParaRPr>
          </a:p>
          <a:p>
            <a:pPr marL="45720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Cn = Short at High Frequency</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Zero in 1/β when Magnitude of X</a:t>
            </a:r>
            <a:r>
              <a:rPr b="0" lang="en-US" sz="1800" spc="-1" strike="noStrike" baseline="-25000">
                <a:solidFill>
                  <a:srgbClr val="000000"/>
                </a:solidFill>
                <a:uFill>
                  <a:solidFill>
                    <a:srgbClr val="ffffff"/>
                  </a:solidFill>
                </a:uFill>
                <a:latin typeface="Arial"/>
              </a:rPr>
              <a:t>Cn  </a:t>
            </a:r>
            <a:r>
              <a:rPr b="0" lang="en-US" sz="1800" spc="-1" strike="noStrike">
                <a:solidFill>
                  <a:srgbClr val="000000"/>
                </a:solidFill>
                <a:uFill>
                  <a:solidFill>
                    <a:srgbClr val="ffffff"/>
                  </a:solidFill>
                </a:uFill>
                <a:latin typeface="Arial"/>
              </a:rPr>
              <a:t>= RI</a:t>
            </a:r>
            <a:endParaRPr b="0" lang="en-US" sz="1800" spc="-1" strike="noStrike">
              <a:solidFill>
                <a:srgbClr val="000000"/>
              </a:solidFill>
              <a:uFill>
                <a:solidFill>
                  <a:srgbClr val="ffffff"/>
                </a:solidFill>
              </a:uFill>
              <a:latin typeface="Arial"/>
            </a:endParaRPr>
          </a:p>
          <a:p>
            <a:pPr marL="914400">
              <a:lnSpc>
                <a:spcPct val="90000"/>
              </a:lnSpc>
            </a:pPr>
            <a:r>
              <a:rPr b="0" lang="en-US" sz="1800" spc="-1" strike="noStrike">
                <a:solidFill>
                  <a:srgbClr val="000000"/>
                </a:solidFill>
                <a:uFill>
                  <a:solidFill>
                    <a:srgbClr val="ffffff"/>
                  </a:solidFill>
                </a:uFill>
                <a:latin typeface="Arial"/>
              </a:rPr>
              <a:t>Magnitude X</a:t>
            </a:r>
            <a:r>
              <a:rPr b="0" lang="en-US" sz="1800" spc="-1" strike="noStrike" baseline="-25000">
                <a:solidFill>
                  <a:srgbClr val="000000"/>
                </a:solidFill>
                <a:uFill>
                  <a:solidFill>
                    <a:srgbClr val="ffffff"/>
                  </a:solidFill>
                </a:uFill>
                <a:latin typeface="Arial"/>
              </a:rPr>
              <a:t>Cn </a:t>
            </a:r>
            <a:r>
              <a:rPr b="0" lang="en-US" sz="1800" spc="-1" strike="noStrike">
                <a:solidFill>
                  <a:srgbClr val="000000"/>
                </a:solidFill>
                <a:uFill>
                  <a:solidFill>
                    <a:srgbClr val="ffffff"/>
                  </a:solidFill>
                </a:uFill>
                <a:latin typeface="Arial"/>
              </a:rPr>
              <a:t>= 1/(2∙п∙f∙Cn)</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fz</a:t>
            </a:r>
            <a:r>
              <a:rPr b="0" lang="en-US" sz="1800" spc="-1" strike="noStrike">
                <a:solidFill>
                  <a:srgbClr val="000000"/>
                </a:solidFill>
                <a:uFill>
                  <a:solidFill>
                    <a:srgbClr val="ffffff"/>
                  </a:solidFill>
                </a:uFill>
                <a:latin typeface="Arial"/>
              </a:rPr>
              <a:t> = 1/(2∙п∙RI∙Cn) = </a:t>
            </a:r>
            <a:r>
              <a:rPr b="0" lang="en-US" sz="1800" spc="-1" strike="noStrike">
                <a:solidFill>
                  <a:srgbClr val="990099"/>
                </a:solidFill>
                <a:uFill>
                  <a:solidFill>
                    <a:srgbClr val="ffffff"/>
                  </a:solidFill>
                </a:uFill>
                <a:latin typeface="Arial"/>
              </a:rPr>
              <a:t>1kHz</a:t>
            </a:r>
            <a:endParaRPr b="0" lang="en-US" sz="1800" spc="-1" strike="noStrike">
              <a:solidFill>
                <a:srgbClr val="000000"/>
              </a:solidFill>
              <a:uFill>
                <a:solidFill>
                  <a:srgbClr val="ffffff"/>
                </a:solidFill>
              </a:uFill>
              <a:latin typeface="Arial"/>
            </a:endParaRPr>
          </a:p>
          <a:p>
            <a:pPr marL="343080" indent="-342720">
              <a:lnSpc>
                <a:spcPct val="90000"/>
              </a:lnSpc>
              <a:buClr>
                <a:srgbClr val="000000"/>
              </a:buClr>
              <a:buFont typeface="Wingdings" charset="2"/>
              <a:buChar char=""/>
            </a:pPr>
            <a:r>
              <a:rPr b="0" lang="en-US" sz="1800" spc="-1" strike="noStrike">
                <a:solidFill>
                  <a:srgbClr val="000000"/>
                </a:solidFill>
                <a:uFill>
                  <a:solidFill>
                    <a:srgbClr val="ffffff"/>
                  </a:solidFill>
                </a:uFill>
                <a:latin typeface="Arial"/>
              </a:rPr>
              <a:t>Pole in 1/β when Magnitude of X</a:t>
            </a:r>
            <a:r>
              <a:rPr b="0" lang="en-US" sz="1800" spc="-1" strike="noStrike" baseline="-25000">
                <a:solidFill>
                  <a:srgbClr val="000000"/>
                </a:solidFill>
                <a:uFill>
                  <a:solidFill>
                    <a:srgbClr val="ffffff"/>
                  </a:solidFill>
                </a:uFill>
                <a:latin typeface="Arial"/>
              </a:rPr>
              <a:t>Cn </a:t>
            </a:r>
            <a:r>
              <a:rPr b="0" lang="en-US" sz="1800" spc="-1" strike="noStrike">
                <a:solidFill>
                  <a:srgbClr val="000000"/>
                </a:solidFill>
                <a:uFill>
                  <a:solidFill>
                    <a:srgbClr val="ffffff"/>
                  </a:solidFill>
                </a:uFill>
                <a:latin typeface="Arial"/>
              </a:rPr>
              <a:t>= Rn</a:t>
            </a:r>
            <a:endParaRPr b="0" lang="en-US" sz="1800" spc="-1" strike="noStrike">
              <a:solidFill>
                <a:srgbClr val="000000"/>
              </a:solidFill>
              <a:uFill>
                <a:solidFill>
                  <a:srgbClr val="ffffff"/>
                </a:solidFill>
              </a:uFill>
              <a:latin typeface="Arial"/>
            </a:endParaRPr>
          </a:p>
          <a:p>
            <a:pPr marL="343080" indent="-342720">
              <a:lnSpc>
                <a:spcPct val="9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fp</a:t>
            </a:r>
            <a:r>
              <a:rPr b="0" lang="en-US" sz="1800" spc="-1" strike="noStrike">
                <a:solidFill>
                  <a:srgbClr val="000000"/>
                </a:solidFill>
                <a:uFill>
                  <a:solidFill>
                    <a:srgbClr val="ffffff"/>
                  </a:solidFill>
                </a:uFill>
                <a:latin typeface="Arial"/>
              </a:rPr>
              <a:t> = 1/(2∙п∙Rn∙Cn) = </a:t>
            </a:r>
            <a:r>
              <a:rPr b="0" lang="en-US" sz="1800" spc="-1" strike="noStrike">
                <a:solidFill>
                  <a:srgbClr val="990099"/>
                </a:solidFill>
                <a:uFill>
                  <a:solidFill>
                    <a:srgbClr val="ffffff"/>
                  </a:solidFill>
                </a:uFill>
                <a:latin typeface="Arial"/>
              </a:rPr>
              <a:t>10kHz</a:t>
            </a:r>
            <a:endParaRPr b="0" lang="en-US" sz="1800" spc="-1" strike="noStrike">
              <a:solidFill>
                <a:srgbClr val="000000"/>
              </a:solidFill>
              <a:uFill>
                <a:solidFill>
                  <a:srgbClr val="ffffff"/>
                </a:solidFill>
              </a:uFill>
              <a:latin typeface="Arial"/>
            </a:endParaRPr>
          </a:p>
        </p:txBody>
      </p:sp>
      <p:sp>
        <p:nvSpPr>
          <p:cNvPr id="402" name="CustomShape 4"/>
          <p:cNvSpPr/>
          <p:nvPr/>
        </p:nvSpPr>
        <p:spPr>
          <a:xfrm>
            <a:off x="182520" y="166680"/>
            <a:ext cx="7162560" cy="52668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c00000"/>
                </a:solidFill>
                <a:uFill>
                  <a:solidFill>
                    <a:srgbClr val="ffffff"/>
                  </a:solidFill>
                </a:uFill>
                <a:latin typeface="Arial"/>
              </a:rPr>
              <a:t>1/β “First Order Analysis” for ZI</a:t>
            </a:r>
            <a:endParaRPr b="0" lang="en-US" sz="1800" spc="-1" strike="noStrike">
              <a:solidFill>
                <a:srgbClr val="000000"/>
              </a:solidFill>
              <a:uFill>
                <a:solidFill>
                  <a:srgbClr val="ffffff"/>
                </a:solidFill>
              </a:uFill>
              <a:latin typeface="Arial"/>
            </a:endParaRPr>
          </a:p>
        </p:txBody>
      </p:sp>
      <p:graphicFrame>
        <p:nvGraphicFramePr>
          <p:cNvPr id="403" name="Object 5"/>
          <p:cNvGraphicFramePr/>
          <p:nvPr/>
        </p:nvGraphicFramePr>
        <p:xfrm>
          <a:off x="6454800" y="4649760"/>
          <a:ext cx="2263320" cy="1302840"/>
        </p:xfrm>
        <a:graphic>
          <a:graphicData uri="http://schemas.openxmlformats.org/presentationml/2006/ole">
            <p:oleObj progId="Equation.3" r:id="rId3" spid="">
              <p:embed/>
              <p:pic>
                <p:nvPicPr>
                  <p:cNvPr id="404" name="Object 3" descr=""/>
                  <p:cNvPicPr/>
                  <p:nvPr/>
                </p:nvPicPr>
                <p:blipFill>
                  <a:blip r:embed="rId4"/>
                  <a:stretch/>
                </p:blipFill>
                <p:spPr>
                  <a:xfrm>
                    <a:off x="6454800" y="4649760"/>
                    <a:ext cx="2263320" cy="1302840"/>
                  </a:xfrm>
                  <a:prstGeom prst="rect">
                    <a:avLst/>
                  </a:prstGeom>
                  <a:ln>
                    <a:noFill/>
                  </a:ln>
                </p:spPr>
              </p:pic>
            </p:oleObj>
          </a:graphicData>
        </a:graphic>
      </p:graphicFrame>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5" name="Picture 1" descr=""/>
          <p:cNvPicPr/>
          <p:nvPr/>
        </p:nvPicPr>
        <p:blipFill>
          <a:blip r:embed="rId1"/>
          <a:stretch/>
        </p:blipFill>
        <p:spPr>
          <a:xfrm>
            <a:off x="123840" y="822240"/>
            <a:ext cx="9019800" cy="5492520"/>
          </a:xfrm>
          <a:prstGeom prst="rect">
            <a:avLst/>
          </a:prstGeom>
          <a:ln w="9360">
            <a:noFill/>
          </a:ln>
        </p:spPr>
      </p:pic>
      <p:sp>
        <p:nvSpPr>
          <p:cNvPr id="406" name="TextShape 1"/>
          <p:cNvSpPr txBox="1"/>
          <p:nvPr/>
        </p:nvSpPr>
        <p:spPr>
          <a:xfrm>
            <a:off x="6642000" y="6049800"/>
            <a:ext cx="2133360" cy="205920"/>
          </a:xfrm>
          <a:prstGeom prst="rect">
            <a:avLst/>
          </a:prstGeom>
          <a:noFill/>
          <a:ln>
            <a:noFill/>
          </a:ln>
        </p:spPr>
        <p:txBody>
          <a:bodyPr/>
          <a:p>
            <a:pPr algn="r">
              <a:lnSpc>
                <a:spcPct val="100000"/>
              </a:lnSpc>
            </a:pPr>
            <a:fld id="{224BA312-D6BE-4DEE-9D81-76FE938BCA2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07" name="TextShape 2"/>
          <p:cNvSpPr txBox="1"/>
          <p:nvPr/>
        </p:nvSpPr>
        <p:spPr>
          <a:xfrm>
            <a:off x="227160" y="339840"/>
            <a:ext cx="4847760" cy="48708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TINA SPICE: 1/</a:t>
            </a:r>
            <a:r>
              <a:rPr b="1" lang="en-US" sz="2800" spc="-1" strike="noStrike">
                <a:solidFill>
                  <a:srgbClr val="c00000"/>
                </a:solidFill>
                <a:uFill>
                  <a:solidFill>
                    <a:srgbClr val="ffffff"/>
                  </a:solidFill>
                </a:uFill>
                <a:latin typeface="Arial"/>
              </a:rPr>
              <a:t>β for ZI</a:t>
            </a:r>
            <a:endParaRPr b="0" lang="en-US" sz="3200" spc="-1" strike="noStrike">
              <a:solidFill>
                <a:srgbClr val="000000"/>
              </a:solidFill>
              <a:uFill>
                <a:solidFill>
                  <a:srgbClr val="ffffff"/>
                </a:solidFill>
              </a:uFill>
              <a:latin typeface="Arial"/>
            </a:endParaRPr>
          </a:p>
        </p:txBody>
      </p:sp>
      <p:sp>
        <p:nvSpPr>
          <p:cNvPr id="408" name="CustomShape 3"/>
          <p:cNvSpPr/>
          <p:nvPr/>
        </p:nvSpPr>
        <p:spPr>
          <a:xfrm>
            <a:off x="2198520" y="3706920"/>
            <a:ext cx="485280" cy="272160"/>
          </a:xfrm>
          <a:prstGeom prst="rect">
            <a:avLst/>
          </a:prstGeom>
          <a:solidFill>
            <a:schemeClr val="bg1"/>
          </a:solidFill>
          <a:ln w="9360">
            <a:noFill/>
          </a:ln>
        </p:spPr>
        <p:style>
          <a:lnRef idx="0"/>
          <a:fillRef idx="0"/>
          <a:effectRef idx="0"/>
          <a:fontRef idx="minor"/>
        </p:style>
        <p:txBody>
          <a:bodyPr lIns="90000" rIns="90000" tIns="45000" bIns="45000"/>
          <a:p>
            <a:pPr marL="343080" indent="-342720" algn="ctr">
              <a:lnSpc>
                <a:spcPct val="90000"/>
              </a:lnSpc>
            </a:pPr>
            <a:r>
              <a:rPr b="1" lang="en-US" sz="1200" spc="-1" strike="noStrike">
                <a:solidFill>
                  <a:srgbClr val="990099"/>
                </a:solidFill>
                <a:uFill>
                  <a:solidFill>
                    <a:srgbClr val="ffffff"/>
                  </a:solidFill>
                </a:uFill>
                <a:latin typeface="Arial"/>
              </a:rPr>
              <a:t>Lo f</a:t>
            </a:r>
            <a:endParaRPr b="0" lang="en-US" sz="1800" spc="-1" strike="noStrike">
              <a:solidFill>
                <a:srgbClr val="000000"/>
              </a:solidFill>
              <a:uFill>
                <a:solidFill>
                  <a:srgbClr val="ffffff"/>
                </a:solidFill>
              </a:uFill>
              <a:latin typeface="Arial"/>
            </a:endParaRPr>
          </a:p>
        </p:txBody>
      </p:sp>
      <p:sp>
        <p:nvSpPr>
          <p:cNvPr id="409" name="CustomShape 4"/>
          <p:cNvSpPr/>
          <p:nvPr/>
        </p:nvSpPr>
        <p:spPr>
          <a:xfrm>
            <a:off x="7851600" y="3254400"/>
            <a:ext cx="448920" cy="272160"/>
          </a:xfrm>
          <a:prstGeom prst="rect">
            <a:avLst/>
          </a:prstGeom>
          <a:solidFill>
            <a:schemeClr val="bg1"/>
          </a:solidFill>
          <a:ln w="9360">
            <a:noFill/>
          </a:ln>
        </p:spPr>
        <p:style>
          <a:lnRef idx="0"/>
          <a:fillRef idx="0"/>
          <a:effectRef idx="0"/>
          <a:fontRef idx="minor"/>
        </p:style>
        <p:txBody>
          <a:bodyPr lIns="90000" rIns="90000" tIns="45000" bIns="45000"/>
          <a:p>
            <a:pPr marL="343080" indent="-342720" algn="ctr">
              <a:lnSpc>
                <a:spcPct val="90000"/>
              </a:lnSpc>
            </a:pPr>
            <a:r>
              <a:rPr b="1" lang="en-US" sz="1200" spc="-1" strike="noStrike">
                <a:solidFill>
                  <a:srgbClr val="990099"/>
                </a:solidFill>
                <a:uFill>
                  <a:solidFill>
                    <a:srgbClr val="ffffff"/>
                  </a:solidFill>
                </a:uFill>
                <a:latin typeface="Arial"/>
              </a:rPr>
              <a:t>Hi f </a:t>
            </a:r>
            <a:endParaRPr b="0" lang="en-US" sz="1800" spc="-1" strike="noStrike">
              <a:solidFill>
                <a:srgbClr val="000000"/>
              </a:solidFill>
              <a:uFill>
                <a:solidFill>
                  <a:srgbClr val="ffffff"/>
                </a:solidFill>
              </a:uFill>
              <a:latin typeface="Arial"/>
            </a:endParaRPr>
          </a:p>
        </p:txBody>
      </p:sp>
      <p:pic>
        <p:nvPicPr>
          <p:cNvPr id="410" name="Picture 6" descr=""/>
          <p:cNvPicPr/>
          <p:nvPr/>
        </p:nvPicPr>
        <p:blipFill>
          <a:blip r:embed="rId2"/>
          <a:stretch/>
        </p:blipFill>
        <p:spPr>
          <a:xfrm>
            <a:off x="5775480" y="4324320"/>
            <a:ext cx="1933200" cy="580680"/>
          </a:xfrm>
          <a:prstGeom prst="rect">
            <a:avLst/>
          </a:prstGeom>
          <a:ln w="9360">
            <a:noFill/>
          </a:ln>
        </p:spPr>
      </p:pic>
      <p:pic>
        <p:nvPicPr>
          <p:cNvPr id="411" name="Picture 7" descr=""/>
          <p:cNvPicPr/>
          <p:nvPr/>
        </p:nvPicPr>
        <p:blipFill>
          <a:blip r:embed="rId3"/>
          <a:stretch/>
        </p:blipFill>
        <p:spPr>
          <a:xfrm>
            <a:off x="1646280" y="4202280"/>
            <a:ext cx="1933200" cy="580680"/>
          </a:xfrm>
          <a:prstGeom prst="rect">
            <a:avLst/>
          </a:prstGeom>
          <a:ln w="9360">
            <a:noFill/>
          </a:ln>
        </p:spPr>
      </p:pic>
      <p:sp>
        <p:nvSpPr>
          <p:cNvPr id="412" name="Line 5"/>
          <p:cNvSpPr/>
          <p:nvPr/>
        </p:nvSpPr>
        <p:spPr>
          <a:xfrm>
            <a:off x="5445000" y="3598560"/>
            <a:ext cx="7920" cy="208944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413" name="Line 6"/>
          <p:cNvSpPr/>
          <p:nvPr/>
        </p:nvSpPr>
        <p:spPr>
          <a:xfrm flipH="1">
            <a:off x="4311360" y="3944880"/>
            <a:ext cx="1800" cy="1625400"/>
          </a:xfrm>
          <a:prstGeom prst="line">
            <a:avLst/>
          </a:prstGeom>
          <a:ln w="19080">
            <a:solidFill>
              <a:srgbClr val="0000ff"/>
            </a:solidFill>
            <a:round/>
          </a:ln>
        </p:spPr>
        <p:style>
          <a:lnRef idx="1">
            <a:schemeClr val="accent1"/>
          </a:lnRef>
          <a:fillRef idx="0">
            <a:schemeClr val="accent1"/>
          </a:fillRef>
          <a:effectRef idx="0">
            <a:schemeClr val="accent1"/>
          </a:effectRef>
          <a:fontRef idx="minor"/>
        </p:style>
      </p:sp>
      <p:sp>
        <p:nvSpPr>
          <p:cNvPr id="414" name="CustomShape 7"/>
          <p:cNvSpPr/>
          <p:nvPr/>
        </p:nvSpPr>
        <p:spPr>
          <a:xfrm>
            <a:off x="4597560" y="4157640"/>
            <a:ext cx="259920" cy="2487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15" name="CustomShape 8"/>
          <p:cNvSpPr/>
          <p:nvPr/>
        </p:nvSpPr>
        <p:spPr>
          <a:xfrm>
            <a:off x="4853160" y="3138480"/>
            <a:ext cx="282240" cy="248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16" name="CustomShape 9"/>
          <p:cNvSpPr/>
          <p:nvPr/>
        </p:nvSpPr>
        <p:spPr>
          <a:xfrm>
            <a:off x="5788080" y="4719600"/>
            <a:ext cx="1899720" cy="1569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17" name="CustomShape 10"/>
          <p:cNvSpPr/>
          <p:nvPr/>
        </p:nvSpPr>
        <p:spPr>
          <a:xfrm>
            <a:off x="5791320" y="4524480"/>
            <a:ext cx="1896840" cy="1648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graphicFrame>
        <p:nvGraphicFramePr>
          <p:cNvPr id="418" name="Object 11"/>
          <p:cNvGraphicFramePr/>
          <p:nvPr/>
        </p:nvGraphicFramePr>
        <p:xfrm>
          <a:off x="4622760" y="130320"/>
          <a:ext cx="4385880" cy="2453760"/>
        </p:xfrm>
        <a:graphic>
          <a:graphicData uri="http://schemas.openxmlformats.org/presentationml/2006/ole">
            <p:oleObj progId="Visio.Drawing.11" r:id="rId4" spid="">
              <p:embed/>
              <p:pic>
                <p:nvPicPr>
                  <p:cNvPr id="419" name="Object 2" descr=""/>
                  <p:cNvPicPr/>
                  <p:nvPr/>
                </p:nvPicPr>
                <p:blipFill>
                  <a:blip r:embed="rId5"/>
                  <a:stretch/>
                </p:blipFill>
                <p:spPr>
                  <a:xfrm>
                    <a:off x="4622760" y="130320"/>
                    <a:ext cx="4385880" cy="2453760"/>
                  </a:xfrm>
                  <a:prstGeom prst="rect">
                    <a:avLst/>
                  </a:prstGeom>
                  <a:ln>
                    <a:noFill/>
                  </a:ln>
                </p:spPr>
              </p:pic>
            </p:oleObj>
          </a:graphicData>
        </a:graphic>
      </p:graphicFrame>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485640" y="1552680"/>
            <a:ext cx="8346600" cy="3580920"/>
          </a:xfrm>
          <a:prstGeom prst="rect">
            <a:avLst/>
          </a:prstGeom>
          <a:noFill/>
          <a:ln>
            <a:noFill/>
          </a:ln>
        </p:spPr>
        <p:txBody>
          <a:bodyPr anchor="ctr"/>
          <a:p>
            <a:pPr algn="ctr">
              <a:lnSpc>
                <a:spcPct val="100000"/>
              </a:lnSpc>
            </a:pPr>
            <a:r>
              <a:rPr b="1" i="1" lang="en-US" sz="3600" spc="-1" strike="noStrike">
                <a:solidFill>
                  <a:srgbClr val="c00000"/>
                </a:solidFill>
                <a:uFill>
                  <a:solidFill>
                    <a:srgbClr val="ffffff"/>
                  </a:solidFill>
                </a:uFill>
                <a:latin typeface="Arial"/>
              </a:rPr>
              <a:t>Stability Analysis - Method 1 </a:t>
            </a:r>
            <a:r>
              <a:rPr b="1" lang="en-US" sz="3600" spc="-1" strike="noStrike">
                <a:solidFill>
                  <a:srgbClr val="c00000"/>
                </a:solidFill>
                <a:uFill>
                  <a:solidFill>
                    <a:srgbClr val="ffffff"/>
                  </a:solidFill>
                </a:uFill>
                <a:latin typeface="Arial"/>
              </a:rPr>
              <a:t>
</a:t>
            </a:r>
            <a:r>
              <a:rPr b="1" lang="en-US" sz="3600" spc="-1" strike="noStrike">
                <a:solidFill>
                  <a:srgbClr val="c00000"/>
                </a:solidFill>
                <a:uFill>
                  <a:solidFill>
                    <a:srgbClr val="ffffff"/>
                  </a:solidFill>
                </a:uFill>
                <a:latin typeface="Arial"/>
              </a:rPr>
              <a:t>(Loaded Aol &amp; 1/</a:t>
            </a:r>
            <a:r>
              <a:rPr b="1" lang="en-US" sz="3600" spc="-1" strike="noStrike">
                <a:solidFill>
                  <a:srgbClr val="c00000"/>
                </a:solidFill>
                <a:uFill>
                  <a:solidFill>
                    <a:srgbClr val="ffffff"/>
                  </a:solidFill>
                </a:uFill>
                <a:latin typeface="Symbol"/>
              </a:rPr>
              <a:t>b</a:t>
            </a:r>
            <a:r>
              <a:rPr b="1" lang="en-US" sz="3600" spc="-1" strike="noStrike">
                <a:solidFill>
                  <a:srgbClr val="c00000"/>
                </a:solidFill>
                <a:uFill>
                  <a:solidFill>
                    <a:srgbClr val="ffffff"/>
                  </a:solidFill>
                </a:uFill>
                <a:latin typeface="Arial"/>
              </a:rPr>
              <a:t> Technique)</a:t>
            </a:r>
            <a:r>
              <a:rPr b="1" lang="en-US" sz="3600" spc="-1" strike="noStrike">
                <a:solidFill>
                  <a:srgbClr val="de0000"/>
                </a:solidFill>
                <a:uFill>
                  <a:solidFill>
                    <a:srgbClr val="ffffff"/>
                  </a:solidFill>
                </a:uFill>
                <a:latin typeface="Arial"/>
              </a:rPr>
              <a:t>
</a:t>
            </a:r>
            <a:r>
              <a:rPr b="1" lang="en-US" sz="3600" spc="-1" strike="noStrike">
                <a:solidFill>
                  <a:srgbClr val="de0000"/>
                </a:solidFill>
                <a:uFill>
                  <a:solidFill>
                    <a:srgbClr val="ffffff"/>
                  </a:solidFill>
                </a:uFill>
                <a:latin typeface="Arial"/>
              </a:rPr>
              <a:t>
</a:t>
            </a:r>
            <a:r>
              <a:rPr b="1" lang="en-US" sz="3600" spc="-1" strike="noStrike">
                <a:solidFill>
                  <a:srgbClr val="0000ff"/>
                </a:solidFill>
                <a:uFill>
                  <a:solidFill>
                    <a:srgbClr val="ffffff"/>
                  </a:solidFill>
                </a:uFill>
                <a:latin typeface="Arial"/>
              </a:rPr>
              <a:t>(Riso Compensation)</a:t>
            </a:r>
            <a:r>
              <a:rPr b="1" lang="en-US" sz="3600" spc="-1" strike="noStrike">
                <a:solidFill>
                  <a:srgbClr val="de0000"/>
                </a:solidFill>
                <a:uFill>
                  <a:solidFill>
                    <a:srgbClr val="ffffff"/>
                  </a:solidFill>
                </a:uFill>
                <a:latin typeface="Arial"/>
              </a:rPr>
              <a:t>
</a:t>
            </a:r>
            <a:r>
              <a:rPr b="1" lang="en-US" sz="4800" spc="-1" strike="noStrike">
                <a:solidFill>
                  <a:srgbClr val="de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21" name="Object 1"/>
          <p:cNvGraphicFramePr/>
          <p:nvPr/>
        </p:nvGraphicFramePr>
        <p:xfrm>
          <a:off x="5141880" y="906480"/>
          <a:ext cx="4005000" cy="2579400"/>
        </p:xfrm>
        <a:graphic>
          <a:graphicData uri="http://schemas.openxmlformats.org/presentationml/2006/ole">
            <p:oleObj progId="Visio.Drawing.11" r:id="rId1" spid="">
              <p:embed/>
              <p:pic>
                <p:nvPicPr>
                  <p:cNvPr id="422" name="Object 9" descr=""/>
                  <p:cNvPicPr/>
                  <p:nvPr/>
                </p:nvPicPr>
                <p:blipFill>
                  <a:blip r:embed="rId2"/>
                  <a:stretch/>
                </p:blipFill>
                <p:spPr>
                  <a:xfrm>
                    <a:off x="5141880" y="906480"/>
                    <a:ext cx="4005000" cy="2579400"/>
                  </a:xfrm>
                  <a:prstGeom prst="rect">
                    <a:avLst/>
                  </a:prstGeom>
                  <a:ln>
                    <a:noFill/>
                  </a:ln>
                </p:spPr>
              </p:pic>
            </p:oleObj>
          </a:graphicData>
        </a:graphic>
      </p:graphicFrame>
      <p:sp>
        <p:nvSpPr>
          <p:cNvPr id="423" name="TextShape 2"/>
          <p:cNvSpPr txBox="1"/>
          <p:nvPr/>
        </p:nvSpPr>
        <p:spPr>
          <a:xfrm>
            <a:off x="6642000" y="6049800"/>
            <a:ext cx="2133360" cy="205920"/>
          </a:xfrm>
          <a:prstGeom prst="rect">
            <a:avLst/>
          </a:prstGeom>
          <a:noFill/>
          <a:ln>
            <a:noFill/>
          </a:ln>
        </p:spPr>
        <p:txBody>
          <a:bodyPr/>
          <a:p>
            <a:pPr algn="r">
              <a:lnSpc>
                <a:spcPct val="100000"/>
              </a:lnSpc>
            </a:pPr>
            <a:fld id="{A5B0873C-DFC2-499F-B351-451E673A92D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24" name="TextShape 3"/>
          <p:cNvSpPr txBox="1"/>
          <p:nvPr/>
        </p:nvSpPr>
        <p:spPr>
          <a:xfrm>
            <a:off x="449280" y="307800"/>
            <a:ext cx="84769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Capacitive Loading on Op Amp Outputs</a:t>
            </a:r>
            <a:endParaRPr b="0" lang="en-US" sz="3200" spc="-1" strike="noStrike">
              <a:solidFill>
                <a:srgbClr val="000000"/>
              </a:solidFill>
              <a:uFill>
                <a:solidFill>
                  <a:srgbClr val="ffffff"/>
                </a:solidFill>
              </a:uFill>
              <a:latin typeface="Arial"/>
            </a:endParaRPr>
          </a:p>
        </p:txBody>
      </p:sp>
      <p:graphicFrame>
        <p:nvGraphicFramePr>
          <p:cNvPr id="425" name="Object 4"/>
          <p:cNvGraphicFramePr/>
          <p:nvPr/>
        </p:nvGraphicFramePr>
        <p:xfrm>
          <a:off x="4568760" y="3184560"/>
          <a:ext cx="4541400" cy="3146040"/>
        </p:xfrm>
        <a:graphic>
          <a:graphicData uri="http://schemas.openxmlformats.org/presentationml/2006/ole">
            <p:oleObj progId="Visio.Drawing.11" r:id="rId3" spid="">
              <p:embed/>
              <p:pic>
                <p:nvPicPr>
                  <p:cNvPr id="426" name="Object 7" descr=""/>
                  <p:cNvPicPr/>
                  <p:nvPr/>
                </p:nvPicPr>
                <p:blipFill>
                  <a:blip r:embed="rId4"/>
                  <a:stretch/>
                </p:blipFill>
                <p:spPr>
                  <a:xfrm>
                    <a:off x="4568760" y="3184560"/>
                    <a:ext cx="4541400" cy="3146040"/>
                  </a:xfrm>
                  <a:prstGeom prst="rect">
                    <a:avLst/>
                  </a:prstGeom>
                  <a:ln>
                    <a:noFill/>
                  </a:ln>
                </p:spPr>
              </p:pic>
            </p:oleObj>
          </a:graphicData>
        </a:graphic>
      </p:graphicFrame>
      <p:sp>
        <p:nvSpPr>
          <p:cNvPr id="427" name="CustomShape 5"/>
          <p:cNvSpPr/>
          <p:nvPr/>
        </p:nvSpPr>
        <p:spPr>
          <a:xfrm>
            <a:off x="806400" y="858960"/>
            <a:ext cx="7926120" cy="364680"/>
          </a:xfrm>
          <a:prstGeom prst="rect">
            <a:avLst/>
          </a:prstGeom>
          <a:no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Unity Gain Buffer Circuits                                 Circuits with Gain</a:t>
            </a:r>
            <a:endParaRPr b="0" lang="en-US" sz="1800" spc="-1" strike="noStrike">
              <a:solidFill>
                <a:srgbClr val="000000"/>
              </a:solidFill>
              <a:uFill>
                <a:solidFill>
                  <a:srgbClr val="ffffff"/>
                </a:solidFill>
              </a:uFill>
              <a:latin typeface="Arial"/>
            </a:endParaRPr>
          </a:p>
        </p:txBody>
      </p:sp>
      <p:pic>
        <p:nvPicPr>
          <p:cNvPr id="428" name="Picture 5" descr=""/>
          <p:cNvPicPr/>
          <p:nvPr/>
        </p:nvPicPr>
        <p:blipFill>
          <a:blip r:embed="rId5"/>
          <a:stretch/>
        </p:blipFill>
        <p:spPr>
          <a:xfrm>
            <a:off x="409680" y="1182600"/>
            <a:ext cx="3462120" cy="2220480"/>
          </a:xfrm>
          <a:prstGeom prst="rect">
            <a:avLst/>
          </a:prstGeom>
          <a:ln w="9360">
            <a:noFill/>
          </a:ln>
        </p:spPr>
      </p:pic>
      <p:graphicFrame>
        <p:nvGraphicFramePr>
          <p:cNvPr id="429" name="Object 6"/>
          <p:cNvGraphicFramePr/>
          <p:nvPr/>
        </p:nvGraphicFramePr>
        <p:xfrm>
          <a:off x="115920" y="3203640"/>
          <a:ext cx="4478040" cy="3085920"/>
        </p:xfrm>
        <a:graphic>
          <a:graphicData uri="http://schemas.openxmlformats.org/presentationml/2006/ole">
            <p:oleObj progId="Visio.Drawing.11" r:id="rId6" spid="">
              <p:embed/>
              <p:pic>
                <p:nvPicPr>
                  <p:cNvPr id="430" name="Object 6" descr=""/>
                  <p:cNvPicPr/>
                  <p:nvPr/>
                </p:nvPicPr>
                <p:blipFill>
                  <a:blip r:embed="rId7"/>
                  <a:stretch/>
                </p:blipFill>
                <p:spPr>
                  <a:xfrm>
                    <a:off x="115920" y="3203640"/>
                    <a:ext cx="4478040" cy="3085920"/>
                  </a:xfrm>
                  <a:prstGeom prst="rect">
                    <a:avLst/>
                  </a:prstGeom>
                  <a:ln>
                    <a:noFill/>
                  </a:ln>
                </p:spPr>
              </p:pic>
            </p:oleObj>
          </a:graphicData>
        </a:graphic>
      </p:graphicFrame>
      <p:sp>
        <p:nvSpPr>
          <p:cNvPr id="431" name="CustomShape 7"/>
          <p:cNvSpPr/>
          <p:nvPr/>
        </p:nvSpPr>
        <p:spPr>
          <a:xfrm>
            <a:off x="3661920" y="1728720"/>
            <a:ext cx="2573640" cy="5770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Will this circuit behavior </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ff0000"/>
                </a:solidFill>
                <a:uFill>
                  <a:solidFill>
                    <a:srgbClr val="ffffff"/>
                  </a:solidFill>
                </a:uFill>
                <a:latin typeface="Arial"/>
              </a:rPr>
              <a:t>get you a raise in pay?</a:t>
            </a:r>
            <a:endParaRPr b="0" lang="en-US" sz="1800" spc="-1" strike="noStrike">
              <a:solidFill>
                <a:srgbClr val="000000"/>
              </a:solidFill>
              <a:uFill>
                <a:solidFill>
                  <a:srgbClr val="ffffff"/>
                </a:solidFill>
              </a:uFill>
              <a:latin typeface="Arial"/>
            </a:endParaRPr>
          </a:p>
        </p:txBody>
      </p:sp>
      <p:sp>
        <p:nvSpPr>
          <p:cNvPr id="432" name="Line 8"/>
          <p:cNvSpPr/>
          <p:nvPr/>
        </p:nvSpPr>
        <p:spPr>
          <a:xfrm flipH="1">
            <a:off x="4244760" y="2314440"/>
            <a:ext cx="426960" cy="990720"/>
          </a:xfrm>
          <a:prstGeom prst="line">
            <a:avLst/>
          </a:prstGeom>
          <a:ln w="31680">
            <a:solidFill>
              <a:srgbClr val="ff0000"/>
            </a:solidFill>
            <a:round/>
            <a:tailEnd len="lg" type="triangle" w="lg"/>
          </a:ln>
        </p:spPr>
        <p:style>
          <a:lnRef idx="0"/>
          <a:fillRef idx="0"/>
          <a:effectRef idx="0"/>
          <a:fontRef idx="minor"/>
        </p:style>
      </p:sp>
      <p:sp>
        <p:nvSpPr>
          <p:cNvPr id="433" name="Line 9"/>
          <p:cNvSpPr/>
          <p:nvPr/>
        </p:nvSpPr>
        <p:spPr>
          <a:xfrm>
            <a:off x="5200560" y="2314440"/>
            <a:ext cx="973080" cy="906480"/>
          </a:xfrm>
          <a:prstGeom prst="line">
            <a:avLst/>
          </a:prstGeom>
          <a:ln w="31680">
            <a:solidFill>
              <a:srgbClr val="ff0000"/>
            </a:solidFill>
            <a:round/>
            <a:tailEnd len="lg" type="triangle" w="lg"/>
          </a:ln>
        </p:spPr>
        <p:style>
          <a:lnRef idx="0"/>
          <a:fillRef idx="0"/>
          <a:effectRef idx="0"/>
          <a:fontRef idx="minor"/>
        </p:style>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4" name="Picture 6" descr=""/>
          <p:cNvPicPr/>
          <p:nvPr/>
        </p:nvPicPr>
        <p:blipFill>
          <a:blip r:embed="rId1"/>
          <a:stretch/>
        </p:blipFill>
        <p:spPr>
          <a:xfrm>
            <a:off x="25560" y="579600"/>
            <a:ext cx="9040320" cy="5686200"/>
          </a:xfrm>
          <a:prstGeom prst="rect">
            <a:avLst/>
          </a:prstGeom>
          <a:ln w="9360">
            <a:noFill/>
          </a:ln>
        </p:spPr>
      </p:pic>
      <p:sp>
        <p:nvSpPr>
          <p:cNvPr id="435" name="TextShape 1"/>
          <p:cNvSpPr txBox="1"/>
          <p:nvPr/>
        </p:nvSpPr>
        <p:spPr>
          <a:xfrm>
            <a:off x="6642000" y="6049800"/>
            <a:ext cx="2133360" cy="205920"/>
          </a:xfrm>
          <a:prstGeom prst="rect">
            <a:avLst/>
          </a:prstGeom>
          <a:noFill/>
          <a:ln>
            <a:noFill/>
          </a:ln>
        </p:spPr>
        <p:txBody>
          <a:bodyPr/>
          <a:p>
            <a:pPr algn="r">
              <a:lnSpc>
                <a:spcPct val="100000"/>
              </a:lnSpc>
            </a:pPr>
            <a:fld id="{C9AF2A20-1039-49BE-8D80-EC8DA78C8B5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36" name="TextShape 2"/>
          <p:cNvSpPr txBox="1"/>
          <p:nvPr/>
        </p:nvSpPr>
        <p:spPr>
          <a:xfrm>
            <a:off x="316080" y="16524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a:t>
            </a:r>
            <a:endParaRPr b="0" lang="en-US" sz="3200" spc="-1" strike="noStrike">
              <a:solidFill>
                <a:srgbClr val="000000"/>
              </a:solidFill>
              <a:uFill>
                <a:solidFill>
                  <a:srgbClr val="ffffff"/>
                </a:solidFill>
              </a:uFill>
              <a:latin typeface="Arial"/>
            </a:endParaRPr>
          </a:p>
        </p:txBody>
      </p:sp>
      <p:pic>
        <p:nvPicPr>
          <p:cNvPr id="437" name="Picture 4" descr=""/>
          <p:cNvPicPr/>
          <p:nvPr/>
        </p:nvPicPr>
        <p:blipFill>
          <a:blip r:embed="rId2"/>
          <a:srcRect l="2304" t="7367" r="3161" b="7172"/>
          <a:stretch/>
        </p:blipFill>
        <p:spPr>
          <a:xfrm>
            <a:off x="4371840" y="84240"/>
            <a:ext cx="4721040" cy="1802880"/>
          </a:xfrm>
          <a:prstGeom prst="rect">
            <a:avLst/>
          </a:prstGeom>
          <a:ln w="9360">
            <a:noFill/>
          </a:ln>
        </p:spPr>
      </p:pic>
      <p:pic>
        <p:nvPicPr>
          <p:cNvPr id="438" name="Picture 15" descr=""/>
          <p:cNvPicPr/>
          <p:nvPr/>
        </p:nvPicPr>
        <p:blipFill>
          <a:blip r:embed="rId3"/>
          <a:stretch/>
        </p:blipFill>
        <p:spPr>
          <a:xfrm>
            <a:off x="5873760" y="3975120"/>
            <a:ext cx="761760" cy="740880"/>
          </a:xfrm>
          <a:prstGeom prst="rect">
            <a:avLst/>
          </a:prstGeom>
          <a:ln w="9360">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9" name="Picture 6" descr=""/>
          <p:cNvPicPr/>
          <p:nvPr/>
        </p:nvPicPr>
        <p:blipFill>
          <a:blip r:embed="rId1"/>
          <a:srcRect l="3750" t="6449" r="2823" b="6214"/>
          <a:stretch/>
        </p:blipFill>
        <p:spPr>
          <a:xfrm>
            <a:off x="144360" y="635040"/>
            <a:ext cx="4703400" cy="2553840"/>
          </a:xfrm>
          <a:prstGeom prst="rect">
            <a:avLst/>
          </a:prstGeom>
          <a:ln w="9360">
            <a:noFill/>
          </a:ln>
        </p:spPr>
      </p:pic>
      <p:sp>
        <p:nvSpPr>
          <p:cNvPr id="440" name="TextShape 1"/>
          <p:cNvSpPr txBox="1"/>
          <p:nvPr/>
        </p:nvSpPr>
        <p:spPr>
          <a:xfrm>
            <a:off x="6642000" y="6049800"/>
            <a:ext cx="2133360" cy="205920"/>
          </a:xfrm>
          <a:prstGeom prst="rect">
            <a:avLst/>
          </a:prstGeom>
          <a:noFill/>
          <a:ln>
            <a:noFill/>
          </a:ln>
        </p:spPr>
        <p:txBody>
          <a:bodyPr/>
          <a:p>
            <a:pPr algn="r">
              <a:lnSpc>
                <a:spcPct val="100000"/>
              </a:lnSpc>
            </a:pPr>
            <a:fld id="{3C68357A-C1EE-42D9-9EC7-51F2A56757C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1" name="TextShape 2"/>
          <p:cNvSpPr txBox="1"/>
          <p:nvPr/>
        </p:nvSpPr>
        <p:spPr>
          <a:xfrm>
            <a:off x="149400" y="152280"/>
            <a:ext cx="375876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Model</a:t>
            </a:r>
            <a:endParaRPr b="0" lang="en-US" sz="3200" spc="-1" strike="noStrike">
              <a:solidFill>
                <a:srgbClr val="000000"/>
              </a:solidFill>
              <a:uFill>
                <a:solidFill>
                  <a:srgbClr val="ffffff"/>
                </a:solidFill>
              </a:uFill>
              <a:latin typeface="Arial"/>
            </a:endParaRPr>
          </a:p>
        </p:txBody>
      </p:sp>
      <p:pic>
        <p:nvPicPr>
          <p:cNvPr id="442" name="Picture 4" descr=""/>
          <p:cNvPicPr/>
          <p:nvPr/>
        </p:nvPicPr>
        <p:blipFill>
          <a:blip r:embed="rId2"/>
          <a:stretch/>
        </p:blipFill>
        <p:spPr>
          <a:xfrm>
            <a:off x="3886200" y="3387600"/>
            <a:ext cx="4803480" cy="2909520"/>
          </a:xfrm>
          <a:prstGeom prst="rect">
            <a:avLst/>
          </a:prstGeom>
          <a:ln w="9360">
            <a:noFill/>
          </a:ln>
        </p:spPr>
      </p:pic>
      <p:pic>
        <p:nvPicPr>
          <p:cNvPr id="443" name="Picture 5" descr=""/>
          <p:cNvPicPr/>
          <p:nvPr/>
        </p:nvPicPr>
        <p:blipFill>
          <a:blip r:embed="rId3"/>
          <a:stretch/>
        </p:blipFill>
        <p:spPr>
          <a:xfrm>
            <a:off x="5346720" y="0"/>
            <a:ext cx="3796920" cy="2976120"/>
          </a:xfrm>
          <a:prstGeom prst="rect">
            <a:avLst/>
          </a:prstGeom>
          <a:ln w="9360">
            <a:noFill/>
          </a:ln>
        </p:spPr>
      </p:pic>
      <p:sp>
        <p:nvSpPr>
          <p:cNvPr id="444" name="Line 3"/>
          <p:cNvSpPr/>
          <p:nvPr/>
        </p:nvSpPr>
        <p:spPr>
          <a:xfrm>
            <a:off x="4027320" y="2633400"/>
            <a:ext cx="1295280" cy="1013040"/>
          </a:xfrm>
          <a:prstGeom prst="line">
            <a:avLst/>
          </a:prstGeom>
          <a:ln w="31680">
            <a:solidFill>
              <a:srgbClr val="ff0000"/>
            </a:solidFill>
            <a:round/>
            <a:tailEnd len="lg" type="triangle" w="lg"/>
          </a:ln>
        </p:spPr>
        <p:style>
          <a:lnRef idx="0"/>
          <a:fillRef idx="0"/>
          <a:effectRef idx="0"/>
          <a:fontRef idx="minor"/>
        </p:style>
      </p:sp>
      <p:sp>
        <p:nvSpPr>
          <p:cNvPr id="445" name="Line 4"/>
          <p:cNvSpPr/>
          <p:nvPr/>
        </p:nvSpPr>
        <p:spPr>
          <a:xfrm flipV="1">
            <a:off x="6189480" y="2079360"/>
            <a:ext cx="635040" cy="1521000"/>
          </a:xfrm>
          <a:prstGeom prst="line">
            <a:avLst/>
          </a:prstGeom>
          <a:ln w="31680">
            <a:solidFill>
              <a:srgbClr val="ff0000"/>
            </a:solidFill>
            <a:round/>
            <a:tailEnd len="lg" type="triangle" w="lg"/>
          </a:ln>
        </p:spPr>
        <p:style>
          <a:lnRef idx="0"/>
          <a:fillRef idx="0"/>
          <a:effectRef idx="0"/>
          <a:fontRef idx="minor"/>
        </p:style>
      </p:sp>
      <p:pic>
        <p:nvPicPr>
          <p:cNvPr id="446" name="Picture 2" descr=""/>
          <p:cNvPicPr/>
          <p:nvPr/>
        </p:nvPicPr>
        <p:blipFill>
          <a:blip r:embed="rId4"/>
          <a:stretch/>
        </p:blipFill>
        <p:spPr>
          <a:xfrm>
            <a:off x="174600" y="3505320"/>
            <a:ext cx="3703320" cy="2776320"/>
          </a:xfrm>
          <a:prstGeom prst="rect">
            <a:avLst/>
          </a:prstGeom>
          <a:ln w="9360">
            <a:solidFill>
              <a:srgbClr val="ff0000"/>
            </a:solidFill>
            <a:miter/>
          </a:ln>
        </p:spPr>
      </p:pic>
      <p:sp>
        <p:nvSpPr>
          <p:cNvPr id="447" name="Line 5"/>
          <p:cNvSpPr/>
          <p:nvPr/>
        </p:nvSpPr>
        <p:spPr>
          <a:xfrm flipH="1">
            <a:off x="3886200" y="4941720"/>
            <a:ext cx="1611000" cy="282600"/>
          </a:xfrm>
          <a:prstGeom prst="line">
            <a:avLst/>
          </a:prstGeom>
          <a:ln cap="rnd" w="38160">
            <a:solidFill>
              <a:srgbClr val="ff0000"/>
            </a:solidFill>
            <a:custDash>
              <a:ds d="400000" sp="300000"/>
            </a:custDash>
            <a:round/>
            <a:tailEnd len="lg" type="triangle" w="lg"/>
          </a:ln>
        </p:spPr>
        <p:style>
          <a:lnRef idx="0"/>
          <a:fillRef idx="0"/>
          <a:effectRef idx="0"/>
          <a:fontRef idx="minor"/>
        </p:style>
      </p:sp>
      <p:sp>
        <p:nvSpPr>
          <p:cNvPr id="448" name="CustomShape 6"/>
          <p:cNvSpPr/>
          <p:nvPr/>
        </p:nvSpPr>
        <p:spPr>
          <a:xfrm>
            <a:off x="5519880" y="4583160"/>
            <a:ext cx="837720" cy="8046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6642000" y="6049800"/>
            <a:ext cx="2133360" cy="205920"/>
          </a:xfrm>
          <a:prstGeom prst="rect">
            <a:avLst/>
          </a:prstGeom>
          <a:noFill/>
          <a:ln>
            <a:noFill/>
          </a:ln>
        </p:spPr>
        <p:txBody>
          <a:bodyPr/>
          <a:p>
            <a:pPr algn="r">
              <a:lnSpc>
                <a:spcPct val="100000"/>
              </a:lnSpc>
            </a:pPr>
            <a:fld id="{A6DC95DC-814A-443A-A6F6-7434C536153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0" name="TextShape 2"/>
          <p:cNvSpPr txBox="1"/>
          <p:nvPr/>
        </p:nvSpPr>
        <p:spPr>
          <a:xfrm>
            <a:off x="306360" y="298440"/>
            <a:ext cx="723852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Model</a:t>
            </a:r>
            <a:endParaRPr b="0" lang="en-US" sz="3200" spc="-1" strike="noStrike">
              <a:solidFill>
                <a:srgbClr val="000000"/>
              </a:solidFill>
              <a:uFill>
                <a:solidFill>
                  <a:srgbClr val="ffffff"/>
                </a:solidFill>
              </a:uFill>
              <a:latin typeface="Arial"/>
            </a:endParaRPr>
          </a:p>
        </p:txBody>
      </p:sp>
      <p:graphicFrame>
        <p:nvGraphicFramePr>
          <p:cNvPr id="451" name="Object 3"/>
          <p:cNvGraphicFramePr/>
          <p:nvPr/>
        </p:nvGraphicFramePr>
        <p:xfrm>
          <a:off x="2970360" y="984240"/>
          <a:ext cx="6106680" cy="4589280"/>
        </p:xfrm>
        <a:graphic>
          <a:graphicData uri="http://schemas.openxmlformats.org/presentationml/2006/ole">
            <p:oleObj progId="Visio.Drawing.11" r:id="rId1" spid="">
              <p:embed/>
              <p:pic>
                <p:nvPicPr>
                  <p:cNvPr id="452" name="Object 11" descr=""/>
                  <p:cNvPicPr/>
                  <p:nvPr/>
                </p:nvPicPr>
                <p:blipFill>
                  <a:blip r:embed="rId2"/>
                  <a:stretch/>
                </p:blipFill>
                <p:spPr>
                  <a:xfrm>
                    <a:off x="2970360" y="984240"/>
                    <a:ext cx="6106680" cy="4589280"/>
                  </a:xfrm>
                  <a:prstGeom prst="rect">
                    <a:avLst/>
                  </a:prstGeom>
                  <a:ln>
                    <a:noFill/>
                  </a:ln>
                </p:spPr>
              </p:pic>
            </p:oleObj>
          </a:graphicData>
        </a:graphic>
      </p:graphicFrame>
      <p:pic>
        <p:nvPicPr>
          <p:cNvPr id="453" name="Picture 3" descr=""/>
          <p:cNvPicPr/>
          <p:nvPr/>
        </p:nvPicPr>
        <p:blipFill>
          <a:blip r:embed="rId3"/>
          <a:stretch/>
        </p:blipFill>
        <p:spPr>
          <a:xfrm>
            <a:off x="0" y="762120"/>
            <a:ext cx="3018960" cy="2366640"/>
          </a:xfrm>
          <a:prstGeom prst="rect">
            <a:avLst/>
          </a:prstGeom>
          <a:ln w="9360">
            <a:noFill/>
          </a:ln>
        </p:spPr>
      </p:pic>
      <p:sp>
        <p:nvSpPr>
          <p:cNvPr id="454" name="CustomShape 4"/>
          <p:cNvSpPr/>
          <p:nvPr/>
        </p:nvSpPr>
        <p:spPr>
          <a:xfrm flipH="1">
            <a:off x="5506200" y="750960"/>
            <a:ext cx="566280" cy="364680"/>
          </a:xfrm>
          <a:prstGeom prst="rect">
            <a:avLst/>
          </a:prstGeom>
          <a:no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graphicFrame>
        <p:nvGraphicFramePr>
          <p:cNvPr id="455" name="Object 5"/>
          <p:cNvGraphicFramePr/>
          <p:nvPr/>
        </p:nvGraphicFramePr>
        <p:xfrm>
          <a:off x="249120" y="3271680"/>
          <a:ext cx="2599920" cy="826560"/>
        </p:xfrm>
        <a:graphic>
          <a:graphicData uri="http://schemas.openxmlformats.org/presentationml/2006/ole">
            <p:oleObj progId="Equation.3" r:id="rId4" spid="">
              <p:embed/>
              <p:pic>
                <p:nvPicPr>
                  <p:cNvPr id="456" name="Object 4" descr=""/>
                  <p:cNvPicPr/>
                  <p:nvPr/>
                </p:nvPicPr>
                <p:blipFill>
                  <a:blip r:embed="rId5"/>
                  <a:stretch/>
                </p:blipFill>
                <p:spPr>
                  <a:xfrm>
                    <a:off x="249120" y="3271680"/>
                    <a:ext cx="2599920" cy="826560"/>
                  </a:xfrm>
                  <a:prstGeom prst="rect">
                    <a:avLst/>
                  </a:prstGeom>
                  <a:ln>
                    <a:noFill/>
                  </a:ln>
                </p:spPr>
              </p:pic>
            </p:oleObj>
          </a:graphicData>
        </a:graphic>
      </p:graphicFrame>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6642000" y="6049800"/>
            <a:ext cx="2133360" cy="205920"/>
          </a:xfrm>
          <a:prstGeom prst="rect">
            <a:avLst/>
          </a:prstGeom>
          <a:noFill/>
          <a:ln>
            <a:noFill/>
          </a:ln>
        </p:spPr>
        <p:txBody>
          <a:bodyPr/>
          <a:p>
            <a:pPr algn="r">
              <a:lnSpc>
                <a:spcPct val="100000"/>
              </a:lnSpc>
            </a:pPr>
            <a:fld id="{B914A253-3734-4BA3-BE80-3FAE9C9CAD5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8"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Model</a:t>
            </a:r>
            <a:endParaRPr b="0" lang="en-US" sz="3200" spc="-1" strike="noStrike">
              <a:solidFill>
                <a:srgbClr val="000000"/>
              </a:solidFill>
              <a:uFill>
                <a:solidFill>
                  <a:srgbClr val="ffffff"/>
                </a:solidFill>
              </a:uFill>
              <a:latin typeface="Arial"/>
            </a:endParaRPr>
          </a:p>
        </p:txBody>
      </p:sp>
      <p:sp>
        <p:nvSpPr>
          <p:cNvPr id="459" name="CustomShape 3"/>
          <p:cNvSpPr/>
          <p:nvPr/>
        </p:nvSpPr>
        <p:spPr>
          <a:xfrm>
            <a:off x="4176720" y="1903320"/>
            <a:ext cx="312480" cy="760680"/>
          </a:xfrm>
          <a:prstGeom prst="rect">
            <a:avLst/>
          </a:prstGeom>
          <a:noFill/>
          <a:ln w="9360">
            <a:noFill/>
          </a:ln>
        </p:spPr>
        <p:style>
          <a:lnRef idx="0"/>
          <a:fillRef idx="0"/>
          <a:effectRef idx="0"/>
          <a:fontRef idx="minor"/>
        </p:style>
        <p:txBody>
          <a:bodyPr lIns="90000" rIns="90000" tIns="45000" bIns="45000"/>
          <a:p>
            <a:pPr>
              <a:lnSpc>
                <a:spcPct val="100000"/>
              </a:lnSpc>
            </a:pPr>
            <a:r>
              <a:rPr b="1" lang="en-US" sz="4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460" name="CustomShape 4"/>
          <p:cNvSpPr/>
          <p:nvPr/>
        </p:nvSpPr>
        <p:spPr>
          <a:xfrm>
            <a:off x="1247760" y="4284720"/>
            <a:ext cx="580680" cy="760680"/>
          </a:xfrm>
          <a:prstGeom prst="rect">
            <a:avLst/>
          </a:prstGeom>
          <a:noFill/>
          <a:ln w="9360">
            <a:noFill/>
          </a:ln>
        </p:spPr>
        <p:style>
          <a:lnRef idx="0"/>
          <a:fillRef idx="0"/>
          <a:effectRef idx="0"/>
          <a:fontRef idx="minor"/>
        </p:style>
        <p:txBody>
          <a:bodyPr lIns="90000" rIns="90000" tIns="45000" bIns="45000"/>
          <a:p>
            <a:pPr>
              <a:lnSpc>
                <a:spcPct val="100000"/>
              </a:lnSpc>
            </a:pPr>
            <a:r>
              <a:rPr b="1" lang="en-US" sz="4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graphicFrame>
        <p:nvGraphicFramePr>
          <p:cNvPr id="461" name="Object 5"/>
          <p:cNvGraphicFramePr/>
          <p:nvPr/>
        </p:nvGraphicFramePr>
        <p:xfrm>
          <a:off x="4629240" y="917640"/>
          <a:ext cx="4514400" cy="2545920"/>
        </p:xfrm>
        <a:graphic>
          <a:graphicData uri="http://schemas.openxmlformats.org/presentationml/2006/ole">
            <p:oleObj progId="Visio.Drawing.11" r:id="rId1" spid="">
              <p:embed/>
              <p:pic>
                <p:nvPicPr>
                  <p:cNvPr id="462" name="Object 5" descr=""/>
                  <p:cNvPicPr/>
                  <p:nvPr/>
                </p:nvPicPr>
                <p:blipFill>
                  <a:blip r:embed="rId2"/>
                  <a:stretch/>
                </p:blipFill>
                <p:spPr>
                  <a:xfrm>
                    <a:off x="4629240" y="917640"/>
                    <a:ext cx="4514400" cy="2545920"/>
                  </a:xfrm>
                  <a:prstGeom prst="rect">
                    <a:avLst/>
                  </a:prstGeom>
                  <a:ln>
                    <a:noFill/>
                  </a:ln>
                </p:spPr>
              </p:pic>
            </p:oleObj>
          </a:graphicData>
        </a:graphic>
      </p:graphicFrame>
      <p:graphicFrame>
        <p:nvGraphicFramePr>
          <p:cNvPr id="463" name="Object 6"/>
          <p:cNvGraphicFramePr/>
          <p:nvPr/>
        </p:nvGraphicFramePr>
        <p:xfrm>
          <a:off x="0" y="888840"/>
          <a:ext cx="4390560" cy="2585520"/>
        </p:xfrm>
        <a:graphic>
          <a:graphicData uri="http://schemas.openxmlformats.org/presentationml/2006/ole">
            <p:oleObj progId="Visio.Drawing.11" r:id="rId3" spid="">
              <p:embed/>
              <p:pic>
                <p:nvPicPr>
                  <p:cNvPr id="464" name="Object 6" descr=""/>
                  <p:cNvPicPr/>
                  <p:nvPr/>
                </p:nvPicPr>
                <p:blipFill>
                  <a:blip r:embed="rId4"/>
                  <a:stretch/>
                </p:blipFill>
                <p:spPr>
                  <a:xfrm>
                    <a:off x="0" y="888840"/>
                    <a:ext cx="4390560" cy="2585520"/>
                  </a:xfrm>
                  <a:prstGeom prst="rect">
                    <a:avLst/>
                  </a:prstGeom>
                  <a:ln>
                    <a:noFill/>
                  </a:ln>
                </p:spPr>
              </p:pic>
            </p:oleObj>
          </a:graphicData>
        </a:graphic>
      </p:graphicFrame>
      <p:graphicFrame>
        <p:nvGraphicFramePr>
          <p:cNvPr id="465" name="Object 7"/>
          <p:cNvGraphicFramePr/>
          <p:nvPr/>
        </p:nvGraphicFramePr>
        <p:xfrm>
          <a:off x="1935000" y="3533760"/>
          <a:ext cx="5568480" cy="2765160"/>
        </p:xfrm>
        <a:graphic>
          <a:graphicData uri="http://schemas.openxmlformats.org/presentationml/2006/ole">
            <p:oleObj progId="Visio.Drawing.11" r:id="rId5" spid="">
              <p:embed/>
              <p:pic>
                <p:nvPicPr>
                  <p:cNvPr id="466" name="Object 7" descr=""/>
                  <p:cNvPicPr/>
                  <p:nvPr/>
                </p:nvPicPr>
                <p:blipFill>
                  <a:blip r:embed="rId6"/>
                  <a:stretch/>
                </p:blipFill>
                <p:spPr>
                  <a:xfrm>
                    <a:off x="1935000" y="3533760"/>
                    <a:ext cx="5568480" cy="2765160"/>
                  </a:xfrm>
                  <a:prstGeom prst="rect">
                    <a:avLst/>
                  </a:prstGeom>
                  <a:ln>
                    <a:noFill/>
                  </a:ln>
                </p:spPr>
              </p:pic>
            </p:oleObj>
          </a:graphicData>
        </a:graphic>
      </p:graphicFrame>
      <p:sp>
        <p:nvSpPr>
          <p:cNvPr id="467" name="CustomShape 8"/>
          <p:cNvSpPr/>
          <p:nvPr/>
        </p:nvSpPr>
        <p:spPr>
          <a:xfrm>
            <a:off x="3308400" y="1100160"/>
            <a:ext cx="67428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a:t>
            </a:r>
            <a:endParaRPr b="0" lang="en-US" sz="1800" spc="-1" strike="noStrike">
              <a:solidFill>
                <a:srgbClr val="000000"/>
              </a:solidFill>
              <a:uFill>
                <a:solidFill>
                  <a:srgbClr val="ffffff"/>
                </a:solidFill>
              </a:uFill>
              <a:latin typeface="Arial"/>
            </a:endParaRPr>
          </a:p>
        </p:txBody>
      </p:sp>
      <p:sp>
        <p:nvSpPr>
          <p:cNvPr id="468" name="CustomShape 9"/>
          <p:cNvSpPr/>
          <p:nvPr/>
        </p:nvSpPr>
        <p:spPr>
          <a:xfrm>
            <a:off x="7650000" y="1135080"/>
            <a:ext cx="117432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 Load</a:t>
            </a:r>
            <a:endParaRPr b="0" lang="en-US" sz="1800" spc="-1" strike="noStrike">
              <a:solidFill>
                <a:srgbClr val="000000"/>
              </a:solidFill>
              <a:uFill>
                <a:solidFill>
                  <a:srgbClr val="ffffff"/>
                </a:solidFill>
              </a:uFill>
              <a:latin typeface="Arial"/>
            </a:endParaRPr>
          </a:p>
        </p:txBody>
      </p:sp>
      <p:sp>
        <p:nvSpPr>
          <p:cNvPr id="469" name="CustomShape 10"/>
          <p:cNvSpPr/>
          <p:nvPr/>
        </p:nvSpPr>
        <p:spPr>
          <a:xfrm>
            <a:off x="5370480" y="3718080"/>
            <a:ext cx="142380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Loaded Aol</a:t>
            </a:r>
            <a:endParaRPr b="0" lang="en-US" sz="1800" spc="-1" strike="noStrike">
              <a:solidFill>
                <a:srgbClr val="000000"/>
              </a:solidFill>
              <a:uFill>
                <a:solidFill>
                  <a:srgbClr val="ffffff"/>
                </a:solidFill>
              </a:uFill>
              <a:latin typeface="Arial"/>
            </a:endParaRPr>
          </a:p>
        </p:txBody>
      </p:sp>
      <p:sp>
        <p:nvSpPr>
          <p:cNvPr id="470" name="CustomShape 11"/>
          <p:cNvSpPr/>
          <p:nvPr/>
        </p:nvSpPr>
        <p:spPr>
          <a:xfrm flipH="1">
            <a:off x="817560" y="110340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471" name="CustomShape 12"/>
          <p:cNvSpPr/>
          <p:nvPr/>
        </p:nvSpPr>
        <p:spPr>
          <a:xfrm flipH="1">
            <a:off x="2798640" y="369720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472" name="CustomShape 13"/>
          <p:cNvSpPr/>
          <p:nvPr/>
        </p:nvSpPr>
        <p:spPr>
          <a:xfrm flipH="1">
            <a:off x="6481800" y="67788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473" name="CustomShape 14"/>
          <p:cNvSpPr/>
          <p:nvPr/>
        </p:nvSpPr>
        <p:spPr>
          <a:xfrm flipH="1">
            <a:off x="3998880" y="403236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474" name="CustomShape 15"/>
          <p:cNvSpPr/>
          <p:nvPr/>
        </p:nvSpPr>
        <p:spPr>
          <a:xfrm>
            <a:off x="184320" y="6359400"/>
            <a:ext cx="54025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Note: </a:t>
            </a:r>
            <a:r>
              <a:rPr b="0" lang="en-US" sz="1800" spc="-1" strike="noStrike">
                <a:solidFill>
                  <a:srgbClr val="000000"/>
                </a:solidFill>
                <a:uFill>
                  <a:solidFill>
                    <a:srgbClr val="ffffff"/>
                  </a:solidFill>
                </a:uFill>
                <a:latin typeface="Arial"/>
              </a:rPr>
              <a:t>Addition on Bode Plots = Linear Multiplication</a:t>
            </a:r>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5" name="Picture 1" descr=""/>
          <p:cNvPicPr/>
          <p:nvPr/>
        </p:nvPicPr>
        <p:blipFill>
          <a:blip r:embed="rId1"/>
          <a:stretch/>
        </p:blipFill>
        <p:spPr>
          <a:xfrm>
            <a:off x="36360" y="1057320"/>
            <a:ext cx="8494200" cy="5344920"/>
          </a:xfrm>
          <a:prstGeom prst="rect">
            <a:avLst/>
          </a:prstGeom>
          <a:ln w="9360">
            <a:noFill/>
          </a:ln>
        </p:spPr>
      </p:pic>
      <p:sp>
        <p:nvSpPr>
          <p:cNvPr id="476" name="TextShape 1"/>
          <p:cNvSpPr txBox="1"/>
          <p:nvPr/>
        </p:nvSpPr>
        <p:spPr>
          <a:xfrm>
            <a:off x="6642000" y="6049800"/>
            <a:ext cx="2133360" cy="205920"/>
          </a:xfrm>
          <a:prstGeom prst="rect">
            <a:avLst/>
          </a:prstGeom>
          <a:noFill/>
          <a:ln>
            <a:noFill/>
          </a:ln>
        </p:spPr>
        <p:txBody>
          <a:bodyPr/>
          <a:p>
            <a:pPr algn="r">
              <a:lnSpc>
                <a:spcPct val="100000"/>
              </a:lnSpc>
            </a:pPr>
            <a:fld id="{4E3A77E3-7FD8-4DA2-B0B0-EDDA4E67B8E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7" name="TextShape 2"/>
          <p:cNvSpPr txBox="1"/>
          <p:nvPr/>
        </p:nvSpPr>
        <p:spPr>
          <a:xfrm>
            <a:off x="306360" y="291960"/>
            <a:ext cx="7238520" cy="8395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 </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Loop Gain &amp; Phase</a:t>
            </a:r>
            <a:endParaRPr b="0" lang="en-US" sz="3200" spc="-1" strike="noStrike">
              <a:solidFill>
                <a:srgbClr val="000000"/>
              </a:solidFill>
              <a:uFill>
                <a:solidFill>
                  <a:srgbClr val="ffffff"/>
                </a:solidFill>
              </a:uFill>
              <a:latin typeface="Arial"/>
            </a:endParaRPr>
          </a:p>
        </p:txBody>
      </p:sp>
      <p:pic>
        <p:nvPicPr>
          <p:cNvPr id="478" name="Picture 3" descr=""/>
          <p:cNvPicPr/>
          <p:nvPr/>
        </p:nvPicPr>
        <p:blipFill>
          <a:blip r:embed="rId2"/>
          <a:srcRect l="2988" t="8296" r="3220" b="7844"/>
          <a:stretch/>
        </p:blipFill>
        <p:spPr>
          <a:xfrm>
            <a:off x="4786200" y="125280"/>
            <a:ext cx="4239720" cy="1891800"/>
          </a:xfrm>
          <a:prstGeom prst="rect">
            <a:avLst/>
          </a:prstGeom>
          <a:ln w="9360">
            <a:noFill/>
          </a:ln>
        </p:spPr>
      </p:pic>
      <p:sp>
        <p:nvSpPr>
          <p:cNvPr id="479" name="CustomShape 3"/>
          <p:cNvSpPr/>
          <p:nvPr/>
        </p:nvSpPr>
        <p:spPr>
          <a:xfrm>
            <a:off x="4259160" y="3354480"/>
            <a:ext cx="612360" cy="167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80" name="CustomShape 4"/>
          <p:cNvSpPr/>
          <p:nvPr/>
        </p:nvSpPr>
        <p:spPr>
          <a:xfrm>
            <a:off x="3660840" y="4006800"/>
            <a:ext cx="1810080" cy="3034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Phase Margin at fcl</a:t>
            </a:r>
            <a:endParaRPr b="0" lang="en-US" sz="1800" spc="-1" strike="noStrike">
              <a:solidFill>
                <a:srgbClr val="000000"/>
              </a:solidFill>
              <a:uFill>
                <a:solidFill>
                  <a:srgbClr val="ffffff"/>
                </a:solidFill>
              </a:uFill>
              <a:latin typeface="Arial"/>
            </a:endParaRPr>
          </a:p>
        </p:txBody>
      </p:sp>
      <p:sp>
        <p:nvSpPr>
          <p:cNvPr id="481" name="CustomShape 5"/>
          <p:cNvSpPr/>
          <p:nvPr/>
        </p:nvSpPr>
        <p:spPr>
          <a:xfrm flipH="1" flipV="1">
            <a:off x="4564800" y="3522600"/>
            <a:ext cx="1080" cy="483840"/>
          </a:xfrm>
          <a:custGeom>
            <a:avLst/>
            <a:gdLst/>
            <a:ahLst/>
            <a:rect l="l" t="t" r="r" b="b"/>
            <a:pathLst>
              <a:path w="21600" h="21600">
                <a:moveTo>
                  <a:pt x="0" y="0"/>
                </a:moveTo>
                <a:lnTo>
                  <a:pt x="21600" y="21600"/>
                </a:lnTo>
              </a:path>
            </a:pathLst>
          </a:custGeom>
          <a:noFill/>
          <a:ln w="15840">
            <a:solidFill>
              <a:srgbClr val="ff0000"/>
            </a:solidFill>
            <a:round/>
            <a:tailEnd len="med" type="arrow" w="med"/>
          </a:ln>
        </p:spPr>
        <p:style>
          <a:lnRef idx="1">
            <a:schemeClr val="accent1"/>
          </a:lnRef>
          <a:fillRef idx="0">
            <a:schemeClr val="accent1"/>
          </a:fillRef>
          <a:effectRef idx="0">
            <a:schemeClr val="accent1"/>
          </a:effectRef>
          <a:fontRef idx="minor"/>
        </p:style>
      </p:sp>
      <p:pic>
        <p:nvPicPr>
          <p:cNvPr id="482" name="Picture 15" descr=""/>
          <p:cNvPicPr/>
          <p:nvPr/>
        </p:nvPicPr>
        <p:blipFill>
          <a:blip r:embed="rId3"/>
          <a:stretch/>
        </p:blipFill>
        <p:spPr>
          <a:xfrm>
            <a:off x="6697800" y="3554280"/>
            <a:ext cx="761760" cy="740880"/>
          </a:xfrm>
          <a:prstGeom prst="rect">
            <a:avLst/>
          </a:prstGeom>
          <a:ln w="9360">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6642000" y="6049800"/>
            <a:ext cx="2133360" cy="205920"/>
          </a:xfrm>
          <a:prstGeom prst="rect">
            <a:avLst/>
          </a:prstGeom>
          <a:noFill/>
          <a:ln>
            <a:noFill/>
          </a:ln>
        </p:spPr>
        <p:txBody>
          <a:bodyPr/>
          <a:p>
            <a:pPr algn="r">
              <a:lnSpc>
                <a:spcPct val="100000"/>
              </a:lnSpc>
            </a:pPr>
            <a:fld id="{9CB3BBCA-135F-4190-BEA4-51D15033989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4"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a:t>
            </a:r>
            <a:endParaRPr b="0" lang="en-US" sz="3200" spc="-1" strike="noStrike">
              <a:solidFill>
                <a:srgbClr val="000000"/>
              </a:solidFill>
              <a:uFill>
                <a:solidFill>
                  <a:srgbClr val="ffffff"/>
                </a:solidFill>
              </a:uFill>
              <a:latin typeface="Arial"/>
            </a:endParaRPr>
          </a:p>
        </p:txBody>
      </p:sp>
      <p:pic>
        <p:nvPicPr>
          <p:cNvPr id="485" name="Picture 4" descr=""/>
          <p:cNvPicPr/>
          <p:nvPr/>
        </p:nvPicPr>
        <p:blipFill>
          <a:blip r:embed="rId1"/>
          <a:stretch/>
        </p:blipFill>
        <p:spPr>
          <a:xfrm>
            <a:off x="600120" y="1397160"/>
            <a:ext cx="7517880" cy="3258720"/>
          </a:xfrm>
          <a:prstGeom prst="rect">
            <a:avLst/>
          </a:prstGeom>
          <a:ln w="9360">
            <a:noFill/>
          </a:ln>
        </p:spPr>
      </p:pic>
      <p:sp>
        <p:nvSpPr>
          <p:cNvPr id="486" name="CustomShape 3"/>
          <p:cNvSpPr/>
          <p:nvPr/>
        </p:nvSpPr>
        <p:spPr>
          <a:xfrm>
            <a:off x="5435640" y="2324160"/>
            <a:ext cx="1166400" cy="9298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87" name="CustomShape 4"/>
          <p:cNvSpPr/>
          <p:nvPr/>
        </p:nvSpPr>
        <p:spPr>
          <a:xfrm>
            <a:off x="1484640" y="1065240"/>
            <a:ext cx="65955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uFill>
                  <a:solidFill>
                    <a:srgbClr val="ffffff"/>
                  </a:solidFill>
                </a:uFill>
                <a:latin typeface="Arial"/>
              </a:rPr>
              <a:t>Riso will add a zero in the Loaded Aol Curve</a:t>
            </a:r>
            <a:endParaRPr b="0" lang="en-US"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Just Plain Trouble!</a:t>
            </a:r>
            <a:endParaRPr b="0" lang="en-US" sz="3200" spc="-1" strike="noStrike">
              <a:solidFill>
                <a:srgbClr val="000000"/>
              </a:solidFill>
              <a:uFill>
                <a:solidFill>
                  <a:srgbClr val="ffffff"/>
                </a:solidFill>
              </a:uFill>
              <a:latin typeface="Arial"/>
            </a:endParaRPr>
          </a:p>
        </p:txBody>
      </p:sp>
      <p:sp>
        <p:nvSpPr>
          <p:cNvPr id="199" name="CustomShape 2"/>
          <p:cNvSpPr/>
          <p:nvPr/>
        </p:nvSpPr>
        <p:spPr>
          <a:xfrm>
            <a:off x="501480" y="911160"/>
            <a:ext cx="3258720" cy="425520"/>
          </a:xfrm>
          <a:prstGeom prst="rect">
            <a:avLst/>
          </a:prstGeom>
          <a:noFill/>
          <a:ln w="9360">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uFill>
                  <a:solidFill>
                    <a:srgbClr val="ffffff"/>
                  </a:solidFill>
                </a:uFill>
                <a:latin typeface="Arial"/>
              </a:rPr>
              <a:t>Inverting Input Filter??</a:t>
            </a:r>
            <a:endParaRPr b="0" lang="en-US" sz="1800" spc="-1" strike="noStrike">
              <a:solidFill>
                <a:srgbClr val="000000"/>
              </a:solidFill>
              <a:uFill>
                <a:solidFill>
                  <a:srgbClr val="ffffff"/>
                </a:solidFill>
              </a:uFill>
              <a:latin typeface="Arial"/>
            </a:endParaRPr>
          </a:p>
        </p:txBody>
      </p:sp>
      <p:sp>
        <p:nvSpPr>
          <p:cNvPr id="200" name="CustomShape 3"/>
          <p:cNvSpPr/>
          <p:nvPr/>
        </p:nvSpPr>
        <p:spPr>
          <a:xfrm>
            <a:off x="565200" y="3541680"/>
            <a:ext cx="2209320" cy="425520"/>
          </a:xfrm>
          <a:prstGeom prst="rect">
            <a:avLst/>
          </a:prstGeom>
          <a:noFill/>
          <a:ln w="9360">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uFill>
                  <a:solidFill>
                    <a:srgbClr val="ffffff"/>
                  </a:solidFill>
                </a:uFill>
                <a:latin typeface="Arial"/>
              </a:rPr>
              <a:t>Output Filter??</a:t>
            </a:r>
            <a:endParaRPr b="0" lang="en-US" sz="1800" spc="-1" strike="noStrike">
              <a:solidFill>
                <a:srgbClr val="000000"/>
              </a:solidFill>
              <a:uFill>
                <a:solidFill>
                  <a:srgbClr val="ffffff"/>
                </a:solidFill>
              </a:uFill>
              <a:latin typeface="Arial"/>
            </a:endParaRPr>
          </a:p>
        </p:txBody>
      </p:sp>
      <p:pic>
        <p:nvPicPr>
          <p:cNvPr id="201" name="Picture 16" descr=""/>
          <p:cNvPicPr/>
          <p:nvPr/>
        </p:nvPicPr>
        <p:blipFill>
          <a:blip r:embed="rId1"/>
          <a:srcRect l="5252" t="0" r="0" b="0"/>
          <a:stretch/>
        </p:blipFill>
        <p:spPr>
          <a:xfrm>
            <a:off x="0" y="4098960"/>
            <a:ext cx="3836520" cy="2068200"/>
          </a:xfrm>
          <a:prstGeom prst="rect">
            <a:avLst/>
          </a:prstGeom>
          <a:ln w="9360">
            <a:noFill/>
          </a:ln>
        </p:spPr>
      </p:pic>
      <p:pic>
        <p:nvPicPr>
          <p:cNvPr id="202" name="Picture 17" descr=""/>
          <p:cNvPicPr/>
          <p:nvPr/>
        </p:nvPicPr>
        <p:blipFill>
          <a:blip r:embed="rId2"/>
          <a:srcRect l="5581" t="0" r="0" b="0"/>
          <a:stretch/>
        </p:blipFill>
        <p:spPr>
          <a:xfrm>
            <a:off x="0" y="1341360"/>
            <a:ext cx="3784320" cy="1980720"/>
          </a:xfrm>
          <a:prstGeom prst="rect">
            <a:avLst/>
          </a:prstGeom>
          <a:ln w="9360">
            <a:noFill/>
          </a:ln>
        </p:spPr>
      </p:pic>
      <p:sp>
        <p:nvSpPr>
          <p:cNvPr id="203" name="CustomShape 4"/>
          <p:cNvSpPr/>
          <p:nvPr/>
        </p:nvSpPr>
        <p:spPr>
          <a:xfrm>
            <a:off x="6180120" y="3608280"/>
            <a:ext cx="2096640" cy="425520"/>
          </a:xfrm>
          <a:prstGeom prst="rect">
            <a:avLst/>
          </a:prstGeom>
          <a:noFill/>
          <a:ln w="9360">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uFill>
                  <a:solidFill>
                    <a:srgbClr val="ffffff"/>
                  </a:solidFill>
                </a:uFill>
                <a:latin typeface="Arial"/>
              </a:rPr>
              <a:t>Oscillator</a:t>
            </a:r>
            <a:endParaRPr b="0" lang="en-US" sz="1800" spc="-1" strike="noStrike">
              <a:solidFill>
                <a:srgbClr val="000000"/>
              </a:solidFill>
              <a:uFill>
                <a:solidFill>
                  <a:srgbClr val="ffffff"/>
                </a:solidFill>
              </a:uFill>
              <a:latin typeface="Arial"/>
            </a:endParaRPr>
          </a:p>
        </p:txBody>
      </p:sp>
      <p:sp>
        <p:nvSpPr>
          <p:cNvPr id="204" name="CustomShape 5"/>
          <p:cNvSpPr/>
          <p:nvPr/>
        </p:nvSpPr>
        <p:spPr>
          <a:xfrm>
            <a:off x="6189840" y="950760"/>
            <a:ext cx="2096640" cy="425520"/>
          </a:xfrm>
          <a:prstGeom prst="rect">
            <a:avLst/>
          </a:prstGeom>
          <a:noFill/>
          <a:ln w="9360">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uFill>
                  <a:solidFill>
                    <a:srgbClr val="ffffff"/>
                  </a:solidFill>
                </a:uFill>
                <a:latin typeface="Arial"/>
              </a:rPr>
              <a:t>Oscillator</a:t>
            </a:r>
            <a:endParaRPr b="0" lang="en-US" sz="1800" spc="-1" strike="noStrike">
              <a:solidFill>
                <a:srgbClr val="000000"/>
              </a:solidFill>
              <a:uFill>
                <a:solidFill>
                  <a:srgbClr val="ffffff"/>
                </a:solidFill>
              </a:uFill>
              <a:latin typeface="Arial"/>
            </a:endParaRPr>
          </a:p>
        </p:txBody>
      </p:sp>
      <p:pic>
        <p:nvPicPr>
          <p:cNvPr id="205" name="Picture 22" descr=""/>
          <p:cNvPicPr/>
          <p:nvPr/>
        </p:nvPicPr>
        <p:blipFill>
          <a:blip r:embed="rId3"/>
          <a:stretch/>
        </p:blipFill>
        <p:spPr>
          <a:xfrm>
            <a:off x="4557600" y="1432080"/>
            <a:ext cx="4463640" cy="1991880"/>
          </a:xfrm>
          <a:prstGeom prst="rect">
            <a:avLst/>
          </a:prstGeom>
          <a:ln w="9360">
            <a:noFill/>
          </a:ln>
        </p:spPr>
      </p:pic>
      <p:pic>
        <p:nvPicPr>
          <p:cNvPr id="206" name="Picture 23" descr=""/>
          <p:cNvPicPr/>
          <p:nvPr/>
        </p:nvPicPr>
        <p:blipFill>
          <a:blip r:embed="rId4"/>
          <a:stretch/>
        </p:blipFill>
        <p:spPr>
          <a:xfrm>
            <a:off x="4608360" y="4067280"/>
            <a:ext cx="4463640" cy="1991880"/>
          </a:xfrm>
          <a:prstGeom prst="rect">
            <a:avLst/>
          </a:prstGeom>
          <a:ln w="9360">
            <a:noFill/>
          </a:ln>
        </p:spPr>
      </p:pic>
      <p:sp>
        <p:nvSpPr>
          <p:cNvPr id="207" name="Line 6"/>
          <p:cNvSpPr/>
          <p:nvPr/>
        </p:nvSpPr>
        <p:spPr>
          <a:xfrm>
            <a:off x="3681360" y="2638080"/>
            <a:ext cx="987120" cy="360"/>
          </a:xfrm>
          <a:prstGeom prst="line">
            <a:avLst/>
          </a:prstGeom>
          <a:ln w="63360">
            <a:solidFill>
              <a:srgbClr val="ff0000"/>
            </a:solidFill>
            <a:round/>
            <a:tailEnd len="lg" type="triangle" w="lg"/>
          </a:ln>
        </p:spPr>
        <p:style>
          <a:lnRef idx="0"/>
          <a:fillRef idx="0"/>
          <a:effectRef idx="0"/>
          <a:fontRef idx="minor"/>
        </p:style>
      </p:sp>
      <p:sp>
        <p:nvSpPr>
          <p:cNvPr id="208" name="Line 7"/>
          <p:cNvSpPr/>
          <p:nvPr/>
        </p:nvSpPr>
        <p:spPr>
          <a:xfrm>
            <a:off x="3684240" y="5013000"/>
            <a:ext cx="914400" cy="360"/>
          </a:xfrm>
          <a:prstGeom prst="line">
            <a:avLst/>
          </a:prstGeom>
          <a:ln w="63360">
            <a:solidFill>
              <a:srgbClr val="ff0000"/>
            </a:solidFill>
            <a:round/>
            <a:tailEnd len="lg" type="triangle" w="lg"/>
          </a:ln>
        </p:spPr>
        <p:style>
          <a:lnRef idx="0"/>
          <a:fillRef idx="0"/>
          <a:effectRef idx="0"/>
          <a:fontRef idx="minor"/>
        </p:style>
      </p:sp>
      <p:sp>
        <p:nvSpPr>
          <p:cNvPr id="209" name="TextShape 8"/>
          <p:cNvSpPr txBox="1"/>
          <p:nvPr/>
        </p:nvSpPr>
        <p:spPr>
          <a:xfrm>
            <a:off x="6642000" y="6049800"/>
            <a:ext cx="2133360" cy="205920"/>
          </a:xfrm>
          <a:prstGeom prst="rect">
            <a:avLst/>
          </a:prstGeom>
          <a:noFill/>
          <a:ln>
            <a:noFill/>
          </a:ln>
        </p:spPr>
        <p:txBody>
          <a:bodyPr/>
          <a:p>
            <a:pPr algn="r">
              <a:lnSpc>
                <a:spcPct val="100000"/>
              </a:lnSpc>
            </a:pPr>
            <a:fld id="{F5A2DC49-520B-45AB-8243-3B1F9F06CBA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8" name="Picture 6" descr=""/>
          <p:cNvPicPr/>
          <p:nvPr/>
        </p:nvPicPr>
        <p:blipFill>
          <a:blip r:embed="rId1"/>
          <a:stretch/>
        </p:blipFill>
        <p:spPr>
          <a:xfrm>
            <a:off x="76320" y="730080"/>
            <a:ext cx="8880120" cy="5586120"/>
          </a:xfrm>
          <a:prstGeom prst="rect">
            <a:avLst/>
          </a:prstGeom>
          <a:ln w="9360">
            <a:noFill/>
          </a:ln>
        </p:spPr>
      </p:pic>
      <p:sp>
        <p:nvSpPr>
          <p:cNvPr id="489" name="TextShape 1"/>
          <p:cNvSpPr txBox="1"/>
          <p:nvPr/>
        </p:nvSpPr>
        <p:spPr>
          <a:xfrm>
            <a:off x="6642000" y="6049800"/>
            <a:ext cx="2133360" cy="205920"/>
          </a:xfrm>
          <a:prstGeom prst="rect">
            <a:avLst/>
          </a:prstGeom>
          <a:noFill/>
          <a:ln>
            <a:noFill/>
          </a:ln>
        </p:spPr>
        <p:txBody>
          <a:bodyPr/>
          <a:p>
            <a:pPr algn="r">
              <a:lnSpc>
                <a:spcPct val="100000"/>
              </a:lnSpc>
            </a:pPr>
            <a:fld id="{66FBE619-B9B4-40F1-BEE3-2411CA382C5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0" name="TextShape 2"/>
          <p:cNvSpPr txBox="1"/>
          <p:nvPr/>
        </p:nvSpPr>
        <p:spPr>
          <a:xfrm>
            <a:off x="331920" y="149400"/>
            <a:ext cx="4105080" cy="83160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Riso Compensation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Results</a:t>
            </a:r>
            <a:endParaRPr b="0" lang="en-US" sz="3200" spc="-1" strike="noStrike">
              <a:solidFill>
                <a:srgbClr val="000000"/>
              </a:solidFill>
              <a:uFill>
                <a:solidFill>
                  <a:srgbClr val="ffffff"/>
                </a:solidFill>
              </a:uFill>
              <a:latin typeface="Arial"/>
            </a:endParaRPr>
          </a:p>
        </p:txBody>
      </p:sp>
      <p:pic>
        <p:nvPicPr>
          <p:cNvPr id="491" name="Picture 2" descr=""/>
          <p:cNvPicPr/>
          <p:nvPr/>
        </p:nvPicPr>
        <p:blipFill>
          <a:blip r:embed="rId2"/>
          <a:srcRect l="3549" t="7601" r="2794" b="8323"/>
          <a:stretch/>
        </p:blipFill>
        <p:spPr>
          <a:xfrm>
            <a:off x="4799160" y="158760"/>
            <a:ext cx="4219200" cy="1761840"/>
          </a:xfrm>
          <a:prstGeom prst="rect">
            <a:avLst/>
          </a:prstGeom>
          <a:ln w="9360">
            <a:noFill/>
          </a:ln>
        </p:spPr>
      </p:pic>
      <p:sp>
        <p:nvSpPr>
          <p:cNvPr id="492" name="CustomShape 3"/>
          <p:cNvSpPr/>
          <p:nvPr/>
        </p:nvSpPr>
        <p:spPr>
          <a:xfrm>
            <a:off x="6232680" y="1879560"/>
            <a:ext cx="1409400" cy="85536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493" name="Picture 5" descr=""/>
          <p:cNvPicPr/>
          <p:nvPr/>
        </p:nvPicPr>
        <p:blipFill>
          <a:blip r:embed="rId3"/>
          <a:stretch/>
        </p:blipFill>
        <p:spPr>
          <a:xfrm>
            <a:off x="6694560" y="3963960"/>
            <a:ext cx="842760" cy="842760"/>
          </a:xfrm>
          <a:prstGeom prst="rect">
            <a:avLst/>
          </a:prstGeom>
          <a:ln w="9360">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6642000" y="6049800"/>
            <a:ext cx="2133360" cy="205920"/>
          </a:xfrm>
          <a:prstGeom prst="rect">
            <a:avLst/>
          </a:prstGeom>
          <a:noFill/>
          <a:ln>
            <a:noFill/>
          </a:ln>
        </p:spPr>
        <p:txBody>
          <a:bodyPr/>
          <a:p>
            <a:pPr algn="r">
              <a:lnSpc>
                <a:spcPct val="100000"/>
              </a:lnSpc>
            </a:pPr>
            <a:fld id="{E6255C3C-6646-4102-8613-2753CE04009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5"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Theory</a:t>
            </a:r>
            <a:endParaRPr b="0" lang="en-US" sz="3200" spc="-1" strike="noStrike">
              <a:solidFill>
                <a:srgbClr val="000000"/>
              </a:solidFill>
              <a:uFill>
                <a:solidFill>
                  <a:srgbClr val="ffffff"/>
                </a:solidFill>
              </a:uFill>
              <a:latin typeface="Arial"/>
            </a:endParaRPr>
          </a:p>
        </p:txBody>
      </p:sp>
      <p:pic>
        <p:nvPicPr>
          <p:cNvPr id="496" name="Picture 3" descr=""/>
          <p:cNvPicPr/>
          <p:nvPr/>
        </p:nvPicPr>
        <p:blipFill>
          <a:blip r:embed="rId1"/>
          <a:stretch/>
        </p:blipFill>
        <p:spPr>
          <a:xfrm>
            <a:off x="36360" y="3548160"/>
            <a:ext cx="5090760" cy="2787120"/>
          </a:xfrm>
          <a:prstGeom prst="rect">
            <a:avLst/>
          </a:prstGeom>
          <a:ln w="9360">
            <a:noFill/>
          </a:ln>
        </p:spPr>
      </p:pic>
      <p:sp>
        <p:nvSpPr>
          <p:cNvPr id="497" name="Line 3"/>
          <p:cNvSpPr/>
          <p:nvPr/>
        </p:nvSpPr>
        <p:spPr>
          <a:xfrm>
            <a:off x="2508120" y="2500200"/>
            <a:ext cx="360" cy="1374840"/>
          </a:xfrm>
          <a:prstGeom prst="line">
            <a:avLst/>
          </a:prstGeom>
          <a:ln w="31680">
            <a:solidFill>
              <a:srgbClr val="ff0000"/>
            </a:solidFill>
            <a:round/>
            <a:tailEnd len="lg" type="triangle" w="lg"/>
          </a:ln>
        </p:spPr>
        <p:style>
          <a:lnRef idx="0"/>
          <a:fillRef idx="0"/>
          <a:effectRef idx="0"/>
          <a:fontRef idx="minor"/>
        </p:style>
      </p:sp>
      <p:sp>
        <p:nvSpPr>
          <p:cNvPr id="498" name="Line 4"/>
          <p:cNvSpPr/>
          <p:nvPr/>
        </p:nvSpPr>
        <p:spPr>
          <a:xfrm flipV="1">
            <a:off x="4741560" y="3070080"/>
            <a:ext cx="1390680" cy="1595520"/>
          </a:xfrm>
          <a:prstGeom prst="line">
            <a:avLst/>
          </a:prstGeom>
          <a:ln w="31680">
            <a:solidFill>
              <a:srgbClr val="ff0000"/>
            </a:solidFill>
            <a:round/>
            <a:tailEnd len="lg" type="triangle" w="lg"/>
          </a:ln>
        </p:spPr>
        <p:style>
          <a:lnRef idx="0"/>
          <a:fillRef idx="0"/>
          <a:effectRef idx="0"/>
          <a:fontRef idx="minor"/>
        </p:style>
      </p:sp>
      <p:pic>
        <p:nvPicPr>
          <p:cNvPr id="499" name="Picture 5" descr=""/>
          <p:cNvPicPr/>
          <p:nvPr/>
        </p:nvPicPr>
        <p:blipFill>
          <a:blip r:embed="rId2"/>
          <a:stretch/>
        </p:blipFill>
        <p:spPr>
          <a:xfrm>
            <a:off x="5526000" y="1241280"/>
            <a:ext cx="3617640" cy="3514320"/>
          </a:xfrm>
          <a:prstGeom prst="rect">
            <a:avLst/>
          </a:prstGeom>
          <a:ln w="9360">
            <a:noFill/>
          </a:ln>
        </p:spPr>
      </p:pic>
      <p:pic>
        <p:nvPicPr>
          <p:cNvPr id="500" name="Picture 6" descr=""/>
          <p:cNvPicPr/>
          <p:nvPr/>
        </p:nvPicPr>
        <p:blipFill>
          <a:blip r:embed="rId3"/>
          <a:stretch/>
        </p:blipFill>
        <p:spPr>
          <a:xfrm>
            <a:off x="0" y="655560"/>
            <a:ext cx="5223960" cy="2623680"/>
          </a:xfrm>
          <a:prstGeom prst="rect">
            <a:avLst/>
          </a:prstGeom>
          <a:ln w="9360">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01" name="Object 1"/>
          <p:cNvGraphicFramePr/>
          <p:nvPr/>
        </p:nvGraphicFramePr>
        <p:xfrm>
          <a:off x="3565440" y="809640"/>
          <a:ext cx="5478120" cy="4119120"/>
        </p:xfrm>
        <a:graphic>
          <a:graphicData uri="http://schemas.openxmlformats.org/presentationml/2006/ole">
            <p:oleObj progId="Visio.Drawing.11" r:id="rId1" spid="">
              <p:embed/>
              <p:pic>
                <p:nvPicPr>
                  <p:cNvPr id="502" name="Object 10" descr=""/>
                  <p:cNvPicPr/>
                  <p:nvPr/>
                </p:nvPicPr>
                <p:blipFill>
                  <a:blip r:embed="rId2"/>
                  <a:stretch/>
                </p:blipFill>
                <p:spPr>
                  <a:xfrm>
                    <a:off x="3565440" y="809640"/>
                    <a:ext cx="5478120" cy="4119120"/>
                  </a:xfrm>
                  <a:prstGeom prst="rect">
                    <a:avLst/>
                  </a:prstGeom>
                  <a:ln>
                    <a:noFill/>
                  </a:ln>
                </p:spPr>
              </p:pic>
            </p:oleObj>
          </a:graphicData>
        </a:graphic>
      </p:graphicFrame>
      <p:sp>
        <p:nvSpPr>
          <p:cNvPr id="503" name="TextShape 2"/>
          <p:cNvSpPr txBox="1"/>
          <p:nvPr/>
        </p:nvSpPr>
        <p:spPr>
          <a:xfrm>
            <a:off x="6642000" y="6049800"/>
            <a:ext cx="2133360" cy="205920"/>
          </a:xfrm>
          <a:prstGeom prst="rect">
            <a:avLst/>
          </a:prstGeom>
          <a:noFill/>
          <a:ln>
            <a:noFill/>
          </a:ln>
        </p:spPr>
        <p:txBody>
          <a:bodyPr/>
          <a:p>
            <a:pPr algn="r">
              <a:lnSpc>
                <a:spcPct val="100000"/>
              </a:lnSpc>
            </a:pPr>
            <a:fld id="{1E9FF4E8-229E-47C9-823A-DB2C079050E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4" name="TextShape 3"/>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Theory</a:t>
            </a:r>
            <a:endParaRPr b="0" lang="en-US" sz="3200" spc="-1" strike="noStrike">
              <a:solidFill>
                <a:srgbClr val="000000"/>
              </a:solidFill>
              <a:uFill>
                <a:solidFill>
                  <a:srgbClr val="ffffff"/>
                </a:solidFill>
              </a:uFill>
              <a:latin typeface="Arial"/>
            </a:endParaRPr>
          </a:p>
        </p:txBody>
      </p:sp>
      <p:pic>
        <p:nvPicPr>
          <p:cNvPr id="505" name="Picture 5" descr=""/>
          <p:cNvPicPr/>
          <p:nvPr/>
        </p:nvPicPr>
        <p:blipFill>
          <a:blip r:embed="rId3"/>
          <a:stretch/>
        </p:blipFill>
        <p:spPr>
          <a:xfrm>
            <a:off x="100080" y="654120"/>
            <a:ext cx="3171600" cy="3080880"/>
          </a:xfrm>
          <a:prstGeom prst="rect">
            <a:avLst/>
          </a:prstGeom>
          <a:ln w="9360">
            <a:noFill/>
          </a:ln>
        </p:spPr>
      </p:pic>
      <p:graphicFrame>
        <p:nvGraphicFramePr>
          <p:cNvPr id="506" name="Object 4"/>
          <p:cNvGraphicFramePr/>
          <p:nvPr/>
        </p:nvGraphicFramePr>
        <p:xfrm>
          <a:off x="225360" y="3594240"/>
          <a:ext cx="3247560" cy="720360"/>
        </p:xfrm>
        <a:graphic>
          <a:graphicData uri="http://schemas.openxmlformats.org/presentationml/2006/ole">
            <p:oleObj progId="Equation.3" r:id="rId4" spid="">
              <p:embed/>
              <p:pic>
                <p:nvPicPr>
                  <p:cNvPr id="507" name="Object 2" descr=""/>
                  <p:cNvPicPr/>
                  <p:nvPr/>
                </p:nvPicPr>
                <p:blipFill>
                  <a:blip r:embed="rId5"/>
                  <a:stretch/>
                </p:blipFill>
                <p:spPr>
                  <a:xfrm>
                    <a:off x="225360" y="3594240"/>
                    <a:ext cx="3247560" cy="720360"/>
                  </a:xfrm>
                  <a:prstGeom prst="rect">
                    <a:avLst/>
                  </a:prstGeom>
                  <a:ln>
                    <a:noFill/>
                  </a:ln>
                </p:spPr>
              </p:pic>
            </p:oleObj>
          </a:graphicData>
        </a:graphic>
      </p:graphicFrame>
      <p:graphicFrame>
        <p:nvGraphicFramePr>
          <p:cNvPr id="508" name="Object 5"/>
          <p:cNvGraphicFramePr/>
          <p:nvPr/>
        </p:nvGraphicFramePr>
        <p:xfrm>
          <a:off x="236520" y="4471920"/>
          <a:ext cx="2511000" cy="804600"/>
        </p:xfrm>
        <a:graphic>
          <a:graphicData uri="http://schemas.openxmlformats.org/presentationml/2006/ole">
            <p:oleObj progId="Equation.3" r:id="rId6" spid="">
              <p:embed/>
              <p:pic>
                <p:nvPicPr>
                  <p:cNvPr id="509" name="Object 3" descr=""/>
                  <p:cNvPicPr/>
                  <p:nvPr/>
                </p:nvPicPr>
                <p:blipFill>
                  <a:blip r:embed="rId7"/>
                  <a:stretch/>
                </p:blipFill>
                <p:spPr>
                  <a:xfrm>
                    <a:off x="236520" y="4471920"/>
                    <a:ext cx="2511000" cy="804600"/>
                  </a:xfrm>
                  <a:prstGeom prst="rect">
                    <a:avLst/>
                  </a:prstGeom>
                  <a:ln>
                    <a:noFill/>
                  </a:ln>
                </p:spPr>
              </p:pic>
            </p:oleObj>
          </a:graphicData>
        </a:graphic>
      </p:graphicFrame>
      <p:graphicFrame>
        <p:nvGraphicFramePr>
          <p:cNvPr id="510" name="Object 6"/>
          <p:cNvGraphicFramePr/>
          <p:nvPr/>
        </p:nvGraphicFramePr>
        <p:xfrm>
          <a:off x="230040" y="5442120"/>
          <a:ext cx="2063520" cy="774360"/>
        </p:xfrm>
        <a:graphic>
          <a:graphicData uri="http://schemas.openxmlformats.org/presentationml/2006/ole">
            <p:oleObj progId="Equation.3" r:id="rId8" spid="">
              <p:embed/>
              <p:pic>
                <p:nvPicPr>
                  <p:cNvPr id="511" name="Object 4" descr=""/>
                  <p:cNvPicPr/>
                  <p:nvPr/>
                </p:nvPicPr>
                <p:blipFill>
                  <a:blip r:embed="rId9"/>
                  <a:stretch/>
                </p:blipFill>
                <p:spPr>
                  <a:xfrm>
                    <a:off x="230040" y="5442120"/>
                    <a:ext cx="2063520" cy="774360"/>
                  </a:xfrm>
                  <a:prstGeom prst="rect">
                    <a:avLst/>
                  </a:prstGeom>
                  <a:ln>
                    <a:noFill/>
                  </a:ln>
                </p:spPr>
              </p:pic>
            </p:oleObj>
          </a:graphicData>
        </a:graphic>
      </p:graphicFrame>
      <p:sp>
        <p:nvSpPr>
          <p:cNvPr id="512" name="CustomShape 7"/>
          <p:cNvSpPr/>
          <p:nvPr/>
        </p:nvSpPr>
        <p:spPr>
          <a:xfrm flipH="1">
            <a:off x="5562720" y="116208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513" name="CustomShape 8"/>
          <p:cNvSpPr/>
          <p:nvPr/>
        </p:nvSpPr>
        <p:spPr>
          <a:xfrm flipH="1">
            <a:off x="6721560" y="136512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fz1</a:t>
            </a:r>
            <a:endParaRPr b="0" lang="en-U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6642000" y="6078600"/>
            <a:ext cx="2133360" cy="205920"/>
          </a:xfrm>
          <a:prstGeom prst="rect">
            <a:avLst/>
          </a:prstGeom>
          <a:noFill/>
          <a:ln>
            <a:noFill/>
          </a:ln>
        </p:spPr>
        <p:txBody>
          <a:bodyPr/>
          <a:p>
            <a:pPr algn="r">
              <a:lnSpc>
                <a:spcPct val="100000"/>
              </a:lnSpc>
            </a:pPr>
            <a:fld id="{C6449D29-6438-4F2E-A9D2-B7F09651534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15" name="TextShape 2"/>
          <p:cNvSpPr txBox="1"/>
          <p:nvPr/>
        </p:nvSpPr>
        <p:spPr>
          <a:xfrm>
            <a:off x="231840" y="142920"/>
            <a:ext cx="8457840" cy="63612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Riso Compensation Theory</a:t>
            </a:r>
            <a:endParaRPr b="0" lang="en-US" sz="3200" spc="-1" strike="noStrike">
              <a:solidFill>
                <a:srgbClr val="000000"/>
              </a:solidFill>
              <a:uFill>
                <a:solidFill>
                  <a:srgbClr val="ffffff"/>
                </a:solidFill>
              </a:uFill>
              <a:latin typeface="Arial"/>
            </a:endParaRPr>
          </a:p>
        </p:txBody>
      </p:sp>
      <p:graphicFrame>
        <p:nvGraphicFramePr>
          <p:cNvPr id="516" name="Object 3"/>
          <p:cNvGraphicFramePr/>
          <p:nvPr/>
        </p:nvGraphicFramePr>
        <p:xfrm>
          <a:off x="76320" y="735120"/>
          <a:ext cx="4390560" cy="2585520"/>
        </p:xfrm>
        <a:graphic>
          <a:graphicData uri="http://schemas.openxmlformats.org/presentationml/2006/ole">
            <p:oleObj progId="Visio.Drawing.11" r:id="rId1" spid="">
              <p:embed/>
              <p:pic>
                <p:nvPicPr>
                  <p:cNvPr id="517" name="Object 6" descr=""/>
                  <p:cNvPicPr/>
                  <p:nvPr/>
                </p:nvPicPr>
                <p:blipFill>
                  <a:blip r:embed="rId2"/>
                  <a:stretch/>
                </p:blipFill>
                <p:spPr>
                  <a:xfrm>
                    <a:off x="76320" y="735120"/>
                    <a:ext cx="4390560" cy="2585520"/>
                  </a:xfrm>
                  <a:prstGeom prst="rect">
                    <a:avLst/>
                  </a:prstGeom>
                  <a:ln>
                    <a:noFill/>
                  </a:ln>
                </p:spPr>
              </p:pic>
            </p:oleObj>
          </a:graphicData>
        </a:graphic>
      </p:graphicFrame>
      <p:graphicFrame>
        <p:nvGraphicFramePr>
          <p:cNvPr id="518" name="Object 4"/>
          <p:cNvGraphicFramePr/>
          <p:nvPr/>
        </p:nvGraphicFramePr>
        <p:xfrm>
          <a:off x="4627440" y="755640"/>
          <a:ext cx="4516200" cy="2568240"/>
        </p:xfrm>
        <a:graphic>
          <a:graphicData uri="http://schemas.openxmlformats.org/presentationml/2006/ole">
            <p:oleObj progId="Visio.Drawing.11" r:id="rId3" spid="">
              <p:embed/>
              <p:pic>
                <p:nvPicPr>
                  <p:cNvPr id="519" name="Object 9" descr=""/>
                  <p:cNvPicPr/>
                  <p:nvPr/>
                </p:nvPicPr>
                <p:blipFill>
                  <a:blip r:embed="rId4"/>
                  <a:stretch/>
                </p:blipFill>
                <p:spPr>
                  <a:xfrm>
                    <a:off x="4627440" y="755640"/>
                    <a:ext cx="4516200" cy="2568240"/>
                  </a:xfrm>
                  <a:prstGeom prst="rect">
                    <a:avLst/>
                  </a:prstGeom>
                  <a:ln>
                    <a:noFill/>
                  </a:ln>
                </p:spPr>
              </p:pic>
            </p:oleObj>
          </a:graphicData>
        </a:graphic>
      </p:graphicFrame>
      <p:graphicFrame>
        <p:nvGraphicFramePr>
          <p:cNvPr id="520" name="Object 5"/>
          <p:cNvGraphicFramePr/>
          <p:nvPr/>
        </p:nvGraphicFramePr>
        <p:xfrm>
          <a:off x="1692360" y="3351240"/>
          <a:ext cx="5549400" cy="2947680"/>
        </p:xfrm>
        <a:graphic>
          <a:graphicData uri="http://schemas.openxmlformats.org/presentationml/2006/ole">
            <p:oleObj progId="Visio.Drawing.11" r:id="rId5" spid="">
              <p:embed/>
              <p:pic>
                <p:nvPicPr>
                  <p:cNvPr id="521" name="Object 10" descr=""/>
                  <p:cNvPicPr/>
                  <p:nvPr/>
                </p:nvPicPr>
                <p:blipFill>
                  <a:blip r:embed="rId6"/>
                  <a:stretch/>
                </p:blipFill>
                <p:spPr>
                  <a:xfrm>
                    <a:off x="1692360" y="3351240"/>
                    <a:ext cx="5549400" cy="2947680"/>
                  </a:xfrm>
                  <a:prstGeom prst="rect">
                    <a:avLst/>
                  </a:prstGeom>
                  <a:ln>
                    <a:noFill/>
                  </a:ln>
                </p:spPr>
              </p:pic>
            </p:oleObj>
          </a:graphicData>
        </a:graphic>
      </p:graphicFrame>
      <p:sp>
        <p:nvSpPr>
          <p:cNvPr id="522" name="CustomShape 6"/>
          <p:cNvSpPr/>
          <p:nvPr/>
        </p:nvSpPr>
        <p:spPr>
          <a:xfrm>
            <a:off x="4194000" y="1903320"/>
            <a:ext cx="312480" cy="699840"/>
          </a:xfrm>
          <a:prstGeom prst="rect">
            <a:avLst/>
          </a:prstGeom>
          <a:noFill/>
          <a:ln w="9360">
            <a:noFill/>
          </a:ln>
        </p:spPr>
        <p:style>
          <a:lnRef idx="0"/>
          <a:fillRef idx="0"/>
          <a:effectRef idx="0"/>
          <a:fontRef idx="minor"/>
        </p:style>
        <p:txBody>
          <a:bodyPr lIns="90000" rIns="90000" tIns="45000" bIns="45000"/>
          <a:p>
            <a:pPr>
              <a:lnSpc>
                <a:spcPct val="100000"/>
              </a:lnSpc>
            </a:pPr>
            <a:r>
              <a:rPr b="1" lang="en-US" sz="40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523" name="CustomShape 7"/>
          <p:cNvSpPr/>
          <p:nvPr/>
        </p:nvSpPr>
        <p:spPr>
          <a:xfrm>
            <a:off x="1112760" y="4284720"/>
            <a:ext cx="580680" cy="760680"/>
          </a:xfrm>
          <a:prstGeom prst="rect">
            <a:avLst/>
          </a:prstGeom>
          <a:noFill/>
          <a:ln w="9360">
            <a:noFill/>
          </a:ln>
        </p:spPr>
        <p:style>
          <a:lnRef idx="0"/>
          <a:fillRef idx="0"/>
          <a:effectRef idx="0"/>
          <a:fontRef idx="minor"/>
        </p:style>
        <p:txBody>
          <a:bodyPr lIns="90000" rIns="90000" tIns="45000" bIns="45000"/>
          <a:p>
            <a:pPr>
              <a:lnSpc>
                <a:spcPct val="100000"/>
              </a:lnSpc>
            </a:pPr>
            <a:r>
              <a:rPr b="1" lang="en-US" sz="4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524" name="CustomShape 8"/>
          <p:cNvSpPr/>
          <p:nvPr/>
        </p:nvSpPr>
        <p:spPr>
          <a:xfrm>
            <a:off x="3467160" y="898560"/>
            <a:ext cx="67428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a:t>
            </a:r>
            <a:endParaRPr b="0" lang="en-US" sz="1800" spc="-1" strike="noStrike">
              <a:solidFill>
                <a:srgbClr val="000000"/>
              </a:solidFill>
              <a:uFill>
                <a:solidFill>
                  <a:srgbClr val="ffffff"/>
                </a:solidFill>
              </a:uFill>
              <a:latin typeface="Arial"/>
            </a:endParaRPr>
          </a:p>
        </p:txBody>
      </p:sp>
      <p:sp>
        <p:nvSpPr>
          <p:cNvPr id="525" name="CustomShape 9"/>
          <p:cNvSpPr/>
          <p:nvPr/>
        </p:nvSpPr>
        <p:spPr>
          <a:xfrm>
            <a:off x="5116680" y="1538280"/>
            <a:ext cx="117432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 Load</a:t>
            </a:r>
            <a:endParaRPr b="0" lang="en-US" sz="1800" spc="-1" strike="noStrike">
              <a:solidFill>
                <a:srgbClr val="000000"/>
              </a:solidFill>
              <a:uFill>
                <a:solidFill>
                  <a:srgbClr val="ffffff"/>
                </a:solidFill>
              </a:uFill>
              <a:latin typeface="Arial"/>
            </a:endParaRPr>
          </a:p>
        </p:txBody>
      </p:sp>
      <p:sp>
        <p:nvSpPr>
          <p:cNvPr id="526" name="CustomShape 10"/>
          <p:cNvSpPr/>
          <p:nvPr/>
        </p:nvSpPr>
        <p:spPr>
          <a:xfrm>
            <a:off x="5460840" y="3484440"/>
            <a:ext cx="142524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Loaded Aol</a:t>
            </a:r>
            <a:endParaRPr b="0" lang="en-US" sz="1800" spc="-1" strike="noStrike">
              <a:solidFill>
                <a:srgbClr val="000000"/>
              </a:solidFill>
              <a:uFill>
                <a:solidFill>
                  <a:srgbClr val="ffffff"/>
                </a:solidFill>
              </a:uFill>
              <a:latin typeface="Arial"/>
            </a:endParaRPr>
          </a:p>
        </p:txBody>
      </p:sp>
      <p:sp>
        <p:nvSpPr>
          <p:cNvPr id="527" name="CustomShape 11"/>
          <p:cNvSpPr/>
          <p:nvPr/>
        </p:nvSpPr>
        <p:spPr>
          <a:xfrm flipH="1">
            <a:off x="3708360" y="383868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528" name="CustomShape 12"/>
          <p:cNvSpPr/>
          <p:nvPr/>
        </p:nvSpPr>
        <p:spPr>
          <a:xfrm flipH="1">
            <a:off x="4859280" y="375588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fz1</a:t>
            </a:r>
            <a:endParaRPr b="0" lang="en-US" sz="1800" spc="-1" strike="noStrike">
              <a:solidFill>
                <a:srgbClr val="000000"/>
              </a:solidFill>
              <a:uFill>
                <a:solidFill>
                  <a:srgbClr val="ffffff"/>
                </a:solidFill>
              </a:uFill>
              <a:latin typeface="Arial"/>
            </a:endParaRPr>
          </a:p>
        </p:txBody>
      </p:sp>
      <p:sp>
        <p:nvSpPr>
          <p:cNvPr id="529" name="CustomShape 13"/>
          <p:cNvSpPr/>
          <p:nvPr/>
        </p:nvSpPr>
        <p:spPr>
          <a:xfrm flipH="1">
            <a:off x="531720" y="885960"/>
            <a:ext cx="49176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530" name="CustomShape 14"/>
          <p:cNvSpPr/>
          <p:nvPr/>
        </p:nvSpPr>
        <p:spPr>
          <a:xfrm flipH="1">
            <a:off x="2405160" y="347976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531" name="CustomShape 15"/>
          <p:cNvSpPr/>
          <p:nvPr/>
        </p:nvSpPr>
        <p:spPr>
          <a:xfrm flipH="1">
            <a:off x="6159600" y="97956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532" name="CustomShape 16"/>
          <p:cNvSpPr/>
          <p:nvPr/>
        </p:nvSpPr>
        <p:spPr>
          <a:xfrm flipH="1">
            <a:off x="7234200" y="98892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fz1</a:t>
            </a:r>
            <a:endParaRPr b="0" lang="en-US" sz="1800" spc="-1" strike="noStrike">
              <a:solidFill>
                <a:srgbClr val="000000"/>
              </a:solidFill>
              <a:uFill>
                <a:solidFill>
                  <a:srgbClr val="ffffff"/>
                </a:solidFill>
              </a:uFill>
              <a:latin typeface="Arial"/>
            </a:endParaRPr>
          </a:p>
        </p:txBody>
      </p:sp>
      <p:sp>
        <p:nvSpPr>
          <p:cNvPr id="533" name="CustomShape 17"/>
          <p:cNvSpPr/>
          <p:nvPr/>
        </p:nvSpPr>
        <p:spPr>
          <a:xfrm>
            <a:off x="175680" y="6375240"/>
            <a:ext cx="54025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Note: </a:t>
            </a:r>
            <a:r>
              <a:rPr b="0" lang="en-US" sz="1800" spc="-1" strike="noStrike">
                <a:solidFill>
                  <a:srgbClr val="000000"/>
                </a:solidFill>
                <a:uFill>
                  <a:solidFill>
                    <a:srgbClr val="ffffff"/>
                  </a:solidFill>
                </a:uFill>
                <a:latin typeface="Arial"/>
              </a:rPr>
              <a:t>Addition on Bode Plots = Linear Multiplication</a:t>
            </a:r>
            <a:endParaRPr b="0" lang="en-US"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150840" y="115920"/>
            <a:ext cx="69926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Design Steps</a:t>
            </a:r>
            <a:r>
              <a:rPr b="1" lang="en-US" sz="32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535" name="CustomShape 2"/>
          <p:cNvSpPr/>
          <p:nvPr/>
        </p:nvSpPr>
        <p:spPr>
          <a:xfrm>
            <a:off x="176400" y="701640"/>
            <a:ext cx="9267480" cy="5439600"/>
          </a:xfrm>
          <a:prstGeom prst="rect">
            <a:avLst/>
          </a:prstGeom>
          <a:noFill/>
          <a:ln>
            <a:noFill/>
          </a:ln>
        </p:spPr>
        <p:style>
          <a:lnRef idx="0"/>
          <a:fillRef idx="0"/>
          <a:effectRef idx="0"/>
          <a:fontRef idx="minor"/>
        </p:style>
        <p:txBody>
          <a:bodyPr wrap="none"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Determine fp2 in Loaded Aol due to CLoad</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Measure in SPICE with CLoad on Op Amp Output</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fp2 on original Aol to create new Loaded Aol</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Add Desired fz2 on to Loaded Aol Plot for Riso Compensation</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fz1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10*fp2 </a:t>
            </a:r>
            <a:r>
              <a:rPr b="0" i="1" lang="en-US" sz="1800" spc="-1" strike="noStrike">
                <a:solidFill>
                  <a:srgbClr val="000000"/>
                </a:solidFill>
                <a:uFill>
                  <a:solidFill>
                    <a:srgbClr val="ffffff"/>
                  </a:solidFill>
                </a:uFill>
                <a:latin typeface="Arial"/>
              </a:rPr>
              <a:t>(Case A)</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Or keep the Loaded Aol Magnitude at fz1 </a:t>
            </a:r>
            <a:r>
              <a:rPr b="0" lang="en-US" sz="1800" spc="-1" strike="noStrike" u="sng">
                <a:solidFill>
                  <a:srgbClr val="000000"/>
                </a:solidFill>
                <a:uFill>
                  <a:solidFill>
                    <a:srgbClr val="ffffff"/>
                  </a:solidFill>
                </a:uFill>
                <a:latin typeface="Arial"/>
              </a:rPr>
              <a:t>&gt;</a:t>
            </a:r>
            <a:r>
              <a:rPr b="0" lang="en-US" sz="1800" spc="-1" strike="noStrike">
                <a:solidFill>
                  <a:srgbClr val="000000"/>
                </a:solidFill>
                <a:uFill>
                  <a:solidFill>
                    <a:srgbClr val="ffffff"/>
                  </a:solidFill>
                </a:uFill>
                <a:latin typeface="Arial"/>
              </a:rPr>
              <a:t> 0dB </a:t>
            </a:r>
            <a:r>
              <a:rPr b="0" i="1" lang="en-US" sz="1800" spc="-1" strike="noStrike">
                <a:solidFill>
                  <a:srgbClr val="000000"/>
                </a:solidFill>
                <a:uFill>
                  <a:solidFill>
                    <a:srgbClr val="ffffff"/>
                  </a:solidFill>
                </a:uFill>
                <a:latin typeface="Arial"/>
              </a:rPr>
              <a:t>(Case B)</a:t>
            </a:r>
            <a:endParaRPr b="0" lang="en-US" sz="1800" spc="-1" strike="noStrike">
              <a:solidFill>
                <a:srgbClr val="000000"/>
              </a:solidFill>
              <a:uFill>
                <a:solidFill>
                  <a:srgbClr val="ffffff"/>
                </a:solidFill>
              </a:uFill>
              <a:latin typeface="Arial"/>
            </a:endParaRPr>
          </a:p>
          <a:p>
            <a:pPr marL="800280" indent="-342720">
              <a:lnSpc>
                <a:spcPct val="100000"/>
              </a:lnSpc>
            </a:pPr>
            <a:r>
              <a:rPr b="0" i="1"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(fz1</a:t>
            </a:r>
            <a:r>
              <a:rPr b="0" lang="en-US" sz="1800" spc="-1" strike="noStrike" u="sng">
                <a:solidFill>
                  <a:srgbClr val="000000"/>
                </a:solidFill>
                <a:uFill>
                  <a:solidFill>
                    <a:srgbClr val="ffffff"/>
                  </a:solidFill>
                </a:uFill>
                <a:latin typeface="Arial"/>
              </a:rPr>
              <a:t>&gt;</a:t>
            </a:r>
            <a:r>
              <a:rPr b="0" lang="en-US" sz="1800" spc="-1" strike="noStrike">
                <a:solidFill>
                  <a:srgbClr val="000000"/>
                </a:solidFill>
                <a:uFill>
                  <a:solidFill>
                    <a:srgbClr val="ffffff"/>
                  </a:solidFill>
                </a:uFill>
                <a:latin typeface="Arial"/>
              </a:rPr>
              <a:t>10dB will allow for Aol variation of ½ Decade in Unity Gain Bandwidth)</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Compute value for Riso based on plotted fz1</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SPICE simulation with Riso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6"/>
            </a:pPr>
            <a:r>
              <a:rPr b="0" lang="en-US" sz="1800" spc="-1" strike="noStrike">
                <a:solidFill>
                  <a:srgbClr val="000000"/>
                </a:solidFill>
                <a:uFill>
                  <a:solidFill>
                    <a:srgbClr val="ffffff"/>
                  </a:solidFill>
                </a:uFill>
                <a:latin typeface="Arial"/>
              </a:rPr>
              <a:t>Adjust Riso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arenR" startAt="7"/>
            </a:pPr>
            <a:r>
              <a:rPr b="0" lang="en-US" sz="1800" spc="-1" strike="noStrike">
                <a:solidFill>
                  <a:srgbClr val="000000"/>
                </a:solidFill>
                <a:uFill>
                  <a:solidFill>
                    <a:srgbClr val="ffffff"/>
                  </a:solidFill>
                </a:uFill>
                <a:latin typeface="Arial"/>
              </a:rPr>
              <a:t>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arenR" startAt="8"/>
            </a:pPr>
            <a:r>
              <a:rPr b="0" lang="en-US" sz="1800" spc="-1" strike="noStrike">
                <a:solidFill>
                  <a:srgbClr val="000000"/>
                </a:solidFill>
                <a:uFill>
                  <a:solidFill>
                    <a:srgbClr val="ffffff"/>
                  </a:solidFill>
                </a:uFill>
                <a:latin typeface="Arial"/>
              </a:rPr>
              <a:t>Check Transient response for VOUT/VIN </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Overshoot and ringing in the time domain indicates marginal stability </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Determine if settling time is acceptable for end application</a:t>
            </a:r>
            <a:endParaRPr b="0" lang="en-US" sz="1800" spc="-1" strike="noStrike">
              <a:solidFill>
                <a:srgbClr val="000000"/>
              </a:solidFill>
              <a:uFill>
                <a:solidFill>
                  <a:srgbClr val="ffffff"/>
                </a:solidFill>
              </a:uFill>
              <a:latin typeface="Arial"/>
            </a:endParaRPr>
          </a:p>
        </p:txBody>
      </p:sp>
      <p:sp>
        <p:nvSpPr>
          <p:cNvPr id="536" name="TextShape 3"/>
          <p:cNvSpPr txBox="1"/>
          <p:nvPr/>
        </p:nvSpPr>
        <p:spPr>
          <a:xfrm>
            <a:off x="6642000" y="6049800"/>
            <a:ext cx="2133360" cy="205920"/>
          </a:xfrm>
          <a:prstGeom prst="rect">
            <a:avLst/>
          </a:prstGeom>
          <a:noFill/>
          <a:ln>
            <a:noFill/>
          </a:ln>
        </p:spPr>
        <p:txBody>
          <a:bodyPr/>
          <a:p>
            <a:pPr algn="r">
              <a:lnSpc>
                <a:spcPct val="100000"/>
              </a:lnSpc>
            </a:pPr>
            <a:fld id="{8BD41BB1-8C86-42C3-9351-6E6D11C2258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7" name="Picture 4" descr=""/>
          <p:cNvPicPr/>
          <p:nvPr/>
        </p:nvPicPr>
        <p:blipFill>
          <a:blip r:embed="rId1"/>
          <a:stretch/>
        </p:blipFill>
        <p:spPr>
          <a:xfrm>
            <a:off x="58680" y="1233360"/>
            <a:ext cx="8186400" cy="5149440"/>
          </a:xfrm>
          <a:prstGeom prst="rect">
            <a:avLst/>
          </a:prstGeom>
          <a:ln w="9360">
            <a:noFill/>
          </a:ln>
        </p:spPr>
      </p:pic>
      <p:sp>
        <p:nvSpPr>
          <p:cNvPr id="538" name="TextShape 1"/>
          <p:cNvSpPr txBox="1"/>
          <p:nvPr/>
        </p:nvSpPr>
        <p:spPr>
          <a:xfrm>
            <a:off x="263520" y="263520"/>
            <a:ext cx="4560480" cy="5630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1),2) Loaded Aol and fp2</a:t>
            </a:r>
            <a:endParaRPr b="0" lang="en-US" sz="3200" spc="-1" strike="noStrike">
              <a:solidFill>
                <a:srgbClr val="000000"/>
              </a:solidFill>
              <a:uFill>
                <a:solidFill>
                  <a:srgbClr val="ffffff"/>
                </a:solidFill>
              </a:uFill>
              <a:latin typeface="Arial"/>
            </a:endParaRPr>
          </a:p>
        </p:txBody>
      </p:sp>
      <p:sp>
        <p:nvSpPr>
          <p:cNvPr id="539" name="TextShape 2"/>
          <p:cNvSpPr txBox="1"/>
          <p:nvPr/>
        </p:nvSpPr>
        <p:spPr>
          <a:xfrm>
            <a:off x="6642000" y="6049800"/>
            <a:ext cx="2133360" cy="205920"/>
          </a:xfrm>
          <a:prstGeom prst="rect">
            <a:avLst/>
          </a:prstGeom>
          <a:noFill/>
          <a:ln>
            <a:noFill/>
          </a:ln>
        </p:spPr>
        <p:txBody>
          <a:bodyPr/>
          <a:p>
            <a:pPr algn="r">
              <a:lnSpc>
                <a:spcPct val="100000"/>
              </a:lnSpc>
            </a:pPr>
            <a:fld id="{18A2AA4B-2364-4C65-B4CE-31C1C04E107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40" name="CustomShape 3"/>
          <p:cNvSpPr/>
          <p:nvPr/>
        </p:nvSpPr>
        <p:spPr>
          <a:xfrm>
            <a:off x="213480" y="6157800"/>
            <a:ext cx="3655800" cy="577080"/>
          </a:xfrm>
          <a:prstGeom prst="rect">
            <a:avLst/>
          </a:prstGeom>
          <a:solidFill>
            <a:schemeClr val="bg1"/>
          </a:solidFill>
          <a:ln w="9360">
            <a:solidFill>
              <a:schemeClr val="accent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Case A, CLoad=1uF, fp2=2.98kHz</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Case B, CLoad=2.9nF, fp2=983.37kHz</a:t>
            </a:r>
            <a:endParaRPr b="0" lang="en-US" sz="1800" spc="-1" strike="noStrike">
              <a:solidFill>
                <a:srgbClr val="000000"/>
              </a:solidFill>
              <a:uFill>
                <a:solidFill>
                  <a:srgbClr val="ffffff"/>
                </a:solidFill>
              </a:uFill>
              <a:latin typeface="Arial"/>
            </a:endParaRPr>
          </a:p>
        </p:txBody>
      </p:sp>
      <p:sp>
        <p:nvSpPr>
          <p:cNvPr id="541" name="CustomShape 4"/>
          <p:cNvSpPr/>
          <p:nvPr/>
        </p:nvSpPr>
        <p:spPr>
          <a:xfrm>
            <a:off x="1778040" y="3338640"/>
            <a:ext cx="1644120" cy="201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42" name="CustomShape 5"/>
          <p:cNvSpPr/>
          <p:nvPr/>
        </p:nvSpPr>
        <p:spPr>
          <a:xfrm>
            <a:off x="1830240" y="2692440"/>
            <a:ext cx="1423800" cy="185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543" name="Picture 2" descr=""/>
          <p:cNvPicPr/>
          <p:nvPr/>
        </p:nvPicPr>
        <p:blipFill>
          <a:blip r:embed="rId2"/>
          <a:srcRect l="3453" t="8812" r="3500" b="6738"/>
          <a:stretch/>
        </p:blipFill>
        <p:spPr>
          <a:xfrm>
            <a:off x="4906800" y="100080"/>
            <a:ext cx="4236840" cy="1769760"/>
          </a:xfrm>
          <a:prstGeom prst="rect">
            <a:avLst/>
          </a:prstGeom>
          <a:ln w="9360">
            <a:noFill/>
          </a:ln>
        </p:spPr>
      </p:pic>
      <p:sp>
        <p:nvSpPr>
          <p:cNvPr id="544" name="CustomShape 6"/>
          <p:cNvSpPr/>
          <p:nvPr/>
        </p:nvSpPr>
        <p:spPr>
          <a:xfrm>
            <a:off x="3246480" y="5194440"/>
            <a:ext cx="729720" cy="552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45" name="CustomShape 7"/>
          <p:cNvSpPr/>
          <p:nvPr/>
        </p:nvSpPr>
        <p:spPr>
          <a:xfrm>
            <a:off x="7182000" y="4406760"/>
            <a:ext cx="845640" cy="552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264960" y="257040"/>
            <a:ext cx="855936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3) Add fz1 on Loaded Aol</a:t>
            </a:r>
            <a:endParaRPr b="0" lang="en-US" sz="3200" spc="-1" strike="noStrike">
              <a:solidFill>
                <a:srgbClr val="000000"/>
              </a:solidFill>
              <a:uFill>
                <a:solidFill>
                  <a:srgbClr val="ffffff"/>
                </a:solidFill>
              </a:uFill>
              <a:latin typeface="Arial"/>
            </a:endParaRPr>
          </a:p>
        </p:txBody>
      </p:sp>
      <p:sp>
        <p:nvSpPr>
          <p:cNvPr id="547" name="TextShape 2"/>
          <p:cNvSpPr txBox="1"/>
          <p:nvPr/>
        </p:nvSpPr>
        <p:spPr>
          <a:xfrm>
            <a:off x="6642000" y="6049800"/>
            <a:ext cx="2133360" cy="205920"/>
          </a:xfrm>
          <a:prstGeom prst="rect">
            <a:avLst/>
          </a:prstGeom>
          <a:noFill/>
          <a:ln>
            <a:noFill/>
          </a:ln>
        </p:spPr>
        <p:txBody>
          <a:bodyPr/>
          <a:p>
            <a:pPr algn="r">
              <a:lnSpc>
                <a:spcPct val="100000"/>
              </a:lnSpc>
            </a:pPr>
            <a:fld id="{BB498DF4-A1F2-4F99-85CD-9A7136DDAE8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48" name="Picture 2" descr=""/>
          <p:cNvPicPr/>
          <p:nvPr/>
        </p:nvPicPr>
        <p:blipFill>
          <a:blip r:embed="rId1"/>
          <a:stretch/>
        </p:blipFill>
        <p:spPr>
          <a:xfrm>
            <a:off x="235080" y="863640"/>
            <a:ext cx="8565840" cy="5387760"/>
          </a:xfrm>
          <a:prstGeom prst="rect">
            <a:avLst/>
          </a:prstGeom>
          <a:ln w="9360">
            <a:noFill/>
          </a:ln>
        </p:spPr>
      </p:pic>
      <p:sp>
        <p:nvSpPr>
          <p:cNvPr id="549" name="CustomShape 3"/>
          <p:cNvSpPr/>
          <p:nvPr/>
        </p:nvSpPr>
        <p:spPr>
          <a:xfrm>
            <a:off x="178920" y="6081840"/>
            <a:ext cx="3486600" cy="577080"/>
          </a:xfrm>
          <a:prstGeom prst="rect">
            <a:avLst/>
          </a:prstGeom>
          <a:solidFill>
            <a:schemeClr val="bg1"/>
          </a:solidFill>
          <a:ln w="9360">
            <a:solidFill>
              <a:schemeClr val="accent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Case A, CLoad=1uF, fz1=29.8kHz</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Case B, CLoad=2.9nF, fz1=4.07MHz</a:t>
            </a:r>
            <a:endParaRPr b="0" lang="en-US" sz="1800" spc="-1" strike="noStrike">
              <a:solidFill>
                <a:srgbClr val="000000"/>
              </a:solidFill>
              <a:uFill>
                <a:solidFill>
                  <a:srgbClr val="ffffff"/>
                </a:solidFill>
              </a:uFill>
              <a:latin typeface="Arial"/>
            </a:endParaRPr>
          </a:p>
        </p:txBody>
      </p:sp>
      <p:sp>
        <p:nvSpPr>
          <p:cNvPr id="550" name="CustomShape 4"/>
          <p:cNvSpPr/>
          <p:nvPr/>
        </p:nvSpPr>
        <p:spPr>
          <a:xfrm>
            <a:off x="4819680" y="3432240"/>
            <a:ext cx="771120" cy="553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51" name="CustomShape 5"/>
          <p:cNvSpPr/>
          <p:nvPr/>
        </p:nvSpPr>
        <p:spPr>
          <a:xfrm>
            <a:off x="6997680" y="4095720"/>
            <a:ext cx="887040" cy="552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52" name="CustomShape 6"/>
          <p:cNvSpPr/>
          <p:nvPr/>
        </p:nvSpPr>
        <p:spPr>
          <a:xfrm>
            <a:off x="5605560" y="3540240"/>
            <a:ext cx="560160" cy="201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53" name="CustomShape 7"/>
          <p:cNvSpPr/>
          <p:nvPr/>
        </p:nvSpPr>
        <p:spPr>
          <a:xfrm>
            <a:off x="7947000" y="3549600"/>
            <a:ext cx="580680" cy="1839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TextShape 1"/>
          <p:cNvSpPr txBox="1"/>
          <p:nvPr/>
        </p:nvSpPr>
        <p:spPr>
          <a:xfrm>
            <a:off x="306360" y="316080"/>
            <a:ext cx="723852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4) Compute Value for Riso</a:t>
            </a:r>
            <a:endParaRPr b="0" lang="en-US" sz="3200" spc="-1" strike="noStrike">
              <a:solidFill>
                <a:srgbClr val="000000"/>
              </a:solidFill>
              <a:uFill>
                <a:solidFill>
                  <a:srgbClr val="ffffff"/>
                </a:solidFill>
              </a:uFill>
              <a:latin typeface="Arial"/>
            </a:endParaRPr>
          </a:p>
        </p:txBody>
      </p:sp>
      <p:sp>
        <p:nvSpPr>
          <p:cNvPr id="555" name="TextShape 2"/>
          <p:cNvSpPr txBox="1"/>
          <p:nvPr/>
        </p:nvSpPr>
        <p:spPr>
          <a:xfrm>
            <a:off x="6642000" y="6049800"/>
            <a:ext cx="2133360" cy="205920"/>
          </a:xfrm>
          <a:prstGeom prst="rect">
            <a:avLst/>
          </a:prstGeom>
          <a:noFill/>
          <a:ln>
            <a:noFill/>
          </a:ln>
        </p:spPr>
        <p:txBody>
          <a:bodyPr/>
          <a:p>
            <a:pPr algn="r">
              <a:lnSpc>
                <a:spcPct val="100000"/>
              </a:lnSpc>
            </a:pPr>
            <a:fld id="{169E2B36-EB52-41E4-8C2E-ADAC6B98F6E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56" name="CustomShape 3"/>
          <p:cNvSpPr/>
          <p:nvPr/>
        </p:nvSpPr>
        <p:spPr>
          <a:xfrm>
            <a:off x="2997720" y="873000"/>
            <a:ext cx="3486600" cy="577080"/>
          </a:xfrm>
          <a:prstGeom prst="rect">
            <a:avLst/>
          </a:prstGeom>
          <a:solidFill>
            <a:schemeClr val="bg1"/>
          </a:solidFill>
          <a:ln w="9360">
            <a:solidFill>
              <a:schemeClr val="accent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Case A, CLoad=1uF, fz1=29.8kHz</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Case B, CLoad=2.9nF, fz1=4.07MHz</a:t>
            </a:r>
            <a:endParaRPr b="0" lang="en-US" sz="1800" spc="-1" strike="noStrike">
              <a:solidFill>
                <a:srgbClr val="000000"/>
              </a:solidFill>
              <a:uFill>
                <a:solidFill>
                  <a:srgbClr val="ffffff"/>
                </a:solidFill>
              </a:uFill>
              <a:latin typeface="Arial"/>
            </a:endParaRPr>
          </a:p>
        </p:txBody>
      </p:sp>
      <p:graphicFrame>
        <p:nvGraphicFramePr>
          <p:cNvPr id="557" name="Object 4"/>
          <p:cNvGraphicFramePr/>
          <p:nvPr/>
        </p:nvGraphicFramePr>
        <p:xfrm>
          <a:off x="447840" y="1660680"/>
          <a:ext cx="2063520" cy="1323720"/>
        </p:xfrm>
        <a:graphic>
          <a:graphicData uri="http://schemas.openxmlformats.org/presentationml/2006/ole">
            <p:oleObj progId="Equation.3" r:id="rId1" spid="">
              <p:embed/>
              <p:pic>
                <p:nvPicPr>
                  <p:cNvPr id="558" name="Object 2" descr=""/>
                  <p:cNvPicPr/>
                  <p:nvPr/>
                </p:nvPicPr>
                <p:blipFill>
                  <a:blip r:embed="rId2"/>
                  <a:stretch/>
                </p:blipFill>
                <p:spPr>
                  <a:xfrm>
                    <a:off x="447840" y="1660680"/>
                    <a:ext cx="2063520" cy="1323720"/>
                  </a:xfrm>
                  <a:prstGeom prst="rect">
                    <a:avLst/>
                  </a:prstGeom>
                  <a:ln>
                    <a:noFill/>
                  </a:ln>
                </p:spPr>
              </p:pic>
            </p:oleObj>
          </a:graphicData>
        </a:graphic>
      </p:graphicFrame>
      <p:graphicFrame>
        <p:nvGraphicFramePr>
          <p:cNvPr id="559" name="Object 5"/>
          <p:cNvGraphicFramePr/>
          <p:nvPr/>
        </p:nvGraphicFramePr>
        <p:xfrm>
          <a:off x="3019320" y="1628640"/>
          <a:ext cx="4771800" cy="1530000"/>
        </p:xfrm>
        <a:graphic>
          <a:graphicData uri="http://schemas.openxmlformats.org/presentationml/2006/ole">
            <p:oleObj progId="Equation.3" r:id="rId3" spid="">
              <p:embed/>
              <p:pic>
                <p:nvPicPr>
                  <p:cNvPr id="560" name="Object 3" descr=""/>
                  <p:cNvPicPr/>
                  <p:nvPr/>
                </p:nvPicPr>
                <p:blipFill>
                  <a:blip r:embed="rId4"/>
                  <a:stretch/>
                </p:blipFill>
                <p:spPr>
                  <a:xfrm>
                    <a:off x="3019320" y="1628640"/>
                    <a:ext cx="4771800" cy="1530000"/>
                  </a:xfrm>
                  <a:prstGeom prst="rect">
                    <a:avLst/>
                  </a:prstGeom>
                  <a:ln>
                    <a:noFill/>
                  </a:ln>
                </p:spPr>
              </p:pic>
            </p:oleObj>
          </a:graphicData>
        </a:graphic>
      </p:graphicFrame>
      <p:graphicFrame>
        <p:nvGraphicFramePr>
          <p:cNvPr id="561" name="Object 6"/>
          <p:cNvGraphicFramePr/>
          <p:nvPr/>
        </p:nvGraphicFramePr>
        <p:xfrm>
          <a:off x="3019320" y="3425760"/>
          <a:ext cx="4760640" cy="1412640"/>
        </p:xfrm>
        <a:graphic>
          <a:graphicData uri="http://schemas.openxmlformats.org/presentationml/2006/ole">
            <p:oleObj progId="Equation.3" r:id="rId5" spid="">
              <p:embed/>
              <p:pic>
                <p:nvPicPr>
                  <p:cNvPr id="562" name="Object 4" descr=""/>
                  <p:cNvPicPr/>
                  <p:nvPr/>
                </p:nvPicPr>
                <p:blipFill>
                  <a:blip r:embed="rId6"/>
                  <a:stretch/>
                </p:blipFill>
                <p:spPr>
                  <a:xfrm>
                    <a:off x="3019320" y="3425760"/>
                    <a:ext cx="4760640" cy="1412640"/>
                  </a:xfrm>
                  <a:prstGeom prst="rect">
                    <a:avLst/>
                  </a:prstGeom>
                  <a:ln>
                    <a:noFill/>
                  </a:ln>
                </p:spPr>
              </p:pic>
            </p:oleObj>
          </a:graphicData>
        </a:graphic>
      </p:graphicFrame>
      <p:sp>
        <p:nvSpPr>
          <p:cNvPr id="563" name="Line 7"/>
          <p:cNvSpPr/>
          <p:nvPr/>
        </p:nvSpPr>
        <p:spPr>
          <a:xfrm>
            <a:off x="3628800" y="1895400"/>
            <a:ext cx="2076480" cy="360"/>
          </a:xfrm>
          <a:prstGeom prst="line">
            <a:avLst/>
          </a:prstGeom>
          <a:ln w="41400">
            <a:solidFill>
              <a:srgbClr val="0000ff"/>
            </a:solidFill>
            <a:round/>
          </a:ln>
        </p:spPr>
        <p:style>
          <a:lnRef idx="1">
            <a:schemeClr val="accent1"/>
          </a:lnRef>
          <a:fillRef idx="0">
            <a:schemeClr val="accent1"/>
          </a:fillRef>
          <a:effectRef idx="0">
            <a:schemeClr val="accent1"/>
          </a:effectRef>
          <a:fontRef idx="minor"/>
        </p:style>
      </p:sp>
      <p:sp>
        <p:nvSpPr>
          <p:cNvPr id="564" name="Line 8"/>
          <p:cNvSpPr/>
          <p:nvPr/>
        </p:nvSpPr>
        <p:spPr>
          <a:xfrm>
            <a:off x="3628800" y="3676320"/>
            <a:ext cx="2076480" cy="360"/>
          </a:xfrm>
          <a:prstGeom prst="line">
            <a:avLst/>
          </a:prstGeom>
          <a:ln w="41400">
            <a:solidFill>
              <a:srgbClr val="0000ff"/>
            </a:solidFill>
            <a:round/>
          </a:ln>
        </p:spPr>
        <p:style>
          <a:lnRef idx="1">
            <a:schemeClr val="accent1"/>
          </a:lnRef>
          <a:fillRef idx="0">
            <a:schemeClr val="accent1"/>
          </a:fillRef>
          <a:effectRef idx="0">
            <a:schemeClr val="accent1"/>
          </a:effectRef>
          <a:fontRef idx="minor"/>
        </p:style>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5" name="Picture 4" descr=""/>
          <p:cNvPicPr/>
          <p:nvPr/>
        </p:nvPicPr>
        <p:blipFill>
          <a:blip r:embed="rId1"/>
          <a:stretch/>
        </p:blipFill>
        <p:spPr>
          <a:xfrm>
            <a:off x="41400" y="749160"/>
            <a:ext cx="9038880" cy="5684400"/>
          </a:xfrm>
          <a:prstGeom prst="rect">
            <a:avLst/>
          </a:prstGeom>
          <a:ln w="9360">
            <a:noFill/>
          </a:ln>
        </p:spPr>
      </p:pic>
      <p:sp>
        <p:nvSpPr>
          <p:cNvPr id="566" name="TextShape 1"/>
          <p:cNvSpPr txBox="1"/>
          <p:nvPr/>
        </p:nvSpPr>
        <p:spPr>
          <a:xfrm>
            <a:off x="166680" y="142920"/>
            <a:ext cx="4871520" cy="82368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5),6) Loop Gain, Case A</a:t>
            </a:r>
            <a:endParaRPr b="0" lang="en-US" sz="3200" spc="-1" strike="noStrike">
              <a:solidFill>
                <a:srgbClr val="000000"/>
              </a:solidFill>
              <a:uFill>
                <a:solidFill>
                  <a:srgbClr val="ffffff"/>
                </a:solidFill>
              </a:uFill>
              <a:latin typeface="Arial"/>
            </a:endParaRPr>
          </a:p>
        </p:txBody>
      </p:sp>
      <p:sp>
        <p:nvSpPr>
          <p:cNvPr id="567" name="TextShape 2"/>
          <p:cNvSpPr txBox="1"/>
          <p:nvPr/>
        </p:nvSpPr>
        <p:spPr>
          <a:xfrm>
            <a:off x="6642000" y="6049800"/>
            <a:ext cx="2133360" cy="205920"/>
          </a:xfrm>
          <a:prstGeom prst="rect">
            <a:avLst/>
          </a:prstGeom>
          <a:noFill/>
          <a:ln>
            <a:noFill/>
          </a:ln>
        </p:spPr>
        <p:txBody>
          <a:bodyPr/>
          <a:p>
            <a:pPr algn="r">
              <a:lnSpc>
                <a:spcPct val="100000"/>
              </a:lnSpc>
            </a:pPr>
            <a:fld id="{B6E2B181-821E-4239-838F-6EC29ADB56B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68" name="CustomShape 3"/>
          <p:cNvSpPr/>
          <p:nvPr/>
        </p:nvSpPr>
        <p:spPr>
          <a:xfrm>
            <a:off x="2735280" y="2819520"/>
            <a:ext cx="712440" cy="2250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69" name="CustomShape 4"/>
          <p:cNvSpPr/>
          <p:nvPr/>
        </p:nvSpPr>
        <p:spPr>
          <a:xfrm flipH="1" flipV="1">
            <a:off x="3447360" y="2931480"/>
            <a:ext cx="318600" cy="36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70" name="CustomShape 5"/>
          <p:cNvSpPr/>
          <p:nvPr/>
        </p:nvSpPr>
        <p:spPr>
          <a:xfrm>
            <a:off x="3767040" y="2793960"/>
            <a:ext cx="2709360" cy="272880"/>
          </a:xfrm>
          <a:prstGeom prst="rect">
            <a:avLst/>
          </a:prstGeom>
          <a:solidFill>
            <a:schemeClr val="bg1"/>
          </a:solidFill>
          <a:ln w="15840">
            <a:solidFill>
              <a:srgbClr val="ff0000"/>
            </a:solidFill>
            <a:miter/>
          </a:ln>
        </p:spPr>
        <p:style>
          <a:lnRef idx="0"/>
          <a:fillRef idx="0"/>
          <a:effectRef idx="0"/>
          <a:fontRef idx="minor"/>
        </p:style>
        <p:txBody>
          <a:bodyPr lIns="90000" rIns="90000" tIns="45000" bIns="45000"/>
          <a:p>
            <a:pPr>
              <a:lnSpc>
                <a:spcPct val="100000"/>
              </a:lnSpc>
            </a:pPr>
            <a:r>
              <a:rPr b="1" lang="en-US" sz="1200" spc="-1" strike="noStrike">
                <a:solidFill>
                  <a:srgbClr val="ff0000"/>
                </a:solidFill>
                <a:uFill>
                  <a:solidFill>
                    <a:srgbClr val="ffffff"/>
                  </a:solidFill>
                </a:uFill>
                <a:latin typeface="Arial"/>
              </a:rPr>
              <a:t>Phase Margin at fcl = 87.5 degrees</a:t>
            </a:r>
            <a:endParaRPr b="0" lang="en-US" sz="1800" spc="-1" strike="noStrike">
              <a:solidFill>
                <a:srgbClr val="000000"/>
              </a:solidFill>
              <a:uFill>
                <a:solidFill>
                  <a:srgbClr val="ffffff"/>
                </a:solidFill>
              </a:uFill>
              <a:latin typeface="Arial"/>
            </a:endParaRPr>
          </a:p>
        </p:txBody>
      </p:sp>
      <p:sp>
        <p:nvSpPr>
          <p:cNvPr id="571" name="CustomShape 6"/>
          <p:cNvSpPr/>
          <p:nvPr/>
        </p:nvSpPr>
        <p:spPr>
          <a:xfrm>
            <a:off x="839880" y="1477800"/>
            <a:ext cx="1348920" cy="391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572" name="Picture 3" descr=""/>
          <p:cNvPicPr/>
          <p:nvPr/>
        </p:nvPicPr>
        <p:blipFill>
          <a:blip r:embed="rId2"/>
          <a:srcRect l="3549" t="8387" r="3537" b="8335"/>
          <a:stretch/>
        </p:blipFill>
        <p:spPr>
          <a:xfrm>
            <a:off x="4807080" y="109440"/>
            <a:ext cx="4185720" cy="1744200"/>
          </a:xfrm>
          <a:prstGeom prst="rect">
            <a:avLst/>
          </a:prstGeom>
          <a:ln w="9360">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147600" y="200160"/>
            <a:ext cx="4519080" cy="6379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5),6) Loop Gain, Case B</a:t>
            </a:r>
            <a:endParaRPr b="0" lang="en-US" sz="3200" spc="-1" strike="noStrike">
              <a:solidFill>
                <a:srgbClr val="000000"/>
              </a:solidFill>
              <a:uFill>
                <a:solidFill>
                  <a:srgbClr val="ffffff"/>
                </a:solidFill>
              </a:uFill>
              <a:latin typeface="Arial"/>
            </a:endParaRPr>
          </a:p>
        </p:txBody>
      </p:sp>
      <p:sp>
        <p:nvSpPr>
          <p:cNvPr id="574" name="TextShape 2"/>
          <p:cNvSpPr txBox="1"/>
          <p:nvPr/>
        </p:nvSpPr>
        <p:spPr>
          <a:xfrm>
            <a:off x="6642000" y="6049800"/>
            <a:ext cx="2133360" cy="205920"/>
          </a:xfrm>
          <a:prstGeom prst="rect">
            <a:avLst/>
          </a:prstGeom>
          <a:noFill/>
          <a:ln>
            <a:noFill/>
          </a:ln>
        </p:spPr>
        <p:txBody>
          <a:bodyPr/>
          <a:p>
            <a:pPr algn="r">
              <a:lnSpc>
                <a:spcPct val="100000"/>
              </a:lnSpc>
            </a:pPr>
            <a:fld id="{3E345521-BB9A-4C55-919A-C3C43D20B46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75" name="Picture 2" descr=""/>
          <p:cNvPicPr/>
          <p:nvPr/>
        </p:nvPicPr>
        <p:blipFill>
          <a:blip r:embed="rId1"/>
          <a:stretch/>
        </p:blipFill>
        <p:spPr>
          <a:xfrm>
            <a:off x="41400" y="779400"/>
            <a:ext cx="8973720" cy="5644800"/>
          </a:xfrm>
          <a:prstGeom prst="rect">
            <a:avLst/>
          </a:prstGeom>
          <a:ln w="9360">
            <a:noFill/>
          </a:ln>
        </p:spPr>
      </p:pic>
      <p:sp>
        <p:nvSpPr>
          <p:cNvPr id="576" name="CustomShape 3"/>
          <p:cNvSpPr/>
          <p:nvPr/>
        </p:nvSpPr>
        <p:spPr>
          <a:xfrm>
            <a:off x="2709720" y="2725560"/>
            <a:ext cx="712440" cy="2268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77" name="CustomShape 4"/>
          <p:cNvSpPr/>
          <p:nvPr/>
        </p:nvSpPr>
        <p:spPr>
          <a:xfrm flipH="1" flipV="1">
            <a:off x="3421800" y="2840040"/>
            <a:ext cx="582120" cy="432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78" name="CustomShape 5"/>
          <p:cNvSpPr/>
          <p:nvPr/>
        </p:nvSpPr>
        <p:spPr>
          <a:xfrm>
            <a:off x="4008600" y="2690640"/>
            <a:ext cx="2945520" cy="3034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Phase Margin at fcl = 54 degrees</a:t>
            </a:r>
            <a:endParaRPr b="0" lang="en-US" sz="1800" spc="-1" strike="noStrike">
              <a:solidFill>
                <a:srgbClr val="000000"/>
              </a:solidFill>
              <a:uFill>
                <a:solidFill>
                  <a:srgbClr val="ffffff"/>
                </a:solidFill>
              </a:uFill>
              <a:latin typeface="Arial"/>
            </a:endParaRPr>
          </a:p>
        </p:txBody>
      </p:sp>
      <p:sp>
        <p:nvSpPr>
          <p:cNvPr id="579" name="CustomShape 6"/>
          <p:cNvSpPr/>
          <p:nvPr/>
        </p:nvSpPr>
        <p:spPr>
          <a:xfrm>
            <a:off x="882720" y="1411200"/>
            <a:ext cx="1449000" cy="391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580" name="Picture 3" descr=""/>
          <p:cNvPicPr/>
          <p:nvPr/>
        </p:nvPicPr>
        <p:blipFill>
          <a:blip r:embed="rId2"/>
          <a:srcRect l="3750" t="9186" r="3939" b="9147"/>
          <a:stretch/>
        </p:blipFill>
        <p:spPr>
          <a:xfrm>
            <a:off x="4848120" y="142920"/>
            <a:ext cx="4203360" cy="1711080"/>
          </a:xfrm>
          <a:prstGeom prst="rect">
            <a:avLst/>
          </a:prstGeom>
          <a:ln w="9360">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Picture 7" descr=""/>
          <p:cNvPicPr/>
          <p:nvPr/>
        </p:nvPicPr>
        <p:blipFill>
          <a:blip r:embed="rId1"/>
          <a:stretch/>
        </p:blipFill>
        <p:spPr>
          <a:xfrm>
            <a:off x="3094200" y="114480"/>
            <a:ext cx="5925600" cy="2717280"/>
          </a:xfrm>
          <a:prstGeom prst="rect">
            <a:avLst/>
          </a:prstGeom>
          <a:ln w="9360">
            <a:noFill/>
          </a:ln>
        </p:spPr>
      </p:pic>
      <p:pic>
        <p:nvPicPr>
          <p:cNvPr id="211" name="Picture 4" descr=""/>
          <p:cNvPicPr/>
          <p:nvPr/>
        </p:nvPicPr>
        <p:blipFill>
          <a:blip r:embed="rId2"/>
          <a:srcRect l="0" t="1909" r="579" b="1722"/>
          <a:stretch/>
        </p:blipFill>
        <p:spPr>
          <a:xfrm>
            <a:off x="54000" y="2919240"/>
            <a:ext cx="6275160" cy="3825360"/>
          </a:xfrm>
          <a:prstGeom prst="rect">
            <a:avLst/>
          </a:prstGeom>
          <a:ln w="9360">
            <a:noFill/>
          </a:ln>
        </p:spPr>
      </p:pic>
      <p:sp>
        <p:nvSpPr>
          <p:cNvPr id="212" name="TextShape 1"/>
          <p:cNvSpPr txBox="1"/>
          <p:nvPr/>
        </p:nvSpPr>
        <p:spPr>
          <a:xfrm>
            <a:off x="177840" y="152280"/>
            <a:ext cx="3219120" cy="813960"/>
          </a:xfrm>
          <a:prstGeom prst="rect">
            <a:avLst/>
          </a:prstGeom>
          <a:noFill/>
          <a:ln>
            <a:noFill/>
          </a:ln>
        </p:spPr>
        <p:txBody>
          <a:bodyPr anchor="ctr"/>
          <a:p>
            <a:pPr>
              <a:lnSpc>
                <a:spcPct val="100000"/>
              </a:lnSpc>
            </a:pPr>
            <a:r>
              <a:rPr b="1" i="1" lang="en-US" sz="2800" spc="-1" strike="noStrike">
                <a:solidFill>
                  <a:srgbClr val="c00000"/>
                </a:solidFill>
                <a:uFill>
                  <a:solidFill>
                    <a:srgbClr val="ffffff"/>
                  </a:solidFill>
                </a:uFill>
                <a:latin typeface="Arial"/>
              </a:rPr>
              <a:t>But it worked fine </a:t>
            </a:r>
            <a:r>
              <a:rPr b="1" i="1" lang="en-US" sz="2800" spc="-1" strike="noStrike">
                <a:solidFill>
                  <a:srgbClr val="c00000"/>
                </a:solidFill>
                <a:uFill>
                  <a:solidFill>
                    <a:srgbClr val="ffffff"/>
                  </a:solidFill>
                </a:uFill>
                <a:latin typeface="Arial"/>
              </a:rPr>
              <a:t>
</a:t>
            </a:r>
            <a:r>
              <a:rPr b="1" i="1" lang="en-US" sz="2800" spc="-1" strike="noStrike">
                <a:solidFill>
                  <a:srgbClr val="c00000"/>
                </a:solidFill>
                <a:uFill>
                  <a:solidFill>
                    <a:srgbClr val="ffffff"/>
                  </a:solidFill>
                </a:uFill>
                <a:latin typeface="Arial"/>
              </a:rPr>
              <a:t>in the lab!</a:t>
            </a:r>
            <a:endParaRPr b="0" lang="en-US" sz="3200" spc="-1" strike="noStrike">
              <a:solidFill>
                <a:srgbClr val="000000"/>
              </a:solidFill>
              <a:uFill>
                <a:solidFill>
                  <a:srgbClr val="ffffff"/>
                </a:solidFill>
              </a:uFill>
              <a:latin typeface="Arial"/>
            </a:endParaRPr>
          </a:p>
        </p:txBody>
      </p:sp>
      <p:sp>
        <p:nvSpPr>
          <p:cNvPr id="213" name="CustomShape 2"/>
          <p:cNvSpPr/>
          <p:nvPr/>
        </p:nvSpPr>
        <p:spPr>
          <a:xfrm>
            <a:off x="250920" y="1000080"/>
            <a:ext cx="2779200" cy="1431000"/>
          </a:xfrm>
          <a:prstGeom prst="rect">
            <a:avLst/>
          </a:prstGeom>
          <a:noFill/>
          <a:ln w="9360">
            <a:solidFill>
              <a:schemeClr val="accent1"/>
            </a:solidFill>
            <a:miter/>
          </a:ln>
        </p:spPr>
        <p:style>
          <a:lnRef idx="0"/>
          <a:fillRef idx="0"/>
          <a:effectRef idx="0"/>
          <a:fontRef idx="minor"/>
        </p:style>
        <p:txBody>
          <a:bodyPr lIns="90000" rIns="90000" tIns="45000" bIns="45000"/>
          <a:p>
            <a:pPr>
              <a:lnSpc>
                <a:spcPct val="100000"/>
              </a:lnSpc>
            </a:pPr>
            <a:r>
              <a:rPr b="1" lang="en-US" sz="2200" spc="-1" strike="noStrike">
                <a:solidFill>
                  <a:srgbClr val="ff0000"/>
                </a:solidFill>
                <a:uFill>
                  <a:solidFill>
                    <a:srgbClr val="ffffff"/>
                  </a:solidFill>
                </a:uFill>
                <a:latin typeface="Arial"/>
              </a:rPr>
              <a:t>Transient on:</a:t>
            </a:r>
            <a:endParaRPr b="0" lang="en-US" sz="1800" spc="-1" strike="noStrike">
              <a:solidFill>
                <a:srgbClr val="000000"/>
              </a:solidFill>
              <a:uFill>
                <a:solidFill>
                  <a:srgbClr val="ffffff"/>
                </a:solidFill>
              </a:uFill>
              <a:latin typeface="Arial"/>
            </a:endParaRPr>
          </a:p>
          <a:p>
            <a:pPr>
              <a:lnSpc>
                <a:spcPct val="100000"/>
              </a:lnSpc>
            </a:pPr>
            <a:r>
              <a:rPr b="1" lang="en-US" sz="2200" spc="-1" strike="noStrike">
                <a:solidFill>
                  <a:srgbClr val="000000"/>
                </a:solidFill>
                <a:uFill>
                  <a:solidFill>
                    <a:srgbClr val="ffffff"/>
                  </a:solidFill>
                </a:uFill>
                <a:latin typeface="Arial"/>
              </a:rPr>
              <a:t>+Input </a:t>
            </a:r>
            <a:r>
              <a:rPr b="1" i="1" lang="en-US" sz="2200" spc="-1" strike="noStrike">
                <a:solidFill>
                  <a:srgbClr val="000000"/>
                </a:solidFill>
                <a:uFill>
                  <a:solidFill>
                    <a:srgbClr val="ffffff"/>
                  </a:solidFill>
                </a:uFill>
                <a:latin typeface="Arial"/>
              </a:rPr>
              <a:t>or</a:t>
            </a:r>
            <a:r>
              <a:rPr b="1" lang="en-US" sz="2200" spc="-1" strike="noStrike">
                <a:solidFill>
                  <a:srgbClr val="000000"/>
                </a:solidFill>
                <a:uFill>
                  <a:solidFill>
                    <a:srgbClr val="ffffff"/>
                  </a:solidFill>
                </a:uFill>
                <a:latin typeface="Arial"/>
              </a:rPr>
              <a:t> –Input</a:t>
            </a:r>
            <a:endParaRPr b="0" lang="en-US" sz="1800" spc="-1" strike="noStrike">
              <a:solidFill>
                <a:srgbClr val="000000"/>
              </a:solidFill>
              <a:uFill>
                <a:solidFill>
                  <a:srgbClr val="ffffff"/>
                </a:solidFill>
              </a:uFill>
              <a:latin typeface="Arial"/>
            </a:endParaRPr>
          </a:p>
          <a:p>
            <a:pPr>
              <a:lnSpc>
                <a:spcPct val="100000"/>
              </a:lnSpc>
            </a:pPr>
            <a:r>
              <a:rPr b="1" lang="en-US" sz="2200" spc="-1" strike="noStrike">
                <a:solidFill>
                  <a:srgbClr val="000000"/>
                </a:solidFill>
                <a:uFill>
                  <a:solidFill>
                    <a:srgbClr val="ffffff"/>
                  </a:solidFill>
                </a:uFill>
                <a:latin typeface="Arial"/>
              </a:rPr>
              <a:t>Vcc </a:t>
            </a:r>
            <a:r>
              <a:rPr b="1" i="1" lang="en-US" sz="2200" spc="-1" strike="noStrike">
                <a:solidFill>
                  <a:srgbClr val="000000"/>
                </a:solidFill>
                <a:uFill>
                  <a:solidFill>
                    <a:srgbClr val="ffffff"/>
                  </a:solidFill>
                </a:uFill>
                <a:latin typeface="Arial"/>
              </a:rPr>
              <a:t>or</a:t>
            </a:r>
            <a:r>
              <a:rPr b="1" lang="en-US" sz="2200" spc="-1" strike="noStrike">
                <a:solidFill>
                  <a:srgbClr val="000000"/>
                </a:solidFill>
                <a:uFill>
                  <a:solidFill>
                    <a:srgbClr val="ffffff"/>
                  </a:solidFill>
                </a:uFill>
                <a:latin typeface="Arial"/>
              </a:rPr>
              <a:t> Vee</a:t>
            </a:r>
            <a:endParaRPr b="0" lang="en-US" sz="1800" spc="-1" strike="noStrike">
              <a:solidFill>
                <a:srgbClr val="000000"/>
              </a:solidFill>
              <a:uFill>
                <a:solidFill>
                  <a:srgbClr val="ffffff"/>
                </a:solidFill>
              </a:uFill>
              <a:latin typeface="Arial"/>
            </a:endParaRPr>
          </a:p>
          <a:p>
            <a:pPr>
              <a:lnSpc>
                <a:spcPct val="100000"/>
              </a:lnSpc>
            </a:pPr>
            <a:r>
              <a:rPr b="1" lang="en-US" sz="2200" spc="-1" strike="noStrike">
                <a:solidFill>
                  <a:srgbClr val="000000"/>
                </a:solidFill>
                <a:uFill>
                  <a:solidFill>
                    <a:srgbClr val="ffffff"/>
                  </a:solidFill>
                </a:uFill>
                <a:latin typeface="Arial"/>
              </a:rPr>
              <a:t>Output</a:t>
            </a:r>
            <a:endParaRPr b="0" lang="en-US" sz="1800" spc="-1" strike="noStrike">
              <a:solidFill>
                <a:srgbClr val="000000"/>
              </a:solidFill>
              <a:uFill>
                <a:solidFill>
                  <a:srgbClr val="ffffff"/>
                </a:solidFill>
              </a:uFill>
              <a:latin typeface="Arial"/>
            </a:endParaRPr>
          </a:p>
        </p:txBody>
      </p:sp>
      <p:sp>
        <p:nvSpPr>
          <p:cNvPr id="214" name="TextShape 3"/>
          <p:cNvSpPr txBox="1"/>
          <p:nvPr/>
        </p:nvSpPr>
        <p:spPr>
          <a:xfrm>
            <a:off x="6642000" y="6049800"/>
            <a:ext cx="2133360" cy="205920"/>
          </a:xfrm>
          <a:prstGeom prst="rect">
            <a:avLst/>
          </a:prstGeom>
          <a:noFill/>
          <a:ln>
            <a:noFill/>
          </a:ln>
        </p:spPr>
        <p:txBody>
          <a:bodyPr/>
          <a:p>
            <a:pPr algn="r">
              <a:lnSpc>
                <a:spcPct val="100000"/>
              </a:lnSpc>
            </a:pPr>
            <a:fld id="{5D845E21-ED96-4D90-9A7F-7C63D6D830D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15" name="Line 4"/>
          <p:cNvSpPr/>
          <p:nvPr/>
        </p:nvSpPr>
        <p:spPr>
          <a:xfrm>
            <a:off x="2760480" y="2330280"/>
            <a:ext cx="351000" cy="1076400"/>
          </a:xfrm>
          <a:prstGeom prst="line">
            <a:avLst/>
          </a:prstGeom>
          <a:ln w="31680">
            <a:solidFill>
              <a:srgbClr val="ff0000"/>
            </a:solidFill>
            <a:round/>
            <a:tailEnd len="lg" type="triangle" w="lg"/>
          </a:ln>
        </p:spPr>
        <p:style>
          <a:lnRef idx="0"/>
          <a:fillRef idx="0"/>
          <a:effectRef idx="0"/>
          <a:fontRef idx="minor"/>
        </p:style>
      </p:sp>
      <p:sp>
        <p:nvSpPr>
          <p:cNvPr id="216" name="CustomShape 5"/>
          <p:cNvSpPr/>
          <p:nvPr/>
        </p:nvSpPr>
        <p:spPr>
          <a:xfrm>
            <a:off x="6435720" y="3610080"/>
            <a:ext cx="2555640" cy="243648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1" lang="en-US" sz="2200" spc="-1" strike="noStrike">
                <a:solidFill>
                  <a:srgbClr val="000000"/>
                </a:solidFill>
                <a:uFill>
                  <a:solidFill>
                    <a:srgbClr val="ffffff"/>
                  </a:solidFill>
                </a:uFill>
                <a:latin typeface="Arial"/>
              </a:rPr>
              <a:t>Check</a:t>
            </a:r>
            <a:r>
              <a:rPr b="1" i="1" lang="en-US" sz="2200" spc="-1" strike="noStrike">
                <a:solidFill>
                  <a:srgbClr val="000000"/>
                </a:solidFill>
                <a:uFill>
                  <a:solidFill>
                    <a:srgbClr val="ffffff"/>
                  </a:solidFill>
                </a:uFill>
                <a:latin typeface="Arial"/>
              </a:rPr>
              <a:t> ALL </a:t>
            </a:r>
            <a:r>
              <a:rPr b="1" lang="en-US" sz="2200" spc="-1" strike="noStrike">
                <a:solidFill>
                  <a:srgbClr val="000000"/>
                </a:solidFill>
                <a:uFill>
                  <a:solidFill>
                    <a:srgbClr val="ffffff"/>
                  </a:solidFill>
                </a:uFill>
                <a:latin typeface="Arial"/>
              </a:rPr>
              <a:t>Op Amp Circuits for Stability regardless of their closed loop signal frequency of operation! </a:t>
            </a:r>
            <a:endParaRPr b="0" lang="en-US" sz="1800" spc="-1" strike="noStrike">
              <a:solidFill>
                <a:srgbClr val="000000"/>
              </a:solidFill>
              <a:uFill>
                <a:solidFill>
                  <a:srgbClr val="ffffff"/>
                </a:solidFill>
              </a:uFill>
              <a:latin typeface="Arial"/>
            </a:endParaRPr>
          </a:p>
        </p:txBody>
      </p:sp>
      <p:pic>
        <p:nvPicPr>
          <p:cNvPr id="217" name="Picture 6" descr=""/>
          <p:cNvPicPr/>
          <p:nvPr/>
        </p:nvPicPr>
        <p:blipFill>
          <a:blip r:embed="rId3"/>
          <a:stretch/>
        </p:blipFill>
        <p:spPr>
          <a:xfrm>
            <a:off x="2455920" y="1104840"/>
            <a:ext cx="549000" cy="1296720"/>
          </a:xfrm>
          <a:prstGeom prst="rect">
            <a:avLst/>
          </a:prstGeom>
          <a:ln w="9360">
            <a:noFill/>
          </a:ln>
        </p:spPr>
      </p:pic>
      <p:sp>
        <p:nvSpPr>
          <p:cNvPr id="218" name="CustomShape 6"/>
          <p:cNvSpPr/>
          <p:nvPr/>
        </p:nvSpPr>
        <p:spPr>
          <a:xfrm>
            <a:off x="6435720" y="2706840"/>
            <a:ext cx="3219120" cy="813960"/>
          </a:xfrm>
          <a:prstGeom prst="rect">
            <a:avLst/>
          </a:prstGeom>
          <a:noFill/>
          <a:ln w="9360">
            <a:noFill/>
          </a:ln>
        </p:spPr>
        <p:style>
          <a:lnRef idx="0"/>
          <a:fillRef idx="0"/>
          <a:effectRef idx="0"/>
          <a:fontRef idx="minor"/>
        </p:style>
        <p:txBody>
          <a:bodyPr lIns="90000" rIns="90000" tIns="45000" bIns="45000" anchor="ctr"/>
          <a:p>
            <a:pPr>
              <a:lnSpc>
                <a:spcPct val="85000"/>
              </a:lnSpc>
            </a:pPr>
            <a:r>
              <a:rPr b="1" i="1" lang="en-US" sz="2800" spc="-1" strike="noStrike">
                <a:solidFill>
                  <a:srgbClr val="c00000"/>
                </a:solidFill>
                <a:uFill>
                  <a:solidFill>
                    <a:srgbClr val="ffffff"/>
                  </a:solidFill>
                </a:uFill>
                <a:latin typeface="Arial"/>
              </a:rPr>
              <a:t>But I’m only using it at DC!</a:t>
            </a:r>
            <a:endParaRPr b="0" lang="en-US" sz="1800" spc="-1" strike="noStrike">
              <a:solidFill>
                <a:srgbClr val="000000"/>
              </a:solidFill>
              <a:uFill>
                <a:solidFill>
                  <a:srgbClr val="ffffff"/>
                </a:solidFill>
              </a:uFill>
              <a:latin typeface="Arial"/>
            </a:endParaRPr>
          </a:p>
        </p:txBody>
      </p:sp>
      <p:sp>
        <p:nvSpPr>
          <p:cNvPr id="219" name="CustomShape 7"/>
          <p:cNvSpPr/>
          <p:nvPr/>
        </p:nvSpPr>
        <p:spPr>
          <a:xfrm>
            <a:off x="36360" y="4419720"/>
            <a:ext cx="437760" cy="277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TextShape 1"/>
          <p:cNvSpPr txBox="1"/>
          <p:nvPr/>
        </p:nvSpPr>
        <p:spPr>
          <a:xfrm>
            <a:off x="6642000" y="6049800"/>
            <a:ext cx="2133360" cy="205920"/>
          </a:xfrm>
          <a:prstGeom prst="rect">
            <a:avLst/>
          </a:prstGeom>
          <a:noFill/>
          <a:ln>
            <a:noFill/>
          </a:ln>
        </p:spPr>
        <p:txBody>
          <a:bodyPr/>
          <a:p>
            <a:pPr algn="r">
              <a:lnSpc>
                <a:spcPct val="100000"/>
              </a:lnSpc>
            </a:pPr>
            <a:fld id="{21B862DB-4601-4B50-8E15-7556F4A1852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82" name="TextShape 2"/>
          <p:cNvSpPr txBox="1"/>
          <p:nvPr/>
        </p:nvSpPr>
        <p:spPr>
          <a:xfrm>
            <a:off x="181080" y="189000"/>
            <a:ext cx="4390560" cy="739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7) AC VOUT/VIN, Case A</a:t>
            </a:r>
            <a:endParaRPr b="0" lang="en-US" sz="3200" spc="-1" strike="noStrike">
              <a:solidFill>
                <a:srgbClr val="000000"/>
              </a:solidFill>
              <a:uFill>
                <a:solidFill>
                  <a:srgbClr val="ffffff"/>
                </a:solidFill>
              </a:uFill>
              <a:latin typeface="Arial"/>
            </a:endParaRPr>
          </a:p>
        </p:txBody>
      </p:sp>
      <p:pic>
        <p:nvPicPr>
          <p:cNvPr id="583" name="Picture 3" descr=""/>
          <p:cNvPicPr/>
          <p:nvPr/>
        </p:nvPicPr>
        <p:blipFill>
          <a:blip r:embed="rId1"/>
          <a:stretch/>
        </p:blipFill>
        <p:spPr>
          <a:xfrm>
            <a:off x="174600" y="1785960"/>
            <a:ext cx="7330680" cy="4611240"/>
          </a:xfrm>
          <a:prstGeom prst="rect">
            <a:avLst/>
          </a:prstGeom>
          <a:ln w="9360">
            <a:noFill/>
          </a:ln>
        </p:spPr>
      </p:pic>
      <p:pic>
        <p:nvPicPr>
          <p:cNvPr id="584" name="Picture 3" descr=""/>
          <p:cNvPicPr/>
          <p:nvPr/>
        </p:nvPicPr>
        <p:blipFill>
          <a:blip r:embed="rId2"/>
          <a:srcRect l="3183" t="8904" r="2986" b="7964"/>
          <a:stretch/>
        </p:blipFill>
        <p:spPr>
          <a:xfrm>
            <a:off x="4605480" y="41400"/>
            <a:ext cx="4479480" cy="1879200"/>
          </a:xfrm>
          <a:prstGeom prst="rect">
            <a:avLst/>
          </a:prstGeom>
          <a:ln w="9360">
            <a:noFill/>
          </a:ln>
        </p:spPr>
      </p:pic>
      <p:sp>
        <p:nvSpPr>
          <p:cNvPr id="585" name="CustomShape 3"/>
          <p:cNvSpPr/>
          <p:nvPr/>
        </p:nvSpPr>
        <p:spPr>
          <a:xfrm>
            <a:off x="846000" y="2459160"/>
            <a:ext cx="1172880" cy="502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6642000" y="6049800"/>
            <a:ext cx="2133360" cy="205920"/>
          </a:xfrm>
          <a:prstGeom prst="rect">
            <a:avLst/>
          </a:prstGeom>
          <a:noFill/>
          <a:ln>
            <a:noFill/>
          </a:ln>
        </p:spPr>
        <p:txBody>
          <a:bodyPr/>
          <a:p>
            <a:pPr algn="r">
              <a:lnSpc>
                <a:spcPct val="100000"/>
              </a:lnSpc>
            </a:pPr>
            <a:fld id="{766AB66E-5C33-4024-9232-80E94ADC398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87" name="TextShape 2"/>
          <p:cNvSpPr txBox="1"/>
          <p:nvPr/>
        </p:nvSpPr>
        <p:spPr>
          <a:xfrm>
            <a:off x="142920" y="208080"/>
            <a:ext cx="4495320" cy="73944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8) Transient Analysis, Case A</a:t>
            </a:r>
            <a:endParaRPr b="0" lang="en-US" sz="3200" spc="-1" strike="noStrike">
              <a:solidFill>
                <a:srgbClr val="000000"/>
              </a:solidFill>
              <a:uFill>
                <a:solidFill>
                  <a:srgbClr val="ffffff"/>
                </a:solidFill>
              </a:uFill>
              <a:latin typeface="Arial"/>
            </a:endParaRPr>
          </a:p>
        </p:txBody>
      </p:sp>
      <p:pic>
        <p:nvPicPr>
          <p:cNvPr id="588" name="Picture 2" descr=""/>
          <p:cNvPicPr/>
          <p:nvPr/>
        </p:nvPicPr>
        <p:blipFill>
          <a:blip r:embed="rId1"/>
          <a:stretch/>
        </p:blipFill>
        <p:spPr>
          <a:xfrm>
            <a:off x="103320" y="985680"/>
            <a:ext cx="8584920" cy="5400360"/>
          </a:xfrm>
          <a:prstGeom prst="rect">
            <a:avLst/>
          </a:prstGeom>
          <a:ln w="9360">
            <a:noFill/>
          </a:ln>
        </p:spPr>
      </p:pic>
      <p:pic>
        <p:nvPicPr>
          <p:cNvPr id="589" name="Picture 3" descr=""/>
          <p:cNvPicPr/>
          <p:nvPr/>
        </p:nvPicPr>
        <p:blipFill>
          <a:blip r:embed="rId2"/>
          <a:srcRect l="3792" t="9968" r="3884" b="10037"/>
          <a:stretch/>
        </p:blipFill>
        <p:spPr>
          <a:xfrm>
            <a:off x="4675320" y="71280"/>
            <a:ext cx="4406400" cy="1807920"/>
          </a:xfrm>
          <a:prstGeom prst="rect">
            <a:avLst/>
          </a:prstGeom>
          <a:ln w="9360">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0" name="Picture 6" descr=""/>
          <p:cNvPicPr/>
          <p:nvPr/>
        </p:nvPicPr>
        <p:blipFill>
          <a:blip r:embed="rId1"/>
          <a:stretch/>
        </p:blipFill>
        <p:spPr>
          <a:xfrm>
            <a:off x="768240" y="3830760"/>
            <a:ext cx="6832080" cy="2314080"/>
          </a:xfrm>
          <a:prstGeom prst="rect">
            <a:avLst/>
          </a:prstGeom>
          <a:ln w="9360">
            <a:solidFill>
              <a:srgbClr val="ff0000"/>
            </a:solidFill>
            <a:miter/>
          </a:ln>
        </p:spPr>
      </p:pic>
      <p:sp>
        <p:nvSpPr>
          <p:cNvPr id="591" name="TextShape 1"/>
          <p:cNvSpPr txBox="1"/>
          <p:nvPr/>
        </p:nvSpPr>
        <p:spPr>
          <a:xfrm>
            <a:off x="6642000" y="6049800"/>
            <a:ext cx="2133360" cy="205920"/>
          </a:xfrm>
          <a:prstGeom prst="rect">
            <a:avLst/>
          </a:prstGeom>
          <a:noFill/>
          <a:ln>
            <a:noFill/>
          </a:ln>
        </p:spPr>
        <p:txBody>
          <a:bodyPr/>
          <a:p>
            <a:pPr algn="r">
              <a:lnSpc>
                <a:spcPct val="100000"/>
              </a:lnSpc>
            </a:pPr>
            <a:fld id="{373C057D-1E10-47CA-8453-2331BA6FEEC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92" name="TextShape 2"/>
          <p:cNvSpPr txBox="1"/>
          <p:nvPr/>
        </p:nvSpPr>
        <p:spPr>
          <a:xfrm>
            <a:off x="306360" y="291960"/>
            <a:ext cx="846720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Key Design Consideration </a:t>
            </a:r>
            <a:endParaRPr b="0" lang="en-US" sz="3200" spc="-1" strike="noStrike">
              <a:solidFill>
                <a:srgbClr val="000000"/>
              </a:solidFill>
              <a:uFill>
                <a:solidFill>
                  <a:srgbClr val="ffffff"/>
                </a:solidFill>
              </a:uFill>
              <a:latin typeface="Arial"/>
            </a:endParaRPr>
          </a:p>
        </p:txBody>
      </p:sp>
      <p:pic>
        <p:nvPicPr>
          <p:cNvPr id="593" name="Picture 5" descr=""/>
          <p:cNvPicPr/>
          <p:nvPr/>
        </p:nvPicPr>
        <p:blipFill>
          <a:blip r:embed="rId2"/>
          <a:stretch/>
        </p:blipFill>
        <p:spPr>
          <a:xfrm>
            <a:off x="755640" y="1330200"/>
            <a:ext cx="6825960" cy="2344320"/>
          </a:xfrm>
          <a:prstGeom prst="rect">
            <a:avLst/>
          </a:prstGeom>
          <a:ln w="9360">
            <a:solidFill>
              <a:srgbClr val="ff0000"/>
            </a:solidFill>
            <a:miter/>
          </a:ln>
        </p:spPr>
      </p:pic>
      <p:sp>
        <p:nvSpPr>
          <p:cNvPr id="594" name="CustomShape 3"/>
          <p:cNvSpPr/>
          <p:nvPr/>
        </p:nvSpPr>
        <p:spPr>
          <a:xfrm>
            <a:off x="712800" y="847800"/>
            <a:ext cx="6870240" cy="4561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2400" spc="-1" strike="noStrike">
                <a:solidFill>
                  <a:srgbClr val="0000ff"/>
                </a:solidFill>
                <a:uFill>
                  <a:solidFill>
                    <a:srgbClr val="ffffff"/>
                  </a:solidFill>
                </a:uFill>
                <a:latin typeface="Arial"/>
              </a:rPr>
              <a:t>Accuracy of VOUT depends on Load Current </a:t>
            </a:r>
            <a:endParaRPr b="0" lang="en-US" sz="1800" spc="-1" strike="noStrike">
              <a:solidFill>
                <a:srgbClr val="000000"/>
              </a:solidFill>
              <a:uFill>
                <a:solidFill>
                  <a:srgbClr val="ffffff"/>
                </a:solidFill>
              </a:uFill>
              <a:latin typeface="Arial"/>
            </a:endParaRPr>
          </a:p>
        </p:txBody>
      </p:sp>
      <p:sp>
        <p:nvSpPr>
          <p:cNvPr id="595" name="CustomShape 4"/>
          <p:cNvSpPr/>
          <p:nvPr/>
        </p:nvSpPr>
        <p:spPr>
          <a:xfrm>
            <a:off x="5651640" y="1376280"/>
            <a:ext cx="200232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Light Load Current</a:t>
            </a:r>
            <a:endParaRPr b="0" lang="en-US" sz="1800" spc="-1" strike="noStrike">
              <a:solidFill>
                <a:srgbClr val="000000"/>
              </a:solidFill>
              <a:uFill>
                <a:solidFill>
                  <a:srgbClr val="ffffff"/>
                </a:solidFill>
              </a:uFill>
              <a:latin typeface="Arial"/>
            </a:endParaRPr>
          </a:p>
        </p:txBody>
      </p:sp>
      <p:sp>
        <p:nvSpPr>
          <p:cNvPr id="596" name="CustomShape 5"/>
          <p:cNvSpPr/>
          <p:nvPr/>
        </p:nvSpPr>
        <p:spPr>
          <a:xfrm>
            <a:off x="5546520" y="3986280"/>
            <a:ext cx="209664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Heavy Load Current</a:t>
            </a:r>
            <a:endParaRPr b="0" lang="en-US" sz="1800" spc="-1" strike="noStrike">
              <a:solidFill>
                <a:srgbClr val="000000"/>
              </a:solidFill>
              <a:uFill>
                <a:solidFill>
                  <a:srgbClr val="ffffff"/>
                </a:solidFill>
              </a:uFill>
              <a:latin typeface="Arial"/>
            </a:endParaRPr>
          </a:p>
        </p:txBody>
      </p:sp>
      <p:sp>
        <p:nvSpPr>
          <p:cNvPr id="597" name="CustomShape 6"/>
          <p:cNvSpPr/>
          <p:nvPr/>
        </p:nvSpPr>
        <p:spPr>
          <a:xfrm>
            <a:off x="2265480" y="2558880"/>
            <a:ext cx="880560" cy="367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98" name="CustomShape 7"/>
          <p:cNvSpPr/>
          <p:nvPr/>
        </p:nvSpPr>
        <p:spPr>
          <a:xfrm>
            <a:off x="2139840" y="4917960"/>
            <a:ext cx="880560" cy="367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99" name="CustomShape 8"/>
          <p:cNvSpPr/>
          <p:nvPr/>
        </p:nvSpPr>
        <p:spPr>
          <a:xfrm>
            <a:off x="6159600" y="4640400"/>
            <a:ext cx="1231560" cy="291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600" name="CustomShape 9"/>
          <p:cNvSpPr/>
          <p:nvPr/>
        </p:nvSpPr>
        <p:spPr>
          <a:xfrm>
            <a:off x="6126120" y="2251080"/>
            <a:ext cx="1231560" cy="291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Picture 10" descr=""/>
          <p:cNvPicPr/>
          <p:nvPr/>
        </p:nvPicPr>
        <p:blipFill>
          <a:blip r:embed="rId1"/>
          <a:stretch/>
        </p:blipFill>
        <p:spPr>
          <a:xfrm>
            <a:off x="4554360" y="3672000"/>
            <a:ext cx="3401640" cy="2550600"/>
          </a:xfrm>
          <a:prstGeom prst="rect">
            <a:avLst/>
          </a:prstGeom>
          <a:ln w="9360">
            <a:noFill/>
          </a:ln>
        </p:spPr>
      </p:pic>
      <p:sp>
        <p:nvSpPr>
          <p:cNvPr id="221" name="TextShape 1"/>
          <p:cNvSpPr txBox="1"/>
          <p:nvPr/>
        </p:nvSpPr>
        <p:spPr>
          <a:xfrm>
            <a:off x="231840" y="142920"/>
            <a:ext cx="875628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Recognize Amplifier Stability Issues on the Bench</a:t>
            </a:r>
            <a:endParaRPr b="0" lang="en-US" sz="3200" spc="-1" strike="noStrike">
              <a:solidFill>
                <a:srgbClr val="000000"/>
              </a:solidFill>
              <a:uFill>
                <a:solidFill>
                  <a:srgbClr val="ffffff"/>
                </a:solidFill>
              </a:uFill>
              <a:latin typeface="Arial"/>
            </a:endParaRPr>
          </a:p>
        </p:txBody>
      </p:sp>
      <p:sp>
        <p:nvSpPr>
          <p:cNvPr id="222" name="TextShape 2"/>
          <p:cNvSpPr txBox="1"/>
          <p:nvPr/>
        </p:nvSpPr>
        <p:spPr>
          <a:xfrm>
            <a:off x="333360" y="936720"/>
            <a:ext cx="8454600" cy="4692240"/>
          </a:xfrm>
          <a:prstGeom prst="rect">
            <a:avLst/>
          </a:prstGeom>
          <a:noFill/>
          <a:ln w="9360">
            <a:noFill/>
          </a:ln>
        </p:spPr>
        <p:txBody>
          <a:bodyPr/>
          <a:p>
            <a:pPr marL="227160" indent="-226800">
              <a:lnSpc>
                <a:spcPct val="100000"/>
              </a:lnSpc>
              <a:buClr>
                <a:srgbClr val="000000"/>
              </a:buClr>
              <a:buFont typeface="Symbol" charset="2"/>
              <a:buChar char=""/>
            </a:pPr>
            <a:r>
              <a:rPr b="0" lang="en-US" sz="2000" spc="-1" strike="noStrike" u="sng">
                <a:solidFill>
                  <a:srgbClr val="000000"/>
                </a:solidFill>
                <a:uFill>
                  <a:solidFill>
                    <a:srgbClr val="ffffff"/>
                  </a:solidFill>
                </a:uFill>
                <a:latin typeface="Arial"/>
              </a:rPr>
              <a:t>Required Tools: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Oscilloscope</a:t>
            </a:r>
            <a:endParaRPr b="0" lang="en-US" sz="18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Signal Generator</a:t>
            </a:r>
            <a:endParaRPr b="0" lang="en-US" sz="18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u="sng">
                <a:solidFill>
                  <a:srgbClr val="000000"/>
                </a:solidFill>
                <a:uFill>
                  <a:solidFill>
                    <a:srgbClr val="ffffff"/>
                  </a:solidFill>
                </a:uFill>
                <a:latin typeface="Arial"/>
              </a:rPr>
              <a:t>Other Useful Tools: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Gain / Phase Analyzer</a:t>
            </a:r>
            <a:endParaRPr b="0" lang="en-US" sz="18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Network / Spectrum Analyzer</a:t>
            </a:r>
            <a:endParaRPr b="0" lang="en-US" sz="1800" spc="-1" strike="noStrike">
              <a:solidFill>
                <a:srgbClr val="000000"/>
              </a:solidFill>
              <a:uFill>
                <a:solidFill>
                  <a:srgbClr val="ffffff"/>
                </a:solidFill>
              </a:uFill>
              <a:latin typeface="Arial"/>
            </a:endParaRPr>
          </a:p>
        </p:txBody>
      </p:sp>
      <p:pic>
        <p:nvPicPr>
          <p:cNvPr id="223" name="Picture 6" descr=""/>
          <p:cNvPicPr/>
          <p:nvPr/>
        </p:nvPicPr>
        <p:blipFill>
          <a:blip r:embed="rId2"/>
          <a:srcRect l="0" t="0" r="2226" b="0"/>
          <a:stretch/>
        </p:blipFill>
        <p:spPr>
          <a:xfrm>
            <a:off x="4362480" y="843120"/>
            <a:ext cx="3506400" cy="2788920"/>
          </a:xfrm>
          <a:prstGeom prst="rect">
            <a:avLst/>
          </a:prstGeom>
          <a:ln w="9360">
            <a:noFill/>
          </a:ln>
        </p:spPr>
      </p:pic>
      <p:pic>
        <p:nvPicPr>
          <p:cNvPr id="224" name="Picture 12" descr=""/>
          <p:cNvPicPr/>
          <p:nvPr/>
        </p:nvPicPr>
        <p:blipFill>
          <a:blip r:embed="rId3"/>
          <a:stretch/>
        </p:blipFill>
        <p:spPr>
          <a:xfrm>
            <a:off x="225360" y="3827520"/>
            <a:ext cx="4190760" cy="2150640"/>
          </a:xfrm>
          <a:prstGeom prst="rect">
            <a:avLst/>
          </a:prstGeom>
          <a:ln w="9360">
            <a:noFill/>
          </a:ln>
        </p:spPr>
      </p:pic>
      <p:sp>
        <p:nvSpPr>
          <p:cNvPr id="225" name="TextShape 3"/>
          <p:cNvSpPr txBox="1"/>
          <p:nvPr/>
        </p:nvSpPr>
        <p:spPr>
          <a:xfrm>
            <a:off x="6642000" y="6049800"/>
            <a:ext cx="2133360" cy="205920"/>
          </a:xfrm>
          <a:prstGeom prst="rect">
            <a:avLst/>
          </a:prstGeom>
          <a:noFill/>
          <a:ln>
            <a:noFill/>
          </a:ln>
        </p:spPr>
        <p:txBody>
          <a:bodyPr/>
          <a:p>
            <a:pPr algn="r">
              <a:lnSpc>
                <a:spcPct val="100000"/>
              </a:lnSpc>
            </a:pPr>
            <a:fld id="{ABD31D99-EEE6-4067-A17D-131B01B8BDE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Recognize Amplifier Stability Issues</a:t>
            </a:r>
            <a:endParaRPr b="0" lang="en-US" sz="3200" spc="-1" strike="noStrike">
              <a:solidFill>
                <a:srgbClr val="000000"/>
              </a:solidFill>
              <a:uFill>
                <a:solidFill>
                  <a:srgbClr val="ffffff"/>
                </a:solidFill>
              </a:uFill>
              <a:latin typeface="Arial"/>
            </a:endParaRPr>
          </a:p>
        </p:txBody>
      </p:sp>
      <p:sp>
        <p:nvSpPr>
          <p:cNvPr id="227" name="TextShape 2"/>
          <p:cNvSpPr txBox="1"/>
          <p:nvPr/>
        </p:nvSpPr>
        <p:spPr>
          <a:xfrm>
            <a:off x="333360" y="880920"/>
            <a:ext cx="8454600" cy="4692240"/>
          </a:xfrm>
          <a:prstGeom prst="rect">
            <a:avLst/>
          </a:prstGeom>
          <a:noFill/>
          <a:ln w="9360">
            <a:noFill/>
          </a:ln>
        </p:spPr>
        <p:txBody>
          <a:bodyPr/>
          <a:p>
            <a:pPr marL="227160" indent="-226800">
              <a:lnSpc>
                <a:spcPct val="100000"/>
              </a:lnSpc>
              <a:buClr>
                <a:srgbClr val="000000"/>
              </a:buClr>
              <a:buFont typeface="Symbol" charset="2"/>
              <a:buChar char=""/>
            </a:pPr>
            <a:r>
              <a:rPr b="0" lang="en-US" sz="2000" spc="-1" strike="noStrike" u="sng">
                <a:solidFill>
                  <a:srgbClr val="000000"/>
                </a:solidFill>
                <a:uFill>
                  <a:solidFill>
                    <a:srgbClr val="ffffff"/>
                  </a:solidFill>
                </a:uFill>
                <a:latin typeface="Arial"/>
              </a:rPr>
              <a:t>Oscilloscope - Transient Domain Analysis:</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Oscillations or Ringing</a:t>
            </a:r>
            <a:endParaRPr b="0" lang="en-US" sz="18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Overshoots</a:t>
            </a:r>
            <a:endParaRPr b="0" lang="en-US" sz="18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Unstable DC Voltages</a:t>
            </a:r>
            <a:endParaRPr b="0" lang="en-US" sz="18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High Distortion</a:t>
            </a:r>
            <a:endParaRPr b="0" lang="en-US" sz="1800" spc="-1" strike="noStrike">
              <a:solidFill>
                <a:srgbClr val="000000"/>
              </a:solidFill>
              <a:uFill>
                <a:solidFill>
                  <a:srgbClr val="ffffff"/>
                </a:solidFill>
              </a:uFill>
              <a:latin typeface="Arial"/>
            </a:endParaRPr>
          </a:p>
        </p:txBody>
      </p:sp>
      <p:pic>
        <p:nvPicPr>
          <p:cNvPr id="228" name="Picture 4" descr=""/>
          <p:cNvPicPr/>
          <p:nvPr/>
        </p:nvPicPr>
        <p:blipFill>
          <a:blip r:embed="rId1"/>
          <a:stretch/>
        </p:blipFill>
        <p:spPr>
          <a:xfrm>
            <a:off x="4087800" y="1324080"/>
            <a:ext cx="4482720" cy="2307960"/>
          </a:xfrm>
          <a:prstGeom prst="rect">
            <a:avLst/>
          </a:prstGeom>
          <a:ln w="9360">
            <a:noFill/>
          </a:ln>
        </p:spPr>
      </p:pic>
      <p:pic>
        <p:nvPicPr>
          <p:cNvPr id="229" name="Picture 6" descr=""/>
          <p:cNvPicPr/>
          <p:nvPr/>
        </p:nvPicPr>
        <p:blipFill>
          <a:blip r:embed="rId2"/>
          <a:stretch/>
        </p:blipFill>
        <p:spPr>
          <a:xfrm>
            <a:off x="227160" y="3984480"/>
            <a:ext cx="4017600" cy="2068200"/>
          </a:xfrm>
          <a:prstGeom prst="rect">
            <a:avLst/>
          </a:prstGeom>
          <a:ln w="9360">
            <a:noFill/>
          </a:ln>
        </p:spPr>
      </p:pic>
      <p:pic>
        <p:nvPicPr>
          <p:cNvPr id="230" name="Picture 7" descr=""/>
          <p:cNvPicPr/>
          <p:nvPr/>
        </p:nvPicPr>
        <p:blipFill>
          <a:blip r:embed="rId3"/>
          <a:stretch/>
        </p:blipFill>
        <p:spPr>
          <a:xfrm>
            <a:off x="4346640" y="3916440"/>
            <a:ext cx="4325400" cy="2225160"/>
          </a:xfrm>
          <a:prstGeom prst="rect">
            <a:avLst/>
          </a:prstGeom>
          <a:ln w="9360">
            <a:noFill/>
          </a:ln>
        </p:spPr>
      </p:pic>
      <p:sp>
        <p:nvSpPr>
          <p:cNvPr id="231" name="TextShape 3"/>
          <p:cNvSpPr txBox="1"/>
          <p:nvPr/>
        </p:nvSpPr>
        <p:spPr>
          <a:xfrm>
            <a:off x="6642000" y="6049800"/>
            <a:ext cx="2133360" cy="205920"/>
          </a:xfrm>
          <a:prstGeom prst="rect">
            <a:avLst/>
          </a:prstGeom>
          <a:noFill/>
          <a:ln>
            <a:noFill/>
          </a:ln>
        </p:spPr>
        <p:txBody>
          <a:bodyPr/>
          <a:p>
            <a:pPr algn="r">
              <a:lnSpc>
                <a:spcPct val="100000"/>
              </a:lnSpc>
            </a:pPr>
            <a:fld id="{E83F6C3E-0575-479F-A082-FC4311C5614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Recognize Amplifier Stability Issues</a:t>
            </a:r>
            <a:endParaRPr b="0" lang="en-US" sz="3200" spc="-1" strike="noStrike">
              <a:solidFill>
                <a:srgbClr val="000000"/>
              </a:solidFill>
              <a:uFill>
                <a:solidFill>
                  <a:srgbClr val="ffffff"/>
                </a:solidFill>
              </a:uFill>
              <a:latin typeface="Arial"/>
            </a:endParaRPr>
          </a:p>
        </p:txBody>
      </p:sp>
      <p:sp>
        <p:nvSpPr>
          <p:cNvPr id="233" name="TextShape 2"/>
          <p:cNvSpPr txBox="1"/>
          <p:nvPr/>
        </p:nvSpPr>
        <p:spPr>
          <a:xfrm>
            <a:off x="333360" y="880920"/>
            <a:ext cx="8454600" cy="863280"/>
          </a:xfrm>
          <a:prstGeom prst="rect">
            <a:avLst/>
          </a:prstGeom>
          <a:noFill/>
          <a:ln w="9360">
            <a:noFill/>
          </a:ln>
        </p:spPr>
        <p:txBody>
          <a:bodyPr/>
          <a:p>
            <a:pPr marL="227160" indent="-226800">
              <a:lnSpc>
                <a:spcPct val="100000"/>
              </a:lnSpc>
              <a:buClr>
                <a:srgbClr val="000000"/>
              </a:buClr>
              <a:buFont typeface="Symbol" charset="2"/>
              <a:buChar char=""/>
            </a:pPr>
            <a:r>
              <a:rPr b="0" lang="en-US" sz="2000" spc="-1" strike="noStrike" u="sng">
                <a:solidFill>
                  <a:srgbClr val="000000"/>
                </a:solidFill>
                <a:uFill>
                  <a:solidFill>
                    <a:srgbClr val="ffffff"/>
                  </a:solidFill>
                </a:uFill>
                <a:latin typeface="Arial"/>
              </a:rPr>
              <a:t>Gain / Phase Analyzer - Frequency Domain:</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27160" indent="-22680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Peaking, Unexpected Gains, Rapid Phase Shifts </a:t>
            </a:r>
            <a:endParaRPr b="0" lang="en-US" sz="2000" spc="-1" strike="noStrike">
              <a:solidFill>
                <a:srgbClr val="000000"/>
              </a:solidFill>
              <a:uFill>
                <a:solidFill>
                  <a:srgbClr val="ffffff"/>
                </a:solidFill>
              </a:uFill>
              <a:latin typeface="Arial"/>
            </a:endParaRPr>
          </a:p>
        </p:txBody>
      </p:sp>
      <p:pic>
        <p:nvPicPr>
          <p:cNvPr id="234" name="Picture 11" descr=""/>
          <p:cNvPicPr/>
          <p:nvPr/>
        </p:nvPicPr>
        <p:blipFill>
          <a:blip r:embed="rId1"/>
          <a:stretch/>
        </p:blipFill>
        <p:spPr>
          <a:xfrm>
            <a:off x="371520" y="1808280"/>
            <a:ext cx="7972200" cy="4103280"/>
          </a:xfrm>
          <a:prstGeom prst="rect">
            <a:avLst/>
          </a:prstGeom>
          <a:ln w="9360">
            <a:noFill/>
          </a:ln>
        </p:spPr>
      </p:pic>
      <p:sp>
        <p:nvSpPr>
          <p:cNvPr id="235" name="TextShape 3"/>
          <p:cNvSpPr txBox="1"/>
          <p:nvPr/>
        </p:nvSpPr>
        <p:spPr>
          <a:xfrm>
            <a:off x="6642000" y="6049800"/>
            <a:ext cx="2133360" cy="205920"/>
          </a:xfrm>
          <a:prstGeom prst="rect">
            <a:avLst/>
          </a:prstGeom>
          <a:noFill/>
          <a:ln>
            <a:noFill/>
          </a:ln>
        </p:spPr>
        <p:txBody>
          <a:bodyPr/>
          <a:p>
            <a:pPr algn="r">
              <a:lnSpc>
                <a:spcPct val="100000"/>
              </a:lnSpc>
            </a:pPr>
            <a:fld id="{1785BAAE-9AB4-4D5B-BAB8-AE8A335A646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928800" y="1517760"/>
            <a:ext cx="6906960" cy="1728360"/>
          </a:xfrm>
          <a:prstGeom prst="rect">
            <a:avLst/>
          </a:prstGeom>
          <a:noFill/>
          <a:ln>
            <a:noFill/>
          </a:ln>
        </p:spPr>
        <p:txBody>
          <a:bodyPr anchor="ctr"/>
          <a:p>
            <a:pPr>
              <a:lnSpc>
                <a:spcPct val="100000"/>
              </a:lnSpc>
            </a:pPr>
            <a:r>
              <a:rPr b="1" lang="en-US" sz="4000" spc="-1" strike="noStrike">
                <a:solidFill>
                  <a:srgbClr val="c00000"/>
                </a:solidFill>
                <a:uFill>
                  <a:solidFill>
                    <a:srgbClr val="ffffff"/>
                  </a:solidFill>
                </a:uFill>
                <a:latin typeface="Arial"/>
              </a:rPr>
              <a:t>Quick Op-Amp Theory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Bode Plot Review</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Basic Stability Tools</a:t>
            </a:r>
            <a:endParaRPr b="0" lang="en-US" sz="3200" spc="-1" strike="noStrike">
              <a:solidFill>
                <a:srgbClr val="000000"/>
              </a:solidFill>
              <a:uFill>
                <a:solidFill>
                  <a:srgbClr val="ffffff"/>
                </a:solidFill>
              </a:uFill>
              <a:latin typeface="Arial"/>
            </a:endParaRPr>
          </a:p>
        </p:txBody>
      </p:sp>
      <p:sp>
        <p:nvSpPr>
          <p:cNvPr id="237" name="TextShape 2"/>
          <p:cNvSpPr txBox="1"/>
          <p:nvPr/>
        </p:nvSpPr>
        <p:spPr>
          <a:xfrm>
            <a:off x="6642000" y="6049800"/>
            <a:ext cx="2133360" cy="205920"/>
          </a:xfrm>
          <a:prstGeom prst="rect">
            <a:avLst/>
          </a:prstGeom>
          <a:noFill/>
          <a:ln>
            <a:noFill/>
          </a:ln>
        </p:spPr>
        <p:txBody>
          <a:bodyPr/>
          <a:p>
            <a:pPr algn="r">
              <a:lnSpc>
                <a:spcPct val="100000"/>
              </a:lnSpc>
            </a:pPr>
            <a:fld id="{4F1DB4FE-79CB-4705-840F-4ADB0646A7A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21501</TotalTime>
  <Application>LibreOffice/5.2.3.3$Windows_x86 LibreOffice_project/d54a8868f08a7b39642414cf2c8ef2f228f780cf</Application>
  <Words>7462</Words>
  <Paragraphs>484</Paragraphs>
  <Company>Texas Instruments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2007-12-19T20:51:45Z</dcterms:created>
  <dc:creator>Greene, Matt</dc:creator>
  <dc:description/>
  <dc:language>en-US</dc:language>
  <cp:lastModifiedBy>Tim Green</cp:lastModifiedBy>
  <dcterms:modified xsi:type="dcterms:W3CDTF">2014-10-13T22:19:59Z</dcterms:modified>
  <cp:revision>1266</cp:revision>
  <dc:subject/>
  <dc:title>Presentation title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Texas Instruments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52</vt:i4>
  </property>
</Properties>
</file>