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5.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7.xml.rels" ContentType="application/vnd.openxmlformats-package.relationships+xml"/>
  <Override PartName="/ppt/notesSlides/_rels/notesSlide4.xml.rels" ContentType="application/vnd.openxmlformats-package.relationships+xml"/>
  <Override PartName="/ppt/notesSlides/_rels/notesSlide48.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30.wmf" ContentType="image/x-wmf"/>
  <Override PartName="/ppt/media/image87.wmf" ContentType="image/x-wmf"/>
  <Override PartName="/ppt/media/image9.png" ContentType="image/png"/>
  <Override PartName="/ppt/media/image1.png" ContentType="image/png"/>
  <Override PartName="/ppt/media/image19.wmf" ContentType="image/x-wmf"/>
  <Override PartName="/ppt/media/image86.wmf" ContentType="image/x-wmf"/>
  <Override PartName="/ppt/media/image8.png" ContentType="image/png"/>
  <Override PartName="/ppt/media/image2.jpeg" ContentType="image/jpeg"/>
  <Override PartName="/ppt/media/image60.wmf" ContentType="image/x-wmf"/>
  <Override PartName="/ppt/media/image81.wmf" ContentType="image/x-wmf"/>
  <Override PartName="/ppt/media/image3.png" ContentType="image/png"/>
  <Override PartName="/ppt/media/image82.wmf" ContentType="image/x-wmf"/>
  <Override PartName="/ppt/media/image4.png" ContentType="image/png"/>
  <Override PartName="/ppt/media/image5.png" ContentType="image/png"/>
  <Override PartName="/ppt/media/image84.wmf" ContentType="image/x-wmf"/>
  <Override PartName="/ppt/media/image6.png" ContentType="image/png"/>
  <Override PartName="/ppt/media/image18.wmf" ContentType="image/x-wmf"/>
  <Override PartName="/ppt/media/image85.wmf" ContentType="image/x-wmf"/>
  <Override PartName="/ppt/media/image7.png" ContentType="image/png"/>
  <Override PartName="/ppt/media/image10.png" ContentType="image/png"/>
  <Override PartName="/ppt/media/image22.wmf" ContentType="image/x-wmf"/>
  <Override PartName="/ppt/media/image11.png" ContentType="image/png"/>
  <Override PartName="/ppt/media/image23.wmf" ContentType="image/x-wmf"/>
  <Override PartName="/ppt/media/image12.png" ContentType="image/png"/>
  <Override PartName="/ppt/media/image24.wmf" ContentType="image/x-wmf"/>
  <Override PartName="/ppt/media/image13.png" ContentType="image/png"/>
  <Override PartName="/ppt/media/image25.wmf" ContentType="image/x-wmf"/>
  <Override PartName="/ppt/media/image14.png" ContentType="image/png"/>
  <Override PartName="/ppt/media/image26.wmf" ContentType="image/x-wmf"/>
  <Override PartName="/ppt/media/image15.png" ContentType="image/png"/>
  <Override PartName="/ppt/media/image27.wmf" ContentType="image/x-wmf"/>
  <Override PartName="/ppt/media/image100.wmf" ContentType="image/x-wmf"/>
  <Override PartName="/ppt/media/image16.png" ContentType="image/png"/>
  <Override PartName="/ppt/media/image28.wmf" ContentType="image/x-wmf"/>
  <Override PartName="/ppt/media/image101.wmf" ContentType="image/x-wmf"/>
  <Override PartName="/ppt/media/image17.png" ContentType="image/png"/>
  <Override PartName="/ppt/media/image29.wmf" ContentType="image/x-wmf"/>
  <Override PartName="/ppt/media/image20.wmf" ContentType="image/x-wmf"/>
  <Override PartName="/ppt/media/image21.wmf" ContentType="image/x-wmf"/>
  <Override PartName="/ppt/media/image31.wmf" ContentType="image/x-wmf"/>
  <Override PartName="/ppt/media/image32.wmf" ContentType="image/x-wmf"/>
  <Override PartName="/ppt/media/image33.wmf" ContentType="image/x-wmf"/>
  <Override PartName="/ppt/media/image34.wmf" ContentType="image/x-wmf"/>
  <Override PartName="/ppt/media/image35.wmf" ContentType="image/x-wmf"/>
  <Override PartName="/ppt/media/image36.wmf" ContentType="image/x-wmf"/>
  <Override PartName="/ppt/media/image37.wmf" ContentType="image/x-wmf"/>
  <Override PartName="/ppt/media/image110.wmf" ContentType="image/x-wmf"/>
  <Override PartName="/ppt/media/image38.wmf" ContentType="image/x-wmf"/>
  <Override PartName="/ppt/media/image111.wmf" ContentType="image/x-wmf"/>
  <Override PartName="/ppt/media/image39.wmf" ContentType="image/x-wmf"/>
  <Override PartName="/ppt/media/image40.wmf" ContentType="image/x-wmf"/>
  <Override PartName="/ppt/media/image41.wmf" ContentType="image/x-wmf"/>
  <Override PartName="/ppt/media/image42.wmf" ContentType="image/x-wmf"/>
  <Override PartName="/ppt/media/image43.wmf" ContentType="image/x-wmf"/>
  <Override PartName="/ppt/media/image44.wmf" ContentType="image/x-wmf"/>
  <Override PartName="/ppt/media/image45.wmf" ContentType="image/x-wmf"/>
  <Override PartName="/ppt/media/image46.wmf" ContentType="image/x-wmf"/>
  <Override PartName="/ppt/media/image47.wmf" ContentType="image/x-wmf"/>
  <Override PartName="/ppt/media/image120.wmf" ContentType="image/x-wmf"/>
  <Override PartName="/ppt/media/image48.wmf" ContentType="image/x-wmf"/>
  <Override PartName="/ppt/media/image121.wmf" ContentType="image/x-wmf"/>
  <Override PartName="/ppt/media/image49.wmf" ContentType="image/x-wmf"/>
  <Override PartName="/ppt/media/image50.wmf" ContentType="image/x-wmf"/>
  <Override PartName="/ppt/media/image51.wmf" ContentType="image/x-wmf"/>
  <Override PartName="/ppt/media/image52.wmf" ContentType="image/x-wmf"/>
  <Override PartName="/ppt/media/image53.wmf" ContentType="image/x-wmf"/>
  <Override PartName="/ppt/media/image54.wmf" ContentType="image/x-wmf"/>
  <Override PartName="/ppt/media/image55.wmf" ContentType="image/x-wmf"/>
  <Override PartName="/ppt/media/image56.wmf" ContentType="image/x-wmf"/>
  <Override PartName="/ppt/media/image57.wmf" ContentType="image/x-wmf"/>
  <Override PartName="/ppt/media/image130.wmf" ContentType="image/x-wmf"/>
  <Override PartName="/ppt/media/image58.wmf" ContentType="image/x-wmf"/>
  <Override PartName="/ppt/media/image59.wmf" ContentType="image/x-wmf"/>
  <Override PartName="/ppt/media/image61.wmf" ContentType="image/x-wmf"/>
  <Override PartName="/ppt/media/image62.wmf" ContentType="image/x-wmf"/>
  <Override PartName="/ppt/media/image63.wmf" ContentType="image/x-wmf"/>
  <Override PartName="/ppt/media/image64.wmf" ContentType="image/x-wmf"/>
  <Override PartName="/ppt/media/image65.wmf" ContentType="image/x-wmf"/>
  <Override PartName="/ppt/media/image66.wmf" ContentType="image/x-wmf"/>
  <Override PartName="/ppt/media/image67.wmf" ContentType="image/x-wmf"/>
  <Override PartName="/ppt/media/image68.wmf" ContentType="image/x-wmf"/>
  <Override PartName="/ppt/media/image69.wmf" ContentType="image/x-wmf"/>
  <Override PartName="/ppt/media/image70.wmf" ContentType="image/x-wmf"/>
  <Override PartName="/ppt/media/image71.wmf" ContentType="image/x-wmf"/>
  <Override PartName="/ppt/media/image72.wmf" ContentType="image/x-wmf"/>
  <Override PartName="/ppt/media/image73.wmf" ContentType="image/x-wmf"/>
  <Override PartName="/ppt/media/image74.wmf" ContentType="image/x-wmf"/>
  <Override PartName="/ppt/media/image75.wmf" ContentType="image/x-wmf"/>
  <Override PartName="/ppt/media/image76.wmf" ContentType="image/x-wmf"/>
  <Override PartName="/ppt/media/image77.wmf" ContentType="image/x-wmf"/>
  <Override PartName="/ppt/media/image78.wmf" ContentType="image/x-wmf"/>
  <Override PartName="/ppt/media/image79.wmf" ContentType="image/x-wmf"/>
  <Override PartName="/ppt/media/image92.wmf" ContentType="image/x-wmf"/>
  <Override PartName="/ppt/media/image80.png" ContentType="image/png"/>
  <Override PartName="/ppt/media/image83.png" ContentType="image/png"/>
  <Override PartName="/ppt/media/image88.wmf" ContentType="image/x-wmf"/>
  <Override PartName="/ppt/media/image89.wmf" ContentType="image/x-wmf"/>
  <Override PartName="/ppt/media/image90.wmf" ContentType="image/x-wmf"/>
  <Override PartName="/ppt/media/image91.wmf" ContentType="image/x-wmf"/>
  <Override PartName="/ppt/media/image93.wmf" ContentType="image/x-wmf"/>
  <Override PartName="/ppt/media/image94.wmf" ContentType="image/x-wmf"/>
  <Override PartName="/ppt/media/image95.png" ContentType="image/png"/>
  <Override PartName="/ppt/media/image96.png" ContentType="image/png"/>
  <Override PartName="/ppt/media/image97.wmf" ContentType="image/x-wmf"/>
  <Override PartName="/ppt/media/image98.png" ContentType="image/png"/>
  <Override PartName="/ppt/media/image99.wmf" ContentType="image/x-wmf"/>
  <Override PartName="/ppt/media/image114.wmf" ContentType="image/x-wmf"/>
  <Override PartName="/ppt/media/image102.png" ContentType="image/png"/>
  <Override PartName="/ppt/media/image103.wmf" ContentType="image/x-wmf"/>
  <Override PartName="/ppt/media/image104.wmf" ContentType="image/x-wmf"/>
  <Override PartName="/ppt/media/image105.wmf" ContentType="image/x-wmf"/>
  <Override PartName="/ppt/media/image106.wmf" ContentType="image/x-wmf"/>
  <Override PartName="/ppt/media/image107.wmf" ContentType="image/x-wmf"/>
  <Override PartName="/ppt/media/image108.wmf" ContentType="image/x-wmf"/>
  <Override PartName="/ppt/media/image109.wmf" ContentType="image/x-wmf"/>
  <Override PartName="/ppt/media/image112.wmf" ContentType="image/x-wmf"/>
  <Override PartName="/ppt/media/image113.wmf" ContentType="image/x-wmf"/>
  <Override PartName="/ppt/media/image115.wmf" ContentType="image/x-wmf"/>
  <Override PartName="/ppt/media/image116.wmf" ContentType="image/x-wmf"/>
  <Override PartName="/ppt/media/image117.wmf" ContentType="image/x-wmf"/>
  <Override PartName="/ppt/media/image118.wmf" ContentType="image/x-wmf"/>
  <Override PartName="/ppt/media/image119.wmf" ContentType="image/x-wmf"/>
  <Override PartName="/ppt/media/image122.wmf" ContentType="image/x-wmf"/>
  <Override PartName="/ppt/media/image123.wmf" ContentType="image/x-wmf"/>
  <Override PartName="/ppt/media/image124.wmf" ContentType="image/x-wmf"/>
  <Override PartName="/ppt/media/image125.wmf" ContentType="image/x-wmf"/>
  <Override PartName="/ppt/media/image126.wmf" ContentType="image/x-wmf"/>
  <Override PartName="/ppt/media/image127.wmf" ContentType="image/x-wmf"/>
  <Override PartName="/ppt/media/image128.wmf" ContentType="image/x-wmf"/>
  <Override PartName="/ppt/media/image129.wmf" ContentType="image/x-wmf"/>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x="9144000" cy="6858000"/>
  <p:notesSz cx="7102475" cy="93884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216"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217"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218"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219" name="PlaceHolder 5"/>
          <p:cNvSpPr>
            <a:spLocks noGrp="1"/>
          </p:cNvSpPr>
          <p:nvPr>
            <p:ph type="sldNum"/>
          </p:nvPr>
        </p:nvSpPr>
        <p:spPr>
          <a:xfrm>
            <a:off x="4399200" y="9555480"/>
            <a:ext cx="3372840" cy="502560"/>
          </a:xfrm>
          <a:prstGeom prst="rect">
            <a:avLst/>
          </a:prstGeom>
        </p:spPr>
        <p:txBody>
          <a:bodyPr lIns="0" rIns="0" tIns="0" bIns="0" anchor="b"/>
          <a:p>
            <a:pPr algn="r"/>
            <a:fld id="{07F41AD6-77CD-4DBE-92B8-FB78BA74481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This presentation will focus on techniques to solve voltage feedback op amp stability problems.  The content is intended to teach any range of professional, from technician to PHD, to become an op amp stability expert! </a:t>
            </a:r>
            <a:endParaRPr b="0" lang="en-US" sz="2000" spc="-1" strike="noStrike">
              <a:solidFill>
                <a:srgbClr val="000000"/>
              </a:solidFill>
              <a:uFill>
                <a:solidFill>
                  <a:srgbClr val="ffffff"/>
                </a:solidFill>
              </a:uFill>
              <a:latin typeface="Arial"/>
            </a:endParaRPr>
          </a:p>
        </p:txBody>
      </p:sp>
      <p:sp>
        <p:nvSpPr>
          <p:cNvPr id="652" name="TextShape 2"/>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CA3082EE-F3A1-4D5C-9DE7-A5465C2BB2ED}"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7B53C7D-D23A-4F8A-813E-9BA8094A7AD1}"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6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Solutions to power supply line problems are easy and good design practice in general as shown above. </a:t>
            </a:r>
            <a:endParaRPr b="0" lang="en-U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4418019-7A29-4F6B-B274-CD1D6EF53F33}"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6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Grounding can also present Non-Loop Stability problems much like power supply line problems as we  see here.  Again the solution is good design practice. </a:t>
            </a:r>
            <a:endParaRPr b="0" lang="en-U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2E991C22-2E0C-46A3-9FF9-0E48D293CCAB}"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last common Non-Loop stability problem has to do with Semiconductor IC output stage topologies in Op Amps as shown.  Again the solution is fairly simple if it is designed in up front. </a:t>
            </a:r>
            <a:endParaRPr b="0" lang="en-US"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D38B2269-FBC4-4C5E-9944-AB704A33A35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A loop gain analysis circuit can be used to analyze the “Loaded Aol” due to CLoad.  As shown here the “Loaded Aol” curve due to CLoad, 1uF, has an additional pole in it around 3kHz, fp2.  fp1 is the original pole in the Aol curve of the op amp before CLoad is applied. Since the circuit is running as a unity gain follower 1/β is 0dB and at fcl, where 1/β intersects the Loaded Aol curve we see a 40dB/decade rate-of-closure which is UNSTABLE by our rate-of-closure criteria. </a:t>
            </a:r>
            <a:endParaRPr b="0" lang="en-US"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0DFC7366-DC59-4400-9C56-F1BE2CF0A5F3}"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stability analysis of the effects of capacitive loading on an op amp will be simplified by the introduction of the “Loaded Aol Model”.  As shown in this slide the data sheet Aol curve is followed by the op amp output resistance, Ro.  The capacitive load, CLoad,  in conjunction with Ro will form an additional pole in the Aol plot and may be represented by a new “Loaded Aol” plot.  The Ro-CLoad network form the “Aol Load” on the original op amp “Aol”. </a:t>
            </a:r>
            <a:endParaRPr b="0" lang="en-U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B1B1DA2-7744-4C86-866F-72666AA34F8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data sheet Aol is loaded by the Ro-CLoad load network as shown here.  The additional pole, fp2, due to Ro and CLoad is computed here. </a:t>
            </a:r>
            <a:endParaRPr b="0" lang="en-US"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A11365A-1430-496D-B79E-B86C56CB67CD}"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7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op amp original “Aol” is “multiplied” by the “Aol Load” to yield the resultant “Loaded Aol” curve. On dB plots linear multiplication is performed by adding the curves in dB.  As shown above it becomes easy to see the resultant “Loaded Aol” by adding the op amp original “Aol” plus the “Aol Load” formed by Ro-CLoad.  </a:t>
            </a:r>
            <a:endParaRPr b="0" lang="en-US"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71E771C4-2B41-4638-AB83-B086F2230D53}"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Loaded Aol caused by CLoad, 1uF, will result in Loop Gain phase margin at fcl of only  0.548 degrees.  This is definitely and UNSTABLE circuit as it stands here. </a:t>
            </a:r>
            <a:endParaRPr b="0" lang="en-US"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20A08015-8C49-447B-B4F8-353E69F55AC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One way to compensate the op amp circuit for CLoad is to add Riso Compensation.  Note the point of feedback for the circuit is still taken directly at the output of the op amp.  The addition of Riso will add a zero into the “Loaded Aol” curve and stabilize the circuit.  </a:t>
            </a:r>
            <a:endParaRPr b="0" lang="en-US"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F0449AC-4837-48E0-9E80-0485AD85764A}"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Riso Compensation will add fz1 into the “Loaded Aol” which will result in a -20dB/decade slope crossing 0db at fcl.  This will result in a stable circuit by our rate-of-closure criteria of 20dB/decade indicating stability. </a:t>
            </a:r>
            <a:endParaRPr b="0" lang="en-US"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6FF4A420-CAFD-4D17-9B76-0B02375E3E34}"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Our stability analysis using the “Loaded Aol Model” will be analyzed for the addition of the Riso Compensation. The data sheet Aol curve is followed by the op amp output resistance, Ro, Riso Compensation, Riso and load capacitance, CLoad.  Note the point of feedback is between Ro and Riso.  The capacitive load, CLoad, in conjunction with Ro and Riso will form an additional pole in the Loaded Aol plot. The capacitive load, CLoad, in conjunction with Riso will add a zero in the Loaded Aol plot. </a:t>
            </a:r>
            <a:endParaRPr b="0" lang="en-US"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39F7641D-C265-4E86-A67F-DD84C2F1A36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8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data sheet Aol is loaded by the Ro-Riso-CLoad load network as shown here.  The additional pole, fp2, due to Ro + Riso and CLoad is computed here. Also we see a zero, fz1, formed by Riso and Cload. </a:t>
            </a:r>
            <a:endParaRPr b="0" lang="en-US" sz="20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body"/>
          </p:nvPr>
        </p:nvSpPr>
        <p:spPr>
          <a:xfrm>
            <a:off x="711360" y="4459320"/>
            <a:ext cx="5679720" cy="4223880"/>
          </a:xfrm>
          <a:prstGeom prst="rect">
            <a:avLst/>
          </a:prstGeom>
        </p:spPr>
        <p:txBody>
          <a:bodyPr lIns="93240" rIns="93240" tIns="46800" bIns="46800"/>
          <a:p>
            <a:r>
              <a:rPr b="0" lang="en-US" sz="2000" spc="-1" strike="noStrike">
                <a:solidFill>
                  <a:srgbClr val="000000"/>
                </a:solidFill>
                <a:uFill>
                  <a:solidFill>
                    <a:srgbClr val="ffffff"/>
                  </a:solidFill>
                </a:uFill>
                <a:latin typeface="Arial"/>
              </a:rPr>
              <a:t>The op amp original “Aol” is “multiplied” by the “Aol Load” with Riso Compensation to yield the resultant “Loaded Aol” curve. On dB plots linear multiplication is performed by adding the curves in dB.  As shown above it becomes easy to see the resultant “Loaded Aol” by adding the op amp original “Aol” plus the “Aol Load” formed by the Ro-Riso-CLoad combination.</a:t>
            </a:r>
            <a:endParaRPr b="0" lang="en-US" sz="20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56DA930A-3470-4CBD-BA33-327F4BC5ECF6}"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91"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Riso Compensation design steps are outlined here.  Two cases, Case A and Case B, will be presented.  Rules-of-thumb will be presented to yield best stability on first pass analysis. </a:t>
            </a:r>
            <a:endParaRPr b="0" lang="en-US" sz="200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1AEE10B7-4BFF-463D-9D9F-6D5EB92422CF}"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93"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Two different CLoads will be analyzed to show rules-of-thumb to get the best stability using Riso Compensation.  Case A will use CLoad = 1uF and Case B will used CLoad = 2.9nF.  By setting Riso = 0 ohms we can easily analyze the Loaded Aol for each case without Riso Compensation.  From above Loaded Aol plots we can use the phase plots to determine the pole locations of fp2 for each of Case A, CLoad=1uF and Case B, CLoad=2.9nF.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Steps 1 and 2 for the Riso Compensation Design:</a:t>
            </a:r>
            <a:endParaRPr b="0" lang="en-US" sz="2000" spc="-1" strike="noStrike">
              <a:solidFill>
                <a:srgbClr val="000000"/>
              </a:solidFill>
              <a:uFill>
                <a:solidFill>
                  <a:srgbClr val="ffffff"/>
                </a:solidFill>
              </a:uFill>
              <a:latin typeface="Arial"/>
            </a:endParaRPr>
          </a:p>
          <a:p>
            <a:pPr marL="346680" indent="-346320">
              <a:lnSpc>
                <a:spcPct val="100000"/>
              </a:lnSpc>
              <a:buClr>
                <a:srgbClr val="000000"/>
              </a:buClr>
              <a:buFont typeface="StarSymbol"/>
              <a:buAutoNum type="arabicParenR"/>
            </a:pPr>
            <a:r>
              <a:rPr b="0" lang="en-US" sz="2000" spc="-1" strike="noStrike">
                <a:solidFill>
                  <a:srgbClr val="000000"/>
                </a:solidFill>
                <a:uFill>
                  <a:solidFill>
                    <a:srgbClr val="ffffff"/>
                  </a:solidFill>
                </a:uFill>
                <a:latin typeface="Arial"/>
              </a:rPr>
              <a:t>Determine fp2 in Loaded Aol due to CLoad</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Measure in SPICE with CLoad on Op Amp Output</a:t>
            </a:r>
            <a:endParaRPr b="0" lang="en-US" sz="2000" spc="-1" strike="noStrike">
              <a:solidFill>
                <a:srgbClr val="000000"/>
              </a:solidFill>
              <a:uFill>
                <a:solidFill>
                  <a:srgbClr val="ffffff"/>
                </a:solidFill>
              </a:uFill>
              <a:latin typeface="Arial"/>
            </a:endParaRPr>
          </a:p>
          <a:p>
            <a:pPr marL="346680" indent="-346320">
              <a:lnSpc>
                <a:spcPct val="100000"/>
              </a:lnSpc>
              <a:buClr>
                <a:srgbClr val="000000"/>
              </a:buClr>
              <a:buFont typeface="StarSymbol"/>
              <a:buAutoNum type="arabicParenR"/>
            </a:pPr>
            <a:r>
              <a:rPr b="0" lang="en-US" sz="2000" spc="-1" strike="noStrike">
                <a:solidFill>
                  <a:srgbClr val="000000"/>
                </a:solidFill>
                <a:uFill>
                  <a:solidFill>
                    <a:srgbClr val="ffffff"/>
                  </a:solidFill>
                </a:uFill>
                <a:latin typeface="Arial"/>
              </a:rPr>
              <a:t>Plot fp2 on original Aol to create new Loaded Aol</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ABB22CB5-AA83-43FC-9FAA-36A8DD36943E}"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95" name="PlaceHolder 2"/>
          <p:cNvSpPr>
            <a:spLocks noGrp="1"/>
          </p:cNvSpPr>
          <p:nvPr>
            <p:ph type="body"/>
          </p:nvPr>
        </p:nvSpPr>
        <p:spPr>
          <a:xfrm>
            <a:off x="711360" y="4459320"/>
            <a:ext cx="5679720" cy="4223880"/>
          </a:xfrm>
          <a:prstGeom prst="rect">
            <a:avLst/>
          </a:prstGeom>
        </p:spPr>
        <p:txBody>
          <a:bodyPr lIns="93240" rIns="93240" tIns="46800" bIns="46800"/>
          <a:p>
            <a:pPr marL="216000" indent="-346320">
              <a:lnSpc>
                <a:spcPct val="100000"/>
              </a:lnSpc>
            </a:pPr>
            <a:r>
              <a:rPr b="0" lang="en-US" sz="2000" spc="-1" strike="noStrike">
                <a:solidFill>
                  <a:srgbClr val="000000"/>
                </a:solidFill>
                <a:uFill>
                  <a:solidFill>
                    <a:srgbClr val="ffffff"/>
                  </a:solidFill>
                </a:uFill>
                <a:latin typeface="Arial"/>
              </a:rPr>
              <a:t>Our Loaded Aol curves for Case A, CLoad=1uF and Case B, CLoad=2.9nF, found using Step 1 and Step 2, are shown above.  We can add straight line  approximations to the magnitude plot (-20dB/decade slope) to indicate how and where we want to modify the Loaded Aol curve so the unity gain buffer (1/β = 0dB) will be stable with each respective capacitive load.  These lines are added per the recommended rules-of-thumb below in Step 3.   </a:t>
            </a:r>
            <a:endParaRPr b="0" lang="en-US" sz="2000" spc="-1" strike="noStrike">
              <a:solidFill>
                <a:srgbClr val="000000"/>
              </a:solidFill>
              <a:uFill>
                <a:solidFill>
                  <a:srgbClr val="ffffff"/>
                </a:solidFill>
              </a:uFill>
              <a:latin typeface="Arial"/>
            </a:endParaRPr>
          </a:p>
          <a:p>
            <a:pPr marL="346680" indent="-346320">
              <a:lnSpc>
                <a:spcPct val="100000"/>
              </a:lnSpc>
            </a:pPr>
            <a:r>
              <a:rPr b="0" lang="en-US" sz="2000" spc="-1" strike="noStrike">
                <a:solidFill>
                  <a:srgbClr val="000000"/>
                </a:solidFill>
                <a:uFill>
                  <a:solidFill>
                    <a:srgbClr val="ffffff"/>
                  </a:solidFill>
                </a:uFill>
                <a:latin typeface="Arial"/>
              </a:rPr>
              <a:t>From above we have completed Step 3 for the Riso Compensation Design:</a:t>
            </a:r>
            <a:endParaRPr b="0" lang="en-US" sz="2000" spc="-1" strike="noStrike">
              <a:solidFill>
                <a:srgbClr val="000000"/>
              </a:solidFill>
              <a:uFill>
                <a:solidFill>
                  <a:srgbClr val="ffffff"/>
                </a:solidFill>
              </a:uFill>
              <a:latin typeface="Arial"/>
            </a:endParaRPr>
          </a:p>
          <a:p>
            <a:pPr marL="346680" indent="-346320">
              <a:lnSpc>
                <a:spcPct val="100000"/>
              </a:lnSpc>
            </a:pPr>
            <a:r>
              <a:rPr b="0" lang="en-US" sz="2000" spc="-1" strike="noStrike">
                <a:solidFill>
                  <a:srgbClr val="000000"/>
                </a:solidFill>
                <a:uFill>
                  <a:solidFill>
                    <a:srgbClr val="ffffff"/>
                  </a:solidFill>
                </a:uFill>
                <a:latin typeface="Arial"/>
              </a:rPr>
              <a:t>3)   Add Desired fz2 on to Loaded Aol Plot for Riso Compensation</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Keep fz1 </a:t>
            </a:r>
            <a:r>
              <a:rPr b="0" lang="en-US" sz="2000" spc="-1" strike="noStrike" u="sng">
                <a:solidFill>
                  <a:srgbClr val="000000"/>
                </a:solidFill>
                <a:uFill>
                  <a:solidFill>
                    <a:srgbClr val="ffffff"/>
                  </a:solidFill>
                </a:uFill>
                <a:latin typeface="Arial"/>
              </a:rPr>
              <a:t>&lt;</a:t>
            </a:r>
            <a:r>
              <a:rPr b="0" lang="en-US" sz="2000" spc="-1" strike="noStrike">
                <a:solidFill>
                  <a:srgbClr val="000000"/>
                </a:solidFill>
                <a:uFill>
                  <a:solidFill>
                    <a:srgbClr val="ffffff"/>
                  </a:solidFill>
                </a:uFill>
                <a:latin typeface="Arial"/>
              </a:rPr>
              <a:t> 10*fp2 </a:t>
            </a:r>
            <a:r>
              <a:rPr b="0" i="1" lang="en-US" sz="2000" spc="-1" strike="noStrike">
                <a:solidFill>
                  <a:srgbClr val="000000"/>
                </a:solidFill>
                <a:uFill>
                  <a:solidFill>
                    <a:srgbClr val="ffffff"/>
                  </a:solidFill>
                </a:uFill>
                <a:latin typeface="Arial"/>
              </a:rPr>
              <a:t>(Case A)</a:t>
            </a:r>
            <a:endParaRPr b="0" lang="en-US" sz="2000" spc="-1" strike="noStrike">
              <a:solidFill>
                <a:srgbClr val="000000"/>
              </a:solidFill>
              <a:uFill>
                <a:solidFill>
                  <a:srgbClr val="ffffff"/>
                </a:solidFill>
              </a:uFill>
              <a:latin typeface="Arial"/>
            </a:endParaRPr>
          </a:p>
          <a:p>
            <a:pPr lvl="1" marL="808920" indent="-3463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Or keep the Loaded Aol Magnitude at fz1 </a:t>
            </a:r>
            <a:r>
              <a:rPr b="0" lang="en-US" sz="2000" spc="-1" strike="noStrike" u="sng">
                <a:solidFill>
                  <a:srgbClr val="000000"/>
                </a:solidFill>
                <a:uFill>
                  <a:solidFill>
                    <a:srgbClr val="ffffff"/>
                  </a:solidFill>
                </a:uFill>
                <a:latin typeface="Arial"/>
              </a:rPr>
              <a:t>&gt;</a:t>
            </a:r>
            <a:r>
              <a:rPr b="0" lang="en-US" sz="2000" spc="-1" strike="noStrike">
                <a:solidFill>
                  <a:srgbClr val="000000"/>
                </a:solidFill>
                <a:uFill>
                  <a:solidFill>
                    <a:srgbClr val="ffffff"/>
                  </a:solidFill>
                </a:uFill>
                <a:latin typeface="Arial"/>
              </a:rPr>
              <a:t> 0dB </a:t>
            </a:r>
            <a:r>
              <a:rPr b="0" i="1" lang="en-US" sz="2000" spc="-1" strike="noStrike">
                <a:solidFill>
                  <a:srgbClr val="000000"/>
                </a:solidFill>
                <a:uFill>
                  <a:solidFill>
                    <a:srgbClr val="ffffff"/>
                  </a:solidFill>
                </a:uFill>
                <a:latin typeface="Arial"/>
              </a:rPr>
              <a:t>(Case B)</a:t>
            </a:r>
            <a:endParaRPr b="0" lang="en-US" sz="2000" spc="-1" strike="noStrike">
              <a:solidFill>
                <a:srgbClr val="000000"/>
              </a:solidFill>
              <a:uFill>
                <a:solidFill>
                  <a:srgbClr val="ffffff"/>
                </a:solidFill>
              </a:uFill>
              <a:latin typeface="Arial"/>
            </a:endParaRPr>
          </a:p>
          <a:p>
            <a:pPr marL="808920" indent="-346320">
              <a:lnSpc>
                <a:spcPct val="100000"/>
              </a:lnSpc>
            </a:pPr>
            <a:r>
              <a:rPr b="0" i="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(fz1</a:t>
            </a:r>
            <a:r>
              <a:rPr b="0" lang="en-US" sz="2000" spc="-1" strike="noStrike" u="sng">
                <a:solidFill>
                  <a:srgbClr val="000000"/>
                </a:solidFill>
                <a:uFill>
                  <a:solidFill>
                    <a:srgbClr val="ffffff"/>
                  </a:solidFill>
                </a:uFill>
                <a:latin typeface="Arial"/>
              </a:rPr>
              <a:t>&gt;</a:t>
            </a:r>
            <a:r>
              <a:rPr b="0" lang="en-US" sz="2000" spc="-1" strike="noStrike">
                <a:solidFill>
                  <a:srgbClr val="000000"/>
                </a:solidFill>
                <a:uFill>
                  <a:solidFill>
                    <a:srgbClr val="ffffff"/>
                  </a:solidFill>
                </a:uFill>
                <a:latin typeface="Arial"/>
              </a:rPr>
              <a:t>10dB will allow for Aol variation of ½ Decade in Unity Gain Bandwidth)</a:t>
            </a:r>
            <a:endParaRPr b="0" lang="en-US" sz="2000" spc="-1" strike="noStrike">
              <a:solidFill>
                <a:srgbClr val="000000"/>
              </a:solidFill>
              <a:uFill>
                <a:solidFill>
                  <a:srgbClr val="ffffff"/>
                </a:solidFill>
              </a:uFill>
              <a:latin typeface="Arial"/>
            </a:endParaRPr>
          </a:p>
          <a:p>
            <a:pPr marL="808920" indent="-34632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518E6F93-AFFB-40B5-B531-4AF9D23BCCDA}"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97"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From Riso Compensation Design Step 3 we know the respective locations we want for fz1.  From that we can compute Riso and choose a standard resistor value.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4 for the Riso Compensation Design:</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4)  Compute value for Riso based on plotted fz1</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1FBEEFBB-BC9E-49A4-BE56-FAA8E6F7DF32}"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99"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5 for Riso Compensation is to check the final Riso value chosen by a loop gain plot on the complete op amp circuit. We see from above that for Case A, CLoad=1uF, at fcl, where Loop Gain (Aolβ) goes to zero, the phase margin is 87.5 degrees. Step 6 is to adjust Riso for more phase margin if we are not satisfied with our first analysis and re-run the loop gain and phase plot to check the final design.  Here we are happy with 87.5 degrees of Loop Gain (Aolβ) phase margin.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Steps 5 &amp; 6 for the Riso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SPICE simulation with Riso for Loop Gain (Aolβ) Magnitude and Phase</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Adjust Riso Compensation if greater Loop Gain (Aolβ) phase margin desired</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7D83048-9BA1-4500-8FC5-6023950CC69A}"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01"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5 for Riso Compensation is to check the final Riso value chosen by a loop gain plot on the complete op amp circuit. We see from above that for Case B, CLoad=2.9nF, at fcl, where Loop Gain (Aolβ) goes to zero, the phase margin is 54.2 degrees.  Step 6 is to adjust Riso for more phase margin if we are not satisfied with our first analysis and re-run the loop gain and phase plot to check the final design.  Here we are happy with 54.2 degrees of Loop Gain (Aolβ) phase margin.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Steps 5 &amp; 6 for the Riso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SPICE simulation with Riso for Loop Gain (Aolβ) Magnitude and Phase</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5"/>
            </a:pPr>
            <a:r>
              <a:rPr b="0" lang="en-US" sz="2000" spc="-1" strike="noStrike">
                <a:solidFill>
                  <a:srgbClr val="000000"/>
                </a:solidFill>
                <a:uFill>
                  <a:solidFill>
                    <a:srgbClr val="ffffff"/>
                  </a:solidFill>
                </a:uFill>
                <a:latin typeface="Arial"/>
              </a:rPr>
              <a:t>Adjust Riso Compensation if greater Loop Gain (Aolβ) phase margin desired</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F6F920EF-5D6F-4B03-A03B-AA7F951D8F9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03"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7 for Riso Compensation is to check the closed loop AC response over frequency.  From above, for Case A, CLoad=1uF, we see the closed loop AC response for both the output of the op amp, VOA, and the output after Riso, VOUT.  If this closed loop bandwidth is not acceptable for the final application we will need to consider other capacitive stability techniques (see Appendix) or a different op amp or different load capacitance value.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7 for the Riso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7"/>
            </a:pPr>
            <a:r>
              <a:rPr b="0" lang="en-US" sz="2000" spc="-1" strike="noStrike">
                <a:solidFill>
                  <a:srgbClr val="000000"/>
                </a:solidFill>
                <a:uFill>
                  <a:solidFill>
                    <a:srgbClr val="ffffff"/>
                  </a:solidFill>
                </a:uFill>
                <a:latin typeface="Arial"/>
              </a:rPr>
              <a:t>Check closed loop AC response for VOUT/VIN</a:t>
            </a:r>
            <a:endParaRPr b="0" lang="en-US" sz="2000" spc="-1" strike="noStrike">
              <a:solidFill>
                <a:srgbClr val="000000"/>
              </a:solidFill>
              <a:uFill>
                <a:solidFill>
                  <a:srgbClr val="ffffff"/>
                </a:solidFill>
              </a:uFill>
              <a:latin typeface="Arial"/>
            </a:endParaRPr>
          </a:p>
          <a:p>
            <a:pPr lvl="1" marL="923760" indent="-4615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Look for peaking which indicates marginal stability</a:t>
            </a:r>
            <a:endParaRPr b="0" lang="en-US" sz="2000" spc="-1" strike="noStrike">
              <a:solidFill>
                <a:srgbClr val="000000"/>
              </a:solidFill>
              <a:uFill>
                <a:solidFill>
                  <a:srgbClr val="ffffff"/>
                </a:solidFill>
              </a:uFill>
              <a:latin typeface="Arial"/>
            </a:endParaRPr>
          </a:p>
          <a:p>
            <a:pPr lvl="1" marL="923760" indent="-461520">
              <a:lnSpc>
                <a:spcPct val="100000"/>
              </a:lnSpc>
              <a:buClr>
                <a:srgbClr val="000000"/>
              </a:buClr>
              <a:buFont typeface="StarSymbol"/>
              <a:buAutoNum type="alphaUcParenR"/>
            </a:pPr>
            <a:r>
              <a:rPr b="0" lang="en-US" sz="2000" spc="-1" strike="noStrike">
                <a:solidFill>
                  <a:srgbClr val="000000"/>
                </a:solidFill>
                <a:uFill>
                  <a:solidFill>
                    <a:srgbClr val="ffffff"/>
                  </a:solidFill>
                </a:uFill>
                <a:latin typeface="Arial"/>
              </a:rPr>
              <a:t>Check if closed AC response is acceptable for end application</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2B0BFF60-49FE-4048-BEE7-2F109201B7C6}"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05"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Design Step 8 for Riso Compensation is to check the closed loop transient response.  From above, for Case A, CLoad=1uF, we see the closed loop Transient response for both the output of the op amp, VOA, and the output after Riso, VOUT show no signs of excessive overshoot or ringing before settling.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From above we have completed Step 7 for the Riso Compensation Design:</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tarSymbol"/>
              <a:buAutoNum type="arabicParenR" startAt="8"/>
            </a:pPr>
            <a:r>
              <a:rPr b="0" lang="en-US" sz="2000" spc="-1" strike="noStrike">
                <a:solidFill>
                  <a:srgbClr val="000000"/>
                </a:solidFill>
                <a:uFill>
                  <a:solidFill>
                    <a:srgbClr val="ffffff"/>
                  </a:solidFill>
                </a:uFill>
                <a:latin typeface="Arial"/>
              </a:rPr>
              <a:t>Check Transient response for VOUT/VIN </a:t>
            </a:r>
            <a:endParaRPr b="0" lang="en-US" sz="2000" spc="-1" strike="noStrike">
              <a:solidFill>
                <a:srgbClr val="000000"/>
              </a:solidFill>
              <a:uFill>
                <a:solidFill>
                  <a:srgbClr val="ffffff"/>
                </a:solidFill>
              </a:uFill>
              <a:latin typeface="Arial"/>
            </a:endParaRPr>
          </a:p>
          <a:p>
            <a:pPr marL="923760" indent="-461520">
              <a:lnSpc>
                <a:spcPct val="100000"/>
              </a:lnSpc>
            </a:pPr>
            <a:r>
              <a:rPr b="0" lang="en-US" sz="2000" spc="-1" strike="noStrike">
                <a:solidFill>
                  <a:srgbClr val="000000"/>
                </a:solidFill>
                <a:uFill>
                  <a:solidFill>
                    <a:srgbClr val="ffffff"/>
                  </a:solidFill>
                </a:uFill>
                <a:latin typeface="Arial"/>
              </a:rPr>
              <a:t>A) Overshoot and ringing in the time domain indicates marginal stability </a:t>
            </a:r>
            <a:endParaRPr b="0" lang="en-US" sz="2000" spc="-1" strike="noStrike">
              <a:solidFill>
                <a:srgbClr val="000000"/>
              </a:solidFill>
              <a:uFill>
                <a:solidFill>
                  <a:srgbClr val="ffffff"/>
                </a:solidFill>
              </a:uFill>
              <a:latin typeface="Arial"/>
            </a:endParaRPr>
          </a:p>
          <a:p>
            <a:pPr marL="923760" indent="-461520">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FDFE365E-C38B-4E24-B524-EDFC3C37ED54}"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07"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Riso Compensation has one key design consideration with regards to accuracy at VOUT for heavy loads.  The feedback for voltage accuracy is directly at the output of the op amp and the VOUT at the load is isolated by Riso.  If output currents are large and depending upon the value of Riso the voltage at VOUT will not be the voltage at VIN for the unity gain follower shown above.  If this is a problem in the end application a different compensation technique for the CLoad will need to be used (see Appendix for alternative compensation methods for output capacitive loads). </a:t>
            </a:r>
            <a:endParaRPr b="0" lang="en-US" sz="2000" spc="-1" strike="noStrike">
              <a:solidFill>
                <a:srgbClr val="000000"/>
              </a:solidFill>
              <a:uFill>
                <a:solidFill>
                  <a:srgbClr val="ffffff"/>
                </a:solidFill>
              </a:u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01A26BF3-AC5F-4A56-AF26-6D2669543658}"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09" name="PlaceHolder 2"/>
          <p:cNvSpPr>
            <a:spLocks noGrp="1"/>
          </p:cNvSpPr>
          <p:nvPr>
            <p:ph type="body"/>
          </p:nvPr>
        </p:nvSpPr>
        <p:spPr>
          <a:xfrm>
            <a:off x="711360" y="4459320"/>
            <a:ext cx="5679720" cy="4223880"/>
          </a:xfrm>
          <a:prstGeom prst="rect">
            <a:avLst/>
          </a:prstGeom>
        </p:spPr>
        <p:txBody>
          <a:bodyPr lIns="93240" rIns="93240" tIns="46800" bIns="46800"/>
          <a:p>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D20051CC-E7D9-4391-9114-2CCF25D3BCCC}"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5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There are common Non-Loop Stability issues we need to be aware of. </a:t>
            </a:r>
            <a:endParaRPr b="0" lang="en-US" sz="2000" spc="-1" strike="noStrike">
              <a:solidFill>
                <a:srgbClr val="000000"/>
              </a:solidFill>
              <a:uFill>
                <a:solidFill>
                  <a:srgbClr val="ffffff"/>
                </a:solidFill>
              </a:uFill>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B66BD8A-F58E-49C0-85C0-23B2CC6CB6D8}"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11" name="PlaceHolder 2"/>
          <p:cNvSpPr>
            <a:spLocks noGrp="1"/>
          </p:cNvSpPr>
          <p:nvPr>
            <p:ph type="body"/>
          </p:nvPr>
        </p:nvSpPr>
        <p:spPr>
          <a:xfrm>
            <a:off x="711360" y="4459320"/>
            <a:ext cx="5679720" cy="4223880"/>
          </a:xfrm>
          <a:prstGeom prst="rect">
            <a:avLst/>
          </a:prstGeom>
        </p:spPr>
        <p:txBody>
          <a:bodyPr lIns="93240" rIns="93240" tIns="46800" bIns="46800"/>
          <a:p>
            <a:endParaRPr b="0" lang="en-US" sz="2000" spc="-1" strike="noStrike">
              <a:solidFill>
                <a:srgbClr val="000000"/>
              </a:solidFill>
              <a:uFill>
                <a:solidFill>
                  <a:srgbClr val="ffffff"/>
                </a:solidFill>
              </a:uFill>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BA83D5D9-57EB-4DE4-AB4F-270750395ED2}"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713"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CF Compensation design steps are outlined here. Rules-of-thumb are presented to yield best stability on first pass analysis. </a:t>
            </a:r>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9A1E7BCB-219E-4E33-B6EA-12593C8B7124}"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56"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To clarify Non-Loop Stability issues we see above that oscillations at any frequency beyond fcl ARE NOT Loop Stability issues that are predictable by Loop Gain Analysis or SPICE simulations. </a:t>
            </a:r>
            <a:endParaRPr b="0"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300BF2B-E42D-4F1E-89D1-CE4C474604D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58"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To help easily diagnose what the cause of instability is we need to know the answers to a few simple questions as shown above.</a:t>
            </a:r>
            <a:endParaRPr b="0" lang="en-U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D7167E76-EDB0-4284-87E9-3AFF65F0B7CE}"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60"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The infamous input bias impedance matching resistor can become a problem for AC frequencies if proper design considerations are not used.</a:t>
            </a:r>
            <a:endParaRPr b="0" lang="en-U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476AD286-791F-46AA-9BCD-BF3E74A33F2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62"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When dealing with high current output traces we need to take the necessary precautions to keep low impedance output traces away from high impedances input traces. </a:t>
            </a:r>
            <a:endParaRPr b="0" lang="en-US"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TextShape 1"/>
          <p:cNvSpPr txBox="1"/>
          <p:nvPr/>
        </p:nvSpPr>
        <p:spPr>
          <a:xfrm>
            <a:off x="4022640" y="8918640"/>
            <a:ext cx="3077640" cy="468000"/>
          </a:xfrm>
          <a:prstGeom prst="rect">
            <a:avLst/>
          </a:prstGeom>
          <a:noFill/>
          <a:ln w="9360">
            <a:noFill/>
          </a:ln>
        </p:spPr>
        <p:txBody>
          <a:bodyPr lIns="93240" rIns="93240" tIns="46800" bIns="46800" anchor="b"/>
          <a:p>
            <a:pPr algn="r">
              <a:lnSpc>
                <a:spcPct val="100000"/>
              </a:lnSpc>
            </a:pPr>
            <a:fld id="{8E4DDF4B-877B-48B8-A99B-D398734E989B}"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664" name="PlaceHolder 2"/>
          <p:cNvSpPr>
            <a:spLocks noGrp="1"/>
          </p:cNvSpPr>
          <p:nvPr>
            <p:ph type="body"/>
          </p:nvPr>
        </p:nvSpPr>
        <p:spPr>
          <a:xfrm>
            <a:off x="711360" y="4459320"/>
            <a:ext cx="5679720" cy="4223880"/>
          </a:xfrm>
          <a:prstGeom prst="rect">
            <a:avLst/>
          </a:prstGeom>
        </p:spPr>
        <p:txBody>
          <a:bodyPr lIns="93240" rIns="93240" tIns="46800" bIns="46800"/>
          <a:p>
            <a:pPr marL="216000" indent="-216000">
              <a:lnSpc>
                <a:spcPct val="100000"/>
              </a:lnSpc>
            </a:pPr>
            <a:r>
              <a:rPr b="0" lang="en-US" sz="2000" spc="-1" strike="noStrike">
                <a:solidFill>
                  <a:srgbClr val="000000"/>
                </a:solidFill>
                <a:uFill>
                  <a:solidFill>
                    <a:srgbClr val="ffffff"/>
                  </a:solidFill>
                </a:uFill>
                <a:latin typeface="Arial"/>
              </a:rPr>
              <a:t>Supply lines can present Non-Loop Stability problems as shown above.</a:t>
            </a: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9"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43" name="" descr=""/>
          <p:cNvPicPr/>
          <p:nvPr/>
        </p:nvPicPr>
        <p:blipFill>
          <a:blip r:embed="rId2"/>
          <a:stretch/>
        </p:blipFill>
        <p:spPr>
          <a:xfrm>
            <a:off x="1467720" y="1048320"/>
            <a:ext cx="6198480" cy="4945680"/>
          </a:xfrm>
          <a:prstGeom prst="rect">
            <a:avLst/>
          </a:prstGeom>
          <a:ln>
            <a:noFill/>
          </a:ln>
        </p:spPr>
      </p:pic>
      <p:pic>
        <p:nvPicPr>
          <p:cNvPr id="44" name="" descr=""/>
          <p:cNvPicPr/>
          <p:nvPr/>
        </p:nvPicPr>
        <p:blipFill>
          <a:blip r:embed="rId3"/>
          <a:stretch/>
        </p:blipFill>
        <p:spPr>
          <a:xfrm>
            <a:off x="1467720" y="1048320"/>
            <a:ext cx="6198480" cy="4945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3"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2"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84" name="" descr=""/>
          <p:cNvPicPr/>
          <p:nvPr/>
        </p:nvPicPr>
        <p:blipFill>
          <a:blip r:embed="rId2"/>
          <a:stretch/>
        </p:blipFill>
        <p:spPr>
          <a:xfrm>
            <a:off x="1467720" y="1048320"/>
            <a:ext cx="6198480" cy="4945680"/>
          </a:xfrm>
          <a:prstGeom prst="rect">
            <a:avLst/>
          </a:prstGeom>
          <a:ln>
            <a:noFill/>
          </a:ln>
        </p:spPr>
      </p:pic>
      <p:pic>
        <p:nvPicPr>
          <p:cNvPr id="85" name="" descr=""/>
          <p:cNvPicPr/>
          <p:nvPr/>
        </p:nvPicPr>
        <p:blipFill>
          <a:blip r:embed="rId3"/>
          <a:stretch/>
        </p:blipFill>
        <p:spPr>
          <a:xfrm>
            <a:off x="1467720" y="1048320"/>
            <a:ext cx="6198480" cy="49456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5"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0"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1"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2"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126" name="" descr=""/>
          <p:cNvPicPr/>
          <p:nvPr/>
        </p:nvPicPr>
        <p:blipFill>
          <a:blip r:embed="rId2"/>
          <a:stretch/>
        </p:blipFill>
        <p:spPr>
          <a:xfrm>
            <a:off x="1467720" y="1048320"/>
            <a:ext cx="6198480" cy="4945680"/>
          </a:xfrm>
          <a:prstGeom prst="rect">
            <a:avLst/>
          </a:prstGeom>
          <a:ln>
            <a:noFill/>
          </a:ln>
        </p:spPr>
      </p:pic>
      <p:pic>
        <p:nvPicPr>
          <p:cNvPr id="127" name="" descr=""/>
          <p:cNvPicPr/>
          <p:nvPr/>
        </p:nvPicPr>
        <p:blipFill>
          <a:blip r:embed="rId3"/>
          <a:stretch/>
        </p:blipFill>
        <p:spPr>
          <a:xfrm>
            <a:off x="1467720" y="1048320"/>
            <a:ext cx="6198480" cy="49456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39"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1"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4"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48"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9"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0"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4"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8"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3"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4"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5"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6"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170" name="" descr=""/>
          <p:cNvPicPr/>
          <p:nvPr/>
        </p:nvPicPr>
        <p:blipFill>
          <a:blip r:embed="rId2"/>
          <a:stretch/>
        </p:blipFill>
        <p:spPr>
          <a:xfrm>
            <a:off x="1467720" y="1048320"/>
            <a:ext cx="6198480" cy="4945680"/>
          </a:xfrm>
          <a:prstGeom prst="rect">
            <a:avLst/>
          </a:prstGeom>
          <a:ln>
            <a:noFill/>
          </a:ln>
        </p:spPr>
      </p:pic>
      <p:pic>
        <p:nvPicPr>
          <p:cNvPr id="171" name="" descr=""/>
          <p:cNvPicPr/>
          <p:nvPr/>
        </p:nvPicPr>
        <p:blipFill>
          <a:blip r:embed="rId3"/>
          <a:stretch/>
        </p:blipFill>
        <p:spPr>
          <a:xfrm>
            <a:off x="1467720" y="1048320"/>
            <a:ext cx="6198480" cy="49456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82" name="PlaceHolder 2"/>
          <p:cNvSpPr>
            <a:spLocks noGrp="1"/>
          </p:cNvSpPr>
          <p:nvPr>
            <p:ph type="subTitle"/>
          </p:nvPr>
        </p:nvSpPr>
        <p:spPr>
          <a:xfrm>
            <a:off x="333360" y="1048320"/>
            <a:ext cx="8467200" cy="494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84"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86"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87" name="PlaceHolder 3"/>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91"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92"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93"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95"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96"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97"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199"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0"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1"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333360" y="104832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4" name="PlaceHolder 3"/>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06"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7"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8"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09" name="PlaceHolder 5"/>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231840" y="142920"/>
            <a:ext cx="8457840" cy="3774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11" name="PlaceHolder 2"/>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12" name="PlaceHolder 3"/>
          <p:cNvSpPr>
            <a:spLocks noGrp="1"/>
          </p:cNvSpPr>
          <p:nvPr>
            <p:ph type="body"/>
          </p:nvPr>
        </p:nvSpPr>
        <p:spPr>
          <a:xfrm>
            <a:off x="333360" y="1048320"/>
            <a:ext cx="846720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pic>
        <p:nvPicPr>
          <p:cNvPr id="213" name="" descr=""/>
          <p:cNvPicPr/>
          <p:nvPr/>
        </p:nvPicPr>
        <p:blipFill>
          <a:blip r:embed="rId2"/>
          <a:stretch/>
        </p:blipFill>
        <p:spPr>
          <a:xfrm>
            <a:off x="1467720" y="1048320"/>
            <a:ext cx="6198480" cy="4945680"/>
          </a:xfrm>
          <a:prstGeom prst="rect">
            <a:avLst/>
          </a:prstGeom>
          <a:ln>
            <a:noFill/>
          </a:ln>
        </p:spPr>
      </p:pic>
      <p:pic>
        <p:nvPicPr>
          <p:cNvPr id="214" name="" descr=""/>
          <p:cNvPicPr/>
          <p:nvPr/>
        </p:nvPicPr>
        <p:blipFill>
          <a:blip r:embed="rId3"/>
          <a:stretch/>
        </p:blipFill>
        <p:spPr>
          <a:xfrm>
            <a:off x="1467720" y="1048320"/>
            <a:ext cx="6198480" cy="49456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33336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7208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33360" y="1048320"/>
            <a:ext cx="4131720" cy="4945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4672080" y="363204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31840" y="142920"/>
            <a:ext cx="8457840" cy="813960"/>
          </a:xfrm>
          <a:prstGeom prst="rect">
            <a:avLst/>
          </a:prstGeom>
        </p:spPr>
        <p:txBody>
          <a:bodyPr lIns="0" rIns="0" tIns="0" bIns="0" anchor="ctr"/>
          <a:p>
            <a:endParaRPr b="0" lang="en-US" sz="32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33336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2080" y="1048320"/>
            <a:ext cx="413172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333360" y="3632040"/>
            <a:ext cx="8467200" cy="2359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3" name="Picture 8" descr=""/>
          <p:cNvPicPr/>
          <p:nvPr/>
        </p:nvPicPr>
        <p:blipFill>
          <a:blip r:embed="rId2"/>
          <a:stretch/>
        </p:blipFill>
        <p:spPr>
          <a:xfrm>
            <a:off x="6675480" y="6440400"/>
            <a:ext cx="1874520" cy="231480"/>
          </a:xfrm>
          <a:prstGeom prst="rect">
            <a:avLst/>
          </a:prstGeom>
          <a:ln w="9360">
            <a:noFill/>
          </a:ln>
        </p:spPr>
      </p:pic>
      <p:pic>
        <p:nvPicPr>
          <p:cNvPr id="4" name="Picture 6" descr=""/>
          <p:cNvPicPr/>
          <p:nvPr/>
        </p:nvPicPr>
        <p:blipFill>
          <a:blip r:embed="rId3"/>
          <a:stretch/>
        </p:blipFill>
        <p:spPr>
          <a:xfrm>
            <a:off x="0" y="0"/>
            <a:ext cx="9143640" cy="6857640"/>
          </a:xfrm>
          <a:prstGeom prst="rect">
            <a:avLst/>
          </a:prstGeom>
          <a:ln w="9360">
            <a:noFill/>
          </a:ln>
        </p:spPr>
      </p:pic>
      <p:sp>
        <p:nvSpPr>
          <p:cNvPr id="5" name="CustomShape 4"/>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 name="CustomShape 5"/>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7" name="Picture 27" descr=""/>
          <p:cNvPicPr/>
          <p:nvPr/>
        </p:nvPicPr>
        <p:blipFill>
          <a:blip r:embed="rId4"/>
          <a:stretch/>
        </p:blipFill>
        <p:spPr>
          <a:xfrm>
            <a:off x="6675480" y="6440400"/>
            <a:ext cx="1874520" cy="231480"/>
          </a:xfrm>
          <a:prstGeom prst="rect">
            <a:avLst/>
          </a:prstGeom>
          <a:ln w="9360">
            <a:noFill/>
          </a:ln>
        </p:spPr>
      </p:pic>
      <p:sp>
        <p:nvSpPr>
          <p:cNvPr id="8" name="PlaceHolder 6"/>
          <p:cNvSpPr>
            <a:spLocks noGrp="1"/>
          </p:cNvSpPr>
          <p:nvPr>
            <p:ph type="title"/>
          </p:nvPr>
        </p:nvSpPr>
        <p:spPr>
          <a:xfrm>
            <a:off x="343080" y="1943280"/>
            <a:ext cx="8457840" cy="1469520"/>
          </a:xfrm>
          <a:prstGeom prst="rect">
            <a:avLst/>
          </a:prstGeom>
        </p:spPr>
        <p:txBody>
          <a:bodyPr anchor="ctr"/>
          <a:p>
            <a:pPr>
              <a:lnSpc>
                <a:spcPct val="100000"/>
              </a:lnSpc>
            </a:pPr>
            <a:r>
              <a:rPr b="1" lang="en-US" sz="40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9" name="PlaceHolder 7"/>
          <p:cNvSpPr>
            <a:spLocks noGrp="1"/>
          </p:cNvSpPr>
          <p:nvPr>
            <p:ph type="sldNum"/>
          </p:nvPr>
        </p:nvSpPr>
        <p:spPr>
          <a:xfrm>
            <a:off x="6642000" y="6039000"/>
            <a:ext cx="2133360" cy="205920"/>
          </a:xfrm>
          <a:prstGeom prst="rect">
            <a:avLst/>
          </a:prstGeom>
        </p:spPr>
        <p:txBody>
          <a:bodyPr/>
          <a:p>
            <a:pPr algn="r">
              <a:lnSpc>
                <a:spcPct val="100000"/>
              </a:lnSpc>
            </a:pPr>
            <a:fld id="{118E1CFB-AACC-4A7E-A878-8DA290BA622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10"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48" name="Picture 8" descr=""/>
          <p:cNvPicPr/>
          <p:nvPr/>
        </p:nvPicPr>
        <p:blipFill>
          <a:blip r:embed="rId2"/>
          <a:stretch/>
        </p:blipFill>
        <p:spPr>
          <a:xfrm>
            <a:off x="6675480" y="6440400"/>
            <a:ext cx="1874520" cy="231480"/>
          </a:xfrm>
          <a:prstGeom prst="rect">
            <a:avLst/>
          </a:prstGeom>
          <a:ln w="9360">
            <a:noFill/>
          </a:ln>
        </p:spPr>
      </p:pic>
      <p:sp>
        <p:nvSpPr>
          <p:cNvPr id="49" name="PlaceHolder 4"/>
          <p:cNvSpPr>
            <a:spLocks noGrp="1"/>
          </p:cNvSpPr>
          <p:nvPr>
            <p:ph type="title"/>
          </p:nvPr>
        </p:nvSpPr>
        <p:spPr>
          <a:xfrm>
            <a:off x="231840" y="142920"/>
            <a:ext cx="8457840" cy="813960"/>
          </a:xfrm>
          <a:prstGeom prst="rect">
            <a:avLst/>
          </a:prstGeom>
        </p:spPr>
        <p:txBody>
          <a:bodyPr anchor="ctr"/>
          <a:p>
            <a:pPr>
              <a:lnSpc>
                <a:spcPct val="100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50" name="PlaceHolder 5"/>
          <p:cNvSpPr>
            <a:spLocks noGrp="1"/>
          </p:cNvSpPr>
          <p:nvPr>
            <p:ph type="body"/>
          </p:nvPr>
        </p:nvSpPr>
        <p:spPr>
          <a:xfrm>
            <a:off x="333360" y="1048320"/>
            <a:ext cx="8467200" cy="494568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51" name="PlaceHolder 6"/>
          <p:cNvSpPr>
            <a:spLocks noGrp="1"/>
          </p:cNvSpPr>
          <p:nvPr>
            <p:ph type="sldNum"/>
          </p:nvPr>
        </p:nvSpPr>
        <p:spPr>
          <a:xfrm>
            <a:off x="6642000" y="6049800"/>
            <a:ext cx="2133360" cy="205920"/>
          </a:xfrm>
          <a:prstGeom prst="rect">
            <a:avLst/>
          </a:prstGeom>
        </p:spPr>
        <p:txBody>
          <a:bodyPr/>
          <a:p>
            <a:pPr algn="r">
              <a:lnSpc>
                <a:spcPct val="100000"/>
              </a:lnSpc>
            </a:pPr>
            <a:fld id="{B43ACE46-9459-485D-8AB6-54412AB7640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8"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89" name="Picture 8" descr=""/>
          <p:cNvPicPr/>
          <p:nvPr/>
        </p:nvPicPr>
        <p:blipFill>
          <a:blip r:embed="rId2"/>
          <a:stretch/>
        </p:blipFill>
        <p:spPr>
          <a:xfrm>
            <a:off x="6675480" y="6440400"/>
            <a:ext cx="1874520" cy="231480"/>
          </a:xfrm>
          <a:prstGeom prst="rect">
            <a:avLst/>
          </a:prstGeom>
          <a:ln w="9360">
            <a:noFill/>
          </a:ln>
        </p:spPr>
      </p:pic>
      <p:sp>
        <p:nvSpPr>
          <p:cNvPr id="90" name="PlaceHolder 4"/>
          <p:cNvSpPr>
            <a:spLocks noGrp="1"/>
          </p:cNvSpPr>
          <p:nvPr>
            <p:ph type="title"/>
          </p:nvPr>
        </p:nvSpPr>
        <p:spPr>
          <a:xfrm>
            <a:off x="231840" y="142920"/>
            <a:ext cx="8457840" cy="813960"/>
          </a:xfrm>
          <a:prstGeom prst="rect">
            <a:avLst/>
          </a:prstGeom>
        </p:spPr>
        <p:txBody>
          <a:bodyPr anchor="ctr"/>
          <a:p>
            <a:pPr>
              <a:lnSpc>
                <a:spcPct val="100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91" name="PlaceHolder 5"/>
          <p:cNvSpPr>
            <a:spLocks noGrp="1"/>
          </p:cNvSpPr>
          <p:nvPr>
            <p:ph type="body"/>
          </p:nvPr>
        </p:nvSpPr>
        <p:spPr>
          <a:xfrm>
            <a:off x="333360" y="1185840"/>
            <a:ext cx="4157280" cy="46922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92" name="PlaceHolder 6"/>
          <p:cNvSpPr>
            <a:spLocks noGrp="1"/>
          </p:cNvSpPr>
          <p:nvPr>
            <p:ph type="body"/>
          </p:nvPr>
        </p:nvSpPr>
        <p:spPr>
          <a:xfrm>
            <a:off x="4643280" y="1185840"/>
            <a:ext cx="4157280" cy="46922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93" name="PlaceHolder 7"/>
          <p:cNvSpPr>
            <a:spLocks noGrp="1"/>
          </p:cNvSpPr>
          <p:nvPr>
            <p:ph type="sldNum"/>
          </p:nvPr>
        </p:nvSpPr>
        <p:spPr>
          <a:xfrm>
            <a:off x="6642000" y="6049800"/>
            <a:ext cx="2133360" cy="205920"/>
          </a:xfrm>
          <a:prstGeom prst="rect">
            <a:avLst/>
          </a:prstGeom>
        </p:spPr>
        <p:txBody>
          <a:bodyPr/>
          <a:p>
            <a:pPr algn="r">
              <a:lnSpc>
                <a:spcPct val="100000"/>
              </a:lnSpc>
            </a:pPr>
            <a:fld id="{34E7933B-552D-4161-B15F-771A29C8B1C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9"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131" name="Picture 8" descr=""/>
          <p:cNvPicPr/>
          <p:nvPr/>
        </p:nvPicPr>
        <p:blipFill>
          <a:blip r:embed="rId2"/>
          <a:stretch/>
        </p:blipFill>
        <p:spPr>
          <a:xfrm>
            <a:off x="6675480" y="6440400"/>
            <a:ext cx="1874520" cy="231480"/>
          </a:xfrm>
          <a:prstGeom prst="rect">
            <a:avLst/>
          </a:prstGeom>
          <a:ln w="9360">
            <a:noFill/>
          </a:ln>
        </p:spPr>
      </p:pic>
      <p:sp>
        <p:nvSpPr>
          <p:cNvPr id="132" name="PlaceHolder 4"/>
          <p:cNvSpPr>
            <a:spLocks noGrp="1"/>
          </p:cNvSpPr>
          <p:nvPr>
            <p:ph type="title"/>
          </p:nvPr>
        </p:nvSpPr>
        <p:spPr>
          <a:xfrm>
            <a:off x="457200" y="274680"/>
            <a:ext cx="8229240" cy="1142640"/>
          </a:xfrm>
          <a:prstGeom prst="rect">
            <a:avLst/>
          </a:prstGeom>
        </p:spPr>
        <p:txBody>
          <a:bodyPr anchor="ctr"/>
          <a:p>
            <a:pPr>
              <a:lnSpc>
                <a:spcPct val="85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133" name="PlaceHolder 5"/>
          <p:cNvSpPr>
            <a:spLocks noGrp="1"/>
          </p:cNvSpPr>
          <p:nvPr>
            <p:ph type="body"/>
          </p:nvPr>
        </p:nvSpPr>
        <p:spPr>
          <a:xfrm>
            <a:off x="457200" y="1600200"/>
            <a:ext cx="4038120" cy="2185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34" name="PlaceHolder 6"/>
          <p:cNvSpPr>
            <a:spLocks noGrp="1"/>
          </p:cNvSpPr>
          <p:nvPr>
            <p:ph type="body"/>
          </p:nvPr>
        </p:nvSpPr>
        <p:spPr>
          <a:xfrm>
            <a:off x="4648320" y="1600200"/>
            <a:ext cx="4038120" cy="2185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35" name="PlaceHolder 7"/>
          <p:cNvSpPr>
            <a:spLocks noGrp="1"/>
          </p:cNvSpPr>
          <p:nvPr>
            <p:ph type="body"/>
          </p:nvPr>
        </p:nvSpPr>
        <p:spPr>
          <a:xfrm>
            <a:off x="457200" y="3938760"/>
            <a:ext cx="4038120" cy="21873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36" name="PlaceHolder 8"/>
          <p:cNvSpPr>
            <a:spLocks noGrp="1"/>
          </p:cNvSpPr>
          <p:nvPr>
            <p:ph type="body"/>
          </p:nvPr>
        </p:nvSpPr>
        <p:spPr>
          <a:xfrm>
            <a:off x="4648320" y="3938760"/>
            <a:ext cx="4038120" cy="21873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37" name="PlaceHolder 9"/>
          <p:cNvSpPr>
            <a:spLocks noGrp="1"/>
          </p:cNvSpPr>
          <p:nvPr>
            <p:ph type="sldNum"/>
          </p:nvPr>
        </p:nvSpPr>
        <p:spPr>
          <a:xfrm>
            <a:off x="6642000" y="6049800"/>
            <a:ext cx="2133360" cy="205920"/>
          </a:xfrm>
          <a:prstGeom prst="rect">
            <a:avLst/>
          </a:prstGeom>
        </p:spPr>
        <p:txBody>
          <a:bodyPr/>
          <a:p>
            <a:pPr algn="r">
              <a:lnSpc>
                <a:spcPct val="100000"/>
              </a:lnSpc>
            </a:pPr>
            <a:fld id="{B7189E61-6866-4010-A7F7-A78C967E9A9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0" y="6324480"/>
            <a:ext cx="880380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41400" y="6324480"/>
            <a:ext cx="8740440" cy="4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4" name="CustomShape 3"/>
          <p:cNvSpPr/>
          <p:nvPr/>
        </p:nvSpPr>
        <p:spPr>
          <a:xfrm>
            <a:off x="0" y="6321600"/>
            <a:ext cx="8810280" cy="466200"/>
          </a:xfrm>
          <a:prstGeom prst="rect">
            <a:avLst/>
          </a:prstGeom>
          <a:solidFill>
            <a:schemeClr val="bg1"/>
          </a:solidFill>
          <a:ln w="9360">
            <a:solidFill>
              <a:srgbClr val="aaaaaa"/>
            </a:solidFill>
            <a:round/>
          </a:ln>
        </p:spPr>
        <p:style>
          <a:lnRef idx="2">
            <a:schemeClr val="accent1">
              <a:shade val="50000"/>
            </a:schemeClr>
          </a:lnRef>
          <a:fillRef idx="1">
            <a:schemeClr val="accent1"/>
          </a:fillRef>
          <a:effectRef idx="0">
            <a:schemeClr val="accent1"/>
          </a:effectRef>
          <a:fontRef idx="minor"/>
        </p:style>
      </p:sp>
      <p:pic>
        <p:nvPicPr>
          <p:cNvPr id="175" name="Picture 8" descr=""/>
          <p:cNvPicPr/>
          <p:nvPr/>
        </p:nvPicPr>
        <p:blipFill>
          <a:blip r:embed="rId2"/>
          <a:stretch/>
        </p:blipFill>
        <p:spPr>
          <a:xfrm>
            <a:off x="6675480" y="6440400"/>
            <a:ext cx="1874520" cy="231480"/>
          </a:xfrm>
          <a:prstGeom prst="rect">
            <a:avLst/>
          </a:prstGeom>
          <a:ln w="9360">
            <a:noFill/>
          </a:ln>
        </p:spPr>
      </p:pic>
      <p:sp>
        <p:nvSpPr>
          <p:cNvPr id="176" name="PlaceHolder 4"/>
          <p:cNvSpPr>
            <a:spLocks noGrp="1"/>
          </p:cNvSpPr>
          <p:nvPr>
            <p:ph type="title"/>
          </p:nvPr>
        </p:nvSpPr>
        <p:spPr>
          <a:xfrm>
            <a:off x="457200" y="274680"/>
            <a:ext cx="8229240" cy="1142640"/>
          </a:xfrm>
          <a:prstGeom prst="rect">
            <a:avLst/>
          </a:prstGeom>
        </p:spPr>
        <p:txBody>
          <a:bodyPr anchor="ctr"/>
          <a:p>
            <a:pPr>
              <a:lnSpc>
                <a:spcPct val="85000"/>
              </a:lnSpc>
            </a:pPr>
            <a:r>
              <a:rPr b="1" lang="en-US" sz="3200" spc="-1" strike="noStrike">
                <a:solidFill>
                  <a:srgbClr val="de0000"/>
                </a:solidFill>
                <a:uFill>
                  <a:solidFill>
                    <a:srgbClr val="ffffff"/>
                  </a:solidFill>
                </a:uFill>
                <a:latin typeface="Arial"/>
              </a:rPr>
              <a:t>Click to edit Master title style</a:t>
            </a:r>
            <a:endParaRPr b="0" lang="en-US" sz="3200" spc="-1" strike="noStrike">
              <a:solidFill>
                <a:srgbClr val="000000"/>
              </a:solidFill>
              <a:uFill>
                <a:solidFill>
                  <a:srgbClr val="ffffff"/>
                </a:solidFill>
              </a:uFill>
              <a:latin typeface="Arial"/>
            </a:endParaRPr>
          </a:p>
        </p:txBody>
      </p:sp>
      <p:sp>
        <p:nvSpPr>
          <p:cNvPr id="177" name="PlaceHolder 5"/>
          <p:cNvSpPr>
            <a:spLocks noGrp="1"/>
          </p:cNvSpPr>
          <p:nvPr>
            <p:ph type="body"/>
          </p:nvPr>
        </p:nvSpPr>
        <p:spPr>
          <a:xfrm>
            <a:off x="457200" y="1600200"/>
            <a:ext cx="4038120" cy="4525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78" name="PlaceHolder 6"/>
          <p:cNvSpPr>
            <a:spLocks noGrp="1"/>
          </p:cNvSpPr>
          <p:nvPr>
            <p:ph type="body"/>
          </p:nvPr>
        </p:nvSpPr>
        <p:spPr>
          <a:xfrm>
            <a:off x="4648320" y="1600200"/>
            <a:ext cx="4038120" cy="2185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79" name="PlaceHolder 7"/>
          <p:cNvSpPr>
            <a:spLocks noGrp="1"/>
          </p:cNvSpPr>
          <p:nvPr>
            <p:ph type="body"/>
          </p:nvPr>
        </p:nvSpPr>
        <p:spPr>
          <a:xfrm>
            <a:off x="4648320" y="3938760"/>
            <a:ext cx="4038120" cy="21873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57456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853920" indent="-16488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201680" indent="-232920">
              <a:lnSpc>
                <a:spcPct val="100000"/>
              </a:lnSpc>
              <a:buClr>
                <a:srgbClr val="000000"/>
              </a:buClr>
              <a:buFont typeface="Symbol" charset="2"/>
              <a:buChar char=""/>
            </a:pPr>
            <a:r>
              <a:rPr b="0" lang="en-US" sz="18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1488960" indent="-172800">
              <a:lnSpc>
                <a:spcPct val="100000"/>
              </a:lnSpc>
              <a:buClr>
                <a:srgbClr val="000000"/>
              </a:buClr>
              <a:buFont typeface="StarSymbol"/>
              <a:buChar char="»"/>
            </a:pPr>
            <a:r>
              <a:rPr b="0" lang="en-US" sz="18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180" name="PlaceHolder 8"/>
          <p:cNvSpPr>
            <a:spLocks noGrp="1"/>
          </p:cNvSpPr>
          <p:nvPr>
            <p:ph type="sldNum"/>
          </p:nvPr>
        </p:nvSpPr>
        <p:spPr>
          <a:xfrm>
            <a:off x="6642000" y="6049800"/>
            <a:ext cx="2133360" cy="205920"/>
          </a:xfrm>
          <a:prstGeom prst="rect">
            <a:avLst/>
          </a:prstGeom>
        </p:spPr>
        <p:txBody>
          <a:bodyPr/>
          <a:p>
            <a:pPr algn="r">
              <a:lnSpc>
                <a:spcPct val="100000"/>
              </a:lnSpc>
            </a:pPr>
            <a:fld id="{9FAC8236-85A9-496F-A25D-B6DE360C337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6.wmf"/><Relationship Id="rId3" Type="http://schemas.openxmlformats.org/officeDocument/2006/relationships/slideLayout" Target="../slideLayouts/slideLayout28.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7.wmf"/><Relationship Id="rId3" Type="http://schemas.openxmlformats.org/officeDocument/2006/relationships/oleObject" Target="../embeddings/oleObject2.bin"/><Relationship Id="rId4" Type="http://schemas.openxmlformats.org/officeDocument/2006/relationships/image" Target="../media/image28.wmf"/><Relationship Id="rId5" Type="http://schemas.openxmlformats.org/officeDocument/2006/relationships/slideLayout" Target="../slideLayouts/slideLayout28.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9.wmf"/><Relationship Id="rId3" Type="http://schemas.openxmlformats.org/officeDocument/2006/relationships/oleObject" Target="../embeddings/oleObject2.bin"/><Relationship Id="rId4" Type="http://schemas.openxmlformats.org/officeDocument/2006/relationships/image" Target="../media/image30.wmf"/><Relationship Id="rId5" Type="http://schemas.openxmlformats.org/officeDocument/2006/relationships/slideLayout" Target="../slideLayouts/slideLayout49.xml"/><Relationship Id="rId6"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 Id="rId4" Type="http://schemas.openxmlformats.org/officeDocument/2006/relationships/slideLayout" Target="../slideLayouts/slideLayout28.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 Id="rId3" Type="http://schemas.openxmlformats.org/officeDocument/2006/relationships/image" Target="../media/image36.wmf"/><Relationship Id="rId4" Type="http://schemas.openxmlformats.org/officeDocument/2006/relationships/image" Target="../media/image37.wmf"/><Relationship Id="rId5" Type="http://schemas.openxmlformats.org/officeDocument/2006/relationships/slideLayout" Target="../slideLayouts/slideLayout28.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8.wmf"/><Relationship Id="rId3" Type="http://schemas.openxmlformats.org/officeDocument/2006/relationships/image" Target="../media/image39.wmf"/><Relationship Id="rId4" Type="http://schemas.openxmlformats.org/officeDocument/2006/relationships/oleObject" Target="../embeddings/oleObject2.bin"/><Relationship Id="rId5" Type="http://schemas.openxmlformats.org/officeDocument/2006/relationships/image" Target="../media/image40.wmf"/><Relationship Id="rId6" Type="http://schemas.openxmlformats.org/officeDocument/2006/relationships/slideLayout" Target="../slideLayouts/slideLayout28.xml"/><Relationship Id="rId7"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1.wmf"/><Relationship Id="rId3" Type="http://schemas.openxmlformats.org/officeDocument/2006/relationships/oleObject" Target="../embeddings/oleObject2.bin"/><Relationship Id="rId4" Type="http://schemas.openxmlformats.org/officeDocument/2006/relationships/image" Target="../media/image42.wmf"/><Relationship Id="rId5" Type="http://schemas.openxmlformats.org/officeDocument/2006/relationships/oleObject" Target="../embeddings/oleObject3.bin"/><Relationship Id="rId6" Type="http://schemas.openxmlformats.org/officeDocument/2006/relationships/image" Target="../media/image43.wmf"/><Relationship Id="rId7" Type="http://schemas.openxmlformats.org/officeDocument/2006/relationships/slideLayout" Target="../slideLayouts/slideLayout28.xml"/><Relationship Id="rId8"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 Id="rId3" Type="http://schemas.openxmlformats.org/officeDocument/2006/relationships/image" Target="../media/image46.wmf"/><Relationship Id="rId4" Type="http://schemas.openxmlformats.org/officeDocument/2006/relationships/slideLayout" Target="../slideLayouts/slideLayout28.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47.wmf"/><Relationship Id="rId2" Type="http://schemas.openxmlformats.org/officeDocument/2006/relationships/slideLayout" Target="../slideLayouts/slideLayout28.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 Id="rId3" Type="http://schemas.openxmlformats.org/officeDocument/2006/relationships/image" Target="../media/image50.wmf"/><Relationship Id="rId4" Type="http://schemas.openxmlformats.org/officeDocument/2006/relationships/slideLayout" Target="../slideLayouts/slideLayout28.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 Id="rId3" Type="http://schemas.openxmlformats.org/officeDocument/2006/relationships/image" Target="../media/image53.wmf"/><Relationship Id="rId4" Type="http://schemas.openxmlformats.org/officeDocument/2006/relationships/slideLayout" Target="../slideLayouts/slideLayout28.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4.wmf"/><Relationship Id="rId3" Type="http://schemas.openxmlformats.org/officeDocument/2006/relationships/image" Target="../media/image55.wmf"/><Relationship Id="rId4" Type="http://schemas.openxmlformats.org/officeDocument/2006/relationships/oleObject" Target="../embeddings/oleObject2.bin"/><Relationship Id="rId5" Type="http://schemas.openxmlformats.org/officeDocument/2006/relationships/image" Target="../media/image56.wmf"/><Relationship Id="rId6" Type="http://schemas.openxmlformats.org/officeDocument/2006/relationships/oleObject" Target="../embeddings/oleObject3.bin"/><Relationship Id="rId7" Type="http://schemas.openxmlformats.org/officeDocument/2006/relationships/image" Target="../media/image57.wmf"/><Relationship Id="rId8" Type="http://schemas.openxmlformats.org/officeDocument/2006/relationships/oleObject" Target="../embeddings/oleObject4.bin"/><Relationship Id="rId9" Type="http://schemas.openxmlformats.org/officeDocument/2006/relationships/image" Target="../media/image58.wmf"/><Relationship Id="rId10" Type="http://schemas.openxmlformats.org/officeDocument/2006/relationships/slideLayout" Target="../slideLayouts/slideLayout28.xml"/><Relationship Id="rId11"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9.wmf"/><Relationship Id="rId3" Type="http://schemas.openxmlformats.org/officeDocument/2006/relationships/oleObject" Target="../embeddings/oleObject2.bin"/><Relationship Id="rId4" Type="http://schemas.openxmlformats.org/officeDocument/2006/relationships/image" Target="../media/image60.wmf"/><Relationship Id="rId5" Type="http://schemas.openxmlformats.org/officeDocument/2006/relationships/oleObject" Target="../embeddings/oleObject3.bin"/><Relationship Id="rId6" Type="http://schemas.openxmlformats.org/officeDocument/2006/relationships/image" Target="../media/image61.wmf"/><Relationship Id="rId7" Type="http://schemas.openxmlformats.org/officeDocument/2006/relationships/slideLayout" Target="../slideLayouts/slideLayout13.xml"/><Relationship Id="rId8"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62.wmf"/><Relationship Id="rId2" Type="http://schemas.openxmlformats.org/officeDocument/2006/relationships/image" Target="../media/image63.wmf"/><Relationship Id="rId3" Type="http://schemas.openxmlformats.org/officeDocument/2006/relationships/slideLayout" Target="../slideLayouts/slideLayout28.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64.wmf"/><Relationship Id="rId2" Type="http://schemas.openxmlformats.org/officeDocument/2006/relationships/slideLayout" Target="../slideLayouts/slideLayout28.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65.wmf"/><Relationship Id="rId3" Type="http://schemas.openxmlformats.org/officeDocument/2006/relationships/oleObject" Target="../embeddings/oleObject2.bin"/><Relationship Id="rId4" Type="http://schemas.openxmlformats.org/officeDocument/2006/relationships/image" Target="../media/image66.wmf"/><Relationship Id="rId5" Type="http://schemas.openxmlformats.org/officeDocument/2006/relationships/oleObject" Target="../embeddings/oleObject3.bin"/><Relationship Id="rId6" Type="http://schemas.openxmlformats.org/officeDocument/2006/relationships/image" Target="../media/image67.wmf"/><Relationship Id="rId7" Type="http://schemas.openxmlformats.org/officeDocument/2006/relationships/slideLayout" Target="../slideLayouts/slideLayout28.xml"/><Relationship Id="rId8"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68.wmf"/><Relationship Id="rId2" Type="http://schemas.openxmlformats.org/officeDocument/2006/relationships/image" Target="../media/image69.wmf"/><Relationship Id="rId3" Type="http://schemas.openxmlformats.org/officeDocument/2006/relationships/slideLayout" Target="../slideLayouts/slideLayout28.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70.wmf"/><Relationship Id="rId2" Type="http://schemas.openxmlformats.org/officeDocument/2006/relationships/image" Target="../media/image71.wmf"/><Relationship Id="rId3" Type="http://schemas.openxmlformats.org/officeDocument/2006/relationships/slideLayout" Target="../slideLayouts/slideLayout28.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72.wmf"/><Relationship Id="rId2" Type="http://schemas.openxmlformats.org/officeDocument/2006/relationships/image" Target="../media/image73.wmf"/><Relationship Id="rId3" Type="http://schemas.openxmlformats.org/officeDocument/2006/relationships/slideLayout" Target="../slideLayouts/slideLayout28.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74.wmf"/><Relationship Id="rId2" Type="http://schemas.openxmlformats.org/officeDocument/2006/relationships/image" Target="../media/image75.wmf"/><Relationship Id="rId3" Type="http://schemas.openxmlformats.org/officeDocument/2006/relationships/slideLayout" Target="../slideLayouts/slideLayout28.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76.wmf"/><Relationship Id="rId2" Type="http://schemas.openxmlformats.org/officeDocument/2006/relationships/image" Target="../media/image77.wmf"/><Relationship Id="rId3" Type="http://schemas.openxmlformats.org/officeDocument/2006/relationships/slideLayout" Target="../slideLayouts/slideLayout28.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78.wmf"/><Relationship Id="rId2" Type="http://schemas.openxmlformats.org/officeDocument/2006/relationships/image" Target="../media/image79.wmf"/><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wmf"/><Relationship Id="rId3" Type="http://schemas.openxmlformats.org/officeDocument/2006/relationships/image" Target="../media/image82.wmf"/><Relationship Id="rId4"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84.wmf"/><Relationship Id="rId2" Type="http://schemas.openxmlformats.org/officeDocument/2006/relationships/image" Target="../media/image85.wmf"/><Relationship Id="rId3" Type="http://schemas.openxmlformats.org/officeDocument/2006/relationships/image" Target="../media/image86.wmf"/><Relationship Id="rId4" Type="http://schemas.openxmlformats.org/officeDocument/2006/relationships/image" Target="../media/image87.wmf"/><Relationship Id="rId5" Type="http://schemas.openxmlformats.org/officeDocument/2006/relationships/image" Target="../media/image88.wmf"/><Relationship Id="rId6" Type="http://schemas.openxmlformats.org/officeDocument/2006/relationships/image" Target="../media/image89.wmf"/><Relationship Id="rId7" Type="http://schemas.openxmlformats.org/officeDocument/2006/relationships/image" Target="../media/image90.wmf"/><Relationship Id="rId8"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91.wmf"/><Relationship Id="rId2" Type="http://schemas.openxmlformats.org/officeDocument/2006/relationships/image" Target="../media/image92.wmf"/><Relationship Id="rId3" Type="http://schemas.openxmlformats.org/officeDocument/2006/relationships/image" Target="../media/image93.wmf"/><Relationship Id="rId4" Type="http://schemas.openxmlformats.org/officeDocument/2006/relationships/image" Target="../media/image94.wmf"/><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image" Target="../media/image97.wmf"/><Relationship Id="rId3"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image" Target="../media/image99.wmf"/><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100.wmf"/><Relationship Id="rId2" Type="http://schemas.openxmlformats.org/officeDocument/2006/relationships/image" Target="../media/image101.wmf"/><Relationship Id="rId3" Type="http://schemas.openxmlformats.org/officeDocument/2006/relationships/image" Target="../media/image102.png"/><Relationship Id="rId4"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03.wmf"/><Relationship Id="rId2" Type="http://schemas.openxmlformats.org/officeDocument/2006/relationships/image" Target="../media/image104.wmf"/><Relationship Id="rId3" Type="http://schemas.openxmlformats.org/officeDocument/2006/relationships/image" Target="../media/image105.wmf"/><Relationship Id="rId4" Type="http://schemas.openxmlformats.org/officeDocument/2006/relationships/oleObject" Target="../embeddings/oleObject1.bin"/><Relationship Id="rId5" Type="http://schemas.openxmlformats.org/officeDocument/2006/relationships/image" Target="../media/image106.wmf"/><Relationship Id="rId6"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07.wmf"/><Relationship Id="rId3" Type="http://schemas.openxmlformats.org/officeDocument/2006/relationships/oleObject" Target="../embeddings/oleObject2.bin"/><Relationship Id="rId4" Type="http://schemas.openxmlformats.org/officeDocument/2006/relationships/image" Target="../media/image108.wmf"/><Relationship Id="rId5" Type="http://schemas.openxmlformats.org/officeDocument/2006/relationships/image" Target="../media/image109.wmf"/><Relationship Id="rId6" Type="http://schemas.openxmlformats.org/officeDocument/2006/relationships/slideLayout" Target="../slideLayouts/slideLayout28.xml"/><Relationship Id="rId7"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10.wmf"/><Relationship Id="rId2" Type="http://schemas.openxmlformats.org/officeDocument/2006/relationships/image" Target="../media/image111.wmf"/><Relationship Id="rId3" Type="http://schemas.openxmlformats.org/officeDocument/2006/relationships/image" Target="../media/image112.wmf"/><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9.wmf"/><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13.wmf"/><Relationship Id="rId3" Type="http://schemas.openxmlformats.org/officeDocument/2006/relationships/image" Target="../media/image114.wmf"/><Relationship Id="rId4" Type="http://schemas.openxmlformats.org/officeDocument/2006/relationships/image" Target="../media/image115.wmf"/><Relationship Id="rId5"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116.wmf"/><Relationship Id="rId2" Type="http://schemas.openxmlformats.org/officeDocument/2006/relationships/image" Target="../media/image117.wmf"/><Relationship Id="rId3" Type="http://schemas.openxmlformats.org/officeDocument/2006/relationships/image" Target="../media/image118.wmf"/><Relationship Id="rId4"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19.wmf"/><Relationship Id="rId2" Type="http://schemas.openxmlformats.org/officeDocument/2006/relationships/image" Target="../media/image120.wmf"/><Relationship Id="rId3" Type="http://schemas.openxmlformats.org/officeDocument/2006/relationships/image" Target="../media/image121.wmf"/><Relationship Id="rId4"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122.wmf"/><Relationship Id="rId2" Type="http://schemas.openxmlformats.org/officeDocument/2006/relationships/image" Target="../media/image123.wmf"/><Relationship Id="rId3"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24.wmf"/><Relationship Id="rId2" Type="http://schemas.openxmlformats.org/officeDocument/2006/relationships/image" Target="../media/image125.wmf"/><Relationship Id="rId3" Type="http://schemas.openxmlformats.org/officeDocument/2006/relationships/image" Target="../media/image126.wmf"/><Relationship Id="rId4"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127.wmf"/><Relationship Id="rId2" Type="http://schemas.openxmlformats.org/officeDocument/2006/relationships/image" Target="../media/image128.wmf"/><Relationship Id="rId3"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129.wmf"/><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130.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0.wmf"/><Relationship Id="rId3" Type="http://schemas.openxmlformats.org/officeDocument/2006/relationships/oleObject" Target="../embeddings/oleObject2.bin"/><Relationship Id="rId4" Type="http://schemas.openxmlformats.org/officeDocument/2006/relationships/image" Target="../media/image21.wmf"/><Relationship Id="rId5" Type="http://schemas.openxmlformats.org/officeDocument/2006/relationships/oleObject" Target="../embeddings/oleObject3.bin"/><Relationship Id="rId6" Type="http://schemas.openxmlformats.org/officeDocument/2006/relationships/image" Target="../media/image22.wmf"/><Relationship Id="rId7" Type="http://schemas.openxmlformats.org/officeDocument/2006/relationships/slideLayout" Target="../slideLayouts/slideLayout47.xml"/><Relationship Id="rId8"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3.wmf"/><Relationship Id="rId3" Type="http://schemas.openxmlformats.org/officeDocument/2006/relationships/slideLayout" Target="../slideLayouts/slideLayout28.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4.wmf"/><Relationship Id="rId3" Type="http://schemas.openxmlformats.org/officeDocument/2006/relationships/oleObject" Target="../embeddings/oleObject2.bin"/><Relationship Id="rId4" Type="http://schemas.openxmlformats.org/officeDocument/2006/relationships/image" Target="../media/image25.wmf"/><Relationship Id="rId5" Type="http://schemas.openxmlformats.org/officeDocument/2006/relationships/slideLayout" Target="../slideLayouts/slideLayout28.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270000" y="998640"/>
            <a:ext cx="8700840" cy="146952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Solving Op Amp Stability Issues</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Part 3</a:t>
            </a:r>
            <a:endParaRPr b="0" lang="en-US" sz="3200" spc="-1" strike="noStrike">
              <a:solidFill>
                <a:srgbClr val="000000"/>
              </a:solidFill>
              <a:uFill>
                <a:solidFill>
                  <a:srgbClr val="ffffff"/>
                </a:solidFill>
              </a:uFill>
              <a:latin typeface="Arial"/>
            </a:endParaRPr>
          </a:p>
        </p:txBody>
      </p:sp>
      <p:sp>
        <p:nvSpPr>
          <p:cNvPr id="221" name="TextShape 2"/>
          <p:cNvSpPr txBox="1"/>
          <p:nvPr/>
        </p:nvSpPr>
        <p:spPr>
          <a:xfrm>
            <a:off x="284040" y="4788000"/>
            <a:ext cx="4800240" cy="1257120"/>
          </a:xfrm>
          <a:prstGeom prst="rect">
            <a:avLst/>
          </a:prstGeom>
          <a:noFill/>
          <a:ln>
            <a:noFill/>
          </a:ln>
        </p:spPr>
        <p:txBody>
          <a:bodyPr/>
          <a:p>
            <a:pPr>
              <a:lnSpc>
                <a:spcPct val="100000"/>
              </a:lnSpc>
            </a:pPr>
            <a:r>
              <a:rPr b="1" lang="en-US" sz="2000" spc="-1" strike="noStrike">
                <a:solidFill>
                  <a:srgbClr val="000000"/>
                </a:solidFill>
                <a:uFill>
                  <a:solidFill>
                    <a:srgbClr val="ffffff"/>
                  </a:solidFill>
                </a:uFill>
                <a:latin typeface="Arial"/>
              </a:rPr>
              <a:t>(For Voltage Feedback Op Amps)</a:t>
            </a:r>
            <a:endParaRPr b="0" lang="en-US" sz="32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Tim Green &amp; Collin Wells</a:t>
            </a:r>
            <a:endParaRPr b="0" lang="en-US" sz="32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Precision Analog Linear Applications</a:t>
            </a:r>
            <a:endParaRPr b="0" lang="en-US" sz="3200" spc="-1" strike="noStrike">
              <a:solidFill>
                <a:srgbClr val="000000"/>
              </a:solidFill>
              <a:uFill>
                <a:solidFill>
                  <a:srgbClr val="ffffff"/>
                </a:solidFill>
              </a:uFill>
              <a:latin typeface="Arial"/>
            </a:endParaRPr>
          </a:p>
        </p:txBody>
      </p:sp>
      <p:sp>
        <p:nvSpPr>
          <p:cNvPr id="222" name="TextShape 3"/>
          <p:cNvSpPr txBox="1"/>
          <p:nvPr/>
        </p:nvSpPr>
        <p:spPr>
          <a:xfrm>
            <a:off x="6642000" y="6039000"/>
            <a:ext cx="2133360" cy="205920"/>
          </a:xfrm>
          <a:prstGeom prst="rect">
            <a:avLst/>
          </a:prstGeom>
          <a:noFill/>
          <a:ln>
            <a:noFill/>
          </a:ln>
        </p:spPr>
        <p:txBody>
          <a:bodyPr/>
          <a:p>
            <a:pPr algn="r">
              <a:lnSpc>
                <a:spcPct val="100000"/>
              </a:lnSpc>
            </a:pPr>
            <a:fld id="{97D543DC-645A-4E8B-AA13-87A66FDCF81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6642000" y="6049800"/>
            <a:ext cx="2133360" cy="205920"/>
          </a:xfrm>
          <a:prstGeom prst="rect">
            <a:avLst/>
          </a:prstGeom>
          <a:noFill/>
          <a:ln>
            <a:noFill/>
          </a:ln>
        </p:spPr>
        <p:txBody>
          <a:bodyPr/>
          <a:p>
            <a:pPr algn="r">
              <a:lnSpc>
                <a:spcPct val="100000"/>
              </a:lnSpc>
            </a:pPr>
            <a:fld id="{247C9A21-20D8-46D4-87CB-50F6BAF3976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73" name="TextShape 2"/>
          <p:cNvSpPr txBox="1"/>
          <p:nvPr/>
        </p:nvSpPr>
        <p:spPr>
          <a:xfrm>
            <a:off x="685800" y="76320"/>
            <a:ext cx="8229240" cy="114264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Non-Loop Stability:</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Proper Supply Line Decouple</a:t>
            </a:r>
            <a:endParaRPr b="0" lang="en-US" sz="3200" spc="-1" strike="noStrike">
              <a:solidFill>
                <a:srgbClr val="000000"/>
              </a:solidFill>
              <a:uFill>
                <a:solidFill>
                  <a:srgbClr val="ffffff"/>
                </a:solidFill>
              </a:uFill>
              <a:latin typeface="Arial"/>
            </a:endParaRPr>
          </a:p>
        </p:txBody>
      </p:sp>
      <p:graphicFrame>
        <p:nvGraphicFramePr>
          <p:cNvPr id="274" name="Object 3"/>
          <p:cNvGraphicFramePr/>
          <p:nvPr/>
        </p:nvGraphicFramePr>
        <p:xfrm>
          <a:off x="304920" y="990720"/>
          <a:ext cx="4479480" cy="5257440"/>
        </p:xfrm>
        <a:graphic>
          <a:graphicData uri="http://schemas.openxmlformats.org/presentationml/2006/ole">
            <p:oleObj progId="Visio.Drawing.11" r:id="rId1" spid="">
              <p:embed/>
              <p:pic>
                <p:nvPicPr>
                  <p:cNvPr id="275" name="Object 5" descr=""/>
                  <p:cNvPicPr/>
                  <p:nvPr/>
                </p:nvPicPr>
                <p:blipFill>
                  <a:blip r:embed="rId2"/>
                  <a:stretch/>
                </p:blipFill>
                <p:spPr>
                  <a:xfrm>
                    <a:off x="304920" y="990720"/>
                    <a:ext cx="4479480" cy="5257440"/>
                  </a:xfrm>
                  <a:prstGeom prst="rect">
                    <a:avLst/>
                  </a:prstGeom>
                  <a:ln>
                    <a:noFill/>
                  </a:ln>
                </p:spPr>
              </p:pic>
            </p:oleObj>
          </a:graphicData>
        </a:graphic>
      </p:graphicFrame>
      <p:sp>
        <p:nvSpPr>
          <p:cNvPr id="276" name="CustomShape 4"/>
          <p:cNvSpPr/>
          <p:nvPr/>
        </p:nvSpPr>
        <p:spPr>
          <a:xfrm>
            <a:off x="4952880" y="1611360"/>
            <a:ext cx="3809520" cy="140184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uFill>
                  <a:solidFill>
                    <a:srgbClr val="ffffff"/>
                  </a:solidFill>
                </a:uFill>
                <a:latin typeface="Arial"/>
              </a:rPr>
              <a:t>C</a:t>
            </a:r>
            <a:r>
              <a:rPr b="0" lang="en-US" sz="1600" spc="-1" strike="noStrike" baseline="-25000">
                <a:solidFill>
                  <a:srgbClr val="ff0000"/>
                </a:solidFill>
                <a:uFill>
                  <a:solidFill>
                    <a:srgbClr val="ffffff"/>
                  </a:solidFill>
                </a:uFill>
                <a:latin typeface="Arial"/>
              </a:rPr>
              <a:t>LF</a:t>
            </a:r>
            <a:r>
              <a:rPr b="0" lang="en-US" sz="1600" spc="-1" strike="noStrike">
                <a:solidFill>
                  <a:srgbClr val="ff0000"/>
                </a:solidFill>
                <a:uFill>
                  <a:solidFill>
                    <a:srgbClr val="ffffff"/>
                  </a:solidFill>
                </a:uFill>
                <a:latin typeface="Arial"/>
              </a:rPr>
              <a:t>: Low Frequency Bypass</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ff0000"/>
                </a:solidFill>
                <a:uFill>
                  <a:solidFill>
                    <a:srgbClr val="ffffff"/>
                  </a:solidFill>
                </a:uFill>
                <a:latin typeface="Arial"/>
              </a:rPr>
              <a:t>10μF / Amp Out (peak)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ff0000"/>
                </a:solidFill>
                <a:uFill>
                  <a:solidFill>
                    <a:srgbClr val="ffffff"/>
                  </a:solidFill>
                </a:uFill>
                <a:latin typeface="Arial"/>
              </a:rPr>
              <a:t>Aluminum Electrolytic or Tantalum</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ff0000"/>
                </a:solidFill>
                <a:uFill>
                  <a:solidFill>
                    <a:srgbClr val="ffffff"/>
                  </a:solidFill>
                </a:uFill>
                <a:latin typeface="Arial"/>
              </a:rPr>
              <a:t>&lt; 4 in (10cm) from Op Amp </a:t>
            </a:r>
            <a:endParaRPr b="0" lang="en-US" sz="1800" spc="-1" strike="noStrike">
              <a:solidFill>
                <a:srgbClr val="000000"/>
              </a:solidFill>
              <a:uFill>
                <a:solidFill>
                  <a:srgbClr val="ffffff"/>
                </a:solidFill>
              </a:uFill>
              <a:latin typeface="Arial"/>
            </a:endParaRPr>
          </a:p>
        </p:txBody>
      </p:sp>
      <p:sp>
        <p:nvSpPr>
          <p:cNvPr id="277" name="CustomShape 5"/>
          <p:cNvSpPr/>
          <p:nvPr/>
        </p:nvSpPr>
        <p:spPr>
          <a:xfrm>
            <a:off x="4952880" y="3429000"/>
            <a:ext cx="4190760" cy="250344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ff"/>
                </a:solidFill>
                <a:uFill>
                  <a:solidFill>
                    <a:srgbClr val="ffffff"/>
                  </a:solidFill>
                </a:uFill>
                <a:latin typeface="Arial"/>
              </a:rPr>
              <a:t>C</a:t>
            </a:r>
            <a:r>
              <a:rPr b="0" lang="en-US" sz="1600" spc="-1" strike="noStrike" baseline="-25000">
                <a:solidFill>
                  <a:srgbClr val="0000ff"/>
                </a:solidFill>
                <a:uFill>
                  <a:solidFill>
                    <a:srgbClr val="ffffff"/>
                  </a:solidFill>
                </a:uFill>
                <a:latin typeface="Arial"/>
              </a:rPr>
              <a:t>HF</a:t>
            </a:r>
            <a:r>
              <a:rPr b="0" lang="en-US" sz="1600" spc="-1" strike="noStrike">
                <a:solidFill>
                  <a:srgbClr val="0000ff"/>
                </a:solidFill>
                <a:uFill>
                  <a:solidFill>
                    <a:srgbClr val="ffffff"/>
                  </a:solidFill>
                </a:uFill>
                <a:latin typeface="Arial"/>
              </a:rPr>
              <a:t>: High Frequency Bypass</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ff"/>
                </a:solidFill>
                <a:uFill>
                  <a:solidFill>
                    <a:srgbClr val="ffffff"/>
                  </a:solidFill>
                </a:uFill>
                <a:latin typeface="Arial"/>
              </a:rPr>
              <a:t>0.1μF Ceramic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ff"/>
                </a:solidFill>
                <a:uFill>
                  <a:solidFill>
                    <a:srgbClr val="ffffff"/>
                  </a:solidFill>
                </a:uFill>
                <a:latin typeface="Arial"/>
              </a:rPr>
              <a:t>Directly at Op Amp Power Supply Pins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ff"/>
                </a:solidFill>
                <a:uFill>
                  <a:solidFill>
                    <a:srgbClr val="ffffff"/>
                  </a:solidFill>
                </a:uFill>
                <a:latin typeface="Arial"/>
              </a:rPr>
              <a:t>R</a:t>
            </a:r>
            <a:r>
              <a:rPr b="0" lang="en-US" sz="1600" spc="-1" strike="noStrike" baseline="-25000">
                <a:solidFill>
                  <a:srgbClr val="0000ff"/>
                </a:solidFill>
                <a:uFill>
                  <a:solidFill>
                    <a:srgbClr val="ffffff"/>
                  </a:solidFill>
                </a:uFill>
                <a:latin typeface="Arial"/>
              </a:rPr>
              <a:t>HF</a:t>
            </a:r>
            <a:r>
              <a:rPr b="0" lang="en-US" sz="1600" spc="-1" strike="noStrike">
                <a:solidFill>
                  <a:srgbClr val="0000ff"/>
                </a:solidFill>
                <a:uFill>
                  <a:solidFill>
                    <a:srgbClr val="ffffff"/>
                  </a:solidFill>
                </a:uFill>
                <a:latin typeface="Arial"/>
              </a:rPr>
              <a:t>: </a:t>
            </a:r>
            <a:r>
              <a:rPr b="0" i="1" lang="en-US" sz="1600" spc="-1" strike="noStrike">
                <a:solidFill>
                  <a:srgbClr val="990099"/>
                </a:solidFill>
                <a:uFill>
                  <a:solidFill>
                    <a:srgbClr val="ffffff"/>
                  </a:solidFill>
                </a:uFill>
                <a:latin typeface="Arial"/>
              </a:rPr>
              <a:t>Provisional</a:t>
            </a:r>
            <a:r>
              <a:rPr b="0" lang="en-US" sz="1600" spc="-1" strike="noStrike">
                <a:solidFill>
                  <a:srgbClr val="990099"/>
                </a:solidFill>
                <a:uFill>
                  <a:solidFill>
                    <a:srgbClr val="ffffff"/>
                  </a:solidFill>
                </a:uFill>
                <a:latin typeface="Arial"/>
              </a:rPr>
              <a:t> </a:t>
            </a:r>
            <a:r>
              <a:rPr b="0" lang="en-US" sz="1600" spc="-1" strike="noStrike">
                <a:solidFill>
                  <a:srgbClr val="0000ff"/>
                </a:solidFill>
                <a:uFill>
                  <a:solidFill>
                    <a:srgbClr val="ffffff"/>
                  </a:solidFill>
                </a:uFill>
                <a:latin typeface="Arial"/>
              </a:rPr>
              <a:t>Series C</a:t>
            </a:r>
            <a:r>
              <a:rPr b="0" lang="en-US" sz="1600" spc="-1" strike="noStrike" baseline="-25000">
                <a:solidFill>
                  <a:srgbClr val="0000ff"/>
                </a:solidFill>
                <a:uFill>
                  <a:solidFill>
                    <a:srgbClr val="ffffff"/>
                  </a:solidFill>
                </a:uFill>
                <a:latin typeface="Arial"/>
              </a:rPr>
              <a:t>HF</a:t>
            </a:r>
            <a:r>
              <a:rPr b="0" lang="en-US" sz="1600" spc="-1" strike="noStrike">
                <a:solidFill>
                  <a:srgbClr val="0000ff"/>
                </a:solidFill>
                <a:uFill>
                  <a:solidFill>
                    <a:srgbClr val="ffffff"/>
                  </a:solidFill>
                </a:uFill>
                <a:latin typeface="Arial"/>
              </a:rPr>
              <a:t> Resistance</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ff"/>
                </a:solidFill>
                <a:uFill>
                  <a:solidFill>
                    <a:srgbClr val="ffffff"/>
                  </a:solidFill>
                </a:uFill>
                <a:latin typeface="Arial"/>
              </a:rPr>
              <a:t>1Ω </a:t>
            </a:r>
            <a:r>
              <a:rPr b="0" lang="en-US" sz="1600" spc="-1" strike="noStrike" u="sng">
                <a:solidFill>
                  <a:srgbClr val="0000ff"/>
                </a:solidFill>
                <a:uFill>
                  <a:solidFill>
                    <a:srgbClr val="ffffff"/>
                  </a:solidFill>
                </a:uFill>
                <a:latin typeface="Arial"/>
              </a:rPr>
              <a:t>&lt;</a:t>
            </a:r>
            <a:r>
              <a:rPr b="0" lang="en-US" sz="1600" spc="-1" strike="noStrike">
                <a:solidFill>
                  <a:srgbClr val="0000ff"/>
                </a:solidFill>
                <a:uFill>
                  <a:solidFill>
                    <a:srgbClr val="ffffff"/>
                  </a:solidFill>
                </a:uFill>
                <a:latin typeface="Arial"/>
              </a:rPr>
              <a:t> R</a:t>
            </a:r>
            <a:r>
              <a:rPr b="0" lang="en-US" sz="1600" spc="-1" strike="noStrike" baseline="-25000">
                <a:solidFill>
                  <a:srgbClr val="0000ff"/>
                </a:solidFill>
                <a:uFill>
                  <a:solidFill>
                    <a:srgbClr val="ffffff"/>
                  </a:solidFill>
                </a:uFill>
                <a:latin typeface="Arial"/>
              </a:rPr>
              <a:t>HF</a:t>
            </a:r>
            <a:r>
              <a:rPr b="0" lang="en-US" sz="1600" spc="-1" strike="noStrike">
                <a:solidFill>
                  <a:srgbClr val="0000ff"/>
                </a:solidFill>
                <a:uFill>
                  <a:solidFill>
                    <a:srgbClr val="ffffff"/>
                  </a:solidFill>
                </a:uFill>
                <a:latin typeface="Arial"/>
              </a:rPr>
              <a:t> </a:t>
            </a:r>
            <a:r>
              <a:rPr b="0" lang="en-US" sz="1600" spc="-1" strike="noStrike" u="sng">
                <a:solidFill>
                  <a:srgbClr val="0000ff"/>
                </a:solidFill>
                <a:uFill>
                  <a:solidFill>
                    <a:srgbClr val="ffffff"/>
                  </a:solidFill>
                </a:uFill>
                <a:latin typeface="Arial"/>
              </a:rPr>
              <a:t>&lt;</a:t>
            </a:r>
            <a:r>
              <a:rPr b="0" lang="en-US" sz="1600" spc="-1" strike="noStrike">
                <a:solidFill>
                  <a:srgbClr val="0000ff"/>
                </a:solidFill>
                <a:uFill>
                  <a:solidFill>
                    <a:srgbClr val="ffffff"/>
                  </a:solidFill>
                </a:uFill>
                <a:latin typeface="Arial"/>
              </a:rPr>
              <a:t> 10Ω</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ff"/>
                </a:solidFill>
                <a:uFill>
                  <a:solidFill>
                    <a:srgbClr val="ffffff"/>
                  </a:solidFill>
                </a:uFill>
                <a:latin typeface="Arial"/>
              </a:rPr>
              <a:t> </a:t>
            </a:r>
            <a:r>
              <a:rPr b="0" lang="en-US" sz="1600" spc="-1" strike="noStrike">
                <a:solidFill>
                  <a:srgbClr val="0000ff"/>
                </a:solidFill>
                <a:uFill>
                  <a:solidFill>
                    <a:srgbClr val="ffffff"/>
                  </a:solidFill>
                </a:uFill>
                <a:latin typeface="Arial"/>
              </a:rPr>
              <a:t>Highly Inductive Supply Lines</a:t>
            </a:r>
            <a:endParaRPr b="0" lang="en-US" sz="1800" spc="-1" strike="noStrike">
              <a:solidFill>
                <a:srgbClr val="000000"/>
              </a:solidFill>
              <a:uFill>
                <a:solidFill>
                  <a:srgbClr val="ffffff"/>
                </a:solidFill>
              </a:uFill>
              <a:latin typeface="Arial"/>
            </a:endParaRPr>
          </a:p>
        </p:txBody>
      </p:sp>
      <p:sp>
        <p:nvSpPr>
          <p:cNvPr id="278" name="CustomShape 6"/>
          <p:cNvSpPr/>
          <p:nvPr/>
        </p:nvSpPr>
        <p:spPr>
          <a:xfrm>
            <a:off x="5457960" y="971640"/>
            <a:ext cx="1437840" cy="364680"/>
          </a:xfrm>
          <a:prstGeom prst="rect">
            <a:avLst/>
          </a:prstGeom>
          <a:noFill/>
          <a:ln w="38160">
            <a:solidFill>
              <a:srgbClr val="008000"/>
            </a:solidFill>
            <a:miter/>
          </a:ln>
        </p:spPr>
        <p:style>
          <a:lnRef idx="0"/>
          <a:fillRef idx="0"/>
          <a:effectRef idx="0"/>
          <a:fontRef idx="minor"/>
        </p:style>
        <p:txBody>
          <a:bodyPr lIns="90000" rIns="90000" tIns="45000" bIns="45000"/>
          <a:p>
            <a:pPr>
              <a:lnSpc>
                <a:spcPct val="100000"/>
              </a:lnSpc>
            </a:pPr>
            <a:r>
              <a:rPr b="0" i="1" lang="en-US" sz="1800" spc="-1" strike="noStrike">
                <a:solidFill>
                  <a:srgbClr val="008000"/>
                </a:solidFill>
                <a:uFill>
                  <a:solidFill>
                    <a:srgbClr val="ffffff"/>
                  </a:solidFill>
                </a:uFill>
                <a:latin typeface="Arial"/>
              </a:rPr>
              <a:t>SOLUTION</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642000" y="6049800"/>
            <a:ext cx="2133360" cy="205920"/>
          </a:xfrm>
          <a:prstGeom prst="rect">
            <a:avLst/>
          </a:prstGeom>
          <a:noFill/>
          <a:ln>
            <a:noFill/>
          </a:ln>
        </p:spPr>
        <p:txBody>
          <a:bodyPr/>
          <a:p>
            <a:pPr algn="r">
              <a:lnSpc>
                <a:spcPct val="100000"/>
              </a:lnSpc>
            </a:pPr>
            <a:fld id="{A87F50C0-2A75-41E9-A9F2-AF92DA133DC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80" name="TextShape 2"/>
          <p:cNvSpPr txBox="1"/>
          <p:nvPr/>
        </p:nvSpPr>
        <p:spPr>
          <a:xfrm>
            <a:off x="324000" y="219240"/>
            <a:ext cx="4038120" cy="63936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Non-Loop Stability:</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Ground Loops</a:t>
            </a:r>
            <a:endParaRPr b="0" lang="en-US" sz="3200" spc="-1" strike="noStrike">
              <a:solidFill>
                <a:srgbClr val="000000"/>
              </a:solidFill>
              <a:uFill>
                <a:solidFill>
                  <a:srgbClr val="ffffff"/>
                </a:solidFill>
              </a:uFill>
              <a:latin typeface="Arial"/>
            </a:endParaRPr>
          </a:p>
        </p:txBody>
      </p:sp>
      <p:graphicFrame>
        <p:nvGraphicFramePr>
          <p:cNvPr id="281" name="Object 3"/>
          <p:cNvGraphicFramePr/>
          <p:nvPr/>
        </p:nvGraphicFramePr>
        <p:xfrm>
          <a:off x="457200" y="1143000"/>
          <a:ext cx="3885840" cy="3762000"/>
        </p:xfrm>
        <a:graphic>
          <a:graphicData uri="http://schemas.openxmlformats.org/presentationml/2006/ole">
            <p:oleObj progId="Visio.Drawing.11" r:id="rId1" spid="">
              <p:embed/>
              <p:pic>
                <p:nvPicPr>
                  <p:cNvPr id="282" name="Object 10" descr=""/>
                  <p:cNvPicPr/>
                  <p:nvPr/>
                </p:nvPicPr>
                <p:blipFill>
                  <a:blip r:embed="rId2"/>
                  <a:stretch/>
                </p:blipFill>
                <p:spPr>
                  <a:xfrm>
                    <a:off x="457200" y="1143000"/>
                    <a:ext cx="3885840" cy="3762000"/>
                  </a:xfrm>
                  <a:prstGeom prst="rect">
                    <a:avLst/>
                  </a:prstGeom>
                  <a:ln>
                    <a:noFill/>
                  </a:ln>
                </p:spPr>
              </p:pic>
            </p:oleObj>
          </a:graphicData>
        </a:graphic>
      </p:graphicFrame>
      <p:sp>
        <p:nvSpPr>
          <p:cNvPr id="283" name="CustomShape 4"/>
          <p:cNvSpPr/>
          <p:nvPr/>
        </p:nvSpPr>
        <p:spPr>
          <a:xfrm>
            <a:off x="4572000" y="228600"/>
            <a:ext cx="2923920" cy="853920"/>
          </a:xfrm>
          <a:prstGeom prst="rect">
            <a:avLst/>
          </a:prstGeom>
          <a:solidFill>
            <a:schemeClr val="bg1"/>
          </a:solidFill>
          <a:ln w="38160">
            <a:solidFill>
              <a:srgbClr val="ff0000"/>
            </a:solidFill>
            <a:miter/>
          </a:ln>
        </p:spPr>
        <p:style>
          <a:lnRef idx="0"/>
          <a:fillRef idx="0"/>
          <a:effectRef idx="0"/>
          <a:fontRef idx="minor"/>
        </p:style>
        <p:txBody>
          <a:bodyPr lIns="90000" rIns="90000" tIns="45000" bIns="45000"/>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fosc &lt; fGBW</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oscillates unloaded? -- no</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oscillates with V</a:t>
            </a:r>
            <a:r>
              <a:rPr b="0" lang="en-US" sz="1600" spc="-1" strike="noStrike" baseline="-25000">
                <a:solidFill>
                  <a:srgbClr val="0000cc"/>
                </a:solidFill>
                <a:uFill>
                  <a:solidFill>
                    <a:srgbClr val="ffffff"/>
                  </a:solidFill>
                </a:uFill>
                <a:latin typeface="Arial"/>
              </a:rPr>
              <a:t>IN</a:t>
            </a:r>
            <a:r>
              <a:rPr b="0" lang="en-US" sz="1600" spc="-1" strike="noStrike">
                <a:solidFill>
                  <a:srgbClr val="0000cc"/>
                </a:solidFill>
                <a:uFill>
                  <a:solidFill>
                    <a:srgbClr val="ffffff"/>
                  </a:solidFill>
                </a:uFill>
                <a:latin typeface="Arial"/>
              </a:rPr>
              <a:t>=0? -- yes</a:t>
            </a:r>
            <a:endParaRPr b="0" lang="en-US" sz="1800" spc="-1" strike="noStrike">
              <a:solidFill>
                <a:srgbClr val="000000"/>
              </a:solidFill>
              <a:uFill>
                <a:solidFill>
                  <a:srgbClr val="ffffff"/>
                </a:solidFill>
              </a:uFill>
              <a:latin typeface="Arial"/>
            </a:endParaRPr>
          </a:p>
        </p:txBody>
      </p:sp>
      <p:graphicFrame>
        <p:nvGraphicFramePr>
          <p:cNvPr id="284" name="Object 5"/>
          <p:cNvGraphicFramePr/>
          <p:nvPr/>
        </p:nvGraphicFramePr>
        <p:xfrm>
          <a:off x="5181480" y="1143000"/>
          <a:ext cx="3725640" cy="3671640"/>
        </p:xfrm>
        <a:graphic>
          <a:graphicData uri="http://schemas.openxmlformats.org/presentationml/2006/ole">
            <p:oleObj progId="Visio.Drawing.11" r:id="rId3" spid="">
              <p:embed/>
              <p:pic>
                <p:nvPicPr>
                  <p:cNvPr id="285" name="Object 12" descr=""/>
                  <p:cNvPicPr/>
                  <p:nvPr/>
                </p:nvPicPr>
                <p:blipFill>
                  <a:blip r:embed="rId4"/>
                  <a:stretch/>
                </p:blipFill>
                <p:spPr>
                  <a:xfrm>
                    <a:off x="5181480" y="1143000"/>
                    <a:ext cx="3725640" cy="3671640"/>
                  </a:xfrm>
                  <a:prstGeom prst="rect">
                    <a:avLst/>
                  </a:prstGeom>
                  <a:ln>
                    <a:noFill/>
                  </a:ln>
                </p:spPr>
              </p:pic>
            </p:oleObj>
          </a:graphicData>
        </a:graphic>
      </p:graphicFrame>
      <p:sp>
        <p:nvSpPr>
          <p:cNvPr id="286" name="CustomShape 6"/>
          <p:cNvSpPr/>
          <p:nvPr/>
        </p:nvSpPr>
        <p:spPr>
          <a:xfrm>
            <a:off x="533520" y="4952880"/>
            <a:ext cx="4190760" cy="144216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ff"/>
                </a:solidFill>
                <a:uFill>
                  <a:solidFill>
                    <a:srgbClr val="ffffff"/>
                  </a:solidFill>
                </a:uFill>
                <a:latin typeface="Arial"/>
              </a:rPr>
              <a:t>Ground loops are created from load current flowing through parasitic resistances.  If part of V</a:t>
            </a:r>
            <a:r>
              <a:rPr b="0" lang="en-US" sz="1600" spc="-1" strike="noStrike" baseline="-25000">
                <a:solidFill>
                  <a:srgbClr val="0000ff"/>
                </a:solidFill>
                <a:uFill>
                  <a:solidFill>
                    <a:srgbClr val="ffffff"/>
                  </a:solidFill>
                </a:uFill>
                <a:latin typeface="Arial"/>
              </a:rPr>
              <a:t>OUT </a:t>
            </a:r>
            <a:r>
              <a:rPr b="0" lang="en-US" sz="1600" spc="-1" strike="noStrike">
                <a:solidFill>
                  <a:srgbClr val="0000ff"/>
                </a:solidFill>
                <a:uFill>
                  <a:solidFill>
                    <a:srgbClr val="ffffff"/>
                  </a:solidFill>
                </a:uFill>
                <a:latin typeface="Arial"/>
              </a:rPr>
              <a:t>is fed back to Op Amp +input, positive feedback and oscillations can occur.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87" name="CustomShape 7"/>
          <p:cNvSpPr/>
          <p:nvPr/>
        </p:nvSpPr>
        <p:spPr>
          <a:xfrm>
            <a:off x="4952880" y="4950000"/>
            <a:ext cx="4190760" cy="82044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ff"/>
                </a:solidFill>
                <a:uFill>
                  <a:solidFill>
                    <a:srgbClr val="ffffff"/>
                  </a:solidFill>
                </a:uFill>
                <a:latin typeface="Arial"/>
              </a:rPr>
              <a:t>Parasitic resistances can be made to look like a common mode input by using a “Single-Point” or “Star” ground connection.  </a:t>
            </a:r>
            <a:endParaRPr b="0" lang="en-US" sz="1800" spc="-1" strike="noStrike">
              <a:solidFill>
                <a:srgbClr val="000000"/>
              </a:solidFill>
              <a:uFill>
                <a:solidFill>
                  <a:srgbClr val="ffffff"/>
                </a:solidFill>
              </a:uFill>
              <a:latin typeface="Arial"/>
            </a:endParaRPr>
          </a:p>
        </p:txBody>
      </p:sp>
      <p:sp>
        <p:nvSpPr>
          <p:cNvPr id="288" name="CustomShape 8"/>
          <p:cNvSpPr/>
          <p:nvPr/>
        </p:nvSpPr>
        <p:spPr>
          <a:xfrm rot="16200000">
            <a:off x="5226840" y="2316960"/>
            <a:ext cx="1676160" cy="395280"/>
          </a:xfrm>
          <a:prstGeom prst="rect">
            <a:avLst/>
          </a:prstGeom>
          <a:noFill/>
          <a:ln w="38160">
            <a:solidFill>
              <a:srgbClr val="008000"/>
            </a:solidFill>
            <a:miter/>
          </a:ln>
        </p:spPr>
        <p:style>
          <a:lnRef idx="0"/>
          <a:fillRef idx="0"/>
          <a:effectRef idx="0"/>
          <a:fontRef idx="minor"/>
        </p:style>
        <p:txBody>
          <a:bodyPr lIns="90000" rIns="90000" tIns="45000" bIns="45000"/>
          <a:p>
            <a:pPr>
              <a:lnSpc>
                <a:spcPct val="100000"/>
              </a:lnSpc>
            </a:pPr>
            <a:r>
              <a:rPr b="0" i="1" lang="en-US" sz="2000" spc="-1" strike="noStrike">
                <a:solidFill>
                  <a:srgbClr val="008000"/>
                </a:solidFill>
                <a:uFill>
                  <a:solidFill>
                    <a:srgbClr val="ffffff"/>
                  </a:solidFill>
                </a:uFill>
                <a:latin typeface="Arial"/>
              </a:rPr>
              <a:t>SOLUTION</a:t>
            </a:r>
            <a:endParaRPr b="0" lang="en-US" sz="1800" spc="-1" strike="noStrike">
              <a:solidFill>
                <a:srgbClr val="000000"/>
              </a:solidFill>
              <a:uFill>
                <a:solidFill>
                  <a:srgbClr val="ffffff"/>
                </a:solidFill>
              </a:uFill>
              <a:latin typeface="Arial"/>
            </a:endParaRPr>
          </a:p>
        </p:txBody>
      </p:sp>
      <p:sp>
        <p:nvSpPr>
          <p:cNvPr id="289" name="CustomShape 9"/>
          <p:cNvSpPr/>
          <p:nvPr/>
        </p:nvSpPr>
        <p:spPr>
          <a:xfrm rot="16200000">
            <a:off x="540720" y="2583720"/>
            <a:ext cx="1599840" cy="395280"/>
          </a:xfrm>
          <a:prstGeom prst="rect">
            <a:avLst/>
          </a:prstGeom>
          <a:noFill/>
          <a:ln w="38160">
            <a:solidFill>
              <a:srgbClr val="800080"/>
            </a:solidFill>
            <a:miter/>
          </a:ln>
        </p:spPr>
        <p:style>
          <a:lnRef idx="0"/>
          <a:fillRef idx="0"/>
          <a:effectRef idx="0"/>
          <a:fontRef idx="minor"/>
        </p:style>
        <p:txBody>
          <a:bodyPr lIns="90000" rIns="90000" tIns="45000" bIns="45000"/>
          <a:p>
            <a:pPr>
              <a:lnSpc>
                <a:spcPct val="100000"/>
              </a:lnSpc>
            </a:pPr>
            <a:r>
              <a:rPr b="0" i="1" lang="en-US" sz="2000" spc="-1" strike="noStrike">
                <a:solidFill>
                  <a:srgbClr val="990099"/>
                </a:solidFill>
                <a:uFill>
                  <a:solidFill>
                    <a:srgbClr val="ffffff"/>
                  </a:solidFill>
                </a:uFill>
                <a:latin typeface="Arial"/>
              </a:rPr>
              <a:t>PROBLEM</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6642000" y="6049800"/>
            <a:ext cx="2133360" cy="205920"/>
          </a:xfrm>
          <a:prstGeom prst="rect">
            <a:avLst/>
          </a:prstGeom>
          <a:noFill/>
          <a:ln>
            <a:noFill/>
          </a:ln>
        </p:spPr>
        <p:txBody>
          <a:bodyPr/>
          <a:p>
            <a:pPr algn="r">
              <a:lnSpc>
                <a:spcPct val="100000"/>
              </a:lnSpc>
            </a:pPr>
            <a:fld id="{642DFBD9-5911-4633-8E71-D83414D33F5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91" name="TextShape 2"/>
          <p:cNvSpPr txBox="1"/>
          <p:nvPr/>
        </p:nvSpPr>
        <p:spPr>
          <a:xfrm>
            <a:off x="371520" y="181080"/>
            <a:ext cx="3733560" cy="56304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Non-Loop Stability:</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Output Stages</a:t>
            </a:r>
            <a:endParaRPr b="0" lang="en-US" sz="3200" spc="-1" strike="noStrike">
              <a:solidFill>
                <a:srgbClr val="000000"/>
              </a:solidFill>
              <a:uFill>
                <a:solidFill>
                  <a:srgbClr val="ffffff"/>
                </a:solidFill>
              </a:uFill>
              <a:latin typeface="Arial"/>
            </a:endParaRPr>
          </a:p>
        </p:txBody>
      </p:sp>
      <p:graphicFrame>
        <p:nvGraphicFramePr>
          <p:cNvPr id="292" name="Object 3"/>
          <p:cNvGraphicFramePr/>
          <p:nvPr/>
        </p:nvGraphicFramePr>
        <p:xfrm>
          <a:off x="533520" y="1295280"/>
          <a:ext cx="3352320" cy="3169800"/>
        </p:xfrm>
        <a:graphic>
          <a:graphicData uri="http://schemas.openxmlformats.org/presentationml/2006/ole">
            <p:oleObj progId="Visio.Drawing.11" r:id="rId1" spid="">
              <p:embed/>
              <p:pic>
                <p:nvPicPr>
                  <p:cNvPr id="293" name="Object 4" descr=""/>
                  <p:cNvPicPr/>
                  <p:nvPr/>
                </p:nvPicPr>
                <p:blipFill>
                  <a:blip r:embed="rId2"/>
                  <a:stretch/>
                </p:blipFill>
                <p:spPr>
                  <a:xfrm>
                    <a:off x="533520" y="1295280"/>
                    <a:ext cx="3352320" cy="3169800"/>
                  </a:xfrm>
                  <a:prstGeom prst="rect">
                    <a:avLst/>
                  </a:prstGeom>
                  <a:ln>
                    <a:noFill/>
                  </a:ln>
                </p:spPr>
              </p:pic>
            </p:oleObj>
          </a:graphicData>
        </a:graphic>
      </p:graphicFrame>
      <p:sp>
        <p:nvSpPr>
          <p:cNvPr id="294" name="CustomShape 4"/>
          <p:cNvSpPr/>
          <p:nvPr/>
        </p:nvSpPr>
        <p:spPr>
          <a:xfrm>
            <a:off x="4572000" y="228600"/>
            <a:ext cx="2866680" cy="853920"/>
          </a:xfrm>
          <a:prstGeom prst="rect">
            <a:avLst/>
          </a:prstGeom>
          <a:solidFill>
            <a:schemeClr val="bg1"/>
          </a:solidFill>
          <a:ln w="38160">
            <a:solidFill>
              <a:srgbClr val="ff0000"/>
            </a:solidFill>
            <a:miter/>
          </a:ln>
        </p:spPr>
        <p:style>
          <a:lnRef idx="0"/>
          <a:fillRef idx="0"/>
          <a:effectRef idx="0"/>
          <a:fontRef idx="minor"/>
        </p:style>
        <p:txBody>
          <a:bodyPr lIns="90000" rIns="90000" tIns="45000" bIns="45000"/>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fosc &gt; fGBW</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oscillates unloaded? -- no</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oscillates with V</a:t>
            </a:r>
            <a:r>
              <a:rPr b="0" lang="en-US" sz="1600" spc="-1" strike="noStrike" baseline="-25000">
                <a:solidFill>
                  <a:srgbClr val="0000cc"/>
                </a:solidFill>
                <a:uFill>
                  <a:solidFill>
                    <a:srgbClr val="ffffff"/>
                  </a:solidFill>
                </a:uFill>
                <a:latin typeface="Arial"/>
              </a:rPr>
              <a:t>IN</a:t>
            </a:r>
            <a:r>
              <a:rPr b="0" lang="en-US" sz="1600" spc="-1" strike="noStrike">
                <a:solidFill>
                  <a:srgbClr val="0000cc"/>
                </a:solidFill>
                <a:uFill>
                  <a:solidFill>
                    <a:srgbClr val="ffffff"/>
                  </a:solidFill>
                </a:uFill>
                <a:latin typeface="Arial"/>
              </a:rPr>
              <a:t>=0? -- no</a:t>
            </a:r>
            <a:endParaRPr b="0" lang="en-US" sz="1800" spc="-1" strike="noStrike">
              <a:solidFill>
                <a:srgbClr val="000000"/>
              </a:solidFill>
              <a:uFill>
                <a:solidFill>
                  <a:srgbClr val="ffffff"/>
                </a:solidFill>
              </a:uFill>
              <a:latin typeface="Arial"/>
            </a:endParaRPr>
          </a:p>
        </p:txBody>
      </p:sp>
      <p:sp>
        <p:nvSpPr>
          <p:cNvPr id="295" name="CustomShape 5"/>
          <p:cNvSpPr/>
          <p:nvPr/>
        </p:nvSpPr>
        <p:spPr>
          <a:xfrm>
            <a:off x="380880" y="4876920"/>
            <a:ext cx="4190760" cy="106380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ff"/>
                </a:solidFill>
                <a:uFill>
                  <a:solidFill>
                    <a:srgbClr val="ffffff"/>
                  </a:solidFill>
                </a:uFill>
                <a:latin typeface="Arial"/>
              </a:rPr>
              <a:t>Some Op Amps use composite output stages, usually on the negative output, that contain local feedback paths. Under reactive loads these output stages can oscillate.</a:t>
            </a:r>
            <a:endParaRPr b="0" lang="en-US" sz="1800" spc="-1" strike="noStrike">
              <a:solidFill>
                <a:srgbClr val="000000"/>
              </a:solidFill>
              <a:uFill>
                <a:solidFill>
                  <a:srgbClr val="ffffff"/>
                </a:solidFill>
              </a:uFill>
              <a:latin typeface="Arial"/>
            </a:endParaRPr>
          </a:p>
        </p:txBody>
      </p:sp>
      <p:sp>
        <p:nvSpPr>
          <p:cNvPr id="296" name="CustomShape 6"/>
          <p:cNvSpPr/>
          <p:nvPr/>
        </p:nvSpPr>
        <p:spPr>
          <a:xfrm>
            <a:off x="4876920" y="4800600"/>
            <a:ext cx="4190760" cy="106380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ff"/>
                </a:solidFill>
                <a:uFill>
                  <a:solidFill>
                    <a:srgbClr val="ffffff"/>
                  </a:solidFill>
                </a:uFill>
                <a:latin typeface="Arial"/>
              </a:rPr>
              <a:t>The Output R-C Snubber Network lowers the high frequency gain of the output stage preventing unwanted oscillations under reactive loads.</a:t>
            </a:r>
            <a:endParaRPr b="0" lang="en-US" sz="1800" spc="-1" strike="noStrike">
              <a:solidFill>
                <a:srgbClr val="000000"/>
              </a:solidFill>
              <a:uFill>
                <a:solidFill>
                  <a:srgbClr val="ffffff"/>
                </a:solidFill>
              </a:uFill>
              <a:latin typeface="Arial"/>
            </a:endParaRPr>
          </a:p>
        </p:txBody>
      </p:sp>
      <p:graphicFrame>
        <p:nvGraphicFramePr>
          <p:cNvPr id="297" name="Object 7"/>
          <p:cNvGraphicFramePr/>
          <p:nvPr/>
        </p:nvGraphicFramePr>
        <p:xfrm>
          <a:off x="4572000" y="1143000"/>
          <a:ext cx="4400280" cy="3330360"/>
        </p:xfrm>
        <a:graphic>
          <a:graphicData uri="http://schemas.openxmlformats.org/presentationml/2006/ole">
            <p:oleObj progId="Visio.Drawing.11" r:id="rId3" spid="">
              <p:embed/>
              <p:pic>
                <p:nvPicPr>
                  <p:cNvPr id="298" name="Object 10" descr=""/>
                  <p:cNvPicPr/>
                  <p:nvPr/>
                </p:nvPicPr>
                <p:blipFill>
                  <a:blip r:embed="rId4"/>
                  <a:stretch/>
                </p:blipFill>
                <p:spPr>
                  <a:xfrm>
                    <a:off x="4572000" y="1143000"/>
                    <a:ext cx="4400280" cy="3330360"/>
                  </a:xfrm>
                  <a:prstGeom prst="rect">
                    <a:avLst/>
                  </a:prstGeom>
                  <a:ln>
                    <a:noFill/>
                  </a:ln>
                </p:spPr>
              </p:pic>
            </p:oleObj>
          </a:graphicData>
        </a:graphic>
      </p:graphicFrame>
      <p:sp>
        <p:nvSpPr>
          <p:cNvPr id="299" name="CustomShape 8"/>
          <p:cNvSpPr/>
          <p:nvPr/>
        </p:nvSpPr>
        <p:spPr>
          <a:xfrm>
            <a:off x="2590920" y="3962520"/>
            <a:ext cx="1599840" cy="395280"/>
          </a:xfrm>
          <a:prstGeom prst="rect">
            <a:avLst/>
          </a:prstGeom>
          <a:noFill/>
          <a:ln w="38160">
            <a:solidFill>
              <a:srgbClr val="800080"/>
            </a:solidFill>
            <a:miter/>
          </a:ln>
        </p:spPr>
        <p:style>
          <a:lnRef idx="0"/>
          <a:fillRef idx="0"/>
          <a:effectRef idx="0"/>
          <a:fontRef idx="minor"/>
        </p:style>
        <p:txBody>
          <a:bodyPr lIns="90000" rIns="90000" tIns="45000" bIns="45000"/>
          <a:p>
            <a:pPr>
              <a:lnSpc>
                <a:spcPct val="100000"/>
              </a:lnSpc>
            </a:pPr>
            <a:r>
              <a:rPr b="0" i="1" lang="en-US" sz="2000" spc="-1" strike="noStrike">
                <a:solidFill>
                  <a:srgbClr val="990099"/>
                </a:solidFill>
                <a:uFill>
                  <a:solidFill>
                    <a:srgbClr val="ffffff"/>
                  </a:solidFill>
                </a:uFill>
                <a:latin typeface="Arial"/>
              </a:rPr>
              <a:t>PROBLEM</a:t>
            </a:r>
            <a:endParaRPr b="0" lang="en-US" sz="1800" spc="-1" strike="noStrike">
              <a:solidFill>
                <a:srgbClr val="000000"/>
              </a:solidFill>
              <a:uFill>
                <a:solidFill>
                  <a:srgbClr val="ffffff"/>
                </a:solidFill>
              </a:uFill>
              <a:latin typeface="Arial"/>
            </a:endParaRPr>
          </a:p>
        </p:txBody>
      </p:sp>
      <p:sp>
        <p:nvSpPr>
          <p:cNvPr id="300" name="CustomShape 9"/>
          <p:cNvSpPr/>
          <p:nvPr/>
        </p:nvSpPr>
        <p:spPr>
          <a:xfrm>
            <a:off x="5791320" y="3886200"/>
            <a:ext cx="1676160" cy="395280"/>
          </a:xfrm>
          <a:prstGeom prst="rect">
            <a:avLst/>
          </a:prstGeom>
          <a:noFill/>
          <a:ln w="38160">
            <a:solidFill>
              <a:srgbClr val="008000"/>
            </a:solidFill>
            <a:miter/>
          </a:ln>
        </p:spPr>
        <p:style>
          <a:lnRef idx="0"/>
          <a:fillRef idx="0"/>
          <a:effectRef idx="0"/>
          <a:fontRef idx="minor"/>
        </p:style>
        <p:txBody>
          <a:bodyPr lIns="90000" rIns="90000" tIns="45000" bIns="45000"/>
          <a:p>
            <a:pPr>
              <a:lnSpc>
                <a:spcPct val="100000"/>
              </a:lnSpc>
            </a:pPr>
            <a:r>
              <a:rPr b="0" i="1" lang="en-US" sz="2000" spc="-1" strike="noStrike">
                <a:solidFill>
                  <a:srgbClr val="008000"/>
                </a:solidFill>
                <a:uFill>
                  <a:solidFill>
                    <a:srgbClr val="ffffff"/>
                  </a:solidFill>
                </a:uFill>
                <a:latin typeface="Arial"/>
              </a:rPr>
              <a:t>SOLUTION</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947880" y="971640"/>
            <a:ext cx="6906960" cy="2855520"/>
          </a:xfrm>
          <a:prstGeom prst="rect">
            <a:avLst/>
          </a:prstGeom>
          <a:noFill/>
          <a:ln>
            <a:noFill/>
          </a:ln>
        </p:spPr>
        <p:txBody>
          <a:bodyPr anchor="ctr"/>
          <a:p>
            <a:pPr algn="ctr">
              <a:lnSpc>
                <a:spcPct val="100000"/>
              </a:lnSpc>
            </a:pPr>
            <a:r>
              <a:rPr b="1" lang="en-US" sz="3600" spc="-1" strike="noStrike">
                <a:solidFill>
                  <a:srgbClr val="c00000"/>
                </a:solidFill>
                <a:uFill>
                  <a:solidFill>
                    <a:srgbClr val="ffffff"/>
                  </a:solidFill>
                </a:uFill>
                <a:latin typeface="Arial"/>
              </a:rPr>
              <a:t>5) Riso (Output Cload)</a:t>
            </a:r>
            <a:endParaRPr b="0" lang="en-US" sz="32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2" name="Picture 6" descr=""/>
          <p:cNvPicPr/>
          <p:nvPr/>
        </p:nvPicPr>
        <p:blipFill>
          <a:blip r:embed="rId1"/>
          <a:stretch/>
        </p:blipFill>
        <p:spPr>
          <a:xfrm>
            <a:off x="25560" y="579600"/>
            <a:ext cx="9040320" cy="5686200"/>
          </a:xfrm>
          <a:prstGeom prst="rect">
            <a:avLst/>
          </a:prstGeom>
          <a:ln w="9360">
            <a:noFill/>
          </a:ln>
        </p:spPr>
      </p:pic>
      <p:sp>
        <p:nvSpPr>
          <p:cNvPr id="303" name="TextShape 1"/>
          <p:cNvSpPr txBox="1"/>
          <p:nvPr/>
        </p:nvSpPr>
        <p:spPr>
          <a:xfrm>
            <a:off x="6642000" y="6049800"/>
            <a:ext cx="2133360" cy="205920"/>
          </a:xfrm>
          <a:prstGeom prst="rect">
            <a:avLst/>
          </a:prstGeom>
          <a:noFill/>
          <a:ln>
            <a:noFill/>
          </a:ln>
        </p:spPr>
        <p:txBody>
          <a:bodyPr/>
          <a:p>
            <a:pPr algn="r">
              <a:lnSpc>
                <a:spcPct val="100000"/>
              </a:lnSpc>
            </a:pPr>
            <a:fld id="{4593B07D-0182-476F-9CDA-913A3591AB04}"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04" name="TextShape 2"/>
          <p:cNvSpPr txBox="1"/>
          <p:nvPr/>
        </p:nvSpPr>
        <p:spPr>
          <a:xfrm>
            <a:off x="316080" y="16524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Loaded Aol</a:t>
            </a:r>
            <a:endParaRPr b="0" lang="en-US" sz="3200" spc="-1" strike="noStrike">
              <a:solidFill>
                <a:srgbClr val="000000"/>
              </a:solidFill>
              <a:uFill>
                <a:solidFill>
                  <a:srgbClr val="ffffff"/>
                </a:solidFill>
              </a:uFill>
              <a:latin typeface="Arial"/>
            </a:endParaRPr>
          </a:p>
        </p:txBody>
      </p:sp>
      <p:pic>
        <p:nvPicPr>
          <p:cNvPr id="305" name="Picture 4" descr=""/>
          <p:cNvPicPr/>
          <p:nvPr/>
        </p:nvPicPr>
        <p:blipFill>
          <a:blip r:embed="rId2"/>
          <a:srcRect l="2304" t="7367" r="3161" b="7172"/>
          <a:stretch/>
        </p:blipFill>
        <p:spPr>
          <a:xfrm>
            <a:off x="4371840" y="84240"/>
            <a:ext cx="4721040" cy="1802880"/>
          </a:xfrm>
          <a:prstGeom prst="rect">
            <a:avLst/>
          </a:prstGeom>
          <a:ln w="9360">
            <a:noFill/>
          </a:ln>
        </p:spPr>
      </p:pic>
      <p:pic>
        <p:nvPicPr>
          <p:cNvPr id="306" name="Picture 15" descr=""/>
          <p:cNvPicPr/>
          <p:nvPr/>
        </p:nvPicPr>
        <p:blipFill>
          <a:blip r:embed="rId3"/>
          <a:stretch/>
        </p:blipFill>
        <p:spPr>
          <a:xfrm>
            <a:off x="5873760" y="3975120"/>
            <a:ext cx="761760" cy="740880"/>
          </a:xfrm>
          <a:prstGeom prst="rect">
            <a:avLst/>
          </a:prstGeom>
          <a:ln w="9360">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7" name="Picture 6" descr=""/>
          <p:cNvPicPr/>
          <p:nvPr/>
        </p:nvPicPr>
        <p:blipFill>
          <a:blip r:embed="rId1"/>
          <a:srcRect l="3750" t="6449" r="2823" b="6214"/>
          <a:stretch/>
        </p:blipFill>
        <p:spPr>
          <a:xfrm>
            <a:off x="144360" y="635040"/>
            <a:ext cx="4703400" cy="2553840"/>
          </a:xfrm>
          <a:prstGeom prst="rect">
            <a:avLst/>
          </a:prstGeom>
          <a:ln w="9360">
            <a:noFill/>
          </a:ln>
        </p:spPr>
      </p:pic>
      <p:sp>
        <p:nvSpPr>
          <p:cNvPr id="308" name="TextShape 1"/>
          <p:cNvSpPr txBox="1"/>
          <p:nvPr/>
        </p:nvSpPr>
        <p:spPr>
          <a:xfrm>
            <a:off x="6642000" y="6049800"/>
            <a:ext cx="2133360" cy="205920"/>
          </a:xfrm>
          <a:prstGeom prst="rect">
            <a:avLst/>
          </a:prstGeom>
          <a:noFill/>
          <a:ln>
            <a:noFill/>
          </a:ln>
        </p:spPr>
        <p:txBody>
          <a:bodyPr/>
          <a:p>
            <a:pPr algn="r">
              <a:lnSpc>
                <a:spcPct val="100000"/>
              </a:lnSpc>
            </a:pPr>
            <a:fld id="{D4CFDCC8-478D-4E58-AC12-EED36532FE9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09" name="TextShape 2"/>
          <p:cNvSpPr txBox="1"/>
          <p:nvPr/>
        </p:nvSpPr>
        <p:spPr>
          <a:xfrm>
            <a:off x="149400" y="152280"/>
            <a:ext cx="3758760" cy="4982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Loaded Aol Model</a:t>
            </a:r>
            <a:endParaRPr b="0" lang="en-US" sz="3200" spc="-1" strike="noStrike">
              <a:solidFill>
                <a:srgbClr val="000000"/>
              </a:solidFill>
              <a:uFill>
                <a:solidFill>
                  <a:srgbClr val="ffffff"/>
                </a:solidFill>
              </a:uFill>
              <a:latin typeface="Arial"/>
            </a:endParaRPr>
          </a:p>
        </p:txBody>
      </p:sp>
      <p:pic>
        <p:nvPicPr>
          <p:cNvPr id="310" name="Picture 4" descr=""/>
          <p:cNvPicPr/>
          <p:nvPr/>
        </p:nvPicPr>
        <p:blipFill>
          <a:blip r:embed="rId2"/>
          <a:stretch/>
        </p:blipFill>
        <p:spPr>
          <a:xfrm>
            <a:off x="3886200" y="3387600"/>
            <a:ext cx="4803480" cy="2909520"/>
          </a:xfrm>
          <a:prstGeom prst="rect">
            <a:avLst/>
          </a:prstGeom>
          <a:ln w="9360">
            <a:noFill/>
          </a:ln>
        </p:spPr>
      </p:pic>
      <p:pic>
        <p:nvPicPr>
          <p:cNvPr id="311" name="Picture 5" descr=""/>
          <p:cNvPicPr/>
          <p:nvPr/>
        </p:nvPicPr>
        <p:blipFill>
          <a:blip r:embed="rId3"/>
          <a:stretch/>
        </p:blipFill>
        <p:spPr>
          <a:xfrm>
            <a:off x="5346720" y="0"/>
            <a:ext cx="3796920" cy="2976120"/>
          </a:xfrm>
          <a:prstGeom prst="rect">
            <a:avLst/>
          </a:prstGeom>
          <a:ln w="9360">
            <a:noFill/>
          </a:ln>
        </p:spPr>
      </p:pic>
      <p:sp>
        <p:nvSpPr>
          <p:cNvPr id="312" name="Line 3"/>
          <p:cNvSpPr/>
          <p:nvPr/>
        </p:nvSpPr>
        <p:spPr>
          <a:xfrm>
            <a:off x="4027320" y="2633400"/>
            <a:ext cx="1295280" cy="1013040"/>
          </a:xfrm>
          <a:prstGeom prst="line">
            <a:avLst/>
          </a:prstGeom>
          <a:ln w="31680">
            <a:solidFill>
              <a:srgbClr val="ff0000"/>
            </a:solidFill>
            <a:round/>
            <a:tailEnd len="lg" type="triangle" w="lg"/>
          </a:ln>
        </p:spPr>
        <p:style>
          <a:lnRef idx="0"/>
          <a:fillRef idx="0"/>
          <a:effectRef idx="0"/>
          <a:fontRef idx="minor"/>
        </p:style>
      </p:sp>
      <p:sp>
        <p:nvSpPr>
          <p:cNvPr id="313" name="Line 4"/>
          <p:cNvSpPr/>
          <p:nvPr/>
        </p:nvSpPr>
        <p:spPr>
          <a:xfrm flipV="1">
            <a:off x="6189480" y="2079360"/>
            <a:ext cx="635040" cy="1521000"/>
          </a:xfrm>
          <a:prstGeom prst="line">
            <a:avLst/>
          </a:prstGeom>
          <a:ln w="31680">
            <a:solidFill>
              <a:srgbClr val="ff0000"/>
            </a:solidFill>
            <a:round/>
            <a:tailEnd len="lg" type="triangle" w="lg"/>
          </a:ln>
        </p:spPr>
        <p:style>
          <a:lnRef idx="0"/>
          <a:fillRef idx="0"/>
          <a:effectRef idx="0"/>
          <a:fontRef idx="minor"/>
        </p:style>
      </p:sp>
      <p:pic>
        <p:nvPicPr>
          <p:cNvPr id="314" name="Picture 2" descr=""/>
          <p:cNvPicPr/>
          <p:nvPr/>
        </p:nvPicPr>
        <p:blipFill>
          <a:blip r:embed="rId4"/>
          <a:stretch/>
        </p:blipFill>
        <p:spPr>
          <a:xfrm>
            <a:off x="174600" y="3505320"/>
            <a:ext cx="3703320" cy="2776320"/>
          </a:xfrm>
          <a:prstGeom prst="rect">
            <a:avLst/>
          </a:prstGeom>
          <a:ln w="9360">
            <a:solidFill>
              <a:srgbClr val="ff0000"/>
            </a:solidFill>
            <a:miter/>
          </a:ln>
        </p:spPr>
      </p:pic>
      <p:sp>
        <p:nvSpPr>
          <p:cNvPr id="315" name="Line 5"/>
          <p:cNvSpPr/>
          <p:nvPr/>
        </p:nvSpPr>
        <p:spPr>
          <a:xfrm flipH="1">
            <a:off x="3886200" y="4941720"/>
            <a:ext cx="1611000" cy="282600"/>
          </a:xfrm>
          <a:prstGeom prst="line">
            <a:avLst/>
          </a:prstGeom>
          <a:ln cap="rnd" w="38160">
            <a:solidFill>
              <a:srgbClr val="ff0000"/>
            </a:solidFill>
            <a:custDash>
              <a:ds d="400000" sp="300000"/>
            </a:custDash>
            <a:round/>
            <a:tailEnd len="lg" type="triangle" w="lg"/>
          </a:ln>
        </p:spPr>
        <p:style>
          <a:lnRef idx="0"/>
          <a:fillRef idx="0"/>
          <a:effectRef idx="0"/>
          <a:fontRef idx="minor"/>
        </p:style>
      </p:sp>
      <p:sp>
        <p:nvSpPr>
          <p:cNvPr id="316" name="CustomShape 6"/>
          <p:cNvSpPr/>
          <p:nvPr/>
        </p:nvSpPr>
        <p:spPr>
          <a:xfrm>
            <a:off x="5519880" y="4583160"/>
            <a:ext cx="837720" cy="80460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6642000" y="6049800"/>
            <a:ext cx="2133360" cy="205920"/>
          </a:xfrm>
          <a:prstGeom prst="rect">
            <a:avLst/>
          </a:prstGeom>
          <a:noFill/>
          <a:ln>
            <a:noFill/>
          </a:ln>
        </p:spPr>
        <p:txBody>
          <a:bodyPr/>
          <a:p>
            <a:pPr algn="r">
              <a:lnSpc>
                <a:spcPct val="100000"/>
              </a:lnSpc>
            </a:pPr>
            <a:fld id="{A336E969-656F-4FA8-9BBA-71656A95184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18" name="TextShape 2"/>
          <p:cNvSpPr txBox="1"/>
          <p:nvPr/>
        </p:nvSpPr>
        <p:spPr>
          <a:xfrm>
            <a:off x="306360" y="298440"/>
            <a:ext cx="7238520" cy="4982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Loaded Aol Model</a:t>
            </a:r>
            <a:endParaRPr b="0" lang="en-US" sz="3200" spc="-1" strike="noStrike">
              <a:solidFill>
                <a:srgbClr val="000000"/>
              </a:solidFill>
              <a:uFill>
                <a:solidFill>
                  <a:srgbClr val="ffffff"/>
                </a:solidFill>
              </a:uFill>
              <a:latin typeface="Arial"/>
            </a:endParaRPr>
          </a:p>
        </p:txBody>
      </p:sp>
      <p:graphicFrame>
        <p:nvGraphicFramePr>
          <p:cNvPr id="319" name="Object 3"/>
          <p:cNvGraphicFramePr/>
          <p:nvPr/>
        </p:nvGraphicFramePr>
        <p:xfrm>
          <a:off x="2970360" y="984240"/>
          <a:ext cx="6106680" cy="4589280"/>
        </p:xfrm>
        <a:graphic>
          <a:graphicData uri="http://schemas.openxmlformats.org/presentationml/2006/ole">
            <p:oleObj progId="Visio.Drawing.11" r:id="rId1" spid="">
              <p:embed/>
              <p:pic>
                <p:nvPicPr>
                  <p:cNvPr id="320" name="Object 11" descr=""/>
                  <p:cNvPicPr/>
                  <p:nvPr/>
                </p:nvPicPr>
                <p:blipFill>
                  <a:blip r:embed="rId2"/>
                  <a:stretch/>
                </p:blipFill>
                <p:spPr>
                  <a:xfrm>
                    <a:off x="2970360" y="984240"/>
                    <a:ext cx="6106680" cy="4589280"/>
                  </a:xfrm>
                  <a:prstGeom prst="rect">
                    <a:avLst/>
                  </a:prstGeom>
                  <a:ln>
                    <a:noFill/>
                  </a:ln>
                </p:spPr>
              </p:pic>
            </p:oleObj>
          </a:graphicData>
        </a:graphic>
      </p:graphicFrame>
      <p:pic>
        <p:nvPicPr>
          <p:cNvPr id="321" name="Picture 3" descr=""/>
          <p:cNvPicPr/>
          <p:nvPr/>
        </p:nvPicPr>
        <p:blipFill>
          <a:blip r:embed="rId3"/>
          <a:stretch/>
        </p:blipFill>
        <p:spPr>
          <a:xfrm>
            <a:off x="0" y="762120"/>
            <a:ext cx="3018960" cy="2366640"/>
          </a:xfrm>
          <a:prstGeom prst="rect">
            <a:avLst/>
          </a:prstGeom>
          <a:ln w="9360">
            <a:noFill/>
          </a:ln>
        </p:spPr>
      </p:pic>
      <p:sp>
        <p:nvSpPr>
          <p:cNvPr id="322" name="CustomShape 4"/>
          <p:cNvSpPr/>
          <p:nvPr/>
        </p:nvSpPr>
        <p:spPr>
          <a:xfrm flipH="1">
            <a:off x="5506200" y="750960"/>
            <a:ext cx="566280" cy="364680"/>
          </a:xfrm>
          <a:prstGeom prst="rect">
            <a:avLst/>
          </a:prstGeom>
          <a:no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graphicFrame>
        <p:nvGraphicFramePr>
          <p:cNvPr id="323" name="Object 5"/>
          <p:cNvGraphicFramePr/>
          <p:nvPr/>
        </p:nvGraphicFramePr>
        <p:xfrm>
          <a:off x="249120" y="3271680"/>
          <a:ext cx="2599920" cy="826560"/>
        </p:xfrm>
        <a:graphic>
          <a:graphicData uri="http://schemas.openxmlformats.org/presentationml/2006/ole">
            <p:oleObj progId="Equation.3" r:id="rId4" spid="">
              <p:embed/>
              <p:pic>
                <p:nvPicPr>
                  <p:cNvPr id="324" name="Object 3" descr=""/>
                  <p:cNvPicPr/>
                  <p:nvPr/>
                </p:nvPicPr>
                <p:blipFill>
                  <a:blip r:embed="rId5"/>
                  <a:stretch/>
                </p:blipFill>
                <p:spPr>
                  <a:xfrm>
                    <a:off x="249120" y="3271680"/>
                    <a:ext cx="2599920" cy="826560"/>
                  </a:xfrm>
                  <a:prstGeom prst="rect">
                    <a:avLst/>
                  </a:prstGeom>
                  <a:ln>
                    <a:noFill/>
                  </a:ln>
                </p:spPr>
              </p:pic>
            </p:oleObj>
          </a:graphicData>
        </a:graphic>
      </p:graphicFrame>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6642000" y="6049800"/>
            <a:ext cx="2133360" cy="205920"/>
          </a:xfrm>
          <a:prstGeom prst="rect">
            <a:avLst/>
          </a:prstGeom>
          <a:noFill/>
          <a:ln>
            <a:noFill/>
          </a:ln>
        </p:spPr>
        <p:txBody>
          <a:bodyPr/>
          <a:p>
            <a:pPr algn="r">
              <a:lnSpc>
                <a:spcPct val="100000"/>
              </a:lnSpc>
            </a:pPr>
            <a:fld id="{922DC1D2-A952-4C45-8DA0-6EEA2578CEA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26" name="TextShape 2"/>
          <p:cNvSpPr txBox="1"/>
          <p:nvPr/>
        </p:nvSpPr>
        <p:spPr>
          <a:xfrm>
            <a:off x="306360" y="29196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Loaded Aol Model</a:t>
            </a:r>
            <a:endParaRPr b="0" lang="en-US" sz="3200" spc="-1" strike="noStrike">
              <a:solidFill>
                <a:srgbClr val="000000"/>
              </a:solidFill>
              <a:uFill>
                <a:solidFill>
                  <a:srgbClr val="ffffff"/>
                </a:solidFill>
              </a:uFill>
              <a:latin typeface="Arial"/>
            </a:endParaRPr>
          </a:p>
        </p:txBody>
      </p:sp>
      <p:sp>
        <p:nvSpPr>
          <p:cNvPr id="327" name="CustomShape 3"/>
          <p:cNvSpPr/>
          <p:nvPr/>
        </p:nvSpPr>
        <p:spPr>
          <a:xfrm>
            <a:off x="4176720" y="1903320"/>
            <a:ext cx="312480" cy="760680"/>
          </a:xfrm>
          <a:prstGeom prst="rect">
            <a:avLst/>
          </a:prstGeom>
          <a:noFill/>
          <a:ln w="9360">
            <a:noFill/>
          </a:ln>
        </p:spPr>
        <p:style>
          <a:lnRef idx="0"/>
          <a:fillRef idx="0"/>
          <a:effectRef idx="0"/>
          <a:fontRef idx="minor"/>
        </p:style>
        <p:txBody>
          <a:bodyPr lIns="90000" rIns="90000" tIns="45000" bIns="45000"/>
          <a:p>
            <a:pPr>
              <a:lnSpc>
                <a:spcPct val="100000"/>
              </a:lnSpc>
            </a:pPr>
            <a:r>
              <a:rPr b="1" lang="en-US" sz="4400" spc="-1" strike="noStrike">
                <a:solidFill>
                  <a:srgbClr val="0000ff"/>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328" name="CustomShape 4"/>
          <p:cNvSpPr/>
          <p:nvPr/>
        </p:nvSpPr>
        <p:spPr>
          <a:xfrm>
            <a:off x="1247760" y="4284720"/>
            <a:ext cx="580680" cy="760680"/>
          </a:xfrm>
          <a:prstGeom prst="rect">
            <a:avLst/>
          </a:prstGeom>
          <a:noFill/>
          <a:ln w="9360">
            <a:noFill/>
          </a:ln>
        </p:spPr>
        <p:style>
          <a:lnRef idx="0"/>
          <a:fillRef idx="0"/>
          <a:effectRef idx="0"/>
          <a:fontRef idx="minor"/>
        </p:style>
        <p:txBody>
          <a:bodyPr lIns="90000" rIns="90000" tIns="45000" bIns="45000"/>
          <a:p>
            <a:pPr>
              <a:lnSpc>
                <a:spcPct val="100000"/>
              </a:lnSpc>
            </a:pPr>
            <a:r>
              <a:rPr b="1" lang="en-US" sz="4400" spc="-1" strike="noStrike">
                <a:solidFill>
                  <a:srgbClr val="0000ff"/>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graphicFrame>
        <p:nvGraphicFramePr>
          <p:cNvPr id="329" name="Object 5"/>
          <p:cNvGraphicFramePr/>
          <p:nvPr/>
        </p:nvGraphicFramePr>
        <p:xfrm>
          <a:off x="4629240" y="917640"/>
          <a:ext cx="4514400" cy="2545920"/>
        </p:xfrm>
        <a:graphic>
          <a:graphicData uri="http://schemas.openxmlformats.org/presentationml/2006/ole">
            <p:oleObj progId="Visio.Drawing.11" r:id="rId1" spid="">
              <p:embed/>
              <p:pic>
                <p:nvPicPr>
                  <p:cNvPr id="330" name="Object 5" descr=""/>
                  <p:cNvPicPr/>
                  <p:nvPr/>
                </p:nvPicPr>
                <p:blipFill>
                  <a:blip r:embed="rId2"/>
                  <a:stretch/>
                </p:blipFill>
                <p:spPr>
                  <a:xfrm>
                    <a:off x="4629240" y="917640"/>
                    <a:ext cx="4514400" cy="2545920"/>
                  </a:xfrm>
                  <a:prstGeom prst="rect">
                    <a:avLst/>
                  </a:prstGeom>
                  <a:ln>
                    <a:noFill/>
                  </a:ln>
                </p:spPr>
              </p:pic>
            </p:oleObj>
          </a:graphicData>
        </a:graphic>
      </p:graphicFrame>
      <p:graphicFrame>
        <p:nvGraphicFramePr>
          <p:cNvPr id="331" name="Object 6"/>
          <p:cNvGraphicFramePr/>
          <p:nvPr/>
        </p:nvGraphicFramePr>
        <p:xfrm>
          <a:off x="0" y="888840"/>
          <a:ext cx="4390560" cy="2585520"/>
        </p:xfrm>
        <a:graphic>
          <a:graphicData uri="http://schemas.openxmlformats.org/presentationml/2006/ole">
            <p:oleObj progId="Visio.Drawing.11" r:id="rId3" spid="">
              <p:embed/>
              <p:pic>
                <p:nvPicPr>
                  <p:cNvPr id="332" name="Object 6" descr=""/>
                  <p:cNvPicPr/>
                  <p:nvPr/>
                </p:nvPicPr>
                <p:blipFill>
                  <a:blip r:embed="rId4"/>
                  <a:stretch/>
                </p:blipFill>
                <p:spPr>
                  <a:xfrm>
                    <a:off x="0" y="888840"/>
                    <a:ext cx="4390560" cy="2585520"/>
                  </a:xfrm>
                  <a:prstGeom prst="rect">
                    <a:avLst/>
                  </a:prstGeom>
                  <a:ln>
                    <a:noFill/>
                  </a:ln>
                </p:spPr>
              </p:pic>
            </p:oleObj>
          </a:graphicData>
        </a:graphic>
      </p:graphicFrame>
      <p:graphicFrame>
        <p:nvGraphicFramePr>
          <p:cNvPr id="333" name="Object 7"/>
          <p:cNvGraphicFramePr/>
          <p:nvPr/>
        </p:nvGraphicFramePr>
        <p:xfrm>
          <a:off x="1935000" y="3533760"/>
          <a:ext cx="5568480" cy="2765160"/>
        </p:xfrm>
        <a:graphic>
          <a:graphicData uri="http://schemas.openxmlformats.org/presentationml/2006/ole">
            <p:oleObj progId="Visio.Drawing.11" r:id="rId5" spid="">
              <p:embed/>
              <p:pic>
                <p:nvPicPr>
                  <p:cNvPr id="334" name="Object 7" descr=""/>
                  <p:cNvPicPr/>
                  <p:nvPr/>
                </p:nvPicPr>
                <p:blipFill>
                  <a:blip r:embed="rId6"/>
                  <a:stretch/>
                </p:blipFill>
                <p:spPr>
                  <a:xfrm>
                    <a:off x="1935000" y="3533760"/>
                    <a:ext cx="5568480" cy="2765160"/>
                  </a:xfrm>
                  <a:prstGeom prst="rect">
                    <a:avLst/>
                  </a:prstGeom>
                  <a:ln>
                    <a:noFill/>
                  </a:ln>
                </p:spPr>
              </p:pic>
            </p:oleObj>
          </a:graphicData>
        </a:graphic>
      </p:graphicFrame>
      <p:sp>
        <p:nvSpPr>
          <p:cNvPr id="335" name="CustomShape 8"/>
          <p:cNvSpPr/>
          <p:nvPr/>
        </p:nvSpPr>
        <p:spPr>
          <a:xfrm>
            <a:off x="3308400" y="1100160"/>
            <a:ext cx="67428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Aol</a:t>
            </a:r>
            <a:endParaRPr b="0" lang="en-US" sz="1800" spc="-1" strike="noStrike">
              <a:solidFill>
                <a:srgbClr val="000000"/>
              </a:solidFill>
              <a:uFill>
                <a:solidFill>
                  <a:srgbClr val="ffffff"/>
                </a:solidFill>
              </a:uFill>
              <a:latin typeface="Arial"/>
            </a:endParaRPr>
          </a:p>
        </p:txBody>
      </p:sp>
      <p:sp>
        <p:nvSpPr>
          <p:cNvPr id="336" name="CustomShape 9"/>
          <p:cNvSpPr/>
          <p:nvPr/>
        </p:nvSpPr>
        <p:spPr>
          <a:xfrm>
            <a:off x="7650000" y="1135080"/>
            <a:ext cx="117432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Aol Load</a:t>
            </a:r>
            <a:endParaRPr b="0" lang="en-US" sz="1800" spc="-1" strike="noStrike">
              <a:solidFill>
                <a:srgbClr val="000000"/>
              </a:solidFill>
              <a:uFill>
                <a:solidFill>
                  <a:srgbClr val="ffffff"/>
                </a:solidFill>
              </a:uFill>
              <a:latin typeface="Arial"/>
            </a:endParaRPr>
          </a:p>
        </p:txBody>
      </p:sp>
      <p:sp>
        <p:nvSpPr>
          <p:cNvPr id="337" name="CustomShape 10"/>
          <p:cNvSpPr/>
          <p:nvPr/>
        </p:nvSpPr>
        <p:spPr>
          <a:xfrm>
            <a:off x="5370480" y="3718080"/>
            <a:ext cx="142380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Loaded Aol</a:t>
            </a:r>
            <a:endParaRPr b="0" lang="en-US" sz="1800" spc="-1" strike="noStrike">
              <a:solidFill>
                <a:srgbClr val="000000"/>
              </a:solidFill>
              <a:uFill>
                <a:solidFill>
                  <a:srgbClr val="ffffff"/>
                </a:solidFill>
              </a:uFill>
              <a:latin typeface="Arial"/>
            </a:endParaRPr>
          </a:p>
        </p:txBody>
      </p:sp>
      <p:sp>
        <p:nvSpPr>
          <p:cNvPr id="338" name="CustomShape 11"/>
          <p:cNvSpPr/>
          <p:nvPr/>
        </p:nvSpPr>
        <p:spPr>
          <a:xfrm flipH="1">
            <a:off x="817560" y="1103400"/>
            <a:ext cx="49032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fp1</a:t>
            </a:r>
            <a:endParaRPr b="0" lang="en-US" sz="1800" spc="-1" strike="noStrike">
              <a:solidFill>
                <a:srgbClr val="000000"/>
              </a:solidFill>
              <a:uFill>
                <a:solidFill>
                  <a:srgbClr val="ffffff"/>
                </a:solidFill>
              </a:uFill>
              <a:latin typeface="Arial"/>
            </a:endParaRPr>
          </a:p>
        </p:txBody>
      </p:sp>
      <p:sp>
        <p:nvSpPr>
          <p:cNvPr id="339" name="CustomShape 12"/>
          <p:cNvSpPr/>
          <p:nvPr/>
        </p:nvSpPr>
        <p:spPr>
          <a:xfrm flipH="1">
            <a:off x="2798640" y="3697200"/>
            <a:ext cx="49032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fp1</a:t>
            </a:r>
            <a:endParaRPr b="0" lang="en-US" sz="1800" spc="-1" strike="noStrike">
              <a:solidFill>
                <a:srgbClr val="000000"/>
              </a:solidFill>
              <a:uFill>
                <a:solidFill>
                  <a:srgbClr val="ffffff"/>
                </a:solidFill>
              </a:uFill>
              <a:latin typeface="Arial"/>
            </a:endParaRPr>
          </a:p>
        </p:txBody>
      </p:sp>
      <p:sp>
        <p:nvSpPr>
          <p:cNvPr id="340" name="CustomShape 13"/>
          <p:cNvSpPr/>
          <p:nvPr/>
        </p:nvSpPr>
        <p:spPr>
          <a:xfrm flipH="1">
            <a:off x="6481800" y="677880"/>
            <a:ext cx="49032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sp>
        <p:nvSpPr>
          <p:cNvPr id="341" name="CustomShape 14"/>
          <p:cNvSpPr/>
          <p:nvPr/>
        </p:nvSpPr>
        <p:spPr>
          <a:xfrm flipH="1">
            <a:off x="3998880" y="4032360"/>
            <a:ext cx="49032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sp>
        <p:nvSpPr>
          <p:cNvPr id="342" name="CustomShape 15"/>
          <p:cNvSpPr/>
          <p:nvPr/>
        </p:nvSpPr>
        <p:spPr>
          <a:xfrm>
            <a:off x="184320" y="6359400"/>
            <a:ext cx="54025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ff"/>
                </a:solidFill>
                <a:uFill>
                  <a:solidFill>
                    <a:srgbClr val="ffffff"/>
                  </a:solidFill>
                </a:uFill>
                <a:latin typeface="Arial"/>
              </a:rPr>
              <a:t>Note: </a:t>
            </a:r>
            <a:r>
              <a:rPr b="0" lang="en-US" sz="1800" spc="-1" strike="noStrike">
                <a:solidFill>
                  <a:srgbClr val="000000"/>
                </a:solidFill>
                <a:uFill>
                  <a:solidFill>
                    <a:srgbClr val="ffffff"/>
                  </a:solidFill>
                </a:uFill>
                <a:latin typeface="Arial"/>
              </a:rPr>
              <a:t>Addition on Bode Plots = Linear Multiplication</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Picture 1" descr=""/>
          <p:cNvPicPr/>
          <p:nvPr/>
        </p:nvPicPr>
        <p:blipFill>
          <a:blip r:embed="rId1"/>
          <a:stretch/>
        </p:blipFill>
        <p:spPr>
          <a:xfrm>
            <a:off x="36360" y="1057320"/>
            <a:ext cx="8494200" cy="5344920"/>
          </a:xfrm>
          <a:prstGeom prst="rect">
            <a:avLst/>
          </a:prstGeom>
          <a:ln w="9360">
            <a:noFill/>
          </a:ln>
        </p:spPr>
      </p:pic>
      <p:sp>
        <p:nvSpPr>
          <p:cNvPr id="344" name="TextShape 1"/>
          <p:cNvSpPr txBox="1"/>
          <p:nvPr/>
        </p:nvSpPr>
        <p:spPr>
          <a:xfrm>
            <a:off x="6642000" y="6049800"/>
            <a:ext cx="2133360" cy="205920"/>
          </a:xfrm>
          <a:prstGeom prst="rect">
            <a:avLst/>
          </a:prstGeom>
          <a:noFill/>
          <a:ln>
            <a:noFill/>
          </a:ln>
        </p:spPr>
        <p:txBody>
          <a:bodyPr/>
          <a:p>
            <a:pPr algn="r">
              <a:lnSpc>
                <a:spcPct val="100000"/>
              </a:lnSpc>
            </a:pPr>
            <a:fld id="{510EB613-09BD-49BF-8AAE-CB62A1F8552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45" name="TextShape 2"/>
          <p:cNvSpPr txBox="1"/>
          <p:nvPr/>
        </p:nvSpPr>
        <p:spPr>
          <a:xfrm>
            <a:off x="306360" y="291960"/>
            <a:ext cx="7238520" cy="83952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Loaded Aol – </a:t>
            </a:r>
            <a:r>
              <a:rPr b="1" lang="en-US" sz="2800" spc="-1" strike="noStrike">
                <a:solidFill>
                  <a:srgbClr val="c00000"/>
                </a:solidFill>
                <a:uFill>
                  <a:solidFill>
                    <a:srgbClr val="ffffff"/>
                  </a:solidFill>
                </a:uFill>
                <a:latin typeface="Arial"/>
              </a:rPr>
              <a:t>
</a:t>
            </a:r>
            <a:r>
              <a:rPr b="1" lang="en-US" sz="2800" spc="-1" strike="noStrike">
                <a:solidFill>
                  <a:srgbClr val="c00000"/>
                </a:solidFill>
                <a:uFill>
                  <a:solidFill>
                    <a:srgbClr val="ffffff"/>
                  </a:solidFill>
                </a:uFill>
                <a:latin typeface="Arial"/>
              </a:rPr>
              <a:t>Loop Gain &amp; Phase</a:t>
            </a:r>
            <a:endParaRPr b="0" lang="en-US" sz="3200" spc="-1" strike="noStrike">
              <a:solidFill>
                <a:srgbClr val="000000"/>
              </a:solidFill>
              <a:uFill>
                <a:solidFill>
                  <a:srgbClr val="ffffff"/>
                </a:solidFill>
              </a:uFill>
              <a:latin typeface="Arial"/>
            </a:endParaRPr>
          </a:p>
        </p:txBody>
      </p:sp>
      <p:pic>
        <p:nvPicPr>
          <p:cNvPr id="346" name="Picture 3" descr=""/>
          <p:cNvPicPr/>
          <p:nvPr/>
        </p:nvPicPr>
        <p:blipFill>
          <a:blip r:embed="rId2"/>
          <a:srcRect l="2988" t="8296" r="3220" b="7844"/>
          <a:stretch/>
        </p:blipFill>
        <p:spPr>
          <a:xfrm>
            <a:off x="4786200" y="125280"/>
            <a:ext cx="4239720" cy="1891800"/>
          </a:xfrm>
          <a:prstGeom prst="rect">
            <a:avLst/>
          </a:prstGeom>
          <a:ln w="9360">
            <a:noFill/>
          </a:ln>
        </p:spPr>
      </p:pic>
      <p:sp>
        <p:nvSpPr>
          <p:cNvPr id="347" name="CustomShape 3"/>
          <p:cNvSpPr/>
          <p:nvPr/>
        </p:nvSpPr>
        <p:spPr>
          <a:xfrm>
            <a:off x="4259160" y="3354480"/>
            <a:ext cx="612360" cy="167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48" name="CustomShape 4"/>
          <p:cNvSpPr/>
          <p:nvPr/>
        </p:nvSpPr>
        <p:spPr>
          <a:xfrm>
            <a:off x="3660840" y="4006800"/>
            <a:ext cx="1810080" cy="303480"/>
          </a:xfrm>
          <a:prstGeom prst="rect">
            <a:avLst/>
          </a:prstGeom>
          <a:solidFill>
            <a:schemeClr val="bg1"/>
          </a:solidFill>
          <a:ln w="15840">
            <a:solidFill>
              <a:srgbClr val="ff0000"/>
            </a:solidFill>
            <a:miter/>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Phase Margin at fcl</a:t>
            </a:r>
            <a:endParaRPr b="0" lang="en-US" sz="1800" spc="-1" strike="noStrike">
              <a:solidFill>
                <a:srgbClr val="000000"/>
              </a:solidFill>
              <a:uFill>
                <a:solidFill>
                  <a:srgbClr val="ffffff"/>
                </a:solidFill>
              </a:uFill>
              <a:latin typeface="Arial"/>
            </a:endParaRPr>
          </a:p>
        </p:txBody>
      </p:sp>
      <p:sp>
        <p:nvSpPr>
          <p:cNvPr id="349" name="CustomShape 5"/>
          <p:cNvSpPr/>
          <p:nvPr/>
        </p:nvSpPr>
        <p:spPr>
          <a:xfrm flipH="1" flipV="1">
            <a:off x="4564800" y="3522600"/>
            <a:ext cx="1080" cy="483840"/>
          </a:xfrm>
          <a:custGeom>
            <a:avLst/>
            <a:gdLst/>
            <a:ahLst/>
            <a:rect l="l" t="t" r="r" b="b"/>
            <a:pathLst>
              <a:path w="21600" h="21600">
                <a:moveTo>
                  <a:pt x="0" y="0"/>
                </a:moveTo>
                <a:lnTo>
                  <a:pt x="21600" y="21600"/>
                </a:lnTo>
              </a:path>
            </a:pathLst>
          </a:custGeom>
          <a:noFill/>
          <a:ln w="15840">
            <a:solidFill>
              <a:srgbClr val="ff0000"/>
            </a:solidFill>
            <a:round/>
            <a:tailEnd len="med" type="arrow" w="med"/>
          </a:ln>
        </p:spPr>
        <p:style>
          <a:lnRef idx="1">
            <a:schemeClr val="accent1"/>
          </a:lnRef>
          <a:fillRef idx="0">
            <a:schemeClr val="accent1"/>
          </a:fillRef>
          <a:effectRef idx="0">
            <a:schemeClr val="accent1"/>
          </a:effectRef>
          <a:fontRef idx="minor"/>
        </p:style>
      </p:sp>
      <p:pic>
        <p:nvPicPr>
          <p:cNvPr id="350" name="Picture 15" descr=""/>
          <p:cNvPicPr/>
          <p:nvPr/>
        </p:nvPicPr>
        <p:blipFill>
          <a:blip r:embed="rId3"/>
          <a:stretch/>
        </p:blipFill>
        <p:spPr>
          <a:xfrm>
            <a:off x="6697800" y="3554280"/>
            <a:ext cx="761760" cy="740880"/>
          </a:xfrm>
          <a:prstGeom prst="rect">
            <a:avLst/>
          </a:prstGeom>
          <a:ln w="9360">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6642000" y="6049800"/>
            <a:ext cx="2133360" cy="205920"/>
          </a:xfrm>
          <a:prstGeom prst="rect">
            <a:avLst/>
          </a:prstGeom>
          <a:noFill/>
          <a:ln>
            <a:noFill/>
          </a:ln>
        </p:spPr>
        <p:txBody>
          <a:bodyPr/>
          <a:p>
            <a:pPr algn="r">
              <a:lnSpc>
                <a:spcPct val="100000"/>
              </a:lnSpc>
            </a:pPr>
            <a:fld id="{51F2C7C0-30E0-4AE3-8A79-1D1629F8D03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52" name="TextShape 2"/>
          <p:cNvSpPr txBox="1"/>
          <p:nvPr/>
        </p:nvSpPr>
        <p:spPr>
          <a:xfrm>
            <a:off x="306360" y="29196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Compensation</a:t>
            </a:r>
            <a:endParaRPr b="0" lang="en-US" sz="3200" spc="-1" strike="noStrike">
              <a:solidFill>
                <a:srgbClr val="000000"/>
              </a:solidFill>
              <a:uFill>
                <a:solidFill>
                  <a:srgbClr val="ffffff"/>
                </a:solidFill>
              </a:uFill>
              <a:latin typeface="Arial"/>
            </a:endParaRPr>
          </a:p>
        </p:txBody>
      </p:sp>
      <p:pic>
        <p:nvPicPr>
          <p:cNvPr id="353" name="Picture 4" descr=""/>
          <p:cNvPicPr/>
          <p:nvPr/>
        </p:nvPicPr>
        <p:blipFill>
          <a:blip r:embed="rId1"/>
          <a:stretch/>
        </p:blipFill>
        <p:spPr>
          <a:xfrm>
            <a:off x="600120" y="1397160"/>
            <a:ext cx="7517880" cy="3258720"/>
          </a:xfrm>
          <a:prstGeom prst="rect">
            <a:avLst/>
          </a:prstGeom>
          <a:ln w="9360">
            <a:noFill/>
          </a:ln>
        </p:spPr>
      </p:pic>
      <p:sp>
        <p:nvSpPr>
          <p:cNvPr id="354" name="CustomShape 3"/>
          <p:cNvSpPr/>
          <p:nvPr/>
        </p:nvSpPr>
        <p:spPr>
          <a:xfrm>
            <a:off x="5435640" y="2324160"/>
            <a:ext cx="1166400" cy="9298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55" name="CustomShape 4"/>
          <p:cNvSpPr/>
          <p:nvPr/>
        </p:nvSpPr>
        <p:spPr>
          <a:xfrm>
            <a:off x="1484640" y="1065240"/>
            <a:ext cx="659556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uFill>
                  <a:solidFill>
                    <a:srgbClr val="ffffff"/>
                  </a:solidFill>
                </a:uFill>
                <a:latin typeface="Arial"/>
              </a:rPr>
              <a:t>Riso will add a zero in the Loaded Aol Curve</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6642000" y="6078600"/>
            <a:ext cx="2133360" cy="205920"/>
          </a:xfrm>
          <a:prstGeom prst="rect">
            <a:avLst/>
          </a:prstGeom>
          <a:noFill/>
          <a:ln>
            <a:noFill/>
          </a:ln>
        </p:spPr>
        <p:txBody>
          <a:bodyPr/>
          <a:p>
            <a:pPr algn="r">
              <a:lnSpc>
                <a:spcPct val="100000"/>
              </a:lnSpc>
            </a:pPr>
            <a:fld id="{4190C356-7C7D-43E1-92D7-E6A910500DF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24" name="TextShape 2"/>
          <p:cNvSpPr txBox="1"/>
          <p:nvPr/>
        </p:nvSpPr>
        <p:spPr>
          <a:xfrm>
            <a:off x="160200" y="177840"/>
            <a:ext cx="8650080" cy="460080"/>
          </a:xfrm>
          <a:prstGeom prst="rect">
            <a:avLst/>
          </a:prstGeom>
          <a:noFill/>
          <a:ln>
            <a:noFill/>
          </a:ln>
        </p:spPr>
        <p:txBody>
          <a:bodyPr anchor="ctr"/>
          <a:p>
            <a:pPr algn="ctr">
              <a:lnSpc>
                <a:spcPct val="100000"/>
              </a:lnSpc>
            </a:pPr>
            <a:r>
              <a:rPr b="1" lang="en-US" sz="3600" spc="-1" strike="noStrike">
                <a:solidFill>
                  <a:srgbClr val="c00000"/>
                </a:solidFill>
                <a:uFill>
                  <a:solidFill>
                    <a:srgbClr val="ffffff"/>
                  </a:solidFill>
                </a:uFill>
                <a:latin typeface="Arial"/>
              </a:rPr>
              <a:t>Appendix Index</a:t>
            </a:r>
            <a:endParaRPr b="0" lang="en-US" sz="3200" spc="-1" strike="noStrike">
              <a:solidFill>
                <a:srgbClr val="000000"/>
              </a:solidFill>
              <a:uFill>
                <a:solidFill>
                  <a:srgbClr val="ffffff"/>
                </a:solidFill>
              </a:uFill>
              <a:latin typeface="Arial"/>
            </a:endParaRPr>
          </a:p>
        </p:txBody>
      </p:sp>
      <p:pic>
        <p:nvPicPr>
          <p:cNvPr id="225" name="Picture 1" descr=""/>
          <p:cNvPicPr/>
          <p:nvPr/>
        </p:nvPicPr>
        <p:blipFill>
          <a:blip r:embed="rId1"/>
          <a:stretch/>
        </p:blipFill>
        <p:spPr>
          <a:xfrm>
            <a:off x="123840" y="665280"/>
            <a:ext cx="8691120" cy="5616360"/>
          </a:xfrm>
          <a:prstGeom prst="rect">
            <a:avLst/>
          </a:prstGeom>
          <a:ln w="9360">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6" name="Picture 6" descr=""/>
          <p:cNvPicPr/>
          <p:nvPr/>
        </p:nvPicPr>
        <p:blipFill>
          <a:blip r:embed="rId1"/>
          <a:stretch/>
        </p:blipFill>
        <p:spPr>
          <a:xfrm>
            <a:off x="76320" y="730080"/>
            <a:ext cx="8880120" cy="5586120"/>
          </a:xfrm>
          <a:prstGeom prst="rect">
            <a:avLst/>
          </a:prstGeom>
          <a:ln w="9360">
            <a:noFill/>
          </a:ln>
        </p:spPr>
      </p:pic>
      <p:sp>
        <p:nvSpPr>
          <p:cNvPr id="357" name="TextShape 1"/>
          <p:cNvSpPr txBox="1"/>
          <p:nvPr/>
        </p:nvSpPr>
        <p:spPr>
          <a:xfrm>
            <a:off x="6642000" y="6049800"/>
            <a:ext cx="2133360" cy="205920"/>
          </a:xfrm>
          <a:prstGeom prst="rect">
            <a:avLst/>
          </a:prstGeom>
          <a:noFill/>
          <a:ln>
            <a:noFill/>
          </a:ln>
        </p:spPr>
        <p:txBody>
          <a:bodyPr/>
          <a:p>
            <a:pPr algn="r">
              <a:lnSpc>
                <a:spcPct val="100000"/>
              </a:lnSpc>
            </a:pPr>
            <a:fld id="{6A7C2AF2-D7B9-413C-88C9-2A5383961AE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58" name="TextShape 2"/>
          <p:cNvSpPr txBox="1"/>
          <p:nvPr/>
        </p:nvSpPr>
        <p:spPr>
          <a:xfrm>
            <a:off x="331920" y="149400"/>
            <a:ext cx="4105080" cy="83160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Riso Compensation </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Results</a:t>
            </a:r>
            <a:endParaRPr b="0" lang="en-US" sz="3200" spc="-1" strike="noStrike">
              <a:solidFill>
                <a:srgbClr val="000000"/>
              </a:solidFill>
              <a:uFill>
                <a:solidFill>
                  <a:srgbClr val="ffffff"/>
                </a:solidFill>
              </a:uFill>
              <a:latin typeface="Arial"/>
            </a:endParaRPr>
          </a:p>
        </p:txBody>
      </p:sp>
      <p:pic>
        <p:nvPicPr>
          <p:cNvPr id="359" name="Picture 2" descr=""/>
          <p:cNvPicPr/>
          <p:nvPr/>
        </p:nvPicPr>
        <p:blipFill>
          <a:blip r:embed="rId2"/>
          <a:srcRect l="3549" t="7601" r="2794" b="8323"/>
          <a:stretch/>
        </p:blipFill>
        <p:spPr>
          <a:xfrm>
            <a:off x="4799160" y="158760"/>
            <a:ext cx="4219200" cy="1761840"/>
          </a:xfrm>
          <a:prstGeom prst="rect">
            <a:avLst/>
          </a:prstGeom>
          <a:ln w="9360">
            <a:noFill/>
          </a:ln>
        </p:spPr>
      </p:pic>
      <p:sp>
        <p:nvSpPr>
          <p:cNvPr id="360" name="CustomShape 3"/>
          <p:cNvSpPr/>
          <p:nvPr/>
        </p:nvSpPr>
        <p:spPr>
          <a:xfrm>
            <a:off x="6232680" y="1879560"/>
            <a:ext cx="1409400" cy="85536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361" name="Picture 5" descr=""/>
          <p:cNvPicPr/>
          <p:nvPr/>
        </p:nvPicPr>
        <p:blipFill>
          <a:blip r:embed="rId3"/>
          <a:stretch/>
        </p:blipFill>
        <p:spPr>
          <a:xfrm>
            <a:off x="6694560" y="3963960"/>
            <a:ext cx="842760" cy="842760"/>
          </a:xfrm>
          <a:prstGeom prst="rect">
            <a:avLst/>
          </a:prstGeom>
          <a:ln w="9360">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6642000" y="6049800"/>
            <a:ext cx="2133360" cy="205920"/>
          </a:xfrm>
          <a:prstGeom prst="rect">
            <a:avLst/>
          </a:prstGeom>
          <a:noFill/>
          <a:ln>
            <a:noFill/>
          </a:ln>
        </p:spPr>
        <p:txBody>
          <a:bodyPr/>
          <a:p>
            <a:pPr algn="r">
              <a:lnSpc>
                <a:spcPct val="100000"/>
              </a:lnSpc>
            </a:pPr>
            <a:fld id="{444E495C-A121-477C-ADF4-E9B155C2468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63" name="TextShape 2"/>
          <p:cNvSpPr txBox="1"/>
          <p:nvPr/>
        </p:nvSpPr>
        <p:spPr>
          <a:xfrm>
            <a:off x="306360" y="29196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Compensation Theory</a:t>
            </a:r>
            <a:endParaRPr b="0" lang="en-US" sz="3200" spc="-1" strike="noStrike">
              <a:solidFill>
                <a:srgbClr val="000000"/>
              </a:solidFill>
              <a:uFill>
                <a:solidFill>
                  <a:srgbClr val="ffffff"/>
                </a:solidFill>
              </a:uFill>
              <a:latin typeface="Arial"/>
            </a:endParaRPr>
          </a:p>
        </p:txBody>
      </p:sp>
      <p:pic>
        <p:nvPicPr>
          <p:cNvPr id="364" name="Picture 3" descr=""/>
          <p:cNvPicPr/>
          <p:nvPr/>
        </p:nvPicPr>
        <p:blipFill>
          <a:blip r:embed="rId1"/>
          <a:stretch/>
        </p:blipFill>
        <p:spPr>
          <a:xfrm>
            <a:off x="36360" y="3548160"/>
            <a:ext cx="5090760" cy="2787120"/>
          </a:xfrm>
          <a:prstGeom prst="rect">
            <a:avLst/>
          </a:prstGeom>
          <a:ln w="9360">
            <a:noFill/>
          </a:ln>
        </p:spPr>
      </p:pic>
      <p:sp>
        <p:nvSpPr>
          <p:cNvPr id="365" name="Line 3"/>
          <p:cNvSpPr/>
          <p:nvPr/>
        </p:nvSpPr>
        <p:spPr>
          <a:xfrm>
            <a:off x="2508120" y="2500200"/>
            <a:ext cx="360" cy="1374840"/>
          </a:xfrm>
          <a:prstGeom prst="line">
            <a:avLst/>
          </a:prstGeom>
          <a:ln w="31680">
            <a:solidFill>
              <a:srgbClr val="ff0000"/>
            </a:solidFill>
            <a:round/>
            <a:tailEnd len="lg" type="triangle" w="lg"/>
          </a:ln>
        </p:spPr>
        <p:style>
          <a:lnRef idx="0"/>
          <a:fillRef idx="0"/>
          <a:effectRef idx="0"/>
          <a:fontRef idx="minor"/>
        </p:style>
      </p:sp>
      <p:sp>
        <p:nvSpPr>
          <p:cNvPr id="366" name="Line 4"/>
          <p:cNvSpPr/>
          <p:nvPr/>
        </p:nvSpPr>
        <p:spPr>
          <a:xfrm flipV="1">
            <a:off x="4741560" y="3070080"/>
            <a:ext cx="1390680" cy="1595520"/>
          </a:xfrm>
          <a:prstGeom prst="line">
            <a:avLst/>
          </a:prstGeom>
          <a:ln w="31680">
            <a:solidFill>
              <a:srgbClr val="ff0000"/>
            </a:solidFill>
            <a:round/>
            <a:tailEnd len="lg" type="triangle" w="lg"/>
          </a:ln>
        </p:spPr>
        <p:style>
          <a:lnRef idx="0"/>
          <a:fillRef idx="0"/>
          <a:effectRef idx="0"/>
          <a:fontRef idx="minor"/>
        </p:style>
      </p:sp>
      <p:pic>
        <p:nvPicPr>
          <p:cNvPr id="367" name="Picture 5" descr=""/>
          <p:cNvPicPr/>
          <p:nvPr/>
        </p:nvPicPr>
        <p:blipFill>
          <a:blip r:embed="rId2"/>
          <a:stretch/>
        </p:blipFill>
        <p:spPr>
          <a:xfrm>
            <a:off x="5526000" y="1241280"/>
            <a:ext cx="3617640" cy="3514320"/>
          </a:xfrm>
          <a:prstGeom prst="rect">
            <a:avLst/>
          </a:prstGeom>
          <a:ln w="9360">
            <a:noFill/>
          </a:ln>
        </p:spPr>
      </p:pic>
      <p:pic>
        <p:nvPicPr>
          <p:cNvPr id="368" name="Picture 6" descr=""/>
          <p:cNvPicPr/>
          <p:nvPr/>
        </p:nvPicPr>
        <p:blipFill>
          <a:blip r:embed="rId3"/>
          <a:stretch/>
        </p:blipFill>
        <p:spPr>
          <a:xfrm>
            <a:off x="0" y="655560"/>
            <a:ext cx="5223960" cy="2623680"/>
          </a:xfrm>
          <a:prstGeom prst="rect">
            <a:avLst/>
          </a:prstGeom>
          <a:ln w="9360">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69" name="Object 1"/>
          <p:cNvGraphicFramePr/>
          <p:nvPr/>
        </p:nvGraphicFramePr>
        <p:xfrm>
          <a:off x="3565440" y="809640"/>
          <a:ext cx="5478120" cy="4119120"/>
        </p:xfrm>
        <a:graphic>
          <a:graphicData uri="http://schemas.openxmlformats.org/presentationml/2006/ole">
            <p:oleObj progId="Visio.Drawing.11" r:id="rId1" spid="">
              <p:embed/>
              <p:pic>
                <p:nvPicPr>
                  <p:cNvPr id="370" name="Object 10" descr=""/>
                  <p:cNvPicPr/>
                  <p:nvPr/>
                </p:nvPicPr>
                <p:blipFill>
                  <a:blip r:embed="rId2"/>
                  <a:stretch/>
                </p:blipFill>
                <p:spPr>
                  <a:xfrm>
                    <a:off x="3565440" y="809640"/>
                    <a:ext cx="5478120" cy="4119120"/>
                  </a:xfrm>
                  <a:prstGeom prst="rect">
                    <a:avLst/>
                  </a:prstGeom>
                  <a:ln>
                    <a:noFill/>
                  </a:ln>
                </p:spPr>
              </p:pic>
            </p:oleObj>
          </a:graphicData>
        </a:graphic>
      </p:graphicFrame>
      <p:sp>
        <p:nvSpPr>
          <p:cNvPr id="371" name="TextShape 2"/>
          <p:cNvSpPr txBox="1"/>
          <p:nvPr/>
        </p:nvSpPr>
        <p:spPr>
          <a:xfrm>
            <a:off x="6642000" y="6049800"/>
            <a:ext cx="2133360" cy="205920"/>
          </a:xfrm>
          <a:prstGeom prst="rect">
            <a:avLst/>
          </a:prstGeom>
          <a:noFill/>
          <a:ln>
            <a:noFill/>
          </a:ln>
        </p:spPr>
        <p:txBody>
          <a:bodyPr/>
          <a:p>
            <a:pPr algn="r">
              <a:lnSpc>
                <a:spcPct val="100000"/>
              </a:lnSpc>
            </a:pPr>
            <a:fld id="{6B2154E1-0E42-4F79-B09B-41FC22E1EDF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72" name="TextShape 3"/>
          <p:cNvSpPr txBox="1"/>
          <p:nvPr/>
        </p:nvSpPr>
        <p:spPr>
          <a:xfrm>
            <a:off x="306360" y="291960"/>
            <a:ext cx="723852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Compensation Theory</a:t>
            </a:r>
            <a:endParaRPr b="0" lang="en-US" sz="3200" spc="-1" strike="noStrike">
              <a:solidFill>
                <a:srgbClr val="000000"/>
              </a:solidFill>
              <a:uFill>
                <a:solidFill>
                  <a:srgbClr val="ffffff"/>
                </a:solidFill>
              </a:uFill>
              <a:latin typeface="Arial"/>
            </a:endParaRPr>
          </a:p>
        </p:txBody>
      </p:sp>
      <p:pic>
        <p:nvPicPr>
          <p:cNvPr id="373" name="Picture 5" descr=""/>
          <p:cNvPicPr/>
          <p:nvPr/>
        </p:nvPicPr>
        <p:blipFill>
          <a:blip r:embed="rId3"/>
          <a:stretch/>
        </p:blipFill>
        <p:spPr>
          <a:xfrm>
            <a:off x="100080" y="654120"/>
            <a:ext cx="3171600" cy="3080880"/>
          </a:xfrm>
          <a:prstGeom prst="rect">
            <a:avLst/>
          </a:prstGeom>
          <a:ln w="9360">
            <a:noFill/>
          </a:ln>
        </p:spPr>
      </p:pic>
      <p:graphicFrame>
        <p:nvGraphicFramePr>
          <p:cNvPr id="374" name="Object 4"/>
          <p:cNvGraphicFramePr/>
          <p:nvPr/>
        </p:nvGraphicFramePr>
        <p:xfrm>
          <a:off x="225360" y="3594240"/>
          <a:ext cx="3247560" cy="720360"/>
        </p:xfrm>
        <a:graphic>
          <a:graphicData uri="http://schemas.openxmlformats.org/presentationml/2006/ole">
            <p:oleObj progId="Equation.3" r:id="rId4" spid="">
              <p:embed/>
              <p:pic>
                <p:nvPicPr>
                  <p:cNvPr id="375" name="Object 2" descr=""/>
                  <p:cNvPicPr/>
                  <p:nvPr/>
                </p:nvPicPr>
                <p:blipFill>
                  <a:blip r:embed="rId5"/>
                  <a:stretch/>
                </p:blipFill>
                <p:spPr>
                  <a:xfrm>
                    <a:off x="225360" y="3594240"/>
                    <a:ext cx="3247560" cy="720360"/>
                  </a:xfrm>
                  <a:prstGeom prst="rect">
                    <a:avLst/>
                  </a:prstGeom>
                  <a:ln>
                    <a:noFill/>
                  </a:ln>
                </p:spPr>
              </p:pic>
            </p:oleObj>
          </a:graphicData>
        </a:graphic>
      </p:graphicFrame>
      <p:graphicFrame>
        <p:nvGraphicFramePr>
          <p:cNvPr id="376" name="Object 5"/>
          <p:cNvGraphicFramePr/>
          <p:nvPr/>
        </p:nvGraphicFramePr>
        <p:xfrm>
          <a:off x="236520" y="4471920"/>
          <a:ext cx="2511000" cy="804600"/>
        </p:xfrm>
        <a:graphic>
          <a:graphicData uri="http://schemas.openxmlformats.org/presentationml/2006/ole">
            <p:oleObj progId="Equation.3" r:id="rId6" spid="">
              <p:embed/>
              <p:pic>
                <p:nvPicPr>
                  <p:cNvPr id="377" name="Object 3" descr=""/>
                  <p:cNvPicPr/>
                  <p:nvPr/>
                </p:nvPicPr>
                <p:blipFill>
                  <a:blip r:embed="rId7"/>
                  <a:stretch/>
                </p:blipFill>
                <p:spPr>
                  <a:xfrm>
                    <a:off x="236520" y="4471920"/>
                    <a:ext cx="2511000" cy="804600"/>
                  </a:xfrm>
                  <a:prstGeom prst="rect">
                    <a:avLst/>
                  </a:prstGeom>
                  <a:ln>
                    <a:noFill/>
                  </a:ln>
                </p:spPr>
              </p:pic>
            </p:oleObj>
          </a:graphicData>
        </a:graphic>
      </p:graphicFrame>
      <p:graphicFrame>
        <p:nvGraphicFramePr>
          <p:cNvPr id="378" name="Object 6"/>
          <p:cNvGraphicFramePr/>
          <p:nvPr/>
        </p:nvGraphicFramePr>
        <p:xfrm>
          <a:off x="230040" y="5442120"/>
          <a:ext cx="2063520" cy="774360"/>
        </p:xfrm>
        <a:graphic>
          <a:graphicData uri="http://schemas.openxmlformats.org/presentationml/2006/ole">
            <p:oleObj progId="Equation.3" r:id="rId8" spid="">
              <p:embed/>
              <p:pic>
                <p:nvPicPr>
                  <p:cNvPr id="379" name="Object 4" descr=""/>
                  <p:cNvPicPr/>
                  <p:nvPr/>
                </p:nvPicPr>
                <p:blipFill>
                  <a:blip r:embed="rId9"/>
                  <a:stretch/>
                </p:blipFill>
                <p:spPr>
                  <a:xfrm>
                    <a:off x="230040" y="5442120"/>
                    <a:ext cx="2063520" cy="774360"/>
                  </a:xfrm>
                  <a:prstGeom prst="rect">
                    <a:avLst/>
                  </a:prstGeom>
                  <a:ln>
                    <a:noFill/>
                  </a:ln>
                </p:spPr>
              </p:pic>
            </p:oleObj>
          </a:graphicData>
        </a:graphic>
      </p:graphicFrame>
      <p:sp>
        <p:nvSpPr>
          <p:cNvPr id="380" name="CustomShape 7"/>
          <p:cNvSpPr/>
          <p:nvPr/>
        </p:nvSpPr>
        <p:spPr>
          <a:xfrm flipH="1">
            <a:off x="5562720" y="116208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sp>
        <p:nvSpPr>
          <p:cNvPr id="381" name="CustomShape 8"/>
          <p:cNvSpPr/>
          <p:nvPr/>
        </p:nvSpPr>
        <p:spPr>
          <a:xfrm flipH="1">
            <a:off x="6721560" y="136512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fz1</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6642000" y="6078600"/>
            <a:ext cx="2133360" cy="205920"/>
          </a:xfrm>
          <a:prstGeom prst="rect">
            <a:avLst/>
          </a:prstGeom>
          <a:noFill/>
          <a:ln>
            <a:noFill/>
          </a:ln>
        </p:spPr>
        <p:txBody>
          <a:bodyPr/>
          <a:p>
            <a:pPr algn="r">
              <a:lnSpc>
                <a:spcPct val="100000"/>
              </a:lnSpc>
            </a:pPr>
            <a:fld id="{8248FD20-8A83-452B-8436-42233AE9F17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383" name="TextShape 2"/>
          <p:cNvSpPr txBox="1"/>
          <p:nvPr/>
        </p:nvSpPr>
        <p:spPr>
          <a:xfrm>
            <a:off x="231840" y="142920"/>
            <a:ext cx="8457840" cy="63612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Riso Compensation Theory</a:t>
            </a:r>
            <a:endParaRPr b="0" lang="en-US" sz="3200" spc="-1" strike="noStrike">
              <a:solidFill>
                <a:srgbClr val="000000"/>
              </a:solidFill>
              <a:uFill>
                <a:solidFill>
                  <a:srgbClr val="ffffff"/>
                </a:solidFill>
              </a:uFill>
              <a:latin typeface="Arial"/>
            </a:endParaRPr>
          </a:p>
        </p:txBody>
      </p:sp>
      <p:graphicFrame>
        <p:nvGraphicFramePr>
          <p:cNvPr id="384" name="Object 3"/>
          <p:cNvGraphicFramePr/>
          <p:nvPr/>
        </p:nvGraphicFramePr>
        <p:xfrm>
          <a:off x="76320" y="735120"/>
          <a:ext cx="4390560" cy="2585520"/>
        </p:xfrm>
        <a:graphic>
          <a:graphicData uri="http://schemas.openxmlformats.org/presentationml/2006/ole">
            <p:oleObj progId="Visio.Drawing.11" r:id="rId1" spid="">
              <p:embed/>
              <p:pic>
                <p:nvPicPr>
                  <p:cNvPr id="385" name="Object 6" descr=""/>
                  <p:cNvPicPr/>
                  <p:nvPr/>
                </p:nvPicPr>
                <p:blipFill>
                  <a:blip r:embed="rId2"/>
                  <a:stretch/>
                </p:blipFill>
                <p:spPr>
                  <a:xfrm>
                    <a:off x="76320" y="735120"/>
                    <a:ext cx="4390560" cy="2585520"/>
                  </a:xfrm>
                  <a:prstGeom prst="rect">
                    <a:avLst/>
                  </a:prstGeom>
                  <a:ln>
                    <a:noFill/>
                  </a:ln>
                </p:spPr>
              </p:pic>
            </p:oleObj>
          </a:graphicData>
        </a:graphic>
      </p:graphicFrame>
      <p:graphicFrame>
        <p:nvGraphicFramePr>
          <p:cNvPr id="386" name="Object 4"/>
          <p:cNvGraphicFramePr/>
          <p:nvPr/>
        </p:nvGraphicFramePr>
        <p:xfrm>
          <a:off x="4627440" y="755640"/>
          <a:ext cx="4516200" cy="2568240"/>
        </p:xfrm>
        <a:graphic>
          <a:graphicData uri="http://schemas.openxmlformats.org/presentationml/2006/ole">
            <p:oleObj progId="Visio.Drawing.11" r:id="rId3" spid="">
              <p:embed/>
              <p:pic>
                <p:nvPicPr>
                  <p:cNvPr id="387" name="Object 9" descr=""/>
                  <p:cNvPicPr/>
                  <p:nvPr/>
                </p:nvPicPr>
                <p:blipFill>
                  <a:blip r:embed="rId4"/>
                  <a:stretch/>
                </p:blipFill>
                <p:spPr>
                  <a:xfrm>
                    <a:off x="4627440" y="755640"/>
                    <a:ext cx="4516200" cy="2568240"/>
                  </a:xfrm>
                  <a:prstGeom prst="rect">
                    <a:avLst/>
                  </a:prstGeom>
                  <a:ln>
                    <a:noFill/>
                  </a:ln>
                </p:spPr>
              </p:pic>
            </p:oleObj>
          </a:graphicData>
        </a:graphic>
      </p:graphicFrame>
      <p:graphicFrame>
        <p:nvGraphicFramePr>
          <p:cNvPr id="388" name="Object 5"/>
          <p:cNvGraphicFramePr/>
          <p:nvPr/>
        </p:nvGraphicFramePr>
        <p:xfrm>
          <a:off x="1692360" y="3351240"/>
          <a:ext cx="5549400" cy="2947680"/>
        </p:xfrm>
        <a:graphic>
          <a:graphicData uri="http://schemas.openxmlformats.org/presentationml/2006/ole">
            <p:oleObj progId="Visio.Drawing.11" r:id="rId5" spid="">
              <p:embed/>
              <p:pic>
                <p:nvPicPr>
                  <p:cNvPr id="389" name="Object 10" descr=""/>
                  <p:cNvPicPr/>
                  <p:nvPr/>
                </p:nvPicPr>
                <p:blipFill>
                  <a:blip r:embed="rId6"/>
                  <a:stretch/>
                </p:blipFill>
                <p:spPr>
                  <a:xfrm>
                    <a:off x="1692360" y="3351240"/>
                    <a:ext cx="5549400" cy="2947680"/>
                  </a:xfrm>
                  <a:prstGeom prst="rect">
                    <a:avLst/>
                  </a:prstGeom>
                  <a:ln>
                    <a:noFill/>
                  </a:ln>
                </p:spPr>
              </p:pic>
            </p:oleObj>
          </a:graphicData>
        </a:graphic>
      </p:graphicFrame>
      <p:sp>
        <p:nvSpPr>
          <p:cNvPr id="390" name="CustomShape 6"/>
          <p:cNvSpPr/>
          <p:nvPr/>
        </p:nvSpPr>
        <p:spPr>
          <a:xfrm>
            <a:off x="4194000" y="1903320"/>
            <a:ext cx="312480" cy="699840"/>
          </a:xfrm>
          <a:prstGeom prst="rect">
            <a:avLst/>
          </a:prstGeom>
          <a:noFill/>
          <a:ln w="9360">
            <a:noFill/>
          </a:ln>
        </p:spPr>
        <p:style>
          <a:lnRef idx="0"/>
          <a:fillRef idx="0"/>
          <a:effectRef idx="0"/>
          <a:fontRef idx="minor"/>
        </p:style>
        <p:txBody>
          <a:bodyPr lIns="90000" rIns="90000" tIns="45000" bIns="45000"/>
          <a:p>
            <a:pPr>
              <a:lnSpc>
                <a:spcPct val="100000"/>
              </a:lnSpc>
            </a:pPr>
            <a:r>
              <a:rPr b="1" lang="en-US" sz="4000" spc="-1" strike="noStrike">
                <a:solidFill>
                  <a:srgbClr val="0000ff"/>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391" name="CustomShape 7"/>
          <p:cNvSpPr/>
          <p:nvPr/>
        </p:nvSpPr>
        <p:spPr>
          <a:xfrm>
            <a:off x="1112760" y="4284720"/>
            <a:ext cx="580680" cy="760680"/>
          </a:xfrm>
          <a:prstGeom prst="rect">
            <a:avLst/>
          </a:prstGeom>
          <a:noFill/>
          <a:ln w="9360">
            <a:noFill/>
          </a:ln>
        </p:spPr>
        <p:style>
          <a:lnRef idx="0"/>
          <a:fillRef idx="0"/>
          <a:effectRef idx="0"/>
          <a:fontRef idx="minor"/>
        </p:style>
        <p:txBody>
          <a:bodyPr lIns="90000" rIns="90000" tIns="45000" bIns="45000"/>
          <a:p>
            <a:pPr>
              <a:lnSpc>
                <a:spcPct val="100000"/>
              </a:lnSpc>
            </a:pPr>
            <a:r>
              <a:rPr b="1" lang="en-US" sz="4400" spc="-1" strike="noStrike">
                <a:solidFill>
                  <a:srgbClr val="0000ff"/>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392" name="CustomShape 8"/>
          <p:cNvSpPr/>
          <p:nvPr/>
        </p:nvSpPr>
        <p:spPr>
          <a:xfrm>
            <a:off x="3467160" y="898560"/>
            <a:ext cx="67428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Aol</a:t>
            </a:r>
            <a:endParaRPr b="0" lang="en-US" sz="1800" spc="-1" strike="noStrike">
              <a:solidFill>
                <a:srgbClr val="000000"/>
              </a:solidFill>
              <a:uFill>
                <a:solidFill>
                  <a:srgbClr val="ffffff"/>
                </a:solidFill>
              </a:uFill>
              <a:latin typeface="Arial"/>
            </a:endParaRPr>
          </a:p>
        </p:txBody>
      </p:sp>
      <p:sp>
        <p:nvSpPr>
          <p:cNvPr id="393" name="CustomShape 9"/>
          <p:cNvSpPr/>
          <p:nvPr/>
        </p:nvSpPr>
        <p:spPr>
          <a:xfrm>
            <a:off x="5116680" y="1538280"/>
            <a:ext cx="117432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Aol Load</a:t>
            </a:r>
            <a:endParaRPr b="0" lang="en-US" sz="1800" spc="-1" strike="noStrike">
              <a:solidFill>
                <a:srgbClr val="000000"/>
              </a:solidFill>
              <a:uFill>
                <a:solidFill>
                  <a:srgbClr val="ffffff"/>
                </a:solidFill>
              </a:uFill>
              <a:latin typeface="Arial"/>
            </a:endParaRPr>
          </a:p>
        </p:txBody>
      </p:sp>
      <p:sp>
        <p:nvSpPr>
          <p:cNvPr id="394" name="CustomShape 10"/>
          <p:cNvSpPr/>
          <p:nvPr/>
        </p:nvSpPr>
        <p:spPr>
          <a:xfrm>
            <a:off x="5460840" y="3484440"/>
            <a:ext cx="1425240" cy="3646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rPr>
              <a:t>Loaded Aol</a:t>
            </a:r>
            <a:endParaRPr b="0" lang="en-US" sz="1800" spc="-1" strike="noStrike">
              <a:solidFill>
                <a:srgbClr val="000000"/>
              </a:solidFill>
              <a:uFill>
                <a:solidFill>
                  <a:srgbClr val="ffffff"/>
                </a:solidFill>
              </a:uFill>
              <a:latin typeface="Arial"/>
            </a:endParaRPr>
          </a:p>
        </p:txBody>
      </p:sp>
      <p:sp>
        <p:nvSpPr>
          <p:cNvPr id="395" name="CustomShape 11"/>
          <p:cNvSpPr/>
          <p:nvPr/>
        </p:nvSpPr>
        <p:spPr>
          <a:xfrm flipH="1">
            <a:off x="3708360" y="383868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sp>
        <p:nvSpPr>
          <p:cNvPr id="396" name="CustomShape 12"/>
          <p:cNvSpPr/>
          <p:nvPr/>
        </p:nvSpPr>
        <p:spPr>
          <a:xfrm flipH="1">
            <a:off x="4859280" y="375588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fz1</a:t>
            </a:r>
            <a:endParaRPr b="0" lang="en-US" sz="1800" spc="-1" strike="noStrike">
              <a:solidFill>
                <a:srgbClr val="000000"/>
              </a:solidFill>
              <a:uFill>
                <a:solidFill>
                  <a:srgbClr val="ffffff"/>
                </a:solidFill>
              </a:uFill>
              <a:latin typeface="Arial"/>
            </a:endParaRPr>
          </a:p>
        </p:txBody>
      </p:sp>
      <p:sp>
        <p:nvSpPr>
          <p:cNvPr id="397" name="CustomShape 13"/>
          <p:cNvSpPr/>
          <p:nvPr/>
        </p:nvSpPr>
        <p:spPr>
          <a:xfrm flipH="1">
            <a:off x="531720" y="885960"/>
            <a:ext cx="49176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fp1</a:t>
            </a:r>
            <a:endParaRPr b="0" lang="en-US" sz="1800" spc="-1" strike="noStrike">
              <a:solidFill>
                <a:srgbClr val="000000"/>
              </a:solidFill>
              <a:uFill>
                <a:solidFill>
                  <a:srgbClr val="ffffff"/>
                </a:solidFill>
              </a:uFill>
              <a:latin typeface="Arial"/>
            </a:endParaRPr>
          </a:p>
        </p:txBody>
      </p:sp>
      <p:sp>
        <p:nvSpPr>
          <p:cNvPr id="398" name="CustomShape 14"/>
          <p:cNvSpPr/>
          <p:nvPr/>
        </p:nvSpPr>
        <p:spPr>
          <a:xfrm flipH="1">
            <a:off x="2405160" y="3479760"/>
            <a:ext cx="490320" cy="30348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rPr>
              <a:t>fp1</a:t>
            </a:r>
            <a:endParaRPr b="0" lang="en-US" sz="1800" spc="-1" strike="noStrike">
              <a:solidFill>
                <a:srgbClr val="000000"/>
              </a:solidFill>
              <a:uFill>
                <a:solidFill>
                  <a:srgbClr val="ffffff"/>
                </a:solidFill>
              </a:uFill>
              <a:latin typeface="Arial"/>
            </a:endParaRPr>
          </a:p>
        </p:txBody>
      </p:sp>
      <p:sp>
        <p:nvSpPr>
          <p:cNvPr id="399" name="CustomShape 15"/>
          <p:cNvSpPr/>
          <p:nvPr/>
        </p:nvSpPr>
        <p:spPr>
          <a:xfrm flipH="1">
            <a:off x="6159600" y="97956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fp2</a:t>
            </a:r>
            <a:endParaRPr b="0" lang="en-US" sz="1800" spc="-1" strike="noStrike">
              <a:solidFill>
                <a:srgbClr val="000000"/>
              </a:solidFill>
              <a:uFill>
                <a:solidFill>
                  <a:srgbClr val="ffffff"/>
                </a:solidFill>
              </a:uFill>
              <a:latin typeface="Arial"/>
            </a:endParaRPr>
          </a:p>
        </p:txBody>
      </p:sp>
      <p:sp>
        <p:nvSpPr>
          <p:cNvPr id="400" name="CustomShape 16"/>
          <p:cNvSpPr/>
          <p:nvPr/>
        </p:nvSpPr>
        <p:spPr>
          <a:xfrm flipH="1">
            <a:off x="7234200" y="988920"/>
            <a:ext cx="544320" cy="333720"/>
          </a:xfrm>
          <a:prstGeom prst="rect">
            <a:avLst/>
          </a:prstGeom>
          <a:solidFill>
            <a:schemeClr val="bg1"/>
          </a:solid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rPr>
              <a:t>fz1</a:t>
            </a:r>
            <a:endParaRPr b="0" lang="en-US" sz="1800" spc="-1" strike="noStrike">
              <a:solidFill>
                <a:srgbClr val="000000"/>
              </a:solidFill>
              <a:uFill>
                <a:solidFill>
                  <a:srgbClr val="ffffff"/>
                </a:solidFill>
              </a:uFill>
              <a:latin typeface="Arial"/>
            </a:endParaRPr>
          </a:p>
        </p:txBody>
      </p:sp>
      <p:sp>
        <p:nvSpPr>
          <p:cNvPr id="401" name="CustomShape 17"/>
          <p:cNvSpPr/>
          <p:nvPr/>
        </p:nvSpPr>
        <p:spPr>
          <a:xfrm>
            <a:off x="175680" y="6375240"/>
            <a:ext cx="54025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800" spc="-1" strike="noStrike">
                <a:solidFill>
                  <a:srgbClr val="0000ff"/>
                </a:solidFill>
                <a:uFill>
                  <a:solidFill>
                    <a:srgbClr val="ffffff"/>
                  </a:solidFill>
                </a:uFill>
                <a:latin typeface="Arial"/>
              </a:rPr>
              <a:t>Note: </a:t>
            </a:r>
            <a:r>
              <a:rPr b="0" lang="en-US" sz="1800" spc="-1" strike="noStrike">
                <a:solidFill>
                  <a:srgbClr val="000000"/>
                </a:solidFill>
                <a:uFill>
                  <a:solidFill>
                    <a:srgbClr val="ffffff"/>
                  </a:solidFill>
                </a:uFill>
                <a:latin typeface="Arial"/>
              </a:rPr>
              <a:t>Addition on Bode Plots = Linear Multiplication</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150840" y="115920"/>
            <a:ext cx="69926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Compensation Design Steps</a:t>
            </a:r>
            <a:r>
              <a:rPr b="1" lang="en-US" sz="32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403" name="CustomShape 2"/>
          <p:cNvSpPr/>
          <p:nvPr/>
        </p:nvSpPr>
        <p:spPr>
          <a:xfrm>
            <a:off x="176400" y="701640"/>
            <a:ext cx="9267480" cy="5439600"/>
          </a:xfrm>
          <a:prstGeom prst="rect">
            <a:avLst/>
          </a:prstGeom>
          <a:noFill/>
          <a:ln>
            <a:noFill/>
          </a:ln>
        </p:spPr>
        <p:style>
          <a:lnRef idx="0"/>
          <a:fillRef idx="0"/>
          <a:effectRef idx="0"/>
          <a:fontRef idx="minor"/>
        </p:style>
        <p:txBody>
          <a:bodyPr wrap="none" lIns="90000" rIns="90000" tIns="45000" bIns="45000"/>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Determine fp2 in Loaded Aol due to CLoad</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Measure in SPICE with CLoad on Op Amp Output</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Plot fp2 on original Aol to create new Loaded Aol</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3)   Add Desired fz2 on to Loaded Aol Plot for Riso Compensation</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Keep fz1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10*fp2 </a:t>
            </a:r>
            <a:r>
              <a:rPr b="0" i="1" lang="en-US" sz="1800" spc="-1" strike="noStrike">
                <a:solidFill>
                  <a:srgbClr val="000000"/>
                </a:solidFill>
                <a:uFill>
                  <a:solidFill>
                    <a:srgbClr val="ffffff"/>
                  </a:solidFill>
                </a:uFill>
                <a:latin typeface="Arial"/>
              </a:rPr>
              <a:t>(Case A)</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Or keep the Loaded Aol Magnitude at fz1 </a:t>
            </a:r>
            <a:r>
              <a:rPr b="0" lang="en-US" sz="1800" spc="-1" strike="noStrike" u="sng">
                <a:solidFill>
                  <a:srgbClr val="000000"/>
                </a:solidFill>
                <a:uFill>
                  <a:solidFill>
                    <a:srgbClr val="ffffff"/>
                  </a:solidFill>
                </a:uFill>
                <a:latin typeface="Arial"/>
              </a:rPr>
              <a:t>&gt;</a:t>
            </a:r>
            <a:r>
              <a:rPr b="0" lang="en-US" sz="1800" spc="-1" strike="noStrike">
                <a:solidFill>
                  <a:srgbClr val="000000"/>
                </a:solidFill>
                <a:uFill>
                  <a:solidFill>
                    <a:srgbClr val="ffffff"/>
                  </a:solidFill>
                </a:uFill>
                <a:latin typeface="Arial"/>
              </a:rPr>
              <a:t> 0dB </a:t>
            </a:r>
            <a:r>
              <a:rPr b="0" i="1" lang="en-US" sz="1800" spc="-1" strike="noStrike">
                <a:solidFill>
                  <a:srgbClr val="000000"/>
                </a:solidFill>
                <a:uFill>
                  <a:solidFill>
                    <a:srgbClr val="ffffff"/>
                  </a:solidFill>
                </a:uFill>
                <a:latin typeface="Arial"/>
              </a:rPr>
              <a:t>(Case B)</a:t>
            </a:r>
            <a:endParaRPr b="0" lang="en-US" sz="1800" spc="-1" strike="noStrike">
              <a:solidFill>
                <a:srgbClr val="000000"/>
              </a:solidFill>
              <a:uFill>
                <a:solidFill>
                  <a:srgbClr val="ffffff"/>
                </a:solidFill>
              </a:uFill>
              <a:latin typeface="Arial"/>
            </a:endParaRPr>
          </a:p>
          <a:p>
            <a:pPr marL="800280" indent="-342720">
              <a:lnSpc>
                <a:spcPct val="100000"/>
              </a:lnSpc>
            </a:pPr>
            <a:r>
              <a:rPr b="0" i="1"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(fz1</a:t>
            </a:r>
            <a:r>
              <a:rPr b="0" lang="en-US" sz="1800" spc="-1" strike="noStrike" u="sng">
                <a:solidFill>
                  <a:srgbClr val="000000"/>
                </a:solidFill>
                <a:uFill>
                  <a:solidFill>
                    <a:srgbClr val="ffffff"/>
                  </a:solidFill>
                </a:uFill>
                <a:latin typeface="Arial"/>
              </a:rPr>
              <a:t>&gt;</a:t>
            </a:r>
            <a:r>
              <a:rPr b="0" lang="en-US" sz="1800" spc="-1" strike="noStrike">
                <a:solidFill>
                  <a:srgbClr val="000000"/>
                </a:solidFill>
                <a:uFill>
                  <a:solidFill>
                    <a:srgbClr val="ffffff"/>
                  </a:solidFill>
                </a:uFill>
                <a:latin typeface="Arial"/>
              </a:rPr>
              <a:t>10dB will allow for Aol variation of ½ Decade in Unity Gain Bandwidth)</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4)  Compute value for Riso based on plotted fz1</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5)  SPICE simulation with Riso for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Magnitude and Phase</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6"/>
            </a:pPr>
            <a:r>
              <a:rPr b="0" lang="en-US" sz="1800" spc="-1" strike="noStrike">
                <a:solidFill>
                  <a:srgbClr val="000000"/>
                </a:solidFill>
                <a:uFill>
                  <a:solidFill>
                    <a:srgbClr val="ffffff"/>
                  </a:solidFill>
                </a:uFill>
                <a:latin typeface="Arial"/>
              </a:rPr>
              <a:t>Adjust Riso Compensation if greater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phase margin desired</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StarSymbol"/>
              <a:buAutoNum type="arabicParenR" startAt="7"/>
            </a:pPr>
            <a:r>
              <a:rPr b="0" lang="en-US" sz="1800" spc="-1" strike="noStrike">
                <a:solidFill>
                  <a:srgbClr val="000000"/>
                </a:solidFill>
                <a:uFill>
                  <a:solidFill>
                    <a:srgbClr val="ffffff"/>
                  </a:solidFill>
                </a:uFill>
                <a:latin typeface="Arial"/>
              </a:rPr>
              <a:t>Check closed loop AC response for VOUT/VIN</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Look for peaking which indicates marginal stability</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Check if closed AC response is acceptable for end application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StarSymbol"/>
              <a:buAutoNum type="arabicParenR" startAt="8"/>
            </a:pPr>
            <a:r>
              <a:rPr b="0" lang="en-US" sz="1800" spc="-1" strike="noStrike">
                <a:solidFill>
                  <a:srgbClr val="000000"/>
                </a:solidFill>
                <a:uFill>
                  <a:solidFill>
                    <a:srgbClr val="ffffff"/>
                  </a:solidFill>
                </a:uFill>
                <a:latin typeface="Arial"/>
              </a:rPr>
              <a:t>Check Transient response for VOUT/VIN </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Overshoot and ringing in the time domain indicates marginal stability </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Determine if settling time is acceptable for end application</a:t>
            </a:r>
            <a:endParaRPr b="0" lang="en-US" sz="1800" spc="-1" strike="noStrike">
              <a:solidFill>
                <a:srgbClr val="000000"/>
              </a:solidFill>
              <a:uFill>
                <a:solidFill>
                  <a:srgbClr val="ffffff"/>
                </a:solidFill>
              </a:uFill>
              <a:latin typeface="Arial"/>
            </a:endParaRPr>
          </a:p>
        </p:txBody>
      </p:sp>
      <p:sp>
        <p:nvSpPr>
          <p:cNvPr id="404" name="TextShape 3"/>
          <p:cNvSpPr txBox="1"/>
          <p:nvPr/>
        </p:nvSpPr>
        <p:spPr>
          <a:xfrm>
            <a:off x="6642000" y="6049800"/>
            <a:ext cx="2133360" cy="205920"/>
          </a:xfrm>
          <a:prstGeom prst="rect">
            <a:avLst/>
          </a:prstGeom>
          <a:noFill/>
          <a:ln>
            <a:noFill/>
          </a:ln>
        </p:spPr>
        <p:txBody>
          <a:bodyPr/>
          <a:p>
            <a:pPr algn="r">
              <a:lnSpc>
                <a:spcPct val="100000"/>
              </a:lnSpc>
            </a:pPr>
            <a:fld id="{1E79707D-C7C7-4C30-90CB-E47F5C94D5D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5" name="Picture 4" descr=""/>
          <p:cNvPicPr/>
          <p:nvPr/>
        </p:nvPicPr>
        <p:blipFill>
          <a:blip r:embed="rId1"/>
          <a:stretch/>
        </p:blipFill>
        <p:spPr>
          <a:xfrm>
            <a:off x="58680" y="1233360"/>
            <a:ext cx="8186400" cy="5149440"/>
          </a:xfrm>
          <a:prstGeom prst="rect">
            <a:avLst/>
          </a:prstGeom>
          <a:ln w="9360">
            <a:noFill/>
          </a:ln>
        </p:spPr>
      </p:pic>
      <p:sp>
        <p:nvSpPr>
          <p:cNvPr id="406" name="TextShape 1"/>
          <p:cNvSpPr txBox="1"/>
          <p:nvPr/>
        </p:nvSpPr>
        <p:spPr>
          <a:xfrm>
            <a:off x="306360" y="90360"/>
            <a:ext cx="4560480" cy="79020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1),2) Loaded Aol and fp2</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407" name="TextShape 2"/>
          <p:cNvSpPr txBox="1"/>
          <p:nvPr/>
        </p:nvSpPr>
        <p:spPr>
          <a:xfrm>
            <a:off x="6642000" y="6049800"/>
            <a:ext cx="2133360" cy="205920"/>
          </a:xfrm>
          <a:prstGeom prst="rect">
            <a:avLst/>
          </a:prstGeom>
          <a:noFill/>
          <a:ln>
            <a:noFill/>
          </a:ln>
        </p:spPr>
        <p:txBody>
          <a:bodyPr/>
          <a:p>
            <a:pPr algn="r">
              <a:lnSpc>
                <a:spcPct val="100000"/>
              </a:lnSpc>
            </a:pPr>
            <a:fld id="{D70708BC-1F96-497B-98C4-4E7A6CD72EA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08" name="CustomShape 3"/>
          <p:cNvSpPr/>
          <p:nvPr/>
        </p:nvSpPr>
        <p:spPr>
          <a:xfrm>
            <a:off x="213480" y="6157800"/>
            <a:ext cx="3655800" cy="577080"/>
          </a:xfrm>
          <a:prstGeom prst="rect">
            <a:avLst/>
          </a:prstGeom>
          <a:solidFill>
            <a:schemeClr val="bg1"/>
          </a:solidFill>
          <a:ln w="9360">
            <a:solidFill>
              <a:schemeClr val="accent1"/>
            </a:solidFill>
            <a:miter/>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rPr>
              <a:t>Case A, CLoad=1uF, fp2=2.98kHz</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rPr>
              <a:t>Case B, CLoad=2.9nF, fp2=983.37kHz</a:t>
            </a:r>
            <a:endParaRPr b="0" lang="en-US" sz="1800" spc="-1" strike="noStrike">
              <a:solidFill>
                <a:srgbClr val="000000"/>
              </a:solidFill>
              <a:uFill>
                <a:solidFill>
                  <a:srgbClr val="ffffff"/>
                </a:solidFill>
              </a:uFill>
              <a:latin typeface="Arial"/>
            </a:endParaRPr>
          </a:p>
        </p:txBody>
      </p:sp>
      <p:sp>
        <p:nvSpPr>
          <p:cNvPr id="409" name="CustomShape 4"/>
          <p:cNvSpPr/>
          <p:nvPr/>
        </p:nvSpPr>
        <p:spPr>
          <a:xfrm>
            <a:off x="1778040" y="3338640"/>
            <a:ext cx="1644120" cy="201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10" name="CustomShape 5"/>
          <p:cNvSpPr/>
          <p:nvPr/>
        </p:nvSpPr>
        <p:spPr>
          <a:xfrm>
            <a:off x="1830240" y="2692440"/>
            <a:ext cx="1423800" cy="1854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411" name="Picture 2" descr=""/>
          <p:cNvPicPr/>
          <p:nvPr/>
        </p:nvPicPr>
        <p:blipFill>
          <a:blip r:embed="rId2"/>
          <a:srcRect l="3453" t="8812" r="3500" b="6738"/>
          <a:stretch/>
        </p:blipFill>
        <p:spPr>
          <a:xfrm>
            <a:off x="4906800" y="100080"/>
            <a:ext cx="4236840" cy="1769760"/>
          </a:xfrm>
          <a:prstGeom prst="rect">
            <a:avLst/>
          </a:prstGeom>
          <a:ln w="9360">
            <a:noFill/>
          </a:ln>
        </p:spPr>
      </p:pic>
      <p:sp>
        <p:nvSpPr>
          <p:cNvPr id="412" name="CustomShape 6"/>
          <p:cNvSpPr/>
          <p:nvPr/>
        </p:nvSpPr>
        <p:spPr>
          <a:xfrm>
            <a:off x="3246480" y="5194440"/>
            <a:ext cx="729720" cy="552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13" name="CustomShape 7"/>
          <p:cNvSpPr/>
          <p:nvPr/>
        </p:nvSpPr>
        <p:spPr>
          <a:xfrm>
            <a:off x="7182000" y="4406760"/>
            <a:ext cx="845640" cy="552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264960" y="257040"/>
            <a:ext cx="8559360" cy="4982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3) Add fz1 on Loaded Aol</a:t>
            </a:r>
            <a:endParaRPr b="0" lang="en-US" sz="3200" spc="-1" strike="noStrike">
              <a:solidFill>
                <a:srgbClr val="000000"/>
              </a:solidFill>
              <a:uFill>
                <a:solidFill>
                  <a:srgbClr val="ffffff"/>
                </a:solidFill>
              </a:uFill>
              <a:latin typeface="Arial"/>
            </a:endParaRPr>
          </a:p>
        </p:txBody>
      </p:sp>
      <p:sp>
        <p:nvSpPr>
          <p:cNvPr id="415" name="TextShape 2"/>
          <p:cNvSpPr txBox="1"/>
          <p:nvPr/>
        </p:nvSpPr>
        <p:spPr>
          <a:xfrm>
            <a:off x="6642000" y="6049800"/>
            <a:ext cx="2133360" cy="205920"/>
          </a:xfrm>
          <a:prstGeom prst="rect">
            <a:avLst/>
          </a:prstGeom>
          <a:noFill/>
          <a:ln>
            <a:noFill/>
          </a:ln>
        </p:spPr>
        <p:txBody>
          <a:bodyPr/>
          <a:p>
            <a:pPr algn="r">
              <a:lnSpc>
                <a:spcPct val="100000"/>
              </a:lnSpc>
            </a:pPr>
            <a:fld id="{37DFD0D8-96B8-4AC4-B88A-76BEF13335A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16" name="Picture 2" descr=""/>
          <p:cNvPicPr/>
          <p:nvPr/>
        </p:nvPicPr>
        <p:blipFill>
          <a:blip r:embed="rId1"/>
          <a:stretch/>
        </p:blipFill>
        <p:spPr>
          <a:xfrm>
            <a:off x="235080" y="863640"/>
            <a:ext cx="8565840" cy="5387760"/>
          </a:xfrm>
          <a:prstGeom prst="rect">
            <a:avLst/>
          </a:prstGeom>
          <a:ln w="9360">
            <a:noFill/>
          </a:ln>
        </p:spPr>
      </p:pic>
      <p:sp>
        <p:nvSpPr>
          <p:cNvPr id="417" name="CustomShape 3"/>
          <p:cNvSpPr/>
          <p:nvPr/>
        </p:nvSpPr>
        <p:spPr>
          <a:xfrm>
            <a:off x="178920" y="6081840"/>
            <a:ext cx="3486600" cy="577080"/>
          </a:xfrm>
          <a:prstGeom prst="rect">
            <a:avLst/>
          </a:prstGeom>
          <a:solidFill>
            <a:schemeClr val="bg1"/>
          </a:solidFill>
          <a:ln w="9360">
            <a:solidFill>
              <a:schemeClr val="accent1"/>
            </a:solidFill>
            <a:miter/>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rPr>
              <a:t>Case A, CLoad=1uF, fz1=29.8kHz</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rPr>
              <a:t>Case B, CLoad=2.9nF, fz1=4.07MHz</a:t>
            </a:r>
            <a:endParaRPr b="0" lang="en-US" sz="1800" spc="-1" strike="noStrike">
              <a:solidFill>
                <a:srgbClr val="000000"/>
              </a:solidFill>
              <a:uFill>
                <a:solidFill>
                  <a:srgbClr val="ffffff"/>
                </a:solidFill>
              </a:uFill>
              <a:latin typeface="Arial"/>
            </a:endParaRPr>
          </a:p>
        </p:txBody>
      </p:sp>
      <p:sp>
        <p:nvSpPr>
          <p:cNvPr id="418" name="CustomShape 4"/>
          <p:cNvSpPr/>
          <p:nvPr/>
        </p:nvSpPr>
        <p:spPr>
          <a:xfrm>
            <a:off x="4819680" y="3432240"/>
            <a:ext cx="771120" cy="553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19" name="CustomShape 5"/>
          <p:cNvSpPr/>
          <p:nvPr/>
        </p:nvSpPr>
        <p:spPr>
          <a:xfrm>
            <a:off x="6997680" y="4095720"/>
            <a:ext cx="887040" cy="552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20" name="CustomShape 6"/>
          <p:cNvSpPr/>
          <p:nvPr/>
        </p:nvSpPr>
        <p:spPr>
          <a:xfrm>
            <a:off x="5605560" y="3540240"/>
            <a:ext cx="560160" cy="201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21" name="CustomShape 7"/>
          <p:cNvSpPr/>
          <p:nvPr/>
        </p:nvSpPr>
        <p:spPr>
          <a:xfrm>
            <a:off x="7947000" y="3549600"/>
            <a:ext cx="580680" cy="1839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extShape 1"/>
          <p:cNvSpPr txBox="1"/>
          <p:nvPr/>
        </p:nvSpPr>
        <p:spPr>
          <a:xfrm>
            <a:off x="306360" y="316080"/>
            <a:ext cx="7238520" cy="4982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4) Compute Value for Riso</a:t>
            </a:r>
            <a:endParaRPr b="0" lang="en-US" sz="3200" spc="-1" strike="noStrike">
              <a:solidFill>
                <a:srgbClr val="000000"/>
              </a:solidFill>
              <a:uFill>
                <a:solidFill>
                  <a:srgbClr val="ffffff"/>
                </a:solidFill>
              </a:uFill>
              <a:latin typeface="Arial"/>
            </a:endParaRPr>
          </a:p>
        </p:txBody>
      </p:sp>
      <p:sp>
        <p:nvSpPr>
          <p:cNvPr id="423" name="TextShape 2"/>
          <p:cNvSpPr txBox="1"/>
          <p:nvPr/>
        </p:nvSpPr>
        <p:spPr>
          <a:xfrm>
            <a:off x="6642000" y="6049800"/>
            <a:ext cx="2133360" cy="205920"/>
          </a:xfrm>
          <a:prstGeom prst="rect">
            <a:avLst/>
          </a:prstGeom>
          <a:noFill/>
          <a:ln>
            <a:noFill/>
          </a:ln>
        </p:spPr>
        <p:txBody>
          <a:bodyPr/>
          <a:p>
            <a:pPr algn="r">
              <a:lnSpc>
                <a:spcPct val="100000"/>
              </a:lnSpc>
            </a:pPr>
            <a:fld id="{5EFF38BF-0022-465D-9DFC-718A958AF46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24" name="CustomShape 3"/>
          <p:cNvSpPr/>
          <p:nvPr/>
        </p:nvSpPr>
        <p:spPr>
          <a:xfrm>
            <a:off x="2997720" y="873000"/>
            <a:ext cx="3486600" cy="577080"/>
          </a:xfrm>
          <a:prstGeom prst="rect">
            <a:avLst/>
          </a:prstGeom>
          <a:solidFill>
            <a:schemeClr val="bg1"/>
          </a:solidFill>
          <a:ln w="9360">
            <a:solidFill>
              <a:schemeClr val="accent1"/>
            </a:solidFill>
            <a:miter/>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Arial"/>
              </a:rPr>
              <a:t>Case A, CLoad=1uF, fz1=29.8kHz</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rPr>
              <a:t>Case B, CLoad=2.9nF, fz1=4.07MHz</a:t>
            </a:r>
            <a:endParaRPr b="0" lang="en-US" sz="1800" spc="-1" strike="noStrike">
              <a:solidFill>
                <a:srgbClr val="000000"/>
              </a:solidFill>
              <a:uFill>
                <a:solidFill>
                  <a:srgbClr val="ffffff"/>
                </a:solidFill>
              </a:uFill>
              <a:latin typeface="Arial"/>
            </a:endParaRPr>
          </a:p>
        </p:txBody>
      </p:sp>
      <p:graphicFrame>
        <p:nvGraphicFramePr>
          <p:cNvPr id="425" name="Object 4"/>
          <p:cNvGraphicFramePr/>
          <p:nvPr/>
        </p:nvGraphicFramePr>
        <p:xfrm>
          <a:off x="447840" y="1660680"/>
          <a:ext cx="2063520" cy="1323720"/>
        </p:xfrm>
        <a:graphic>
          <a:graphicData uri="http://schemas.openxmlformats.org/presentationml/2006/ole">
            <p:oleObj progId="Equation.3" r:id="rId1" spid="">
              <p:embed/>
              <p:pic>
                <p:nvPicPr>
                  <p:cNvPr id="426" name="Object 2" descr=""/>
                  <p:cNvPicPr/>
                  <p:nvPr/>
                </p:nvPicPr>
                <p:blipFill>
                  <a:blip r:embed="rId2"/>
                  <a:stretch/>
                </p:blipFill>
                <p:spPr>
                  <a:xfrm>
                    <a:off x="447840" y="1660680"/>
                    <a:ext cx="2063520" cy="1323720"/>
                  </a:xfrm>
                  <a:prstGeom prst="rect">
                    <a:avLst/>
                  </a:prstGeom>
                  <a:ln>
                    <a:noFill/>
                  </a:ln>
                </p:spPr>
              </p:pic>
            </p:oleObj>
          </a:graphicData>
        </a:graphic>
      </p:graphicFrame>
      <p:graphicFrame>
        <p:nvGraphicFramePr>
          <p:cNvPr id="427" name="Object 5"/>
          <p:cNvGraphicFramePr/>
          <p:nvPr/>
        </p:nvGraphicFramePr>
        <p:xfrm>
          <a:off x="3019320" y="1628640"/>
          <a:ext cx="4771800" cy="1530000"/>
        </p:xfrm>
        <a:graphic>
          <a:graphicData uri="http://schemas.openxmlformats.org/presentationml/2006/ole">
            <p:oleObj progId="Equation.3" r:id="rId3" spid="">
              <p:embed/>
              <p:pic>
                <p:nvPicPr>
                  <p:cNvPr id="428" name="Object 3" descr=""/>
                  <p:cNvPicPr/>
                  <p:nvPr/>
                </p:nvPicPr>
                <p:blipFill>
                  <a:blip r:embed="rId4"/>
                  <a:stretch/>
                </p:blipFill>
                <p:spPr>
                  <a:xfrm>
                    <a:off x="3019320" y="1628640"/>
                    <a:ext cx="4771800" cy="1530000"/>
                  </a:xfrm>
                  <a:prstGeom prst="rect">
                    <a:avLst/>
                  </a:prstGeom>
                  <a:ln>
                    <a:noFill/>
                  </a:ln>
                </p:spPr>
              </p:pic>
            </p:oleObj>
          </a:graphicData>
        </a:graphic>
      </p:graphicFrame>
      <p:graphicFrame>
        <p:nvGraphicFramePr>
          <p:cNvPr id="429" name="Object 6"/>
          <p:cNvGraphicFramePr/>
          <p:nvPr/>
        </p:nvGraphicFramePr>
        <p:xfrm>
          <a:off x="3019320" y="3425760"/>
          <a:ext cx="4760640" cy="1412640"/>
        </p:xfrm>
        <a:graphic>
          <a:graphicData uri="http://schemas.openxmlformats.org/presentationml/2006/ole">
            <p:oleObj progId="Equation.3" r:id="rId5" spid="">
              <p:embed/>
              <p:pic>
                <p:nvPicPr>
                  <p:cNvPr id="430" name="Object 4" descr=""/>
                  <p:cNvPicPr/>
                  <p:nvPr/>
                </p:nvPicPr>
                <p:blipFill>
                  <a:blip r:embed="rId6"/>
                  <a:stretch/>
                </p:blipFill>
                <p:spPr>
                  <a:xfrm>
                    <a:off x="3019320" y="3425760"/>
                    <a:ext cx="4760640" cy="1412640"/>
                  </a:xfrm>
                  <a:prstGeom prst="rect">
                    <a:avLst/>
                  </a:prstGeom>
                  <a:ln>
                    <a:noFill/>
                  </a:ln>
                </p:spPr>
              </p:pic>
            </p:oleObj>
          </a:graphicData>
        </a:graphic>
      </p:graphicFrame>
      <p:sp>
        <p:nvSpPr>
          <p:cNvPr id="431" name="Line 7"/>
          <p:cNvSpPr/>
          <p:nvPr/>
        </p:nvSpPr>
        <p:spPr>
          <a:xfrm>
            <a:off x="3628800" y="1895400"/>
            <a:ext cx="2076480" cy="360"/>
          </a:xfrm>
          <a:prstGeom prst="line">
            <a:avLst/>
          </a:prstGeom>
          <a:ln w="41400">
            <a:solidFill>
              <a:srgbClr val="0000ff"/>
            </a:solidFill>
            <a:round/>
          </a:ln>
        </p:spPr>
        <p:style>
          <a:lnRef idx="1">
            <a:schemeClr val="accent1"/>
          </a:lnRef>
          <a:fillRef idx="0">
            <a:schemeClr val="accent1"/>
          </a:fillRef>
          <a:effectRef idx="0">
            <a:schemeClr val="accent1"/>
          </a:effectRef>
          <a:fontRef idx="minor"/>
        </p:style>
      </p:sp>
      <p:sp>
        <p:nvSpPr>
          <p:cNvPr id="432" name="Line 8"/>
          <p:cNvSpPr/>
          <p:nvPr/>
        </p:nvSpPr>
        <p:spPr>
          <a:xfrm>
            <a:off x="3628800" y="3676320"/>
            <a:ext cx="2076480" cy="360"/>
          </a:xfrm>
          <a:prstGeom prst="line">
            <a:avLst/>
          </a:prstGeom>
          <a:ln w="41400">
            <a:solidFill>
              <a:srgbClr val="0000ff"/>
            </a:solidFill>
            <a:round/>
          </a:ln>
        </p:spPr>
        <p:style>
          <a:lnRef idx="1">
            <a:schemeClr val="accent1"/>
          </a:lnRef>
          <a:fillRef idx="0">
            <a:schemeClr val="accent1"/>
          </a:fillRef>
          <a:effectRef idx="0">
            <a:schemeClr val="accent1"/>
          </a:effectRef>
          <a:fontRef idx="minor"/>
        </p:style>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3" name="Picture 4" descr=""/>
          <p:cNvPicPr/>
          <p:nvPr/>
        </p:nvPicPr>
        <p:blipFill>
          <a:blip r:embed="rId1"/>
          <a:stretch/>
        </p:blipFill>
        <p:spPr>
          <a:xfrm>
            <a:off x="41400" y="749160"/>
            <a:ext cx="9038880" cy="5684400"/>
          </a:xfrm>
          <a:prstGeom prst="rect">
            <a:avLst/>
          </a:prstGeom>
          <a:ln w="9360">
            <a:noFill/>
          </a:ln>
        </p:spPr>
      </p:pic>
      <p:sp>
        <p:nvSpPr>
          <p:cNvPr id="434" name="TextShape 1"/>
          <p:cNvSpPr txBox="1"/>
          <p:nvPr/>
        </p:nvSpPr>
        <p:spPr>
          <a:xfrm>
            <a:off x="166680" y="142920"/>
            <a:ext cx="4871520" cy="82368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5),6) Loop Gain, Case A</a:t>
            </a:r>
            <a:endParaRPr b="0" lang="en-US" sz="3200" spc="-1" strike="noStrike">
              <a:solidFill>
                <a:srgbClr val="000000"/>
              </a:solidFill>
              <a:uFill>
                <a:solidFill>
                  <a:srgbClr val="ffffff"/>
                </a:solidFill>
              </a:uFill>
              <a:latin typeface="Arial"/>
            </a:endParaRPr>
          </a:p>
        </p:txBody>
      </p:sp>
      <p:sp>
        <p:nvSpPr>
          <p:cNvPr id="435" name="TextShape 2"/>
          <p:cNvSpPr txBox="1"/>
          <p:nvPr/>
        </p:nvSpPr>
        <p:spPr>
          <a:xfrm>
            <a:off x="6642000" y="6049800"/>
            <a:ext cx="2133360" cy="205920"/>
          </a:xfrm>
          <a:prstGeom prst="rect">
            <a:avLst/>
          </a:prstGeom>
          <a:noFill/>
          <a:ln>
            <a:noFill/>
          </a:ln>
        </p:spPr>
        <p:txBody>
          <a:bodyPr/>
          <a:p>
            <a:pPr algn="r">
              <a:lnSpc>
                <a:spcPct val="100000"/>
              </a:lnSpc>
            </a:pPr>
            <a:fld id="{D97175EA-02B2-4B9B-B7BB-335662BC48C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36" name="CustomShape 3"/>
          <p:cNvSpPr/>
          <p:nvPr/>
        </p:nvSpPr>
        <p:spPr>
          <a:xfrm>
            <a:off x="2735280" y="2819520"/>
            <a:ext cx="712440" cy="2250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37" name="CustomShape 4"/>
          <p:cNvSpPr/>
          <p:nvPr/>
        </p:nvSpPr>
        <p:spPr>
          <a:xfrm flipH="1" flipV="1">
            <a:off x="3447360" y="2931480"/>
            <a:ext cx="318600" cy="36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38" name="CustomShape 5"/>
          <p:cNvSpPr/>
          <p:nvPr/>
        </p:nvSpPr>
        <p:spPr>
          <a:xfrm>
            <a:off x="3767040" y="2793960"/>
            <a:ext cx="2709360" cy="272880"/>
          </a:xfrm>
          <a:prstGeom prst="rect">
            <a:avLst/>
          </a:prstGeom>
          <a:solidFill>
            <a:schemeClr val="bg1"/>
          </a:solidFill>
          <a:ln w="15840">
            <a:solidFill>
              <a:srgbClr val="ff0000"/>
            </a:solidFill>
            <a:miter/>
          </a:ln>
        </p:spPr>
        <p:style>
          <a:lnRef idx="0"/>
          <a:fillRef idx="0"/>
          <a:effectRef idx="0"/>
          <a:fontRef idx="minor"/>
        </p:style>
        <p:txBody>
          <a:bodyPr lIns="90000" rIns="90000" tIns="45000" bIns="45000"/>
          <a:p>
            <a:pPr>
              <a:lnSpc>
                <a:spcPct val="100000"/>
              </a:lnSpc>
            </a:pPr>
            <a:r>
              <a:rPr b="1" lang="en-US" sz="1200" spc="-1" strike="noStrike">
                <a:solidFill>
                  <a:srgbClr val="ff0000"/>
                </a:solidFill>
                <a:uFill>
                  <a:solidFill>
                    <a:srgbClr val="ffffff"/>
                  </a:solidFill>
                </a:uFill>
                <a:latin typeface="Arial"/>
              </a:rPr>
              <a:t>Phase Margin at fcl = 87.5 degrees</a:t>
            </a:r>
            <a:endParaRPr b="0" lang="en-US" sz="1800" spc="-1" strike="noStrike">
              <a:solidFill>
                <a:srgbClr val="000000"/>
              </a:solidFill>
              <a:uFill>
                <a:solidFill>
                  <a:srgbClr val="ffffff"/>
                </a:solidFill>
              </a:uFill>
              <a:latin typeface="Arial"/>
            </a:endParaRPr>
          </a:p>
        </p:txBody>
      </p:sp>
      <p:sp>
        <p:nvSpPr>
          <p:cNvPr id="439" name="CustomShape 6"/>
          <p:cNvSpPr/>
          <p:nvPr/>
        </p:nvSpPr>
        <p:spPr>
          <a:xfrm>
            <a:off x="839880" y="1477800"/>
            <a:ext cx="1348920" cy="391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440" name="Picture 3" descr=""/>
          <p:cNvPicPr/>
          <p:nvPr/>
        </p:nvPicPr>
        <p:blipFill>
          <a:blip r:embed="rId2"/>
          <a:srcRect l="3549" t="8387" r="3537" b="8335"/>
          <a:stretch/>
        </p:blipFill>
        <p:spPr>
          <a:xfrm>
            <a:off x="4807080" y="109440"/>
            <a:ext cx="4185720" cy="1744200"/>
          </a:xfrm>
          <a:prstGeom prst="rect">
            <a:avLst/>
          </a:prstGeom>
          <a:ln w="9360">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147600" y="200160"/>
            <a:ext cx="4519080" cy="63792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5),6) Loop Gain, Case B</a:t>
            </a:r>
            <a:endParaRPr b="0" lang="en-US" sz="3200" spc="-1" strike="noStrike">
              <a:solidFill>
                <a:srgbClr val="000000"/>
              </a:solidFill>
              <a:uFill>
                <a:solidFill>
                  <a:srgbClr val="ffffff"/>
                </a:solidFill>
              </a:uFill>
              <a:latin typeface="Arial"/>
            </a:endParaRPr>
          </a:p>
        </p:txBody>
      </p:sp>
      <p:sp>
        <p:nvSpPr>
          <p:cNvPr id="442" name="TextShape 2"/>
          <p:cNvSpPr txBox="1"/>
          <p:nvPr/>
        </p:nvSpPr>
        <p:spPr>
          <a:xfrm>
            <a:off x="6642000" y="6049800"/>
            <a:ext cx="2133360" cy="205920"/>
          </a:xfrm>
          <a:prstGeom prst="rect">
            <a:avLst/>
          </a:prstGeom>
          <a:noFill/>
          <a:ln>
            <a:noFill/>
          </a:ln>
        </p:spPr>
        <p:txBody>
          <a:bodyPr/>
          <a:p>
            <a:pPr algn="r">
              <a:lnSpc>
                <a:spcPct val="100000"/>
              </a:lnSpc>
            </a:pPr>
            <a:fld id="{423909A8-3233-46D6-8996-B038190DAAC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43" name="Picture 2" descr=""/>
          <p:cNvPicPr/>
          <p:nvPr/>
        </p:nvPicPr>
        <p:blipFill>
          <a:blip r:embed="rId1"/>
          <a:stretch/>
        </p:blipFill>
        <p:spPr>
          <a:xfrm>
            <a:off x="41400" y="779400"/>
            <a:ext cx="8973720" cy="5644800"/>
          </a:xfrm>
          <a:prstGeom prst="rect">
            <a:avLst/>
          </a:prstGeom>
          <a:ln w="9360">
            <a:noFill/>
          </a:ln>
        </p:spPr>
      </p:pic>
      <p:sp>
        <p:nvSpPr>
          <p:cNvPr id="444" name="CustomShape 3"/>
          <p:cNvSpPr/>
          <p:nvPr/>
        </p:nvSpPr>
        <p:spPr>
          <a:xfrm>
            <a:off x="2709720" y="2725560"/>
            <a:ext cx="712440" cy="2268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45" name="CustomShape 4"/>
          <p:cNvSpPr/>
          <p:nvPr/>
        </p:nvSpPr>
        <p:spPr>
          <a:xfrm flipH="1" flipV="1">
            <a:off x="3421800" y="2840040"/>
            <a:ext cx="582120" cy="4320"/>
          </a:xfrm>
          <a:custGeom>
            <a:avLst/>
            <a:gdLst/>
            <a:ahLst/>
            <a:rect l="l" t="t" r="r" b="b"/>
            <a:pathLst>
              <a:path w="21600" h="21600">
                <a:moveTo>
                  <a:pt x="0" y="0"/>
                </a:moveTo>
                <a:lnTo>
                  <a:pt x="21600" y="21600"/>
                </a:lnTo>
              </a:path>
            </a:pathLst>
          </a:custGeom>
          <a:noFill/>
          <a:ln w="158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446" name="CustomShape 5"/>
          <p:cNvSpPr/>
          <p:nvPr/>
        </p:nvSpPr>
        <p:spPr>
          <a:xfrm>
            <a:off x="4008600" y="2690640"/>
            <a:ext cx="2945520" cy="303480"/>
          </a:xfrm>
          <a:prstGeom prst="rect">
            <a:avLst/>
          </a:prstGeom>
          <a:solidFill>
            <a:schemeClr val="bg1"/>
          </a:solidFill>
          <a:ln w="15840">
            <a:solidFill>
              <a:srgbClr val="ff0000"/>
            </a:solidFill>
            <a:miter/>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Phase Margin at fcl = 54 degrees</a:t>
            </a:r>
            <a:endParaRPr b="0" lang="en-US" sz="1800" spc="-1" strike="noStrike">
              <a:solidFill>
                <a:srgbClr val="000000"/>
              </a:solidFill>
              <a:uFill>
                <a:solidFill>
                  <a:srgbClr val="ffffff"/>
                </a:solidFill>
              </a:uFill>
              <a:latin typeface="Arial"/>
            </a:endParaRPr>
          </a:p>
        </p:txBody>
      </p:sp>
      <p:sp>
        <p:nvSpPr>
          <p:cNvPr id="447" name="CustomShape 6"/>
          <p:cNvSpPr/>
          <p:nvPr/>
        </p:nvSpPr>
        <p:spPr>
          <a:xfrm>
            <a:off x="882720" y="1411200"/>
            <a:ext cx="1449000" cy="3916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448" name="Picture 3" descr=""/>
          <p:cNvPicPr/>
          <p:nvPr/>
        </p:nvPicPr>
        <p:blipFill>
          <a:blip r:embed="rId2"/>
          <a:srcRect l="3750" t="9186" r="3939" b="9147"/>
          <a:stretch/>
        </p:blipFill>
        <p:spPr>
          <a:xfrm>
            <a:off x="4848120" y="142920"/>
            <a:ext cx="4203360" cy="1711080"/>
          </a:xfrm>
          <a:prstGeom prst="rect">
            <a:avLst/>
          </a:prstGeom>
          <a:ln w="9360">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614520" y="1104840"/>
            <a:ext cx="7700760" cy="2855520"/>
          </a:xfrm>
          <a:prstGeom prst="rect">
            <a:avLst/>
          </a:prstGeom>
          <a:noFill/>
          <a:ln>
            <a:noFill/>
          </a:ln>
        </p:spPr>
        <p:txBody>
          <a:bodyPr anchor="ctr"/>
          <a:p>
            <a:pPr algn="ctr">
              <a:lnSpc>
                <a:spcPct val="100000"/>
              </a:lnSpc>
            </a:pPr>
            <a:r>
              <a:rPr b="1" lang="en-US" sz="3600" spc="-1" strike="noStrike">
                <a:solidFill>
                  <a:srgbClr val="c00000"/>
                </a:solidFill>
                <a:uFill>
                  <a:solidFill>
                    <a:srgbClr val="ffffff"/>
                  </a:solidFill>
                </a:uFill>
                <a:latin typeface="Arial"/>
              </a:rPr>
              <a:t>4) Non-Loop Stability Problems</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6642000" y="6049800"/>
            <a:ext cx="2133360" cy="205920"/>
          </a:xfrm>
          <a:prstGeom prst="rect">
            <a:avLst/>
          </a:prstGeom>
          <a:noFill/>
          <a:ln>
            <a:noFill/>
          </a:ln>
        </p:spPr>
        <p:txBody>
          <a:bodyPr/>
          <a:p>
            <a:pPr algn="r">
              <a:lnSpc>
                <a:spcPct val="100000"/>
              </a:lnSpc>
            </a:pPr>
            <a:fld id="{513CB6F5-2A39-4E4D-B998-A758F7FB3173}"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0" name="TextShape 2"/>
          <p:cNvSpPr txBox="1"/>
          <p:nvPr/>
        </p:nvSpPr>
        <p:spPr>
          <a:xfrm>
            <a:off x="181080" y="189000"/>
            <a:ext cx="4390560" cy="739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7) AC VOUT/VIN, Case A</a:t>
            </a:r>
            <a:endParaRPr b="0" lang="en-US" sz="3200" spc="-1" strike="noStrike">
              <a:solidFill>
                <a:srgbClr val="000000"/>
              </a:solidFill>
              <a:uFill>
                <a:solidFill>
                  <a:srgbClr val="ffffff"/>
                </a:solidFill>
              </a:uFill>
              <a:latin typeface="Arial"/>
            </a:endParaRPr>
          </a:p>
        </p:txBody>
      </p:sp>
      <p:pic>
        <p:nvPicPr>
          <p:cNvPr id="451" name="Picture 3" descr=""/>
          <p:cNvPicPr/>
          <p:nvPr/>
        </p:nvPicPr>
        <p:blipFill>
          <a:blip r:embed="rId1"/>
          <a:stretch/>
        </p:blipFill>
        <p:spPr>
          <a:xfrm>
            <a:off x="174600" y="1785960"/>
            <a:ext cx="7330680" cy="4611240"/>
          </a:xfrm>
          <a:prstGeom prst="rect">
            <a:avLst/>
          </a:prstGeom>
          <a:ln w="9360">
            <a:noFill/>
          </a:ln>
        </p:spPr>
      </p:pic>
      <p:pic>
        <p:nvPicPr>
          <p:cNvPr id="452" name="Picture 3" descr=""/>
          <p:cNvPicPr/>
          <p:nvPr/>
        </p:nvPicPr>
        <p:blipFill>
          <a:blip r:embed="rId2"/>
          <a:srcRect l="3183" t="8904" r="2986" b="7964"/>
          <a:stretch/>
        </p:blipFill>
        <p:spPr>
          <a:xfrm>
            <a:off x="4605480" y="41400"/>
            <a:ext cx="4479480" cy="1879200"/>
          </a:xfrm>
          <a:prstGeom prst="rect">
            <a:avLst/>
          </a:prstGeom>
          <a:ln w="9360">
            <a:noFill/>
          </a:ln>
        </p:spPr>
      </p:pic>
      <p:sp>
        <p:nvSpPr>
          <p:cNvPr id="453" name="CustomShape 3"/>
          <p:cNvSpPr/>
          <p:nvPr/>
        </p:nvSpPr>
        <p:spPr>
          <a:xfrm>
            <a:off x="846000" y="2459160"/>
            <a:ext cx="1172880" cy="5029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6642000" y="6049800"/>
            <a:ext cx="2133360" cy="205920"/>
          </a:xfrm>
          <a:prstGeom prst="rect">
            <a:avLst/>
          </a:prstGeom>
          <a:noFill/>
          <a:ln>
            <a:noFill/>
          </a:ln>
        </p:spPr>
        <p:txBody>
          <a:bodyPr/>
          <a:p>
            <a:pPr algn="r">
              <a:lnSpc>
                <a:spcPct val="100000"/>
              </a:lnSpc>
            </a:pPr>
            <a:fld id="{33572DE0-4FF7-4A54-88CC-B0433F3AE69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55" name="TextShape 2"/>
          <p:cNvSpPr txBox="1"/>
          <p:nvPr/>
        </p:nvSpPr>
        <p:spPr>
          <a:xfrm>
            <a:off x="142920" y="208080"/>
            <a:ext cx="4495320" cy="73944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8) Transient Analysis, Case A</a:t>
            </a:r>
            <a:endParaRPr b="0" lang="en-US" sz="3200" spc="-1" strike="noStrike">
              <a:solidFill>
                <a:srgbClr val="000000"/>
              </a:solidFill>
              <a:uFill>
                <a:solidFill>
                  <a:srgbClr val="ffffff"/>
                </a:solidFill>
              </a:uFill>
              <a:latin typeface="Arial"/>
            </a:endParaRPr>
          </a:p>
        </p:txBody>
      </p:sp>
      <p:pic>
        <p:nvPicPr>
          <p:cNvPr id="456" name="Picture 2" descr=""/>
          <p:cNvPicPr/>
          <p:nvPr/>
        </p:nvPicPr>
        <p:blipFill>
          <a:blip r:embed="rId1"/>
          <a:stretch/>
        </p:blipFill>
        <p:spPr>
          <a:xfrm>
            <a:off x="103320" y="985680"/>
            <a:ext cx="8584920" cy="5400360"/>
          </a:xfrm>
          <a:prstGeom prst="rect">
            <a:avLst/>
          </a:prstGeom>
          <a:ln w="9360">
            <a:noFill/>
          </a:ln>
        </p:spPr>
      </p:pic>
      <p:pic>
        <p:nvPicPr>
          <p:cNvPr id="457" name="Picture 3" descr=""/>
          <p:cNvPicPr/>
          <p:nvPr/>
        </p:nvPicPr>
        <p:blipFill>
          <a:blip r:embed="rId2"/>
          <a:srcRect l="3792" t="9968" r="3884" b="10037"/>
          <a:stretch/>
        </p:blipFill>
        <p:spPr>
          <a:xfrm>
            <a:off x="4675320" y="71280"/>
            <a:ext cx="4406400" cy="1807920"/>
          </a:xfrm>
          <a:prstGeom prst="rect">
            <a:avLst/>
          </a:prstGeom>
          <a:ln w="9360">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8" name="Picture 6" descr=""/>
          <p:cNvPicPr/>
          <p:nvPr/>
        </p:nvPicPr>
        <p:blipFill>
          <a:blip r:embed="rId1"/>
          <a:stretch/>
        </p:blipFill>
        <p:spPr>
          <a:xfrm>
            <a:off x="768240" y="3830760"/>
            <a:ext cx="6832080" cy="2314080"/>
          </a:xfrm>
          <a:prstGeom prst="rect">
            <a:avLst/>
          </a:prstGeom>
          <a:ln w="9360">
            <a:solidFill>
              <a:srgbClr val="ff0000"/>
            </a:solidFill>
            <a:miter/>
          </a:ln>
        </p:spPr>
      </p:pic>
      <p:sp>
        <p:nvSpPr>
          <p:cNvPr id="459" name="TextShape 1"/>
          <p:cNvSpPr txBox="1"/>
          <p:nvPr/>
        </p:nvSpPr>
        <p:spPr>
          <a:xfrm>
            <a:off x="6642000" y="6049800"/>
            <a:ext cx="2133360" cy="205920"/>
          </a:xfrm>
          <a:prstGeom prst="rect">
            <a:avLst/>
          </a:prstGeom>
          <a:noFill/>
          <a:ln>
            <a:noFill/>
          </a:ln>
        </p:spPr>
        <p:txBody>
          <a:bodyPr/>
          <a:p>
            <a:pPr algn="r">
              <a:lnSpc>
                <a:spcPct val="100000"/>
              </a:lnSpc>
            </a:pPr>
            <a:fld id="{EDE7AE14-6D91-4EE0-809A-8EB4FB90B80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60" name="TextShape 2"/>
          <p:cNvSpPr txBox="1"/>
          <p:nvPr/>
        </p:nvSpPr>
        <p:spPr>
          <a:xfrm>
            <a:off x="306360" y="291960"/>
            <a:ext cx="846720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Riso Compensation: Key Design Consideration </a:t>
            </a:r>
            <a:endParaRPr b="0" lang="en-US" sz="3200" spc="-1" strike="noStrike">
              <a:solidFill>
                <a:srgbClr val="000000"/>
              </a:solidFill>
              <a:uFill>
                <a:solidFill>
                  <a:srgbClr val="ffffff"/>
                </a:solidFill>
              </a:uFill>
              <a:latin typeface="Arial"/>
            </a:endParaRPr>
          </a:p>
        </p:txBody>
      </p:sp>
      <p:pic>
        <p:nvPicPr>
          <p:cNvPr id="461" name="Picture 5" descr=""/>
          <p:cNvPicPr/>
          <p:nvPr/>
        </p:nvPicPr>
        <p:blipFill>
          <a:blip r:embed="rId2"/>
          <a:stretch/>
        </p:blipFill>
        <p:spPr>
          <a:xfrm>
            <a:off x="755640" y="1330200"/>
            <a:ext cx="6825960" cy="2344320"/>
          </a:xfrm>
          <a:prstGeom prst="rect">
            <a:avLst/>
          </a:prstGeom>
          <a:ln w="9360">
            <a:solidFill>
              <a:srgbClr val="ff0000"/>
            </a:solidFill>
            <a:miter/>
          </a:ln>
        </p:spPr>
      </p:pic>
      <p:sp>
        <p:nvSpPr>
          <p:cNvPr id="462" name="CustomShape 3"/>
          <p:cNvSpPr/>
          <p:nvPr/>
        </p:nvSpPr>
        <p:spPr>
          <a:xfrm>
            <a:off x="712800" y="847800"/>
            <a:ext cx="6870240" cy="45612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2400" spc="-1" strike="noStrike">
                <a:solidFill>
                  <a:srgbClr val="0000ff"/>
                </a:solidFill>
                <a:uFill>
                  <a:solidFill>
                    <a:srgbClr val="ffffff"/>
                  </a:solidFill>
                </a:uFill>
                <a:latin typeface="Arial"/>
              </a:rPr>
              <a:t>Accuracy of VOUT depends on Load Current </a:t>
            </a:r>
            <a:endParaRPr b="0" lang="en-US" sz="1800" spc="-1" strike="noStrike">
              <a:solidFill>
                <a:srgbClr val="000000"/>
              </a:solidFill>
              <a:uFill>
                <a:solidFill>
                  <a:srgbClr val="ffffff"/>
                </a:solidFill>
              </a:uFill>
              <a:latin typeface="Arial"/>
            </a:endParaRPr>
          </a:p>
        </p:txBody>
      </p:sp>
      <p:sp>
        <p:nvSpPr>
          <p:cNvPr id="463" name="CustomShape 4"/>
          <p:cNvSpPr/>
          <p:nvPr/>
        </p:nvSpPr>
        <p:spPr>
          <a:xfrm>
            <a:off x="5651640" y="1376280"/>
            <a:ext cx="2002320" cy="3337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ff0000"/>
                </a:solidFill>
                <a:uFill>
                  <a:solidFill>
                    <a:srgbClr val="ffffff"/>
                  </a:solidFill>
                </a:uFill>
                <a:latin typeface="Arial"/>
              </a:rPr>
              <a:t>Light Load Current</a:t>
            </a:r>
            <a:endParaRPr b="0" lang="en-US" sz="1800" spc="-1" strike="noStrike">
              <a:solidFill>
                <a:srgbClr val="000000"/>
              </a:solidFill>
              <a:uFill>
                <a:solidFill>
                  <a:srgbClr val="ffffff"/>
                </a:solidFill>
              </a:uFill>
              <a:latin typeface="Arial"/>
            </a:endParaRPr>
          </a:p>
        </p:txBody>
      </p:sp>
      <p:sp>
        <p:nvSpPr>
          <p:cNvPr id="464" name="CustomShape 5"/>
          <p:cNvSpPr/>
          <p:nvPr/>
        </p:nvSpPr>
        <p:spPr>
          <a:xfrm>
            <a:off x="5546520" y="3986280"/>
            <a:ext cx="2096640" cy="3337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ff0000"/>
                </a:solidFill>
                <a:uFill>
                  <a:solidFill>
                    <a:srgbClr val="ffffff"/>
                  </a:solidFill>
                </a:uFill>
                <a:latin typeface="Arial"/>
              </a:rPr>
              <a:t>Heavy Load Current</a:t>
            </a:r>
            <a:endParaRPr b="0" lang="en-US" sz="1800" spc="-1" strike="noStrike">
              <a:solidFill>
                <a:srgbClr val="000000"/>
              </a:solidFill>
              <a:uFill>
                <a:solidFill>
                  <a:srgbClr val="ffffff"/>
                </a:solidFill>
              </a:uFill>
              <a:latin typeface="Arial"/>
            </a:endParaRPr>
          </a:p>
        </p:txBody>
      </p:sp>
      <p:sp>
        <p:nvSpPr>
          <p:cNvPr id="465" name="CustomShape 6"/>
          <p:cNvSpPr/>
          <p:nvPr/>
        </p:nvSpPr>
        <p:spPr>
          <a:xfrm>
            <a:off x="2265480" y="2558880"/>
            <a:ext cx="880560" cy="367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66" name="CustomShape 7"/>
          <p:cNvSpPr/>
          <p:nvPr/>
        </p:nvSpPr>
        <p:spPr>
          <a:xfrm>
            <a:off x="2139840" y="4917960"/>
            <a:ext cx="880560" cy="367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67" name="CustomShape 8"/>
          <p:cNvSpPr/>
          <p:nvPr/>
        </p:nvSpPr>
        <p:spPr>
          <a:xfrm>
            <a:off x="6159600" y="4640400"/>
            <a:ext cx="1231560" cy="29160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468" name="CustomShape 9"/>
          <p:cNvSpPr/>
          <p:nvPr/>
        </p:nvSpPr>
        <p:spPr>
          <a:xfrm>
            <a:off x="6126120" y="2251080"/>
            <a:ext cx="1231560" cy="29160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Shape 1"/>
          <p:cNvSpPr txBox="1"/>
          <p:nvPr/>
        </p:nvSpPr>
        <p:spPr>
          <a:xfrm>
            <a:off x="6642000" y="6078600"/>
            <a:ext cx="2133360" cy="205920"/>
          </a:xfrm>
          <a:prstGeom prst="rect">
            <a:avLst/>
          </a:prstGeom>
          <a:noFill/>
          <a:ln>
            <a:noFill/>
          </a:ln>
        </p:spPr>
        <p:txBody>
          <a:bodyPr/>
          <a:p>
            <a:pPr algn="r">
              <a:lnSpc>
                <a:spcPct val="100000"/>
              </a:lnSpc>
            </a:pPr>
            <a:fld id="{13E3BDE2-E1BE-4898-B495-10EDD2955DE0}"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70" name="TextShape 2"/>
          <p:cNvSpPr txBox="1"/>
          <p:nvPr/>
        </p:nvSpPr>
        <p:spPr>
          <a:xfrm>
            <a:off x="246240" y="1461960"/>
            <a:ext cx="8650080" cy="108864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6) High Gain and CF</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(Output Cload) </a:t>
            </a:r>
            <a:endParaRPr b="0" lang="en-US" sz="32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Original Circuit: Transient Response</a:t>
            </a:r>
            <a:endParaRPr b="0" lang="en-US" sz="3200" spc="-1" strike="noStrike">
              <a:solidFill>
                <a:srgbClr val="000000"/>
              </a:solidFill>
              <a:uFill>
                <a:solidFill>
                  <a:srgbClr val="ffffff"/>
                </a:solidFill>
              </a:uFill>
              <a:latin typeface="Arial"/>
            </a:endParaRPr>
          </a:p>
        </p:txBody>
      </p:sp>
      <p:sp>
        <p:nvSpPr>
          <p:cNvPr id="472" name="TextShape 2"/>
          <p:cNvSpPr txBox="1"/>
          <p:nvPr/>
        </p:nvSpPr>
        <p:spPr>
          <a:xfrm>
            <a:off x="6642000" y="6049800"/>
            <a:ext cx="2133360" cy="205920"/>
          </a:xfrm>
          <a:prstGeom prst="rect">
            <a:avLst/>
          </a:prstGeom>
          <a:noFill/>
          <a:ln>
            <a:noFill/>
          </a:ln>
        </p:spPr>
        <p:txBody>
          <a:bodyPr/>
          <a:p>
            <a:pPr algn="r">
              <a:lnSpc>
                <a:spcPct val="100000"/>
              </a:lnSpc>
            </a:pPr>
            <a:fld id="{2980AAF7-39EA-4FC8-9D7C-3ED78FE3F55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73" name="Picture 6" descr=""/>
          <p:cNvPicPr/>
          <p:nvPr/>
        </p:nvPicPr>
        <p:blipFill>
          <a:blip r:embed="rId1"/>
          <a:stretch/>
        </p:blipFill>
        <p:spPr>
          <a:xfrm>
            <a:off x="1273320" y="2517840"/>
            <a:ext cx="6413040" cy="3904920"/>
          </a:xfrm>
          <a:prstGeom prst="rect">
            <a:avLst/>
          </a:prstGeom>
          <a:ln w="9360">
            <a:noFill/>
          </a:ln>
        </p:spPr>
      </p:pic>
      <p:pic>
        <p:nvPicPr>
          <p:cNvPr id="474" name="Picture 7" descr=""/>
          <p:cNvPicPr/>
          <p:nvPr/>
        </p:nvPicPr>
        <p:blipFill>
          <a:blip r:embed="rId2"/>
          <a:stretch/>
        </p:blipFill>
        <p:spPr>
          <a:xfrm>
            <a:off x="1917720" y="507960"/>
            <a:ext cx="5366880" cy="2422080"/>
          </a:xfrm>
          <a:prstGeom prst="rect">
            <a:avLst/>
          </a:prstGeom>
          <a:ln w="9360">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150840" y="115920"/>
            <a:ext cx="86198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High-Gain and CF Compensation Design Steps</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476" name="CustomShape 2"/>
          <p:cNvSpPr/>
          <p:nvPr/>
        </p:nvSpPr>
        <p:spPr>
          <a:xfrm>
            <a:off x="59040" y="701640"/>
            <a:ext cx="8800560" cy="5576760"/>
          </a:xfrm>
          <a:prstGeom prst="rect">
            <a:avLst/>
          </a:prstGeom>
          <a:noFill/>
          <a:ln>
            <a:noFill/>
          </a:ln>
        </p:spPr>
        <p:style>
          <a:lnRef idx="0"/>
          <a:fillRef idx="0"/>
          <a:effectRef idx="0"/>
          <a:fontRef idx="minor"/>
        </p:style>
        <p:txBody>
          <a:bodyPr wrap="none" lIns="90000" rIns="90000" tIns="45000" bIns="45000"/>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Break the loop and plot Aol and 1/Beta</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AutoNum type="alphaUcPeriod"/>
            </a:pPr>
            <a:r>
              <a:rPr b="0" lang="en-US" sz="1800" spc="-1" strike="noStrike">
                <a:solidFill>
                  <a:srgbClr val="000000"/>
                </a:solidFill>
                <a:uFill>
                  <a:solidFill>
                    <a:srgbClr val="ffffff"/>
                  </a:solidFill>
                </a:uFill>
                <a:latin typeface="Arial"/>
              </a:rPr>
              <a:t>Determine fp2 in Loaded Aol due to Cload</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AutoNum type="alphaUcPeriod"/>
            </a:pPr>
            <a:r>
              <a:rPr b="0" lang="en-US" sz="1800" spc="-1" strike="noStrike">
                <a:solidFill>
                  <a:srgbClr val="000000"/>
                </a:solidFill>
                <a:uFill>
                  <a:solidFill>
                    <a:srgbClr val="ffffff"/>
                  </a:solidFill>
                </a:uFill>
                <a:latin typeface="Arial"/>
              </a:rPr>
              <a:t>Determine fcl of original Aol and 1/Beta</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AutoNum type="alphaUcPeriod"/>
            </a:pPr>
            <a:r>
              <a:rPr b="0" lang="en-US" sz="1800" spc="-1" strike="noStrike">
                <a:solidFill>
                  <a:srgbClr val="000000"/>
                </a:solidFill>
                <a:uFill>
                  <a:solidFill>
                    <a:srgbClr val="ffffff"/>
                  </a:solidFill>
                </a:uFill>
                <a:latin typeface="Arial"/>
              </a:rPr>
              <a:t>Determine f(Aol=0dB)</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1" lang="en-US" sz="1800" spc="-1" strike="noStrike">
                <a:solidFill>
                  <a:srgbClr val="000000"/>
                </a:solidFill>
                <a:uFill>
                  <a:solidFill>
                    <a:srgbClr val="ffffff"/>
                  </a:solidFill>
                </a:uFill>
                <a:latin typeface="Arial"/>
              </a:rPr>
              <a:t>f(Aol=0dB):</a:t>
            </a:r>
            <a:r>
              <a:rPr b="0" lang="en-US" sz="1800" spc="-1" strike="noStrike">
                <a:solidFill>
                  <a:srgbClr val="000000"/>
                </a:solidFill>
                <a:uFill>
                  <a:solidFill>
                    <a:srgbClr val="ffffff"/>
                  </a:solidFill>
                </a:uFill>
                <a:latin typeface="Arial"/>
              </a:rPr>
              <a:t> the frequency where the Loaded Aol Magnitude = 0dB</a:t>
            </a:r>
            <a:r>
              <a:rPr b="0" lang="en-US" sz="9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Add Desired fp3 to 1/Beta for CF compensation</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(fz1 will occur when 1/Beta = 0dB)</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AutoNum type="alphaUcParenR"/>
            </a:pPr>
            <a:r>
              <a:rPr b="0" lang="en-US" sz="1800" spc="-1" strike="noStrike">
                <a:solidFill>
                  <a:srgbClr val="000000"/>
                </a:solidFill>
                <a:uFill>
                  <a:solidFill>
                    <a:srgbClr val="ffffff"/>
                  </a:solidFill>
                </a:uFill>
                <a:latin typeface="Arial"/>
              </a:rPr>
              <a:t>Keep fp3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*fcl and fz1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f(Aol=0dB)</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AutoNum type="alphaUcParenR"/>
            </a:pPr>
            <a:r>
              <a:rPr b="0" lang="en-US" sz="1800" spc="-1" strike="noStrike">
                <a:solidFill>
                  <a:srgbClr val="000000"/>
                </a:solidFill>
                <a:uFill>
                  <a:solidFill>
                    <a:srgbClr val="ffffff"/>
                  </a:solidFill>
                </a:uFill>
                <a:latin typeface="Arial"/>
              </a:rPr>
              <a:t>To prevent AolB phase dip, Keep fp3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10*fp2</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3)  Select value for CF based fp3, fcl, and f(Aol=0dB)</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4"/>
            </a:pPr>
            <a:r>
              <a:rPr b="0" lang="en-US" sz="1800" spc="-1" strike="noStrike">
                <a:solidFill>
                  <a:srgbClr val="000000"/>
                </a:solidFill>
                <a:uFill>
                  <a:solidFill>
                    <a:srgbClr val="ffffff"/>
                  </a:solidFill>
                </a:uFill>
                <a:latin typeface="Arial"/>
              </a:rPr>
              <a:t>SPICE simulation with Riso for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Magnitude and Phase</a:t>
            </a:r>
            <a:r>
              <a:rPr b="0" lang="en-US" sz="900" spc="-1" strike="noStrike">
                <a:solidFill>
                  <a:srgbClr val="000000"/>
                </a:solidFill>
                <a:uFill>
                  <a:solidFill>
                    <a:srgbClr val="ffffff"/>
                  </a:solidFill>
                </a:uFill>
                <a:latin typeface="Arial"/>
              </a:rPr>
              <a:t>
</a:t>
            </a:r>
            <a:r>
              <a:rPr b="0" lang="en-US" sz="9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4"/>
            </a:pPr>
            <a:r>
              <a:rPr b="0" lang="en-US" sz="1800" spc="-1" strike="noStrike">
                <a:solidFill>
                  <a:srgbClr val="000000"/>
                </a:solidFill>
                <a:uFill>
                  <a:solidFill>
                    <a:srgbClr val="ffffff"/>
                  </a:solidFill>
                </a:uFill>
                <a:latin typeface="Arial"/>
              </a:rPr>
              <a:t>Adjust CF if greater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phase margin desired</a:t>
            </a:r>
            <a:r>
              <a:rPr b="0" lang="en-US" sz="900" spc="-1" strike="noStrike">
                <a:solidFill>
                  <a:srgbClr val="000000"/>
                </a:solidFill>
                <a:uFill>
                  <a:solidFill>
                    <a:srgbClr val="ffffff"/>
                  </a:solidFill>
                </a:uFill>
                <a:latin typeface="Arial"/>
              </a:rPr>
              <a:t>
</a:t>
            </a:r>
            <a:r>
              <a:rPr b="0" lang="en-US" sz="9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4"/>
            </a:pPr>
            <a:r>
              <a:rPr b="0" lang="en-US" sz="1800" spc="-1" strike="noStrike">
                <a:solidFill>
                  <a:srgbClr val="000000"/>
                </a:solidFill>
                <a:uFill>
                  <a:solidFill>
                    <a:srgbClr val="ffffff"/>
                  </a:solidFill>
                </a:uFill>
                <a:latin typeface="Arial"/>
              </a:rPr>
              <a:t>Check closed loop AC response for VOUT/VIN</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Arial"/>
              <a:buAutoNum type="alphaUcParenR"/>
            </a:pPr>
            <a:r>
              <a:rPr b="0" lang="en-US" sz="1800" spc="-1" strike="noStrike">
                <a:solidFill>
                  <a:srgbClr val="000000"/>
                </a:solidFill>
                <a:uFill>
                  <a:solidFill>
                    <a:srgbClr val="ffffff"/>
                  </a:solidFill>
                </a:uFill>
                <a:latin typeface="Arial"/>
              </a:rPr>
              <a:t>Look for peaking which indicates marginal stability</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Arial"/>
              <a:buAutoNum type="alphaUcParenR"/>
            </a:pPr>
            <a:r>
              <a:rPr b="0" lang="en-US" sz="1800" spc="-1" strike="noStrike">
                <a:solidFill>
                  <a:srgbClr val="000000"/>
                </a:solidFill>
                <a:uFill>
                  <a:solidFill>
                    <a:srgbClr val="ffffff"/>
                  </a:solidFill>
                </a:uFill>
                <a:latin typeface="Arial"/>
              </a:rPr>
              <a:t>Check if closed AC response is acceptable for end application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7)  Check Transient response for VOUT/VIN </a:t>
            </a:r>
            <a:endParaRPr b="0" lang="en-US" sz="1800" spc="-1" strike="noStrike">
              <a:solidFill>
                <a:srgbClr val="000000"/>
              </a:solidFill>
              <a:uFill>
                <a:solidFill>
                  <a:srgbClr val="ffffff"/>
                </a:solidFill>
              </a:uFill>
              <a:latin typeface="Arial"/>
            </a:endParaRPr>
          </a:p>
          <a:p>
            <a:pPr marL="914400" indent="-456840">
              <a:lnSpc>
                <a:spcPct val="100000"/>
              </a:lnSpc>
            </a:pPr>
            <a:r>
              <a:rPr b="0" lang="en-US" sz="1800" spc="-1" strike="noStrike">
                <a:solidFill>
                  <a:srgbClr val="000000"/>
                </a:solidFill>
                <a:uFill>
                  <a:solidFill>
                    <a:srgbClr val="ffffff"/>
                  </a:solidFill>
                </a:uFill>
                <a:latin typeface="Arial"/>
              </a:rPr>
              <a:t>A) Overshoot and ringing in the time domain indicates marginal stability </a:t>
            </a:r>
            <a:endParaRPr b="0" lang="en-US" sz="1800" spc="-1" strike="noStrike">
              <a:solidFill>
                <a:srgbClr val="000000"/>
              </a:solidFill>
              <a:uFill>
                <a:solidFill>
                  <a:srgbClr val="ffffff"/>
                </a:solidFill>
              </a:uFill>
              <a:latin typeface="Arial"/>
            </a:endParaRPr>
          </a:p>
        </p:txBody>
      </p:sp>
      <p:sp>
        <p:nvSpPr>
          <p:cNvPr id="477" name="TextShape 3"/>
          <p:cNvSpPr txBox="1"/>
          <p:nvPr/>
        </p:nvSpPr>
        <p:spPr>
          <a:xfrm>
            <a:off x="6642000" y="6049800"/>
            <a:ext cx="2133360" cy="205920"/>
          </a:xfrm>
          <a:prstGeom prst="rect">
            <a:avLst/>
          </a:prstGeom>
          <a:noFill/>
          <a:ln>
            <a:noFill/>
          </a:ln>
        </p:spPr>
        <p:txBody>
          <a:bodyPr/>
          <a:p>
            <a:pPr algn="r">
              <a:lnSpc>
                <a:spcPct val="100000"/>
              </a:lnSpc>
            </a:pPr>
            <a:fld id="{E31A1D4D-2245-4736-8C57-C41BD578B80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8" name="Picture 10" descr=""/>
          <p:cNvPicPr/>
          <p:nvPr/>
        </p:nvPicPr>
        <p:blipFill>
          <a:blip r:embed="rId1"/>
          <a:stretch/>
        </p:blipFill>
        <p:spPr>
          <a:xfrm>
            <a:off x="0" y="1479600"/>
            <a:ext cx="7767360" cy="4830480"/>
          </a:xfrm>
          <a:prstGeom prst="rect">
            <a:avLst/>
          </a:prstGeom>
          <a:ln w="9360">
            <a:noFill/>
          </a:ln>
        </p:spPr>
      </p:pic>
      <p:sp>
        <p:nvSpPr>
          <p:cNvPr id="479" name="TextShape 1"/>
          <p:cNvSpPr txBox="1"/>
          <p:nvPr/>
        </p:nvSpPr>
        <p:spPr>
          <a:xfrm>
            <a:off x="6642000" y="6049800"/>
            <a:ext cx="2133360" cy="205920"/>
          </a:xfrm>
          <a:prstGeom prst="rect">
            <a:avLst/>
          </a:prstGeom>
          <a:noFill/>
          <a:ln>
            <a:noFill/>
          </a:ln>
        </p:spPr>
        <p:txBody>
          <a:bodyPr/>
          <a:p>
            <a:pPr algn="r">
              <a:lnSpc>
                <a:spcPct val="100000"/>
              </a:lnSpc>
            </a:pPr>
            <a:fld id="{3FDA231D-6CC5-46FA-81D9-A888722A10E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480" name="Picture 15" descr=""/>
          <p:cNvPicPr/>
          <p:nvPr/>
        </p:nvPicPr>
        <p:blipFill>
          <a:blip r:embed="rId2"/>
          <a:srcRect l="11758" t="8419" r="12791" b="9078"/>
          <a:stretch/>
        </p:blipFill>
        <p:spPr>
          <a:xfrm>
            <a:off x="4948200" y="901800"/>
            <a:ext cx="926640" cy="1587240"/>
          </a:xfrm>
          <a:prstGeom prst="rect">
            <a:avLst/>
          </a:prstGeom>
          <a:ln w="9360">
            <a:noFill/>
          </a:ln>
        </p:spPr>
      </p:pic>
      <p:pic>
        <p:nvPicPr>
          <p:cNvPr id="481" name="Picture 16" descr=""/>
          <p:cNvPicPr/>
          <p:nvPr/>
        </p:nvPicPr>
        <p:blipFill>
          <a:blip r:embed="rId3"/>
          <a:stretch/>
        </p:blipFill>
        <p:spPr>
          <a:xfrm>
            <a:off x="5881680" y="220680"/>
            <a:ext cx="3261960" cy="2346120"/>
          </a:xfrm>
          <a:prstGeom prst="rect">
            <a:avLst/>
          </a:prstGeom>
          <a:ln w="9360">
            <a:noFill/>
          </a:ln>
        </p:spPr>
      </p:pic>
      <p:sp>
        <p:nvSpPr>
          <p:cNvPr id="482" name="TextShape 2"/>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1) Original Circuit:  Break the Loop</a:t>
            </a:r>
            <a:endParaRPr b="0" lang="en-US" sz="32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3" name="Picture 3" descr=""/>
          <p:cNvPicPr/>
          <p:nvPr/>
        </p:nvPicPr>
        <p:blipFill>
          <a:blip r:embed="rId1"/>
          <a:stretch/>
        </p:blipFill>
        <p:spPr>
          <a:xfrm>
            <a:off x="0" y="762120"/>
            <a:ext cx="8897400" cy="5533560"/>
          </a:xfrm>
          <a:prstGeom prst="rect">
            <a:avLst/>
          </a:prstGeom>
          <a:ln w="9360">
            <a:noFill/>
          </a:ln>
        </p:spPr>
      </p:pic>
      <p:sp>
        <p:nvSpPr>
          <p:cNvPr id="48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2) Compensate with 1/Beta Pole (CF)</a:t>
            </a:r>
            <a:endParaRPr b="0" lang="en-US" sz="3200" spc="-1" strike="noStrike">
              <a:solidFill>
                <a:srgbClr val="000000"/>
              </a:solidFill>
              <a:uFill>
                <a:solidFill>
                  <a:srgbClr val="ffffff"/>
                </a:solidFill>
              </a:uFill>
              <a:latin typeface="Arial"/>
            </a:endParaRPr>
          </a:p>
        </p:txBody>
      </p:sp>
      <p:sp>
        <p:nvSpPr>
          <p:cNvPr id="485" name="TextShape 2"/>
          <p:cNvSpPr txBox="1"/>
          <p:nvPr/>
        </p:nvSpPr>
        <p:spPr>
          <a:xfrm>
            <a:off x="6642000" y="6049800"/>
            <a:ext cx="2133360" cy="205920"/>
          </a:xfrm>
          <a:prstGeom prst="rect">
            <a:avLst/>
          </a:prstGeom>
          <a:noFill/>
          <a:ln>
            <a:noFill/>
          </a:ln>
        </p:spPr>
        <p:txBody>
          <a:bodyPr/>
          <a:p>
            <a:pPr algn="r">
              <a:lnSpc>
                <a:spcPct val="100000"/>
              </a:lnSpc>
            </a:pPr>
            <a:fld id="{BFF1D5AF-442F-4F28-97E6-CDD95A84C58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3) 1/Beta Pole/Zero Equations</a:t>
            </a:r>
            <a:endParaRPr b="0" lang="en-US" sz="3200" spc="-1" strike="noStrike">
              <a:solidFill>
                <a:srgbClr val="000000"/>
              </a:solidFill>
              <a:uFill>
                <a:solidFill>
                  <a:srgbClr val="ffffff"/>
                </a:solidFill>
              </a:uFill>
              <a:latin typeface="Arial"/>
            </a:endParaRPr>
          </a:p>
        </p:txBody>
      </p:sp>
      <p:sp>
        <p:nvSpPr>
          <p:cNvPr id="487" name="TextShape 2"/>
          <p:cNvSpPr txBox="1"/>
          <p:nvPr/>
        </p:nvSpPr>
        <p:spPr>
          <a:xfrm>
            <a:off x="6642000" y="6049800"/>
            <a:ext cx="2133360" cy="205920"/>
          </a:xfrm>
          <a:prstGeom prst="rect">
            <a:avLst/>
          </a:prstGeom>
          <a:noFill/>
          <a:ln>
            <a:noFill/>
          </a:ln>
        </p:spPr>
        <p:txBody>
          <a:bodyPr/>
          <a:p>
            <a:pPr algn="r">
              <a:lnSpc>
                <a:spcPct val="100000"/>
              </a:lnSpc>
            </a:pPr>
            <a:fld id="{5357747C-767A-4ECE-8BD3-870E8EEC7701}"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88" name="CustomShape 3"/>
          <p:cNvSpPr/>
          <p:nvPr/>
        </p:nvSpPr>
        <p:spPr>
          <a:xfrm>
            <a:off x="407880" y="858960"/>
            <a:ext cx="27684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1/Beta Transfer Function:</a:t>
            </a:r>
            <a:endParaRPr b="0" lang="en-US" sz="1800" spc="-1" strike="noStrike">
              <a:solidFill>
                <a:srgbClr val="000000"/>
              </a:solidFill>
              <a:uFill>
                <a:solidFill>
                  <a:srgbClr val="ffffff"/>
                </a:solidFill>
              </a:uFill>
              <a:latin typeface="Arial"/>
            </a:endParaRPr>
          </a:p>
        </p:txBody>
      </p:sp>
      <p:sp>
        <p:nvSpPr>
          <p:cNvPr id="489" name="CustomShape 4"/>
          <p:cNvSpPr/>
          <p:nvPr/>
        </p:nvSpPr>
        <p:spPr>
          <a:xfrm>
            <a:off x="461880" y="2023920"/>
            <a:ext cx="27684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DC 1/Beta:</a:t>
            </a:r>
            <a:endParaRPr b="0" lang="en-US" sz="1800" spc="-1" strike="noStrike">
              <a:solidFill>
                <a:srgbClr val="000000"/>
              </a:solidFill>
              <a:uFill>
                <a:solidFill>
                  <a:srgbClr val="ffffff"/>
                </a:solidFill>
              </a:uFill>
              <a:latin typeface="Arial"/>
            </a:endParaRPr>
          </a:p>
        </p:txBody>
      </p:sp>
      <p:sp>
        <p:nvSpPr>
          <p:cNvPr id="490" name="CustomShape 5"/>
          <p:cNvSpPr/>
          <p:nvPr/>
        </p:nvSpPr>
        <p:spPr>
          <a:xfrm>
            <a:off x="501480" y="3184560"/>
            <a:ext cx="27666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1/Beta Pole Frequency:</a:t>
            </a:r>
            <a:endParaRPr b="0" lang="en-US" sz="1800" spc="-1" strike="noStrike">
              <a:solidFill>
                <a:srgbClr val="000000"/>
              </a:solidFill>
              <a:uFill>
                <a:solidFill>
                  <a:srgbClr val="ffffff"/>
                </a:solidFill>
              </a:uFill>
              <a:latin typeface="Arial"/>
            </a:endParaRPr>
          </a:p>
        </p:txBody>
      </p:sp>
      <p:sp>
        <p:nvSpPr>
          <p:cNvPr id="491" name="CustomShape 6"/>
          <p:cNvSpPr/>
          <p:nvPr/>
        </p:nvSpPr>
        <p:spPr>
          <a:xfrm>
            <a:off x="530280" y="4659480"/>
            <a:ext cx="27684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1/Beta Zero Frequency:</a:t>
            </a:r>
            <a:endParaRPr b="0" lang="en-US" sz="1800" spc="-1" strike="noStrike">
              <a:solidFill>
                <a:srgbClr val="000000"/>
              </a:solidFill>
              <a:uFill>
                <a:solidFill>
                  <a:srgbClr val="ffffff"/>
                </a:solidFill>
              </a:uFill>
              <a:latin typeface="Arial"/>
            </a:endParaRPr>
          </a:p>
        </p:txBody>
      </p:sp>
      <p:pic>
        <p:nvPicPr>
          <p:cNvPr id="492" name="Picture 11" descr=""/>
          <p:cNvPicPr/>
          <p:nvPr/>
        </p:nvPicPr>
        <p:blipFill>
          <a:blip r:embed="rId1"/>
          <a:stretch/>
        </p:blipFill>
        <p:spPr>
          <a:xfrm>
            <a:off x="399960" y="4861080"/>
            <a:ext cx="2504880" cy="933120"/>
          </a:xfrm>
          <a:prstGeom prst="rect">
            <a:avLst/>
          </a:prstGeom>
          <a:ln w="9360">
            <a:noFill/>
          </a:ln>
        </p:spPr>
      </p:pic>
      <p:sp>
        <p:nvSpPr>
          <p:cNvPr id="493" name="CustomShape 7"/>
          <p:cNvSpPr/>
          <p:nvPr/>
        </p:nvSpPr>
        <p:spPr>
          <a:xfrm>
            <a:off x="2214720" y="3651120"/>
            <a:ext cx="27666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a:solidFill>
                  <a:srgbClr val="000000"/>
                </a:solidFill>
                <a:uFill>
                  <a:solidFill>
                    <a:srgbClr val="ffffff"/>
                  </a:solidFill>
                </a:uFill>
                <a:latin typeface="Arial"/>
              </a:rPr>
              <a:t>=&gt; Solve for CF</a:t>
            </a:r>
            <a:endParaRPr b="0" lang="en-US" sz="1800" spc="-1" strike="noStrike">
              <a:solidFill>
                <a:srgbClr val="000000"/>
              </a:solidFill>
              <a:uFill>
                <a:solidFill>
                  <a:srgbClr val="ffffff"/>
                </a:solidFill>
              </a:uFill>
              <a:latin typeface="Arial"/>
            </a:endParaRPr>
          </a:p>
        </p:txBody>
      </p:sp>
      <p:sp>
        <p:nvSpPr>
          <p:cNvPr id="494" name="CustomShape 8"/>
          <p:cNvSpPr/>
          <p:nvPr/>
        </p:nvSpPr>
        <p:spPr>
          <a:xfrm>
            <a:off x="2773440" y="5140440"/>
            <a:ext cx="27666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a:solidFill>
                  <a:srgbClr val="000000"/>
                </a:solidFill>
                <a:uFill>
                  <a:solidFill>
                    <a:srgbClr val="ffffff"/>
                  </a:solidFill>
                </a:uFill>
                <a:latin typeface="Arial"/>
              </a:rPr>
              <a:t>=&gt; Solve for CF</a:t>
            </a:r>
            <a:endParaRPr b="0" lang="en-US" sz="1800" spc="-1" strike="noStrike">
              <a:solidFill>
                <a:srgbClr val="000000"/>
              </a:solidFill>
              <a:uFill>
                <a:solidFill>
                  <a:srgbClr val="ffffff"/>
                </a:solidFill>
              </a:uFill>
              <a:latin typeface="Arial"/>
            </a:endParaRPr>
          </a:p>
        </p:txBody>
      </p:sp>
      <p:pic>
        <p:nvPicPr>
          <p:cNvPr id="495" name="Picture 14" descr=""/>
          <p:cNvPicPr/>
          <p:nvPr/>
        </p:nvPicPr>
        <p:blipFill>
          <a:blip r:embed="rId2"/>
          <a:stretch/>
        </p:blipFill>
        <p:spPr>
          <a:xfrm>
            <a:off x="2987640" y="5299200"/>
            <a:ext cx="2342880" cy="933120"/>
          </a:xfrm>
          <a:prstGeom prst="rect">
            <a:avLst/>
          </a:prstGeom>
          <a:ln w="9360">
            <a:noFill/>
          </a:ln>
        </p:spPr>
      </p:pic>
      <p:pic>
        <p:nvPicPr>
          <p:cNvPr id="496" name="Picture 15" descr=""/>
          <p:cNvPicPr/>
          <p:nvPr/>
        </p:nvPicPr>
        <p:blipFill>
          <a:blip r:embed="rId3"/>
          <a:stretch/>
        </p:blipFill>
        <p:spPr>
          <a:xfrm>
            <a:off x="2503440" y="3795840"/>
            <a:ext cx="1695240" cy="933120"/>
          </a:xfrm>
          <a:prstGeom prst="rect">
            <a:avLst/>
          </a:prstGeom>
          <a:ln w="9360">
            <a:noFill/>
          </a:ln>
        </p:spPr>
      </p:pic>
      <p:sp>
        <p:nvSpPr>
          <p:cNvPr id="497" name="CustomShape 9"/>
          <p:cNvSpPr/>
          <p:nvPr/>
        </p:nvSpPr>
        <p:spPr>
          <a:xfrm>
            <a:off x="6076800" y="4294080"/>
            <a:ext cx="2766600" cy="118764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CI is the equivalent input capacitance of the op amp.  (See Appendix #7)</a:t>
            </a:r>
            <a:endParaRPr b="0" lang="en-US" sz="1800" spc="-1" strike="noStrike">
              <a:solidFill>
                <a:srgbClr val="000000"/>
              </a:solidFill>
              <a:uFill>
                <a:solidFill>
                  <a:srgbClr val="ffffff"/>
                </a:solidFill>
              </a:uFill>
              <a:latin typeface="Arial"/>
            </a:endParaRPr>
          </a:p>
        </p:txBody>
      </p:sp>
      <p:sp>
        <p:nvSpPr>
          <p:cNvPr id="498" name="CustomShape 10"/>
          <p:cNvSpPr/>
          <p:nvPr/>
        </p:nvSpPr>
        <p:spPr>
          <a:xfrm flipV="1">
            <a:off x="7670880" y="3416400"/>
            <a:ext cx="418680" cy="825120"/>
          </a:xfrm>
          <a:custGeom>
            <a:avLst/>
            <a:gdLst/>
            <a:ahLst/>
            <a:rect l="l" t="t" r="r" b="b"/>
            <a:pathLst>
              <a:path w="21600" h="21600">
                <a:moveTo>
                  <a:pt x="0" y="0"/>
                </a:moveTo>
                <a:lnTo>
                  <a:pt x="21600" y="21600"/>
                </a:lnTo>
              </a:path>
            </a:pathLst>
          </a:custGeom>
          <a:noFill/>
          <a:ln>
            <a:solidFill>
              <a:srgbClr val="d90000"/>
            </a:solidFill>
            <a:round/>
            <a:tailEnd len="med" type="arrow" w="med"/>
          </a:ln>
        </p:spPr>
        <p:style>
          <a:lnRef idx="1">
            <a:schemeClr val="accent1"/>
          </a:lnRef>
          <a:fillRef idx="0">
            <a:schemeClr val="accent1"/>
          </a:fillRef>
          <a:effectRef idx="0">
            <a:schemeClr val="accent1"/>
          </a:effectRef>
          <a:fontRef idx="minor"/>
        </p:style>
      </p:sp>
      <p:pic>
        <p:nvPicPr>
          <p:cNvPr id="499" name="Picture 20" descr=""/>
          <p:cNvPicPr/>
          <p:nvPr/>
        </p:nvPicPr>
        <p:blipFill>
          <a:blip r:embed="rId4"/>
          <a:stretch/>
        </p:blipFill>
        <p:spPr>
          <a:xfrm>
            <a:off x="4567320" y="0"/>
            <a:ext cx="4576320" cy="4225680"/>
          </a:xfrm>
          <a:prstGeom prst="rect">
            <a:avLst/>
          </a:prstGeom>
          <a:ln w="9360">
            <a:noFill/>
          </a:ln>
        </p:spPr>
      </p:pic>
      <p:pic>
        <p:nvPicPr>
          <p:cNvPr id="500" name="Picture 24" descr=""/>
          <p:cNvPicPr/>
          <p:nvPr/>
        </p:nvPicPr>
        <p:blipFill>
          <a:blip r:embed="rId5"/>
          <a:stretch/>
        </p:blipFill>
        <p:spPr>
          <a:xfrm>
            <a:off x="385920" y="3387600"/>
            <a:ext cx="1923840" cy="990360"/>
          </a:xfrm>
          <a:prstGeom prst="rect">
            <a:avLst/>
          </a:prstGeom>
          <a:ln w="9360">
            <a:noFill/>
          </a:ln>
        </p:spPr>
      </p:pic>
      <p:pic>
        <p:nvPicPr>
          <p:cNvPr id="501" name="Picture 25" descr=""/>
          <p:cNvPicPr/>
          <p:nvPr/>
        </p:nvPicPr>
        <p:blipFill>
          <a:blip r:embed="rId6"/>
          <a:stretch/>
        </p:blipFill>
        <p:spPr>
          <a:xfrm>
            <a:off x="384120" y="1111320"/>
            <a:ext cx="3276360" cy="1047240"/>
          </a:xfrm>
          <a:prstGeom prst="rect">
            <a:avLst/>
          </a:prstGeom>
          <a:ln w="9360">
            <a:noFill/>
          </a:ln>
        </p:spPr>
      </p:pic>
      <p:pic>
        <p:nvPicPr>
          <p:cNvPr id="502" name="Picture 26" descr=""/>
          <p:cNvPicPr/>
          <p:nvPr/>
        </p:nvPicPr>
        <p:blipFill>
          <a:blip r:embed="rId7"/>
          <a:stretch/>
        </p:blipFill>
        <p:spPr>
          <a:xfrm>
            <a:off x="401760" y="2265480"/>
            <a:ext cx="2238120" cy="1047240"/>
          </a:xfrm>
          <a:prstGeom prst="rect">
            <a:avLst/>
          </a:prstGeom>
          <a:ln w="9360">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3) Select CF to Compensate Circuit</a:t>
            </a:r>
            <a:endParaRPr b="0" lang="en-US" sz="3200" spc="-1" strike="noStrike">
              <a:solidFill>
                <a:srgbClr val="000000"/>
              </a:solidFill>
              <a:uFill>
                <a:solidFill>
                  <a:srgbClr val="ffffff"/>
                </a:solidFill>
              </a:uFill>
              <a:latin typeface="Arial"/>
            </a:endParaRPr>
          </a:p>
        </p:txBody>
      </p:sp>
      <p:sp>
        <p:nvSpPr>
          <p:cNvPr id="504" name="CustomShape 2"/>
          <p:cNvSpPr/>
          <p:nvPr/>
        </p:nvSpPr>
        <p:spPr>
          <a:xfrm>
            <a:off x="442800" y="3059280"/>
            <a:ext cx="380952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Calculate CF(min) from fp3 &lt; *fcl :</a:t>
            </a:r>
            <a:endParaRPr b="0" lang="en-US" sz="1800" spc="-1" strike="noStrike">
              <a:solidFill>
                <a:srgbClr val="000000"/>
              </a:solidFill>
              <a:uFill>
                <a:solidFill>
                  <a:srgbClr val="ffffff"/>
                </a:solidFill>
              </a:uFill>
              <a:latin typeface="Arial"/>
            </a:endParaRPr>
          </a:p>
        </p:txBody>
      </p:sp>
      <p:sp>
        <p:nvSpPr>
          <p:cNvPr id="505" name="CustomShape 3"/>
          <p:cNvSpPr/>
          <p:nvPr/>
        </p:nvSpPr>
        <p:spPr>
          <a:xfrm>
            <a:off x="473040" y="4362480"/>
            <a:ext cx="448740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u="sng">
                <a:solidFill>
                  <a:srgbClr val="000000"/>
                </a:solidFill>
                <a:uFill>
                  <a:solidFill>
                    <a:srgbClr val="ffffff"/>
                  </a:solidFill>
                </a:uFill>
                <a:latin typeface="Arial"/>
              </a:rPr>
              <a:t>Calculate CF(max) from fz1 &lt; f(Aol=0dB) :</a:t>
            </a:r>
            <a:endParaRPr b="0" lang="en-US" sz="1800" spc="-1" strike="noStrike">
              <a:solidFill>
                <a:srgbClr val="000000"/>
              </a:solidFill>
              <a:uFill>
                <a:solidFill>
                  <a:srgbClr val="ffffff"/>
                </a:solidFill>
              </a:uFill>
              <a:latin typeface="Arial"/>
            </a:endParaRPr>
          </a:p>
        </p:txBody>
      </p:sp>
      <p:sp>
        <p:nvSpPr>
          <p:cNvPr id="506" name="CustomShape 4"/>
          <p:cNvSpPr/>
          <p:nvPr/>
        </p:nvSpPr>
        <p:spPr>
          <a:xfrm>
            <a:off x="-1440" y="2214720"/>
            <a:ext cx="6630480" cy="760680"/>
          </a:xfrm>
          <a:prstGeom prst="rect">
            <a:avLst/>
          </a:prstGeom>
          <a:noFill/>
          <a:ln w="9360">
            <a:noFill/>
          </a:ln>
        </p:spPr>
        <p:style>
          <a:lnRef idx="0"/>
          <a:fillRef idx="0"/>
          <a:effectRef idx="0"/>
          <a:fontRef idx="minor"/>
        </p:style>
        <p:txBody>
          <a:bodyPr lIns="90000" rIns="90000" tIns="45000" bIns="45000"/>
          <a:p>
            <a:pPr marL="800280" indent="-342720">
              <a:lnSpc>
                <a:spcPct val="100000"/>
              </a:lnSpc>
            </a:pPr>
            <a:r>
              <a:rPr b="0" lang="en-US" sz="1800" spc="-1" strike="noStrike" u="sng">
                <a:solidFill>
                  <a:srgbClr val="000000"/>
                </a:solidFill>
                <a:uFill>
                  <a:solidFill>
                    <a:srgbClr val="ffffff"/>
                  </a:solidFill>
                </a:uFill>
                <a:latin typeface="Arial"/>
              </a:rPr>
              <a:t>For stability:</a:t>
            </a:r>
            <a:endParaRPr b="0" lang="en-US" sz="1800" spc="-1" strike="noStrike">
              <a:solidFill>
                <a:srgbClr val="000000"/>
              </a:solidFill>
              <a:uFill>
                <a:solidFill>
                  <a:srgbClr val="ffffff"/>
                </a:solidFill>
              </a:uFill>
              <a:latin typeface="Arial"/>
            </a:endParaRPr>
          </a:p>
          <a:p>
            <a:pPr marL="800280" indent="-342720">
              <a:lnSpc>
                <a:spcPct val="100000"/>
              </a:lnSpc>
            </a:pPr>
            <a:r>
              <a:rPr b="0" lang="en-US" sz="800" spc="-1" strike="noStrike" u="sng">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Keep fp3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*fcl and fz1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f(Aol=0dB)</a:t>
            </a:r>
            <a:endParaRPr b="0" lang="en-US" sz="1800" spc="-1" strike="noStrike">
              <a:solidFill>
                <a:srgbClr val="000000"/>
              </a:solidFill>
              <a:uFill>
                <a:solidFill>
                  <a:srgbClr val="ffffff"/>
                </a:solidFill>
              </a:uFill>
              <a:latin typeface="Arial"/>
            </a:endParaRPr>
          </a:p>
        </p:txBody>
      </p:sp>
      <p:pic>
        <p:nvPicPr>
          <p:cNvPr id="507" name="Picture 8" descr=""/>
          <p:cNvPicPr/>
          <p:nvPr/>
        </p:nvPicPr>
        <p:blipFill>
          <a:blip r:embed="rId1"/>
          <a:stretch/>
        </p:blipFill>
        <p:spPr>
          <a:xfrm>
            <a:off x="203040" y="4602240"/>
            <a:ext cx="6724440" cy="933120"/>
          </a:xfrm>
          <a:prstGeom prst="rect">
            <a:avLst/>
          </a:prstGeom>
          <a:ln w="9360">
            <a:noFill/>
          </a:ln>
        </p:spPr>
      </p:pic>
      <p:sp>
        <p:nvSpPr>
          <p:cNvPr id="508" name="CustomShape 5"/>
          <p:cNvSpPr/>
          <p:nvPr/>
        </p:nvSpPr>
        <p:spPr>
          <a:xfrm>
            <a:off x="0" y="979560"/>
            <a:ext cx="2171520" cy="364680"/>
          </a:xfrm>
          <a:prstGeom prst="rect">
            <a:avLst/>
          </a:prstGeom>
          <a:noFill/>
          <a:ln w="9360">
            <a:noFill/>
          </a:ln>
        </p:spPr>
        <p:style>
          <a:lnRef idx="0"/>
          <a:fillRef idx="0"/>
          <a:effectRef idx="0"/>
          <a:fontRef idx="minor"/>
        </p:style>
        <p:txBody>
          <a:bodyPr lIns="90000" rIns="90000" tIns="45000" bIns="45000"/>
          <a:p>
            <a:pPr marL="800280" indent="-342720">
              <a:lnSpc>
                <a:spcPct val="100000"/>
              </a:lnSpc>
            </a:pPr>
            <a:r>
              <a:rPr b="0" lang="en-US" sz="1800" spc="-1" strike="noStrike" u="sng">
                <a:solidFill>
                  <a:srgbClr val="000000"/>
                </a:solidFill>
                <a:uFill>
                  <a:solidFill>
                    <a:srgbClr val="ffffff"/>
                  </a:solidFill>
                </a:uFill>
                <a:latin typeface="Arial"/>
              </a:rPr>
              <a:t>From Step 1: </a:t>
            </a:r>
            <a:endParaRPr b="0" lang="en-US" sz="1800" spc="-1" strike="noStrike">
              <a:solidFill>
                <a:srgbClr val="000000"/>
              </a:solidFill>
              <a:uFill>
                <a:solidFill>
                  <a:srgbClr val="ffffff"/>
                </a:solidFill>
              </a:uFill>
              <a:latin typeface="Arial"/>
            </a:endParaRPr>
          </a:p>
        </p:txBody>
      </p:sp>
      <p:pic>
        <p:nvPicPr>
          <p:cNvPr id="509" name="Picture 16" descr=""/>
          <p:cNvPicPr/>
          <p:nvPr/>
        </p:nvPicPr>
        <p:blipFill>
          <a:blip r:embed="rId2"/>
          <a:stretch/>
        </p:blipFill>
        <p:spPr>
          <a:xfrm>
            <a:off x="5308560" y="0"/>
            <a:ext cx="3835080" cy="4932000"/>
          </a:xfrm>
          <a:prstGeom prst="rect">
            <a:avLst/>
          </a:prstGeom>
          <a:ln w="9360">
            <a:noFill/>
          </a:ln>
        </p:spPr>
      </p:pic>
      <p:pic>
        <p:nvPicPr>
          <p:cNvPr id="510" name="Picture 18" descr=""/>
          <p:cNvPicPr/>
          <p:nvPr/>
        </p:nvPicPr>
        <p:blipFill>
          <a:blip r:embed="rId3"/>
          <a:stretch/>
        </p:blipFill>
        <p:spPr>
          <a:xfrm>
            <a:off x="355680" y="1170000"/>
            <a:ext cx="2580840" cy="1133280"/>
          </a:xfrm>
          <a:prstGeom prst="rect">
            <a:avLst/>
          </a:prstGeom>
          <a:ln w="9360">
            <a:noFill/>
          </a:ln>
        </p:spPr>
      </p:pic>
      <p:pic>
        <p:nvPicPr>
          <p:cNvPr id="511" name="Picture 19" descr=""/>
          <p:cNvPicPr/>
          <p:nvPr/>
        </p:nvPicPr>
        <p:blipFill>
          <a:blip r:embed="rId4"/>
          <a:stretch/>
        </p:blipFill>
        <p:spPr>
          <a:xfrm>
            <a:off x="249120" y="3355920"/>
            <a:ext cx="4895640" cy="990360"/>
          </a:xfrm>
          <a:prstGeom prst="rect">
            <a:avLst/>
          </a:prstGeom>
          <a:ln w="9360">
            <a:noFill/>
          </a:ln>
        </p:spPr>
      </p:pic>
      <p:sp>
        <p:nvSpPr>
          <p:cNvPr id="512" name="CustomShape 6"/>
          <p:cNvSpPr/>
          <p:nvPr/>
        </p:nvSpPr>
        <p:spPr>
          <a:xfrm>
            <a:off x="479520" y="5611680"/>
            <a:ext cx="5474880" cy="364680"/>
          </a:xfrm>
          <a:prstGeom prst="rect">
            <a:avLst/>
          </a:prstGeom>
          <a:noFill/>
          <a:ln w="9360">
            <a:noFill/>
          </a:ln>
        </p:spPr>
        <p:style>
          <a:lnRef idx="0"/>
          <a:fillRef idx="0"/>
          <a:effectRef idx="0"/>
          <a:fontRef idx="minor"/>
        </p:style>
        <p:txBody>
          <a:bodyPr lIns="90000" rIns="90000" tIns="45000" bIns="45000"/>
          <a:p>
            <a:pPr marL="343080" indent="-342720">
              <a:lnSpc>
                <a:spcPct val="100000"/>
              </a:lnSpc>
            </a:pPr>
            <a:r>
              <a:rPr b="0" lang="en-US" sz="1800" spc="-1" strike="noStrike">
                <a:solidFill>
                  <a:srgbClr val="000000"/>
                </a:solidFill>
                <a:uFill>
                  <a:solidFill>
                    <a:srgbClr val="ffffff"/>
                  </a:solidFill>
                </a:uFill>
                <a:latin typeface="Arial"/>
              </a:rPr>
              <a:t>B) To prevent AolB phase dip, Keep fp3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10*fp2</a:t>
            </a: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6642000" y="6049800"/>
            <a:ext cx="2133360" cy="205920"/>
          </a:xfrm>
          <a:prstGeom prst="rect">
            <a:avLst/>
          </a:prstGeom>
          <a:noFill/>
          <a:ln>
            <a:noFill/>
          </a:ln>
        </p:spPr>
        <p:txBody>
          <a:bodyPr/>
          <a:p>
            <a:pPr algn="r">
              <a:lnSpc>
                <a:spcPct val="100000"/>
              </a:lnSpc>
            </a:pPr>
            <a:fld id="{4D02939A-5673-4ED5-8867-0ED897C0B57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28" name="TextShape 2"/>
          <p:cNvSpPr txBox="1"/>
          <p:nvPr/>
        </p:nvSpPr>
        <p:spPr>
          <a:xfrm>
            <a:off x="231840" y="142920"/>
            <a:ext cx="8457840" cy="81396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Non-Loop Stability</a:t>
            </a:r>
            <a:endParaRPr b="0" lang="en-US" sz="3200" spc="-1" strike="noStrike">
              <a:solidFill>
                <a:srgbClr val="000000"/>
              </a:solidFill>
              <a:uFill>
                <a:solidFill>
                  <a:srgbClr val="ffffff"/>
                </a:solidFill>
              </a:uFill>
              <a:latin typeface="Arial"/>
            </a:endParaRPr>
          </a:p>
        </p:txBody>
      </p:sp>
      <p:sp>
        <p:nvSpPr>
          <p:cNvPr id="229" name="TextShape 3"/>
          <p:cNvSpPr txBox="1"/>
          <p:nvPr/>
        </p:nvSpPr>
        <p:spPr>
          <a:xfrm>
            <a:off x="314280" y="790560"/>
            <a:ext cx="8829360" cy="5238360"/>
          </a:xfrm>
          <a:prstGeom prst="rect">
            <a:avLst/>
          </a:prstGeom>
          <a:noFill/>
          <a:ln w="9360">
            <a:noFill/>
          </a:ln>
        </p:spPr>
        <p:txBody>
          <a:bodyPr/>
          <a:p>
            <a:pPr marL="227160" indent="-226800">
              <a:lnSpc>
                <a:spcPct val="100000"/>
              </a:lnSpc>
              <a:buClr>
                <a:srgbClr val="000000"/>
              </a:buClr>
              <a:buFont typeface="Symbol" charset="2"/>
              <a:buChar char=""/>
            </a:pPr>
            <a:r>
              <a:rPr b="1" lang="en-US" sz="2400" spc="-1" strike="noStrike">
                <a:solidFill>
                  <a:srgbClr val="000000"/>
                </a:solidFill>
                <a:uFill>
                  <a:solidFill>
                    <a:srgbClr val="ffffff"/>
                  </a:solidFill>
                </a:uFill>
                <a:latin typeface="Arial"/>
              </a:rPr>
              <a:t>Loop Frequencies</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1" lang="en-US" sz="2400" spc="-1" strike="noStrike">
                <a:solidFill>
                  <a:srgbClr val="000000"/>
                </a:solidFill>
                <a:uFill>
                  <a:solidFill>
                    <a:srgbClr val="ffffff"/>
                  </a:solidFill>
                </a:uFill>
                <a:latin typeface="Arial"/>
              </a:rPr>
              <a:t>RB+</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1" lang="en-US" sz="2400" spc="-1" strike="noStrike">
                <a:solidFill>
                  <a:srgbClr val="000000"/>
                </a:solidFill>
                <a:uFill>
                  <a:solidFill>
                    <a:srgbClr val="ffffff"/>
                  </a:solidFill>
                </a:uFill>
                <a:latin typeface="Arial"/>
              </a:rPr>
              <a:t>PCB Traces</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1" lang="en-US" sz="2400" spc="-1" strike="noStrike">
                <a:solidFill>
                  <a:srgbClr val="000000"/>
                </a:solidFill>
                <a:uFill>
                  <a:solidFill>
                    <a:srgbClr val="ffffff"/>
                  </a:solidFill>
                </a:uFill>
                <a:latin typeface="Arial"/>
              </a:rPr>
              <a:t>Supply Bypass</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1" lang="en-US" sz="2400" spc="-1" strike="noStrike">
                <a:solidFill>
                  <a:srgbClr val="000000"/>
                </a:solidFill>
                <a:uFill>
                  <a:solidFill>
                    <a:srgbClr val="ffffff"/>
                  </a:solidFill>
                </a:uFill>
                <a:latin typeface="Arial"/>
              </a:rPr>
              <a:t>Ground Loops</a:t>
            </a:r>
            <a:endParaRPr b="0" lang="en-US" sz="2000" spc="-1" strike="noStrike">
              <a:solidFill>
                <a:srgbClr val="000000"/>
              </a:solidFill>
              <a:uFill>
                <a:solidFill>
                  <a:srgbClr val="ffffff"/>
                </a:solidFill>
              </a:uFill>
              <a:latin typeface="Arial"/>
            </a:endParaRPr>
          </a:p>
          <a:p>
            <a:pPr marL="227160" indent="-226800">
              <a:lnSpc>
                <a:spcPct val="100000"/>
              </a:lnSpc>
              <a:buClr>
                <a:srgbClr val="000000"/>
              </a:buClr>
              <a:buFont typeface="Symbol" charset="2"/>
              <a:buChar char=""/>
            </a:pPr>
            <a:r>
              <a:rPr b="1" lang="en-US" sz="2400" spc="-1" strike="noStrike">
                <a:solidFill>
                  <a:srgbClr val="000000"/>
                </a:solidFill>
                <a:uFill>
                  <a:solidFill>
                    <a:srgbClr val="ffffff"/>
                  </a:solidFill>
                </a:uFill>
                <a:latin typeface="Arial"/>
              </a:rPr>
              <a:t>Output Stage Oscillations</a:t>
            </a:r>
            <a:endParaRPr b="0" lang="en-US" sz="2000" spc="-1" strike="noStrike">
              <a:solidFill>
                <a:srgbClr val="000000"/>
              </a:solidFill>
              <a:uFill>
                <a:solidFill>
                  <a:srgbClr val="ffffff"/>
                </a:solidFill>
              </a:uFill>
              <a:latin typeface="Arial"/>
            </a:endParaRPr>
          </a:p>
          <a:p>
            <a:r>
              <a:rPr b="1" i="1" lang="en-US" sz="24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27160" indent="-226800" algn="ctr">
              <a:lnSpc>
                <a:spcPct val="100000"/>
              </a:lnSpc>
            </a:pPr>
            <a:r>
              <a:rPr b="1" i="1" lang="en-US" sz="2400" spc="-1" strike="noStrike">
                <a:solidFill>
                  <a:srgbClr val="ff0000"/>
                </a:solidFill>
                <a:uFill>
                  <a:solidFill>
                    <a:srgbClr val="ffffff"/>
                  </a:solidFill>
                </a:uFill>
                <a:latin typeface="Arial"/>
              </a:rPr>
              <a:t>Non-Loop Stability</a:t>
            </a:r>
            <a:endParaRPr b="0" lang="en-US" sz="2000" spc="-1" strike="noStrike">
              <a:solidFill>
                <a:srgbClr val="000000"/>
              </a:solidFill>
              <a:uFill>
                <a:solidFill>
                  <a:srgbClr val="ffffff"/>
                </a:solidFill>
              </a:uFill>
              <a:latin typeface="Arial"/>
            </a:endParaRPr>
          </a:p>
          <a:p>
            <a:pPr marL="227160" indent="-226800" algn="ctr">
              <a:lnSpc>
                <a:spcPct val="100000"/>
              </a:lnSpc>
            </a:pPr>
            <a:r>
              <a:rPr b="1" lang="en-US" sz="2400" spc="-1" strike="noStrike">
                <a:solidFill>
                  <a:srgbClr val="0000ff"/>
                </a:solidFill>
                <a:uFill>
                  <a:solidFill>
                    <a:srgbClr val="ffffff"/>
                  </a:solidFill>
                </a:uFill>
                <a:latin typeface="Arial"/>
              </a:rPr>
              <a:t>Oscillations NOT predicted by Loop Gain (Aol</a:t>
            </a:r>
            <a:r>
              <a:rPr b="1" lang="en-US" sz="2400" spc="-1" strike="noStrike">
                <a:solidFill>
                  <a:srgbClr val="0000ff"/>
                </a:solidFill>
                <a:uFill>
                  <a:solidFill>
                    <a:srgbClr val="ffffff"/>
                  </a:solidFill>
                </a:uFill>
                <a:latin typeface="Symbol"/>
              </a:rPr>
              <a:t>b</a:t>
            </a:r>
            <a:r>
              <a:rPr b="1" lang="en-US" sz="2400" spc="-1" strike="noStrike">
                <a:solidFill>
                  <a:srgbClr val="0000ff"/>
                </a:solidFill>
                <a:uFill>
                  <a:solidFill>
                    <a:srgbClr val="ffffff"/>
                  </a:solidFill>
                </a:uFill>
                <a:latin typeface="Arial"/>
              </a:rPr>
              <a:t>) Analysis</a:t>
            </a:r>
            <a:endParaRPr b="0" lang="en-US" sz="2000" spc="-1" strike="noStrike">
              <a:solidFill>
                <a:srgbClr val="000000"/>
              </a:solidFill>
              <a:uFill>
                <a:solidFill>
                  <a:srgbClr val="ffffff"/>
                </a:solidFill>
              </a:uFill>
              <a:latin typeface="Arial"/>
            </a:endParaRPr>
          </a:p>
          <a:p>
            <a:pPr marL="227160" indent="-226800" algn="ctr">
              <a:lnSpc>
                <a:spcPct val="100000"/>
              </a:lnSpc>
            </a:pPr>
            <a:r>
              <a:rPr b="1" i="1" lang="en-US" sz="2400" spc="-1" strike="noStrike">
                <a:solidFill>
                  <a:srgbClr val="0000ff"/>
                </a:solidFill>
                <a:uFill>
                  <a:solidFill>
                    <a:srgbClr val="ffffff"/>
                  </a:solidFill>
                </a:uFill>
                <a:latin typeface="Arial"/>
              </a:rPr>
              <a:t>or</a:t>
            </a:r>
            <a:endParaRPr b="0" lang="en-US" sz="2000" spc="-1" strike="noStrike">
              <a:solidFill>
                <a:srgbClr val="000000"/>
              </a:solidFill>
              <a:uFill>
                <a:solidFill>
                  <a:srgbClr val="ffffff"/>
                </a:solidFill>
              </a:uFill>
              <a:latin typeface="Arial"/>
            </a:endParaRPr>
          </a:p>
          <a:p>
            <a:pPr marL="227160" indent="-226800" algn="ctr">
              <a:lnSpc>
                <a:spcPct val="100000"/>
              </a:lnSpc>
            </a:pPr>
            <a:r>
              <a:rPr b="1" lang="en-US" sz="2400" spc="-1" strike="noStrike">
                <a:solidFill>
                  <a:srgbClr val="0000ff"/>
                </a:solidFill>
                <a:uFill>
                  <a:solidFill>
                    <a:srgbClr val="ffffff"/>
                  </a:solidFill>
                </a:uFill>
                <a:latin typeface="Arial"/>
              </a:rPr>
              <a:t>SPICE Simulations</a:t>
            </a:r>
            <a:endParaRPr b="0" lang="en-US" sz="20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3" name="Picture 3" descr=""/>
          <p:cNvPicPr/>
          <p:nvPr/>
        </p:nvPicPr>
        <p:blipFill>
          <a:blip r:embed="rId1"/>
          <a:stretch/>
        </p:blipFill>
        <p:spPr>
          <a:xfrm>
            <a:off x="152280" y="785880"/>
            <a:ext cx="8656200" cy="5447880"/>
          </a:xfrm>
          <a:prstGeom prst="rect">
            <a:avLst/>
          </a:prstGeom>
          <a:ln w="9360">
            <a:noFill/>
          </a:ln>
        </p:spPr>
      </p:pic>
      <p:sp>
        <p:nvSpPr>
          <p:cNvPr id="514" name="TextShape 1"/>
          <p:cNvSpPr txBox="1"/>
          <p:nvPr/>
        </p:nvSpPr>
        <p:spPr>
          <a:xfrm>
            <a:off x="231840" y="142920"/>
            <a:ext cx="891180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4),5) Plot Aol and 1/Beta for Compensated Circuit</a:t>
            </a:r>
            <a:endParaRPr b="0" lang="en-US" sz="3200" spc="-1" strike="noStrike">
              <a:solidFill>
                <a:srgbClr val="000000"/>
              </a:solidFill>
              <a:uFill>
                <a:solidFill>
                  <a:srgbClr val="ffffff"/>
                </a:solidFill>
              </a:uFill>
              <a:latin typeface="Arial"/>
            </a:endParaRPr>
          </a:p>
        </p:txBody>
      </p:sp>
      <p:sp>
        <p:nvSpPr>
          <p:cNvPr id="515" name="TextShape 2"/>
          <p:cNvSpPr txBox="1"/>
          <p:nvPr/>
        </p:nvSpPr>
        <p:spPr>
          <a:xfrm>
            <a:off x="6642000" y="6049800"/>
            <a:ext cx="2133360" cy="205920"/>
          </a:xfrm>
          <a:prstGeom prst="rect">
            <a:avLst/>
          </a:prstGeom>
          <a:noFill/>
          <a:ln>
            <a:noFill/>
          </a:ln>
        </p:spPr>
        <p:txBody>
          <a:bodyPr/>
          <a:p>
            <a:pPr algn="r">
              <a:lnSpc>
                <a:spcPct val="100000"/>
              </a:lnSpc>
            </a:pPr>
            <a:fld id="{8D3172E4-45D1-4A06-9967-420AA4ED71A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6) Plot Compensated Closed-Loop Gain</a:t>
            </a:r>
            <a:endParaRPr b="0" lang="en-US" sz="3200" spc="-1" strike="noStrike">
              <a:solidFill>
                <a:srgbClr val="000000"/>
              </a:solidFill>
              <a:uFill>
                <a:solidFill>
                  <a:srgbClr val="ffffff"/>
                </a:solidFill>
              </a:uFill>
              <a:latin typeface="Arial"/>
            </a:endParaRPr>
          </a:p>
        </p:txBody>
      </p:sp>
      <p:sp>
        <p:nvSpPr>
          <p:cNvPr id="517" name="TextShape 2"/>
          <p:cNvSpPr txBox="1"/>
          <p:nvPr/>
        </p:nvSpPr>
        <p:spPr>
          <a:xfrm>
            <a:off x="6642000" y="6049800"/>
            <a:ext cx="2133360" cy="205920"/>
          </a:xfrm>
          <a:prstGeom prst="rect">
            <a:avLst/>
          </a:prstGeom>
          <a:noFill/>
          <a:ln>
            <a:noFill/>
          </a:ln>
        </p:spPr>
        <p:txBody>
          <a:bodyPr/>
          <a:p>
            <a:pPr algn="r">
              <a:lnSpc>
                <a:spcPct val="100000"/>
              </a:lnSpc>
            </a:pPr>
            <a:fld id="{18ED85D7-3306-453F-9B86-53744AAA9BE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18" name="Picture 2" descr=""/>
          <p:cNvPicPr/>
          <p:nvPr/>
        </p:nvPicPr>
        <p:blipFill>
          <a:blip r:embed="rId1"/>
          <a:stretch/>
        </p:blipFill>
        <p:spPr>
          <a:xfrm>
            <a:off x="210960" y="1562040"/>
            <a:ext cx="7719480" cy="4800240"/>
          </a:xfrm>
          <a:prstGeom prst="rect">
            <a:avLst/>
          </a:prstGeom>
          <a:ln w="9360">
            <a:noFill/>
          </a:ln>
        </p:spPr>
      </p:pic>
      <p:pic>
        <p:nvPicPr>
          <p:cNvPr id="519" name="Picture 4" descr=""/>
          <p:cNvPicPr/>
          <p:nvPr/>
        </p:nvPicPr>
        <p:blipFill>
          <a:blip r:embed="rId2"/>
          <a:stretch/>
        </p:blipFill>
        <p:spPr>
          <a:xfrm>
            <a:off x="5810400" y="365040"/>
            <a:ext cx="3409560" cy="3800160"/>
          </a:xfrm>
          <a:prstGeom prst="rect">
            <a:avLst/>
          </a:prstGeom>
          <a:ln w="9360">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7) Plot Compensated Transient Response</a:t>
            </a:r>
            <a:endParaRPr b="0" lang="en-US" sz="3200" spc="-1" strike="noStrike">
              <a:solidFill>
                <a:srgbClr val="000000"/>
              </a:solidFill>
              <a:uFill>
                <a:solidFill>
                  <a:srgbClr val="ffffff"/>
                </a:solidFill>
              </a:uFill>
              <a:latin typeface="Arial"/>
            </a:endParaRPr>
          </a:p>
        </p:txBody>
      </p:sp>
      <p:sp>
        <p:nvSpPr>
          <p:cNvPr id="521" name="TextShape 2"/>
          <p:cNvSpPr txBox="1"/>
          <p:nvPr/>
        </p:nvSpPr>
        <p:spPr>
          <a:xfrm>
            <a:off x="6642000" y="6049800"/>
            <a:ext cx="2133360" cy="205920"/>
          </a:xfrm>
          <a:prstGeom prst="rect">
            <a:avLst/>
          </a:prstGeom>
          <a:noFill/>
          <a:ln>
            <a:noFill/>
          </a:ln>
        </p:spPr>
        <p:txBody>
          <a:bodyPr/>
          <a:p>
            <a:pPr algn="r">
              <a:lnSpc>
                <a:spcPct val="100000"/>
              </a:lnSpc>
            </a:pPr>
            <a:fld id="{40CE164D-B5AE-4054-A67C-8E83B598C98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522" name="Picture 2" descr=""/>
          <p:cNvPicPr/>
          <p:nvPr/>
        </p:nvPicPr>
        <p:blipFill>
          <a:blip r:embed="rId1"/>
          <a:stretch/>
        </p:blipFill>
        <p:spPr>
          <a:xfrm>
            <a:off x="0" y="843120"/>
            <a:ext cx="8584920" cy="5403600"/>
          </a:xfrm>
          <a:prstGeom prst="rect">
            <a:avLst/>
          </a:prstGeom>
          <a:ln w="9360">
            <a:noFill/>
          </a:ln>
        </p:spPr>
      </p:pic>
      <p:pic>
        <p:nvPicPr>
          <p:cNvPr id="523" name="Picture 3" descr=""/>
          <p:cNvPicPr/>
          <p:nvPr/>
        </p:nvPicPr>
        <p:blipFill>
          <a:blip r:embed="rId2"/>
          <a:stretch/>
        </p:blipFill>
        <p:spPr>
          <a:xfrm>
            <a:off x="4703760" y="2525760"/>
            <a:ext cx="4401720" cy="2577600"/>
          </a:xfrm>
          <a:prstGeom prst="rect">
            <a:avLst/>
          </a:prstGeom>
          <a:ln w="9360">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High Gain and CF Summary</a:t>
            </a:r>
            <a:endParaRPr b="0" lang="en-US" sz="3200" spc="-1" strike="noStrike">
              <a:solidFill>
                <a:srgbClr val="000000"/>
              </a:solidFill>
              <a:uFill>
                <a:solidFill>
                  <a:srgbClr val="ffffff"/>
                </a:solidFill>
              </a:uFill>
              <a:latin typeface="Arial"/>
            </a:endParaRPr>
          </a:p>
        </p:txBody>
      </p:sp>
      <p:sp>
        <p:nvSpPr>
          <p:cNvPr id="525" name="TextShape 2"/>
          <p:cNvSpPr txBox="1"/>
          <p:nvPr/>
        </p:nvSpPr>
        <p:spPr>
          <a:xfrm>
            <a:off x="6642000" y="6049800"/>
            <a:ext cx="2133360" cy="205920"/>
          </a:xfrm>
          <a:prstGeom prst="rect">
            <a:avLst/>
          </a:prstGeom>
          <a:noFill/>
          <a:ln>
            <a:noFill/>
          </a:ln>
        </p:spPr>
        <p:txBody>
          <a:bodyPr/>
          <a:p>
            <a:pPr algn="r">
              <a:lnSpc>
                <a:spcPct val="100000"/>
              </a:lnSpc>
            </a:pPr>
            <a:fld id="{68F65A44-5BA4-4661-8F7E-E7644E87BB29}"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26" name="CustomShape 3"/>
          <p:cNvSpPr/>
          <p:nvPr/>
        </p:nvSpPr>
        <p:spPr>
          <a:xfrm>
            <a:off x="468360" y="701640"/>
            <a:ext cx="8675280" cy="2284920"/>
          </a:xfrm>
          <a:prstGeom prst="rect">
            <a:avLst/>
          </a:prstGeom>
          <a:noFill/>
          <a:ln w="9360">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Select CF between CF(min) and CF(max) for stability</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CF(min) and CF(max) produce similar phase-margins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CF(min) will have the largest closed-loop bandwidth and fastest transient response</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CF(max) will produce the smallest closed-loop BW and the slowest transient response</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Selecting a value between CF(min) and CF(max) will produce the most robust design</a:t>
            </a:r>
            <a:endParaRPr b="0" lang="en-US" sz="1800" spc="-1" strike="noStrike">
              <a:solidFill>
                <a:srgbClr val="000000"/>
              </a:solidFill>
              <a:uFill>
                <a:solidFill>
                  <a:srgbClr val="ffffff"/>
                </a:solidFill>
              </a:uFill>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TextShape 1"/>
          <p:cNvSpPr txBox="1"/>
          <p:nvPr/>
        </p:nvSpPr>
        <p:spPr>
          <a:xfrm>
            <a:off x="6642000" y="6078600"/>
            <a:ext cx="2133360" cy="205920"/>
          </a:xfrm>
          <a:prstGeom prst="rect">
            <a:avLst/>
          </a:prstGeom>
          <a:noFill/>
          <a:ln>
            <a:noFill/>
          </a:ln>
        </p:spPr>
        <p:txBody>
          <a:bodyPr/>
          <a:p>
            <a:pPr algn="r">
              <a:lnSpc>
                <a:spcPct val="100000"/>
              </a:lnSpc>
            </a:pPr>
            <a:fld id="{7D73BC01-8199-494A-BCEA-9FBB2C88B4F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28" name="TextShape 2"/>
          <p:cNvSpPr txBox="1"/>
          <p:nvPr/>
        </p:nvSpPr>
        <p:spPr>
          <a:xfrm>
            <a:off x="246240" y="1461960"/>
            <a:ext cx="8650080" cy="1088640"/>
          </a:xfrm>
          <a:prstGeom prst="rect">
            <a:avLst/>
          </a:prstGeom>
          <a:noFill/>
          <a:ln>
            <a:noFill/>
          </a:ln>
        </p:spPr>
        <p:txBody>
          <a:bodyPr anchor="ctr"/>
          <a:p>
            <a:pPr algn="ctr">
              <a:lnSpc>
                <a:spcPct val="100000"/>
              </a:lnSpc>
            </a:pPr>
            <a:r>
              <a:rPr b="1" lang="en-US" sz="4000" spc="-1" strike="noStrike">
                <a:solidFill>
                  <a:srgbClr val="c00000"/>
                </a:solidFill>
                <a:uFill>
                  <a:solidFill>
                    <a:srgbClr val="ffffff"/>
                  </a:solidFill>
                </a:uFill>
                <a:latin typeface="Arial"/>
              </a:rPr>
              <a:t>7) CF Non-Inverting </a:t>
            </a:r>
            <a:r>
              <a:rPr b="1" lang="en-US" sz="4000" spc="-1" strike="noStrike">
                <a:solidFill>
                  <a:srgbClr val="c00000"/>
                </a:solidFill>
                <a:uFill>
                  <a:solidFill>
                    <a:srgbClr val="ffffff"/>
                  </a:solidFill>
                </a:uFill>
                <a:latin typeface="Arial"/>
              </a:rPr>
              <a:t>
</a:t>
            </a:r>
            <a:r>
              <a:rPr b="1" lang="en-US" sz="4000" spc="-1" strike="noStrike">
                <a:solidFill>
                  <a:srgbClr val="c00000"/>
                </a:solidFill>
                <a:uFill>
                  <a:solidFill>
                    <a:srgbClr val="ffffff"/>
                  </a:solidFill>
                </a:uFill>
                <a:latin typeface="Arial"/>
              </a:rPr>
              <a:t>(Input Cload) </a:t>
            </a:r>
            <a:endParaRPr b="0" lang="en-US" sz="3200" spc="-1" strike="noStrike">
              <a:solidFill>
                <a:srgbClr val="000000"/>
              </a:solidFill>
              <a:uFill>
                <a:solidFill>
                  <a:srgbClr val="ffffff"/>
                </a:solidFill>
              </a:u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6642000" y="6078600"/>
            <a:ext cx="2133360" cy="205920"/>
          </a:xfrm>
          <a:prstGeom prst="rect">
            <a:avLst/>
          </a:prstGeom>
          <a:noFill/>
          <a:ln>
            <a:noFill/>
          </a:ln>
        </p:spPr>
        <p:txBody>
          <a:bodyPr/>
          <a:p>
            <a:pPr algn="r">
              <a:lnSpc>
                <a:spcPct val="100000"/>
              </a:lnSpc>
            </a:pPr>
            <a:fld id="{8D65DF41-A626-4CCE-9613-3474494D5BD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30" name="TextShape 2"/>
          <p:cNvSpPr txBox="1"/>
          <p:nvPr/>
        </p:nvSpPr>
        <p:spPr>
          <a:xfrm>
            <a:off x="1303200" y="203040"/>
            <a:ext cx="54734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Op Amp Input Capacitance</a:t>
            </a:r>
            <a:endParaRPr b="0" lang="en-US" sz="3200" spc="-1" strike="noStrike">
              <a:solidFill>
                <a:srgbClr val="000000"/>
              </a:solidFill>
              <a:uFill>
                <a:solidFill>
                  <a:srgbClr val="ffffff"/>
                </a:solidFill>
              </a:uFill>
              <a:latin typeface="Arial"/>
            </a:endParaRPr>
          </a:p>
        </p:txBody>
      </p:sp>
      <p:pic>
        <p:nvPicPr>
          <p:cNvPr id="531" name="Picture 9" descr=""/>
          <p:cNvPicPr/>
          <p:nvPr/>
        </p:nvPicPr>
        <p:blipFill>
          <a:blip r:embed="rId1"/>
          <a:stretch/>
        </p:blipFill>
        <p:spPr>
          <a:xfrm>
            <a:off x="1643040" y="2144880"/>
            <a:ext cx="4893840" cy="4319280"/>
          </a:xfrm>
          <a:prstGeom prst="rect">
            <a:avLst/>
          </a:prstGeom>
          <a:ln w="9360">
            <a:noFill/>
          </a:ln>
        </p:spPr>
      </p:pic>
      <p:pic>
        <p:nvPicPr>
          <p:cNvPr id="532" name="Picture 3" descr=""/>
          <p:cNvPicPr/>
          <p:nvPr/>
        </p:nvPicPr>
        <p:blipFill>
          <a:blip r:embed="rId2"/>
          <a:srcRect l="0" t="0" r="0" b="8144"/>
          <a:stretch/>
        </p:blipFill>
        <p:spPr>
          <a:xfrm>
            <a:off x="68400" y="1398960"/>
            <a:ext cx="8938800" cy="745560"/>
          </a:xfrm>
          <a:prstGeom prst="rect">
            <a:avLst/>
          </a:prstGeom>
          <a:ln w="9360">
            <a:noFill/>
          </a:ln>
        </p:spPr>
      </p:pic>
      <p:pic>
        <p:nvPicPr>
          <p:cNvPr id="533" name="Picture 4" descr=""/>
          <p:cNvPicPr/>
          <p:nvPr/>
        </p:nvPicPr>
        <p:blipFill>
          <a:blip r:embed="rId3"/>
          <a:srcRect l="0" t="6093" r="0" b="7636"/>
          <a:stretch/>
        </p:blipFill>
        <p:spPr>
          <a:xfrm>
            <a:off x="85320" y="952560"/>
            <a:ext cx="8888040" cy="482760"/>
          </a:xfrm>
          <a:prstGeom prst="rect">
            <a:avLst/>
          </a:prstGeom>
          <a:ln w="9360">
            <a:noFill/>
          </a:ln>
        </p:spPr>
      </p:pic>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4" name="Picture 18" descr=""/>
          <p:cNvPicPr/>
          <p:nvPr/>
        </p:nvPicPr>
        <p:blipFill>
          <a:blip r:embed="rId1"/>
          <a:stretch/>
        </p:blipFill>
        <p:spPr>
          <a:xfrm>
            <a:off x="146160" y="165240"/>
            <a:ext cx="3654000" cy="3344400"/>
          </a:xfrm>
          <a:prstGeom prst="rect">
            <a:avLst/>
          </a:prstGeom>
          <a:ln w="9360">
            <a:noFill/>
          </a:ln>
        </p:spPr>
      </p:pic>
      <p:sp>
        <p:nvSpPr>
          <p:cNvPr id="535" name="TextShape 1"/>
          <p:cNvSpPr txBox="1"/>
          <p:nvPr/>
        </p:nvSpPr>
        <p:spPr>
          <a:xfrm>
            <a:off x="6642000" y="6078600"/>
            <a:ext cx="2133360" cy="205920"/>
          </a:xfrm>
          <a:prstGeom prst="rect">
            <a:avLst/>
          </a:prstGeom>
          <a:noFill/>
          <a:ln>
            <a:noFill/>
          </a:ln>
        </p:spPr>
        <p:txBody>
          <a:bodyPr/>
          <a:p>
            <a:pPr algn="r">
              <a:lnSpc>
                <a:spcPct val="100000"/>
              </a:lnSpc>
            </a:pPr>
            <a:fld id="{CD7C8003-545B-4ECE-A756-77099A4EB26F}"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36" name="TextShape 2"/>
          <p:cNvSpPr txBox="1"/>
          <p:nvPr/>
        </p:nvSpPr>
        <p:spPr>
          <a:xfrm>
            <a:off x="4248000" y="219240"/>
            <a:ext cx="47462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Op Amp Input Capacitance</a:t>
            </a:r>
            <a:endParaRPr b="0" lang="en-US" sz="3200" spc="-1" strike="noStrike">
              <a:solidFill>
                <a:srgbClr val="000000"/>
              </a:solidFill>
              <a:uFill>
                <a:solidFill>
                  <a:srgbClr val="ffffff"/>
                </a:solidFill>
              </a:uFill>
              <a:latin typeface="Arial"/>
            </a:endParaRPr>
          </a:p>
        </p:txBody>
      </p:sp>
      <p:sp>
        <p:nvSpPr>
          <p:cNvPr id="537" name="CustomShape 3"/>
          <p:cNvSpPr/>
          <p:nvPr/>
        </p:nvSpPr>
        <p:spPr>
          <a:xfrm>
            <a:off x="2384280" y="2517840"/>
            <a:ext cx="1053720" cy="1149120"/>
          </a:xfrm>
          <a:custGeom>
            <a:avLst/>
            <a:gdLst/>
            <a:ahLst/>
            <a:rect l="l" t="t" r="r" b="b"/>
            <a:pathLst>
              <a:path w="21600" h="21600">
                <a:moveTo>
                  <a:pt x="0" y="0"/>
                </a:moveTo>
                <a:lnTo>
                  <a:pt x="21600" y="21600"/>
                </a:lnTo>
              </a:path>
            </a:pathLst>
          </a:custGeom>
          <a:noFill/>
          <a:ln w="284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538" name="CustomShape 4"/>
          <p:cNvSpPr/>
          <p:nvPr/>
        </p:nvSpPr>
        <p:spPr>
          <a:xfrm flipV="1">
            <a:off x="5572080" y="3120480"/>
            <a:ext cx="1321920" cy="1896840"/>
          </a:xfrm>
          <a:custGeom>
            <a:avLst/>
            <a:gdLst/>
            <a:ahLst/>
            <a:rect l="l" t="t" r="r" b="b"/>
            <a:pathLst>
              <a:path w="21600" h="21600">
                <a:moveTo>
                  <a:pt x="0" y="0"/>
                </a:moveTo>
                <a:lnTo>
                  <a:pt x="21600" y="21600"/>
                </a:lnTo>
              </a:path>
            </a:pathLst>
          </a:custGeom>
          <a:noFill/>
          <a:ln w="28440">
            <a:solidFill>
              <a:srgbClr val="d90000"/>
            </a:solidFill>
            <a:round/>
            <a:tailEnd len="med" type="arrow" w="med"/>
          </a:ln>
        </p:spPr>
        <p:style>
          <a:lnRef idx="1">
            <a:schemeClr val="accent1"/>
          </a:lnRef>
          <a:fillRef idx="0">
            <a:schemeClr val="accent1"/>
          </a:fillRef>
          <a:effectRef idx="0">
            <a:schemeClr val="accent1"/>
          </a:effectRef>
          <a:fontRef idx="minor"/>
        </p:style>
      </p:sp>
      <p:pic>
        <p:nvPicPr>
          <p:cNvPr id="539" name="Picture 19" descr=""/>
          <p:cNvPicPr/>
          <p:nvPr/>
        </p:nvPicPr>
        <p:blipFill>
          <a:blip r:embed="rId2"/>
          <a:stretch/>
        </p:blipFill>
        <p:spPr>
          <a:xfrm>
            <a:off x="2084400" y="3165480"/>
            <a:ext cx="3954240" cy="3239640"/>
          </a:xfrm>
          <a:prstGeom prst="rect">
            <a:avLst/>
          </a:prstGeom>
          <a:ln w="9360">
            <a:noFill/>
          </a:ln>
        </p:spPr>
      </p:pic>
      <p:pic>
        <p:nvPicPr>
          <p:cNvPr id="540" name="Picture 15" descr=""/>
          <p:cNvPicPr/>
          <p:nvPr/>
        </p:nvPicPr>
        <p:blipFill>
          <a:blip r:embed="rId3"/>
          <a:stretch/>
        </p:blipFill>
        <p:spPr>
          <a:xfrm>
            <a:off x="5362560" y="971640"/>
            <a:ext cx="3342960" cy="2501640"/>
          </a:xfrm>
          <a:prstGeom prst="rect">
            <a:avLst/>
          </a:prstGeom>
          <a:ln w="9360">
            <a:noFill/>
          </a:ln>
        </p:spPr>
      </p:pic>
      <p:graphicFrame>
        <p:nvGraphicFramePr>
          <p:cNvPr id="541" name="Object 5"/>
          <p:cNvGraphicFramePr/>
          <p:nvPr/>
        </p:nvGraphicFramePr>
        <p:xfrm>
          <a:off x="4435560" y="1076400"/>
          <a:ext cx="1104480" cy="1231560"/>
        </p:xfrm>
        <a:graphic>
          <a:graphicData uri="http://schemas.openxmlformats.org/presentationml/2006/ole">
            <p:oleObj progId="Equation.3" r:id="rId4" spid="">
              <p:embed/>
              <p:pic>
                <p:nvPicPr>
                  <p:cNvPr id="542" name="Object 2" descr=""/>
                  <p:cNvPicPr/>
                  <p:nvPr/>
                </p:nvPicPr>
                <p:blipFill>
                  <a:blip r:embed="rId5"/>
                  <a:stretch/>
                </p:blipFill>
                <p:spPr>
                  <a:xfrm>
                    <a:off x="4435560" y="1076400"/>
                    <a:ext cx="1104480" cy="1231560"/>
                  </a:xfrm>
                  <a:prstGeom prst="rect">
                    <a:avLst/>
                  </a:prstGeom>
                  <a:ln>
                    <a:noFill/>
                  </a:ln>
                </p:spPr>
              </p:pic>
            </p:oleObj>
          </a:graphicData>
        </a:graphic>
      </p:graphicFrame>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43" name="Object 1"/>
          <p:cNvGraphicFramePr/>
          <p:nvPr/>
        </p:nvGraphicFramePr>
        <p:xfrm>
          <a:off x="387360" y="1565280"/>
          <a:ext cx="8403840" cy="4712760"/>
        </p:xfrm>
        <a:graphic>
          <a:graphicData uri="http://schemas.openxmlformats.org/presentationml/2006/ole">
            <p:oleObj progId="Equation.3" r:id="rId1" spid="">
              <p:embed/>
              <p:pic>
                <p:nvPicPr>
                  <p:cNvPr id="544" name="Object 3" descr=""/>
                  <p:cNvPicPr/>
                  <p:nvPr/>
                </p:nvPicPr>
                <p:blipFill>
                  <a:blip r:embed="rId2"/>
                  <a:stretch/>
                </p:blipFill>
                <p:spPr>
                  <a:xfrm>
                    <a:off x="387360" y="1565280"/>
                    <a:ext cx="8403840" cy="4712760"/>
                  </a:xfrm>
                  <a:prstGeom prst="rect">
                    <a:avLst/>
                  </a:prstGeom>
                  <a:ln>
                    <a:noFill/>
                  </a:ln>
                </p:spPr>
              </p:pic>
            </p:oleObj>
          </a:graphicData>
        </a:graphic>
      </p:graphicFrame>
      <p:sp>
        <p:nvSpPr>
          <p:cNvPr id="545" name="TextShape 2"/>
          <p:cNvSpPr txBox="1"/>
          <p:nvPr/>
        </p:nvSpPr>
        <p:spPr>
          <a:xfrm>
            <a:off x="6642000" y="6049800"/>
            <a:ext cx="2133360" cy="205920"/>
          </a:xfrm>
          <a:prstGeom prst="rect">
            <a:avLst/>
          </a:prstGeom>
          <a:noFill/>
          <a:ln>
            <a:noFill/>
          </a:ln>
        </p:spPr>
        <p:txBody>
          <a:bodyPr/>
          <a:p>
            <a:pPr algn="r">
              <a:lnSpc>
                <a:spcPct val="100000"/>
              </a:lnSpc>
            </a:pPr>
            <a:fld id="{ADEE8F21-D34A-45F0-9E28-C766CBCC848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46" name="TextShape 3"/>
          <p:cNvSpPr txBox="1"/>
          <p:nvPr/>
        </p:nvSpPr>
        <p:spPr>
          <a:xfrm>
            <a:off x="247680" y="173160"/>
            <a:ext cx="76370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Equivalent Input Capacitance and</a:t>
            </a:r>
            <a:r>
              <a:rPr b="1" lang="en-US" sz="2800" spc="-1" strike="noStrike">
                <a:solidFill>
                  <a:srgbClr val="c00000"/>
                </a:solidFill>
                <a:uFill>
                  <a:solidFill>
                    <a:srgbClr val="ffffff"/>
                  </a:solidFill>
                </a:uFill>
                <a:latin typeface="Symbol"/>
              </a:rPr>
              <a:t> 1/b</a:t>
            </a:r>
            <a:endParaRPr b="0" lang="en-US" sz="3200" spc="-1" strike="noStrike">
              <a:solidFill>
                <a:srgbClr val="000000"/>
              </a:solidFill>
              <a:uFill>
                <a:solidFill>
                  <a:srgbClr val="ffffff"/>
                </a:solidFill>
              </a:uFill>
              <a:latin typeface="Arial"/>
            </a:endParaRPr>
          </a:p>
        </p:txBody>
      </p:sp>
      <p:sp>
        <p:nvSpPr>
          <p:cNvPr id="547" name="CustomShape 4"/>
          <p:cNvSpPr/>
          <p:nvPr/>
        </p:nvSpPr>
        <p:spPr>
          <a:xfrm>
            <a:off x="7807320" y="561960"/>
            <a:ext cx="1036080" cy="303480"/>
          </a:xfrm>
          <a:prstGeom prst="rect">
            <a:avLst/>
          </a:prstGeom>
          <a:noFill/>
          <a:ln w="9360">
            <a:solidFill>
              <a:schemeClr val="tx1"/>
            </a:solidFill>
            <a:miter/>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(Set to 1V)</a:t>
            </a:r>
            <a:endParaRPr b="0" lang="en-US" sz="1800" spc="-1" strike="noStrike">
              <a:solidFill>
                <a:srgbClr val="000000"/>
              </a:solidFill>
              <a:uFill>
                <a:solidFill>
                  <a:srgbClr val="ffffff"/>
                </a:solidFill>
              </a:uFill>
              <a:latin typeface="Arial"/>
            </a:endParaRPr>
          </a:p>
        </p:txBody>
      </p:sp>
      <p:sp>
        <p:nvSpPr>
          <p:cNvPr id="548" name="CustomShape 5"/>
          <p:cNvSpPr/>
          <p:nvPr/>
        </p:nvSpPr>
        <p:spPr>
          <a:xfrm>
            <a:off x="5412240" y="1373040"/>
            <a:ext cx="292320" cy="333720"/>
          </a:xfrm>
          <a:prstGeom prst="rect">
            <a:avLst/>
          </a:prstGeom>
          <a:noFill/>
          <a:ln w="9360">
            <a:solidFill>
              <a:schemeClr val="tx1"/>
            </a:solidFill>
            <a:miter/>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uFill>
                  <a:solidFill>
                    <a:srgbClr val="ffffff"/>
                  </a:solidFill>
                </a:uFill>
                <a:latin typeface="Symbol"/>
              </a:rPr>
              <a:t>b</a:t>
            </a:r>
            <a:endParaRPr b="0" lang="en-US" sz="1800" spc="-1" strike="noStrike">
              <a:solidFill>
                <a:srgbClr val="000000"/>
              </a:solidFill>
              <a:uFill>
                <a:solidFill>
                  <a:srgbClr val="ffffff"/>
                </a:solidFill>
              </a:uFill>
              <a:latin typeface="Arial"/>
            </a:endParaRPr>
          </a:p>
        </p:txBody>
      </p:sp>
      <p:graphicFrame>
        <p:nvGraphicFramePr>
          <p:cNvPr id="549" name="Object 6"/>
          <p:cNvGraphicFramePr/>
          <p:nvPr/>
        </p:nvGraphicFramePr>
        <p:xfrm>
          <a:off x="4514760" y="3321000"/>
          <a:ext cx="114120" cy="215640"/>
        </p:xfrm>
        <a:graphic>
          <a:graphicData uri="http://schemas.openxmlformats.org/presentationml/2006/ole">
            <p:oleObj progId="Equation.3" r:id="rId3" spid="">
              <p:embed/>
              <p:pic>
                <p:nvPicPr>
                  <p:cNvPr id="550" name="Object 2" descr=""/>
                  <p:cNvPicPr/>
                  <p:nvPr/>
                </p:nvPicPr>
                <p:blipFill>
                  <a:blip r:embed="rId4"/>
                  <a:stretch/>
                </p:blipFill>
                <p:spPr>
                  <a:xfrm>
                    <a:off x="4514760" y="3321000"/>
                    <a:ext cx="114120" cy="215640"/>
                  </a:xfrm>
                  <a:prstGeom prst="rect">
                    <a:avLst/>
                  </a:prstGeom>
                  <a:ln>
                    <a:noFill/>
                  </a:ln>
                </p:spPr>
              </p:pic>
            </p:oleObj>
          </a:graphicData>
        </a:graphic>
      </p:graphicFrame>
      <p:sp>
        <p:nvSpPr>
          <p:cNvPr id="551" name="CustomShape 7"/>
          <p:cNvSpPr/>
          <p:nvPr/>
        </p:nvSpPr>
        <p:spPr>
          <a:xfrm>
            <a:off x="341280" y="5572080"/>
            <a:ext cx="4125600" cy="7138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52" name="CustomShape 8"/>
          <p:cNvSpPr/>
          <p:nvPr/>
        </p:nvSpPr>
        <p:spPr>
          <a:xfrm>
            <a:off x="7561440" y="5734080"/>
            <a:ext cx="923400" cy="3362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53" name="CustomShape 9"/>
          <p:cNvSpPr/>
          <p:nvPr/>
        </p:nvSpPr>
        <p:spPr>
          <a:xfrm>
            <a:off x="357120" y="4859280"/>
            <a:ext cx="2707920" cy="6631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54" name="CustomShape 10"/>
          <p:cNvSpPr/>
          <p:nvPr/>
        </p:nvSpPr>
        <p:spPr>
          <a:xfrm>
            <a:off x="4861080" y="5013360"/>
            <a:ext cx="899640" cy="3045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pic>
        <p:nvPicPr>
          <p:cNvPr id="555" name="Picture 4" descr=""/>
          <p:cNvPicPr/>
          <p:nvPr/>
        </p:nvPicPr>
        <p:blipFill>
          <a:blip r:embed="rId5"/>
          <a:stretch/>
        </p:blipFill>
        <p:spPr>
          <a:xfrm>
            <a:off x="4843440" y="0"/>
            <a:ext cx="4176360" cy="3123720"/>
          </a:xfrm>
          <a:prstGeom prst="rect">
            <a:avLst/>
          </a:prstGeom>
          <a:ln w="9360">
            <a:noFill/>
          </a:ln>
        </p:spPr>
      </p:pic>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TextShape 1"/>
          <p:cNvSpPr txBox="1"/>
          <p:nvPr/>
        </p:nvSpPr>
        <p:spPr>
          <a:xfrm>
            <a:off x="150840" y="115920"/>
            <a:ext cx="6992640" cy="49644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CF Compensation Design Steps</a:t>
            </a:r>
            <a:r>
              <a:rPr b="1" lang="en-US" sz="2800" spc="-1" strike="noStrike">
                <a:solidFill>
                  <a:srgbClr val="c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557" name="CustomShape 2"/>
          <p:cNvSpPr/>
          <p:nvPr/>
        </p:nvSpPr>
        <p:spPr>
          <a:xfrm>
            <a:off x="157320" y="509760"/>
            <a:ext cx="8986320" cy="61934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Determine fz1 in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due to Cin_eq</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Measure in SPICE</a:t>
            </a:r>
            <a:endParaRPr b="0" lang="en-US" sz="1800" spc="-1" strike="noStrike">
              <a:solidFill>
                <a:srgbClr val="000000"/>
              </a:solidFill>
              <a:uFill>
                <a:solidFill>
                  <a:srgbClr val="ffffff"/>
                </a:solidFill>
              </a:uFill>
              <a:latin typeface="Arial"/>
            </a:endParaRPr>
          </a:p>
          <a:p>
            <a:pPr marL="800280" indent="-342720">
              <a:lnSpc>
                <a:spcPct val="100000"/>
              </a:lnSpc>
            </a:pPr>
            <a:r>
              <a:rPr b="0"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OR</a:t>
            </a:r>
            <a:endParaRPr b="0" lang="en-US" sz="1800" spc="-1" strike="noStrike">
              <a:solidFill>
                <a:srgbClr val="000000"/>
              </a:solidFill>
              <a:uFill>
                <a:solidFill>
                  <a:srgbClr val="ffffff"/>
                </a:solidFill>
              </a:uFill>
              <a:latin typeface="Arial"/>
            </a:endParaRPr>
          </a:p>
          <a:p>
            <a:pPr marL="800280" indent="-342720">
              <a:lnSpc>
                <a:spcPct val="100000"/>
              </a:lnSpc>
            </a:pPr>
            <a:r>
              <a:rPr b="0" lang="en-US" sz="1800" spc="-1" strike="noStrike">
                <a:solidFill>
                  <a:srgbClr val="000000"/>
                </a:solidFill>
                <a:uFill>
                  <a:solidFill>
                    <a:srgbClr val="ffffff"/>
                  </a:solidFill>
                </a:uFill>
                <a:latin typeface="Arial"/>
              </a:rPr>
              <a:t>B) Compute by Datasheet C</a:t>
            </a:r>
            <a:r>
              <a:rPr b="0" lang="en-US" sz="1800" spc="-1" strike="noStrike" baseline="-25000">
                <a:solidFill>
                  <a:srgbClr val="000000"/>
                </a:solidFill>
                <a:uFill>
                  <a:solidFill>
                    <a:srgbClr val="ffffff"/>
                  </a:solidFill>
                </a:uFill>
                <a:latin typeface="Arial"/>
              </a:rPr>
              <a:t>DIFF </a:t>
            </a:r>
            <a:r>
              <a:rPr b="0" lang="en-US" sz="1800" spc="-1" strike="noStrike">
                <a:solidFill>
                  <a:srgbClr val="000000"/>
                </a:solidFill>
                <a:uFill>
                  <a:solidFill>
                    <a:srgbClr val="ffffff"/>
                  </a:solidFill>
                </a:uFill>
                <a:latin typeface="Arial"/>
              </a:rPr>
              <a:t>and C</a:t>
            </a:r>
            <a:r>
              <a:rPr b="0" lang="en-US" sz="1800" spc="-1" strike="noStrike" baseline="-25000">
                <a:solidFill>
                  <a:srgbClr val="000000"/>
                </a:solidFill>
                <a:uFill>
                  <a:solidFill>
                    <a:srgbClr val="ffffff"/>
                  </a:solidFill>
                </a:uFill>
                <a:latin typeface="Arial"/>
              </a:rPr>
              <a:t>CM</a:t>
            </a:r>
            <a:r>
              <a:rPr b="0" lang="en-US" sz="1800" spc="-1" strike="noStrike">
                <a:solidFill>
                  <a:srgbClr val="000000"/>
                </a:solidFill>
                <a:uFill>
                  <a:solidFill>
                    <a:srgbClr val="ffffff"/>
                  </a:solidFill>
                </a:uFill>
                <a:latin typeface="Arial"/>
              </a:rPr>
              <a:t> and Circuit RF and RI</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800" spc="-1" strike="noStrike">
                <a:solidFill>
                  <a:srgbClr val="000000"/>
                </a:solidFill>
                <a:uFill>
                  <a:solidFill>
                    <a:srgbClr val="ffffff"/>
                  </a:solidFill>
                </a:uFill>
                <a:latin typeface="Arial"/>
              </a:rPr>
              <a:t>Plot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with fz1 on original Aol</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3)   Add Desired fp1 on 1/</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for CF Compensation</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Keep fp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10*fz</a:t>
            </a: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Keep fp </a:t>
            </a:r>
            <a:r>
              <a:rPr b="0" lang="en-US" sz="1800" spc="-1" strike="noStrike" u="sng">
                <a:solidFill>
                  <a:srgbClr val="000000"/>
                </a:solidFill>
                <a:uFill>
                  <a:solidFill>
                    <a:srgbClr val="ffffff"/>
                  </a:solidFill>
                </a:uFill>
                <a:latin typeface="Arial"/>
              </a:rPr>
              <a:t>&lt;</a:t>
            </a:r>
            <a:r>
              <a:rPr b="0" lang="en-US" sz="1800" spc="-1" strike="noStrike">
                <a:solidFill>
                  <a:srgbClr val="000000"/>
                </a:solidFill>
                <a:uFill>
                  <a:solidFill>
                    <a:srgbClr val="ffffff"/>
                  </a:solidFill>
                </a:uFill>
                <a:latin typeface="Arial"/>
              </a:rPr>
              <a:t> 1/10 * fcl  </a:t>
            </a:r>
            <a:endParaRPr b="0" lang="en-US" sz="1800" spc="-1" strike="noStrike">
              <a:solidFill>
                <a:srgbClr val="000000"/>
              </a:solidFill>
              <a:uFill>
                <a:solidFill>
                  <a:srgbClr val="ffffff"/>
                </a:solidFill>
              </a:uFill>
              <a:latin typeface="Arial"/>
            </a:endParaRPr>
          </a:p>
          <a:p>
            <a:pPr marL="8002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startAt="4"/>
            </a:pPr>
            <a:r>
              <a:rPr b="0" lang="en-US" sz="1800" spc="-1" strike="noStrike">
                <a:solidFill>
                  <a:srgbClr val="000000"/>
                </a:solidFill>
                <a:uFill>
                  <a:solidFill>
                    <a:srgbClr val="ffffff"/>
                  </a:solidFill>
                </a:uFill>
                <a:latin typeface="Arial"/>
              </a:rPr>
              <a:t>Compute value for CF based on plotted fp</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5)   Check CF Compensation by 1/β plot on Aol</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6)  SPICE simulation with CF for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Magnitude and Phase</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pPr>
            <a:r>
              <a:rPr b="0" lang="en-US" sz="1800" spc="-1" strike="noStrike">
                <a:solidFill>
                  <a:srgbClr val="000000"/>
                </a:solidFill>
                <a:uFill>
                  <a:solidFill>
                    <a:srgbClr val="ffffff"/>
                  </a:solidFill>
                </a:uFill>
                <a:latin typeface="Arial"/>
              </a:rPr>
              <a:t>7)   Adjust CF Compensation if greater Loop Gain (Aol</a:t>
            </a:r>
            <a:r>
              <a:rPr b="0" lang="en-US" sz="1800" spc="-1" strike="noStrike">
                <a:solidFill>
                  <a:srgbClr val="000000"/>
                </a:solidFill>
                <a:uFill>
                  <a:solidFill>
                    <a:srgbClr val="ffffff"/>
                  </a:solidFill>
                </a:uFill>
                <a:latin typeface="Symbol"/>
              </a:rPr>
              <a:t>b</a:t>
            </a:r>
            <a:r>
              <a:rPr b="0" lang="en-US" sz="1800" spc="-1" strike="noStrike">
                <a:solidFill>
                  <a:srgbClr val="000000"/>
                </a:solidFill>
                <a:uFill>
                  <a:solidFill>
                    <a:srgbClr val="ffffff"/>
                  </a:solidFill>
                </a:uFill>
                <a:latin typeface="Arial"/>
              </a:rPr>
              <a:t>) phase margin desired</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8)  Check closed loop AC response for VOUT/VIN</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Look for peaking which indicates marginal stability</a:t>
            </a:r>
            <a:endParaRPr b="0" lang="en-US" sz="1800" spc="-1" strike="noStrike">
              <a:solidFill>
                <a:srgbClr val="000000"/>
              </a:solidFill>
              <a:uFill>
                <a:solidFill>
                  <a:srgbClr val="ffffff"/>
                </a:solidFill>
              </a:uFill>
              <a:latin typeface="Arial"/>
            </a:endParaRPr>
          </a:p>
          <a:p>
            <a:pPr lvl="1" marL="914400" indent="-456840">
              <a:lnSpc>
                <a:spcPct val="100000"/>
              </a:lnSpc>
              <a:buClr>
                <a:srgbClr val="000000"/>
              </a:buClr>
              <a:buFont typeface="StarSymbol"/>
              <a:buAutoNum type="alphaUcParenR"/>
            </a:pPr>
            <a:r>
              <a:rPr b="0" lang="en-US" sz="1800" spc="-1" strike="noStrike">
                <a:solidFill>
                  <a:srgbClr val="000000"/>
                </a:solidFill>
                <a:uFill>
                  <a:solidFill>
                    <a:srgbClr val="ffffff"/>
                  </a:solidFill>
                </a:uFill>
                <a:latin typeface="Arial"/>
              </a:rPr>
              <a:t>Check if closed AC response is acceptable for end application</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0" lang="en-US" sz="1800" spc="-1" strike="noStrike">
                <a:solidFill>
                  <a:srgbClr val="000000"/>
                </a:solidFill>
                <a:uFill>
                  <a:solidFill>
                    <a:srgbClr val="ffffff"/>
                  </a:solidFill>
                </a:uFill>
                <a:latin typeface="Arial"/>
              </a:rPr>
              <a:t>9)  Check Transient response for VOUT/VIN </a:t>
            </a:r>
            <a:endParaRPr b="0" lang="en-US" sz="1800" spc="-1" strike="noStrike">
              <a:solidFill>
                <a:srgbClr val="000000"/>
              </a:solidFill>
              <a:uFill>
                <a:solidFill>
                  <a:srgbClr val="ffffff"/>
                </a:solidFill>
              </a:uFill>
              <a:latin typeface="Arial"/>
            </a:endParaRPr>
          </a:p>
          <a:p>
            <a:pPr marL="914400" indent="-456840">
              <a:lnSpc>
                <a:spcPct val="100000"/>
              </a:lnSpc>
            </a:pPr>
            <a:r>
              <a:rPr b="0" lang="en-US" sz="1800" spc="-1" strike="noStrike">
                <a:solidFill>
                  <a:srgbClr val="000000"/>
                </a:solidFill>
                <a:uFill>
                  <a:solidFill>
                    <a:srgbClr val="ffffff"/>
                  </a:solidFill>
                </a:uFill>
                <a:latin typeface="Arial"/>
              </a:rPr>
              <a:t>A) Overshoot and ringing in the time domain indicates marginal stability </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p:txBody>
      </p:sp>
      <p:sp>
        <p:nvSpPr>
          <p:cNvPr id="558" name="TextShape 3"/>
          <p:cNvSpPr txBox="1"/>
          <p:nvPr/>
        </p:nvSpPr>
        <p:spPr>
          <a:xfrm>
            <a:off x="6642000" y="6049800"/>
            <a:ext cx="2133360" cy="205920"/>
          </a:xfrm>
          <a:prstGeom prst="rect">
            <a:avLst/>
          </a:prstGeom>
          <a:noFill/>
          <a:ln>
            <a:noFill/>
          </a:ln>
        </p:spPr>
        <p:txBody>
          <a:bodyPr/>
          <a:p>
            <a:pPr algn="r">
              <a:lnSpc>
                <a:spcPct val="100000"/>
              </a:lnSpc>
            </a:pPr>
            <a:fld id="{574A2AA4-7296-41C3-9C7F-304178DFE9ED}"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9" name="Picture 2" descr=""/>
          <p:cNvPicPr/>
          <p:nvPr/>
        </p:nvPicPr>
        <p:blipFill>
          <a:blip r:embed="rId1"/>
          <a:stretch/>
        </p:blipFill>
        <p:spPr>
          <a:xfrm>
            <a:off x="61920" y="1082520"/>
            <a:ext cx="8733960" cy="5319360"/>
          </a:xfrm>
          <a:prstGeom prst="rect">
            <a:avLst/>
          </a:prstGeom>
          <a:ln w="9360">
            <a:noFill/>
          </a:ln>
        </p:spPr>
      </p:pic>
      <p:sp>
        <p:nvSpPr>
          <p:cNvPr id="560" name="TextShape 1"/>
          <p:cNvSpPr txBox="1"/>
          <p:nvPr/>
        </p:nvSpPr>
        <p:spPr>
          <a:xfrm>
            <a:off x="6642000" y="6078600"/>
            <a:ext cx="2133360" cy="205920"/>
          </a:xfrm>
          <a:prstGeom prst="rect">
            <a:avLst/>
          </a:prstGeom>
          <a:noFill/>
          <a:ln>
            <a:noFill/>
          </a:ln>
        </p:spPr>
        <p:txBody>
          <a:bodyPr/>
          <a:p>
            <a:pPr algn="r">
              <a:lnSpc>
                <a:spcPct val="100000"/>
              </a:lnSpc>
            </a:pPr>
            <a:fld id="{E288C4AE-EFBC-4745-983E-BDE9AEAC6EFB}"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61" name="TextShape 2"/>
          <p:cNvSpPr txBox="1"/>
          <p:nvPr/>
        </p:nvSpPr>
        <p:spPr>
          <a:xfrm>
            <a:off x="90360" y="142920"/>
            <a:ext cx="5833800" cy="81396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1),2),3) Plot Aol, 1/</a:t>
            </a:r>
            <a:r>
              <a:rPr b="1" lang="en-US" sz="2400" spc="-1" strike="noStrike">
                <a:solidFill>
                  <a:srgbClr val="c00000"/>
                </a:solidFill>
                <a:uFill>
                  <a:solidFill>
                    <a:srgbClr val="ffffff"/>
                  </a:solidFill>
                </a:uFill>
                <a:latin typeface="Symbol"/>
              </a:rPr>
              <a:t>b,</a:t>
            </a:r>
            <a:r>
              <a:rPr b="1" lang="en-US" sz="2400" spc="-1" strike="noStrike">
                <a:solidFill>
                  <a:srgbClr val="c00000"/>
                </a:solidFill>
                <a:uFill>
                  <a:solidFill>
                    <a:srgbClr val="ffffff"/>
                  </a:solidFill>
                </a:uFill>
                <a:latin typeface="Symbol"/>
              </a:rPr>
              <a:t>
</a:t>
            </a:r>
            <a:r>
              <a:rPr b="1" lang="en-US" sz="2400" spc="-1" strike="noStrike">
                <a:solidFill>
                  <a:srgbClr val="c00000"/>
                </a:solidFill>
                <a:uFill>
                  <a:solidFill>
                    <a:srgbClr val="ffffff"/>
                  </a:solidFill>
                </a:uFill>
                <a:latin typeface="Symbol"/>
              </a:rPr>
              <a:t>             </a:t>
            </a:r>
            <a:r>
              <a:rPr b="1" lang="en-US" sz="2400" spc="-1" strike="noStrike">
                <a:solidFill>
                  <a:srgbClr val="c00000"/>
                </a:solidFill>
                <a:uFill>
                  <a:solidFill>
                    <a:srgbClr val="ffffff"/>
                  </a:solidFill>
                </a:uFill>
                <a:latin typeface="Arial"/>
              </a:rPr>
              <a:t> Add fp in 1/</a:t>
            </a:r>
            <a:r>
              <a:rPr b="1" lang="en-US" sz="2400" spc="-1" strike="noStrike">
                <a:solidFill>
                  <a:srgbClr val="c00000"/>
                </a:solidFill>
                <a:uFill>
                  <a:solidFill>
                    <a:srgbClr val="ffffff"/>
                  </a:solidFill>
                </a:uFill>
                <a:latin typeface="Symbol"/>
              </a:rPr>
              <a:t>b</a:t>
            </a:r>
            <a:r>
              <a:rPr b="1" lang="en-US" sz="2400" spc="-1" strike="noStrike">
                <a:solidFill>
                  <a:srgbClr val="c00000"/>
                </a:solidFill>
                <a:uFill>
                  <a:solidFill>
                    <a:srgbClr val="ffffff"/>
                  </a:solidFill>
                </a:uFill>
                <a:latin typeface="Arial"/>
              </a:rPr>
              <a:t> for Stability</a:t>
            </a:r>
            <a:endParaRPr b="0" lang="en-US" sz="3200" spc="-1" strike="noStrike">
              <a:solidFill>
                <a:srgbClr val="000000"/>
              </a:solidFill>
              <a:uFill>
                <a:solidFill>
                  <a:srgbClr val="ffffff"/>
                </a:solidFill>
              </a:uFill>
              <a:latin typeface="Arial"/>
            </a:endParaRPr>
          </a:p>
        </p:txBody>
      </p:sp>
      <p:pic>
        <p:nvPicPr>
          <p:cNvPr id="562" name="Picture 5" descr=""/>
          <p:cNvPicPr/>
          <p:nvPr/>
        </p:nvPicPr>
        <p:blipFill>
          <a:blip r:embed="rId2"/>
          <a:stretch/>
        </p:blipFill>
        <p:spPr>
          <a:xfrm>
            <a:off x="6362640" y="3306600"/>
            <a:ext cx="610920" cy="595080"/>
          </a:xfrm>
          <a:prstGeom prst="rect">
            <a:avLst/>
          </a:prstGeom>
          <a:ln w="9360">
            <a:noFill/>
          </a:ln>
        </p:spPr>
      </p:pic>
      <p:pic>
        <p:nvPicPr>
          <p:cNvPr id="563" name="Picture 3" descr=""/>
          <p:cNvPicPr/>
          <p:nvPr/>
        </p:nvPicPr>
        <p:blipFill>
          <a:blip r:embed="rId3"/>
          <a:stretch/>
        </p:blipFill>
        <p:spPr>
          <a:xfrm>
            <a:off x="4951440" y="0"/>
            <a:ext cx="4192200" cy="2910960"/>
          </a:xfrm>
          <a:prstGeom prst="rect">
            <a:avLst/>
          </a:prstGeom>
          <a:ln w="9360">
            <a:noFill/>
          </a:ln>
        </p:spPr>
      </p:pic>
      <p:sp>
        <p:nvSpPr>
          <p:cNvPr id="564" name="Line 3"/>
          <p:cNvSpPr/>
          <p:nvPr/>
        </p:nvSpPr>
        <p:spPr>
          <a:xfrm>
            <a:off x="6505560" y="4410000"/>
            <a:ext cx="2347920" cy="360"/>
          </a:xfrm>
          <a:prstGeom prst="line">
            <a:avLst/>
          </a:prstGeom>
          <a:ln w="25560">
            <a:solidFill>
              <a:srgbClr val="d90000"/>
            </a:solidFill>
            <a:round/>
          </a:ln>
        </p:spPr>
        <p:style>
          <a:lnRef idx="1">
            <a:schemeClr val="accent1"/>
          </a:lnRef>
          <a:fillRef idx="0">
            <a:schemeClr val="accent1"/>
          </a:fillRef>
          <a:effectRef idx="0">
            <a:schemeClr val="accent1"/>
          </a:effectRef>
          <a:fontRef idx="minor"/>
        </p:style>
      </p:sp>
      <p:sp>
        <p:nvSpPr>
          <p:cNvPr id="565" name="CustomShape 4"/>
          <p:cNvSpPr/>
          <p:nvPr/>
        </p:nvSpPr>
        <p:spPr>
          <a:xfrm>
            <a:off x="6873120" y="4948200"/>
            <a:ext cx="738720" cy="516600"/>
          </a:xfrm>
          <a:prstGeom prst="rect">
            <a:avLst/>
          </a:prstGeom>
          <a:solidFill>
            <a:schemeClr val="bg1"/>
          </a:solidFill>
          <a:ln w="22320">
            <a:solidFill>
              <a:srgbClr val="ff0000"/>
            </a:solidFill>
            <a:miter/>
          </a:ln>
        </p:spPr>
        <p:style>
          <a:lnRef idx="0"/>
          <a:fillRef idx="0"/>
          <a:effectRef idx="0"/>
          <a:fontRef idx="minor"/>
        </p:style>
        <p:txBody>
          <a:bodyPr wrap="none" lIns="90000" rIns="90000" tIns="45000" bIns="45000"/>
          <a:p>
            <a:pPr>
              <a:lnSpc>
                <a:spcPct val="100000"/>
              </a:lnSpc>
            </a:pPr>
            <a:r>
              <a:rPr b="1" lang="en-US" sz="1400" spc="-1" strike="noStrike">
                <a:solidFill>
                  <a:srgbClr val="ff0000"/>
                </a:solidFill>
                <a:uFill>
                  <a:solidFill>
                    <a:srgbClr val="ffffff"/>
                  </a:solidFill>
                </a:uFill>
                <a:latin typeface="Arial"/>
              </a:rPr>
              <a:t>Add fp</a:t>
            </a:r>
            <a:r>
              <a:rPr b="1" lang="en-US" sz="1400" spc="-1" strike="noStrike">
                <a:solidFill>
                  <a:srgbClr val="ff0000"/>
                </a:solidFill>
                <a:uFill>
                  <a:solidFill>
                    <a:srgbClr val="ffffff"/>
                  </a:solidFill>
                </a:uFill>
                <a:latin typeface="Arial"/>
              </a:rPr>
              <a:t>
</a:t>
            </a:r>
            <a:r>
              <a:rPr b="1" lang="en-US" sz="1400" spc="-1" strike="noStrike">
                <a:solidFill>
                  <a:srgbClr val="ff0000"/>
                </a:solidFill>
                <a:uFill>
                  <a:solidFill>
                    <a:srgbClr val="ffffff"/>
                  </a:solidFill>
                </a:uFill>
                <a:latin typeface="Arial"/>
              </a:rPr>
              <a:t>here?</a:t>
            </a:r>
            <a:endParaRPr b="0" lang="en-US" sz="1800" spc="-1" strike="noStrike">
              <a:solidFill>
                <a:srgbClr val="000000"/>
              </a:solidFill>
              <a:uFill>
                <a:solidFill>
                  <a:srgbClr val="ffffff"/>
                </a:solidFill>
              </a:uFill>
              <a:latin typeface="Arial"/>
            </a:endParaRPr>
          </a:p>
        </p:txBody>
      </p:sp>
      <p:sp>
        <p:nvSpPr>
          <p:cNvPr id="566" name="CustomShape 5"/>
          <p:cNvSpPr/>
          <p:nvPr/>
        </p:nvSpPr>
        <p:spPr>
          <a:xfrm flipH="1" flipV="1">
            <a:off x="6571440" y="4466520"/>
            <a:ext cx="285480" cy="495000"/>
          </a:xfrm>
          <a:custGeom>
            <a:avLst/>
            <a:gdLst/>
            <a:ahLst/>
            <a:rect l="l" t="t" r="r" b="b"/>
            <a:pathLst>
              <a:path w="21600" h="21600">
                <a:moveTo>
                  <a:pt x="0" y="0"/>
                </a:moveTo>
                <a:lnTo>
                  <a:pt x="21600" y="21600"/>
                </a:lnTo>
              </a:path>
            </a:pathLst>
          </a:custGeom>
          <a:noFill/>
          <a:ln w="19080">
            <a:solidFill>
              <a:srgbClr val="ff0000"/>
            </a:solidFill>
            <a:round/>
            <a:tailEnd len="med" type="arrow" w="med"/>
          </a:ln>
        </p:spPr>
        <p:style>
          <a:lnRef idx="1">
            <a:schemeClr val="accent1"/>
          </a:lnRef>
          <a:fillRef idx="0">
            <a:schemeClr val="accent1"/>
          </a:fillRef>
          <a:effectRef idx="0">
            <a:schemeClr val="accent1"/>
          </a:effectRef>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6642000" y="6049800"/>
            <a:ext cx="2133360" cy="205920"/>
          </a:xfrm>
          <a:prstGeom prst="rect">
            <a:avLst/>
          </a:prstGeom>
          <a:noFill/>
          <a:ln>
            <a:noFill/>
          </a:ln>
        </p:spPr>
        <p:txBody>
          <a:bodyPr/>
          <a:p>
            <a:pPr algn="r">
              <a:lnSpc>
                <a:spcPct val="100000"/>
              </a:lnSpc>
            </a:pPr>
            <a:fld id="{4E86C58C-3CD0-46B0-9E10-72506AC4047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31" name="TextShape 2"/>
          <p:cNvSpPr txBox="1"/>
          <p:nvPr/>
        </p:nvSpPr>
        <p:spPr>
          <a:xfrm>
            <a:off x="371520" y="266760"/>
            <a:ext cx="8553240" cy="399600"/>
          </a:xfrm>
          <a:prstGeom prst="rect">
            <a:avLst/>
          </a:prstGeom>
          <a:noFill/>
          <a:ln>
            <a:noFill/>
          </a:ln>
        </p:spPr>
        <p:txBody>
          <a:bodyPr/>
          <a:p>
            <a:pPr>
              <a:lnSpc>
                <a:spcPct val="100000"/>
              </a:lnSpc>
            </a:pPr>
            <a:r>
              <a:rPr b="1" lang="en-US" sz="2800" spc="-1" strike="noStrike">
                <a:solidFill>
                  <a:srgbClr val="c00000"/>
                </a:solidFill>
                <a:uFill>
                  <a:solidFill>
                    <a:srgbClr val="ffffff"/>
                  </a:solidFill>
                </a:uFill>
                <a:latin typeface="Arial"/>
              </a:rPr>
              <a:t>Non-Loop Stability:</a:t>
            </a:r>
            <a:r>
              <a:rPr b="1" lang="en-US" sz="2800" spc="-1" strike="noStrike">
                <a:solidFill>
                  <a:srgbClr val="ff0000"/>
                </a:solidFill>
                <a:uFill>
                  <a:solidFill>
                    <a:srgbClr val="ffffff"/>
                  </a:solidFill>
                </a:uFill>
                <a:latin typeface="Arial"/>
              </a:rPr>
              <a:t> </a:t>
            </a:r>
            <a:r>
              <a:rPr b="1" lang="en-US" sz="2800" spc="-1" strike="noStrike">
                <a:solidFill>
                  <a:srgbClr val="c00000"/>
                </a:solidFill>
                <a:uFill>
                  <a:solidFill>
                    <a:srgbClr val="ffffff"/>
                  </a:solidFill>
                </a:uFill>
                <a:latin typeface="Arial"/>
              </a:rPr>
              <a:t>Loop Frequency Definitions</a:t>
            </a:r>
            <a:endParaRPr b="0" lang="en-US" sz="3200" spc="-1" strike="noStrike">
              <a:solidFill>
                <a:srgbClr val="000000"/>
              </a:solidFill>
              <a:uFill>
                <a:solidFill>
                  <a:srgbClr val="ffffff"/>
                </a:solidFill>
              </a:uFill>
              <a:latin typeface="Arial"/>
            </a:endParaRPr>
          </a:p>
        </p:txBody>
      </p:sp>
      <p:graphicFrame>
        <p:nvGraphicFramePr>
          <p:cNvPr id="232" name="Object 3"/>
          <p:cNvGraphicFramePr/>
          <p:nvPr/>
        </p:nvGraphicFramePr>
        <p:xfrm>
          <a:off x="0" y="950760"/>
          <a:ext cx="6856200" cy="5254200"/>
        </p:xfrm>
        <a:graphic>
          <a:graphicData uri="http://schemas.openxmlformats.org/presentationml/2006/ole">
            <p:oleObj progId="Visio.Drawing.11" r:id="rId1" spid="">
              <p:embed/>
              <p:pic>
                <p:nvPicPr>
                  <p:cNvPr id="233" name="Object 3" descr=""/>
                  <p:cNvPicPr/>
                  <p:nvPr/>
                </p:nvPicPr>
                <p:blipFill>
                  <a:blip r:embed="rId2"/>
                  <a:stretch/>
                </p:blipFill>
                <p:spPr>
                  <a:xfrm>
                    <a:off x="0" y="950760"/>
                    <a:ext cx="6856200" cy="5254200"/>
                  </a:xfrm>
                  <a:prstGeom prst="rect">
                    <a:avLst/>
                  </a:prstGeom>
                  <a:ln>
                    <a:noFill/>
                  </a:ln>
                </p:spPr>
              </p:pic>
            </p:oleObj>
          </a:graphicData>
        </a:graphic>
      </p:graphicFrame>
      <p:sp>
        <p:nvSpPr>
          <p:cNvPr id="234" name="CustomShape 4"/>
          <p:cNvSpPr/>
          <p:nvPr/>
        </p:nvSpPr>
        <p:spPr>
          <a:xfrm>
            <a:off x="4952880" y="955800"/>
            <a:ext cx="4190760" cy="155052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ff6600"/>
                </a:solidFill>
                <a:uFill>
                  <a:solidFill>
                    <a:srgbClr val="ffffff"/>
                  </a:solidFill>
                </a:uFill>
                <a:latin typeface="Arial"/>
              </a:rPr>
              <a:t>fcl:</a:t>
            </a:r>
            <a:r>
              <a:rPr b="0" lang="en-US" sz="1600" spc="-1" strike="noStrike">
                <a:solidFill>
                  <a:srgbClr val="ff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rPr>
              <a:t>Where Loop Gain (Aolβ) = 1</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ff6600"/>
                </a:solidFill>
                <a:uFill>
                  <a:solidFill>
                    <a:srgbClr val="ffffff"/>
                  </a:solidFill>
                </a:uFill>
                <a:latin typeface="Arial"/>
              </a:rPr>
              <a:t>fGBW:</a:t>
            </a:r>
            <a:r>
              <a:rPr b="0" lang="en-US" sz="1600" spc="-1" strike="noStrike">
                <a:solidFill>
                  <a:srgbClr val="ff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rPr>
              <a:t>Where Op Amp Aol Curve crosses 0dB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rPr>
              <a:t>(Unity Gain Bandwidth)</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67" name="Object 1"/>
          <p:cNvGraphicFramePr/>
          <p:nvPr/>
        </p:nvGraphicFramePr>
        <p:xfrm>
          <a:off x="3181320" y="860400"/>
          <a:ext cx="5857560" cy="5416200"/>
        </p:xfrm>
        <a:graphic>
          <a:graphicData uri="http://schemas.openxmlformats.org/presentationml/2006/ole">
            <p:oleObj progId="Equation.3" r:id="rId1" spid="">
              <p:embed/>
              <p:pic>
                <p:nvPicPr>
                  <p:cNvPr id="568" name="Object 2" descr=""/>
                  <p:cNvPicPr/>
                  <p:nvPr/>
                </p:nvPicPr>
                <p:blipFill>
                  <a:blip r:embed="rId2"/>
                  <a:stretch/>
                </p:blipFill>
                <p:spPr>
                  <a:xfrm>
                    <a:off x="3181320" y="860400"/>
                    <a:ext cx="5857560" cy="5416200"/>
                  </a:xfrm>
                  <a:prstGeom prst="rect">
                    <a:avLst/>
                  </a:prstGeom>
                  <a:ln>
                    <a:noFill/>
                  </a:ln>
                </p:spPr>
              </p:pic>
            </p:oleObj>
          </a:graphicData>
        </a:graphic>
      </p:graphicFrame>
      <p:pic>
        <p:nvPicPr>
          <p:cNvPr id="569" name="Picture 3" descr=""/>
          <p:cNvPicPr/>
          <p:nvPr/>
        </p:nvPicPr>
        <p:blipFill>
          <a:blip r:embed="rId3"/>
          <a:stretch/>
        </p:blipFill>
        <p:spPr>
          <a:xfrm>
            <a:off x="0" y="4132440"/>
            <a:ext cx="3163680" cy="2068200"/>
          </a:xfrm>
          <a:prstGeom prst="rect">
            <a:avLst/>
          </a:prstGeom>
          <a:ln w="9360">
            <a:noFill/>
          </a:ln>
        </p:spPr>
      </p:pic>
      <p:sp>
        <p:nvSpPr>
          <p:cNvPr id="570" name="TextShape 2"/>
          <p:cNvSpPr txBox="1"/>
          <p:nvPr/>
        </p:nvSpPr>
        <p:spPr>
          <a:xfrm>
            <a:off x="6642000" y="6078600"/>
            <a:ext cx="2133360" cy="205920"/>
          </a:xfrm>
          <a:prstGeom prst="rect">
            <a:avLst/>
          </a:prstGeom>
          <a:noFill/>
          <a:ln>
            <a:noFill/>
          </a:ln>
        </p:spPr>
        <p:txBody>
          <a:bodyPr/>
          <a:p>
            <a:pPr algn="r">
              <a:lnSpc>
                <a:spcPct val="100000"/>
              </a:lnSpc>
            </a:pPr>
            <a:fld id="{655B322A-1253-4EDF-B697-8792C3E062C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71" name="TextShape 3"/>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4) Compute Value for CF based on location of fp</a:t>
            </a:r>
            <a:endParaRPr b="0" lang="en-US" sz="3200" spc="-1" strike="noStrike">
              <a:solidFill>
                <a:srgbClr val="000000"/>
              </a:solidFill>
              <a:uFill>
                <a:solidFill>
                  <a:srgbClr val="ffffff"/>
                </a:solidFill>
              </a:uFill>
              <a:latin typeface="Arial"/>
            </a:endParaRPr>
          </a:p>
        </p:txBody>
      </p:sp>
      <p:sp>
        <p:nvSpPr>
          <p:cNvPr id="572" name="CustomShape 4"/>
          <p:cNvSpPr/>
          <p:nvPr/>
        </p:nvSpPr>
        <p:spPr>
          <a:xfrm>
            <a:off x="1407960" y="3276720"/>
            <a:ext cx="7560" cy="1096560"/>
          </a:xfrm>
          <a:custGeom>
            <a:avLst/>
            <a:gdLst/>
            <a:ahLst/>
            <a:rect l="l" t="t" r="r" b="b"/>
            <a:pathLst>
              <a:path w="21600" h="21600">
                <a:moveTo>
                  <a:pt x="0" y="0"/>
                </a:moveTo>
                <a:lnTo>
                  <a:pt x="21600" y="21600"/>
                </a:lnTo>
              </a:path>
            </a:pathLst>
          </a:custGeom>
          <a:noFill/>
          <a:ln w="2844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573" name="CustomShape 5"/>
          <p:cNvSpPr/>
          <p:nvPr/>
        </p:nvSpPr>
        <p:spPr>
          <a:xfrm flipV="1">
            <a:off x="1847880" y="3314160"/>
            <a:ext cx="1218960" cy="961560"/>
          </a:xfrm>
          <a:custGeom>
            <a:avLst/>
            <a:gdLst/>
            <a:ahLst/>
            <a:rect l="l" t="t" r="r" b="b"/>
            <a:pathLst>
              <a:path w="21600" h="21600">
                <a:moveTo>
                  <a:pt x="0" y="0"/>
                </a:moveTo>
                <a:lnTo>
                  <a:pt x="21600" y="21600"/>
                </a:lnTo>
              </a:path>
            </a:pathLst>
          </a:custGeom>
          <a:noFill/>
          <a:ln w="28440">
            <a:solidFill>
              <a:srgbClr val="d90000"/>
            </a:solidFill>
            <a:round/>
            <a:tailEnd len="med" type="arrow" w="med"/>
          </a:ln>
        </p:spPr>
        <p:style>
          <a:lnRef idx="1">
            <a:schemeClr val="accent1"/>
          </a:lnRef>
          <a:fillRef idx="0">
            <a:schemeClr val="accent1"/>
          </a:fillRef>
          <a:effectRef idx="0">
            <a:schemeClr val="accent1"/>
          </a:effectRef>
          <a:fontRef idx="minor"/>
        </p:style>
      </p:sp>
      <p:pic>
        <p:nvPicPr>
          <p:cNvPr id="574" name="Picture 5" descr=""/>
          <p:cNvPicPr/>
          <p:nvPr/>
        </p:nvPicPr>
        <p:blipFill>
          <a:blip r:embed="rId4"/>
          <a:stretch/>
        </p:blipFill>
        <p:spPr>
          <a:xfrm>
            <a:off x="15840" y="658800"/>
            <a:ext cx="3114360" cy="3047760"/>
          </a:xfrm>
          <a:prstGeom prst="rect">
            <a:avLst/>
          </a:prstGeom>
          <a:ln w="9360">
            <a:noFill/>
          </a:ln>
        </p:spPr>
      </p:pic>
      <p:sp>
        <p:nvSpPr>
          <p:cNvPr id="575" name="CustomShape 6"/>
          <p:cNvSpPr/>
          <p:nvPr/>
        </p:nvSpPr>
        <p:spPr>
          <a:xfrm>
            <a:off x="3137040" y="3571920"/>
            <a:ext cx="2053800" cy="4852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76" name="CustomShape 7"/>
          <p:cNvSpPr/>
          <p:nvPr/>
        </p:nvSpPr>
        <p:spPr>
          <a:xfrm>
            <a:off x="6566040" y="3664080"/>
            <a:ext cx="580680" cy="2948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77" name="CustomShape 8"/>
          <p:cNvSpPr/>
          <p:nvPr/>
        </p:nvSpPr>
        <p:spPr>
          <a:xfrm>
            <a:off x="3156120" y="4124160"/>
            <a:ext cx="3520800" cy="51876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78" name="CustomShape 9"/>
          <p:cNvSpPr/>
          <p:nvPr/>
        </p:nvSpPr>
        <p:spPr>
          <a:xfrm>
            <a:off x="6413400" y="4768920"/>
            <a:ext cx="653760" cy="2948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79" name="CustomShape 10"/>
          <p:cNvSpPr/>
          <p:nvPr/>
        </p:nvSpPr>
        <p:spPr>
          <a:xfrm>
            <a:off x="3146400" y="4664160"/>
            <a:ext cx="853560" cy="4885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80" name="CustomShape 11"/>
          <p:cNvSpPr/>
          <p:nvPr/>
        </p:nvSpPr>
        <p:spPr>
          <a:xfrm>
            <a:off x="3146400" y="5216400"/>
            <a:ext cx="2234880" cy="4885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81" name="CustomShape 12"/>
          <p:cNvSpPr/>
          <p:nvPr/>
        </p:nvSpPr>
        <p:spPr>
          <a:xfrm>
            <a:off x="5861160" y="5835600"/>
            <a:ext cx="653760" cy="2948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82" name="CustomShape 13"/>
          <p:cNvSpPr/>
          <p:nvPr/>
        </p:nvSpPr>
        <p:spPr>
          <a:xfrm>
            <a:off x="3146400" y="5753160"/>
            <a:ext cx="1015560" cy="52344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583" name="CustomShape 14"/>
          <p:cNvSpPr/>
          <p:nvPr/>
        </p:nvSpPr>
        <p:spPr>
          <a:xfrm>
            <a:off x="5899320" y="1033560"/>
            <a:ext cx="3038040" cy="639000"/>
          </a:xfrm>
          <a:prstGeom prst="rect">
            <a:avLst/>
          </a:prstGeom>
          <a:noFill/>
          <a:ln>
            <a:solidFill>
              <a:schemeClr val="accent1">
                <a:shade val="95000"/>
                <a:satMod val="105000"/>
              </a:schemeClr>
            </a:solid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rPr>
              <a:t>Note: Location of fz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ff0000"/>
                </a:solidFill>
                <a:uFill>
                  <a:solidFill>
                    <a:srgbClr val="ffffff"/>
                  </a:solidFill>
                </a:uFill>
                <a:latin typeface="Arial"/>
              </a:rPr>
              <a:t>changes when CF is added</a:t>
            </a:r>
            <a:endParaRPr b="0" lang="en-US" sz="1800" spc="-1" strike="noStrike">
              <a:solidFill>
                <a:srgbClr val="000000"/>
              </a:solidFill>
              <a:uFill>
                <a:solidFill>
                  <a:srgbClr val="ffffff"/>
                </a:solidFill>
              </a:uFill>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TextShape 1"/>
          <p:cNvSpPr txBox="1"/>
          <p:nvPr/>
        </p:nvSpPr>
        <p:spPr>
          <a:xfrm>
            <a:off x="6681960" y="6039000"/>
            <a:ext cx="2133360" cy="205920"/>
          </a:xfrm>
          <a:prstGeom prst="rect">
            <a:avLst/>
          </a:prstGeom>
          <a:noFill/>
          <a:ln>
            <a:noFill/>
          </a:ln>
        </p:spPr>
        <p:txBody>
          <a:bodyPr/>
          <a:p>
            <a:pPr algn="r">
              <a:lnSpc>
                <a:spcPct val="100000"/>
              </a:lnSpc>
            </a:pPr>
            <a:fld id="{541BB600-7936-40C2-9637-DDA053296AA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85" name="TextShape 2"/>
          <p:cNvSpPr txBox="1"/>
          <p:nvPr/>
        </p:nvSpPr>
        <p:spPr>
          <a:xfrm>
            <a:off x="231840" y="776160"/>
            <a:ext cx="8457840" cy="81396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Maximum Bandwidth CF Compensation for Cin</a:t>
            </a:r>
            <a:endParaRPr b="0" lang="en-US" sz="3200" spc="-1" strike="noStrike">
              <a:solidFill>
                <a:srgbClr val="000000"/>
              </a:solidFill>
              <a:uFill>
                <a:solidFill>
                  <a:srgbClr val="ffffff"/>
                </a:solidFill>
              </a:uFill>
              <a:latin typeface="Arial"/>
            </a:endParaRPr>
          </a:p>
        </p:txBody>
      </p:sp>
      <p:pic>
        <p:nvPicPr>
          <p:cNvPr id="586" name="Picture 8" descr=""/>
          <p:cNvPicPr/>
          <p:nvPr/>
        </p:nvPicPr>
        <p:blipFill>
          <a:blip r:embed="rId1"/>
          <a:stretch/>
        </p:blipFill>
        <p:spPr>
          <a:xfrm>
            <a:off x="125280" y="2814480"/>
            <a:ext cx="2844360" cy="2889000"/>
          </a:xfrm>
          <a:prstGeom prst="rect">
            <a:avLst/>
          </a:prstGeom>
          <a:ln w="9360">
            <a:noFill/>
          </a:ln>
        </p:spPr>
      </p:pic>
      <p:pic>
        <p:nvPicPr>
          <p:cNvPr id="587" name="Picture 10" descr=""/>
          <p:cNvPicPr/>
          <p:nvPr/>
        </p:nvPicPr>
        <p:blipFill>
          <a:blip r:embed="rId2"/>
          <a:stretch/>
        </p:blipFill>
        <p:spPr>
          <a:xfrm>
            <a:off x="6161040" y="2708280"/>
            <a:ext cx="2982600" cy="2773080"/>
          </a:xfrm>
          <a:prstGeom prst="rect">
            <a:avLst/>
          </a:prstGeom>
          <a:ln w="9360">
            <a:noFill/>
          </a:ln>
        </p:spPr>
      </p:pic>
      <p:pic>
        <p:nvPicPr>
          <p:cNvPr id="588" name="Picture 11" descr=""/>
          <p:cNvPicPr/>
          <p:nvPr/>
        </p:nvPicPr>
        <p:blipFill>
          <a:blip r:embed="rId3"/>
          <a:stretch/>
        </p:blipFill>
        <p:spPr>
          <a:xfrm>
            <a:off x="2973240" y="2698920"/>
            <a:ext cx="3114360" cy="3047760"/>
          </a:xfrm>
          <a:prstGeom prst="rect">
            <a:avLst/>
          </a:prstGeom>
          <a:ln w="9360">
            <a:noFill/>
          </a:ln>
        </p:spPr>
      </p:pic>
      <p:sp>
        <p:nvSpPr>
          <p:cNvPr id="589" name="CustomShape 3"/>
          <p:cNvSpPr/>
          <p:nvPr/>
        </p:nvSpPr>
        <p:spPr>
          <a:xfrm>
            <a:off x="6130800" y="2495520"/>
            <a:ext cx="2706480" cy="3034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Closed Loop VOUT / VIN Model</a:t>
            </a:r>
            <a:endParaRPr b="0" lang="en-US" sz="1800" spc="-1" strike="noStrike">
              <a:solidFill>
                <a:srgbClr val="000000"/>
              </a:solidFill>
              <a:uFill>
                <a:solidFill>
                  <a:srgbClr val="ffffff"/>
                </a:solidFill>
              </a:uFill>
              <a:latin typeface="Arial"/>
            </a:endParaRPr>
          </a:p>
        </p:txBody>
      </p:sp>
      <p:sp>
        <p:nvSpPr>
          <p:cNvPr id="590" name="CustomShape 4"/>
          <p:cNvSpPr/>
          <p:nvPr/>
        </p:nvSpPr>
        <p:spPr>
          <a:xfrm>
            <a:off x="668520" y="2471760"/>
            <a:ext cx="1499400" cy="3034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Complete Circuit</a:t>
            </a:r>
            <a:endParaRPr b="0" lang="en-US" sz="1800" spc="-1" strike="noStrike">
              <a:solidFill>
                <a:srgbClr val="000000"/>
              </a:solidFill>
              <a:uFill>
                <a:solidFill>
                  <a:srgbClr val="ffffff"/>
                </a:solidFill>
              </a:uFill>
              <a:latin typeface="Arial"/>
            </a:endParaRPr>
          </a:p>
        </p:txBody>
      </p:sp>
      <p:sp>
        <p:nvSpPr>
          <p:cNvPr id="591" name="CustomShape 5"/>
          <p:cNvSpPr/>
          <p:nvPr/>
        </p:nvSpPr>
        <p:spPr>
          <a:xfrm>
            <a:off x="3663000" y="2487600"/>
            <a:ext cx="1539000" cy="3034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Loop Gain Model</a:t>
            </a:r>
            <a:endParaRPr b="0" lang="en-US" sz="1800" spc="-1" strike="noStrike">
              <a:solidFill>
                <a:srgbClr val="000000"/>
              </a:solidFill>
              <a:uFill>
                <a:solidFill>
                  <a:srgbClr val="ffffff"/>
                </a:solidFill>
              </a:uFill>
              <a:latin typeface="Arial"/>
            </a:endParaRPr>
          </a:p>
        </p:txBody>
      </p:sp>
      <p:sp>
        <p:nvSpPr>
          <p:cNvPr id="592" name="CustomShape 6"/>
          <p:cNvSpPr/>
          <p:nvPr/>
        </p:nvSpPr>
        <p:spPr>
          <a:xfrm>
            <a:off x="287280" y="1482840"/>
            <a:ext cx="8188200" cy="942840"/>
          </a:xfrm>
          <a:prstGeom prst="rect">
            <a:avLst/>
          </a:prstGeom>
          <a:noFill/>
          <a:ln>
            <a:solidFill>
              <a:schemeClr val="accent1"/>
            </a:solid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rPr>
              <a:t>For maximum Closed Loop Bandwidth for VOUT / VIN:</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arenR"/>
            </a:pPr>
            <a:r>
              <a:rPr b="0" lang="en-US" sz="1400" spc="-1" strike="noStrike">
                <a:solidFill>
                  <a:srgbClr val="000000"/>
                </a:solidFill>
                <a:uFill>
                  <a:solidFill>
                    <a:srgbClr val="ffffff"/>
                  </a:solidFill>
                </a:uFill>
                <a:latin typeface="Arial"/>
              </a:rPr>
              <a:t>CF needs to compensate input capacitance of Ccm- only since gain effects of Cdiff are nulled out</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400" spc="-1" strike="noStrike">
                <a:solidFill>
                  <a:srgbClr val="000000"/>
                </a:solidFill>
                <a:uFill>
                  <a:solidFill>
                    <a:srgbClr val="ffffff"/>
                  </a:solidFill>
                </a:uFill>
                <a:latin typeface="Arial"/>
              </a:rPr>
              <a:t>       </a:t>
            </a:r>
            <a:r>
              <a:rPr b="0" lang="en-US" sz="1400" spc="-1" strike="noStrike">
                <a:solidFill>
                  <a:srgbClr val="000000"/>
                </a:solidFill>
                <a:uFill>
                  <a:solidFill>
                    <a:srgbClr val="ffffff"/>
                  </a:solidFill>
                </a:uFill>
                <a:latin typeface="Arial"/>
              </a:rPr>
              <a:t>(Similar to Non-Inverting Noise Gain op amp configuration) </a:t>
            </a:r>
            <a:endParaRPr b="0" lang="en-US" sz="1800" spc="-1" strike="noStrike">
              <a:solidFill>
                <a:srgbClr val="000000"/>
              </a:solidFill>
              <a:uFill>
                <a:solidFill>
                  <a:srgbClr val="ffffff"/>
                </a:solidFill>
              </a:uFill>
              <a:latin typeface="Arial"/>
            </a:endParaRPr>
          </a:p>
          <a:p>
            <a:pPr marL="343080" indent="-342720">
              <a:lnSpc>
                <a:spcPct val="100000"/>
              </a:lnSpc>
            </a:pPr>
            <a:r>
              <a:rPr b="0" lang="en-US" sz="1400" spc="-1" strike="noStrike">
                <a:solidFill>
                  <a:srgbClr val="000000"/>
                </a:solidFill>
                <a:uFill>
                  <a:solidFill>
                    <a:srgbClr val="ffffff"/>
                  </a:solidFill>
                </a:uFill>
                <a:latin typeface="Arial"/>
              </a:rPr>
              <a:t>2)    Stability and phase margin are still determined by Cin_eq (Cdiff // Ccm-)</a:t>
            </a:r>
            <a:endParaRPr b="0" lang="en-US" sz="1800" spc="-1" strike="noStrike">
              <a:solidFill>
                <a:srgbClr val="000000"/>
              </a:solidFill>
              <a:uFill>
                <a:solidFill>
                  <a:srgbClr val="ffffff"/>
                </a:solidFill>
              </a:uFill>
              <a:latin typeface="Arial"/>
            </a:endParaRPr>
          </a:p>
        </p:txBody>
      </p:sp>
      <p:sp>
        <p:nvSpPr>
          <p:cNvPr id="593" name="CustomShape 7"/>
          <p:cNvSpPr/>
          <p:nvPr/>
        </p:nvSpPr>
        <p:spPr>
          <a:xfrm>
            <a:off x="231840" y="142920"/>
            <a:ext cx="8457840" cy="813960"/>
          </a:xfrm>
          <a:prstGeom prst="rect">
            <a:avLst/>
          </a:prstGeom>
          <a:noFill/>
          <a:ln w="9360">
            <a:noFill/>
          </a:ln>
        </p:spPr>
        <p:style>
          <a:lnRef idx="0"/>
          <a:fillRef idx="0"/>
          <a:effectRef idx="0"/>
          <a:fontRef idx="minor"/>
        </p:style>
        <p:txBody>
          <a:bodyPr lIns="90000" rIns="90000" tIns="45000" bIns="45000" anchor="ctr"/>
          <a:p>
            <a:pPr>
              <a:lnSpc>
                <a:spcPct val="85000"/>
              </a:lnSpc>
            </a:pPr>
            <a:r>
              <a:rPr b="1" lang="en-US" sz="2800" spc="-1" strike="noStrike">
                <a:solidFill>
                  <a:srgbClr val="c00000"/>
                </a:solidFill>
                <a:uFill>
                  <a:solidFill>
                    <a:srgbClr val="ffffff"/>
                  </a:solidFill>
                </a:uFill>
                <a:latin typeface="Arial"/>
              </a:rPr>
              <a:t>4) Compute Value for CF based on location of fp</a:t>
            </a:r>
            <a:endParaRPr b="0" lang="en-US" sz="1800" spc="-1" strike="noStrike">
              <a:solidFill>
                <a:srgbClr val="000000"/>
              </a:solidFill>
              <a:uFill>
                <a:solidFill>
                  <a:srgbClr val="ffffff"/>
                </a:solidFill>
              </a:u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4" name="Picture 3" descr=""/>
          <p:cNvPicPr/>
          <p:nvPr/>
        </p:nvPicPr>
        <p:blipFill>
          <a:blip r:embed="rId1"/>
          <a:stretch/>
        </p:blipFill>
        <p:spPr>
          <a:xfrm>
            <a:off x="123840" y="755640"/>
            <a:ext cx="8951400" cy="5451120"/>
          </a:xfrm>
          <a:prstGeom prst="rect">
            <a:avLst/>
          </a:prstGeom>
          <a:ln w="9360">
            <a:noFill/>
          </a:ln>
        </p:spPr>
      </p:pic>
      <p:sp>
        <p:nvSpPr>
          <p:cNvPr id="595" name="TextShape 1"/>
          <p:cNvSpPr txBox="1"/>
          <p:nvPr/>
        </p:nvSpPr>
        <p:spPr>
          <a:xfrm>
            <a:off x="6642000" y="6078600"/>
            <a:ext cx="2133360" cy="205920"/>
          </a:xfrm>
          <a:prstGeom prst="rect">
            <a:avLst/>
          </a:prstGeom>
          <a:noFill/>
          <a:ln>
            <a:noFill/>
          </a:ln>
        </p:spPr>
        <p:txBody>
          <a:bodyPr/>
          <a:p>
            <a:pPr algn="r">
              <a:lnSpc>
                <a:spcPct val="100000"/>
              </a:lnSpc>
            </a:pPr>
            <a:fld id="{FB6FD543-0EA2-439A-9F84-6C0BD2C52C58}"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96" name="TextShape 2"/>
          <p:cNvSpPr txBox="1"/>
          <p:nvPr/>
        </p:nvSpPr>
        <p:spPr>
          <a:xfrm>
            <a:off x="46080" y="142920"/>
            <a:ext cx="6345000" cy="813960"/>
          </a:xfrm>
          <a:prstGeom prst="rect">
            <a:avLst/>
          </a:prstGeom>
          <a:noFill/>
          <a:ln>
            <a:noFill/>
          </a:ln>
        </p:spPr>
        <p:txBody>
          <a:bodyPr anchor="ctr"/>
          <a:p>
            <a:pPr>
              <a:lnSpc>
                <a:spcPct val="100000"/>
              </a:lnSpc>
            </a:pPr>
            <a:r>
              <a:rPr b="1" lang="en-US" sz="2400" spc="-1" strike="noStrike">
                <a:solidFill>
                  <a:srgbClr val="c00000"/>
                </a:solidFill>
                <a:uFill>
                  <a:solidFill>
                    <a:srgbClr val="ffffff"/>
                  </a:solidFill>
                </a:uFill>
                <a:latin typeface="Arial"/>
              </a:rPr>
              <a:t>5) Check CF Compensation </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     by 1/</a:t>
            </a:r>
            <a:r>
              <a:rPr b="1" lang="en-US" sz="2400" spc="-1" strike="noStrike">
                <a:solidFill>
                  <a:srgbClr val="c00000"/>
                </a:solidFill>
                <a:uFill>
                  <a:solidFill>
                    <a:srgbClr val="ffffff"/>
                  </a:solidFill>
                </a:uFill>
                <a:latin typeface="Arial"/>
              </a:rPr>
              <a:t>β on Aol</a:t>
            </a:r>
            <a:endParaRPr b="0" lang="en-US" sz="3200" spc="-1" strike="noStrike">
              <a:solidFill>
                <a:srgbClr val="000000"/>
              </a:solidFill>
              <a:uFill>
                <a:solidFill>
                  <a:srgbClr val="ffffff"/>
                </a:solidFill>
              </a:uFill>
              <a:latin typeface="Arial"/>
            </a:endParaRPr>
          </a:p>
        </p:txBody>
      </p:sp>
      <p:pic>
        <p:nvPicPr>
          <p:cNvPr id="597" name="Picture 2" descr=""/>
          <p:cNvPicPr/>
          <p:nvPr/>
        </p:nvPicPr>
        <p:blipFill>
          <a:blip r:embed="rId2"/>
          <a:srcRect l="3334" t="4826" r="3323" b="4181"/>
          <a:stretch/>
        </p:blipFill>
        <p:spPr>
          <a:xfrm>
            <a:off x="5445000" y="101520"/>
            <a:ext cx="3585960" cy="2512800"/>
          </a:xfrm>
          <a:prstGeom prst="rect">
            <a:avLst/>
          </a:prstGeom>
          <a:ln w="9360">
            <a:noFill/>
          </a:ln>
        </p:spPr>
      </p:pic>
      <p:pic>
        <p:nvPicPr>
          <p:cNvPr id="598" name="Picture 4" descr=""/>
          <p:cNvPicPr/>
          <p:nvPr/>
        </p:nvPicPr>
        <p:blipFill>
          <a:blip r:embed="rId3"/>
          <a:stretch/>
        </p:blipFill>
        <p:spPr>
          <a:xfrm>
            <a:off x="1036800" y="2862360"/>
            <a:ext cx="2523600" cy="1152000"/>
          </a:xfrm>
          <a:prstGeom prst="rect">
            <a:avLst/>
          </a:prstGeom>
          <a:ln w="9360">
            <a:noFill/>
          </a:ln>
        </p:spPr>
      </p:pic>
      <p:sp>
        <p:nvSpPr>
          <p:cNvPr id="599" name="CustomShape 3"/>
          <p:cNvSpPr/>
          <p:nvPr/>
        </p:nvSpPr>
        <p:spPr>
          <a:xfrm>
            <a:off x="6544800" y="2743200"/>
            <a:ext cx="2040480" cy="272880"/>
          </a:xfrm>
          <a:prstGeom prst="rect">
            <a:avLst/>
          </a:prstGeom>
          <a:solidFill>
            <a:schemeClr val="bg1"/>
          </a:solidFill>
          <a:ln w="19080">
            <a:solidFill>
              <a:schemeClr val="accent1">
                <a:shade val="95000"/>
                <a:satMod val="105000"/>
              </a:schemeClr>
            </a:solidFill>
            <a:round/>
          </a:ln>
        </p:spPr>
        <p:style>
          <a:lnRef idx="0"/>
          <a:fillRef idx="0"/>
          <a:effectRef idx="0"/>
          <a:fontRef idx="minor"/>
        </p:style>
        <p:txBody>
          <a:bodyPr wrap="none" lIns="90000" rIns="90000" tIns="45000" bIns="45000"/>
          <a:p>
            <a:pPr>
              <a:lnSpc>
                <a:spcPct val="100000"/>
              </a:lnSpc>
            </a:pPr>
            <a:r>
              <a:rPr b="0" lang="en-US" sz="1200" spc="-1" strike="noStrike">
                <a:solidFill>
                  <a:srgbClr val="ff0000"/>
                </a:solidFill>
                <a:uFill>
                  <a:solidFill>
                    <a:srgbClr val="ffffff"/>
                  </a:solidFill>
                </a:uFill>
                <a:latin typeface="Arial"/>
              </a:rPr>
              <a:t>Maximum Closed Loop BW</a:t>
            </a:r>
            <a:endParaRPr b="0" lang="en-US" sz="1800" spc="-1" strike="noStrike">
              <a:solidFill>
                <a:srgbClr val="000000"/>
              </a:solidFill>
              <a:uFill>
                <a:solidFill>
                  <a:srgbClr val="ffffff"/>
                </a:solidFill>
              </a:uFill>
              <a:latin typeface="Arial"/>
            </a:endParaRPr>
          </a:p>
        </p:txBody>
      </p:sp>
      <p:sp>
        <p:nvSpPr>
          <p:cNvPr id="600" name="CustomShape 4"/>
          <p:cNvSpPr/>
          <p:nvPr/>
        </p:nvSpPr>
        <p:spPr>
          <a:xfrm flipH="1">
            <a:off x="7415280" y="3019320"/>
            <a:ext cx="150480" cy="320400"/>
          </a:xfrm>
          <a:custGeom>
            <a:avLst/>
            <a:gdLst/>
            <a:ahLst/>
            <a:rect l="l" t="t" r="r" b="b"/>
            <a:pathLst>
              <a:path w="21600" h="21600">
                <a:moveTo>
                  <a:pt x="0" y="0"/>
                </a:moveTo>
                <a:lnTo>
                  <a:pt x="21600" y="21600"/>
                </a:lnTo>
              </a:path>
            </a:pathLst>
          </a:custGeom>
          <a:noFill/>
          <a:ln w="1908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601" name="CustomShape 5"/>
          <p:cNvSpPr/>
          <p:nvPr/>
        </p:nvSpPr>
        <p:spPr>
          <a:xfrm>
            <a:off x="993600" y="2071800"/>
            <a:ext cx="1777680" cy="418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2" name="Picture 3" descr=""/>
          <p:cNvPicPr/>
          <p:nvPr/>
        </p:nvPicPr>
        <p:blipFill>
          <a:blip r:embed="rId1"/>
          <a:stretch/>
        </p:blipFill>
        <p:spPr>
          <a:xfrm>
            <a:off x="117360" y="835200"/>
            <a:ext cx="8648280" cy="5439960"/>
          </a:xfrm>
          <a:prstGeom prst="rect">
            <a:avLst/>
          </a:prstGeom>
          <a:ln w="9360">
            <a:noFill/>
          </a:ln>
        </p:spPr>
      </p:pic>
      <p:sp>
        <p:nvSpPr>
          <p:cNvPr id="603" name="TextShape 1"/>
          <p:cNvSpPr txBox="1"/>
          <p:nvPr/>
        </p:nvSpPr>
        <p:spPr>
          <a:xfrm>
            <a:off x="6642000" y="6078600"/>
            <a:ext cx="2133360" cy="205920"/>
          </a:xfrm>
          <a:prstGeom prst="rect">
            <a:avLst/>
          </a:prstGeom>
          <a:noFill/>
          <a:ln>
            <a:noFill/>
          </a:ln>
        </p:spPr>
        <p:txBody>
          <a:bodyPr/>
          <a:p>
            <a:pPr algn="r">
              <a:lnSpc>
                <a:spcPct val="100000"/>
              </a:lnSpc>
            </a:pPr>
            <a:fld id="{F2480686-F61A-4735-83C7-5845DCB4E696}"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04" name="TextShape 2"/>
          <p:cNvSpPr txBox="1"/>
          <p:nvPr/>
        </p:nvSpPr>
        <p:spPr>
          <a:xfrm>
            <a:off x="46080" y="142920"/>
            <a:ext cx="514620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6),7) Loop Gain Check</a:t>
            </a:r>
            <a:endParaRPr b="0" lang="en-US" sz="3200" spc="-1" strike="noStrike">
              <a:solidFill>
                <a:srgbClr val="000000"/>
              </a:solidFill>
              <a:uFill>
                <a:solidFill>
                  <a:srgbClr val="ffffff"/>
                </a:solidFill>
              </a:uFill>
              <a:latin typeface="Arial"/>
            </a:endParaRPr>
          </a:p>
        </p:txBody>
      </p:sp>
      <p:pic>
        <p:nvPicPr>
          <p:cNvPr id="605" name="Picture 4" descr=""/>
          <p:cNvPicPr/>
          <p:nvPr/>
        </p:nvPicPr>
        <p:blipFill>
          <a:blip r:embed="rId2"/>
          <a:stretch/>
        </p:blipFill>
        <p:spPr>
          <a:xfrm>
            <a:off x="6070680" y="596880"/>
            <a:ext cx="2523600" cy="1152000"/>
          </a:xfrm>
          <a:prstGeom prst="rect">
            <a:avLst/>
          </a:prstGeom>
          <a:ln w="9360">
            <a:noFill/>
          </a:ln>
        </p:spPr>
      </p:pic>
      <p:sp>
        <p:nvSpPr>
          <p:cNvPr id="606" name="CustomShape 3"/>
          <p:cNvSpPr/>
          <p:nvPr/>
        </p:nvSpPr>
        <p:spPr>
          <a:xfrm>
            <a:off x="2365200" y="2324160"/>
            <a:ext cx="2315880" cy="2170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07" name="CustomShape 4"/>
          <p:cNvSpPr/>
          <p:nvPr/>
        </p:nvSpPr>
        <p:spPr>
          <a:xfrm>
            <a:off x="2174760" y="2770200"/>
            <a:ext cx="2061720" cy="2170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08" name="CustomShape 5"/>
          <p:cNvSpPr/>
          <p:nvPr/>
        </p:nvSpPr>
        <p:spPr>
          <a:xfrm>
            <a:off x="2182680" y="3181320"/>
            <a:ext cx="2077560" cy="2170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09" name="CustomShape 6"/>
          <p:cNvSpPr/>
          <p:nvPr/>
        </p:nvSpPr>
        <p:spPr>
          <a:xfrm>
            <a:off x="2182680" y="3651120"/>
            <a:ext cx="2069640" cy="2170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10" name="CustomShape 7"/>
          <p:cNvSpPr/>
          <p:nvPr/>
        </p:nvSpPr>
        <p:spPr>
          <a:xfrm flipH="1" flipV="1">
            <a:off x="4237200" y="2878200"/>
            <a:ext cx="694800" cy="2880"/>
          </a:xfrm>
          <a:custGeom>
            <a:avLst/>
            <a:gdLst/>
            <a:ahLst/>
            <a:rect l="l" t="t" r="r" b="b"/>
            <a:pathLst>
              <a:path w="21600" h="21600">
                <a:moveTo>
                  <a:pt x="0" y="0"/>
                </a:moveTo>
                <a:lnTo>
                  <a:pt x="21600" y="21600"/>
                </a:lnTo>
              </a:path>
            </a:pathLst>
          </a:custGeom>
          <a:noFill/>
          <a:ln w="1908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611" name="CustomShape 8"/>
          <p:cNvSpPr/>
          <p:nvPr/>
        </p:nvSpPr>
        <p:spPr>
          <a:xfrm>
            <a:off x="4934160" y="2743200"/>
            <a:ext cx="2040480" cy="272880"/>
          </a:xfrm>
          <a:prstGeom prst="rect">
            <a:avLst/>
          </a:prstGeom>
          <a:solidFill>
            <a:schemeClr val="bg1"/>
          </a:solidFill>
          <a:ln w="19080">
            <a:solidFill>
              <a:schemeClr val="accent1">
                <a:shade val="95000"/>
                <a:satMod val="105000"/>
              </a:schemeClr>
            </a:solidFill>
            <a:round/>
          </a:ln>
        </p:spPr>
        <p:style>
          <a:lnRef idx="0"/>
          <a:fillRef idx="0"/>
          <a:effectRef idx="0"/>
          <a:fontRef idx="minor"/>
        </p:style>
        <p:txBody>
          <a:bodyPr wrap="none" lIns="90000" rIns="90000" tIns="45000" bIns="45000"/>
          <a:p>
            <a:pPr>
              <a:lnSpc>
                <a:spcPct val="100000"/>
              </a:lnSpc>
            </a:pPr>
            <a:r>
              <a:rPr b="0" lang="en-US" sz="1200" spc="-1" strike="noStrike">
                <a:solidFill>
                  <a:srgbClr val="ff0000"/>
                </a:solidFill>
                <a:uFill>
                  <a:solidFill>
                    <a:srgbClr val="ffffff"/>
                  </a:solidFill>
                </a:uFill>
                <a:latin typeface="Arial"/>
              </a:rPr>
              <a:t>Maximum Closed Loop BW</a:t>
            </a:r>
            <a:endParaRPr b="0" lang="en-US" sz="1800" spc="-1" strike="noStrike">
              <a:solidFill>
                <a:srgbClr val="000000"/>
              </a:solidFill>
              <a:uFill>
                <a:solidFill>
                  <a:srgbClr val="ffffff"/>
                </a:solidFill>
              </a:uFill>
              <a:latin typeface="Arial"/>
            </a:endParaRPr>
          </a:p>
        </p:txBody>
      </p:sp>
      <p:sp>
        <p:nvSpPr>
          <p:cNvPr id="612" name="CustomShape 9"/>
          <p:cNvSpPr/>
          <p:nvPr/>
        </p:nvSpPr>
        <p:spPr>
          <a:xfrm>
            <a:off x="1117440" y="1604880"/>
            <a:ext cx="1339560" cy="4186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3" name="Picture 2" descr=""/>
          <p:cNvPicPr/>
          <p:nvPr/>
        </p:nvPicPr>
        <p:blipFill>
          <a:blip r:embed="rId1"/>
          <a:stretch/>
        </p:blipFill>
        <p:spPr>
          <a:xfrm>
            <a:off x="293760" y="1527120"/>
            <a:ext cx="7826040" cy="4922640"/>
          </a:xfrm>
          <a:prstGeom prst="rect">
            <a:avLst/>
          </a:prstGeom>
          <a:ln w="9360">
            <a:noFill/>
          </a:ln>
        </p:spPr>
      </p:pic>
      <p:sp>
        <p:nvSpPr>
          <p:cNvPr id="614" name="TextShape 1"/>
          <p:cNvSpPr txBox="1"/>
          <p:nvPr/>
        </p:nvSpPr>
        <p:spPr>
          <a:xfrm>
            <a:off x="6642000" y="6078600"/>
            <a:ext cx="2133360" cy="205920"/>
          </a:xfrm>
          <a:prstGeom prst="rect">
            <a:avLst/>
          </a:prstGeom>
          <a:noFill/>
          <a:ln>
            <a:noFill/>
          </a:ln>
        </p:spPr>
        <p:txBody>
          <a:bodyPr/>
          <a:p>
            <a:pPr algn="r">
              <a:lnSpc>
                <a:spcPct val="100000"/>
              </a:lnSpc>
            </a:pPr>
            <a:fld id="{37334051-B9AB-44FE-8387-458F317396B5}"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615" name="TextShape 2"/>
          <p:cNvSpPr txBox="1"/>
          <p:nvPr/>
        </p:nvSpPr>
        <p:spPr>
          <a:xfrm>
            <a:off x="3538440" y="0"/>
            <a:ext cx="5293800" cy="813960"/>
          </a:xfrm>
          <a:prstGeom prst="rect">
            <a:avLst/>
          </a:prstGeom>
          <a:noFill/>
          <a:ln>
            <a:noFill/>
          </a:ln>
        </p:spPr>
        <p:txBody>
          <a:bodyPr anchor="ctr"/>
          <a:p>
            <a:pPr algn="r">
              <a:lnSpc>
                <a:spcPct val="100000"/>
              </a:lnSpc>
            </a:pPr>
            <a:r>
              <a:rPr b="1" lang="en-US" sz="2800" spc="-1" strike="noStrike">
                <a:solidFill>
                  <a:srgbClr val="c00000"/>
                </a:solidFill>
                <a:uFill>
                  <a:solidFill>
                    <a:srgbClr val="ffffff"/>
                  </a:solidFill>
                </a:uFill>
                <a:latin typeface="Arial"/>
              </a:rPr>
              <a:t>8) AC Closed Loop Vout/Vin</a:t>
            </a:r>
            <a:endParaRPr b="0" lang="en-US" sz="3200" spc="-1" strike="noStrike">
              <a:solidFill>
                <a:srgbClr val="000000"/>
              </a:solidFill>
              <a:uFill>
                <a:solidFill>
                  <a:srgbClr val="ffffff"/>
                </a:solidFill>
              </a:uFill>
              <a:latin typeface="Arial"/>
            </a:endParaRPr>
          </a:p>
        </p:txBody>
      </p:sp>
      <p:pic>
        <p:nvPicPr>
          <p:cNvPr id="616" name="Picture 4" descr=""/>
          <p:cNvPicPr/>
          <p:nvPr/>
        </p:nvPicPr>
        <p:blipFill>
          <a:blip r:embed="rId2"/>
          <a:stretch/>
        </p:blipFill>
        <p:spPr>
          <a:xfrm>
            <a:off x="977760" y="2803680"/>
            <a:ext cx="2328480" cy="1063440"/>
          </a:xfrm>
          <a:prstGeom prst="rect">
            <a:avLst/>
          </a:prstGeom>
          <a:ln w="9360">
            <a:noFill/>
          </a:ln>
        </p:spPr>
      </p:pic>
      <p:sp>
        <p:nvSpPr>
          <p:cNvPr id="617" name="CustomShape 3"/>
          <p:cNvSpPr/>
          <p:nvPr/>
        </p:nvSpPr>
        <p:spPr>
          <a:xfrm>
            <a:off x="5907240" y="3591000"/>
            <a:ext cx="2040480" cy="272880"/>
          </a:xfrm>
          <a:prstGeom prst="rect">
            <a:avLst/>
          </a:prstGeom>
          <a:solidFill>
            <a:schemeClr val="bg1"/>
          </a:solidFill>
          <a:ln w="19080">
            <a:solidFill>
              <a:schemeClr val="accent1">
                <a:shade val="95000"/>
                <a:satMod val="105000"/>
              </a:schemeClr>
            </a:solidFill>
            <a:round/>
          </a:ln>
        </p:spPr>
        <p:style>
          <a:lnRef idx="0"/>
          <a:fillRef idx="0"/>
          <a:effectRef idx="0"/>
          <a:fontRef idx="minor"/>
        </p:style>
        <p:txBody>
          <a:bodyPr wrap="none" lIns="90000" rIns="90000" tIns="45000" bIns="45000"/>
          <a:p>
            <a:pPr>
              <a:lnSpc>
                <a:spcPct val="100000"/>
              </a:lnSpc>
            </a:pPr>
            <a:r>
              <a:rPr b="0" lang="en-US" sz="1200" spc="-1" strike="noStrike">
                <a:solidFill>
                  <a:srgbClr val="ff0000"/>
                </a:solidFill>
                <a:uFill>
                  <a:solidFill>
                    <a:srgbClr val="ffffff"/>
                  </a:solidFill>
                </a:uFill>
                <a:latin typeface="Arial"/>
              </a:rPr>
              <a:t>Maximum Closed Loop BW</a:t>
            </a:r>
            <a:endParaRPr b="0" lang="en-US" sz="1800" spc="-1" strike="noStrike">
              <a:solidFill>
                <a:srgbClr val="000000"/>
              </a:solidFill>
              <a:uFill>
                <a:solidFill>
                  <a:srgbClr val="ffffff"/>
                </a:solidFill>
              </a:uFill>
              <a:latin typeface="Arial"/>
            </a:endParaRPr>
          </a:p>
        </p:txBody>
      </p:sp>
      <p:sp>
        <p:nvSpPr>
          <p:cNvPr id="618" name="CustomShape 4"/>
          <p:cNvSpPr/>
          <p:nvPr/>
        </p:nvSpPr>
        <p:spPr>
          <a:xfrm flipH="1" flipV="1">
            <a:off x="5954760" y="3419640"/>
            <a:ext cx="563040" cy="158400"/>
          </a:xfrm>
          <a:custGeom>
            <a:avLst/>
            <a:gdLst/>
            <a:ahLst/>
            <a:rect l="l" t="t" r="r" b="b"/>
            <a:pathLst>
              <a:path w="21600" h="21600">
                <a:moveTo>
                  <a:pt x="0" y="0"/>
                </a:moveTo>
                <a:lnTo>
                  <a:pt x="21600" y="21600"/>
                </a:lnTo>
              </a:path>
            </a:pathLst>
          </a:custGeom>
          <a:noFill/>
          <a:ln w="1908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619" name="CustomShape 5"/>
          <p:cNvSpPr/>
          <p:nvPr/>
        </p:nvSpPr>
        <p:spPr>
          <a:xfrm>
            <a:off x="3183120" y="5102280"/>
            <a:ext cx="2040480" cy="272880"/>
          </a:xfrm>
          <a:prstGeom prst="rect">
            <a:avLst/>
          </a:prstGeom>
          <a:solidFill>
            <a:schemeClr val="bg1"/>
          </a:solidFill>
          <a:ln w="19080">
            <a:solidFill>
              <a:schemeClr val="accent1">
                <a:shade val="95000"/>
                <a:satMod val="105000"/>
              </a:schemeClr>
            </a:solidFill>
            <a:round/>
          </a:ln>
        </p:spPr>
        <p:style>
          <a:lnRef idx="0"/>
          <a:fillRef idx="0"/>
          <a:effectRef idx="0"/>
          <a:fontRef idx="minor"/>
        </p:style>
        <p:txBody>
          <a:bodyPr wrap="none" lIns="90000" rIns="90000" tIns="45000" bIns="45000"/>
          <a:p>
            <a:pPr>
              <a:lnSpc>
                <a:spcPct val="100000"/>
              </a:lnSpc>
            </a:pPr>
            <a:r>
              <a:rPr b="0" lang="en-US" sz="1200" spc="-1" strike="noStrike">
                <a:solidFill>
                  <a:srgbClr val="ff0000"/>
                </a:solidFill>
                <a:uFill>
                  <a:solidFill>
                    <a:srgbClr val="ffffff"/>
                  </a:solidFill>
                </a:uFill>
                <a:latin typeface="Arial"/>
              </a:rPr>
              <a:t>Maximum Closed Loop BW</a:t>
            </a:r>
            <a:endParaRPr b="0" lang="en-US" sz="1800" spc="-1" strike="noStrike">
              <a:solidFill>
                <a:srgbClr val="000000"/>
              </a:solidFill>
              <a:uFill>
                <a:solidFill>
                  <a:srgbClr val="ffffff"/>
                </a:solidFill>
              </a:uFill>
              <a:latin typeface="Arial"/>
            </a:endParaRPr>
          </a:p>
        </p:txBody>
      </p:sp>
      <p:sp>
        <p:nvSpPr>
          <p:cNvPr id="620" name="CustomShape 6"/>
          <p:cNvSpPr/>
          <p:nvPr/>
        </p:nvSpPr>
        <p:spPr>
          <a:xfrm>
            <a:off x="5241960" y="5235480"/>
            <a:ext cx="426600" cy="360"/>
          </a:xfrm>
          <a:custGeom>
            <a:avLst/>
            <a:gdLst/>
            <a:ahLst/>
            <a:rect l="l" t="t" r="r" b="b"/>
            <a:pathLst>
              <a:path w="21600" h="21600">
                <a:moveTo>
                  <a:pt x="0" y="0"/>
                </a:moveTo>
                <a:lnTo>
                  <a:pt x="21600" y="21600"/>
                </a:lnTo>
              </a:path>
            </a:pathLst>
          </a:custGeom>
          <a:noFill/>
          <a:ln w="19080">
            <a:solidFill>
              <a:srgbClr val="d90000"/>
            </a:solidFill>
            <a:round/>
            <a:tailEnd len="med" type="arrow" w="med"/>
          </a:ln>
        </p:spPr>
        <p:style>
          <a:lnRef idx="1">
            <a:schemeClr val="accent1"/>
          </a:lnRef>
          <a:fillRef idx="0">
            <a:schemeClr val="accent1"/>
          </a:fillRef>
          <a:effectRef idx="0">
            <a:schemeClr val="accent1"/>
          </a:effectRef>
          <a:fontRef idx="minor"/>
        </p:style>
      </p:sp>
      <p:sp>
        <p:nvSpPr>
          <p:cNvPr id="621" name="CustomShape 7"/>
          <p:cNvSpPr/>
          <p:nvPr/>
        </p:nvSpPr>
        <p:spPr>
          <a:xfrm>
            <a:off x="971640" y="2374920"/>
            <a:ext cx="1377720" cy="3535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622" name="CustomShape 8"/>
          <p:cNvSpPr/>
          <p:nvPr/>
        </p:nvSpPr>
        <p:spPr>
          <a:xfrm>
            <a:off x="5065560" y="3292560"/>
            <a:ext cx="864720" cy="1728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23" name="CustomShape 9"/>
          <p:cNvSpPr/>
          <p:nvPr/>
        </p:nvSpPr>
        <p:spPr>
          <a:xfrm>
            <a:off x="5668920" y="5149800"/>
            <a:ext cx="866520" cy="1728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24" name="CustomShape 10"/>
          <p:cNvSpPr/>
          <p:nvPr/>
        </p:nvSpPr>
        <p:spPr>
          <a:xfrm>
            <a:off x="965160" y="3322800"/>
            <a:ext cx="2333160" cy="1821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625" name="Picture 6" descr=""/>
          <p:cNvPicPr/>
          <p:nvPr/>
        </p:nvPicPr>
        <p:blipFill>
          <a:blip r:embed="rId3"/>
          <a:srcRect l="3196" t="4396" r="3196" b="5058"/>
          <a:stretch/>
        </p:blipFill>
        <p:spPr>
          <a:xfrm>
            <a:off x="1116000" y="9360"/>
            <a:ext cx="2761920" cy="2212560"/>
          </a:xfrm>
          <a:prstGeom prst="rect">
            <a:avLst/>
          </a:prstGeom>
          <a:ln w="9360">
            <a:noFill/>
          </a:ln>
        </p:spPr>
      </p:pic>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9) Transient Analysis</a:t>
            </a:r>
            <a:endParaRPr b="0" lang="en-US" sz="3200" spc="-1" strike="noStrike">
              <a:solidFill>
                <a:srgbClr val="000000"/>
              </a:solidFill>
              <a:uFill>
                <a:solidFill>
                  <a:srgbClr val="ffffff"/>
                </a:solidFill>
              </a:uFill>
              <a:latin typeface="Arial"/>
            </a:endParaRPr>
          </a:p>
        </p:txBody>
      </p:sp>
      <p:sp>
        <p:nvSpPr>
          <p:cNvPr id="627" name="TextShape 2"/>
          <p:cNvSpPr txBox="1"/>
          <p:nvPr/>
        </p:nvSpPr>
        <p:spPr>
          <a:xfrm>
            <a:off x="6642000" y="6049800"/>
            <a:ext cx="2133360" cy="205920"/>
          </a:xfrm>
          <a:prstGeom prst="rect">
            <a:avLst/>
          </a:prstGeom>
          <a:noFill/>
          <a:ln>
            <a:noFill/>
          </a:ln>
        </p:spPr>
        <p:txBody>
          <a:bodyPr/>
          <a:p>
            <a:pPr algn="r">
              <a:lnSpc>
                <a:spcPct val="100000"/>
              </a:lnSpc>
            </a:pPr>
            <a:fld id="{CAB8C8FB-5216-4CB6-8710-C7E457A598E2}"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28" name="Picture 5" descr=""/>
          <p:cNvPicPr/>
          <p:nvPr/>
        </p:nvPicPr>
        <p:blipFill>
          <a:blip r:embed="rId1"/>
          <a:stretch/>
        </p:blipFill>
        <p:spPr>
          <a:xfrm>
            <a:off x="50760" y="1612800"/>
            <a:ext cx="7600680" cy="4781160"/>
          </a:xfrm>
          <a:prstGeom prst="rect">
            <a:avLst/>
          </a:prstGeom>
          <a:ln w="9360">
            <a:noFill/>
          </a:ln>
        </p:spPr>
      </p:pic>
      <p:sp>
        <p:nvSpPr>
          <p:cNvPr id="629" name="CustomShape 3"/>
          <p:cNvSpPr/>
          <p:nvPr/>
        </p:nvSpPr>
        <p:spPr>
          <a:xfrm>
            <a:off x="1604880" y="1943280"/>
            <a:ext cx="1323720" cy="2170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630" name="CustomShape 4"/>
          <p:cNvSpPr/>
          <p:nvPr/>
        </p:nvSpPr>
        <p:spPr>
          <a:xfrm>
            <a:off x="2556000" y="2981160"/>
            <a:ext cx="1114200" cy="1933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31" name="CustomShape 5"/>
          <p:cNvSpPr/>
          <p:nvPr/>
        </p:nvSpPr>
        <p:spPr>
          <a:xfrm>
            <a:off x="2593800" y="3724200"/>
            <a:ext cx="1114200" cy="1933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32" name="CustomShape 6"/>
          <p:cNvSpPr/>
          <p:nvPr/>
        </p:nvSpPr>
        <p:spPr>
          <a:xfrm>
            <a:off x="2631960" y="4568760"/>
            <a:ext cx="1114200" cy="1933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33" name="CustomShape 7"/>
          <p:cNvSpPr/>
          <p:nvPr/>
        </p:nvSpPr>
        <p:spPr>
          <a:xfrm>
            <a:off x="2635200" y="5318280"/>
            <a:ext cx="1149120" cy="1933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634" name="Picture 6" descr=""/>
          <p:cNvPicPr/>
          <p:nvPr/>
        </p:nvPicPr>
        <p:blipFill>
          <a:blip r:embed="rId2"/>
          <a:srcRect l="3196" t="4396" r="3196" b="5058"/>
          <a:stretch/>
        </p:blipFill>
        <p:spPr>
          <a:xfrm>
            <a:off x="5265720" y="0"/>
            <a:ext cx="3877920" cy="3104640"/>
          </a:xfrm>
          <a:prstGeom prst="rect">
            <a:avLst/>
          </a:prstGeom>
          <a:ln w="9360">
            <a:noFill/>
          </a:ln>
        </p:spPr>
      </p:pic>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9) Transient Analysis</a:t>
            </a:r>
            <a:endParaRPr b="0" lang="en-US" sz="3200" spc="-1" strike="noStrike">
              <a:solidFill>
                <a:srgbClr val="000000"/>
              </a:solidFill>
              <a:uFill>
                <a:solidFill>
                  <a:srgbClr val="ffffff"/>
                </a:solidFill>
              </a:uFill>
              <a:latin typeface="Arial"/>
            </a:endParaRPr>
          </a:p>
        </p:txBody>
      </p:sp>
      <p:sp>
        <p:nvSpPr>
          <p:cNvPr id="636" name="TextShape 2"/>
          <p:cNvSpPr txBox="1"/>
          <p:nvPr/>
        </p:nvSpPr>
        <p:spPr>
          <a:xfrm>
            <a:off x="6642000" y="6049800"/>
            <a:ext cx="2133360" cy="205920"/>
          </a:xfrm>
          <a:prstGeom prst="rect">
            <a:avLst/>
          </a:prstGeom>
          <a:noFill/>
          <a:ln>
            <a:noFill/>
          </a:ln>
        </p:spPr>
        <p:txBody>
          <a:bodyPr/>
          <a:p>
            <a:pPr algn="r">
              <a:lnSpc>
                <a:spcPct val="100000"/>
              </a:lnSpc>
            </a:pPr>
            <a:fld id="{DC779BE1-209B-49B7-B463-69949D7E8F3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37" name="Picture 2" descr=""/>
          <p:cNvPicPr/>
          <p:nvPr/>
        </p:nvPicPr>
        <p:blipFill>
          <a:blip r:embed="rId1"/>
          <a:stretch/>
        </p:blipFill>
        <p:spPr>
          <a:xfrm>
            <a:off x="209520" y="884160"/>
            <a:ext cx="8380080" cy="5103360"/>
          </a:xfrm>
          <a:prstGeom prst="rect">
            <a:avLst/>
          </a:prstGeom>
          <a:ln w="9360">
            <a:noFill/>
          </a:ln>
        </p:spPr>
      </p:pic>
      <p:sp>
        <p:nvSpPr>
          <p:cNvPr id="638" name="CustomShape 3"/>
          <p:cNvSpPr/>
          <p:nvPr/>
        </p:nvSpPr>
        <p:spPr>
          <a:xfrm>
            <a:off x="4648320" y="1228680"/>
            <a:ext cx="2904840" cy="20448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639" name="CustomShape 4"/>
          <p:cNvSpPr/>
          <p:nvPr/>
        </p:nvSpPr>
        <p:spPr>
          <a:xfrm>
            <a:off x="2448000" y="2360520"/>
            <a:ext cx="1279080" cy="194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40" name="CustomShape 5"/>
          <p:cNvSpPr/>
          <p:nvPr/>
        </p:nvSpPr>
        <p:spPr>
          <a:xfrm>
            <a:off x="1933560" y="3192480"/>
            <a:ext cx="1221840" cy="194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41" name="CustomShape 6"/>
          <p:cNvSpPr/>
          <p:nvPr/>
        </p:nvSpPr>
        <p:spPr>
          <a:xfrm>
            <a:off x="2035080" y="4087800"/>
            <a:ext cx="1221840" cy="194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42" name="CustomShape 7"/>
          <p:cNvSpPr/>
          <p:nvPr/>
        </p:nvSpPr>
        <p:spPr>
          <a:xfrm>
            <a:off x="1838160" y="4951440"/>
            <a:ext cx="1221840" cy="194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TextShape 1"/>
          <p:cNvSpPr txBox="1"/>
          <p:nvPr/>
        </p:nvSpPr>
        <p:spPr>
          <a:xfrm>
            <a:off x="231840" y="142920"/>
            <a:ext cx="8457840" cy="813960"/>
          </a:xfrm>
          <a:prstGeom prst="rect">
            <a:avLst/>
          </a:prstGeom>
          <a:noFill/>
          <a:ln>
            <a:noFill/>
          </a:ln>
        </p:spPr>
        <p:txBody>
          <a:bodyPr anchor="ctr"/>
          <a:p>
            <a:pPr>
              <a:lnSpc>
                <a:spcPct val="100000"/>
              </a:lnSpc>
            </a:pPr>
            <a:r>
              <a:rPr b="1" lang="en-US" sz="2800" spc="-1" strike="noStrike">
                <a:solidFill>
                  <a:srgbClr val="c00000"/>
                </a:solidFill>
                <a:uFill>
                  <a:solidFill>
                    <a:srgbClr val="ffffff"/>
                  </a:solidFill>
                </a:uFill>
                <a:latin typeface="Arial"/>
              </a:rPr>
              <a:t>9) Transient Analysis</a:t>
            </a:r>
            <a:endParaRPr b="0" lang="en-US" sz="3200" spc="-1" strike="noStrike">
              <a:solidFill>
                <a:srgbClr val="000000"/>
              </a:solidFill>
              <a:uFill>
                <a:solidFill>
                  <a:srgbClr val="ffffff"/>
                </a:solidFill>
              </a:uFill>
              <a:latin typeface="Arial"/>
            </a:endParaRPr>
          </a:p>
        </p:txBody>
      </p:sp>
      <p:sp>
        <p:nvSpPr>
          <p:cNvPr id="644" name="TextShape 2"/>
          <p:cNvSpPr txBox="1"/>
          <p:nvPr/>
        </p:nvSpPr>
        <p:spPr>
          <a:xfrm>
            <a:off x="6642000" y="6049800"/>
            <a:ext cx="2133360" cy="205920"/>
          </a:xfrm>
          <a:prstGeom prst="rect">
            <a:avLst/>
          </a:prstGeom>
          <a:noFill/>
          <a:ln>
            <a:noFill/>
          </a:ln>
        </p:spPr>
        <p:txBody>
          <a:bodyPr/>
          <a:p>
            <a:pPr algn="r">
              <a:lnSpc>
                <a:spcPct val="100000"/>
              </a:lnSpc>
            </a:pPr>
            <a:fld id="{7D364428-B126-410C-B937-A0C90D4C582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pic>
        <p:nvPicPr>
          <p:cNvPr id="645" name="Picture 2" descr=""/>
          <p:cNvPicPr/>
          <p:nvPr/>
        </p:nvPicPr>
        <p:blipFill>
          <a:blip r:embed="rId1"/>
          <a:stretch/>
        </p:blipFill>
        <p:spPr>
          <a:xfrm>
            <a:off x="328680" y="955800"/>
            <a:ext cx="8381520" cy="5103360"/>
          </a:xfrm>
          <a:prstGeom prst="rect">
            <a:avLst/>
          </a:prstGeom>
          <a:ln w="9360">
            <a:noFill/>
          </a:ln>
        </p:spPr>
      </p:pic>
      <p:sp>
        <p:nvSpPr>
          <p:cNvPr id="646" name="CustomShape 3"/>
          <p:cNvSpPr/>
          <p:nvPr/>
        </p:nvSpPr>
        <p:spPr>
          <a:xfrm>
            <a:off x="4883040" y="1355760"/>
            <a:ext cx="2898360" cy="205920"/>
          </a:xfrm>
          <a:prstGeom prst="rect">
            <a:avLst/>
          </a:prstGeom>
          <a:noFill/>
          <a:ln>
            <a:solidFill>
              <a:srgbClr val="0000ff"/>
            </a:solidFill>
            <a:round/>
          </a:ln>
        </p:spPr>
        <p:style>
          <a:lnRef idx="2">
            <a:schemeClr val="accent1">
              <a:shade val="50000"/>
            </a:schemeClr>
          </a:lnRef>
          <a:fillRef idx="1">
            <a:schemeClr val="accent1"/>
          </a:fillRef>
          <a:effectRef idx="0">
            <a:schemeClr val="accent1"/>
          </a:effectRef>
          <a:fontRef idx="minor"/>
        </p:style>
      </p:sp>
      <p:sp>
        <p:nvSpPr>
          <p:cNvPr id="647" name="CustomShape 4"/>
          <p:cNvSpPr/>
          <p:nvPr/>
        </p:nvSpPr>
        <p:spPr>
          <a:xfrm>
            <a:off x="4879800" y="2398680"/>
            <a:ext cx="1221840" cy="194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48" name="CustomShape 5"/>
          <p:cNvSpPr/>
          <p:nvPr/>
        </p:nvSpPr>
        <p:spPr>
          <a:xfrm>
            <a:off x="4956120" y="3218040"/>
            <a:ext cx="1221840" cy="1947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49" name="CustomShape 6"/>
          <p:cNvSpPr/>
          <p:nvPr/>
        </p:nvSpPr>
        <p:spPr>
          <a:xfrm>
            <a:off x="5222880" y="4125960"/>
            <a:ext cx="1221840" cy="2106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650" name="CustomShape 7"/>
          <p:cNvSpPr/>
          <p:nvPr/>
        </p:nvSpPr>
        <p:spPr>
          <a:xfrm>
            <a:off x="5591160" y="5097600"/>
            <a:ext cx="1279080" cy="2106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6642000" y="6049800"/>
            <a:ext cx="2133360" cy="205920"/>
          </a:xfrm>
          <a:prstGeom prst="rect">
            <a:avLst/>
          </a:prstGeom>
          <a:noFill/>
          <a:ln>
            <a:noFill/>
          </a:ln>
        </p:spPr>
        <p:txBody>
          <a:bodyPr/>
          <a:p>
            <a:pPr algn="r">
              <a:lnSpc>
                <a:spcPct val="100000"/>
              </a:lnSpc>
            </a:pPr>
            <a:fld id="{5848B2DD-078D-4A1E-980D-C10D55C01AEC}"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36" name="TextShape 2"/>
          <p:cNvSpPr txBox="1"/>
          <p:nvPr/>
        </p:nvSpPr>
        <p:spPr>
          <a:xfrm>
            <a:off x="609480" y="304920"/>
            <a:ext cx="8229240" cy="639360"/>
          </a:xfrm>
          <a:prstGeom prst="rect">
            <a:avLst/>
          </a:prstGeom>
          <a:noFill/>
          <a:ln>
            <a:noFill/>
          </a:ln>
        </p:spPr>
        <p:txBody>
          <a:bodyPr/>
          <a:p>
            <a:pPr>
              <a:lnSpc>
                <a:spcPct val="100000"/>
              </a:lnSpc>
            </a:pPr>
            <a:r>
              <a:rPr b="1" lang="en-US" sz="3200" spc="-1" strike="noStrike">
                <a:solidFill>
                  <a:srgbClr val="0000cc"/>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
        <p:nvSpPr>
          <p:cNvPr id="237" name="CustomShape 3"/>
          <p:cNvSpPr/>
          <p:nvPr/>
        </p:nvSpPr>
        <p:spPr>
          <a:xfrm>
            <a:off x="457200" y="152280"/>
            <a:ext cx="8229240" cy="1142640"/>
          </a:xfrm>
          <a:prstGeom prst="rect">
            <a:avLst/>
          </a:prstGeom>
          <a:noFill/>
          <a:ln w="9360">
            <a:noFill/>
          </a:ln>
        </p:spPr>
        <p:style>
          <a:lnRef idx="0"/>
          <a:fillRef idx="0"/>
          <a:effectRef idx="0"/>
          <a:fontRef idx="minor"/>
        </p:style>
        <p:txBody>
          <a:bodyPr lIns="90000" rIns="90000" tIns="45000" bIns="45000"/>
          <a:p>
            <a:pPr>
              <a:lnSpc>
                <a:spcPct val="100000"/>
              </a:lnSpc>
            </a:pPr>
            <a:r>
              <a:rPr b="1" lang="en-US" sz="2800" spc="-1" strike="noStrike">
                <a:solidFill>
                  <a:srgbClr val="c00000"/>
                </a:solidFill>
                <a:uFill>
                  <a:solidFill>
                    <a:srgbClr val="ffffff"/>
                  </a:solidFill>
                </a:uFill>
                <a:latin typeface="Arial"/>
              </a:rPr>
              <a:t>Non-Loop Stability: ? Diagnostic Questions ?</a:t>
            </a:r>
            <a:endParaRPr b="0" lang="en-US" sz="1800" spc="-1" strike="noStrike">
              <a:solidFill>
                <a:srgbClr val="000000"/>
              </a:solidFill>
              <a:uFill>
                <a:solidFill>
                  <a:srgbClr val="ffffff"/>
                </a:solidFill>
              </a:uFill>
              <a:latin typeface="Arial"/>
            </a:endParaRPr>
          </a:p>
        </p:txBody>
      </p:sp>
      <p:sp>
        <p:nvSpPr>
          <p:cNvPr id="238" name="CustomShape 4"/>
          <p:cNvSpPr/>
          <p:nvPr/>
        </p:nvSpPr>
        <p:spPr>
          <a:xfrm>
            <a:off x="1085760" y="1066680"/>
            <a:ext cx="6857640" cy="2389320"/>
          </a:xfrm>
          <a:prstGeom prst="rect">
            <a:avLst/>
          </a:prstGeom>
          <a:noFill/>
          <a:ln w="9360">
            <a:noFill/>
          </a:ln>
        </p:spPr>
        <p:style>
          <a:lnRef idx="0"/>
          <a:fillRef idx="0"/>
          <a:effectRef idx="0"/>
          <a:fontRef idx="minor"/>
        </p:style>
        <p:txBody>
          <a:bodyPr lIns="90000" rIns="90000" tIns="45000" bIns="45000"/>
          <a:p>
            <a:pPr marL="216000" indent="-216000">
              <a:lnSpc>
                <a:spcPct val="100000"/>
              </a:lnSpc>
              <a:buClr>
                <a:srgbClr val="000000"/>
              </a:buClr>
              <a:buFont typeface="Wingdings" charset="2"/>
              <a:buChar char=""/>
            </a:pPr>
            <a:r>
              <a:rPr b="0" lang="en-US" sz="2800" spc="-1" strike="noStrike">
                <a:solidFill>
                  <a:srgbClr val="000000"/>
                </a:solidFill>
                <a:uFill>
                  <a:solidFill>
                    <a:srgbClr val="ffffff"/>
                  </a:solidFill>
                </a:uFill>
                <a:latin typeface="Arial"/>
              </a:rPr>
              <a:t>  </a:t>
            </a:r>
            <a:r>
              <a:rPr b="1" lang="en-US" sz="2800" spc="-1" strike="noStrike">
                <a:solidFill>
                  <a:srgbClr val="0000ff"/>
                </a:solidFill>
                <a:uFill>
                  <a:solidFill>
                    <a:srgbClr val="ffffff"/>
                  </a:solidFill>
                </a:uFill>
                <a:latin typeface="Arial"/>
              </a:rPr>
              <a:t>Frequency of oscillation (fosc)?</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Font typeface="Wingdings" charset="2"/>
              <a:buChar char=""/>
            </a:pPr>
            <a:r>
              <a:rPr b="1" lang="en-US" sz="2800" spc="-1" strike="noStrike">
                <a:solidFill>
                  <a:srgbClr val="000000"/>
                </a:solidFill>
                <a:uFill>
                  <a:solidFill>
                    <a:srgbClr val="ffffff"/>
                  </a:solidFill>
                </a:uFill>
                <a:latin typeface="Arial"/>
              </a:rPr>
              <a:t>  </a:t>
            </a:r>
            <a:r>
              <a:rPr b="1" lang="en-US" sz="2800" spc="-1" strike="noStrike">
                <a:solidFill>
                  <a:srgbClr val="0000ff"/>
                </a:solidFill>
                <a:uFill>
                  <a:solidFill>
                    <a:srgbClr val="ffffff"/>
                  </a:solidFill>
                </a:uFill>
                <a:latin typeface="Arial"/>
              </a:rPr>
              <a:t>When does the oscillation occur?</a:t>
            </a:r>
            <a:endParaRPr b="0" lang="en-US" sz="1800" spc="-1" strike="noStrike">
              <a:solidFill>
                <a:srgbClr val="000000"/>
              </a:solidFill>
              <a:uFill>
                <a:solidFill>
                  <a:srgbClr val="ffffff"/>
                </a:solidFill>
              </a:uFill>
              <a:latin typeface="Arial"/>
            </a:endParaRPr>
          </a:p>
          <a:p>
            <a:pPr lvl="1" marL="457200" indent="-216000">
              <a:lnSpc>
                <a:spcPct val="100000"/>
              </a:lnSpc>
              <a:buClr>
                <a:srgbClr val="000000"/>
              </a:buClr>
              <a:buFont typeface="Wingdings" charset="2"/>
              <a:buChar char=""/>
            </a:pPr>
            <a:r>
              <a:rPr b="1" lang="en-US" sz="28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Oscillates Unloaded?</a:t>
            </a:r>
            <a:endParaRPr b="0" lang="en-US" sz="1800" spc="-1" strike="noStrike">
              <a:solidFill>
                <a:srgbClr val="000000"/>
              </a:solidFill>
              <a:uFill>
                <a:solidFill>
                  <a:srgbClr val="ffffff"/>
                </a:solidFill>
              </a:uFill>
              <a:latin typeface="Arial"/>
            </a:endParaRPr>
          </a:p>
          <a:p>
            <a:pPr lvl="1" marL="457200" indent="-216000">
              <a:lnSpc>
                <a:spcPct val="100000"/>
              </a:lnSpc>
              <a:buClr>
                <a:srgbClr val="000000"/>
              </a:buClr>
              <a:buFont typeface="Wingdings" charset="2"/>
              <a:buChar char=""/>
            </a:pPr>
            <a:r>
              <a:rPr b="1" lang="en-US" sz="28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Oscillates with V</a:t>
            </a:r>
            <a:r>
              <a:rPr b="1" lang="en-US" sz="2800" spc="-1" strike="noStrike" baseline="-25000">
                <a:solidFill>
                  <a:srgbClr val="000000"/>
                </a:solidFill>
                <a:uFill>
                  <a:solidFill>
                    <a:srgbClr val="ffffff"/>
                  </a:solidFill>
                </a:uFill>
                <a:latin typeface="Arial"/>
              </a:rPr>
              <a:t>IN</a:t>
            </a:r>
            <a:r>
              <a:rPr b="1" lang="en-US" sz="2800" spc="-1" strike="noStrike">
                <a:solidFill>
                  <a:srgbClr val="000000"/>
                </a:solidFill>
                <a:uFill>
                  <a:solidFill>
                    <a:srgbClr val="ffffff"/>
                  </a:solidFill>
                </a:uFill>
                <a:latin typeface="Arial"/>
              </a:rPr>
              <a:t>=0?</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6642000" y="6049800"/>
            <a:ext cx="2133360" cy="205920"/>
          </a:xfrm>
          <a:prstGeom prst="rect">
            <a:avLst/>
          </a:prstGeom>
          <a:noFill/>
          <a:ln>
            <a:noFill/>
          </a:ln>
        </p:spPr>
        <p:txBody>
          <a:bodyPr/>
          <a:p>
            <a:pPr algn="r">
              <a:lnSpc>
                <a:spcPct val="100000"/>
              </a:lnSpc>
            </a:pPr>
            <a:fld id="{82D0ED97-B32D-460D-98A1-893C8D8E4B07}"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40" name="TextShape 2"/>
          <p:cNvSpPr txBox="1"/>
          <p:nvPr/>
        </p:nvSpPr>
        <p:spPr>
          <a:xfrm>
            <a:off x="390600" y="189000"/>
            <a:ext cx="3276360" cy="63936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Non-Loop Stability:</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RB+ Resistor</a:t>
            </a:r>
            <a:endParaRPr b="0" lang="en-US" sz="3200" spc="-1" strike="noStrike">
              <a:solidFill>
                <a:srgbClr val="000000"/>
              </a:solidFill>
              <a:uFill>
                <a:solidFill>
                  <a:srgbClr val="ffffff"/>
                </a:solidFill>
              </a:uFill>
              <a:latin typeface="Arial"/>
            </a:endParaRPr>
          </a:p>
        </p:txBody>
      </p:sp>
      <p:graphicFrame>
        <p:nvGraphicFramePr>
          <p:cNvPr id="241" name="Object 3"/>
          <p:cNvGraphicFramePr/>
          <p:nvPr/>
        </p:nvGraphicFramePr>
        <p:xfrm>
          <a:off x="5715000" y="2971800"/>
          <a:ext cx="3030120" cy="2376000"/>
        </p:xfrm>
        <a:graphic>
          <a:graphicData uri="http://schemas.openxmlformats.org/presentationml/2006/ole">
            <p:oleObj progId="Visio.Drawing.11" r:id="rId1" spid="">
              <p:embed/>
              <p:pic>
                <p:nvPicPr>
                  <p:cNvPr id="242" name="Object 6" descr=""/>
                  <p:cNvPicPr/>
                  <p:nvPr/>
                </p:nvPicPr>
                <p:blipFill>
                  <a:blip r:embed="rId2"/>
                  <a:stretch/>
                </p:blipFill>
                <p:spPr>
                  <a:xfrm>
                    <a:off x="5715000" y="2971800"/>
                    <a:ext cx="3030120" cy="2376000"/>
                  </a:xfrm>
                  <a:prstGeom prst="rect">
                    <a:avLst/>
                  </a:prstGeom>
                  <a:ln>
                    <a:noFill/>
                  </a:ln>
                </p:spPr>
              </p:pic>
            </p:oleObj>
          </a:graphicData>
        </a:graphic>
      </p:graphicFrame>
      <p:graphicFrame>
        <p:nvGraphicFramePr>
          <p:cNvPr id="243" name="Object 4"/>
          <p:cNvGraphicFramePr/>
          <p:nvPr/>
        </p:nvGraphicFramePr>
        <p:xfrm>
          <a:off x="152280" y="3657600"/>
          <a:ext cx="3106440" cy="2514240"/>
        </p:xfrm>
        <a:graphic>
          <a:graphicData uri="http://schemas.openxmlformats.org/presentationml/2006/ole">
            <p:oleObj progId="Visio.Drawing.11" r:id="rId3" spid="">
              <p:embed/>
              <p:pic>
                <p:nvPicPr>
                  <p:cNvPr id="244" name="Object 8" descr=""/>
                  <p:cNvPicPr/>
                  <p:nvPr/>
                </p:nvPicPr>
                <p:blipFill>
                  <a:blip r:embed="rId4"/>
                  <a:stretch/>
                </p:blipFill>
                <p:spPr>
                  <a:xfrm>
                    <a:off x="152280" y="3657600"/>
                    <a:ext cx="3106440" cy="2514240"/>
                  </a:xfrm>
                  <a:prstGeom prst="rect">
                    <a:avLst/>
                  </a:prstGeom>
                  <a:ln>
                    <a:noFill/>
                  </a:ln>
                </p:spPr>
              </p:pic>
            </p:oleObj>
          </a:graphicData>
        </a:graphic>
      </p:graphicFrame>
      <p:sp>
        <p:nvSpPr>
          <p:cNvPr id="245" name="CustomShape 5"/>
          <p:cNvSpPr/>
          <p:nvPr/>
        </p:nvSpPr>
        <p:spPr>
          <a:xfrm>
            <a:off x="4572000" y="228600"/>
            <a:ext cx="4419360" cy="853920"/>
          </a:xfrm>
          <a:prstGeom prst="rect">
            <a:avLst/>
          </a:prstGeom>
          <a:solidFill>
            <a:schemeClr val="bg1"/>
          </a:solidFill>
          <a:ln w="38160">
            <a:solidFill>
              <a:srgbClr val="ff0000"/>
            </a:solidFill>
            <a:miter/>
          </a:ln>
        </p:spPr>
        <p:style>
          <a:lnRef idx="0"/>
          <a:fillRef idx="0"/>
          <a:effectRef idx="0"/>
          <a:fontRef idx="minor"/>
        </p:style>
        <p:txBody>
          <a:bodyPr lIns="90000" rIns="90000" tIns="45000" bIns="45000"/>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fosc </a:t>
            </a:r>
            <a:r>
              <a:rPr b="0" lang="en-US" sz="1600" spc="-1" strike="noStrike" u="sng">
                <a:solidFill>
                  <a:srgbClr val="0000cc"/>
                </a:solidFill>
                <a:uFill>
                  <a:solidFill>
                    <a:srgbClr val="ffffff"/>
                  </a:solidFill>
                </a:uFill>
                <a:latin typeface="Arial"/>
              </a:rPr>
              <a:t>&lt;</a:t>
            </a:r>
            <a:r>
              <a:rPr b="0" lang="en-US" sz="1600" spc="-1" strike="noStrike">
                <a:solidFill>
                  <a:srgbClr val="0000cc"/>
                </a:solidFill>
                <a:uFill>
                  <a:solidFill>
                    <a:srgbClr val="ffffff"/>
                  </a:solidFill>
                </a:uFill>
                <a:latin typeface="Arial"/>
              </a:rPr>
              <a:t> fGBW</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oscillates unloaded? -- may or may not</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oscillates with V</a:t>
            </a:r>
            <a:r>
              <a:rPr b="0" lang="en-US" sz="1600" spc="-1" strike="noStrike" baseline="-25000">
                <a:solidFill>
                  <a:srgbClr val="0000cc"/>
                </a:solidFill>
                <a:uFill>
                  <a:solidFill>
                    <a:srgbClr val="ffffff"/>
                  </a:solidFill>
                </a:uFill>
                <a:latin typeface="Arial"/>
              </a:rPr>
              <a:t>IN</a:t>
            </a:r>
            <a:r>
              <a:rPr b="0" lang="en-US" sz="1600" spc="-1" strike="noStrike">
                <a:solidFill>
                  <a:srgbClr val="0000cc"/>
                </a:solidFill>
                <a:uFill>
                  <a:solidFill>
                    <a:srgbClr val="ffffff"/>
                  </a:solidFill>
                </a:uFill>
                <a:latin typeface="Arial"/>
              </a:rPr>
              <a:t>=0? -- may or may not</a:t>
            </a:r>
            <a:endParaRPr b="0" lang="en-US" sz="1800" spc="-1" strike="noStrike">
              <a:solidFill>
                <a:srgbClr val="000000"/>
              </a:solidFill>
              <a:uFill>
                <a:solidFill>
                  <a:srgbClr val="ffffff"/>
                </a:solidFill>
              </a:uFill>
              <a:latin typeface="Arial"/>
            </a:endParaRPr>
          </a:p>
        </p:txBody>
      </p:sp>
      <p:graphicFrame>
        <p:nvGraphicFramePr>
          <p:cNvPr id="246" name="Object 6"/>
          <p:cNvGraphicFramePr/>
          <p:nvPr/>
        </p:nvGraphicFramePr>
        <p:xfrm>
          <a:off x="380880" y="914400"/>
          <a:ext cx="3352320" cy="2685600"/>
        </p:xfrm>
        <a:graphic>
          <a:graphicData uri="http://schemas.openxmlformats.org/presentationml/2006/ole">
            <p:oleObj progId="Visio.Drawing.11" r:id="rId5" spid="">
              <p:embed/>
              <p:pic>
                <p:nvPicPr>
                  <p:cNvPr id="247" name="Object 10" descr=""/>
                  <p:cNvPicPr/>
                  <p:nvPr/>
                </p:nvPicPr>
                <p:blipFill>
                  <a:blip r:embed="rId6"/>
                  <a:stretch/>
                </p:blipFill>
                <p:spPr>
                  <a:xfrm>
                    <a:off x="380880" y="914400"/>
                    <a:ext cx="3352320" cy="2685600"/>
                  </a:xfrm>
                  <a:prstGeom prst="rect">
                    <a:avLst/>
                  </a:prstGeom>
                  <a:ln>
                    <a:noFill/>
                  </a:ln>
                </p:spPr>
              </p:pic>
            </p:oleObj>
          </a:graphicData>
        </a:graphic>
      </p:graphicFrame>
      <p:sp>
        <p:nvSpPr>
          <p:cNvPr id="248" name="CustomShape 7"/>
          <p:cNvSpPr/>
          <p:nvPr/>
        </p:nvSpPr>
        <p:spPr>
          <a:xfrm>
            <a:off x="3809880" y="1371600"/>
            <a:ext cx="3352320" cy="1408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cc"/>
                </a:solidFill>
                <a:uFill>
                  <a:solidFill>
                    <a:srgbClr val="ffffff"/>
                  </a:solidFill>
                </a:uFill>
                <a:latin typeface="Arial"/>
              </a:rPr>
              <a:t>RB+ is Ib current match resistor to reduce Vos errors due to Ib.</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cc"/>
                </a:solidFill>
                <a:uFill>
                  <a:solidFill>
                    <a:srgbClr val="ffffff"/>
                  </a:solidFill>
                </a:uFill>
                <a:latin typeface="Arial"/>
              </a:rPr>
              <a:t>RB+ can create high impedance node acting as antenna pickup for unwanted positive feedback.</a:t>
            </a:r>
            <a:endParaRPr b="0" lang="en-US" sz="1800" spc="-1" strike="noStrike">
              <a:solidFill>
                <a:srgbClr val="000000"/>
              </a:solidFill>
              <a:uFill>
                <a:solidFill>
                  <a:srgbClr val="ffffff"/>
                </a:solidFill>
              </a:uFill>
              <a:latin typeface="Arial"/>
            </a:endParaRPr>
          </a:p>
        </p:txBody>
      </p:sp>
      <p:sp>
        <p:nvSpPr>
          <p:cNvPr id="249" name="CustomShape 8"/>
          <p:cNvSpPr/>
          <p:nvPr/>
        </p:nvSpPr>
        <p:spPr>
          <a:xfrm>
            <a:off x="3276720" y="3505320"/>
            <a:ext cx="3657240" cy="336240"/>
          </a:xfrm>
          <a:prstGeom prst="rect">
            <a:avLst/>
          </a:prstGeom>
          <a:noFill/>
          <a:ln w="9360">
            <a:noFill/>
          </a:ln>
        </p:spPr>
        <p:style>
          <a:lnRef idx="0"/>
          <a:fillRef idx="0"/>
          <a:effectRef idx="0"/>
          <a:fontRef idx="minor"/>
        </p:style>
      </p:sp>
      <p:sp>
        <p:nvSpPr>
          <p:cNvPr id="250" name="CustomShape 9"/>
          <p:cNvSpPr/>
          <p:nvPr/>
        </p:nvSpPr>
        <p:spPr>
          <a:xfrm>
            <a:off x="5334120" y="5410080"/>
            <a:ext cx="3657240" cy="57708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cc"/>
                </a:solidFill>
                <a:uFill>
                  <a:solidFill>
                    <a:srgbClr val="ffffff"/>
                  </a:solidFill>
                </a:uFill>
                <a:latin typeface="Arial"/>
              </a:rPr>
              <a:t>Many Op Amps have low Ib so error is small.  Evaluate DC errors w/o RB+.</a:t>
            </a:r>
            <a:endParaRPr b="0" lang="en-US" sz="1800" spc="-1" strike="noStrike">
              <a:solidFill>
                <a:srgbClr val="000000"/>
              </a:solidFill>
              <a:uFill>
                <a:solidFill>
                  <a:srgbClr val="ffffff"/>
                </a:solidFill>
              </a:uFill>
              <a:latin typeface="Arial"/>
            </a:endParaRPr>
          </a:p>
        </p:txBody>
      </p:sp>
      <p:sp>
        <p:nvSpPr>
          <p:cNvPr id="251" name="CustomShape 10"/>
          <p:cNvSpPr/>
          <p:nvPr/>
        </p:nvSpPr>
        <p:spPr>
          <a:xfrm>
            <a:off x="2438280" y="5105520"/>
            <a:ext cx="2361960" cy="82044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cc"/>
                </a:solidFill>
                <a:uFill>
                  <a:solidFill>
                    <a:srgbClr val="ffffff"/>
                  </a:solidFill>
                </a:uFill>
                <a:latin typeface="Arial"/>
              </a:rPr>
              <a:t>If you use RB+ bypass it in parallel with 0.1μF capacitor.</a:t>
            </a:r>
            <a:endParaRPr b="0" lang="en-US" sz="1800" spc="-1" strike="noStrike">
              <a:solidFill>
                <a:srgbClr val="000000"/>
              </a:solidFill>
              <a:uFill>
                <a:solidFill>
                  <a:srgbClr val="ffffff"/>
                </a:solidFill>
              </a:uFill>
              <a:latin typeface="Arial"/>
            </a:endParaRPr>
          </a:p>
        </p:txBody>
      </p:sp>
      <p:sp>
        <p:nvSpPr>
          <p:cNvPr id="252" name="CustomShape 11"/>
          <p:cNvSpPr/>
          <p:nvPr/>
        </p:nvSpPr>
        <p:spPr>
          <a:xfrm>
            <a:off x="2743200" y="2819520"/>
            <a:ext cx="1599840" cy="395280"/>
          </a:xfrm>
          <a:prstGeom prst="rect">
            <a:avLst/>
          </a:prstGeom>
          <a:noFill/>
          <a:ln w="38160">
            <a:solidFill>
              <a:srgbClr val="800080"/>
            </a:solidFill>
            <a:miter/>
          </a:ln>
        </p:spPr>
        <p:style>
          <a:lnRef idx="0"/>
          <a:fillRef idx="0"/>
          <a:effectRef idx="0"/>
          <a:fontRef idx="minor"/>
        </p:style>
        <p:txBody>
          <a:bodyPr lIns="90000" rIns="90000" tIns="45000" bIns="45000"/>
          <a:p>
            <a:pPr>
              <a:lnSpc>
                <a:spcPct val="100000"/>
              </a:lnSpc>
            </a:pPr>
            <a:r>
              <a:rPr b="0" i="1" lang="en-US" sz="2000" spc="-1" strike="noStrike">
                <a:solidFill>
                  <a:srgbClr val="990099"/>
                </a:solidFill>
                <a:uFill>
                  <a:solidFill>
                    <a:srgbClr val="ffffff"/>
                  </a:solidFill>
                </a:uFill>
                <a:latin typeface="Arial"/>
              </a:rPr>
              <a:t>PROBLEM</a:t>
            </a:r>
            <a:endParaRPr b="0" lang="en-US" sz="1800" spc="-1" strike="noStrike">
              <a:solidFill>
                <a:srgbClr val="000000"/>
              </a:solidFill>
              <a:uFill>
                <a:solidFill>
                  <a:srgbClr val="ffffff"/>
                </a:solidFill>
              </a:uFill>
              <a:latin typeface="Arial"/>
            </a:endParaRPr>
          </a:p>
        </p:txBody>
      </p:sp>
      <p:sp>
        <p:nvSpPr>
          <p:cNvPr id="253" name="CustomShape 12"/>
          <p:cNvSpPr/>
          <p:nvPr/>
        </p:nvSpPr>
        <p:spPr>
          <a:xfrm>
            <a:off x="7315200" y="4648320"/>
            <a:ext cx="1676160" cy="395280"/>
          </a:xfrm>
          <a:prstGeom prst="rect">
            <a:avLst/>
          </a:prstGeom>
          <a:noFill/>
          <a:ln w="38160">
            <a:solidFill>
              <a:srgbClr val="008000"/>
            </a:solidFill>
            <a:miter/>
          </a:ln>
        </p:spPr>
        <p:style>
          <a:lnRef idx="0"/>
          <a:fillRef idx="0"/>
          <a:effectRef idx="0"/>
          <a:fontRef idx="minor"/>
        </p:style>
        <p:txBody>
          <a:bodyPr lIns="90000" rIns="90000" tIns="45000" bIns="45000"/>
          <a:p>
            <a:pPr>
              <a:lnSpc>
                <a:spcPct val="100000"/>
              </a:lnSpc>
            </a:pPr>
            <a:r>
              <a:rPr b="0" i="1" lang="en-US" sz="2000" spc="-1" strike="noStrike">
                <a:solidFill>
                  <a:srgbClr val="008000"/>
                </a:solidFill>
                <a:uFill>
                  <a:solidFill>
                    <a:srgbClr val="ffffff"/>
                  </a:solidFill>
                </a:uFill>
                <a:latin typeface="Arial"/>
              </a:rPr>
              <a:t>SOLUTION</a:t>
            </a:r>
            <a:endParaRPr b="0" lang="en-US" sz="1800" spc="-1" strike="noStrike">
              <a:solidFill>
                <a:srgbClr val="000000"/>
              </a:solidFill>
              <a:uFill>
                <a:solidFill>
                  <a:srgbClr val="ffffff"/>
                </a:solidFill>
              </a:uFill>
              <a:latin typeface="Arial"/>
            </a:endParaRPr>
          </a:p>
        </p:txBody>
      </p:sp>
      <p:sp>
        <p:nvSpPr>
          <p:cNvPr id="254" name="CustomShape 13"/>
          <p:cNvSpPr/>
          <p:nvPr/>
        </p:nvSpPr>
        <p:spPr>
          <a:xfrm>
            <a:off x="2819520" y="4038480"/>
            <a:ext cx="1676160" cy="395280"/>
          </a:xfrm>
          <a:prstGeom prst="rect">
            <a:avLst/>
          </a:prstGeom>
          <a:noFill/>
          <a:ln w="38160">
            <a:solidFill>
              <a:srgbClr val="008000"/>
            </a:solidFill>
            <a:miter/>
          </a:ln>
        </p:spPr>
        <p:style>
          <a:lnRef idx="0"/>
          <a:fillRef idx="0"/>
          <a:effectRef idx="0"/>
          <a:fontRef idx="minor"/>
        </p:style>
        <p:txBody>
          <a:bodyPr lIns="90000" rIns="90000" tIns="45000" bIns="45000"/>
          <a:p>
            <a:pPr>
              <a:lnSpc>
                <a:spcPct val="100000"/>
              </a:lnSpc>
            </a:pPr>
            <a:r>
              <a:rPr b="0" i="1" lang="en-US" sz="2000" spc="-1" strike="noStrike">
                <a:solidFill>
                  <a:srgbClr val="008000"/>
                </a:solidFill>
                <a:uFill>
                  <a:solidFill>
                    <a:srgbClr val="ffffff"/>
                  </a:solidFill>
                </a:uFill>
                <a:latin typeface="Arial"/>
              </a:rPr>
              <a:t>SOLUTION</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6642000" y="6049800"/>
            <a:ext cx="2133360" cy="205920"/>
          </a:xfrm>
          <a:prstGeom prst="rect">
            <a:avLst/>
          </a:prstGeom>
          <a:noFill/>
          <a:ln>
            <a:noFill/>
          </a:ln>
        </p:spPr>
        <p:txBody>
          <a:bodyPr/>
          <a:p>
            <a:pPr algn="r">
              <a:lnSpc>
                <a:spcPct val="100000"/>
              </a:lnSpc>
            </a:pPr>
            <a:fld id="{B874D5EE-DAE9-464C-8500-B970D254128A}"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56" name="TextShape 2"/>
          <p:cNvSpPr txBox="1"/>
          <p:nvPr/>
        </p:nvSpPr>
        <p:spPr>
          <a:xfrm>
            <a:off x="495360" y="189000"/>
            <a:ext cx="3276360" cy="63936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Non-Loop Stability:</a:t>
            </a:r>
            <a:r>
              <a:rPr b="1" lang="en-US" sz="20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PCB Traces</a:t>
            </a:r>
            <a:endParaRPr b="0" lang="en-US" sz="3200" spc="-1" strike="noStrike">
              <a:solidFill>
                <a:srgbClr val="000000"/>
              </a:solidFill>
              <a:uFill>
                <a:solidFill>
                  <a:srgbClr val="ffffff"/>
                </a:solidFill>
              </a:uFill>
              <a:latin typeface="Arial"/>
            </a:endParaRPr>
          </a:p>
        </p:txBody>
      </p:sp>
      <p:sp>
        <p:nvSpPr>
          <p:cNvPr id="257" name="CustomShape 3"/>
          <p:cNvSpPr/>
          <p:nvPr/>
        </p:nvSpPr>
        <p:spPr>
          <a:xfrm>
            <a:off x="4572000" y="228600"/>
            <a:ext cx="4419360" cy="853920"/>
          </a:xfrm>
          <a:prstGeom prst="rect">
            <a:avLst/>
          </a:prstGeom>
          <a:solidFill>
            <a:schemeClr val="bg1"/>
          </a:solidFill>
          <a:ln w="38160">
            <a:solidFill>
              <a:srgbClr val="ff0000"/>
            </a:solidFill>
            <a:miter/>
          </a:ln>
        </p:spPr>
        <p:style>
          <a:lnRef idx="0"/>
          <a:fillRef idx="0"/>
          <a:effectRef idx="0"/>
          <a:fontRef idx="minor"/>
        </p:style>
        <p:txBody>
          <a:bodyPr lIns="90000" rIns="90000" tIns="45000" bIns="45000"/>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fosc </a:t>
            </a:r>
            <a:r>
              <a:rPr b="0" lang="en-US" sz="1600" spc="-1" strike="noStrike" u="sng">
                <a:solidFill>
                  <a:srgbClr val="0000cc"/>
                </a:solidFill>
                <a:uFill>
                  <a:solidFill>
                    <a:srgbClr val="ffffff"/>
                  </a:solidFill>
                </a:uFill>
                <a:latin typeface="Arial"/>
              </a:rPr>
              <a:t>&lt;</a:t>
            </a:r>
            <a:r>
              <a:rPr b="0" lang="en-US" sz="1600" spc="-1" strike="noStrike">
                <a:solidFill>
                  <a:srgbClr val="0000cc"/>
                </a:solidFill>
                <a:uFill>
                  <a:solidFill>
                    <a:srgbClr val="ffffff"/>
                  </a:solidFill>
                </a:uFill>
                <a:latin typeface="Arial"/>
              </a:rPr>
              <a:t> fGBW</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oscillates unloaded? -- may or may not</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oscillates with V</a:t>
            </a:r>
            <a:r>
              <a:rPr b="0" lang="en-US" sz="1600" spc="-1" strike="noStrike" baseline="-25000">
                <a:solidFill>
                  <a:srgbClr val="0000cc"/>
                </a:solidFill>
                <a:uFill>
                  <a:solidFill>
                    <a:srgbClr val="ffffff"/>
                  </a:solidFill>
                </a:uFill>
                <a:latin typeface="Arial"/>
              </a:rPr>
              <a:t>IN</a:t>
            </a:r>
            <a:r>
              <a:rPr b="0" lang="en-US" sz="1600" spc="-1" strike="noStrike">
                <a:solidFill>
                  <a:srgbClr val="0000cc"/>
                </a:solidFill>
                <a:uFill>
                  <a:solidFill>
                    <a:srgbClr val="ffffff"/>
                  </a:solidFill>
                </a:uFill>
                <a:latin typeface="Arial"/>
              </a:rPr>
              <a:t>=0? -- may or may not</a:t>
            </a:r>
            <a:endParaRPr b="0" lang="en-US" sz="1800" spc="-1" strike="noStrike">
              <a:solidFill>
                <a:srgbClr val="000000"/>
              </a:solidFill>
              <a:uFill>
                <a:solidFill>
                  <a:srgbClr val="ffffff"/>
                </a:solidFill>
              </a:uFill>
              <a:latin typeface="Arial"/>
            </a:endParaRPr>
          </a:p>
        </p:txBody>
      </p:sp>
      <p:sp>
        <p:nvSpPr>
          <p:cNvPr id="258" name="CustomShape 4"/>
          <p:cNvSpPr/>
          <p:nvPr/>
        </p:nvSpPr>
        <p:spPr>
          <a:xfrm>
            <a:off x="762120" y="4572000"/>
            <a:ext cx="7772040" cy="1289160"/>
          </a:xfrm>
          <a:prstGeom prst="rect">
            <a:avLst/>
          </a:prstGeom>
          <a:noFill/>
          <a:ln w="9360">
            <a:noFill/>
          </a:ln>
        </p:spPr>
        <p:style>
          <a:lnRef idx="0"/>
          <a:fillRef idx="0"/>
          <a:effectRef idx="0"/>
          <a:fontRef idx="minor"/>
        </p:style>
        <p:txBody>
          <a:bodyPr lIns="90000" rIns="90000" tIns="45000" bIns="45000"/>
          <a:p>
            <a:pPr>
              <a:lnSpc>
                <a:spcPct val="100000"/>
              </a:lnSpc>
            </a:pPr>
            <a:r>
              <a:rPr b="0" i="1" lang="en-US" sz="1800" spc="-1" strike="noStrike">
                <a:solidFill>
                  <a:srgbClr val="ff0000"/>
                </a:solidFill>
                <a:uFill>
                  <a:solidFill>
                    <a:srgbClr val="ffffff"/>
                  </a:solidFill>
                </a:uFill>
                <a:latin typeface="Arial"/>
              </a:rPr>
              <a:t>DO NOT</a:t>
            </a:r>
            <a:r>
              <a:rPr b="0" lang="en-US" sz="1800" spc="-1" strike="noStrike">
                <a:solidFill>
                  <a:srgbClr val="0000cc"/>
                </a:solidFill>
                <a:uFill>
                  <a:solidFill>
                    <a:srgbClr val="ffffff"/>
                  </a:solidFill>
                </a:uFill>
                <a:latin typeface="Arial"/>
              </a:rPr>
              <a:t> route high current, low impedance output traces near high impedance input traces.  Unwanted positive feedback path.</a:t>
            </a:r>
            <a:endParaRPr b="0" lang="en-US" sz="1800" spc="-1" strike="noStrike">
              <a:solidFill>
                <a:srgbClr val="000000"/>
              </a:solidFill>
              <a:uFill>
                <a:solidFill>
                  <a:srgbClr val="ffffff"/>
                </a:solidFill>
              </a:uFill>
              <a:latin typeface="Arial"/>
            </a:endParaRPr>
          </a:p>
          <a:p>
            <a:pPr>
              <a:lnSpc>
                <a:spcPct val="100000"/>
              </a:lnSpc>
            </a:pPr>
            <a:r>
              <a:rPr b="0" i="1" lang="en-US" sz="1800" spc="-1" strike="noStrike">
                <a:solidFill>
                  <a:srgbClr val="ff3300"/>
                </a:solidFill>
                <a:uFill>
                  <a:solidFill>
                    <a:srgbClr val="ffffff"/>
                  </a:solidFill>
                </a:uFill>
                <a:latin typeface="Arial"/>
              </a:rPr>
              <a:t>DO</a:t>
            </a:r>
            <a:r>
              <a:rPr b="0" lang="en-US" sz="1800" spc="-1" strike="noStrike">
                <a:solidFill>
                  <a:srgbClr val="0000cc"/>
                </a:solidFill>
                <a:uFill>
                  <a:solidFill>
                    <a:srgbClr val="ffffff"/>
                  </a:solidFill>
                </a:uFill>
                <a:latin typeface="Arial"/>
              </a:rPr>
              <a:t> route high current output traces adjacent to each other (on top of each other in a multi-layer PCB) to form a twisted pair for EMI cancellation</a:t>
            </a:r>
            <a:r>
              <a:rPr b="0" lang="en-US" sz="1600" spc="-1" strike="noStrike">
                <a:solidFill>
                  <a:srgbClr val="0000cc"/>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graphicFrame>
        <p:nvGraphicFramePr>
          <p:cNvPr id="259" name="Object 5"/>
          <p:cNvGraphicFramePr/>
          <p:nvPr/>
        </p:nvGraphicFramePr>
        <p:xfrm>
          <a:off x="380880" y="1143000"/>
          <a:ext cx="8229240" cy="3489120"/>
        </p:xfrm>
        <a:graphic>
          <a:graphicData uri="http://schemas.openxmlformats.org/presentationml/2006/ole">
            <p:oleObj progId="Visio.Drawing.11" r:id="rId1" spid="">
              <p:embed/>
              <p:pic>
                <p:nvPicPr>
                  <p:cNvPr id="260" name="Object 7" descr=""/>
                  <p:cNvPicPr/>
                  <p:nvPr/>
                </p:nvPicPr>
                <p:blipFill>
                  <a:blip r:embed="rId2"/>
                  <a:stretch/>
                </p:blipFill>
                <p:spPr>
                  <a:xfrm>
                    <a:off x="380880" y="1143000"/>
                    <a:ext cx="8229240" cy="3489120"/>
                  </a:xfrm>
                  <a:prstGeom prst="rect">
                    <a:avLst/>
                  </a:prstGeom>
                  <a:ln>
                    <a:noFill/>
                  </a:ln>
                </p:spPr>
              </p:pic>
            </p:oleObj>
          </a:graphicData>
        </a:graphic>
      </p:graphicFrame>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6642000" y="6049800"/>
            <a:ext cx="2133360" cy="205920"/>
          </a:xfrm>
          <a:prstGeom prst="rect">
            <a:avLst/>
          </a:prstGeom>
          <a:noFill/>
          <a:ln>
            <a:noFill/>
          </a:ln>
        </p:spPr>
        <p:txBody>
          <a:bodyPr/>
          <a:p>
            <a:pPr algn="r">
              <a:lnSpc>
                <a:spcPct val="100000"/>
              </a:lnSpc>
            </a:pPr>
            <a:fld id="{EE3F26BD-E013-4F72-876A-89E026F31CFE}" type="slidenum">
              <a:rPr b="0" lang="en-US" sz="8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262" name="TextShape 2"/>
          <p:cNvSpPr txBox="1"/>
          <p:nvPr/>
        </p:nvSpPr>
        <p:spPr>
          <a:xfrm>
            <a:off x="438120" y="200160"/>
            <a:ext cx="4190760" cy="867960"/>
          </a:xfrm>
          <a:prstGeom prst="rect">
            <a:avLst/>
          </a:prstGeom>
          <a:noFill/>
          <a:ln>
            <a:noFill/>
          </a:ln>
        </p:spPr>
        <p:txBody>
          <a:bodyPr/>
          <a:p>
            <a:pPr>
              <a:lnSpc>
                <a:spcPct val="100000"/>
              </a:lnSpc>
            </a:pPr>
            <a:r>
              <a:rPr b="1" lang="en-US" sz="2400" spc="-1" strike="noStrike">
                <a:solidFill>
                  <a:srgbClr val="c00000"/>
                </a:solidFill>
                <a:uFill>
                  <a:solidFill>
                    <a:srgbClr val="ffffff"/>
                  </a:solidFill>
                </a:uFill>
                <a:latin typeface="Arial"/>
              </a:rPr>
              <a:t>Non-Loop Stability:</a:t>
            </a:r>
            <a:r>
              <a:rPr b="1" lang="en-US" sz="2400" spc="-1" strike="noStrike">
                <a:solidFill>
                  <a:srgbClr val="c00000"/>
                </a:solidFill>
                <a:uFill>
                  <a:solidFill>
                    <a:srgbClr val="ffffff"/>
                  </a:solidFill>
                </a:uFill>
                <a:latin typeface="Arial"/>
              </a:rPr>
              <a:t>
</a:t>
            </a:r>
            <a:r>
              <a:rPr b="1" lang="en-US" sz="2400" spc="-1" strike="noStrike">
                <a:solidFill>
                  <a:srgbClr val="c00000"/>
                </a:solidFill>
                <a:uFill>
                  <a:solidFill>
                    <a:srgbClr val="ffffff"/>
                  </a:solidFill>
                </a:uFill>
                <a:latin typeface="Arial"/>
              </a:rPr>
              <a:t>Supply Lines</a:t>
            </a:r>
            <a:endParaRPr b="0" lang="en-US" sz="3200" spc="-1" strike="noStrike">
              <a:solidFill>
                <a:srgbClr val="000000"/>
              </a:solidFill>
              <a:uFill>
                <a:solidFill>
                  <a:srgbClr val="ffffff"/>
                </a:solidFill>
              </a:uFill>
              <a:latin typeface="Arial"/>
            </a:endParaRPr>
          </a:p>
        </p:txBody>
      </p:sp>
      <p:graphicFrame>
        <p:nvGraphicFramePr>
          <p:cNvPr id="263" name="Object 3"/>
          <p:cNvGraphicFramePr/>
          <p:nvPr/>
        </p:nvGraphicFramePr>
        <p:xfrm>
          <a:off x="228600" y="1143000"/>
          <a:ext cx="4190760" cy="3173040"/>
        </p:xfrm>
        <a:graphic>
          <a:graphicData uri="http://schemas.openxmlformats.org/presentationml/2006/ole">
            <p:oleObj progId="Visio.Drawing.11" r:id="rId1" spid="">
              <p:embed/>
              <p:pic>
                <p:nvPicPr>
                  <p:cNvPr id="264" name="Object 3" descr=""/>
                  <p:cNvPicPr/>
                  <p:nvPr/>
                </p:nvPicPr>
                <p:blipFill>
                  <a:blip r:embed="rId2"/>
                  <a:stretch/>
                </p:blipFill>
                <p:spPr>
                  <a:xfrm>
                    <a:off x="228600" y="1143000"/>
                    <a:ext cx="4190760" cy="3173040"/>
                  </a:xfrm>
                  <a:prstGeom prst="rect">
                    <a:avLst/>
                  </a:prstGeom>
                  <a:ln>
                    <a:noFill/>
                  </a:ln>
                </p:spPr>
              </p:pic>
            </p:oleObj>
          </a:graphicData>
        </a:graphic>
      </p:graphicFrame>
      <p:graphicFrame>
        <p:nvGraphicFramePr>
          <p:cNvPr id="265" name="Object 4"/>
          <p:cNvGraphicFramePr/>
          <p:nvPr/>
        </p:nvGraphicFramePr>
        <p:xfrm>
          <a:off x="5029200" y="1430280"/>
          <a:ext cx="3825360" cy="2760480"/>
        </p:xfrm>
        <a:graphic>
          <a:graphicData uri="http://schemas.openxmlformats.org/presentationml/2006/ole">
            <p:oleObj progId="Visio.Drawing.11" r:id="rId3" spid="">
              <p:embed/>
              <p:pic>
                <p:nvPicPr>
                  <p:cNvPr id="266" name="Object 5" descr=""/>
                  <p:cNvPicPr/>
                  <p:nvPr/>
                </p:nvPicPr>
                <p:blipFill>
                  <a:blip r:embed="rId4"/>
                  <a:stretch/>
                </p:blipFill>
                <p:spPr>
                  <a:xfrm>
                    <a:off x="5029200" y="1430280"/>
                    <a:ext cx="3825360" cy="2760480"/>
                  </a:xfrm>
                  <a:prstGeom prst="rect">
                    <a:avLst/>
                  </a:prstGeom>
                  <a:ln>
                    <a:noFill/>
                  </a:ln>
                </p:spPr>
              </p:pic>
            </p:oleObj>
          </a:graphicData>
        </a:graphic>
      </p:graphicFrame>
      <p:sp>
        <p:nvSpPr>
          <p:cNvPr id="267" name="CustomShape 5"/>
          <p:cNvSpPr/>
          <p:nvPr/>
        </p:nvSpPr>
        <p:spPr>
          <a:xfrm>
            <a:off x="380880" y="4419720"/>
            <a:ext cx="3809520" cy="179388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cc"/>
                </a:solidFill>
                <a:uFill>
                  <a:solidFill>
                    <a:srgbClr val="ffffff"/>
                  </a:solidFill>
                </a:uFill>
                <a:latin typeface="Arial"/>
              </a:rPr>
              <a:t>Load current, IL, flows through power supply resistance, Rs, due to PCB trace or wiring.  Modulated supply voltages appear at Op Amp Power pins. Modulated signal couples into amplifier which relies on supply pins as AC Ground.</a:t>
            </a:r>
            <a:endParaRPr b="0" lang="en-US" sz="1800" spc="-1" strike="noStrike">
              <a:solidFill>
                <a:srgbClr val="000000"/>
              </a:solidFill>
              <a:uFill>
                <a:solidFill>
                  <a:srgbClr val="ffffff"/>
                </a:solidFill>
              </a:uFill>
              <a:latin typeface="Arial"/>
            </a:endParaRPr>
          </a:p>
        </p:txBody>
      </p:sp>
      <p:sp>
        <p:nvSpPr>
          <p:cNvPr id="268" name="CustomShape 6"/>
          <p:cNvSpPr/>
          <p:nvPr/>
        </p:nvSpPr>
        <p:spPr>
          <a:xfrm>
            <a:off x="5410080" y="4267080"/>
            <a:ext cx="3352320" cy="1063800"/>
          </a:xfrm>
          <a:prstGeom prst="rect">
            <a:avLst/>
          </a:prstGeom>
          <a:noFill/>
          <a:ln w="9360">
            <a:noFill/>
          </a:ln>
        </p:spPr>
        <p:style>
          <a:lnRef idx="0"/>
          <a:fillRef idx="0"/>
          <a:effectRef idx="0"/>
          <a:fontRef idx="minor"/>
        </p:style>
        <p:txBody>
          <a:bodyPr lIns="90000" rIns="90000" tIns="45000" bIns="45000"/>
          <a:p>
            <a:pPr>
              <a:lnSpc>
                <a:spcPct val="100000"/>
              </a:lnSpc>
            </a:pPr>
            <a:r>
              <a:rPr b="0" lang="en-US" sz="1600" spc="-1" strike="noStrike">
                <a:solidFill>
                  <a:srgbClr val="0000cc"/>
                </a:solidFill>
                <a:uFill>
                  <a:solidFill>
                    <a:srgbClr val="ffffff"/>
                  </a:solidFill>
                </a:uFill>
                <a:latin typeface="Arial"/>
              </a:rPr>
              <a:t>Power supply lead inductance, Ls, interacts with a capacitive load, CL, to form an oscillatory LC, high Q, tank circuit.</a:t>
            </a:r>
            <a:endParaRPr b="0" lang="en-US" sz="1800" spc="-1" strike="noStrike">
              <a:solidFill>
                <a:srgbClr val="000000"/>
              </a:solidFill>
              <a:uFill>
                <a:solidFill>
                  <a:srgbClr val="ffffff"/>
                </a:solidFill>
              </a:uFill>
              <a:latin typeface="Arial"/>
            </a:endParaRPr>
          </a:p>
        </p:txBody>
      </p:sp>
      <p:sp>
        <p:nvSpPr>
          <p:cNvPr id="269" name="CustomShape 7"/>
          <p:cNvSpPr/>
          <p:nvPr/>
        </p:nvSpPr>
        <p:spPr>
          <a:xfrm>
            <a:off x="4572000" y="228600"/>
            <a:ext cx="4419360" cy="853920"/>
          </a:xfrm>
          <a:prstGeom prst="rect">
            <a:avLst/>
          </a:prstGeom>
          <a:solidFill>
            <a:schemeClr val="bg1"/>
          </a:solidFill>
          <a:ln w="38160">
            <a:solidFill>
              <a:srgbClr val="ff0000"/>
            </a:solidFill>
            <a:miter/>
          </a:ln>
        </p:spPr>
        <p:style>
          <a:lnRef idx="0"/>
          <a:fillRef idx="0"/>
          <a:effectRef idx="0"/>
          <a:fontRef idx="minor"/>
        </p:style>
        <p:txBody>
          <a:bodyPr lIns="90000" rIns="90000" tIns="45000" bIns="45000"/>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fosc </a:t>
            </a:r>
            <a:r>
              <a:rPr b="0" lang="en-US" sz="1600" spc="-1" strike="noStrike" u="sng">
                <a:solidFill>
                  <a:srgbClr val="0000cc"/>
                </a:solidFill>
                <a:uFill>
                  <a:solidFill>
                    <a:srgbClr val="ffffff"/>
                  </a:solidFill>
                </a:uFill>
                <a:latin typeface="Arial"/>
              </a:rPr>
              <a:t>&lt;</a:t>
            </a:r>
            <a:r>
              <a:rPr b="0" lang="en-US" sz="1600" spc="-1" strike="noStrike">
                <a:solidFill>
                  <a:srgbClr val="0000cc"/>
                </a:solidFill>
                <a:uFill>
                  <a:solidFill>
                    <a:srgbClr val="ffffff"/>
                  </a:solidFill>
                </a:uFill>
                <a:latin typeface="Arial"/>
              </a:rPr>
              <a:t> fGBW</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oscillates unloaded? -- no</a:t>
            </a:r>
            <a:endParaRPr b="0" lang="en-US" sz="1800" spc="-1" strike="noStrike">
              <a:solidFill>
                <a:srgbClr val="000000"/>
              </a:solidFill>
              <a:uFill>
                <a:solidFill>
                  <a:srgbClr val="ffffff"/>
                </a:solidFill>
              </a:uFill>
              <a:latin typeface="Arial"/>
            </a:endParaRPr>
          </a:p>
          <a:p>
            <a:pPr marL="216000" indent="-216000">
              <a:lnSpc>
                <a:spcPct val="100000"/>
              </a:lnSpc>
              <a:buClr>
                <a:srgbClr val="0000cc"/>
              </a:buClr>
              <a:buFont typeface="Wingdings" charset="2"/>
              <a:buChar char=""/>
            </a:pPr>
            <a:r>
              <a:rPr b="0" lang="en-US" sz="1600" spc="-1" strike="noStrike">
                <a:solidFill>
                  <a:srgbClr val="0000cc"/>
                </a:solidFill>
                <a:uFill>
                  <a:solidFill>
                    <a:srgbClr val="ffffff"/>
                  </a:solidFill>
                </a:uFill>
                <a:latin typeface="Arial"/>
              </a:rPr>
              <a:t> </a:t>
            </a:r>
            <a:r>
              <a:rPr b="0" lang="en-US" sz="1600" spc="-1" strike="noStrike">
                <a:solidFill>
                  <a:srgbClr val="0000cc"/>
                </a:solidFill>
                <a:uFill>
                  <a:solidFill>
                    <a:srgbClr val="ffffff"/>
                  </a:solidFill>
                </a:uFill>
                <a:latin typeface="Arial"/>
              </a:rPr>
              <a:t>oscillates with V</a:t>
            </a:r>
            <a:r>
              <a:rPr b="0" lang="en-US" sz="1600" spc="-1" strike="noStrike" baseline="-25000">
                <a:solidFill>
                  <a:srgbClr val="0000cc"/>
                </a:solidFill>
                <a:uFill>
                  <a:solidFill>
                    <a:srgbClr val="ffffff"/>
                  </a:solidFill>
                </a:uFill>
                <a:latin typeface="Arial"/>
              </a:rPr>
              <a:t>IN</a:t>
            </a:r>
            <a:r>
              <a:rPr b="0" lang="en-US" sz="1600" spc="-1" strike="noStrike">
                <a:solidFill>
                  <a:srgbClr val="0000cc"/>
                </a:solidFill>
                <a:uFill>
                  <a:solidFill>
                    <a:srgbClr val="ffffff"/>
                  </a:solidFill>
                </a:uFill>
                <a:latin typeface="Arial"/>
              </a:rPr>
              <a:t>=0? -- may or may not</a:t>
            </a:r>
            <a:endParaRPr b="0" lang="en-US" sz="1800" spc="-1" strike="noStrike">
              <a:solidFill>
                <a:srgbClr val="000000"/>
              </a:solidFill>
              <a:uFill>
                <a:solidFill>
                  <a:srgbClr val="ffffff"/>
                </a:solidFill>
              </a:uFill>
              <a:latin typeface="Arial"/>
            </a:endParaRPr>
          </a:p>
        </p:txBody>
      </p:sp>
      <p:sp>
        <p:nvSpPr>
          <p:cNvPr id="270" name="CustomShape 8"/>
          <p:cNvSpPr/>
          <p:nvPr/>
        </p:nvSpPr>
        <p:spPr>
          <a:xfrm>
            <a:off x="3200400" y="1523880"/>
            <a:ext cx="1599840" cy="395280"/>
          </a:xfrm>
          <a:prstGeom prst="rect">
            <a:avLst/>
          </a:prstGeom>
          <a:noFill/>
          <a:ln w="38160">
            <a:solidFill>
              <a:srgbClr val="800080"/>
            </a:solidFill>
            <a:miter/>
          </a:ln>
        </p:spPr>
        <p:style>
          <a:lnRef idx="0"/>
          <a:fillRef idx="0"/>
          <a:effectRef idx="0"/>
          <a:fontRef idx="minor"/>
        </p:style>
        <p:txBody>
          <a:bodyPr lIns="90000" rIns="90000" tIns="45000" bIns="45000"/>
          <a:p>
            <a:pPr>
              <a:lnSpc>
                <a:spcPct val="100000"/>
              </a:lnSpc>
            </a:pPr>
            <a:r>
              <a:rPr b="0" i="1" lang="en-US" sz="2000" spc="-1" strike="noStrike">
                <a:solidFill>
                  <a:srgbClr val="990099"/>
                </a:solidFill>
                <a:uFill>
                  <a:solidFill>
                    <a:srgbClr val="ffffff"/>
                  </a:solidFill>
                </a:uFill>
                <a:latin typeface="Arial"/>
              </a:rPr>
              <a:t>PROBLEM</a:t>
            </a:r>
            <a:endParaRPr b="0" lang="en-US" sz="1800" spc="-1" strike="noStrike">
              <a:solidFill>
                <a:srgbClr val="000000"/>
              </a:solidFill>
              <a:uFill>
                <a:solidFill>
                  <a:srgbClr val="ffffff"/>
                </a:solidFill>
              </a:uFill>
              <a:latin typeface="Arial"/>
            </a:endParaRPr>
          </a:p>
        </p:txBody>
      </p:sp>
      <p:sp>
        <p:nvSpPr>
          <p:cNvPr id="271" name="CustomShape 9"/>
          <p:cNvSpPr/>
          <p:nvPr/>
        </p:nvSpPr>
        <p:spPr>
          <a:xfrm>
            <a:off x="7162920" y="1447920"/>
            <a:ext cx="1599840" cy="395280"/>
          </a:xfrm>
          <a:prstGeom prst="rect">
            <a:avLst/>
          </a:prstGeom>
          <a:noFill/>
          <a:ln w="38160">
            <a:solidFill>
              <a:srgbClr val="800080"/>
            </a:solidFill>
            <a:miter/>
          </a:ln>
        </p:spPr>
        <p:style>
          <a:lnRef idx="0"/>
          <a:fillRef idx="0"/>
          <a:effectRef idx="0"/>
          <a:fontRef idx="minor"/>
        </p:style>
        <p:txBody>
          <a:bodyPr lIns="90000" rIns="90000" tIns="45000" bIns="45000"/>
          <a:p>
            <a:pPr>
              <a:lnSpc>
                <a:spcPct val="100000"/>
              </a:lnSpc>
            </a:pPr>
            <a:r>
              <a:rPr b="0" i="1" lang="en-US" sz="2000" spc="-1" strike="noStrike">
                <a:solidFill>
                  <a:srgbClr val="990099"/>
                </a:solidFill>
                <a:uFill>
                  <a:solidFill>
                    <a:srgbClr val="ffffff"/>
                  </a:solidFill>
                </a:uFill>
                <a:latin typeface="Arial"/>
              </a:rPr>
              <a:t>PROBLEM</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21502</TotalTime>
  <Application>LibreOffice/5.2.3.3$Windows_x86 LibreOffice_project/d54a8868f08a7b39642414cf2c8ef2f228f780cf</Application>
  <Words>3566</Words>
  <Paragraphs>410</Paragraphs>
  <Company>Texas Instruments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2007-12-19T20:51:45Z</dcterms:created>
  <dc:creator>Greene, Matt</dc:creator>
  <dc:description/>
  <dc:language>en-US</dc:language>
  <cp:lastModifiedBy>Tim Green</cp:lastModifiedBy>
  <dcterms:modified xsi:type="dcterms:W3CDTF">2014-10-13T22:25:22Z</dcterms:modified>
  <cp:revision>1267</cp:revision>
  <dc:subject/>
  <dc:title>Presentation title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Texas Instruments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45</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57</vt:i4>
  </property>
</Properties>
</file>