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A78-58C0-4D26-8D81-4BBA70B0C076}" type="datetimeFigureOut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B39-1920-49F5-BE22-D46D1647348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A78-58C0-4D26-8D81-4BBA70B0C076}" type="datetimeFigureOut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B39-1920-49F5-BE22-D46D1647348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A78-58C0-4D26-8D81-4BBA70B0C076}" type="datetimeFigureOut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B39-1920-49F5-BE22-D46D1647348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A78-58C0-4D26-8D81-4BBA70B0C076}" type="datetimeFigureOut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B39-1920-49F5-BE22-D46D1647348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A78-58C0-4D26-8D81-4BBA70B0C076}" type="datetimeFigureOut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B39-1920-49F5-BE22-D46D1647348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A78-58C0-4D26-8D81-4BBA70B0C076}" type="datetimeFigureOut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B39-1920-49F5-BE22-D46D1647348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A78-58C0-4D26-8D81-4BBA70B0C076}" type="datetimeFigureOut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B39-1920-49F5-BE22-D46D1647348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A78-58C0-4D26-8D81-4BBA70B0C076}" type="datetimeFigureOut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B39-1920-49F5-BE22-D46D1647348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A78-58C0-4D26-8D81-4BBA70B0C076}" type="datetimeFigureOut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B39-1920-49F5-BE22-D46D1647348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A78-58C0-4D26-8D81-4BBA70B0C076}" type="datetimeFigureOut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B39-1920-49F5-BE22-D46D1647348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EA78-58C0-4D26-8D81-4BBA70B0C076}" type="datetimeFigureOut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B39-1920-49F5-BE22-D46D1647348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EA78-58C0-4D26-8D81-4BBA70B0C076}" type="datetimeFigureOut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9B39-1920-49F5-BE22-D46D1647348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Genetische Marker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Untersuchungen am Kerngenom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Handlungsoptionen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Verpflanzung von Schilf aus den Standorten Groß </a:t>
            </a:r>
            <a:r>
              <a:rPr lang="de-DE" dirty="0" err="1" smtClean="0"/>
              <a:t>Sarau</a:t>
            </a:r>
            <a:r>
              <a:rPr lang="de-DE" dirty="0" smtClean="0"/>
              <a:t> und </a:t>
            </a:r>
            <a:r>
              <a:rPr lang="de-DE" dirty="0" err="1" smtClean="0"/>
              <a:t>Absalonshorst</a:t>
            </a:r>
            <a:r>
              <a:rPr lang="de-DE" dirty="0" smtClean="0"/>
              <a:t> um heterogene Schilfbestände zu erzeugen</a:t>
            </a:r>
          </a:p>
          <a:p>
            <a:r>
              <a:rPr lang="de-DE" dirty="0" smtClean="0"/>
              <a:t>Beobachtung eines weiteren künstlich angelegten heterogenen Schilfbestandes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Gliederung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latin typeface="Arial Narrow" pitchFamily="34" charset="0"/>
            </a:endParaRPr>
          </a:p>
          <a:p>
            <a:r>
              <a:rPr lang="de-DE" dirty="0" smtClean="0">
                <a:latin typeface="Arial Narrow" pitchFamily="34" charset="0"/>
              </a:rPr>
              <a:t>Untersuchte Regionen</a:t>
            </a:r>
          </a:p>
          <a:p>
            <a:r>
              <a:rPr lang="de-DE" dirty="0" smtClean="0">
                <a:latin typeface="Arial Narrow" pitchFamily="34" charset="0"/>
              </a:rPr>
              <a:t>Letzte Befunde</a:t>
            </a:r>
          </a:p>
          <a:p>
            <a:r>
              <a:rPr lang="de-DE" dirty="0" smtClean="0">
                <a:latin typeface="Arial Narrow" pitchFamily="34" charset="0"/>
              </a:rPr>
              <a:t>Neue Befunde</a:t>
            </a:r>
          </a:p>
          <a:p>
            <a:r>
              <a:rPr lang="de-DE" dirty="0" smtClean="0">
                <a:latin typeface="Arial Narrow" pitchFamily="34" charset="0"/>
              </a:rPr>
              <a:t>Hypothese</a:t>
            </a:r>
          </a:p>
          <a:p>
            <a:r>
              <a:rPr lang="de-DE" dirty="0" smtClean="0">
                <a:latin typeface="Arial Narrow" pitchFamily="34" charset="0"/>
              </a:rPr>
              <a:t>Handlungsoptionen</a:t>
            </a:r>
            <a:endParaRPr lang="de-DE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Untersuchte Regionen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latin typeface="Arial Narrow" pitchFamily="34" charset="0"/>
              </a:rPr>
              <a:t>Bereiche im Genom ohne Selektionsdruck</a:t>
            </a:r>
          </a:p>
          <a:p>
            <a:r>
              <a:rPr lang="de-DE" dirty="0" smtClean="0">
                <a:latin typeface="Arial Narrow" pitchFamily="34" charset="0"/>
              </a:rPr>
              <a:t>Intergenische Bereiche oder Introns</a:t>
            </a:r>
          </a:p>
          <a:p>
            <a:r>
              <a:rPr lang="de-DE" dirty="0" smtClean="0">
                <a:latin typeface="Arial Narrow" pitchFamily="34" charset="0"/>
              </a:rPr>
              <a:t>Unterschiede in </a:t>
            </a:r>
            <a:r>
              <a:rPr lang="de-DE" dirty="0">
                <a:latin typeface="Arial Narrow" pitchFamily="34" charset="0"/>
              </a:rPr>
              <a:t>S</a:t>
            </a:r>
            <a:r>
              <a:rPr lang="de-DE" dirty="0" smtClean="0">
                <a:latin typeface="Arial Narrow" pitchFamily="34" charset="0"/>
              </a:rPr>
              <a:t>equenz und Größe</a:t>
            </a:r>
          </a:p>
          <a:p>
            <a:r>
              <a:rPr lang="de-DE" dirty="0" smtClean="0">
                <a:latin typeface="Arial Narrow" pitchFamily="34" charset="0"/>
              </a:rPr>
              <a:t>Unterscheidung der Allele anhand der Größe</a:t>
            </a:r>
          </a:p>
          <a:p>
            <a:r>
              <a:rPr lang="de-DE" dirty="0" smtClean="0">
                <a:latin typeface="Arial Narrow" pitchFamily="34" charset="0"/>
              </a:rPr>
              <a:t>Gleiche flankierende Regionen</a:t>
            </a:r>
          </a:p>
          <a:p>
            <a:r>
              <a:rPr lang="de-DE" dirty="0" smtClean="0">
                <a:latin typeface="Arial Narrow" pitchFamily="34" charset="0"/>
              </a:rPr>
              <a:t>Zwei Marker untersucht</a:t>
            </a:r>
          </a:p>
          <a:p>
            <a:r>
              <a:rPr lang="de-DE" dirty="0" smtClean="0">
                <a:latin typeface="Arial Narrow" pitchFamily="34" charset="0"/>
              </a:rPr>
              <a:t>Chloroplasten DNA (bereits vorgestellt)</a:t>
            </a:r>
          </a:p>
          <a:p>
            <a:r>
              <a:rPr lang="de-DE" dirty="0" smtClean="0">
                <a:latin typeface="Arial Narrow" pitchFamily="34" charset="0"/>
              </a:rPr>
              <a:t>Weitere Untersuchung am Kerngenom  </a:t>
            </a:r>
            <a:endParaRPr lang="de-DE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Beschreibung: C:\Dokumente und Einstellungen\Schmidt2\Eigene Dateien\Schilf\Schilfergebnisse\Grössen pcr prod\Abb für Poster\fertig\Plot Größenverteilung mit eichholz mit Datenbankwert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988840"/>
            <a:ext cx="5688631" cy="455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Chloroplasten DNA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6856" y="2636912"/>
            <a:ext cx="8229600" cy="4525963"/>
          </a:xfrm>
        </p:spPr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Kl. See, Eichholz,</a:t>
            </a:r>
            <a:br>
              <a:rPr lang="de-DE" dirty="0" smtClean="0">
                <a:latin typeface="Arial Narrow" pitchFamily="34" charset="0"/>
              </a:rPr>
            </a:br>
            <a:r>
              <a:rPr lang="de-DE" dirty="0" err="1" smtClean="0">
                <a:latin typeface="Arial Narrow" pitchFamily="34" charset="0"/>
              </a:rPr>
              <a:t>Absalonshorst</a:t>
            </a:r>
            <a:r>
              <a:rPr lang="de-DE" dirty="0" smtClean="0">
                <a:latin typeface="Arial Narrow" pitchFamily="34" charset="0"/>
              </a:rPr>
              <a:t/>
            </a:r>
            <a:br>
              <a:rPr lang="de-DE" dirty="0" smtClean="0">
                <a:latin typeface="Arial Narrow" pitchFamily="34" charset="0"/>
              </a:rPr>
            </a:br>
            <a:r>
              <a:rPr lang="de-DE" dirty="0" smtClean="0">
                <a:latin typeface="Arial Narrow" pitchFamily="34" charset="0"/>
              </a:rPr>
              <a:t>gleichgroß</a:t>
            </a:r>
          </a:p>
          <a:p>
            <a:r>
              <a:rPr lang="de-DE" dirty="0" smtClean="0">
                <a:latin typeface="Arial Narrow" pitchFamily="34" charset="0"/>
              </a:rPr>
              <a:t>Genetisch identisch</a:t>
            </a:r>
            <a:br>
              <a:rPr lang="de-DE" dirty="0" smtClean="0">
                <a:latin typeface="Arial Narrow" pitchFamily="34" charset="0"/>
              </a:rPr>
            </a:br>
            <a:r>
              <a:rPr lang="de-DE" dirty="0" smtClean="0">
                <a:latin typeface="Arial Narrow" pitchFamily="34" charset="0"/>
              </a:rPr>
              <a:t>-&gt; unwahrscheinlich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latin typeface="Arial Narrow" pitchFamily="34" charset="0"/>
              </a:rPr>
              <a:t>Neue Befunde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Kl. See, Eichholz und Groß </a:t>
            </a:r>
            <a:r>
              <a:rPr lang="de-DE" dirty="0" err="1" smtClean="0">
                <a:latin typeface="Arial Narrow" pitchFamily="34" charset="0"/>
              </a:rPr>
              <a:t>Sarau</a:t>
            </a:r>
            <a:r>
              <a:rPr lang="de-DE" dirty="0" smtClean="0">
                <a:latin typeface="Arial Narrow" pitchFamily="34" charset="0"/>
              </a:rPr>
              <a:t> tragen nur eine </a:t>
            </a:r>
            <a:r>
              <a:rPr lang="de-DE" dirty="0" err="1" smtClean="0">
                <a:latin typeface="Arial Narrow" pitchFamily="34" charset="0"/>
              </a:rPr>
              <a:t>Allelkombination</a:t>
            </a:r>
            <a:endParaRPr lang="de-DE" dirty="0" smtClean="0">
              <a:latin typeface="Arial Narrow" pitchFamily="34" charset="0"/>
            </a:endParaRPr>
          </a:p>
          <a:p>
            <a:r>
              <a:rPr lang="de-DE" dirty="0" err="1" smtClean="0">
                <a:latin typeface="Arial Narrow" pitchFamily="34" charset="0"/>
              </a:rPr>
              <a:t>Absalonshorst</a:t>
            </a:r>
            <a:r>
              <a:rPr lang="de-DE" dirty="0" smtClean="0">
                <a:latin typeface="Arial Narrow" pitchFamily="34" charset="0"/>
              </a:rPr>
              <a:t> ist heterogen</a:t>
            </a:r>
          </a:p>
          <a:p>
            <a:r>
              <a:rPr lang="de-DE" dirty="0" smtClean="0">
                <a:latin typeface="Arial Narrow" pitchFamily="34" charset="0"/>
              </a:rPr>
              <a:t>Eichholz und Kl. See weisen dieselbe </a:t>
            </a:r>
            <a:r>
              <a:rPr lang="de-DE" dirty="0" err="1" smtClean="0">
                <a:latin typeface="Arial Narrow" pitchFamily="34" charset="0"/>
              </a:rPr>
              <a:t>Allelkombination</a:t>
            </a:r>
            <a:r>
              <a:rPr lang="de-DE" dirty="0" smtClean="0">
                <a:latin typeface="Arial Narrow" pitchFamily="34" charset="0"/>
              </a:rPr>
              <a:t> auf</a:t>
            </a:r>
            <a:endParaRPr lang="de-DE" dirty="0">
              <a:latin typeface="Arial Narrow" pitchFamily="34" charset="0"/>
            </a:endParaRPr>
          </a:p>
          <a:p>
            <a:endParaRPr lang="de-DE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Unbenan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60648"/>
            <a:ext cx="7704856" cy="6397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260648"/>
            <a:ext cx="8229600" cy="4525963"/>
          </a:xfrm>
        </p:spPr>
        <p:txBody>
          <a:bodyPr/>
          <a:lstStyle/>
          <a:p>
            <a:r>
              <a:rPr lang="de-DE" dirty="0" smtClean="0"/>
              <a:t>Es dominiert die Kombination A1,A2,Cpl</a:t>
            </a:r>
            <a:endParaRPr lang="de-DE" dirty="0"/>
          </a:p>
        </p:txBody>
      </p:sp>
      <p:pic>
        <p:nvPicPr>
          <p:cNvPr id="2050" name="Picture 2" descr="Verteilung Genotyp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04864"/>
            <a:ext cx="5832648" cy="378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eschweifte Klammer rechts 6"/>
          <p:cNvSpPr/>
          <p:nvPr/>
        </p:nvSpPr>
        <p:spPr>
          <a:xfrm rot="16200000">
            <a:off x="3671900" y="1376772"/>
            <a:ext cx="1368152" cy="2448272"/>
          </a:xfrm>
          <a:prstGeom prst="rightBrace">
            <a:avLst>
              <a:gd name="adj1" fmla="val 8333"/>
              <a:gd name="adj2" fmla="val 79304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707904" y="1340768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>
                <a:latin typeface="Arial Narrow" pitchFamily="34" charset="0"/>
              </a:rPr>
              <a:t>Absalonshorst</a:t>
            </a:r>
            <a:endParaRPr lang="de-DE" sz="3200" dirty="0">
              <a:latin typeface="Arial Narrow" pitchFamily="34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 flipV="1">
            <a:off x="6012160" y="4437112"/>
            <a:ext cx="936104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508104" y="5733256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Arial Narrow" pitchFamily="34" charset="0"/>
              </a:rPr>
              <a:t>Eichholz / Kleiner See</a:t>
            </a:r>
            <a:endParaRPr lang="de-DE" sz="3200" dirty="0">
              <a:latin typeface="Arial Narrow" pitchFamily="34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1691680" y="4365104"/>
            <a:ext cx="1224136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83568" y="5733256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Arial Narrow" pitchFamily="34" charset="0"/>
              </a:rPr>
              <a:t>Groß </a:t>
            </a:r>
            <a:r>
              <a:rPr lang="de-DE" sz="3200" dirty="0" err="1" smtClean="0">
                <a:latin typeface="Arial Narrow" pitchFamily="34" charset="0"/>
              </a:rPr>
              <a:t>Sarau</a:t>
            </a:r>
            <a:endParaRPr lang="de-DE" sz="32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Hypothesen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latin typeface="Arial Narrow" pitchFamily="34" charset="0"/>
              </a:rPr>
              <a:t>Sollte die Kombination A1, A2, </a:t>
            </a:r>
            <a:r>
              <a:rPr lang="de-DE" dirty="0" err="1" smtClean="0">
                <a:latin typeface="Arial Narrow" pitchFamily="34" charset="0"/>
              </a:rPr>
              <a:t>Cpl</a:t>
            </a:r>
            <a:r>
              <a:rPr lang="de-DE" dirty="0" smtClean="0">
                <a:latin typeface="Arial Narrow" pitchFamily="34" charset="0"/>
              </a:rPr>
              <a:t> anfällig für veränderte Umwelteinflüsse sein </a:t>
            </a:r>
            <a:br>
              <a:rPr lang="de-DE" dirty="0" smtClean="0">
                <a:latin typeface="Arial Narrow" pitchFamily="34" charset="0"/>
              </a:rPr>
            </a:br>
            <a:r>
              <a:rPr lang="de-DE" dirty="0" smtClean="0">
                <a:latin typeface="Arial Narrow" pitchFamily="34" charset="0"/>
              </a:rPr>
              <a:t>-&gt; Faktor für Absterben der Schilfbestände</a:t>
            </a:r>
          </a:p>
          <a:p>
            <a:r>
              <a:rPr lang="de-DE" dirty="0" smtClean="0">
                <a:latin typeface="Arial Narrow" pitchFamily="34" charset="0"/>
              </a:rPr>
              <a:t>Standorte mit identischer </a:t>
            </a:r>
            <a:r>
              <a:rPr lang="de-DE" dirty="0" err="1" smtClean="0">
                <a:latin typeface="Arial Narrow" pitchFamily="34" charset="0"/>
              </a:rPr>
              <a:t>Allelkombination</a:t>
            </a:r>
            <a:r>
              <a:rPr lang="de-DE" dirty="0" smtClean="0">
                <a:latin typeface="Arial Narrow" pitchFamily="34" charset="0"/>
              </a:rPr>
              <a:t> könnten </a:t>
            </a:r>
            <a:r>
              <a:rPr lang="de-DE" dirty="0" err="1" smtClean="0">
                <a:latin typeface="Arial Narrow" pitchFamily="34" charset="0"/>
              </a:rPr>
              <a:t>Klonbestände</a:t>
            </a:r>
            <a:r>
              <a:rPr lang="de-DE" dirty="0" smtClean="0">
                <a:latin typeface="Arial Narrow" pitchFamily="34" charset="0"/>
              </a:rPr>
              <a:t> sein</a:t>
            </a:r>
          </a:p>
          <a:p>
            <a:endParaRPr lang="de-DE" dirty="0"/>
          </a:p>
          <a:p>
            <a:pPr algn="ctr">
              <a:buNone/>
            </a:pPr>
            <a:r>
              <a:rPr lang="de-DE" sz="3600" b="1" u="sng" dirty="0" smtClean="0">
                <a:latin typeface="Arial Narrow" pitchFamily="34" charset="0"/>
              </a:rPr>
              <a:t>WICHTIG! NUR VORLÄUFIGE HYPOTHESEN! ES MUSS WEITERE UNTERSUCHUNGEN GEBEN UM SIE ZU BELEGEN!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Unbenan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989" y="404664"/>
            <a:ext cx="9164989" cy="5877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Bildschirmpräsentation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Genetische Marker</vt:lpstr>
      <vt:lpstr>Gliederung</vt:lpstr>
      <vt:lpstr>Untersuchte Regionen</vt:lpstr>
      <vt:lpstr>Chloroplasten DNA</vt:lpstr>
      <vt:lpstr>Neue Befunde</vt:lpstr>
      <vt:lpstr>Folie 6</vt:lpstr>
      <vt:lpstr>Folie 7</vt:lpstr>
      <vt:lpstr>Hypothesen</vt:lpstr>
      <vt:lpstr>Folie 9</vt:lpstr>
      <vt:lpstr>Handlungsoptionen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Genetische Marker</dc:title>
  <dc:creator>Niklas Böhmke</dc:creator>
  <cp:lastModifiedBy>Rolf</cp:lastModifiedBy>
  <cp:revision>12</cp:revision>
  <dcterms:created xsi:type="dcterms:W3CDTF">2012-05-10T07:01:42Z</dcterms:created>
  <dcterms:modified xsi:type="dcterms:W3CDTF">2012-05-22T19:20:35Z</dcterms:modified>
</cp:coreProperties>
</file>