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4" r:id="rId4"/>
    <p:sldId id="260" r:id="rId5"/>
    <p:sldId id="266" r:id="rId6"/>
    <p:sldId id="261" r:id="rId7"/>
    <p:sldId id="269" r:id="rId8"/>
    <p:sldId id="267" r:id="rId9"/>
    <p:sldId id="268" r:id="rId10"/>
    <p:sldId id="270" r:id="rId11"/>
    <p:sldId id="259" r:id="rId12"/>
    <p:sldId id="272" r:id="rId13"/>
    <p:sldId id="273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29" autoAdjust="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74"/>
    </p:cViewPr>
  </p:outlin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0873-602E-4F32-A860-3C01A312CBF1}" type="datetimeFigureOut">
              <a:rPr lang="de-DE" smtClean="0"/>
              <a:pPr/>
              <a:t>22.05.2012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51A64-836A-4918-BD9A-72C23C055DE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3816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51A64-836A-4918-BD9A-72C23C055DE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51A64-836A-4918-BD9A-72C23C055DE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Färbung durch Iod-Kaliumiodid-Lösung (</a:t>
            </a:r>
            <a:r>
              <a:rPr lang="de-DE" dirty="0" err="1" smtClean="0"/>
              <a:t>Lugolscher</a:t>
            </a:r>
            <a:r>
              <a:rPr lang="de-DE" baseline="0" dirty="0" smtClean="0"/>
              <a:t> Lösung)    </a:t>
            </a:r>
          </a:p>
          <a:p>
            <a:pPr>
              <a:buFontTx/>
              <a:buChar char="-"/>
            </a:pPr>
            <a:r>
              <a:rPr lang="de-DE" sz="1050" baseline="0" dirty="0" smtClean="0"/>
              <a:t>I5-</a:t>
            </a:r>
            <a:r>
              <a:rPr lang="de-DE" baseline="0" dirty="0" smtClean="0"/>
              <a:t> -Ionen lagern sich in die Stärke-Moleküle ein </a:t>
            </a:r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Amylose</a:t>
            </a:r>
            <a:r>
              <a:rPr lang="de-DE" baseline="0" dirty="0" smtClean="0"/>
              <a:t>: Blau-Färbung </a:t>
            </a:r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Amylopektin</a:t>
            </a:r>
            <a:r>
              <a:rPr lang="de-DE" baseline="0" dirty="0" smtClean="0"/>
              <a:t>: rot-violette Färbung</a:t>
            </a:r>
          </a:p>
          <a:p>
            <a:pPr>
              <a:buFontTx/>
              <a:buChar char="-"/>
            </a:pPr>
            <a:r>
              <a:rPr lang="de-DE" baseline="0" dirty="0" smtClean="0"/>
              <a:t>-&gt; </a:t>
            </a:r>
            <a:r>
              <a:rPr lang="de-DE" baseline="0" dirty="0" err="1" smtClean="0"/>
              <a:t>Amylose</a:t>
            </a:r>
            <a:r>
              <a:rPr lang="de-DE" baseline="0" dirty="0" smtClean="0"/>
              <a:t>-Moleküle schraubenförmig gedreht</a:t>
            </a:r>
            <a:r>
              <a:rPr lang="de-DE" baseline="0" dirty="0" smtClean="0">
                <a:sym typeface="Wingdings" pitchFamily="2" charset="2"/>
              </a:rPr>
              <a:t> Veränderte Lichtabsorption </a:t>
            </a:r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51A64-836A-4918-BD9A-72C23C055DE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51A64-836A-4918-BD9A-72C23C055DE5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Vor allem in Leukoplasten enthalten </a:t>
            </a:r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Amylose</a:t>
            </a:r>
            <a:r>
              <a:rPr lang="de-DE" dirty="0" smtClean="0"/>
              <a:t>: mit Massenanteil von 20-30% Bestandteil der natürlichen, pflanzlichen Stärke</a:t>
            </a:r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Amylopektin</a:t>
            </a:r>
            <a:r>
              <a:rPr lang="de-DE" dirty="0" smtClean="0"/>
              <a:t>:</a:t>
            </a:r>
            <a:r>
              <a:rPr lang="de-DE" baseline="0" dirty="0" smtClean="0"/>
              <a:t> mit Massenanteil von 70-80% Hauptbestandteil der natürlichen, pflanzlichen Stärke</a:t>
            </a:r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51A64-836A-4918-BD9A-72C23C055DE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de-DE" dirty="0" smtClean="0"/>
              <a:t>-</a:t>
            </a:r>
            <a:r>
              <a:rPr lang="de-DE" baseline="0" dirty="0" smtClean="0"/>
              <a:t> </a:t>
            </a:r>
            <a:r>
              <a:rPr lang="de-DE" dirty="0" smtClean="0"/>
              <a:t>März:</a:t>
            </a:r>
            <a:r>
              <a:rPr lang="de-DE" baseline="0" dirty="0" smtClean="0"/>
              <a:t> - Winter überstanden, Energiereserven stehen komplett für den Frühjahrsaustrieb zur Verfügung</a:t>
            </a:r>
          </a:p>
          <a:p>
            <a:pPr lvl="1">
              <a:buFont typeface="Arial" pitchFamily="34" charset="0"/>
              <a:buNone/>
            </a:pPr>
            <a:r>
              <a:rPr lang="de-DE" baseline="0" dirty="0" smtClean="0"/>
              <a:t> - Teil der Stärke bereits umgewandelt</a:t>
            </a:r>
          </a:p>
          <a:p>
            <a:pPr lvl="1">
              <a:buFont typeface="Arial" pitchFamily="34" charset="0"/>
              <a:buNone/>
            </a:pPr>
            <a:endParaRPr lang="de-DE" baseline="0" dirty="0" smtClean="0"/>
          </a:p>
          <a:p>
            <a:pPr lvl="1">
              <a:buFont typeface="Arial" pitchFamily="34" charset="0"/>
              <a:buNone/>
            </a:pPr>
            <a:r>
              <a:rPr lang="de-DE" baseline="0" dirty="0" smtClean="0"/>
              <a:t>A: Überstand wurde nach dem Zentrifugieren abgenommen</a:t>
            </a:r>
          </a:p>
          <a:p>
            <a:pPr lvl="1">
              <a:buFont typeface="Arial" pitchFamily="34" charset="0"/>
              <a:buNone/>
            </a:pPr>
            <a:r>
              <a:rPr lang="de-DE" baseline="0" dirty="0" smtClean="0"/>
              <a:t>B: keine Extraktion der löslichen Zucker</a:t>
            </a:r>
          </a:p>
          <a:p>
            <a:pPr lvl="1">
              <a:buFont typeface="Arial" pitchFamily="34" charset="0"/>
              <a:buNone/>
            </a:pPr>
            <a:endParaRPr lang="de-DE" baseline="0" dirty="0" smtClean="0"/>
          </a:p>
          <a:p>
            <a:pPr lvl="1">
              <a:buFont typeface="Arial" pitchFamily="34" charset="0"/>
              <a:buNone/>
            </a:pPr>
            <a:r>
              <a:rPr lang="de-DE" baseline="0" dirty="0" smtClean="0"/>
              <a:t>Gesamtglukose – löslicher Anteil der Glukose= Stärke </a:t>
            </a:r>
          </a:p>
          <a:p>
            <a:pPr lvl="1">
              <a:buFont typeface="Arial" pitchFamily="34" charset="0"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51A64-836A-4918-BD9A-72C23C055DE5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Glykosidische</a:t>
            </a:r>
            <a:r>
              <a:rPr lang="de-DE" baseline="0" dirty="0" smtClean="0"/>
              <a:t> Bindung wird aufgespalten, Wassereinlagerung</a:t>
            </a:r>
          </a:p>
          <a:p>
            <a:pPr>
              <a:buFontTx/>
              <a:buChar char="-"/>
            </a:pPr>
            <a:r>
              <a:rPr lang="de-DE" baseline="0" dirty="0" smtClean="0"/>
              <a:t> Salzsäure: </a:t>
            </a:r>
            <a:r>
              <a:rPr lang="de-DE" baseline="0" dirty="0" err="1" smtClean="0"/>
              <a:t>HCl</a:t>
            </a:r>
            <a:r>
              <a:rPr lang="de-DE" baseline="0" dirty="0" smtClean="0"/>
              <a:t> </a:t>
            </a:r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el-GR" baseline="0" dirty="0" smtClean="0"/>
              <a:t>α</a:t>
            </a:r>
            <a:r>
              <a:rPr lang="de-DE" baseline="0" dirty="0" smtClean="0"/>
              <a:t>-D-</a:t>
            </a:r>
            <a:r>
              <a:rPr lang="de-DE" baseline="0" dirty="0" err="1" smtClean="0"/>
              <a:t>Glukopyranose</a:t>
            </a:r>
            <a:r>
              <a:rPr lang="de-DE" baseline="0" dirty="0" smtClean="0"/>
              <a:t>: </a:t>
            </a:r>
            <a:r>
              <a:rPr lang="el-GR" baseline="0" dirty="0" smtClean="0"/>
              <a:t>α</a:t>
            </a:r>
            <a:r>
              <a:rPr lang="de-DE" baseline="0" dirty="0" smtClean="0"/>
              <a:t>: Stellung der OH-Gruppe</a:t>
            </a:r>
          </a:p>
          <a:p>
            <a:pPr>
              <a:buFontTx/>
              <a:buNone/>
            </a:pPr>
            <a:r>
              <a:rPr lang="de-DE" baseline="0" dirty="0" smtClean="0"/>
              <a:t>	            D: in Kettenform würde Hydroxylgruppe des 5.C-Atoms rechts stehen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51A64-836A-4918-BD9A-72C23C055DE5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Wasserstoffabspaltung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  D-(+)-Glucono-1,5-lacton, auch </a:t>
            </a:r>
            <a:r>
              <a:rPr lang="de-DE" baseline="0" dirty="0" err="1" smtClean="0"/>
              <a:t>Glucono</a:t>
            </a:r>
            <a:r>
              <a:rPr lang="de-DE" baseline="0" dirty="0" smtClean="0"/>
              <a:t>-</a:t>
            </a:r>
            <a:r>
              <a:rPr lang="el-GR" baseline="0" dirty="0" smtClean="0"/>
              <a:t>δ-</a:t>
            </a:r>
            <a:r>
              <a:rPr lang="de-DE" baseline="0" dirty="0" err="1" smtClean="0"/>
              <a:t>lacton</a:t>
            </a:r>
            <a:r>
              <a:rPr lang="de-DE" baseline="0" dirty="0" smtClean="0"/>
              <a:t> (GDL), ist ein durch intramolekulare </a:t>
            </a:r>
            <a:r>
              <a:rPr lang="de-DE" baseline="0" dirty="0" err="1" smtClean="0"/>
              <a:t>Esterbildung</a:t>
            </a:r>
            <a:r>
              <a:rPr lang="de-DE" baseline="0" dirty="0" smtClean="0"/>
              <a:t> aus der </a:t>
            </a:r>
            <a:r>
              <a:rPr lang="de-DE" baseline="0" dirty="0" err="1" smtClean="0"/>
              <a:t>Gluconsäure</a:t>
            </a:r>
            <a:r>
              <a:rPr lang="de-DE" baseline="0" dirty="0" smtClean="0"/>
              <a:t> abgeleitetes </a:t>
            </a:r>
            <a:r>
              <a:rPr lang="de-DE" baseline="0" dirty="0" err="1" smtClean="0"/>
              <a:t>Lacton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51A64-836A-4918-BD9A-72C23C055DE5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Gesamtglukose – löslicher</a:t>
            </a:r>
            <a:r>
              <a:rPr lang="de-DE" baseline="0" dirty="0" smtClean="0"/>
              <a:t> Anteil der Glukose= Stärke </a:t>
            </a:r>
          </a:p>
          <a:p>
            <a:pPr>
              <a:buFontTx/>
              <a:buChar char="-"/>
            </a:pPr>
            <a:r>
              <a:rPr lang="de-DE" baseline="0" dirty="0" smtClean="0"/>
              <a:t> Abbau von Stärke durch spezifische </a:t>
            </a:r>
            <a:r>
              <a:rPr lang="de-DE" baseline="0" dirty="0" err="1" smtClean="0"/>
              <a:t>Glycosidasen</a:t>
            </a:r>
            <a:r>
              <a:rPr lang="de-DE" baseline="0" dirty="0" smtClean="0">
                <a:sym typeface="Wingdings" pitchFamily="2" charset="2"/>
              </a:rPr>
              <a:t> Entstehung von </a:t>
            </a:r>
            <a:r>
              <a:rPr lang="de-DE" baseline="0" dirty="0" err="1" smtClean="0">
                <a:sym typeface="Wingdings" pitchFamily="2" charset="2"/>
              </a:rPr>
              <a:t>Monosacchariden</a:t>
            </a:r>
            <a:r>
              <a:rPr lang="de-DE" baseline="0" dirty="0" smtClean="0">
                <a:sym typeface="Wingdings" pitchFamily="2" charset="2"/>
              </a:rPr>
              <a:t>, ist ein Prozess!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51A64-836A-4918-BD9A-72C23C055DE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AE68-9075-4B2D-BDEA-00809640BAC6}" type="datetimeFigureOut">
              <a:rPr lang="de-DE" smtClean="0"/>
              <a:pPr/>
              <a:t>22.05.2012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3376-ECBC-4E0E-87F0-D5192344C2E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AE68-9075-4B2D-BDEA-00809640BAC6}" type="datetimeFigureOut">
              <a:rPr lang="de-DE" smtClean="0"/>
              <a:pPr/>
              <a:t>22.05.2012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3376-ECBC-4E0E-87F0-D5192344C2E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AE68-9075-4B2D-BDEA-00809640BAC6}" type="datetimeFigureOut">
              <a:rPr lang="de-DE" smtClean="0"/>
              <a:pPr/>
              <a:t>22.05.2012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3376-ECBC-4E0E-87F0-D5192344C2E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AE68-9075-4B2D-BDEA-00809640BAC6}" type="datetimeFigureOut">
              <a:rPr lang="de-DE" smtClean="0"/>
              <a:pPr/>
              <a:t>22.05.2012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3376-ECBC-4E0E-87F0-D5192344C2E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AE68-9075-4B2D-BDEA-00809640BAC6}" type="datetimeFigureOut">
              <a:rPr lang="de-DE" smtClean="0"/>
              <a:pPr/>
              <a:t>22.05.2012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3376-ECBC-4E0E-87F0-D5192344C2E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AE68-9075-4B2D-BDEA-00809640BAC6}" type="datetimeFigureOut">
              <a:rPr lang="de-DE" smtClean="0"/>
              <a:pPr/>
              <a:t>22.05.2012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3376-ECBC-4E0E-87F0-D5192344C2E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AE68-9075-4B2D-BDEA-00809640BAC6}" type="datetimeFigureOut">
              <a:rPr lang="de-DE" smtClean="0"/>
              <a:pPr/>
              <a:t>22.05.2012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3376-ECBC-4E0E-87F0-D5192344C2E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AE68-9075-4B2D-BDEA-00809640BAC6}" type="datetimeFigureOut">
              <a:rPr lang="de-DE" smtClean="0"/>
              <a:pPr/>
              <a:t>22.05.2012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3376-ECBC-4E0E-87F0-D5192344C2E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AE68-9075-4B2D-BDEA-00809640BAC6}" type="datetimeFigureOut">
              <a:rPr lang="de-DE" smtClean="0"/>
              <a:pPr/>
              <a:t>22.05.2012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3376-ECBC-4E0E-87F0-D5192344C2E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AE68-9075-4B2D-BDEA-00809640BAC6}" type="datetimeFigureOut">
              <a:rPr lang="de-DE" smtClean="0"/>
              <a:pPr/>
              <a:t>22.05.2012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3376-ECBC-4E0E-87F0-D5192344C2E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AE68-9075-4B2D-BDEA-00809640BAC6}" type="datetimeFigureOut">
              <a:rPr lang="de-DE" smtClean="0"/>
              <a:pPr/>
              <a:t>22.05.2012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3376-ECBC-4E0E-87F0-D5192344C2E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AE68-9075-4B2D-BDEA-00809640BAC6}" type="datetimeFigureOut">
              <a:rPr lang="de-DE" smtClean="0"/>
              <a:pPr/>
              <a:t>22.05.2012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3376-ECBC-4E0E-87F0-D5192344C2E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IMG_694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08519" y="0"/>
            <a:ext cx="9252519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>
            <a:no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rial Narrow" pitchFamily="34" charset="0"/>
              </a:rPr>
              <a:t>Das Rhizom als Nährstoffspeicher</a:t>
            </a:r>
            <a:endParaRPr lang="de-DE" sz="7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11760" y="6165304"/>
            <a:ext cx="6976864" cy="1752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Arial Narrow" pitchFamily="34" charset="0"/>
              </a:rPr>
              <a:t>Ein Kurzvortrag von Ricarda Herrmann </a:t>
            </a:r>
            <a:endParaRPr lang="de-DE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schweifte Klammer rechts 4"/>
          <p:cNvSpPr/>
          <p:nvPr/>
        </p:nvSpPr>
        <p:spPr>
          <a:xfrm>
            <a:off x="5436096" y="2276872"/>
            <a:ext cx="216024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724128" y="24928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Eichreihen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436096" y="33569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Groß </a:t>
            </a:r>
            <a:r>
              <a:rPr lang="de-DE" dirty="0" err="1" smtClean="0"/>
              <a:t>Sarau</a:t>
            </a:r>
            <a:r>
              <a:rPr lang="de-DE" dirty="0" smtClean="0"/>
              <a:t> 06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436096" y="393305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Groß </a:t>
            </a:r>
            <a:r>
              <a:rPr lang="de-DE" dirty="0" err="1" smtClean="0"/>
              <a:t>Sarau</a:t>
            </a:r>
            <a:r>
              <a:rPr lang="de-DE" dirty="0" smtClean="0"/>
              <a:t> 03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436096" y="45091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Absalonshorst</a:t>
            </a:r>
            <a:r>
              <a:rPr lang="de-DE" dirty="0" smtClean="0"/>
              <a:t> 06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436096" y="50851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Kleiner See 03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436096" y="57332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Eichholz 02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5436096" y="63093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Eichholz 06</a:t>
            </a:r>
            <a:endParaRPr lang="de-DE" dirty="0"/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10683504"/>
              </p:ext>
            </p:extLst>
          </p:nvPr>
        </p:nvGraphicFramePr>
        <p:xfrm>
          <a:off x="755576" y="0"/>
          <a:ext cx="6156175" cy="1867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8354"/>
                <a:gridCol w="1053705"/>
                <a:gridCol w="1026029"/>
                <a:gridCol w="1026029"/>
                <a:gridCol w="1155535"/>
                <a:gridCol w="896523"/>
              </a:tblGrid>
              <a:tr h="35254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Substanz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</a:tr>
              <a:tr h="35254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Wasser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30</a:t>
                      </a:r>
                      <a:r>
                        <a:rPr lang="el-GR" sz="1200" dirty="0" smtClean="0"/>
                        <a:t>μ</a:t>
                      </a:r>
                      <a:r>
                        <a:rPr lang="de-DE" sz="1200" dirty="0" smtClean="0"/>
                        <a:t>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25</a:t>
                      </a:r>
                      <a:r>
                        <a:rPr lang="el-GR" sz="1200" dirty="0" smtClean="0"/>
                        <a:t>μ</a:t>
                      </a:r>
                      <a:r>
                        <a:rPr lang="de-DE" sz="1200" dirty="0" smtClean="0"/>
                        <a:t>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20</a:t>
                      </a:r>
                      <a:r>
                        <a:rPr lang="el-GR" sz="1200" dirty="0" smtClean="0"/>
                        <a:t>μ</a:t>
                      </a:r>
                      <a:r>
                        <a:rPr lang="de-DE" sz="1200" dirty="0" smtClean="0"/>
                        <a:t>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10</a:t>
                      </a:r>
                      <a:r>
                        <a:rPr lang="el-GR" sz="1200" dirty="0" smtClean="0"/>
                        <a:t>μ</a:t>
                      </a:r>
                      <a:r>
                        <a:rPr lang="de-DE" sz="1200" dirty="0" smtClean="0"/>
                        <a:t>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</a:t>
                      </a:r>
                      <a:r>
                        <a:rPr lang="el-GR" sz="1200" dirty="0" smtClean="0"/>
                        <a:t>μ</a:t>
                      </a:r>
                      <a:r>
                        <a:rPr lang="de-DE" sz="1200" dirty="0" smtClean="0"/>
                        <a:t>l</a:t>
                      </a:r>
                      <a:endParaRPr lang="de-DE" sz="1200" dirty="0"/>
                    </a:p>
                  </a:txBody>
                  <a:tcPr/>
                </a:tc>
              </a:tr>
              <a:tr h="35254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Probe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---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</a:t>
                      </a:r>
                      <a:r>
                        <a:rPr lang="el-GR" sz="1200" dirty="0" smtClean="0"/>
                        <a:t>μ</a:t>
                      </a:r>
                      <a:r>
                        <a:rPr lang="de-DE" sz="1200" dirty="0" smtClean="0"/>
                        <a:t>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10</a:t>
                      </a:r>
                      <a:r>
                        <a:rPr lang="el-GR" sz="1200" dirty="0" smtClean="0"/>
                        <a:t>μ</a:t>
                      </a:r>
                      <a:r>
                        <a:rPr lang="de-DE" sz="1200" dirty="0" smtClean="0"/>
                        <a:t>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10</a:t>
                      </a:r>
                      <a:r>
                        <a:rPr lang="el-GR" sz="1200" dirty="0" smtClean="0"/>
                        <a:t>μ</a:t>
                      </a:r>
                      <a:r>
                        <a:rPr lang="de-DE" sz="1200" dirty="0" smtClean="0"/>
                        <a:t>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25</a:t>
                      </a:r>
                      <a:r>
                        <a:rPr lang="el-GR" sz="1200" dirty="0" smtClean="0"/>
                        <a:t>μ</a:t>
                      </a:r>
                      <a:r>
                        <a:rPr lang="de-DE" sz="1200" dirty="0" smtClean="0"/>
                        <a:t>l</a:t>
                      </a:r>
                      <a:endParaRPr lang="de-DE" sz="1200" dirty="0"/>
                    </a:p>
                  </a:txBody>
                  <a:tcPr/>
                </a:tc>
              </a:tr>
              <a:tr h="434644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Glukose-</a:t>
                      </a:r>
                      <a:r>
                        <a:rPr lang="de-DE" sz="1200" dirty="0" err="1" smtClean="0"/>
                        <a:t>standard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---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---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---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10</a:t>
                      </a:r>
                      <a:r>
                        <a:rPr lang="el-GR" sz="1200" dirty="0" smtClean="0"/>
                        <a:t>μ</a:t>
                      </a:r>
                      <a:r>
                        <a:rPr lang="de-DE" sz="1200" dirty="0" smtClean="0"/>
                        <a:t>l=10</a:t>
                      </a:r>
                      <a:r>
                        <a:rPr lang="el-GR" sz="1200" dirty="0" smtClean="0"/>
                        <a:t>μ</a:t>
                      </a:r>
                      <a:r>
                        <a:rPr lang="de-DE" sz="1200" dirty="0" smtClean="0"/>
                        <a:t>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---</a:t>
                      </a:r>
                      <a:endParaRPr lang="de-DE" sz="1200" dirty="0"/>
                    </a:p>
                  </a:txBody>
                  <a:tcPr/>
                </a:tc>
              </a:tr>
              <a:tr h="35254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Reagenz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750</a:t>
                      </a:r>
                      <a:r>
                        <a:rPr lang="el-GR" sz="1200" dirty="0" smtClean="0"/>
                        <a:t>μ</a:t>
                      </a:r>
                      <a:r>
                        <a:rPr lang="de-DE" sz="1200" dirty="0" smtClean="0"/>
                        <a:t>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750</a:t>
                      </a:r>
                      <a:r>
                        <a:rPr lang="el-GR" sz="1200" dirty="0" smtClean="0"/>
                        <a:t>μ</a:t>
                      </a:r>
                      <a:r>
                        <a:rPr lang="de-DE" sz="1200" dirty="0" smtClean="0"/>
                        <a:t>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750</a:t>
                      </a:r>
                      <a:r>
                        <a:rPr lang="el-GR" sz="1200" dirty="0" smtClean="0"/>
                        <a:t>μ</a:t>
                      </a:r>
                      <a:r>
                        <a:rPr lang="de-DE" sz="1200" dirty="0" smtClean="0"/>
                        <a:t>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750</a:t>
                      </a:r>
                      <a:r>
                        <a:rPr lang="el-GR" sz="1200" dirty="0" smtClean="0"/>
                        <a:t>μ</a:t>
                      </a:r>
                      <a:r>
                        <a:rPr lang="de-DE" sz="1200" dirty="0" smtClean="0"/>
                        <a:t>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750</a:t>
                      </a:r>
                      <a:r>
                        <a:rPr lang="el-GR" sz="1200" dirty="0" smtClean="0"/>
                        <a:t>μ</a:t>
                      </a:r>
                      <a:r>
                        <a:rPr lang="de-DE" sz="1200" dirty="0" smtClean="0"/>
                        <a:t>l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C:\Users\Rici\Documents\Schule 13\Bio\Schilf\Bild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271315" y="2675477"/>
            <a:ext cx="4954054" cy="3393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Ergebnisse der Stärkeuntersuchung</a:t>
            </a:r>
            <a:endParaRPr lang="de-DE" dirty="0">
              <a:latin typeface="Arial Narrow" pitchFamily="34" charset="0"/>
            </a:endParaRPr>
          </a:p>
        </p:txBody>
      </p:sp>
      <p:pic>
        <p:nvPicPr>
          <p:cNvPr id="9" name="Inhaltsplatzhalter 8" descr="Plot Gesamtglukose2b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-180528" y="1556792"/>
            <a:ext cx="4968000" cy="4443600"/>
          </a:xfrm>
        </p:spPr>
      </p:pic>
      <p:pic>
        <p:nvPicPr>
          <p:cNvPr id="10" name="Inhaltsplatzhalter 9" descr="Plot löslicherAnteil2b.jpg"/>
          <p:cNvPicPr>
            <a:picLocks noGrp="1" noChangeAspect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4355976" y="1556792"/>
            <a:ext cx="4967535" cy="44431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7748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400" dirty="0" smtClean="0">
                <a:latin typeface="Arial Narrow" pitchFamily="34" charset="0"/>
              </a:rPr>
              <a:t>Eichholz + Kleiner See: Gesamtnährstoffreserven gering</a:t>
            </a:r>
          </a:p>
          <a:p>
            <a:pPr lvl="1">
              <a:lnSpc>
                <a:spcPct val="110000"/>
              </a:lnSpc>
              <a:buFont typeface="Wingdings"/>
              <a:buChar char="à"/>
            </a:pPr>
            <a:r>
              <a:rPr lang="de-DE" sz="2000" dirty="0" smtClean="0">
                <a:latin typeface="Arial Narrow" pitchFamily="34" charset="0"/>
                <a:sym typeface="Wingdings" pitchFamily="2" charset="2"/>
              </a:rPr>
              <a:t>Rückgang des Schilfgürtels</a:t>
            </a:r>
          </a:p>
          <a:p>
            <a:pPr lvl="1">
              <a:lnSpc>
                <a:spcPct val="110000"/>
              </a:lnSpc>
              <a:buNone/>
            </a:pPr>
            <a:endParaRPr lang="de-DE" sz="1400" dirty="0" smtClean="0">
              <a:latin typeface="Arial Narrow" pitchFamily="34" charset="0"/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r>
              <a:rPr lang="de-DE" sz="2400" dirty="0" smtClean="0">
                <a:latin typeface="Arial Narrow" pitchFamily="34" charset="0"/>
                <a:sym typeface="Wingdings" pitchFamily="2" charset="2"/>
              </a:rPr>
              <a:t>Eichholz: Anteil der löslichen Zucker gering</a:t>
            </a:r>
          </a:p>
          <a:p>
            <a:pPr lvl="1">
              <a:lnSpc>
                <a:spcPct val="110000"/>
              </a:lnSpc>
              <a:buFont typeface="Wingdings"/>
              <a:buChar char="à"/>
            </a:pPr>
            <a:r>
              <a:rPr lang="de-DE" sz="2000" dirty="0" smtClean="0">
                <a:latin typeface="Arial Narrow" pitchFamily="34" charset="0"/>
                <a:sym typeface="Wingdings" pitchFamily="2" charset="2"/>
              </a:rPr>
              <a:t>Später Austrieb</a:t>
            </a:r>
          </a:p>
          <a:p>
            <a:pPr lvl="1">
              <a:lnSpc>
                <a:spcPct val="110000"/>
              </a:lnSpc>
              <a:buNone/>
            </a:pPr>
            <a:endParaRPr lang="de-DE" sz="1400" dirty="0" smtClean="0">
              <a:latin typeface="Arial Narrow" pitchFamily="34" charset="0"/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r>
              <a:rPr lang="de-DE" sz="2400" dirty="0" smtClean="0">
                <a:latin typeface="Arial Narrow" pitchFamily="34" charset="0"/>
                <a:sym typeface="Wingdings" pitchFamily="2" charset="2"/>
              </a:rPr>
              <a:t>Groß </a:t>
            </a:r>
            <a:r>
              <a:rPr lang="de-DE" sz="2400" dirty="0" err="1" smtClean="0">
                <a:latin typeface="Arial Narrow" pitchFamily="34" charset="0"/>
                <a:sym typeface="Wingdings" pitchFamily="2" charset="2"/>
              </a:rPr>
              <a:t>Sarau</a:t>
            </a:r>
            <a:r>
              <a:rPr lang="de-DE" sz="2400" dirty="0" smtClean="0">
                <a:latin typeface="Arial Narrow" pitchFamily="34" charset="0"/>
                <a:sym typeface="Wingdings" pitchFamily="2" charset="2"/>
              </a:rPr>
              <a:t>: Anteil der löslichen Zucker hoch</a:t>
            </a:r>
          </a:p>
          <a:p>
            <a:pPr lvl="1">
              <a:lnSpc>
                <a:spcPct val="110000"/>
              </a:lnSpc>
              <a:buFont typeface="Wingdings"/>
              <a:buChar char="à"/>
            </a:pPr>
            <a:r>
              <a:rPr lang="de-DE" sz="2000" dirty="0" smtClean="0">
                <a:latin typeface="Arial Narrow" pitchFamily="34" charset="0"/>
                <a:sym typeface="Wingdings" pitchFamily="2" charset="2"/>
              </a:rPr>
              <a:t>Mobilisierung von Stärke  Austrieb</a:t>
            </a:r>
          </a:p>
          <a:p>
            <a:pPr lvl="1">
              <a:lnSpc>
                <a:spcPct val="110000"/>
              </a:lnSpc>
              <a:buNone/>
            </a:pPr>
            <a:endParaRPr lang="de-DE" sz="1400" dirty="0" smtClean="0">
              <a:latin typeface="Arial Narrow" pitchFamily="34" charset="0"/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r>
              <a:rPr lang="de-DE" sz="2400" dirty="0" smtClean="0">
                <a:latin typeface="Arial Narrow" pitchFamily="34" charset="0"/>
                <a:sym typeface="Wingdings" pitchFamily="2" charset="2"/>
              </a:rPr>
              <a:t>Erklärt ein erhöhter Ammoniumgehalt im Sediment in Eichholz den niedrigen </a:t>
            </a:r>
            <a:r>
              <a:rPr lang="de-DE" sz="2400" dirty="0" err="1" smtClean="0">
                <a:latin typeface="Arial Narrow" pitchFamily="34" charset="0"/>
                <a:sym typeface="Wingdings" pitchFamily="2" charset="2"/>
              </a:rPr>
              <a:t>Gesamtglukosegehalt</a:t>
            </a:r>
            <a:r>
              <a:rPr lang="de-DE" sz="2400" dirty="0" smtClean="0">
                <a:latin typeface="Arial Narrow" pitchFamily="34" charset="0"/>
                <a:sym typeface="Wingdings" pitchFamily="2" charset="2"/>
              </a:rPr>
              <a:t>?</a:t>
            </a:r>
          </a:p>
          <a:p>
            <a:pPr>
              <a:lnSpc>
                <a:spcPct val="110000"/>
              </a:lnSpc>
              <a:buNone/>
            </a:pPr>
            <a:endParaRPr lang="de-DE" sz="1400" dirty="0" smtClean="0">
              <a:latin typeface="Arial Narrow" pitchFamily="34" charset="0"/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r>
              <a:rPr lang="de-DE" sz="2400" dirty="0" smtClean="0">
                <a:latin typeface="Arial Narrow" pitchFamily="34" charset="0"/>
                <a:sym typeface="Wingdings" pitchFamily="2" charset="2"/>
              </a:rPr>
              <a:t>Besteht ein Zusammenhang zwischen den Genotypen der Schilfpflanzen und ihrer Fähigkeit, Reservestoffe zu speichern?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45860" y="2967335"/>
            <a:ext cx="74522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de-DE" sz="5400" b="1" cap="none" spc="0" dirty="0" smtClean="0">
                <a:ln/>
                <a:solidFill>
                  <a:schemeClr val="accent3"/>
                </a:solidFill>
                <a:effectLst/>
              </a:rPr>
              <a:t>Wir bedanken uns </a:t>
            </a:r>
          </a:p>
          <a:p>
            <a:pPr algn="ctr"/>
            <a:r>
              <a:rPr lang="de-DE" sz="5400" b="1" cap="none" spc="0" dirty="0" smtClean="0">
                <a:ln/>
                <a:solidFill>
                  <a:schemeClr val="accent3"/>
                </a:solidFill>
                <a:effectLst/>
              </a:rPr>
              <a:t>für Ihre Aufmerksamkeit!</a:t>
            </a:r>
            <a:endParaRPr lang="de-DE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latin typeface="Arial Narrow" pitchFamily="34" charset="0"/>
              </a:rPr>
              <a:t>Das Rhizom 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smtClean="0">
                <a:latin typeface="Arial Narrow" pitchFamily="34" charset="0"/>
              </a:rPr>
              <a:t>Unterirdischer, waagerecht wachsender </a:t>
            </a:r>
          </a:p>
          <a:p>
            <a:pPr>
              <a:buNone/>
            </a:pPr>
            <a:r>
              <a:rPr lang="de-DE" sz="2800" dirty="0" smtClean="0">
                <a:latin typeface="Arial Narrow" pitchFamily="34" charset="0"/>
              </a:rPr>
              <a:t>     Spross</a:t>
            </a:r>
          </a:p>
          <a:p>
            <a:endParaRPr lang="de-DE" sz="2800" dirty="0" smtClean="0">
              <a:latin typeface="Arial Narrow" pitchFamily="34" charset="0"/>
            </a:endParaRPr>
          </a:p>
          <a:p>
            <a:r>
              <a:rPr lang="de-DE" sz="2800" dirty="0" smtClean="0">
                <a:latin typeface="Arial Narrow" pitchFamily="34" charset="0"/>
              </a:rPr>
              <a:t>Befestigung im Untergrund</a:t>
            </a:r>
          </a:p>
          <a:p>
            <a:endParaRPr lang="de-DE" sz="2800" dirty="0" smtClean="0">
              <a:latin typeface="Arial Narrow" pitchFamily="34" charset="0"/>
            </a:endParaRPr>
          </a:p>
          <a:p>
            <a:r>
              <a:rPr lang="de-DE" sz="2800" dirty="0" smtClean="0">
                <a:latin typeface="Arial Narrow" pitchFamily="34" charset="0"/>
              </a:rPr>
              <a:t>Aufnahme von Wasser und Nährsalzen</a:t>
            </a:r>
          </a:p>
          <a:p>
            <a:endParaRPr lang="de-DE" sz="2800" dirty="0" smtClean="0">
              <a:latin typeface="Arial Narrow" pitchFamily="34" charset="0"/>
            </a:endParaRPr>
          </a:p>
          <a:p>
            <a:r>
              <a:rPr lang="de-DE" sz="2800" dirty="0" smtClean="0">
                <a:latin typeface="Arial Narrow" pitchFamily="34" charset="0"/>
              </a:rPr>
              <a:t>Nährstoffspeicher </a:t>
            </a:r>
          </a:p>
          <a:p>
            <a:pPr lvl="1"/>
            <a:r>
              <a:rPr lang="de-DE" sz="2400" dirty="0" smtClean="0">
                <a:latin typeface="Arial Narrow" pitchFamily="34" charset="0"/>
              </a:rPr>
              <a:t>Speicherung der Stärke im Parenchym </a:t>
            </a:r>
            <a:endParaRPr lang="de-DE" sz="2400" dirty="0">
              <a:latin typeface="Arial Narrow" pitchFamily="34" charset="0"/>
            </a:endParaRPr>
          </a:p>
        </p:txBody>
      </p:sp>
      <p:pic>
        <p:nvPicPr>
          <p:cNvPr id="4" name="Picture 2" descr="E:\Schilf\schilfpflanz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88640"/>
            <a:ext cx="2286016" cy="6494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Ausschnitt mit Jodkaliumjodidlösung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476672"/>
            <a:ext cx="8676456" cy="57871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Arial Narrow" pitchFamily="34" charset="0"/>
              </a:rPr>
              <a:t>Das Rhizom in den unterschiedlichen Jahreszeiten 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>
                <a:latin typeface="Arial Narrow" pitchFamily="34" charset="0"/>
              </a:rPr>
              <a:t>Sommer: </a:t>
            </a:r>
          </a:p>
          <a:p>
            <a:pPr lvl="1"/>
            <a:r>
              <a:rPr lang="de-DE" dirty="0" smtClean="0">
                <a:latin typeface="Arial Narrow" pitchFamily="34" charset="0"/>
              </a:rPr>
              <a:t>Auffüllung des Nährstoffspeichers  durch Fotosyntheseaktivität und Aufnahme von Nährsalzen</a:t>
            </a:r>
          </a:p>
          <a:p>
            <a:pPr lvl="1">
              <a:buNone/>
            </a:pPr>
            <a:endParaRPr lang="de-DE" dirty="0" smtClean="0">
              <a:latin typeface="Arial Narrow" pitchFamily="34" charset="0"/>
            </a:endParaRPr>
          </a:p>
          <a:p>
            <a:r>
              <a:rPr lang="de-DE" dirty="0" smtClean="0">
                <a:latin typeface="Arial Narrow" pitchFamily="34" charset="0"/>
              </a:rPr>
              <a:t>Herbst: </a:t>
            </a:r>
          </a:p>
          <a:p>
            <a:pPr lvl="1"/>
            <a:r>
              <a:rPr lang="de-DE" dirty="0" smtClean="0">
                <a:latin typeface="Arial Narrow" pitchFamily="34" charset="0"/>
              </a:rPr>
              <a:t>Überführung von Stoffen wie z.B. Phosphat ins Rhizom</a:t>
            </a:r>
          </a:p>
          <a:p>
            <a:pPr lvl="1"/>
            <a:endParaRPr lang="de-DE" dirty="0" smtClean="0">
              <a:latin typeface="Arial Narrow" pitchFamily="34" charset="0"/>
            </a:endParaRPr>
          </a:p>
          <a:p>
            <a:r>
              <a:rPr lang="de-DE" dirty="0" smtClean="0">
                <a:latin typeface="Arial Narrow" pitchFamily="34" charset="0"/>
              </a:rPr>
              <a:t>Winter:</a:t>
            </a:r>
          </a:p>
          <a:p>
            <a:pPr lvl="1"/>
            <a:r>
              <a:rPr lang="de-DE" dirty="0" smtClean="0">
                <a:latin typeface="Arial Narrow" pitchFamily="34" charset="0"/>
              </a:rPr>
              <a:t>Nährstofflager</a:t>
            </a:r>
          </a:p>
          <a:p>
            <a:pPr lvl="1">
              <a:buNone/>
            </a:pPr>
            <a:endParaRPr lang="de-DE" dirty="0" smtClean="0">
              <a:latin typeface="Arial Narrow" pitchFamily="34" charset="0"/>
            </a:endParaRPr>
          </a:p>
          <a:p>
            <a:r>
              <a:rPr lang="de-DE" dirty="0" smtClean="0">
                <a:latin typeface="Arial Narrow" pitchFamily="34" charset="0"/>
              </a:rPr>
              <a:t>Frühjahr:</a:t>
            </a:r>
          </a:p>
          <a:p>
            <a:pPr lvl="1"/>
            <a:r>
              <a:rPr lang="de-DE" dirty="0" smtClean="0">
                <a:latin typeface="Arial Narrow" pitchFamily="34" charset="0"/>
              </a:rPr>
              <a:t>Mobilisierung der Nährstoffreserven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Stärke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>
                <a:latin typeface="Arial Narrow" pitchFamily="34" charset="0"/>
              </a:rPr>
              <a:t>Speicherung von Energie</a:t>
            </a:r>
          </a:p>
          <a:p>
            <a:endParaRPr lang="de-DE" dirty="0" smtClean="0">
              <a:latin typeface="Arial Narrow" pitchFamily="34" charset="0"/>
            </a:endParaRPr>
          </a:p>
          <a:p>
            <a:r>
              <a:rPr lang="de-DE" dirty="0" smtClean="0">
                <a:latin typeface="Arial Narrow" pitchFamily="34" charset="0"/>
              </a:rPr>
              <a:t>Grundbaustein: </a:t>
            </a:r>
            <a:r>
              <a:rPr lang="el-GR" dirty="0" smtClean="0">
                <a:latin typeface="Arial Narrow" pitchFamily="34" charset="0"/>
              </a:rPr>
              <a:t>α</a:t>
            </a:r>
            <a:r>
              <a:rPr lang="de-DE" dirty="0" smtClean="0">
                <a:latin typeface="Arial Narrow" pitchFamily="34" charset="0"/>
              </a:rPr>
              <a:t>-D-Glukose</a:t>
            </a:r>
          </a:p>
          <a:p>
            <a:endParaRPr lang="de-DE" dirty="0" smtClean="0">
              <a:latin typeface="Arial Narrow" pitchFamily="34" charset="0"/>
            </a:endParaRPr>
          </a:p>
          <a:p>
            <a:r>
              <a:rPr lang="de-DE" dirty="0" smtClean="0">
                <a:latin typeface="Arial Narrow" pitchFamily="34" charset="0"/>
              </a:rPr>
              <a:t>Lösliche Stärke: </a:t>
            </a:r>
            <a:r>
              <a:rPr lang="de-DE" dirty="0" err="1" smtClean="0">
                <a:latin typeface="Arial Narrow" pitchFamily="34" charset="0"/>
              </a:rPr>
              <a:t>Amylose</a:t>
            </a:r>
            <a:endParaRPr lang="de-DE" dirty="0" smtClean="0">
              <a:latin typeface="Arial Narrow" pitchFamily="34" charset="0"/>
            </a:endParaRPr>
          </a:p>
          <a:p>
            <a:endParaRPr lang="de-DE" dirty="0" smtClean="0">
              <a:latin typeface="Arial Narrow" pitchFamily="34" charset="0"/>
            </a:endParaRPr>
          </a:p>
          <a:p>
            <a:r>
              <a:rPr lang="de-DE" dirty="0" smtClean="0">
                <a:latin typeface="Arial Narrow" pitchFamily="34" charset="0"/>
              </a:rPr>
              <a:t>Unlösliche Stärke: </a:t>
            </a:r>
            <a:r>
              <a:rPr lang="de-DE" dirty="0" err="1" smtClean="0">
                <a:latin typeface="Arial Narrow" pitchFamily="34" charset="0"/>
              </a:rPr>
              <a:t>Amylopektin</a:t>
            </a:r>
            <a:endParaRPr lang="de-DE" dirty="0" smtClean="0">
              <a:latin typeface="Arial Narrow" pitchFamily="34" charset="0"/>
            </a:endParaRPr>
          </a:p>
          <a:p>
            <a:endParaRPr lang="de-DE" dirty="0" smtClean="0">
              <a:latin typeface="Arial Narrow" pitchFamily="34" charset="0"/>
            </a:endParaRPr>
          </a:p>
          <a:p>
            <a:r>
              <a:rPr lang="de-DE" dirty="0" smtClean="0">
                <a:latin typeface="Arial Narrow" pitchFamily="34" charset="0"/>
              </a:rPr>
              <a:t>Stärkeabbau</a:t>
            </a:r>
          </a:p>
          <a:p>
            <a:pPr>
              <a:buNone/>
            </a:pPr>
            <a:r>
              <a:rPr lang="de-DE" dirty="0" smtClean="0">
                <a:latin typeface="Arial Narrow" pitchFamily="34" charset="0"/>
                <a:sym typeface="Wingdings" pitchFamily="2" charset="2"/>
              </a:rPr>
              <a:t>	 Entstehung von Di- und </a:t>
            </a:r>
            <a:r>
              <a:rPr lang="de-DE" dirty="0" err="1" smtClean="0">
                <a:latin typeface="Arial Narrow" pitchFamily="34" charset="0"/>
                <a:sym typeface="Wingdings" pitchFamily="2" charset="2"/>
              </a:rPr>
              <a:t>Monosacchariden</a:t>
            </a:r>
            <a:endParaRPr lang="de-DE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Methodik der Stärkebestimmung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de-DE" sz="2400" dirty="0" smtClean="0">
                <a:latin typeface="Arial Narrow" pitchFamily="34" charset="0"/>
              </a:rPr>
              <a:t>Entnahme der Rhizom-Proben im März</a:t>
            </a:r>
          </a:p>
          <a:p>
            <a:pPr>
              <a:lnSpc>
                <a:spcPct val="160000"/>
              </a:lnSpc>
            </a:pPr>
            <a:r>
              <a:rPr lang="de-DE" sz="2400" dirty="0" smtClean="0">
                <a:latin typeface="Arial Narrow" pitchFamily="34" charset="0"/>
              </a:rPr>
              <a:t>Rhizome reinigen + gefriertrocknen </a:t>
            </a:r>
          </a:p>
          <a:p>
            <a:pPr>
              <a:lnSpc>
                <a:spcPct val="160000"/>
              </a:lnSpc>
            </a:pPr>
            <a:r>
              <a:rPr lang="de-DE" sz="2400" dirty="0" smtClean="0">
                <a:latin typeface="Arial Narrow" pitchFamily="34" charset="0"/>
              </a:rPr>
              <a:t>200mg schweres Stück </a:t>
            </a:r>
            <a:r>
              <a:rPr lang="de-DE" sz="2400" dirty="0" err="1" smtClean="0">
                <a:latin typeface="Arial Narrow" pitchFamily="34" charset="0"/>
              </a:rPr>
              <a:t>zermörsern</a:t>
            </a:r>
            <a:endParaRPr lang="de-DE" sz="2400" dirty="0" smtClean="0">
              <a:latin typeface="Arial Narrow" pitchFamily="34" charset="0"/>
            </a:endParaRPr>
          </a:p>
          <a:p>
            <a:pPr>
              <a:lnSpc>
                <a:spcPct val="160000"/>
              </a:lnSpc>
            </a:pPr>
            <a:r>
              <a:rPr lang="de-DE" sz="2400" dirty="0" smtClean="0">
                <a:latin typeface="Arial Narrow" pitchFamily="34" charset="0"/>
              </a:rPr>
              <a:t>Aufteilung der Proben in a und b</a:t>
            </a:r>
          </a:p>
          <a:p>
            <a:pPr>
              <a:lnSpc>
                <a:spcPct val="160000"/>
              </a:lnSpc>
            </a:pPr>
            <a:r>
              <a:rPr lang="de-DE" sz="2400" dirty="0" smtClean="0">
                <a:latin typeface="Arial Narrow" pitchFamily="34" charset="0"/>
              </a:rPr>
              <a:t>A: Herauslösen der löslichen Zucker mit 80%-Ethanol </a:t>
            </a:r>
          </a:p>
          <a:p>
            <a:pPr>
              <a:lnSpc>
                <a:spcPct val="160000"/>
              </a:lnSpc>
            </a:pPr>
            <a:r>
              <a:rPr lang="de-DE" sz="2400" dirty="0" smtClean="0">
                <a:latin typeface="Arial Narrow" pitchFamily="34" charset="0"/>
              </a:rPr>
              <a:t>B: Hydrolyse der Stärke mit Salzsäure</a:t>
            </a:r>
          </a:p>
          <a:p>
            <a:r>
              <a:rPr lang="de-DE" sz="2400" dirty="0" smtClean="0">
                <a:latin typeface="Arial Narrow" pitchFamily="34" charset="0"/>
              </a:rPr>
              <a:t>Bestimmung der </a:t>
            </a:r>
            <a:r>
              <a:rPr lang="de-DE" sz="2400" dirty="0" err="1" smtClean="0">
                <a:latin typeface="Arial Narrow" pitchFamily="34" charset="0"/>
              </a:rPr>
              <a:t>Glukosekonzentration</a:t>
            </a:r>
            <a:r>
              <a:rPr lang="de-DE" sz="2400" dirty="0" smtClean="0">
                <a:latin typeface="Arial Narrow" pitchFamily="34" charset="0"/>
              </a:rPr>
              <a:t> mit Hilfe eines Photometers</a:t>
            </a:r>
            <a:endParaRPr lang="de-DE" sz="2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/>
          <p:cNvSpPr/>
          <p:nvPr/>
        </p:nvSpPr>
        <p:spPr>
          <a:xfrm>
            <a:off x="5286375" y="3552825"/>
            <a:ext cx="428625" cy="428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51" name="Textfeld 3"/>
          <p:cNvSpPr txBox="1">
            <a:spLocks noChangeArrowheads="1"/>
          </p:cNvSpPr>
          <p:nvPr/>
        </p:nvSpPr>
        <p:spPr bwMode="auto">
          <a:xfrm>
            <a:off x="357188" y="285750"/>
            <a:ext cx="385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b="1" dirty="0" smtClean="0">
                <a:latin typeface="Calibri" pitchFamily="34" charset="0"/>
              </a:rPr>
              <a:t>Reaktion von </a:t>
            </a:r>
            <a:r>
              <a:rPr lang="de-DE" sz="2000" b="1" dirty="0">
                <a:latin typeface="Calibri" pitchFamily="34" charset="0"/>
              </a:rPr>
              <a:t>Stärke mit Salzsäure:</a:t>
            </a:r>
          </a:p>
        </p:txBody>
      </p:sp>
      <p:pic>
        <p:nvPicPr>
          <p:cNvPr id="2052" name="Picture 2" descr="C:\Dokumente und Einstellungen\Schmidt2\Desktop\Präsentationen\1000px-Malto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2013"/>
            <a:ext cx="52832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3" descr="C:\Dokumente und Einstellungen\Schmidt2\Desktop\Präsentationen\Alpha-D-Glucopyranos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4500" y="2203450"/>
            <a:ext cx="2349500" cy="254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feil nach rechts 6"/>
          <p:cNvSpPr/>
          <p:nvPr/>
        </p:nvSpPr>
        <p:spPr>
          <a:xfrm>
            <a:off x="5000625" y="3286125"/>
            <a:ext cx="1643063" cy="2857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55" name="Textfeld 8"/>
          <p:cNvSpPr txBox="1">
            <a:spLocks noChangeArrowheads="1"/>
          </p:cNvSpPr>
          <p:nvPr/>
        </p:nvSpPr>
        <p:spPr bwMode="auto">
          <a:xfrm>
            <a:off x="214313" y="5214938"/>
            <a:ext cx="8054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b="1">
                <a:latin typeface="Calibri" pitchFamily="34" charset="0"/>
              </a:rPr>
              <a:t>Maltose: Das kleinste stärkeartige Molekül                                            Glukose</a:t>
            </a:r>
          </a:p>
        </p:txBody>
      </p:sp>
      <p:sp>
        <p:nvSpPr>
          <p:cNvPr id="2056" name="Textfeld 9"/>
          <p:cNvSpPr txBox="1">
            <a:spLocks noChangeArrowheads="1"/>
          </p:cNvSpPr>
          <p:nvPr/>
        </p:nvSpPr>
        <p:spPr bwMode="auto">
          <a:xfrm>
            <a:off x="6556375" y="3078163"/>
            <a:ext cx="444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000">
                <a:latin typeface="Calibri" pitchFamily="34" charset="0"/>
              </a:rPr>
              <a:t>2</a:t>
            </a:r>
          </a:p>
        </p:txBody>
      </p:sp>
      <p:sp>
        <p:nvSpPr>
          <p:cNvPr id="2057" name="Textfeld 7"/>
          <p:cNvSpPr txBox="1">
            <a:spLocks noChangeArrowheads="1"/>
          </p:cNvSpPr>
          <p:nvPr/>
        </p:nvSpPr>
        <p:spPr bwMode="auto">
          <a:xfrm>
            <a:off x="5286375" y="2786063"/>
            <a:ext cx="11064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b="1">
                <a:latin typeface="Calibri" pitchFamily="34" charset="0"/>
              </a:rPr>
              <a:t>+ H</a:t>
            </a:r>
            <a:r>
              <a:rPr lang="de-DE" sz="2400" b="1" baseline="-25000">
                <a:latin typeface="Calibri" pitchFamily="34" charset="0"/>
              </a:rPr>
              <a:t>2</a:t>
            </a:r>
            <a:r>
              <a:rPr lang="de-DE" sz="2400" b="1">
                <a:latin typeface="Calibri" pitchFamily="34" charset="0"/>
              </a:rPr>
              <a:t>0</a:t>
            </a:r>
          </a:p>
          <a:p>
            <a:endParaRPr lang="de-DE" sz="2400" b="1">
              <a:latin typeface="Calibri" pitchFamily="34" charset="0"/>
            </a:endParaRPr>
          </a:p>
          <a:p>
            <a:r>
              <a:rPr lang="de-DE" sz="2400" b="1">
                <a:latin typeface="Calibri" pitchFamily="34" charset="0"/>
              </a:rPr>
              <a:t>H</a:t>
            </a:r>
            <a:r>
              <a:rPr lang="de-DE" sz="2400" b="1" baseline="30000">
                <a:latin typeface="Calibri" pitchFamily="34" charset="0"/>
              </a:rPr>
              <a:t>+</a:t>
            </a:r>
            <a:r>
              <a:rPr lang="de-DE" sz="2400" b="1">
                <a:latin typeface="Calibri" pitchFamily="34" charset="0"/>
              </a:rPr>
              <a:t> + Cl</a:t>
            </a:r>
            <a:r>
              <a:rPr lang="de-DE" sz="2400" b="1" baseline="30000">
                <a:latin typeface="Calibri" pitchFamily="34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feld 1"/>
          <p:cNvSpPr txBox="1">
            <a:spLocks noChangeArrowheads="1"/>
          </p:cNvSpPr>
          <p:nvPr/>
        </p:nvSpPr>
        <p:spPr bwMode="auto">
          <a:xfrm>
            <a:off x="357188" y="285750"/>
            <a:ext cx="2659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b="1" dirty="0" smtClean="0">
                <a:latin typeface="Calibri" pitchFamily="34" charset="0"/>
              </a:rPr>
              <a:t>Nachweis der Glukose:</a:t>
            </a:r>
            <a:endParaRPr lang="de-DE" sz="2000" b="1" dirty="0">
              <a:latin typeface="Calibri" pitchFamily="34" charset="0"/>
            </a:endParaRPr>
          </a:p>
        </p:txBody>
      </p:sp>
      <p:pic>
        <p:nvPicPr>
          <p:cNvPr id="4099" name="Picture 3" descr="C:\Dokumente und Einstellungen\Schmidt2\Desktop\Präsentationen\reak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88" y="1857375"/>
            <a:ext cx="66167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feld 4"/>
          <p:cNvSpPr txBox="1">
            <a:spLocks noChangeArrowheads="1"/>
          </p:cNvSpPr>
          <p:nvPr/>
        </p:nvSpPr>
        <p:spPr bwMode="auto">
          <a:xfrm>
            <a:off x="1306513" y="1143000"/>
            <a:ext cx="64801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de-DE" sz="2000" dirty="0" smtClean="0">
                <a:latin typeface="Calibri" pitchFamily="34" charset="0"/>
              </a:rPr>
              <a:t>Das Enzym </a:t>
            </a:r>
            <a:r>
              <a:rPr lang="de-DE" sz="2000" dirty="0">
                <a:latin typeface="Calibri" pitchFamily="34" charset="0"/>
              </a:rPr>
              <a:t>Glukose-</a:t>
            </a:r>
            <a:r>
              <a:rPr lang="de-DE" sz="2000" dirty="0" err="1">
                <a:latin typeface="Calibri" pitchFamily="34" charset="0"/>
              </a:rPr>
              <a:t>Oxidase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smtClean="0">
                <a:latin typeface="Calibri" pitchFamily="34" charset="0"/>
              </a:rPr>
              <a:t>oxidiert</a:t>
            </a:r>
            <a:endParaRPr lang="de-DE" sz="2000" dirty="0">
              <a:latin typeface="Calibri" pitchFamily="34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2000" dirty="0">
                <a:latin typeface="Calibri" pitchFamily="34" charset="0"/>
              </a:rPr>
              <a:t>die </a:t>
            </a:r>
            <a:r>
              <a:rPr lang="de-DE" sz="2400" b="1" dirty="0">
                <a:latin typeface="Calibri" pitchFamily="34" charset="0"/>
              </a:rPr>
              <a:t>Glukose</a:t>
            </a:r>
            <a:r>
              <a:rPr lang="de-DE" sz="2000" dirty="0">
                <a:latin typeface="Calibri" pitchFamily="34" charset="0"/>
              </a:rPr>
              <a:t>                   zum                    </a:t>
            </a:r>
            <a:r>
              <a:rPr lang="de-DE" sz="2400" b="1" dirty="0" err="1">
                <a:latin typeface="Calibri" pitchFamily="34" charset="0"/>
              </a:rPr>
              <a:t>Glukonolacton</a:t>
            </a:r>
            <a:endParaRPr lang="de-DE" sz="2400" b="1" dirty="0">
              <a:latin typeface="Calibri" pitchFamily="34" charset="0"/>
            </a:endParaRPr>
          </a:p>
        </p:txBody>
      </p:sp>
      <p:sp>
        <p:nvSpPr>
          <p:cNvPr id="4101" name="Textfeld 5"/>
          <p:cNvSpPr txBox="1">
            <a:spLocks noChangeArrowheads="1"/>
          </p:cNvSpPr>
          <p:nvPr/>
        </p:nvSpPr>
        <p:spPr bwMode="auto">
          <a:xfrm>
            <a:off x="2314575" y="4752975"/>
            <a:ext cx="4257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>
                <a:latin typeface="Calibri" pitchFamily="34" charset="0"/>
              </a:rPr>
              <a:t>Dabei entsteht </a:t>
            </a:r>
            <a:r>
              <a:rPr lang="de-DE" sz="2400" b="1">
                <a:latin typeface="Calibri" pitchFamily="34" charset="0"/>
              </a:rPr>
              <a:t>Wasserstoffperoxid</a:t>
            </a:r>
          </a:p>
        </p:txBody>
      </p:sp>
      <p:sp>
        <p:nvSpPr>
          <p:cNvPr id="4102" name="Textfeld 6"/>
          <p:cNvSpPr txBox="1">
            <a:spLocks noChangeArrowheads="1"/>
          </p:cNvSpPr>
          <p:nvPr/>
        </p:nvSpPr>
        <p:spPr bwMode="auto">
          <a:xfrm>
            <a:off x="3108325" y="2571750"/>
            <a:ext cx="1776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FF0000"/>
                </a:solidFill>
                <a:latin typeface="Calibri" pitchFamily="34" charset="0"/>
              </a:rPr>
              <a:t>Glukose-Oxidase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kumente und Einstellungen\Schmidt2\Desktop\Präsentationen\Reaktion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285875"/>
            <a:ext cx="7415213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feld 2"/>
          <p:cNvSpPr txBox="1">
            <a:spLocks noChangeArrowheads="1"/>
          </p:cNvSpPr>
          <p:nvPr/>
        </p:nvSpPr>
        <p:spPr bwMode="auto">
          <a:xfrm>
            <a:off x="0" y="642938"/>
            <a:ext cx="8858250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2000" dirty="0" smtClean="0">
                <a:latin typeface="Calibri" pitchFamily="34" charset="0"/>
              </a:rPr>
              <a:t>Das </a:t>
            </a:r>
            <a:r>
              <a:rPr lang="de-DE" sz="2000" b="1" dirty="0">
                <a:latin typeface="Calibri" pitchFamily="34" charset="0"/>
              </a:rPr>
              <a:t>Wasserstoffperoxid</a:t>
            </a:r>
            <a:r>
              <a:rPr lang="de-DE" sz="2000" dirty="0">
                <a:latin typeface="Calibri" pitchFamily="34" charset="0"/>
              </a:rPr>
              <a:t> </a:t>
            </a:r>
            <a:r>
              <a:rPr lang="de-DE" sz="2000" dirty="0" smtClean="0">
                <a:latin typeface="Calibri" pitchFamily="34" charset="0"/>
              </a:rPr>
              <a:t>reagiert mit </a:t>
            </a:r>
            <a:endParaRPr lang="de-DE" sz="2000" dirty="0">
              <a:latin typeface="Calibri" pitchFamily="34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2000" b="1" dirty="0">
                <a:latin typeface="Calibri" pitchFamily="34" charset="0"/>
              </a:rPr>
              <a:t>4-Aminoantipyridin</a:t>
            </a:r>
            <a:r>
              <a:rPr lang="de-DE" sz="2000" dirty="0">
                <a:latin typeface="Calibri" pitchFamily="34" charset="0"/>
              </a:rPr>
              <a:t> und </a:t>
            </a:r>
            <a:r>
              <a:rPr lang="de-DE" sz="2000" b="1" dirty="0">
                <a:latin typeface="Calibri" pitchFamily="34" charset="0"/>
              </a:rPr>
              <a:t>4</a:t>
            </a:r>
            <a:r>
              <a:rPr lang="de-DE" sz="2000" dirty="0">
                <a:latin typeface="Calibri" pitchFamily="34" charset="0"/>
              </a:rPr>
              <a:t>-</a:t>
            </a:r>
            <a:r>
              <a:rPr lang="de-DE" sz="2000" b="1" dirty="0">
                <a:latin typeface="Calibri" pitchFamily="34" charset="0"/>
              </a:rPr>
              <a:t>Hydroxybenzoesäure </a:t>
            </a:r>
            <a:r>
              <a:rPr lang="de-DE" sz="2000" dirty="0">
                <a:latin typeface="Calibri" pitchFamily="34" charset="0"/>
              </a:rPr>
              <a:t>unter Bildung eines </a:t>
            </a:r>
            <a:r>
              <a:rPr lang="de-DE" sz="2000" b="1" dirty="0">
                <a:latin typeface="Calibri" pitchFamily="34" charset="0"/>
              </a:rPr>
              <a:t>Farbstoffs</a:t>
            </a:r>
          </a:p>
        </p:txBody>
      </p:sp>
      <p:sp>
        <p:nvSpPr>
          <p:cNvPr id="5124" name="Textfeld 3"/>
          <p:cNvSpPr txBox="1">
            <a:spLocks noChangeArrowheads="1"/>
          </p:cNvSpPr>
          <p:nvPr/>
        </p:nvSpPr>
        <p:spPr bwMode="auto">
          <a:xfrm>
            <a:off x="4705350" y="3714750"/>
            <a:ext cx="1223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FF0000"/>
                </a:solidFill>
                <a:latin typeface="Calibri" pitchFamily="34" charset="0"/>
              </a:rPr>
              <a:t>Peroxidase</a:t>
            </a:r>
          </a:p>
        </p:txBody>
      </p:sp>
      <p:sp>
        <p:nvSpPr>
          <p:cNvPr id="5125" name="Textfeld 6"/>
          <p:cNvSpPr txBox="1">
            <a:spLocks noChangeArrowheads="1"/>
          </p:cNvSpPr>
          <p:nvPr/>
        </p:nvSpPr>
        <p:spPr bwMode="auto">
          <a:xfrm>
            <a:off x="1066800" y="5357813"/>
            <a:ext cx="6648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>
                <a:latin typeface="Calibri" pitchFamily="34" charset="0"/>
              </a:rPr>
              <a:t>Diese Reaktion wird durch das Enzym </a:t>
            </a:r>
            <a:r>
              <a:rPr lang="de-DE" sz="2400" b="1">
                <a:latin typeface="Calibri" pitchFamily="34" charset="0"/>
              </a:rPr>
              <a:t>Peroxidase</a:t>
            </a:r>
            <a:r>
              <a:rPr lang="de-DE" sz="2000">
                <a:latin typeface="Calibri" pitchFamily="34" charset="0"/>
              </a:rPr>
              <a:t> katalysiert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Bildschirmpräsentation (4:3)</PresentationFormat>
  <Paragraphs>142</Paragraphs>
  <Slides>13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Larissa-Design</vt:lpstr>
      <vt:lpstr>Das Rhizom als Nährstoffspeicher</vt:lpstr>
      <vt:lpstr>Das Rhizom </vt:lpstr>
      <vt:lpstr>Folie 3</vt:lpstr>
      <vt:lpstr>Das Rhizom in den unterschiedlichen Jahreszeiten </vt:lpstr>
      <vt:lpstr>Stärke</vt:lpstr>
      <vt:lpstr>Methodik der Stärkebestimmung</vt:lpstr>
      <vt:lpstr>Folie 7</vt:lpstr>
      <vt:lpstr>Folie 8</vt:lpstr>
      <vt:lpstr>Folie 9</vt:lpstr>
      <vt:lpstr>Folie 10</vt:lpstr>
      <vt:lpstr>Ergebnisse der Stärkeuntersuchung</vt:lpstr>
      <vt:lpstr>Folie 12</vt:lpstr>
      <vt:lpstr>Folie 13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Schilfrhizom</dc:title>
  <dc:creator>Valued Acer Customer</dc:creator>
  <cp:lastModifiedBy>Rolf</cp:lastModifiedBy>
  <cp:revision>70</cp:revision>
  <dcterms:created xsi:type="dcterms:W3CDTF">2012-04-24T09:08:11Z</dcterms:created>
  <dcterms:modified xsi:type="dcterms:W3CDTF">2012-05-22T19:19:52Z</dcterms:modified>
</cp:coreProperties>
</file>