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8"/>
  </p:notesMasterIdLst>
  <p:sldIdLst>
    <p:sldId id="258" r:id="rId2"/>
    <p:sldId id="261" r:id="rId3"/>
    <p:sldId id="259" r:id="rId4"/>
    <p:sldId id="257" r:id="rId5"/>
    <p:sldId id="262" r:id="rId6"/>
    <p:sldId id="263" r:id="rId7"/>
    <p:sldId id="264" r:id="rId8"/>
    <p:sldId id="265" r:id="rId9"/>
    <p:sldId id="266" r:id="rId10"/>
    <p:sldId id="267" r:id="rId11"/>
    <p:sldId id="270" r:id="rId12"/>
    <p:sldId id="271" r:id="rId13"/>
    <p:sldId id="272" r:id="rId14"/>
    <p:sldId id="274" r:id="rId15"/>
    <p:sldId id="273"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27"/>
    <p:restoredTop sz="80986"/>
  </p:normalViewPr>
  <p:slideViewPr>
    <p:cSldViewPr snapToGrid="0" snapToObjects="1">
      <p:cViewPr>
        <p:scale>
          <a:sx n="80" d="100"/>
          <a:sy n="80" d="100"/>
        </p:scale>
        <p:origin x="720"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943DB-66DB-1042-8119-F2070F88A53A}" type="datetimeFigureOut">
              <a:rPr lang="en-US" smtClean="0"/>
              <a:t>3/14/22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BD77D-F896-FD47-98B6-59426B3702AE}" type="slidenum">
              <a:rPr lang="en-US" smtClean="0"/>
              <a:t>‹#›</a:t>
            </a:fld>
            <a:endParaRPr lang="en-US"/>
          </a:p>
        </p:txBody>
      </p:sp>
    </p:spTree>
    <p:extLst>
      <p:ext uri="{BB962C8B-B14F-4D97-AF65-F5344CB8AC3E}">
        <p14:creationId xmlns:p14="http://schemas.microsoft.com/office/powerpoint/2010/main" val="2939509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is about loan defaults, specifically looking who is likely to default, why they are likely and where they are from </a:t>
            </a:r>
          </a:p>
        </p:txBody>
      </p:sp>
      <p:sp>
        <p:nvSpPr>
          <p:cNvPr id="4" name="Slide Number Placeholder 3"/>
          <p:cNvSpPr>
            <a:spLocks noGrp="1"/>
          </p:cNvSpPr>
          <p:nvPr>
            <p:ph type="sldNum" sz="quarter" idx="5"/>
          </p:nvPr>
        </p:nvSpPr>
        <p:spPr/>
        <p:txBody>
          <a:bodyPr/>
          <a:lstStyle/>
          <a:p>
            <a:fld id="{360BD77D-F896-FD47-98B6-59426B3702AE}" type="slidenum">
              <a:rPr lang="en-US" smtClean="0"/>
              <a:t>1</a:t>
            </a:fld>
            <a:endParaRPr lang="en-US"/>
          </a:p>
        </p:txBody>
      </p:sp>
    </p:spTree>
    <p:extLst>
      <p:ext uri="{BB962C8B-B14F-4D97-AF65-F5344CB8AC3E}">
        <p14:creationId xmlns:p14="http://schemas.microsoft.com/office/powerpoint/2010/main" val="2588346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10</a:t>
            </a:fld>
            <a:endParaRPr lang="en-US"/>
          </a:p>
        </p:txBody>
      </p:sp>
    </p:spTree>
    <p:extLst>
      <p:ext uri="{BB962C8B-B14F-4D97-AF65-F5344CB8AC3E}">
        <p14:creationId xmlns:p14="http://schemas.microsoft.com/office/powerpoint/2010/main" val="1432630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11</a:t>
            </a:fld>
            <a:endParaRPr lang="en-US"/>
          </a:p>
        </p:txBody>
      </p:sp>
    </p:spTree>
    <p:extLst>
      <p:ext uri="{BB962C8B-B14F-4D97-AF65-F5344CB8AC3E}">
        <p14:creationId xmlns:p14="http://schemas.microsoft.com/office/powerpoint/2010/main" val="542172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12</a:t>
            </a:fld>
            <a:endParaRPr lang="en-US"/>
          </a:p>
        </p:txBody>
      </p:sp>
    </p:spTree>
    <p:extLst>
      <p:ext uri="{BB962C8B-B14F-4D97-AF65-F5344CB8AC3E}">
        <p14:creationId xmlns:p14="http://schemas.microsoft.com/office/powerpoint/2010/main" val="2624142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13</a:t>
            </a:fld>
            <a:endParaRPr lang="en-US"/>
          </a:p>
        </p:txBody>
      </p:sp>
    </p:spTree>
    <p:extLst>
      <p:ext uri="{BB962C8B-B14F-4D97-AF65-F5344CB8AC3E}">
        <p14:creationId xmlns:p14="http://schemas.microsoft.com/office/powerpoint/2010/main" val="3683921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14</a:t>
            </a:fld>
            <a:endParaRPr lang="en-US"/>
          </a:p>
        </p:txBody>
      </p:sp>
    </p:spTree>
    <p:extLst>
      <p:ext uri="{BB962C8B-B14F-4D97-AF65-F5344CB8AC3E}">
        <p14:creationId xmlns:p14="http://schemas.microsoft.com/office/powerpoint/2010/main" val="3441639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15</a:t>
            </a:fld>
            <a:endParaRPr lang="en-US"/>
          </a:p>
        </p:txBody>
      </p:sp>
    </p:spTree>
    <p:extLst>
      <p:ext uri="{BB962C8B-B14F-4D97-AF65-F5344CB8AC3E}">
        <p14:creationId xmlns:p14="http://schemas.microsoft.com/office/powerpoint/2010/main" val="2201179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16</a:t>
            </a:fld>
            <a:endParaRPr lang="en-US"/>
          </a:p>
        </p:txBody>
      </p:sp>
    </p:spTree>
    <p:extLst>
      <p:ext uri="{BB962C8B-B14F-4D97-AF65-F5344CB8AC3E}">
        <p14:creationId xmlns:p14="http://schemas.microsoft.com/office/powerpoint/2010/main" val="2065700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identify WHO is likely and WHO they should lend to in the future - lose the words</a:t>
            </a:r>
          </a:p>
          <a:p>
            <a:endParaRPr lang="en-US" dirty="0"/>
          </a:p>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2</a:t>
            </a:fld>
            <a:endParaRPr lang="en-US"/>
          </a:p>
        </p:txBody>
      </p:sp>
    </p:spTree>
    <p:extLst>
      <p:ext uri="{BB962C8B-B14F-4D97-AF65-F5344CB8AC3E}">
        <p14:creationId xmlns:p14="http://schemas.microsoft.com/office/powerpoint/2010/main" val="2111502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Scheduled for 10 mins + time for questions</a:t>
            </a:r>
          </a:p>
          <a:p>
            <a:endParaRPr lang="en-US" dirty="0"/>
          </a:p>
          <a:p>
            <a:endParaRPr lang="en-US" dirty="0"/>
          </a:p>
          <a:p>
            <a:endParaRPr lang="en-US" dirty="0"/>
          </a:p>
          <a:p>
            <a:endParaRPr lang="en-US" dirty="0"/>
          </a:p>
          <a:p>
            <a:r>
              <a:rPr lang="en-US" dirty="0"/>
              <a:t>During rehearsals at this point in the </a:t>
            </a:r>
            <a:r>
              <a:rPr lang="en-US" dirty="0" err="1"/>
              <a:t>pres</a:t>
            </a:r>
            <a:r>
              <a:rPr lang="en-US" dirty="0"/>
              <a:t>,  my gf mistakenly thought my presentation was about loans with Greggs the baker ... who knows you might even get a cinnamon bun with your loan</a:t>
            </a:r>
          </a:p>
        </p:txBody>
      </p:sp>
      <p:sp>
        <p:nvSpPr>
          <p:cNvPr id="4" name="Slide Number Placeholder 3"/>
          <p:cNvSpPr>
            <a:spLocks noGrp="1"/>
          </p:cNvSpPr>
          <p:nvPr>
            <p:ph type="sldNum" sz="quarter" idx="5"/>
          </p:nvPr>
        </p:nvSpPr>
        <p:spPr/>
        <p:txBody>
          <a:bodyPr/>
          <a:lstStyle/>
          <a:p>
            <a:fld id="{360BD77D-F896-FD47-98B6-59426B3702AE}" type="slidenum">
              <a:rPr lang="en-US" smtClean="0"/>
              <a:t>3</a:t>
            </a:fld>
            <a:endParaRPr lang="en-US"/>
          </a:p>
        </p:txBody>
      </p:sp>
    </p:spTree>
    <p:extLst>
      <p:ext uri="{BB962C8B-B14F-4D97-AF65-F5344CB8AC3E}">
        <p14:creationId xmlns:p14="http://schemas.microsoft.com/office/powerpoint/2010/main" val="4177672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LC homepage....</a:t>
            </a:r>
          </a:p>
          <a:p>
            <a:r>
              <a:rPr lang="en-GB" dirty="0"/>
              <a:t>Founded - 2006</a:t>
            </a:r>
          </a:p>
          <a:p>
            <a:r>
              <a:rPr lang="en-GB" dirty="0" err="1"/>
              <a:t>LendingClub</a:t>
            </a:r>
            <a:r>
              <a:rPr lang="en-GB" dirty="0"/>
              <a:t> is a peer-to-peer lending company headquartered in San Francisco, California. </a:t>
            </a:r>
          </a:p>
          <a:p>
            <a:endParaRPr lang="en-GB" dirty="0"/>
          </a:p>
          <a:p>
            <a:r>
              <a:rPr lang="en-GB" dirty="0"/>
              <a:t>SO?? THE pathfinder into a new style of loaning system.  Sitting between banks and consumers, essentially  facilitators (middle men), </a:t>
            </a:r>
          </a:p>
          <a:p>
            <a:endParaRPr lang="en-GB" dirty="0"/>
          </a:p>
          <a:p>
            <a:r>
              <a:rPr lang="en-GB" dirty="0"/>
              <a:t>- Very popular as proclaimed on their website</a:t>
            </a:r>
          </a:p>
          <a:p>
            <a:r>
              <a:rPr lang="en-GB" dirty="0"/>
              <a:t>- Has even won some awards</a:t>
            </a:r>
          </a:p>
          <a:p>
            <a:r>
              <a:rPr lang="en-GB" dirty="0"/>
              <a:t>-  and even at 15 hours ago cowboys1 from </a:t>
            </a:r>
            <a:r>
              <a:rPr lang="en-GB" dirty="0" err="1"/>
              <a:t>cali</a:t>
            </a:r>
            <a:r>
              <a:rPr lang="en-GB" dirty="0"/>
              <a:t> has recently enjoyed his loan</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60BD77D-F896-FD47-98B6-59426B3702AE}" type="slidenum">
              <a:rPr lang="en-US" smtClean="0"/>
              <a:t>4</a:t>
            </a:fld>
            <a:endParaRPr lang="en-US"/>
          </a:p>
        </p:txBody>
      </p:sp>
    </p:spTree>
    <p:extLst>
      <p:ext uri="{BB962C8B-B14F-4D97-AF65-F5344CB8AC3E}">
        <p14:creationId xmlns:p14="http://schemas.microsoft.com/office/powerpoint/2010/main" val="183722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As the great Prussian Field Marshal Helmuth von Moltke the Elder </a:t>
            </a:r>
          </a:p>
          <a:p>
            <a:endParaRPr lang="en-US" dirty="0"/>
          </a:p>
          <a:p>
            <a:r>
              <a:rPr lang="en-US" dirty="0"/>
              <a:t>”No Plan Survives Contact with the enemy” or words to that effect..... It certainly was true in my case, as you will find out</a:t>
            </a:r>
          </a:p>
          <a:p>
            <a:endParaRPr lang="en-US" dirty="0"/>
          </a:p>
          <a:p>
            <a:endParaRPr lang="en-US" dirty="0"/>
          </a:p>
          <a:p>
            <a:pPr marL="171450" indent="-171450">
              <a:buFontTx/>
              <a:buChar char="-"/>
            </a:pPr>
            <a:r>
              <a:rPr lang="en-US" dirty="0"/>
              <a:t>Chose this brief because </a:t>
            </a:r>
            <a:r>
              <a:rPr lang="en-US" dirty="0" err="1"/>
              <a:t>i</a:t>
            </a:r>
            <a:r>
              <a:rPr lang="en-US" dirty="0"/>
              <a:t> am really fascinated by models and the predictive power they have, I </a:t>
            </a:r>
            <a:r>
              <a:rPr lang="en-US" dirty="0" err="1"/>
              <a:t>wasnt</a:t>
            </a:r>
            <a:r>
              <a:rPr lang="en-US" dirty="0"/>
              <a:t> fully confident with them after the lectures so wanted to challenge myself.</a:t>
            </a:r>
          </a:p>
          <a:p>
            <a:pPr marL="171450" indent="-171450">
              <a:buFontTx/>
              <a:buChar char="-"/>
            </a:pPr>
            <a:endParaRPr lang="en-US" dirty="0"/>
          </a:p>
          <a:p>
            <a:pPr marL="171450" indent="-171450">
              <a:buFontTx/>
              <a:buChar char="-"/>
            </a:pPr>
            <a:r>
              <a:rPr lang="en-US" dirty="0"/>
              <a:t>Question - broke it down... 3 parts... </a:t>
            </a:r>
          </a:p>
          <a:p>
            <a:pPr marL="171450" indent="-171450">
              <a:buFontTx/>
              <a:buChar char="-"/>
            </a:pPr>
            <a:endParaRPr lang="en-US" dirty="0"/>
          </a:p>
          <a:p>
            <a:r>
              <a:rPr lang="en-US" dirty="0"/>
              <a:t>- </a:t>
            </a:r>
            <a:r>
              <a:rPr lang="en-US" dirty="0" err="1"/>
              <a:t>Calender</a:t>
            </a:r>
            <a:r>
              <a:rPr lang="en-US" dirty="0"/>
              <a:t>  for the week - 4 phases.... </a:t>
            </a:r>
          </a:p>
          <a:p>
            <a:r>
              <a:rPr lang="en-US" dirty="0"/>
              <a:t> </a:t>
            </a:r>
          </a:p>
        </p:txBody>
      </p:sp>
      <p:sp>
        <p:nvSpPr>
          <p:cNvPr id="4" name="Slide Number Placeholder 3"/>
          <p:cNvSpPr>
            <a:spLocks noGrp="1"/>
          </p:cNvSpPr>
          <p:nvPr>
            <p:ph type="sldNum" sz="quarter" idx="5"/>
          </p:nvPr>
        </p:nvSpPr>
        <p:spPr/>
        <p:txBody>
          <a:bodyPr/>
          <a:lstStyle/>
          <a:p>
            <a:fld id="{360BD77D-F896-FD47-98B6-59426B3702AE}" type="slidenum">
              <a:rPr lang="en-US" smtClean="0"/>
              <a:t>5</a:t>
            </a:fld>
            <a:endParaRPr lang="en-US"/>
          </a:p>
        </p:txBody>
      </p:sp>
    </p:spTree>
    <p:extLst>
      <p:ext uri="{BB962C8B-B14F-4D97-AF65-F5344CB8AC3E}">
        <p14:creationId xmlns:p14="http://schemas.microsoft.com/office/powerpoint/2010/main" val="1493115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Formats –</a:t>
            </a:r>
          </a:p>
          <a:p>
            <a:r>
              <a:rPr lang="en-US" dirty="0"/>
              <a:t> 3 x csv files in order of largest to smallest depicting if they are from the company or externally provided - </a:t>
            </a:r>
            <a:r>
              <a:rPr lang="en-US" dirty="0" err="1"/>
              <a:t>supplimentary</a:t>
            </a:r>
            <a:r>
              <a:rPr lang="en-US" dirty="0"/>
              <a:t> as states were abbreviated in dataset</a:t>
            </a:r>
          </a:p>
          <a:p>
            <a:endParaRPr lang="en-US" dirty="0"/>
          </a:p>
          <a:p>
            <a:r>
              <a:rPr lang="en-US" dirty="0"/>
              <a:t>Table - </a:t>
            </a:r>
          </a:p>
          <a:p>
            <a:r>
              <a:rPr lang="en-US" dirty="0"/>
              <a:t>Variable examples listing multiple data types – I had to remove a large number of Boolean as they were mainly populated with NA/s – considerations were made to customers possibly never experiencing the variable description, however as all NA/s decided to remove</a:t>
            </a:r>
          </a:p>
          <a:p>
            <a:endParaRPr lang="en-US" dirty="0"/>
          </a:p>
          <a:p>
            <a:r>
              <a:rPr lang="en-US" dirty="0"/>
              <a:t>Quality – </a:t>
            </a:r>
          </a:p>
          <a:p>
            <a:r>
              <a:rPr lang="en-US" dirty="0"/>
              <a:t>As seen almost half variables were removed, however still large amounts for model building – I then broke this down further into an “onramp data set” (19) and a ”background check data set”(17),</a:t>
            </a:r>
          </a:p>
          <a:p>
            <a:endParaRPr lang="en-US" dirty="0"/>
          </a:p>
          <a:p>
            <a:r>
              <a:rPr lang="en-US" dirty="0"/>
              <a:t>Bias - </a:t>
            </a:r>
          </a:p>
          <a:p>
            <a:r>
              <a:rPr lang="en-US" dirty="0"/>
              <a:t>No immediate bias, had customer profiles representing all </a:t>
            </a:r>
            <a:r>
              <a:rPr lang="en-US" dirty="0" err="1"/>
              <a:t>american</a:t>
            </a:r>
            <a:r>
              <a:rPr lang="en-US" dirty="0"/>
              <a:t> states from varying incomes, home ownership and employments.</a:t>
            </a:r>
          </a:p>
          <a:p>
            <a:endParaRPr lang="en-US" dirty="0"/>
          </a:p>
          <a:p>
            <a:r>
              <a:rPr lang="en-US" dirty="0"/>
              <a:t>Ethical Implications –</a:t>
            </a:r>
          </a:p>
          <a:p>
            <a:endParaRPr lang="en-US" dirty="0"/>
          </a:p>
          <a:p>
            <a:r>
              <a:rPr lang="en-US" dirty="0"/>
              <a:t>Data is made up of mainly these purposes….</a:t>
            </a:r>
          </a:p>
          <a:p>
            <a:endParaRPr lang="en-US" dirty="0"/>
          </a:p>
          <a:p>
            <a:r>
              <a:rPr lang="en-US" dirty="0"/>
              <a:t>Credit card and debt consolidation are the only 2 categories to increase in loan volume from the late 2012… potential explanation is due to the financial crisis with USA experienced with </a:t>
            </a:r>
            <a:r>
              <a:rPr lang="en-GB" dirty="0"/>
              <a:t>the debt-to-GDP ratio 100%, higher than at any time since World War II. Plus according to the </a:t>
            </a:r>
            <a:r>
              <a:rPr lang="en-GB" dirty="0" err="1"/>
              <a:t>myan</a:t>
            </a:r>
            <a:r>
              <a:rPr lang="en-GB" dirty="0"/>
              <a:t> calendar it was the end of the world so who knows…</a:t>
            </a:r>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6</a:t>
            </a:fld>
            <a:endParaRPr lang="en-US"/>
          </a:p>
        </p:txBody>
      </p:sp>
    </p:spTree>
    <p:extLst>
      <p:ext uri="{BB962C8B-B14F-4D97-AF65-F5344CB8AC3E}">
        <p14:creationId xmlns:p14="http://schemas.microsoft.com/office/powerpoint/2010/main" val="4220704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Defining Defaulted - </a:t>
            </a:r>
            <a:r>
              <a:rPr lang="en-GB" b="1" dirty="0"/>
              <a:t>if you fail to make on-time payments, your loan can go into default</a:t>
            </a:r>
            <a:r>
              <a:rPr lang="en-GB" dirty="0"/>
              <a:t>.</a:t>
            </a:r>
          </a:p>
          <a:p>
            <a:endParaRPr lang="en-GB" dirty="0"/>
          </a:p>
          <a:p>
            <a:endParaRPr lang="en-GB" dirty="0"/>
          </a:p>
          <a:p>
            <a:r>
              <a:rPr lang="en-US" dirty="0"/>
              <a:t>about 15% of customers are either charged off, late &gt; 16days or have defaulted  </a:t>
            </a:r>
          </a:p>
          <a:p>
            <a:endParaRPr lang="en-US" dirty="0"/>
          </a:p>
          <a:p>
            <a:r>
              <a:rPr lang="en-US" dirty="0"/>
              <a:t>- To define my data set, 85% non-defaults, 15% defaulted</a:t>
            </a:r>
          </a:p>
        </p:txBody>
      </p:sp>
      <p:sp>
        <p:nvSpPr>
          <p:cNvPr id="4" name="Slide Number Placeholder 3"/>
          <p:cNvSpPr>
            <a:spLocks noGrp="1"/>
          </p:cNvSpPr>
          <p:nvPr>
            <p:ph type="sldNum" sz="quarter" idx="5"/>
          </p:nvPr>
        </p:nvSpPr>
        <p:spPr/>
        <p:txBody>
          <a:bodyPr/>
          <a:lstStyle/>
          <a:p>
            <a:fld id="{360BD77D-F896-FD47-98B6-59426B3702AE}" type="slidenum">
              <a:rPr lang="en-US" smtClean="0"/>
              <a:t>7</a:t>
            </a:fld>
            <a:endParaRPr lang="en-US"/>
          </a:p>
        </p:txBody>
      </p:sp>
    </p:spTree>
    <p:extLst>
      <p:ext uri="{BB962C8B-B14F-4D97-AF65-F5344CB8AC3E}">
        <p14:creationId xmlns:p14="http://schemas.microsoft.com/office/powerpoint/2010/main" val="3699739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Highest amount of loans taken out come from Cal / NY / </a:t>
            </a:r>
            <a:r>
              <a:rPr lang="en-US" dirty="0" err="1"/>
              <a:t>Flor</a:t>
            </a:r>
            <a:r>
              <a:rPr lang="en-US" dirty="0"/>
              <a:t> / </a:t>
            </a:r>
            <a:r>
              <a:rPr lang="en-US" dirty="0" err="1"/>
              <a:t>Tex</a:t>
            </a:r>
            <a:r>
              <a:rPr lang="en-US" dirty="0"/>
              <a:t> / New </a:t>
            </a:r>
            <a:r>
              <a:rPr lang="en-US" dirty="0" err="1"/>
              <a:t>Jer</a:t>
            </a:r>
            <a:r>
              <a:rPr lang="en-US" dirty="0"/>
              <a:t> however this could be proportional to the population of those areas - </a:t>
            </a:r>
          </a:p>
          <a:p>
            <a:endParaRPr lang="en-US" dirty="0"/>
          </a:p>
          <a:p>
            <a:r>
              <a:rPr lang="en-US" dirty="0"/>
              <a:t>- No surprise with highest defaults - there is some change in order but negligible . To get a better representation at defaults, looked at the rate...</a:t>
            </a:r>
          </a:p>
          <a:p>
            <a:endParaRPr lang="en-US" dirty="0"/>
          </a:p>
          <a:p>
            <a:r>
              <a:rPr lang="en-US" dirty="0"/>
              <a:t>-  Map - ratio of defaults per state ( darker the area the higher default ratio) - this is not truly accurate....</a:t>
            </a:r>
          </a:p>
          <a:p>
            <a:endParaRPr lang="en-US" dirty="0"/>
          </a:p>
          <a:p>
            <a:r>
              <a:rPr lang="en-US" dirty="0"/>
              <a:t>- ... because as you can see the loan counts are not all proportionate to each other : Nebraska having 5/11 customers default could be giving an unfair representation of the state, so what I did was...</a:t>
            </a:r>
          </a:p>
          <a:p>
            <a:endParaRPr lang="en-US" dirty="0"/>
          </a:p>
          <a:p>
            <a:r>
              <a:rPr lang="en-US" dirty="0"/>
              <a:t>-  highlight the top 5 states with highest default rate with a count of loans more than the average count of loans per state, 847. This was to give a fairer result. </a:t>
            </a:r>
          </a:p>
          <a:p>
            <a:endParaRPr lang="en-US" dirty="0"/>
          </a:p>
          <a:p>
            <a:r>
              <a:rPr lang="en-US" dirty="0"/>
              <a:t>SO??</a:t>
            </a:r>
          </a:p>
          <a:p>
            <a:r>
              <a:rPr lang="en-US" dirty="0"/>
              <a:t>Customers who are from the top 5 states highlighted in red COULD be more liable to default on their loans from LC - </a:t>
            </a:r>
          </a:p>
          <a:p>
            <a:endParaRPr lang="en-US" dirty="0"/>
          </a:p>
          <a:p>
            <a:r>
              <a:rPr lang="en-US" dirty="0"/>
              <a:t>- Customers who are less likely are as follows</a:t>
            </a:r>
          </a:p>
        </p:txBody>
      </p:sp>
      <p:sp>
        <p:nvSpPr>
          <p:cNvPr id="4" name="Slide Number Placeholder 3"/>
          <p:cNvSpPr>
            <a:spLocks noGrp="1"/>
          </p:cNvSpPr>
          <p:nvPr>
            <p:ph type="sldNum" sz="quarter" idx="5"/>
          </p:nvPr>
        </p:nvSpPr>
        <p:spPr/>
        <p:txBody>
          <a:bodyPr/>
          <a:lstStyle/>
          <a:p>
            <a:fld id="{360BD77D-F896-FD47-98B6-59426B3702AE}" type="slidenum">
              <a:rPr lang="en-US" smtClean="0"/>
              <a:t>8</a:t>
            </a:fld>
            <a:endParaRPr lang="en-US"/>
          </a:p>
        </p:txBody>
      </p:sp>
    </p:spTree>
    <p:extLst>
      <p:ext uri="{BB962C8B-B14F-4D97-AF65-F5344CB8AC3E}">
        <p14:creationId xmlns:p14="http://schemas.microsoft.com/office/powerpoint/2010/main" val="3981094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shows that other category is a mixture of repaying debts, credit cards, repairs, building credit, for family members /friends/ holidays – same as major purchase</a:t>
            </a:r>
          </a:p>
        </p:txBody>
      </p:sp>
      <p:sp>
        <p:nvSpPr>
          <p:cNvPr id="4" name="Slide Number Placeholder 3"/>
          <p:cNvSpPr>
            <a:spLocks noGrp="1"/>
          </p:cNvSpPr>
          <p:nvPr>
            <p:ph type="sldNum" sz="quarter" idx="5"/>
          </p:nvPr>
        </p:nvSpPr>
        <p:spPr/>
        <p:txBody>
          <a:bodyPr/>
          <a:lstStyle/>
          <a:p>
            <a:fld id="{360BD77D-F896-FD47-98B6-59426B3702AE}" type="slidenum">
              <a:rPr lang="en-US" smtClean="0"/>
              <a:t>9</a:t>
            </a:fld>
            <a:endParaRPr lang="en-US"/>
          </a:p>
        </p:txBody>
      </p:sp>
    </p:spTree>
    <p:extLst>
      <p:ext uri="{BB962C8B-B14F-4D97-AF65-F5344CB8AC3E}">
        <p14:creationId xmlns:p14="http://schemas.microsoft.com/office/powerpoint/2010/main" val="207199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2967437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3D4221-0E06-3248-84B5-5B890596C7D2}"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526278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3D4221-0E06-3248-84B5-5B890596C7D2}"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97109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427305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9979411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83D4221-0E06-3248-84B5-5B890596C7D2}" type="datetimeFigureOut">
              <a:rPr lang="en-US" smtClean="0"/>
              <a:t>3/14/22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45525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630403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83D4221-0E06-3248-84B5-5B890596C7D2}" type="datetimeFigureOut">
              <a:rPr lang="en-US" smtClean="0"/>
              <a:t>3/14/22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24084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D4221-0E06-3248-84B5-5B890596C7D2}" type="datetimeFigureOut">
              <a:rPr lang="en-US" smtClean="0"/>
              <a:t>3/14/22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09293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83D4221-0E06-3248-84B5-5B890596C7D2}" type="datetimeFigureOut">
              <a:rPr lang="en-US" smtClean="0"/>
              <a:t>3/14/22</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413934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A83D4221-0E06-3248-84B5-5B890596C7D2}" type="datetimeFigureOut">
              <a:rPr lang="en-US" smtClean="0"/>
              <a:t>3/14/22</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39195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83D4221-0E06-3248-84B5-5B890596C7D2}" type="datetimeFigureOut">
              <a:rPr lang="en-US" smtClean="0"/>
              <a:t>3/14/22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B96B48E-D839-AA4F-AD43-81B57279C2AF}" type="slidenum">
              <a:rPr lang="en-US" smtClean="0"/>
              <a:t>‹#›</a:t>
            </a:fld>
            <a:endParaRPr lang="en-US"/>
          </a:p>
        </p:txBody>
      </p:sp>
    </p:spTree>
    <p:extLst>
      <p:ext uri="{BB962C8B-B14F-4D97-AF65-F5344CB8AC3E}">
        <p14:creationId xmlns:p14="http://schemas.microsoft.com/office/powerpoint/2010/main" val="182257766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jp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DDC7-2404-344D-86CF-A70BD3B12705}"/>
              </a:ext>
            </a:extLst>
          </p:cNvPr>
          <p:cNvSpPr>
            <a:spLocks noGrp="1"/>
          </p:cNvSpPr>
          <p:nvPr>
            <p:ph type="ctrTitle"/>
          </p:nvPr>
        </p:nvSpPr>
        <p:spPr>
          <a:xfrm>
            <a:off x="1523997" y="834325"/>
            <a:ext cx="9144000" cy="2764028"/>
          </a:xfrm>
        </p:spPr>
        <p:txBody>
          <a:bodyPr anchor="ctr">
            <a:normAutofit/>
          </a:bodyPr>
          <a:lstStyle/>
          <a:p>
            <a:r>
              <a:rPr lang="en-US" sz="7200" dirty="0"/>
              <a:t>Loan Defaults</a:t>
            </a:r>
          </a:p>
        </p:txBody>
      </p:sp>
      <p:sp>
        <p:nvSpPr>
          <p:cNvPr id="3" name="Subtitle 2">
            <a:extLst>
              <a:ext uri="{FF2B5EF4-FFF2-40B4-BE49-F238E27FC236}">
                <a16:creationId xmlns:a16="http://schemas.microsoft.com/office/drawing/2014/main" id="{8FA387DE-EB20-7943-99E6-45285D86DDB1}"/>
              </a:ext>
            </a:extLst>
          </p:cNvPr>
          <p:cNvSpPr>
            <a:spLocks noGrp="1"/>
          </p:cNvSpPr>
          <p:nvPr>
            <p:ph type="subTitle" idx="1"/>
          </p:nvPr>
        </p:nvSpPr>
        <p:spPr>
          <a:xfrm>
            <a:off x="1674939" y="3765165"/>
            <a:ext cx="8842115" cy="1212850"/>
          </a:xfrm>
        </p:spPr>
        <p:txBody>
          <a:bodyPr anchor="ctr">
            <a:normAutofit/>
          </a:bodyPr>
          <a:lstStyle/>
          <a:p>
            <a:r>
              <a:rPr lang="en-US" sz="3200" i="1" dirty="0"/>
              <a:t>The Who’s, Why’s and Where’s</a:t>
            </a:r>
          </a:p>
        </p:txBody>
      </p:sp>
      <p:sp>
        <p:nvSpPr>
          <p:cNvPr id="6" name="TextBox 5">
            <a:extLst>
              <a:ext uri="{FF2B5EF4-FFF2-40B4-BE49-F238E27FC236}">
                <a16:creationId xmlns:a16="http://schemas.microsoft.com/office/drawing/2014/main" id="{3EE4657F-910E-1742-BFC8-CD4FFAA3ECE7}"/>
              </a:ext>
            </a:extLst>
          </p:cNvPr>
          <p:cNvSpPr txBox="1"/>
          <p:nvPr/>
        </p:nvSpPr>
        <p:spPr>
          <a:xfrm>
            <a:off x="4114795" y="5431431"/>
            <a:ext cx="3962401" cy="461665"/>
          </a:xfrm>
          <a:prstGeom prst="rect">
            <a:avLst/>
          </a:prstGeom>
          <a:noFill/>
        </p:spPr>
        <p:txBody>
          <a:bodyPr wrap="square" rtlCol="0">
            <a:spAutoFit/>
          </a:bodyPr>
          <a:lstStyle/>
          <a:p>
            <a:pPr algn="ctr"/>
            <a:r>
              <a:rPr lang="en-US" sz="2400" dirty="0"/>
              <a:t>Tom Wightman – D12</a:t>
            </a:r>
          </a:p>
        </p:txBody>
      </p:sp>
      <p:pic>
        <p:nvPicPr>
          <p:cNvPr id="10" name="Picture 9">
            <a:extLst>
              <a:ext uri="{FF2B5EF4-FFF2-40B4-BE49-F238E27FC236}">
                <a16:creationId xmlns:a16="http://schemas.microsoft.com/office/drawing/2014/main" id="{B5A31721-F4A4-8040-8C58-9045EDA3E469}"/>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324253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2D8936B-5492-5942-8C2F-28847133E4AD}"/>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9" name="Subtitle 7">
            <a:extLst>
              <a:ext uri="{FF2B5EF4-FFF2-40B4-BE49-F238E27FC236}">
                <a16:creationId xmlns:a16="http://schemas.microsoft.com/office/drawing/2014/main" id="{E7E89C17-475F-0D4E-B40B-831AC928C336}"/>
              </a:ext>
            </a:extLst>
          </p:cNvPr>
          <p:cNvSpPr>
            <a:spLocks noGrp="1"/>
          </p:cNvSpPr>
          <p:nvPr>
            <p:ph type="subTitle" idx="1"/>
          </p:nvPr>
        </p:nvSpPr>
        <p:spPr>
          <a:xfrm>
            <a:off x="2557698" y="5295911"/>
            <a:ext cx="7076603" cy="1245182"/>
          </a:xfrm>
        </p:spPr>
        <p:txBody>
          <a:bodyPr vert="horz" lIns="91440" tIns="45720" rIns="91440" bIns="45720" rtlCol="0">
            <a:normAutofit/>
          </a:bodyPr>
          <a:lstStyle/>
          <a:p>
            <a:r>
              <a:rPr lang="en-US" sz="5400" dirty="0"/>
              <a:t>Results – Income</a:t>
            </a:r>
          </a:p>
        </p:txBody>
      </p:sp>
    </p:spTree>
    <p:extLst>
      <p:ext uri="{BB962C8B-B14F-4D97-AF65-F5344CB8AC3E}">
        <p14:creationId xmlns:p14="http://schemas.microsoft.com/office/powerpoint/2010/main" val="696195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8383016-4EC7-A049-80C1-FFAA7DFF084D}"/>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BEB15CF1-A539-2A4D-8AA8-3F9A3B63CB3E}"/>
              </a:ext>
            </a:extLst>
          </p:cNvPr>
          <p:cNvSpPr txBox="1">
            <a:spLocks/>
          </p:cNvSpPr>
          <p:nvPr/>
        </p:nvSpPr>
        <p:spPr>
          <a:xfrm>
            <a:off x="2557698" y="5295911"/>
            <a:ext cx="7076603" cy="124518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a:t>Results – Geography</a:t>
            </a:r>
            <a:endParaRPr lang="en-US" sz="5400" dirty="0"/>
          </a:p>
        </p:txBody>
      </p:sp>
    </p:spTree>
    <p:extLst>
      <p:ext uri="{BB962C8B-B14F-4D97-AF65-F5344CB8AC3E}">
        <p14:creationId xmlns:p14="http://schemas.microsoft.com/office/powerpoint/2010/main" val="1399645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B55C074-D7B7-A744-8B69-2A6B585F0B7E}"/>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1EC10E55-065E-7B4C-8A7B-50A587AB2265}"/>
              </a:ext>
            </a:extLst>
          </p:cNvPr>
          <p:cNvSpPr txBox="1">
            <a:spLocks/>
          </p:cNvSpPr>
          <p:nvPr/>
        </p:nvSpPr>
        <p:spPr>
          <a:xfrm>
            <a:off x="2557698" y="5295911"/>
            <a:ext cx="7076603" cy="124518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a:t>Results – Geography</a:t>
            </a:r>
            <a:endParaRPr lang="en-US" sz="5400" dirty="0"/>
          </a:p>
        </p:txBody>
      </p:sp>
    </p:spTree>
    <p:extLst>
      <p:ext uri="{BB962C8B-B14F-4D97-AF65-F5344CB8AC3E}">
        <p14:creationId xmlns:p14="http://schemas.microsoft.com/office/powerpoint/2010/main" val="3834384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F70ACD2-FDBE-5347-9332-8240C38251B8}"/>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8E958613-573A-FE41-9EB9-56648D51300B}"/>
              </a:ext>
            </a:extLst>
          </p:cNvPr>
          <p:cNvSpPr>
            <a:spLocks noGrp="1"/>
          </p:cNvSpPr>
          <p:nvPr>
            <p:ph type="subTitle" idx="1"/>
          </p:nvPr>
        </p:nvSpPr>
        <p:spPr>
          <a:xfrm>
            <a:off x="2557698" y="5295911"/>
            <a:ext cx="7076603" cy="1245182"/>
          </a:xfrm>
        </p:spPr>
        <p:txBody>
          <a:bodyPr vert="horz" lIns="91440" tIns="45720" rIns="91440" bIns="45720" rtlCol="0">
            <a:normAutofit/>
          </a:bodyPr>
          <a:lstStyle/>
          <a:p>
            <a:r>
              <a:rPr lang="en-US" sz="5400" dirty="0"/>
              <a:t>Results – Geography</a:t>
            </a:r>
          </a:p>
        </p:txBody>
      </p:sp>
    </p:spTree>
    <p:extLst>
      <p:ext uri="{BB962C8B-B14F-4D97-AF65-F5344CB8AC3E}">
        <p14:creationId xmlns:p14="http://schemas.microsoft.com/office/powerpoint/2010/main" val="895492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00CF764D-72D6-4946-B214-CE649B0CAC54}"/>
              </a:ext>
            </a:extLst>
          </p:cNvPr>
          <p:cNvSpPr>
            <a:spLocks noGrp="1"/>
          </p:cNvSpPr>
          <p:nvPr>
            <p:ph type="subTitle" idx="1"/>
          </p:nvPr>
        </p:nvSpPr>
        <p:spPr>
          <a:xfrm>
            <a:off x="2695194" y="5301199"/>
            <a:ext cx="6801612" cy="1239894"/>
          </a:xfrm>
        </p:spPr>
        <p:txBody>
          <a:bodyPr>
            <a:normAutofit/>
          </a:bodyPr>
          <a:lstStyle/>
          <a:p>
            <a:r>
              <a:rPr lang="en-US" sz="5400" dirty="0"/>
              <a:t>Conclusions</a:t>
            </a:r>
          </a:p>
        </p:txBody>
      </p:sp>
      <p:pic>
        <p:nvPicPr>
          <p:cNvPr id="9" name="Picture 8">
            <a:extLst>
              <a:ext uri="{FF2B5EF4-FFF2-40B4-BE49-F238E27FC236}">
                <a16:creationId xmlns:a16="http://schemas.microsoft.com/office/drawing/2014/main" id="{2CB6AEC0-47CD-324E-8DDD-DBFFFE6DF99B}"/>
              </a:ext>
            </a:extLst>
          </p:cNvPr>
          <p:cNvPicPr>
            <a:picLocks noChangeAspect="1"/>
          </p:cNvPicPr>
          <p:nvPr/>
        </p:nvPicPr>
        <p:blipFill>
          <a:blip r:embed="rId3"/>
          <a:stretch>
            <a:fillRect/>
          </a:stretch>
        </p:blipFill>
        <p:spPr>
          <a:xfrm>
            <a:off x="200576" y="5220670"/>
            <a:ext cx="1320423" cy="1320423"/>
          </a:xfrm>
          <a:prstGeom prst="rect">
            <a:avLst/>
          </a:prstGeom>
        </p:spPr>
      </p:pic>
      <p:grpSp>
        <p:nvGrpSpPr>
          <p:cNvPr id="11" name="Group 10">
            <a:extLst>
              <a:ext uri="{FF2B5EF4-FFF2-40B4-BE49-F238E27FC236}">
                <a16:creationId xmlns:a16="http://schemas.microsoft.com/office/drawing/2014/main" id="{46430578-7ABA-4C49-9396-9B7FFCB67938}"/>
              </a:ext>
            </a:extLst>
          </p:cNvPr>
          <p:cNvGrpSpPr/>
          <p:nvPr/>
        </p:nvGrpSpPr>
        <p:grpSpPr>
          <a:xfrm>
            <a:off x="457200" y="316907"/>
            <a:ext cx="11277600" cy="4387615"/>
            <a:chOff x="556591" y="316907"/>
            <a:chExt cx="11277600" cy="4387615"/>
          </a:xfrm>
        </p:grpSpPr>
        <p:sp>
          <p:nvSpPr>
            <p:cNvPr id="6" name="Rectangle 5">
              <a:extLst>
                <a:ext uri="{FF2B5EF4-FFF2-40B4-BE49-F238E27FC236}">
                  <a16:creationId xmlns:a16="http://schemas.microsoft.com/office/drawing/2014/main" id="{7BBCBD78-4875-B04C-9D6B-02C7CB98118F}"/>
                </a:ext>
              </a:extLst>
            </p:cNvPr>
            <p:cNvSpPr/>
            <p:nvPr/>
          </p:nvSpPr>
          <p:spPr>
            <a:xfrm>
              <a:off x="556591" y="316907"/>
              <a:ext cx="11277600" cy="4387615"/>
            </a:xfrm>
            <a:prstGeom prst="rect">
              <a:avLst/>
            </a:prstGeom>
            <a:solidFill>
              <a:schemeClr val="tx1">
                <a:lumMod val="8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4045EE7-95F9-F440-8918-1955A692526B}"/>
                </a:ext>
              </a:extLst>
            </p:cNvPr>
            <p:cNvSpPr txBox="1"/>
            <p:nvPr/>
          </p:nvSpPr>
          <p:spPr>
            <a:xfrm>
              <a:off x="580094" y="316907"/>
              <a:ext cx="1881809" cy="369332"/>
            </a:xfrm>
            <a:prstGeom prst="rect">
              <a:avLst/>
            </a:prstGeom>
            <a:noFill/>
          </p:spPr>
          <p:txBody>
            <a:bodyPr wrap="square" rtlCol="0">
              <a:spAutoFit/>
            </a:bodyPr>
            <a:lstStyle/>
            <a:p>
              <a:r>
                <a:rPr lang="en-US" dirty="0">
                  <a:solidFill>
                    <a:schemeClr val="bg1"/>
                  </a:solidFill>
                </a:rPr>
                <a:t>Customer Profile </a:t>
              </a:r>
            </a:p>
          </p:txBody>
        </p:sp>
        <p:sp>
          <p:nvSpPr>
            <p:cNvPr id="7" name="Rectangle 6">
              <a:extLst>
                <a:ext uri="{FF2B5EF4-FFF2-40B4-BE49-F238E27FC236}">
                  <a16:creationId xmlns:a16="http://schemas.microsoft.com/office/drawing/2014/main" id="{E6216C32-33B3-4D4B-8E59-05B6A18F5A26}"/>
                </a:ext>
              </a:extLst>
            </p:cNvPr>
            <p:cNvSpPr/>
            <p:nvPr/>
          </p:nvSpPr>
          <p:spPr>
            <a:xfrm>
              <a:off x="665922" y="686238"/>
              <a:ext cx="5493026" cy="3872509"/>
            </a:xfrm>
            <a:prstGeom prst="rect">
              <a:avLst/>
            </a:prstGeom>
            <a:solidFill>
              <a:srgbClr val="FF0000">
                <a:alpha val="15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59A322-12D0-FA42-A063-71B064E378B2}"/>
                </a:ext>
              </a:extLst>
            </p:cNvPr>
            <p:cNvSpPr/>
            <p:nvPr/>
          </p:nvSpPr>
          <p:spPr>
            <a:xfrm>
              <a:off x="6268278" y="686238"/>
              <a:ext cx="5493026" cy="3872509"/>
            </a:xfrm>
            <a:prstGeom prst="rect">
              <a:avLst/>
            </a:prstGeom>
            <a:solidFill>
              <a:srgbClr val="0070C0">
                <a:alpha val="14585"/>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19EF40CA-FE12-4B41-9BAD-B9132864208A}"/>
              </a:ext>
            </a:extLst>
          </p:cNvPr>
          <p:cNvSpPr txBox="1"/>
          <p:nvPr/>
        </p:nvSpPr>
        <p:spPr>
          <a:xfrm>
            <a:off x="689811" y="802105"/>
            <a:ext cx="5229726" cy="3416320"/>
          </a:xfrm>
          <a:prstGeom prst="rect">
            <a:avLst/>
          </a:prstGeom>
          <a:noFill/>
        </p:spPr>
        <p:txBody>
          <a:bodyPr wrap="square" rtlCol="0">
            <a:spAutoFit/>
          </a:bodyPr>
          <a:lstStyle/>
          <a:p>
            <a:r>
              <a:rPr lang="en-US" u="sng" dirty="0">
                <a:solidFill>
                  <a:schemeClr val="bg1"/>
                </a:solidFill>
              </a:rPr>
              <a:t>Possibly most likely default</a:t>
            </a:r>
          </a:p>
          <a:p>
            <a:endParaRPr lang="en-US" dirty="0">
              <a:solidFill>
                <a:schemeClr val="bg1"/>
              </a:solidFill>
            </a:endParaRPr>
          </a:p>
          <a:p>
            <a:pPr marL="285750" indent="-285750">
              <a:buFontTx/>
              <a:buChar char="-"/>
            </a:pPr>
            <a:r>
              <a:rPr lang="en-US" b="1" dirty="0">
                <a:solidFill>
                  <a:schemeClr val="bg1"/>
                </a:solidFill>
              </a:rPr>
              <a:t>State</a:t>
            </a:r>
            <a:r>
              <a:rPr lang="en-US" dirty="0">
                <a:solidFill>
                  <a:schemeClr val="bg1"/>
                </a:solidFill>
              </a:rPr>
              <a:t>: California, Maryland, Washington, Florida and Georgia </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Purpose</a:t>
            </a:r>
            <a:r>
              <a:rPr lang="en-US" dirty="0">
                <a:solidFill>
                  <a:schemeClr val="bg1"/>
                </a:solidFill>
              </a:rPr>
              <a:t>:  Small Business, Educational Loans, Renewable energies</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Income</a:t>
            </a:r>
            <a:r>
              <a:rPr lang="en-US" dirty="0">
                <a:solidFill>
                  <a:schemeClr val="bg1"/>
                </a:solidFill>
              </a:rPr>
              <a:t>:</a:t>
            </a: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p:txBody>
      </p:sp>
      <p:sp>
        <p:nvSpPr>
          <p:cNvPr id="16" name="TextBox 15">
            <a:extLst>
              <a:ext uri="{FF2B5EF4-FFF2-40B4-BE49-F238E27FC236}">
                <a16:creationId xmlns:a16="http://schemas.microsoft.com/office/drawing/2014/main" id="{D2C0E8DA-A713-7C4C-9908-F58B26B3B4A2}"/>
              </a:ext>
            </a:extLst>
          </p:cNvPr>
          <p:cNvSpPr txBox="1"/>
          <p:nvPr/>
        </p:nvSpPr>
        <p:spPr>
          <a:xfrm>
            <a:off x="6300537" y="802105"/>
            <a:ext cx="5229726" cy="3139321"/>
          </a:xfrm>
          <a:prstGeom prst="rect">
            <a:avLst/>
          </a:prstGeom>
          <a:noFill/>
        </p:spPr>
        <p:txBody>
          <a:bodyPr wrap="square" rtlCol="0">
            <a:spAutoFit/>
          </a:bodyPr>
          <a:lstStyle/>
          <a:p>
            <a:r>
              <a:rPr lang="en-US" u="sng" dirty="0">
                <a:solidFill>
                  <a:schemeClr val="bg1"/>
                </a:solidFill>
              </a:rPr>
              <a:t>Possibly least likely to default</a:t>
            </a:r>
          </a:p>
          <a:p>
            <a:endParaRPr lang="en-US" u="sng" dirty="0">
              <a:solidFill>
                <a:schemeClr val="bg1"/>
              </a:solidFill>
            </a:endParaRPr>
          </a:p>
          <a:p>
            <a:pPr marL="285750" indent="-285750">
              <a:buFontTx/>
              <a:buChar char="-"/>
            </a:pPr>
            <a:r>
              <a:rPr lang="en-US" b="1" dirty="0">
                <a:solidFill>
                  <a:schemeClr val="bg1"/>
                </a:solidFill>
              </a:rPr>
              <a:t>State</a:t>
            </a:r>
            <a:r>
              <a:rPr lang="en-US" dirty="0">
                <a:solidFill>
                  <a:schemeClr val="bg1"/>
                </a:solidFill>
              </a:rPr>
              <a:t>:  </a:t>
            </a:r>
            <a:r>
              <a:rPr lang="en-US" dirty="0">
                <a:solidFill>
                  <a:srgbClr val="0070C0"/>
                </a:solidFill>
              </a:rPr>
              <a:t>New Jersey</a:t>
            </a:r>
            <a:r>
              <a:rPr lang="en-US" dirty="0">
                <a:solidFill>
                  <a:schemeClr val="bg1"/>
                </a:solidFill>
              </a:rPr>
              <a:t>, </a:t>
            </a:r>
            <a:r>
              <a:rPr lang="en-US" dirty="0">
                <a:solidFill>
                  <a:srgbClr val="0070C0"/>
                </a:solidFill>
              </a:rPr>
              <a:t>Texas</a:t>
            </a:r>
            <a:r>
              <a:rPr lang="en-US" dirty="0">
                <a:solidFill>
                  <a:schemeClr val="bg1"/>
                </a:solidFill>
              </a:rPr>
              <a:t>, </a:t>
            </a:r>
            <a:r>
              <a:rPr lang="en-US" dirty="0">
                <a:solidFill>
                  <a:srgbClr val="0070C0"/>
                </a:solidFill>
              </a:rPr>
              <a:t>New York</a:t>
            </a:r>
            <a:r>
              <a:rPr lang="en-US" dirty="0">
                <a:solidFill>
                  <a:schemeClr val="bg1"/>
                </a:solidFill>
              </a:rPr>
              <a:t>, Pennsylvania,  Arizona, Ohio, Massachusetts, Virginia, Colorado, Illinoi</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Purpose</a:t>
            </a:r>
            <a:r>
              <a:rPr lang="en-US" dirty="0">
                <a:solidFill>
                  <a:schemeClr val="bg1"/>
                </a:solidFill>
              </a:rPr>
              <a:t>:  </a:t>
            </a:r>
            <a:r>
              <a:rPr lang="en-US" dirty="0">
                <a:solidFill>
                  <a:srgbClr val="0070C0"/>
                </a:solidFill>
              </a:rPr>
              <a:t>Debt Consolidation</a:t>
            </a:r>
            <a:r>
              <a:rPr lang="en-US" dirty="0">
                <a:solidFill>
                  <a:schemeClr val="bg1"/>
                </a:solidFill>
              </a:rPr>
              <a:t>, </a:t>
            </a:r>
            <a:r>
              <a:rPr lang="en-US" dirty="0">
                <a:solidFill>
                  <a:srgbClr val="0070C0"/>
                </a:solidFill>
              </a:rPr>
              <a:t>Credit Card</a:t>
            </a:r>
            <a:r>
              <a:rPr lang="en-US" dirty="0">
                <a:solidFill>
                  <a:schemeClr val="bg1"/>
                </a:solidFill>
              </a:rPr>
              <a:t>, </a:t>
            </a:r>
            <a:r>
              <a:rPr lang="en-US" dirty="0">
                <a:solidFill>
                  <a:srgbClr val="0070C0"/>
                </a:solidFill>
              </a:rPr>
              <a:t>Major</a:t>
            </a:r>
            <a:r>
              <a:rPr lang="en-US" dirty="0">
                <a:solidFill>
                  <a:schemeClr val="bg1"/>
                </a:solidFill>
              </a:rPr>
              <a:t> </a:t>
            </a:r>
            <a:r>
              <a:rPr lang="en-US" dirty="0">
                <a:solidFill>
                  <a:srgbClr val="0070C0"/>
                </a:solidFill>
              </a:rPr>
              <a:t>Purchase</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Income</a:t>
            </a:r>
            <a:r>
              <a:rPr lang="en-US" dirty="0">
                <a:solidFill>
                  <a:schemeClr val="bg1"/>
                </a:solidFill>
              </a:rPr>
              <a:t>:</a:t>
            </a:r>
          </a:p>
          <a:p>
            <a:endParaRPr lang="en-US" dirty="0">
              <a:solidFill>
                <a:schemeClr val="bg1"/>
              </a:solidFill>
            </a:endParaRPr>
          </a:p>
        </p:txBody>
      </p:sp>
    </p:spTree>
    <p:extLst>
      <p:ext uri="{BB962C8B-B14F-4D97-AF65-F5344CB8AC3E}">
        <p14:creationId xmlns:p14="http://schemas.microsoft.com/office/powerpoint/2010/main" val="412415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06ED8AB-9339-8C4E-A09B-2C2F97D6A9EE}"/>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E961BD8C-3196-0F4B-9515-35EE0CE498B1}"/>
              </a:ext>
            </a:extLst>
          </p:cNvPr>
          <p:cNvSpPr>
            <a:spLocks noGrp="1"/>
          </p:cNvSpPr>
          <p:nvPr>
            <p:ph type="subTitle" idx="1"/>
          </p:nvPr>
        </p:nvSpPr>
        <p:spPr>
          <a:xfrm>
            <a:off x="2557698" y="5295911"/>
            <a:ext cx="7076603" cy="1245182"/>
          </a:xfrm>
        </p:spPr>
        <p:txBody>
          <a:bodyPr vert="horz" lIns="91440" tIns="45720" rIns="91440" bIns="45720" rtlCol="0">
            <a:normAutofit/>
          </a:bodyPr>
          <a:lstStyle/>
          <a:p>
            <a:r>
              <a:rPr lang="en-US" sz="5400" dirty="0"/>
              <a:t>Reflection</a:t>
            </a:r>
          </a:p>
        </p:txBody>
      </p:sp>
      <p:sp>
        <p:nvSpPr>
          <p:cNvPr id="7" name="TextBox 6">
            <a:extLst>
              <a:ext uri="{FF2B5EF4-FFF2-40B4-BE49-F238E27FC236}">
                <a16:creationId xmlns:a16="http://schemas.microsoft.com/office/drawing/2014/main" id="{06FB7A1B-63B1-024C-96F9-95514CC75469}"/>
              </a:ext>
            </a:extLst>
          </p:cNvPr>
          <p:cNvSpPr txBox="1"/>
          <p:nvPr/>
        </p:nvSpPr>
        <p:spPr>
          <a:xfrm>
            <a:off x="352926" y="385010"/>
            <a:ext cx="4748463" cy="523220"/>
          </a:xfrm>
          <a:prstGeom prst="rect">
            <a:avLst/>
          </a:prstGeom>
          <a:noFill/>
        </p:spPr>
        <p:txBody>
          <a:bodyPr wrap="square" rtlCol="0">
            <a:spAutoFit/>
          </a:bodyPr>
          <a:lstStyle/>
          <a:p>
            <a:r>
              <a:rPr lang="en-US" sz="2800" dirty="0">
                <a:solidFill>
                  <a:schemeClr val="bg1"/>
                </a:solidFill>
              </a:rPr>
              <a:t>Challenges </a:t>
            </a:r>
          </a:p>
        </p:txBody>
      </p:sp>
      <p:sp>
        <p:nvSpPr>
          <p:cNvPr id="12" name="TextBox 11">
            <a:extLst>
              <a:ext uri="{FF2B5EF4-FFF2-40B4-BE49-F238E27FC236}">
                <a16:creationId xmlns:a16="http://schemas.microsoft.com/office/drawing/2014/main" id="{6302B6C8-2658-DC46-A039-87DD7859795C}"/>
              </a:ext>
            </a:extLst>
          </p:cNvPr>
          <p:cNvSpPr txBox="1"/>
          <p:nvPr/>
        </p:nvSpPr>
        <p:spPr>
          <a:xfrm>
            <a:off x="7090613" y="401051"/>
            <a:ext cx="4315327" cy="523220"/>
          </a:xfrm>
          <a:prstGeom prst="rect">
            <a:avLst/>
          </a:prstGeom>
          <a:noFill/>
        </p:spPr>
        <p:txBody>
          <a:bodyPr wrap="square" rtlCol="0">
            <a:spAutoFit/>
          </a:bodyPr>
          <a:lstStyle/>
          <a:p>
            <a:r>
              <a:rPr lang="en-US" sz="2800" dirty="0">
                <a:solidFill>
                  <a:schemeClr val="bg1"/>
                </a:solidFill>
              </a:rPr>
              <a:t>Change in approach</a:t>
            </a:r>
          </a:p>
        </p:txBody>
      </p:sp>
    </p:spTree>
    <p:extLst>
      <p:ext uri="{BB962C8B-B14F-4D97-AF65-F5344CB8AC3E}">
        <p14:creationId xmlns:p14="http://schemas.microsoft.com/office/powerpoint/2010/main" val="2867384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312591"/>
            <a:ext cx="6801612" cy="1136580"/>
          </a:xfrm>
        </p:spPr>
        <p:txBody>
          <a:bodyPr vert="horz" lIns="91440" tIns="45720" rIns="91440" bIns="45720" rtlCol="0">
            <a:normAutofit/>
          </a:bodyPr>
          <a:lstStyle/>
          <a:p>
            <a:r>
              <a:rPr lang="en-US" sz="5400" dirty="0"/>
              <a:t>Questions</a:t>
            </a:r>
          </a:p>
        </p:txBody>
      </p:sp>
      <p:pic>
        <p:nvPicPr>
          <p:cNvPr id="7" name="Picture 6">
            <a:extLst>
              <a:ext uri="{FF2B5EF4-FFF2-40B4-BE49-F238E27FC236}">
                <a16:creationId xmlns:a16="http://schemas.microsoft.com/office/drawing/2014/main" id="{73ED2472-CDF4-574D-B956-02D3F3E9E309}"/>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10" name="Picture 9">
            <a:extLst>
              <a:ext uri="{FF2B5EF4-FFF2-40B4-BE49-F238E27FC236}">
                <a16:creationId xmlns:a16="http://schemas.microsoft.com/office/drawing/2014/main" id="{5A671150-73B9-1140-993A-E3526E7A22BF}"/>
              </a:ext>
            </a:extLst>
          </p:cNvPr>
          <p:cNvPicPr>
            <a:picLocks noChangeAspect="1"/>
          </p:cNvPicPr>
          <p:nvPr/>
        </p:nvPicPr>
        <p:blipFill>
          <a:blip r:embed="rId4"/>
          <a:stretch>
            <a:fillRect/>
          </a:stretch>
        </p:blipFill>
        <p:spPr>
          <a:xfrm>
            <a:off x="2643006" y="284621"/>
            <a:ext cx="6905988" cy="4633888"/>
          </a:xfrm>
          <a:prstGeom prst="rect">
            <a:avLst/>
          </a:prstGeom>
        </p:spPr>
      </p:pic>
    </p:spTree>
    <p:extLst>
      <p:ext uri="{BB962C8B-B14F-4D97-AF65-F5344CB8AC3E}">
        <p14:creationId xmlns:p14="http://schemas.microsoft.com/office/powerpoint/2010/main" val="44606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1262729" y="5499894"/>
            <a:ext cx="9638443" cy="996439"/>
          </a:xfrm>
        </p:spPr>
        <p:txBody>
          <a:bodyPr>
            <a:normAutofit/>
          </a:bodyPr>
          <a:lstStyle/>
          <a:p>
            <a:r>
              <a:rPr lang="en-US" sz="4800"/>
              <a:t>The Brief</a:t>
            </a:r>
            <a:endParaRPr lang="en-US" sz="4800" dirty="0"/>
          </a:p>
        </p:txBody>
      </p:sp>
      <p:sp>
        <p:nvSpPr>
          <p:cNvPr id="3" name="TextBox 2">
            <a:extLst>
              <a:ext uri="{FF2B5EF4-FFF2-40B4-BE49-F238E27FC236}">
                <a16:creationId xmlns:a16="http://schemas.microsoft.com/office/drawing/2014/main" id="{F354AB3F-C9C0-B34A-9205-952593398B9A}"/>
              </a:ext>
            </a:extLst>
          </p:cNvPr>
          <p:cNvSpPr txBox="1"/>
          <p:nvPr/>
        </p:nvSpPr>
        <p:spPr>
          <a:xfrm>
            <a:off x="1262729" y="1859340"/>
            <a:ext cx="9638443" cy="1569660"/>
          </a:xfrm>
          <a:prstGeom prst="rect">
            <a:avLst/>
          </a:prstGeom>
          <a:noFill/>
        </p:spPr>
        <p:txBody>
          <a:bodyPr wrap="square" rtlCol="0">
            <a:spAutoFit/>
          </a:bodyPr>
          <a:lstStyle/>
          <a:p>
            <a:r>
              <a:rPr lang="en-GB" sz="2400" dirty="0">
                <a:solidFill>
                  <a:schemeClr val="bg1"/>
                </a:solidFill>
              </a:rPr>
              <a:t>"You’ve been hired by </a:t>
            </a:r>
            <a:r>
              <a:rPr lang="en-GB" sz="2400" dirty="0" err="1">
                <a:solidFill>
                  <a:schemeClr val="bg1"/>
                </a:solidFill>
              </a:rPr>
              <a:t>LendingClub</a:t>
            </a:r>
            <a:r>
              <a:rPr lang="en-GB" sz="2400" dirty="0">
                <a:solidFill>
                  <a:schemeClr val="bg1"/>
                </a:solidFill>
              </a:rPr>
              <a:t>...</a:t>
            </a:r>
          </a:p>
          <a:p>
            <a:endParaRPr lang="en-GB" sz="2400" dirty="0">
              <a:solidFill>
                <a:schemeClr val="bg1"/>
              </a:solidFill>
            </a:endParaRPr>
          </a:p>
          <a:p>
            <a:r>
              <a:rPr lang="en-GB" sz="2400" dirty="0">
                <a:solidFill>
                  <a:schemeClr val="bg1"/>
                </a:solidFill>
              </a:rPr>
              <a:t>... they want to understand </a:t>
            </a:r>
            <a:r>
              <a:rPr lang="en-GB" sz="2400" b="1" dirty="0">
                <a:solidFill>
                  <a:srgbClr val="FF0000"/>
                </a:solidFill>
              </a:rPr>
              <a:t>who is likely to default </a:t>
            </a:r>
            <a:r>
              <a:rPr lang="en-GB" sz="2400" dirty="0">
                <a:solidFill>
                  <a:schemeClr val="bg1"/>
                </a:solidFill>
              </a:rPr>
              <a:t>and </a:t>
            </a:r>
            <a:r>
              <a:rPr lang="en-GB" sz="2400" b="1" dirty="0">
                <a:solidFill>
                  <a:srgbClr val="0070C0"/>
                </a:solidFill>
              </a:rPr>
              <a:t>who they should lend to in the future</a:t>
            </a:r>
            <a:r>
              <a:rPr lang="en-GB" sz="2400" dirty="0">
                <a:solidFill>
                  <a:schemeClr val="bg1"/>
                </a:solidFill>
              </a:rPr>
              <a:t>."</a:t>
            </a:r>
            <a:endParaRPr lang="en-US" sz="2400" dirty="0">
              <a:solidFill>
                <a:schemeClr val="bg1"/>
              </a:solidFill>
            </a:endParaRPr>
          </a:p>
        </p:txBody>
      </p:sp>
      <p:pic>
        <p:nvPicPr>
          <p:cNvPr id="10" name="Picture 9">
            <a:extLst>
              <a:ext uri="{FF2B5EF4-FFF2-40B4-BE49-F238E27FC236}">
                <a16:creationId xmlns:a16="http://schemas.microsoft.com/office/drawing/2014/main" id="{CDD89147-4EF9-A845-9EAA-751D9932C3F3}"/>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309355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65040EF-32B8-46F3-823C-6BA3A49A7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8034768" y="2173266"/>
            <a:ext cx="3657119" cy="2511468"/>
          </a:xfrm>
        </p:spPr>
        <p:txBody>
          <a:bodyPr anchor="ctr">
            <a:normAutofit/>
          </a:bodyPr>
          <a:lstStyle/>
          <a:p>
            <a:r>
              <a:rPr lang="en-US" sz="6000" dirty="0">
                <a:solidFill>
                  <a:schemeClr val="bg1">
                    <a:lumMod val="75000"/>
                    <a:lumOff val="25000"/>
                  </a:schemeClr>
                </a:solidFill>
              </a:rPr>
              <a:t>Contents</a:t>
            </a:r>
          </a:p>
        </p:txBody>
      </p:sp>
      <p:sp>
        <p:nvSpPr>
          <p:cNvPr id="9" name="TextBox 8">
            <a:extLst>
              <a:ext uri="{FF2B5EF4-FFF2-40B4-BE49-F238E27FC236}">
                <a16:creationId xmlns:a16="http://schemas.microsoft.com/office/drawing/2014/main" id="{A7A2E562-42E0-CB40-8A10-1A51603E55A5}"/>
              </a:ext>
            </a:extLst>
          </p:cNvPr>
          <p:cNvSpPr txBox="1"/>
          <p:nvPr/>
        </p:nvSpPr>
        <p:spPr>
          <a:xfrm>
            <a:off x="354842" y="1332861"/>
            <a:ext cx="7069539" cy="3046988"/>
          </a:xfrm>
          <a:prstGeom prst="rect">
            <a:avLst/>
          </a:prstGeom>
          <a:noFill/>
        </p:spPr>
        <p:txBody>
          <a:bodyPr wrap="square" rtlCol="0">
            <a:spAutoFit/>
          </a:bodyPr>
          <a:lstStyle/>
          <a:p>
            <a:r>
              <a:rPr lang="en-US" sz="3200" dirty="0"/>
              <a:t>• Background</a:t>
            </a:r>
          </a:p>
          <a:p>
            <a:r>
              <a:rPr lang="en-US" sz="3200" dirty="0"/>
              <a:t>• Planning</a:t>
            </a:r>
          </a:p>
          <a:p>
            <a:r>
              <a:rPr lang="en-US" sz="3200" dirty="0"/>
              <a:t>• Data quality, bias and ethical concerns</a:t>
            </a:r>
          </a:p>
          <a:p>
            <a:r>
              <a:rPr lang="en-US" sz="3200" dirty="0"/>
              <a:t>• Results</a:t>
            </a:r>
          </a:p>
          <a:p>
            <a:r>
              <a:rPr lang="en-US" sz="3200" dirty="0"/>
              <a:t>• Conclusions</a:t>
            </a:r>
          </a:p>
          <a:p>
            <a:r>
              <a:rPr lang="en-US" sz="3200" dirty="0"/>
              <a:t>• Reflection</a:t>
            </a:r>
          </a:p>
        </p:txBody>
      </p:sp>
      <p:pic>
        <p:nvPicPr>
          <p:cNvPr id="24" name="Picture 23">
            <a:extLst>
              <a:ext uri="{FF2B5EF4-FFF2-40B4-BE49-F238E27FC236}">
                <a16:creationId xmlns:a16="http://schemas.microsoft.com/office/drawing/2014/main" id="{99966B01-9B1D-2D45-A5E0-AED2135DBE66}"/>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17" name="Picture 16">
            <a:extLst>
              <a:ext uri="{FF2B5EF4-FFF2-40B4-BE49-F238E27FC236}">
                <a16:creationId xmlns:a16="http://schemas.microsoft.com/office/drawing/2014/main" id="{9AB55C8B-5EB1-D644-827A-0B8276360AC3}"/>
              </a:ext>
            </a:extLst>
          </p:cNvPr>
          <p:cNvPicPr>
            <a:picLocks noChangeAspect="1"/>
          </p:cNvPicPr>
          <p:nvPr/>
        </p:nvPicPr>
        <p:blipFill>
          <a:blip r:embed="rId4"/>
          <a:stretch>
            <a:fillRect/>
          </a:stretch>
        </p:blipFill>
        <p:spPr>
          <a:xfrm>
            <a:off x="1759082" y="5220670"/>
            <a:ext cx="1320423" cy="1320423"/>
          </a:xfrm>
          <a:prstGeom prst="rect">
            <a:avLst/>
          </a:prstGeom>
        </p:spPr>
      </p:pic>
    </p:spTree>
    <p:extLst>
      <p:ext uri="{BB962C8B-B14F-4D97-AF65-F5344CB8AC3E}">
        <p14:creationId xmlns:p14="http://schemas.microsoft.com/office/powerpoint/2010/main" val="140859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80">
                                          <p:stCondLst>
                                            <p:cond delay="0"/>
                                          </p:stCondLst>
                                        </p:cTn>
                                        <p:tgtEl>
                                          <p:spTgt spid="17"/>
                                        </p:tgtEl>
                                      </p:cBhvr>
                                    </p:animEffect>
                                    <p:anim calcmode="lin" valueType="num">
                                      <p:cBhvr>
                                        <p:cTn id="3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7" dur="26">
                                          <p:stCondLst>
                                            <p:cond delay="650"/>
                                          </p:stCondLst>
                                        </p:cTn>
                                        <p:tgtEl>
                                          <p:spTgt spid="17"/>
                                        </p:tgtEl>
                                      </p:cBhvr>
                                      <p:to x="100000" y="60000"/>
                                    </p:animScale>
                                    <p:animScale>
                                      <p:cBhvr>
                                        <p:cTn id="38" dur="166" decel="50000">
                                          <p:stCondLst>
                                            <p:cond delay="676"/>
                                          </p:stCondLst>
                                        </p:cTn>
                                        <p:tgtEl>
                                          <p:spTgt spid="17"/>
                                        </p:tgtEl>
                                      </p:cBhvr>
                                      <p:to x="100000" y="100000"/>
                                    </p:animScale>
                                    <p:animScale>
                                      <p:cBhvr>
                                        <p:cTn id="39" dur="26">
                                          <p:stCondLst>
                                            <p:cond delay="1312"/>
                                          </p:stCondLst>
                                        </p:cTn>
                                        <p:tgtEl>
                                          <p:spTgt spid="17"/>
                                        </p:tgtEl>
                                      </p:cBhvr>
                                      <p:to x="100000" y="80000"/>
                                    </p:animScale>
                                    <p:animScale>
                                      <p:cBhvr>
                                        <p:cTn id="40" dur="166" decel="50000">
                                          <p:stCondLst>
                                            <p:cond delay="1338"/>
                                          </p:stCondLst>
                                        </p:cTn>
                                        <p:tgtEl>
                                          <p:spTgt spid="17"/>
                                        </p:tgtEl>
                                      </p:cBhvr>
                                      <p:to x="100000" y="100000"/>
                                    </p:animScale>
                                    <p:animScale>
                                      <p:cBhvr>
                                        <p:cTn id="41" dur="26">
                                          <p:stCondLst>
                                            <p:cond delay="1642"/>
                                          </p:stCondLst>
                                        </p:cTn>
                                        <p:tgtEl>
                                          <p:spTgt spid="17"/>
                                        </p:tgtEl>
                                      </p:cBhvr>
                                      <p:to x="100000" y="90000"/>
                                    </p:animScale>
                                    <p:animScale>
                                      <p:cBhvr>
                                        <p:cTn id="42" dur="166" decel="50000">
                                          <p:stCondLst>
                                            <p:cond delay="1668"/>
                                          </p:stCondLst>
                                        </p:cTn>
                                        <p:tgtEl>
                                          <p:spTgt spid="17"/>
                                        </p:tgtEl>
                                      </p:cBhvr>
                                      <p:to x="100000" y="100000"/>
                                    </p:animScale>
                                    <p:animScale>
                                      <p:cBhvr>
                                        <p:cTn id="43" dur="26">
                                          <p:stCondLst>
                                            <p:cond delay="1808"/>
                                          </p:stCondLst>
                                        </p:cTn>
                                        <p:tgtEl>
                                          <p:spTgt spid="17"/>
                                        </p:tgtEl>
                                      </p:cBhvr>
                                      <p:to x="100000" y="95000"/>
                                    </p:animScale>
                                    <p:animScale>
                                      <p:cBhvr>
                                        <p:cTn id="44"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3" name="Subtitle 7">
            <a:extLst>
              <a:ext uri="{FF2B5EF4-FFF2-40B4-BE49-F238E27FC236}">
                <a16:creationId xmlns:a16="http://schemas.microsoft.com/office/drawing/2014/main" id="{C91EB18B-1380-1E49-9810-C11C4CAE18ED}"/>
              </a:ext>
            </a:extLst>
          </p:cNvPr>
          <p:cNvSpPr txBox="1">
            <a:spLocks/>
          </p:cNvSpPr>
          <p:nvPr/>
        </p:nvSpPr>
        <p:spPr>
          <a:xfrm>
            <a:off x="2695194" y="5431536"/>
            <a:ext cx="6801612" cy="109209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5400" dirty="0">
                <a:solidFill>
                  <a:schemeClr val="bg1"/>
                </a:solidFill>
              </a:rPr>
              <a:t>Background</a:t>
            </a:r>
          </a:p>
        </p:txBody>
      </p:sp>
      <p:sp>
        <p:nvSpPr>
          <p:cNvPr id="19" name="Rectangle 18">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E0BB6A77-30B2-734A-A162-80F97B131380}"/>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28" name="Content Placeholder 27">
            <a:extLst>
              <a:ext uri="{FF2B5EF4-FFF2-40B4-BE49-F238E27FC236}">
                <a16:creationId xmlns:a16="http://schemas.microsoft.com/office/drawing/2014/main" id="{C240FD50-F56B-A341-9A9E-790129DD2599}"/>
              </a:ext>
            </a:extLst>
          </p:cNvPr>
          <p:cNvSpPr>
            <a:spLocks noGrp="1"/>
          </p:cNvSpPr>
          <p:nvPr>
            <p:ph idx="1"/>
          </p:nvPr>
        </p:nvSpPr>
        <p:spPr/>
        <p:txBody>
          <a:bodyPr/>
          <a:lstStyle/>
          <a:p>
            <a:endParaRPr lang="en-US"/>
          </a:p>
        </p:txBody>
      </p:sp>
      <p:pic>
        <p:nvPicPr>
          <p:cNvPr id="1028" name="Picture 4" descr="Lending Club: Creating the Marketplace Lending Business Model - Digital  Innovation and Transformation">
            <a:extLst>
              <a:ext uri="{FF2B5EF4-FFF2-40B4-BE49-F238E27FC236}">
                <a16:creationId xmlns:a16="http://schemas.microsoft.com/office/drawing/2014/main" id="{BD9B2D6D-F746-724D-B04A-60F932AE45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60260"/>
            <a:ext cx="12192000" cy="22161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C7895D02-7C91-7940-9354-FC23AF506A23}"/>
              </a:ext>
            </a:extLst>
          </p:cNvPr>
          <p:cNvPicPr>
            <a:picLocks noChangeAspect="1"/>
          </p:cNvPicPr>
          <p:nvPr/>
        </p:nvPicPr>
        <p:blipFill>
          <a:blip r:embed="rId5"/>
          <a:stretch>
            <a:fillRect/>
          </a:stretch>
        </p:blipFill>
        <p:spPr>
          <a:xfrm>
            <a:off x="1780030" y="134642"/>
            <a:ext cx="8940800" cy="5892800"/>
          </a:xfrm>
          <a:prstGeom prst="rect">
            <a:avLst/>
          </a:prstGeom>
          <a:ln w="57150">
            <a:solidFill>
              <a:schemeClr val="tx1"/>
            </a:solidFill>
          </a:ln>
        </p:spPr>
      </p:pic>
      <p:pic>
        <p:nvPicPr>
          <p:cNvPr id="8" name="Picture 7">
            <a:extLst>
              <a:ext uri="{FF2B5EF4-FFF2-40B4-BE49-F238E27FC236}">
                <a16:creationId xmlns:a16="http://schemas.microsoft.com/office/drawing/2014/main" id="{4778EFC3-41D3-F545-B4A3-F5E5E0994B50}"/>
              </a:ext>
            </a:extLst>
          </p:cNvPr>
          <p:cNvPicPr>
            <a:picLocks noChangeAspect="1"/>
          </p:cNvPicPr>
          <p:nvPr/>
        </p:nvPicPr>
        <p:blipFill>
          <a:blip r:embed="rId6"/>
          <a:stretch>
            <a:fillRect/>
          </a:stretch>
        </p:blipFill>
        <p:spPr>
          <a:xfrm>
            <a:off x="7577512" y="1250829"/>
            <a:ext cx="3614318" cy="1674000"/>
          </a:xfrm>
          <a:prstGeom prst="rect">
            <a:avLst/>
          </a:prstGeom>
          <a:ln w="57150">
            <a:solidFill>
              <a:schemeClr val="tx1"/>
            </a:solidFill>
          </a:ln>
        </p:spPr>
      </p:pic>
      <p:pic>
        <p:nvPicPr>
          <p:cNvPr id="21" name="Picture 20">
            <a:extLst>
              <a:ext uri="{FF2B5EF4-FFF2-40B4-BE49-F238E27FC236}">
                <a16:creationId xmlns:a16="http://schemas.microsoft.com/office/drawing/2014/main" id="{73A4D771-3D0F-1445-B7F3-70A05154910F}"/>
              </a:ext>
            </a:extLst>
          </p:cNvPr>
          <p:cNvPicPr>
            <a:picLocks noChangeAspect="1"/>
          </p:cNvPicPr>
          <p:nvPr/>
        </p:nvPicPr>
        <p:blipFill>
          <a:blip r:embed="rId7"/>
          <a:stretch>
            <a:fillRect/>
          </a:stretch>
        </p:blipFill>
        <p:spPr>
          <a:xfrm>
            <a:off x="356840" y="1233009"/>
            <a:ext cx="6458309" cy="2241240"/>
          </a:xfrm>
          <a:prstGeom prst="rect">
            <a:avLst/>
          </a:prstGeom>
          <a:ln w="57150">
            <a:solidFill>
              <a:schemeClr val="tx1"/>
            </a:solidFill>
          </a:ln>
        </p:spPr>
      </p:pic>
      <p:pic>
        <p:nvPicPr>
          <p:cNvPr id="18" name="Picture 17">
            <a:extLst>
              <a:ext uri="{FF2B5EF4-FFF2-40B4-BE49-F238E27FC236}">
                <a16:creationId xmlns:a16="http://schemas.microsoft.com/office/drawing/2014/main" id="{4CCA5070-CCB9-9249-9278-DEF98BFB98B3}"/>
              </a:ext>
            </a:extLst>
          </p:cNvPr>
          <p:cNvPicPr>
            <a:picLocks noChangeAspect="1"/>
          </p:cNvPicPr>
          <p:nvPr/>
        </p:nvPicPr>
        <p:blipFill>
          <a:blip r:embed="rId8"/>
          <a:stretch>
            <a:fillRect/>
          </a:stretch>
        </p:blipFill>
        <p:spPr>
          <a:xfrm>
            <a:off x="97809" y="1649122"/>
            <a:ext cx="11996382" cy="2181160"/>
          </a:xfrm>
          <a:prstGeom prst="rect">
            <a:avLst/>
          </a:prstGeom>
          <a:ln w="57150">
            <a:solidFill>
              <a:schemeClr val="tx1"/>
            </a:solidFill>
          </a:ln>
        </p:spPr>
      </p:pic>
    </p:spTree>
    <p:extLst>
      <p:ext uri="{BB962C8B-B14F-4D97-AF65-F5344CB8AC3E}">
        <p14:creationId xmlns:p14="http://schemas.microsoft.com/office/powerpoint/2010/main" val="24572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431536"/>
            <a:ext cx="6801612" cy="1092093"/>
          </a:xfrm>
        </p:spPr>
        <p:txBody>
          <a:bodyPr vert="horz" lIns="91440" tIns="45720" rIns="91440" bIns="45720" rtlCol="0">
            <a:normAutofit/>
          </a:bodyPr>
          <a:lstStyle/>
          <a:p>
            <a:r>
              <a:rPr lang="en-US" sz="5400" dirty="0"/>
              <a:t>Planning</a:t>
            </a:r>
          </a:p>
        </p:txBody>
      </p:sp>
      <p:pic>
        <p:nvPicPr>
          <p:cNvPr id="11" name="Picture 10">
            <a:extLst>
              <a:ext uri="{FF2B5EF4-FFF2-40B4-BE49-F238E27FC236}">
                <a16:creationId xmlns:a16="http://schemas.microsoft.com/office/drawing/2014/main" id="{C2AFE286-0525-7D4F-AAA1-1D7012102F48}"/>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22" name="TextBox 21">
            <a:extLst>
              <a:ext uri="{FF2B5EF4-FFF2-40B4-BE49-F238E27FC236}">
                <a16:creationId xmlns:a16="http://schemas.microsoft.com/office/drawing/2014/main" id="{E617FD56-FCFC-574E-8075-1D7909D46198}"/>
              </a:ext>
            </a:extLst>
          </p:cNvPr>
          <p:cNvSpPr txBox="1"/>
          <p:nvPr/>
        </p:nvSpPr>
        <p:spPr>
          <a:xfrm>
            <a:off x="689810" y="593557"/>
            <a:ext cx="1876927" cy="461665"/>
          </a:xfrm>
          <a:prstGeom prst="rect">
            <a:avLst/>
          </a:prstGeom>
          <a:noFill/>
        </p:spPr>
        <p:txBody>
          <a:bodyPr wrap="square" rtlCol="0">
            <a:spAutoFit/>
          </a:bodyPr>
          <a:lstStyle/>
          <a:p>
            <a:r>
              <a:rPr lang="en-US" sz="2400" b="1" dirty="0">
                <a:solidFill>
                  <a:schemeClr val="bg1"/>
                </a:solidFill>
              </a:rPr>
              <a:t>Questions</a:t>
            </a:r>
            <a:endParaRPr lang="en-US" b="1" dirty="0">
              <a:solidFill>
                <a:schemeClr val="bg1"/>
              </a:solidFill>
            </a:endParaRPr>
          </a:p>
        </p:txBody>
      </p:sp>
      <p:sp>
        <p:nvSpPr>
          <p:cNvPr id="23" name="TextBox 22">
            <a:extLst>
              <a:ext uri="{FF2B5EF4-FFF2-40B4-BE49-F238E27FC236}">
                <a16:creationId xmlns:a16="http://schemas.microsoft.com/office/drawing/2014/main" id="{346FDC58-42B5-4944-9889-D07FF1374126}"/>
              </a:ext>
            </a:extLst>
          </p:cNvPr>
          <p:cNvSpPr txBox="1"/>
          <p:nvPr/>
        </p:nvSpPr>
        <p:spPr>
          <a:xfrm>
            <a:off x="5992178" y="1335051"/>
            <a:ext cx="5855368" cy="2308324"/>
          </a:xfrm>
          <a:prstGeom prst="rect">
            <a:avLst/>
          </a:prstGeom>
          <a:noFill/>
          <a:ln w="19050">
            <a:solidFill>
              <a:schemeClr val="bg1"/>
            </a:solidFill>
          </a:ln>
        </p:spPr>
        <p:txBody>
          <a:bodyPr wrap="square" rtlCol="0">
            <a:spAutoFit/>
          </a:bodyPr>
          <a:lstStyle/>
          <a:p>
            <a:r>
              <a:rPr lang="en-US" b="1" dirty="0">
                <a:solidFill>
                  <a:schemeClr val="bg1"/>
                </a:solidFill>
              </a:rPr>
              <a:t>The Who’s </a:t>
            </a:r>
          </a:p>
          <a:p>
            <a:r>
              <a:rPr lang="en-US" dirty="0">
                <a:solidFill>
                  <a:schemeClr val="bg1"/>
                </a:solidFill>
              </a:rPr>
              <a:t>-  Income, Fico Range (credit score)</a:t>
            </a:r>
          </a:p>
          <a:p>
            <a:endParaRPr lang="en-US" dirty="0">
              <a:solidFill>
                <a:schemeClr val="bg1"/>
              </a:solidFill>
            </a:endParaRPr>
          </a:p>
          <a:p>
            <a:r>
              <a:rPr lang="en-US" b="1" dirty="0">
                <a:solidFill>
                  <a:schemeClr val="bg1"/>
                </a:solidFill>
              </a:rPr>
              <a:t>The Why’s</a:t>
            </a:r>
          </a:p>
          <a:p>
            <a:r>
              <a:rPr lang="en-US" dirty="0">
                <a:solidFill>
                  <a:schemeClr val="bg1"/>
                </a:solidFill>
              </a:rPr>
              <a:t>-  Loan Purpose</a:t>
            </a:r>
          </a:p>
          <a:p>
            <a:endParaRPr lang="en-US" dirty="0">
              <a:solidFill>
                <a:schemeClr val="bg1"/>
              </a:solidFill>
            </a:endParaRPr>
          </a:p>
          <a:p>
            <a:r>
              <a:rPr lang="en-US" b="1" dirty="0">
                <a:solidFill>
                  <a:schemeClr val="bg1"/>
                </a:solidFill>
              </a:rPr>
              <a:t>The Where’s</a:t>
            </a:r>
          </a:p>
          <a:p>
            <a:r>
              <a:rPr lang="en-US" dirty="0">
                <a:solidFill>
                  <a:schemeClr val="bg1"/>
                </a:solidFill>
              </a:rPr>
              <a:t>-  Geographic location within the USA</a:t>
            </a:r>
          </a:p>
        </p:txBody>
      </p:sp>
      <p:sp>
        <p:nvSpPr>
          <p:cNvPr id="24" name="TextBox 23">
            <a:extLst>
              <a:ext uri="{FF2B5EF4-FFF2-40B4-BE49-F238E27FC236}">
                <a16:creationId xmlns:a16="http://schemas.microsoft.com/office/drawing/2014/main" id="{7EBDE145-BF80-5F43-A6C2-85B350292767}"/>
              </a:ext>
            </a:extLst>
          </p:cNvPr>
          <p:cNvSpPr txBox="1"/>
          <p:nvPr/>
        </p:nvSpPr>
        <p:spPr>
          <a:xfrm>
            <a:off x="344454" y="1335051"/>
            <a:ext cx="4012573" cy="923330"/>
          </a:xfrm>
          <a:prstGeom prst="rect">
            <a:avLst/>
          </a:prstGeom>
          <a:noFill/>
          <a:ln w="19050">
            <a:solidFill>
              <a:schemeClr val="bg1"/>
            </a:solidFill>
          </a:ln>
        </p:spPr>
        <p:txBody>
          <a:bodyPr wrap="none" rtlCol="0">
            <a:spAutoFit/>
          </a:bodyPr>
          <a:lstStyle/>
          <a:p>
            <a:r>
              <a:rPr lang="en-US" dirty="0">
                <a:solidFill>
                  <a:schemeClr val="bg1"/>
                </a:solidFill>
              </a:rPr>
              <a:t>-  Who is likely to default?</a:t>
            </a:r>
          </a:p>
          <a:p>
            <a:endParaRPr lang="en-US" dirty="0">
              <a:solidFill>
                <a:schemeClr val="bg1"/>
              </a:solidFill>
            </a:endParaRPr>
          </a:p>
          <a:p>
            <a:r>
              <a:rPr lang="en-US" dirty="0">
                <a:solidFill>
                  <a:schemeClr val="bg1"/>
                </a:solidFill>
              </a:rPr>
              <a:t>-  Who should they lend to in the future?</a:t>
            </a:r>
          </a:p>
        </p:txBody>
      </p:sp>
      <p:cxnSp>
        <p:nvCxnSpPr>
          <p:cNvPr id="27" name="Straight Arrow Connector 26">
            <a:extLst>
              <a:ext uri="{FF2B5EF4-FFF2-40B4-BE49-F238E27FC236}">
                <a16:creationId xmlns:a16="http://schemas.microsoft.com/office/drawing/2014/main" id="{0706814E-8079-F94D-BD35-16FD0B5DACB1}"/>
              </a:ext>
            </a:extLst>
          </p:cNvPr>
          <p:cNvCxnSpPr>
            <a:cxnSpLocks/>
          </p:cNvCxnSpPr>
          <p:nvPr/>
        </p:nvCxnSpPr>
        <p:spPr>
          <a:xfrm>
            <a:off x="4717522" y="1796716"/>
            <a:ext cx="993467" cy="0"/>
          </a:xfrm>
          <a:prstGeom prst="straightConnector1">
            <a:avLst/>
          </a:prstGeom>
          <a:ln w="73025">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E3D7223-E70B-2A4B-8107-0043A9878236}"/>
              </a:ext>
            </a:extLst>
          </p:cNvPr>
          <p:cNvPicPr>
            <a:picLocks noChangeAspect="1"/>
          </p:cNvPicPr>
          <p:nvPr/>
        </p:nvPicPr>
        <p:blipFill>
          <a:blip r:embed="rId4"/>
          <a:stretch>
            <a:fillRect/>
          </a:stretch>
        </p:blipFill>
        <p:spPr>
          <a:xfrm>
            <a:off x="168475" y="334371"/>
            <a:ext cx="11855049" cy="4462547"/>
          </a:xfrm>
          <a:prstGeom prst="rect">
            <a:avLst/>
          </a:prstGeom>
          <a:ln w="38100">
            <a:solidFill>
              <a:schemeClr val="bg1"/>
            </a:solidFill>
          </a:ln>
        </p:spPr>
      </p:pic>
      <p:sp>
        <p:nvSpPr>
          <p:cNvPr id="31" name="TextBox 30">
            <a:extLst>
              <a:ext uri="{FF2B5EF4-FFF2-40B4-BE49-F238E27FC236}">
                <a16:creationId xmlns:a16="http://schemas.microsoft.com/office/drawing/2014/main" id="{F7028A3B-F2DA-474E-BD60-6C29F72D7E10}"/>
              </a:ext>
            </a:extLst>
          </p:cNvPr>
          <p:cNvSpPr txBox="1"/>
          <p:nvPr/>
        </p:nvSpPr>
        <p:spPr>
          <a:xfrm>
            <a:off x="7138616" y="3181710"/>
            <a:ext cx="3112289" cy="923330"/>
          </a:xfrm>
          <a:prstGeom prst="rect">
            <a:avLst/>
          </a:prstGeom>
          <a:noFill/>
        </p:spPr>
        <p:txBody>
          <a:bodyPr wrap="square" rtlCol="0">
            <a:spAutoFit/>
          </a:bodyPr>
          <a:lstStyle/>
          <a:p>
            <a:r>
              <a:rPr lang="en-US" sz="5400" u="sng" dirty="0">
                <a:solidFill>
                  <a:schemeClr val="bg1"/>
                </a:solidFill>
              </a:rPr>
              <a:t>TIMELINE</a:t>
            </a:r>
          </a:p>
        </p:txBody>
      </p:sp>
    </p:spTree>
    <p:extLst>
      <p:ext uri="{BB962C8B-B14F-4D97-AF65-F5344CB8AC3E}">
        <p14:creationId xmlns:p14="http://schemas.microsoft.com/office/powerpoint/2010/main" val="94260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1+#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7">
            <a:extLst>
              <a:ext uri="{FF2B5EF4-FFF2-40B4-BE49-F238E27FC236}">
                <a16:creationId xmlns:a16="http://schemas.microsoft.com/office/drawing/2014/main" id="{7D26DB83-AEA8-E543-8B1F-1BFE7B538C93}"/>
              </a:ext>
            </a:extLst>
          </p:cNvPr>
          <p:cNvSpPr>
            <a:spLocks noGrp="1"/>
          </p:cNvSpPr>
          <p:nvPr>
            <p:ph type="subTitle" idx="1"/>
          </p:nvPr>
        </p:nvSpPr>
        <p:spPr>
          <a:xfrm>
            <a:off x="2695575" y="5431536"/>
            <a:ext cx="6800850" cy="1065734"/>
          </a:xfrm>
        </p:spPr>
        <p:txBody>
          <a:bodyPr vert="horz" lIns="91440" tIns="45720" rIns="91440" bIns="45720" rtlCol="0">
            <a:normAutofit/>
          </a:bodyPr>
          <a:lstStyle/>
          <a:p>
            <a:r>
              <a:rPr lang="en-US" sz="5400" dirty="0"/>
              <a:t>Data </a:t>
            </a:r>
          </a:p>
        </p:txBody>
      </p:sp>
      <p:pic>
        <p:nvPicPr>
          <p:cNvPr id="17" name="Picture 16">
            <a:extLst>
              <a:ext uri="{FF2B5EF4-FFF2-40B4-BE49-F238E27FC236}">
                <a16:creationId xmlns:a16="http://schemas.microsoft.com/office/drawing/2014/main" id="{B99C0FBD-FFD7-2842-AC6D-525AB701C3CB}"/>
              </a:ext>
            </a:extLst>
          </p:cNvPr>
          <p:cNvPicPr>
            <a:picLocks noChangeAspect="1"/>
          </p:cNvPicPr>
          <p:nvPr/>
        </p:nvPicPr>
        <p:blipFill>
          <a:blip r:embed="rId3"/>
          <a:stretch>
            <a:fillRect/>
          </a:stretch>
        </p:blipFill>
        <p:spPr>
          <a:xfrm>
            <a:off x="200576" y="5220670"/>
            <a:ext cx="1320423" cy="1320423"/>
          </a:xfrm>
          <a:prstGeom prst="rect">
            <a:avLst/>
          </a:prstGeom>
        </p:spPr>
      </p:pic>
      <p:graphicFrame>
        <p:nvGraphicFramePr>
          <p:cNvPr id="13" name="Table 17">
            <a:extLst>
              <a:ext uri="{FF2B5EF4-FFF2-40B4-BE49-F238E27FC236}">
                <a16:creationId xmlns:a16="http://schemas.microsoft.com/office/drawing/2014/main" id="{E92E6EF8-7D8B-C14F-B467-662B18E10C4A}"/>
              </a:ext>
            </a:extLst>
          </p:cNvPr>
          <p:cNvGraphicFramePr>
            <a:graphicFrameLocks noGrp="1"/>
          </p:cNvGraphicFramePr>
          <p:nvPr>
            <p:extLst>
              <p:ext uri="{D42A27DB-BD31-4B8C-83A1-F6EECF244321}">
                <p14:modId xmlns:p14="http://schemas.microsoft.com/office/powerpoint/2010/main" val="1377058527"/>
              </p:ext>
            </p:extLst>
          </p:nvPr>
        </p:nvGraphicFramePr>
        <p:xfrm>
          <a:off x="6096000" y="272955"/>
          <a:ext cx="5895423" cy="1828800"/>
        </p:xfrm>
        <a:graphic>
          <a:graphicData uri="http://schemas.openxmlformats.org/drawingml/2006/table">
            <a:tbl>
              <a:tblPr firstRow="1" bandRow="1">
                <a:tableStyleId>{21E4AEA4-8DFA-4A89-87EB-49C32662AFE0}</a:tableStyleId>
              </a:tblPr>
              <a:tblGrid>
                <a:gridCol w="1803378">
                  <a:extLst>
                    <a:ext uri="{9D8B030D-6E8A-4147-A177-3AD203B41FA5}">
                      <a16:colId xmlns:a16="http://schemas.microsoft.com/office/drawing/2014/main" val="1150403253"/>
                    </a:ext>
                  </a:extLst>
                </a:gridCol>
                <a:gridCol w="1364015">
                  <a:extLst>
                    <a:ext uri="{9D8B030D-6E8A-4147-A177-3AD203B41FA5}">
                      <a16:colId xmlns:a16="http://schemas.microsoft.com/office/drawing/2014/main" val="585796754"/>
                    </a:ext>
                  </a:extLst>
                </a:gridCol>
                <a:gridCol w="1364015">
                  <a:extLst>
                    <a:ext uri="{9D8B030D-6E8A-4147-A177-3AD203B41FA5}">
                      <a16:colId xmlns:a16="http://schemas.microsoft.com/office/drawing/2014/main" val="2305069185"/>
                    </a:ext>
                  </a:extLst>
                </a:gridCol>
                <a:gridCol w="1364015">
                  <a:extLst>
                    <a:ext uri="{9D8B030D-6E8A-4147-A177-3AD203B41FA5}">
                      <a16:colId xmlns:a16="http://schemas.microsoft.com/office/drawing/2014/main" val="2762646431"/>
                    </a:ext>
                  </a:extLst>
                </a:gridCol>
              </a:tblGrid>
              <a:tr h="235488">
                <a:tc>
                  <a:txBody>
                    <a:bodyPr/>
                    <a:lstStyle/>
                    <a:p>
                      <a:r>
                        <a:rPr lang="en-US" dirty="0"/>
                        <a:t>Variable</a:t>
                      </a:r>
                    </a:p>
                  </a:txBody>
                  <a:tcPr/>
                </a:tc>
                <a:tc>
                  <a:txBody>
                    <a:bodyPr/>
                    <a:lstStyle/>
                    <a:p>
                      <a:r>
                        <a:rPr lang="en-US" dirty="0"/>
                        <a:t>Type</a:t>
                      </a:r>
                    </a:p>
                  </a:txBody>
                  <a:tcPr/>
                </a:tc>
                <a:tc>
                  <a:txBody>
                    <a:bodyPr/>
                    <a:lstStyle/>
                    <a:p>
                      <a:r>
                        <a:rPr lang="en-US" dirty="0"/>
                        <a:t>Sub-type</a:t>
                      </a:r>
                    </a:p>
                  </a:txBody>
                  <a:tcPr/>
                </a:tc>
                <a:tc>
                  <a:txBody>
                    <a:bodyPr/>
                    <a:lstStyle/>
                    <a:p>
                      <a:r>
                        <a:rPr lang="en-US" dirty="0"/>
                        <a:t>Example</a:t>
                      </a:r>
                    </a:p>
                  </a:txBody>
                  <a:tcPr/>
                </a:tc>
                <a:extLst>
                  <a:ext uri="{0D108BD9-81ED-4DB2-BD59-A6C34878D82A}">
                    <a16:rowId xmlns:a16="http://schemas.microsoft.com/office/drawing/2014/main" val="3923871426"/>
                  </a:ext>
                </a:extLst>
              </a:tr>
              <a:tr h="235488">
                <a:tc>
                  <a:txBody>
                    <a:bodyPr/>
                    <a:lstStyle/>
                    <a:p>
                      <a:r>
                        <a:rPr lang="en-US" dirty="0" err="1"/>
                        <a:t>loan_amnt</a:t>
                      </a:r>
                      <a:endParaRPr lang="en-US" dirty="0"/>
                    </a:p>
                  </a:txBody>
                  <a:tcPr/>
                </a:tc>
                <a:tc>
                  <a:txBody>
                    <a:bodyPr/>
                    <a:lstStyle/>
                    <a:p>
                      <a:r>
                        <a:rPr lang="en-US" dirty="0"/>
                        <a:t>Numerical</a:t>
                      </a:r>
                    </a:p>
                  </a:txBody>
                  <a:tcPr/>
                </a:tc>
                <a:tc>
                  <a:txBody>
                    <a:bodyPr/>
                    <a:lstStyle/>
                    <a:p>
                      <a:r>
                        <a:rPr lang="en-US" dirty="0" err="1"/>
                        <a:t>dbl</a:t>
                      </a:r>
                      <a:endParaRPr lang="en-US" dirty="0"/>
                    </a:p>
                  </a:txBody>
                  <a:tcPr/>
                </a:tc>
                <a:tc>
                  <a:txBody>
                    <a:bodyPr/>
                    <a:lstStyle/>
                    <a:p>
                      <a:r>
                        <a:rPr lang="en-US" dirty="0"/>
                        <a:t>7500</a:t>
                      </a:r>
                    </a:p>
                  </a:txBody>
                  <a:tcPr/>
                </a:tc>
                <a:extLst>
                  <a:ext uri="{0D108BD9-81ED-4DB2-BD59-A6C34878D82A}">
                    <a16:rowId xmlns:a16="http://schemas.microsoft.com/office/drawing/2014/main" val="2833162215"/>
                  </a:ext>
                </a:extLst>
              </a:tr>
              <a:tr h="242278">
                <a:tc>
                  <a:txBody>
                    <a:bodyPr/>
                    <a:lstStyle/>
                    <a:p>
                      <a:r>
                        <a:rPr lang="en-US" dirty="0" err="1"/>
                        <a:t>payment_plan</a:t>
                      </a:r>
                      <a:endParaRPr lang="en-US" dirty="0"/>
                    </a:p>
                  </a:txBody>
                  <a:tcPr/>
                </a:tc>
                <a:tc>
                  <a:txBody>
                    <a:bodyPr/>
                    <a:lstStyle/>
                    <a:p>
                      <a:r>
                        <a:rPr lang="en-US" dirty="0" err="1"/>
                        <a:t>Catergorical</a:t>
                      </a:r>
                      <a:endParaRPr lang="en-US" dirty="0"/>
                    </a:p>
                  </a:txBody>
                  <a:tcPr/>
                </a:tc>
                <a:tc>
                  <a:txBody>
                    <a:bodyPr/>
                    <a:lstStyle/>
                    <a:p>
                      <a:r>
                        <a:rPr lang="en-US" dirty="0" err="1"/>
                        <a:t>chr</a:t>
                      </a:r>
                      <a:endParaRPr lang="en-US" dirty="0"/>
                    </a:p>
                  </a:txBody>
                  <a:tcPr/>
                </a:tc>
                <a:tc>
                  <a:txBody>
                    <a:bodyPr/>
                    <a:lstStyle/>
                    <a:p>
                      <a:r>
                        <a:rPr lang="en-US" dirty="0"/>
                        <a:t>y</a:t>
                      </a:r>
                    </a:p>
                  </a:txBody>
                  <a:tcPr/>
                </a:tc>
                <a:extLst>
                  <a:ext uri="{0D108BD9-81ED-4DB2-BD59-A6C34878D82A}">
                    <a16:rowId xmlns:a16="http://schemas.microsoft.com/office/drawing/2014/main" val="661231496"/>
                  </a:ext>
                </a:extLst>
              </a:tr>
              <a:tr h="242278">
                <a:tc>
                  <a:txBody>
                    <a:bodyPr/>
                    <a:lstStyle/>
                    <a:p>
                      <a:r>
                        <a:rPr lang="en-US" dirty="0" err="1"/>
                        <a:t>initial_list_status</a:t>
                      </a:r>
                      <a:endParaRPr lang="en-US" dirty="0"/>
                    </a:p>
                  </a:txBody>
                  <a:tcPr/>
                </a:tc>
                <a:tc>
                  <a:txBody>
                    <a:bodyPr/>
                    <a:lstStyle/>
                    <a:p>
                      <a:r>
                        <a:rPr lang="en-US" dirty="0"/>
                        <a:t>Boolean</a:t>
                      </a:r>
                    </a:p>
                  </a:txBody>
                  <a:tcPr/>
                </a:tc>
                <a:tc>
                  <a:txBody>
                    <a:bodyPr/>
                    <a:lstStyle/>
                    <a:p>
                      <a:r>
                        <a:rPr lang="en-US" dirty="0" err="1"/>
                        <a:t>lgl</a:t>
                      </a:r>
                      <a:endParaRPr lang="en-US" dirty="0"/>
                    </a:p>
                  </a:txBody>
                  <a:tcPr/>
                </a:tc>
                <a:tc>
                  <a:txBody>
                    <a:bodyPr/>
                    <a:lstStyle/>
                    <a:p>
                      <a:r>
                        <a:rPr lang="en-US" dirty="0"/>
                        <a:t>False</a:t>
                      </a:r>
                    </a:p>
                  </a:txBody>
                  <a:tcPr/>
                </a:tc>
                <a:extLst>
                  <a:ext uri="{0D108BD9-81ED-4DB2-BD59-A6C34878D82A}">
                    <a16:rowId xmlns:a16="http://schemas.microsoft.com/office/drawing/2014/main" val="3256956519"/>
                  </a:ext>
                </a:extLst>
              </a:tr>
              <a:tr h="235488">
                <a:tc>
                  <a:txBody>
                    <a:bodyPr/>
                    <a:lstStyle/>
                    <a:p>
                      <a:r>
                        <a:rPr lang="en-US" dirty="0" err="1"/>
                        <a:t>issue_d</a:t>
                      </a:r>
                      <a:endParaRPr lang="en-US" dirty="0"/>
                    </a:p>
                  </a:txBody>
                  <a:tcPr/>
                </a:tc>
                <a:tc>
                  <a:txBody>
                    <a:bodyPr/>
                    <a:lstStyle/>
                    <a:p>
                      <a:r>
                        <a:rPr lang="en-US" dirty="0"/>
                        <a:t>Date</a:t>
                      </a:r>
                    </a:p>
                  </a:txBody>
                  <a:tcPr/>
                </a:tc>
                <a:tc>
                  <a:txBody>
                    <a:bodyPr/>
                    <a:lstStyle/>
                    <a:p>
                      <a:r>
                        <a:rPr lang="en-US" dirty="0" err="1"/>
                        <a:t>chr</a:t>
                      </a:r>
                      <a:endParaRPr lang="en-US" dirty="0"/>
                    </a:p>
                  </a:txBody>
                  <a:tcPr/>
                </a:tc>
                <a:tc>
                  <a:txBody>
                    <a:bodyPr/>
                    <a:lstStyle/>
                    <a:p>
                      <a:r>
                        <a:rPr lang="en-US" dirty="0"/>
                        <a:t>Dec-2011</a:t>
                      </a:r>
                    </a:p>
                  </a:txBody>
                  <a:tcPr/>
                </a:tc>
                <a:extLst>
                  <a:ext uri="{0D108BD9-81ED-4DB2-BD59-A6C34878D82A}">
                    <a16:rowId xmlns:a16="http://schemas.microsoft.com/office/drawing/2014/main" val="2127558636"/>
                  </a:ext>
                </a:extLst>
              </a:tr>
            </a:tbl>
          </a:graphicData>
        </a:graphic>
      </p:graphicFrame>
      <p:sp>
        <p:nvSpPr>
          <p:cNvPr id="18" name="TextBox 17">
            <a:extLst>
              <a:ext uri="{FF2B5EF4-FFF2-40B4-BE49-F238E27FC236}">
                <a16:creationId xmlns:a16="http://schemas.microsoft.com/office/drawing/2014/main" id="{06D53BFB-C1BF-F243-A55D-32BE9890C206}"/>
              </a:ext>
            </a:extLst>
          </p:cNvPr>
          <p:cNvSpPr txBox="1"/>
          <p:nvPr/>
        </p:nvSpPr>
        <p:spPr>
          <a:xfrm>
            <a:off x="200576" y="272955"/>
            <a:ext cx="3930555" cy="1477328"/>
          </a:xfrm>
          <a:prstGeom prst="rect">
            <a:avLst/>
          </a:prstGeom>
          <a:noFill/>
          <a:ln>
            <a:solidFill>
              <a:schemeClr val="bg1"/>
            </a:solidFill>
          </a:ln>
        </p:spPr>
        <p:txBody>
          <a:bodyPr wrap="square" rtlCol="0">
            <a:spAutoFit/>
          </a:bodyPr>
          <a:lstStyle/>
          <a:p>
            <a:r>
              <a:rPr lang="en-US" b="1" dirty="0">
                <a:solidFill>
                  <a:schemeClr val="bg1"/>
                </a:solidFill>
              </a:rPr>
              <a:t>Formats</a:t>
            </a:r>
            <a:r>
              <a:rPr lang="en-US" dirty="0">
                <a:solidFill>
                  <a:schemeClr val="bg1"/>
                </a:solidFill>
              </a:rPr>
              <a:t> </a:t>
            </a:r>
          </a:p>
          <a:p>
            <a:endParaRPr lang="en-US" dirty="0">
              <a:solidFill>
                <a:schemeClr val="bg1"/>
              </a:solidFill>
            </a:endParaRPr>
          </a:p>
          <a:p>
            <a:r>
              <a:rPr lang="en-US" dirty="0">
                <a:solidFill>
                  <a:schemeClr val="bg1"/>
                </a:solidFill>
              </a:rPr>
              <a:t>•   </a:t>
            </a:r>
            <a:r>
              <a:rPr lang="en-US" dirty="0" err="1">
                <a:solidFill>
                  <a:schemeClr val="bg1"/>
                </a:solidFill>
              </a:rPr>
              <a:t>lending_club_loans.csv</a:t>
            </a:r>
            <a:r>
              <a:rPr lang="en-US" dirty="0">
                <a:solidFill>
                  <a:schemeClr val="bg1"/>
                </a:solidFill>
              </a:rPr>
              <a:t> :  Internal</a:t>
            </a:r>
          </a:p>
          <a:p>
            <a:r>
              <a:rPr lang="en-US" dirty="0">
                <a:solidFill>
                  <a:schemeClr val="bg1"/>
                </a:solidFill>
              </a:rPr>
              <a:t>•   </a:t>
            </a:r>
            <a:r>
              <a:rPr lang="en-US" dirty="0" err="1">
                <a:solidFill>
                  <a:schemeClr val="bg1"/>
                </a:solidFill>
              </a:rPr>
              <a:t>state_names_info.csv</a:t>
            </a:r>
            <a:r>
              <a:rPr lang="en-US" dirty="0">
                <a:solidFill>
                  <a:schemeClr val="bg1"/>
                </a:solidFill>
              </a:rPr>
              <a:t> : External</a:t>
            </a:r>
          </a:p>
          <a:p>
            <a:r>
              <a:rPr lang="en-US" dirty="0">
                <a:solidFill>
                  <a:schemeClr val="bg1"/>
                </a:solidFill>
              </a:rPr>
              <a:t>•   </a:t>
            </a:r>
            <a:r>
              <a:rPr lang="en-US" dirty="0" err="1">
                <a:solidFill>
                  <a:schemeClr val="bg1"/>
                </a:solidFill>
              </a:rPr>
              <a:t>grade_info.csv</a:t>
            </a:r>
            <a:r>
              <a:rPr lang="en-US" dirty="0">
                <a:solidFill>
                  <a:schemeClr val="bg1"/>
                </a:solidFill>
              </a:rPr>
              <a:t> : Internal</a:t>
            </a:r>
          </a:p>
        </p:txBody>
      </p:sp>
      <p:sp>
        <p:nvSpPr>
          <p:cNvPr id="22" name="TextBox 21">
            <a:extLst>
              <a:ext uri="{FF2B5EF4-FFF2-40B4-BE49-F238E27FC236}">
                <a16:creationId xmlns:a16="http://schemas.microsoft.com/office/drawing/2014/main" id="{D359E759-7DC5-574F-8B40-8685C37C1726}"/>
              </a:ext>
            </a:extLst>
          </p:cNvPr>
          <p:cNvSpPr txBox="1"/>
          <p:nvPr/>
        </p:nvSpPr>
        <p:spPr>
          <a:xfrm>
            <a:off x="200576" y="2037131"/>
            <a:ext cx="5377218" cy="1477328"/>
          </a:xfrm>
          <a:prstGeom prst="rect">
            <a:avLst/>
          </a:prstGeom>
          <a:noFill/>
          <a:ln>
            <a:solidFill>
              <a:schemeClr val="bg1"/>
            </a:solidFill>
          </a:ln>
        </p:spPr>
        <p:txBody>
          <a:bodyPr wrap="square" rtlCol="0">
            <a:spAutoFit/>
          </a:bodyPr>
          <a:lstStyle/>
          <a:p>
            <a:r>
              <a:rPr lang="en-US" b="1" dirty="0">
                <a:solidFill>
                  <a:schemeClr val="bg1"/>
                </a:solidFill>
              </a:rPr>
              <a:t>Quality</a:t>
            </a:r>
          </a:p>
          <a:p>
            <a:endParaRPr lang="en-US" b="1" dirty="0">
              <a:solidFill>
                <a:schemeClr val="bg1"/>
              </a:solidFill>
            </a:endParaRPr>
          </a:p>
          <a:p>
            <a:r>
              <a:rPr lang="en-US" dirty="0">
                <a:solidFill>
                  <a:schemeClr val="bg1"/>
                </a:solidFill>
              </a:rPr>
              <a:t>•  116 columns &amp; 42, 538 rows raw</a:t>
            </a:r>
          </a:p>
          <a:p>
            <a:r>
              <a:rPr lang="en-US" dirty="0">
                <a:solidFill>
                  <a:schemeClr val="bg1"/>
                </a:solidFill>
              </a:rPr>
              <a:t>•  63 columns &amp; 42, 370 rows after cleaning </a:t>
            </a:r>
          </a:p>
          <a:p>
            <a:r>
              <a:rPr lang="en-US" dirty="0">
                <a:solidFill>
                  <a:schemeClr val="bg1"/>
                </a:solidFill>
              </a:rPr>
              <a:t>•  NA’s… lots of!</a:t>
            </a:r>
          </a:p>
        </p:txBody>
      </p:sp>
      <p:sp>
        <p:nvSpPr>
          <p:cNvPr id="23" name="TextBox 22">
            <a:extLst>
              <a:ext uri="{FF2B5EF4-FFF2-40B4-BE49-F238E27FC236}">
                <a16:creationId xmlns:a16="http://schemas.microsoft.com/office/drawing/2014/main" id="{14E0E058-5419-6749-97DF-F5CA842D3754}"/>
              </a:ext>
            </a:extLst>
          </p:cNvPr>
          <p:cNvSpPr txBox="1"/>
          <p:nvPr/>
        </p:nvSpPr>
        <p:spPr>
          <a:xfrm>
            <a:off x="204716" y="3807725"/>
            <a:ext cx="6374181" cy="923330"/>
          </a:xfrm>
          <a:prstGeom prst="rect">
            <a:avLst/>
          </a:prstGeom>
          <a:noFill/>
          <a:ln>
            <a:solidFill>
              <a:schemeClr val="bg1"/>
            </a:solidFill>
          </a:ln>
        </p:spPr>
        <p:txBody>
          <a:bodyPr wrap="none" rtlCol="0">
            <a:spAutoFit/>
          </a:bodyPr>
          <a:lstStyle/>
          <a:p>
            <a:r>
              <a:rPr lang="en-US" b="1" dirty="0">
                <a:solidFill>
                  <a:schemeClr val="bg1"/>
                </a:solidFill>
              </a:rPr>
              <a:t>Bias</a:t>
            </a:r>
          </a:p>
          <a:p>
            <a:r>
              <a:rPr lang="en-US" b="1" dirty="0">
                <a:solidFill>
                  <a:schemeClr val="bg1"/>
                </a:solidFill>
              </a:rPr>
              <a:t> </a:t>
            </a:r>
          </a:p>
          <a:p>
            <a:r>
              <a:rPr lang="en-US" dirty="0">
                <a:solidFill>
                  <a:schemeClr val="bg1"/>
                </a:solidFill>
              </a:rPr>
              <a:t>•  Customers from all backgrounds – no immediate bias observed </a:t>
            </a:r>
          </a:p>
        </p:txBody>
      </p:sp>
      <p:sp>
        <p:nvSpPr>
          <p:cNvPr id="24" name="TextBox 23">
            <a:extLst>
              <a:ext uri="{FF2B5EF4-FFF2-40B4-BE49-F238E27FC236}">
                <a16:creationId xmlns:a16="http://schemas.microsoft.com/office/drawing/2014/main" id="{144E9143-ABE5-F140-8F7D-E2399D918FAC}"/>
              </a:ext>
            </a:extLst>
          </p:cNvPr>
          <p:cNvSpPr txBox="1"/>
          <p:nvPr/>
        </p:nvSpPr>
        <p:spPr>
          <a:xfrm>
            <a:off x="6892119" y="2699730"/>
            <a:ext cx="5095165" cy="2031325"/>
          </a:xfrm>
          <a:prstGeom prst="rect">
            <a:avLst/>
          </a:prstGeom>
          <a:noFill/>
          <a:ln>
            <a:solidFill>
              <a:schemeClr val="bg1"/>
            </a:solidFill>
          </a:ln>
        </p:spPr>
        <p:txBody>
          <a:bodyPr wrap="square" rtlCol="0">
            <a:spAutoFit/>
          </a:bodyPr>
          <a:lstStyle/>
          <a:p>
            <a:r>
              <a:rPr lang="en-US" b="1" dirty="0">
                <a:solidFill>
                  <a:schemeClr val="bg1"/>
                </a:solidFill>
              </a:rPr>
              <a:t>Ethical Implications</a:t>
            </a:r>
          </a:p>
          <a:p>
            <a:endParaRPr lang="en-US" b="1" dirty="0">
              <a:solidFill>
                <a:schemeClr val="bg1"/>
              </a:solidFill>
            </a:endParaRPr>
          </a:p>
          <a:p>
            <a:r>
              <a:rPr lang="en-US" dirty="0">
                <a:solidFill>
                  <a:schemeClr val="bg1"/>
                </a:solidFill>
              </a:rPr>
              <a:t>•   Identifying information (</a:t>
            </a:r>
            <a:r>
              <a:rPr lang="en-US" dirty="0" err="1">
                <a:solidFill>
                  <a:schemeClr val="bg1"/>
                </a:solidFill>
              </a:rPr>
              <a:t>zip_code</a:t>
            </a:r>
            <a:r>
              <a:rPr lang="en-US" dirty="0">
                <a:solidFill>
                  <a:schemeClr val="bg1"/>
                </a:solidFill>
              </a:rPr>
              <a:t>) redacted</a:t>
            </a:r>
          </a:p>
          <a:p>
            <a:r>
              <a:rPr lang="en-US" dirty="0">
                <a:solidFill>
                  <a:schemeClr val="bg1"/>
                </a:solidFill>
              </a:rPr>
              <a:t>•   Place of employment visible</a:t>
            </a:r>
          </a:p>
          <a:p>
            <a:r>
              <a:rPr lang="en-US" dirty="0">
                <a:solidFill>
                  <a:schemeClr val="bg1"/>
                </a:solidFill>
              </a:rPr>
              <a:t>•   Customer free text “description” of reason for           loan – potentially identifying</a:t>
            </a:r>
          </a:p>
          <a:p>
            <a:r>
              <a:rPr lang="en-US" dirty="0">
                <a:solidFill>
                  <a:schemeClr val="bg1"/>
                </a:solidFill>
              </a:rPr>
              <a:t>•   Business requirement</a:t>
            </a:r>
          </a:p>
        </p:txBody>
      </p:sp>
      <p:pic>
        <p:nvPicPr>
          <p:cNvPr id="27" name="Picture 26">
            <a:extLst>
              <a:ext uri="{FF2B5EF4-FFF2-40B4-BE49-F238E27FC236}">
                <a16:creationId xmlns:a16="http://schemas.microsoft.com/office/drawing/2014/main" id="{8C997422-45A2-AA4B-9C99-4961758B285A}"/>
              </a:ext>
            </a:extLst>
          </p:cNvPr>
          <p:cNvPicPr>
            <a:picLocks noChangeAspect="1"/>
          </p:cNvPicPr>
          <p:nvPr/>
        </p:nvPicPr>
        <p:blipFill>
          <a:blip r:embed="rId4"/>
          <a:stretch>
            <a:fillRect/>
          </a:stretch>
        </p:blipFill>
        <p:spPr>
          <a:xfrm>
            <a:off x="200576" y="155966"/>
            <a:ext cx="5095165" cy="5263600"/>
          </a:xfrm>
          <a:prstGeom prst="rect">
            <a:avLst/>
          </a:prstGeom>
          <a:ln w="38100">
            <a:solidFill>
              <a:schemeClr val="bg1"/>
            </a:solidFill>
          </a:ln>
        </p:spPr>
      </p:pic>
      <p:pic>
        <p:nvPicPr>
          <p:cNvPr id="29" name="Picture 28">
            <a:extLst>
              <a:ext uri="{FF2B5EF4-FFF2-40B4-BE49-F238E27FC236}">
                <a16:creationId xmlns:a16="http://schemas.microsoft.com/office/drawing/2014/main" id="{B348606F-DAF3-E341-8889-3F0A89FE6D16}"/>
              </a:ext>
            </a:extLst>
          </p:cNvPr>
          <p:cNvPicPr>
            <a:picLocks noChangeAspect="1"/>
          </p:cNvPicPr>
          <p:nvPr/>
        </p:nvPicPr>
        <p:blipFill>
          <a:blip r:embed="rId5"/>
          <a:stretch>
            <a:fillRect/>
          </a:stretch>
        </p:blipFill>
        <p:spPr>
          <a:xfrm>
            <a:off x="5577794" y="143995"/>
            <a:ext cx="6449356" cy="5263600"/>
          </a:xfrm>
          <a:prstGeom prst="rect">
            <a:avLst/>
          </a:prstGeom>
          <a:ln w="38100">
            <a:solidFill>
              <a:schemeClr val="bg1"/>
            </a:solidFill>
          </a:ln>
        </p:spPr>
      </p:pic>
    </p:spTree>
    <p:extLst>
      <p:ext uri="{BB962C8B-B14F-4D97-AF65-F5344CB8AC3E}">
        <p14:creationId xmlns:p14="http://schemas.microsoft.com/office/powerpoint/2010/main" val="189015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3" y="5431536"/>
            <a:ext cx="6801612" cy="1052159"/>
          </a:xfrm>
        </p:spPr>
        <p:txBody>
          <a:bodyPr vert="horz" lIns="91440" tIns="45720" rIns="91440" bIns="45720" rtlCol="0">
            <a:normAutofit/>
          </a:bodyPr>
          <a:lstStyle/>
          <a:p>
            <a:r>
              <a:rPr lang="en-US" sz="5400" dirty="0"/>
              <a:t>Results - Defaults</a:t>
            </a:r>
          </a:p>
        </p:txBody>
      </p:sp>
      <p:pic>
        <p:nvPicPr>
          <p:cNvPr id="10" name="Picture 9">
            <a:extLst>
              <a:ext uri="{FF2B5EF4-FFF2-40B4-BE49-F238E27FC236}">
                <a16:creationId xmlns:a16="http://schemas.microsoft.com/office/drawing/2014/main" id="{C7A1C757-5504-3E40-90E5-F7F9EE7DA3D2}"/>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3" name="Picture 2">
            <a:extLst>
              <a:ext uri="{FF2B5EF4-FFF2-40B4-BE49-F238E27FC236}">
                <a16:creationId xmlns:a16="http://schemas.microsoft.com/office/drawing/2014/main" id="{F44DC369-357B-A74D-8430-C116B9D5E824}"/>
              </a:ext>
            </a:extLst>
          </p:cNvPr>
          <p:cNvPicPr>
            <a:picLocks noChangeAspect="1"/>
          </p:cNvPicPr>
          <p:nvPr/>
        </p:nvPicPr>
        <p:blipFill>
          <a:blip r:embed="rId4"/>
          <a:stretch>
            <a:fillRect/>
          </a:stretch>
        </p:blipFill>
        <p:spPr>
          <a:xfrm>
            <a:off x="1689100" y="148336"/>
            <a:ext cx="8813800" cy="5283200"/>
          </a:xfrm>
          <a:prstGeom prst="rect">
            <a:avLst/>
          </a:prstGeom>
          <a:ln w="38100">
            <a:solidFill>
              <a:schemeClr val="bg1"/>
            </a:solidFill>
          </a:ln>
        </p:spPr>
      </p:pic>
      <p:pic>
        <p:nvPicPr>
          <p:cNvPr id="11" name="Picture 10">
            <a:extLst>
              <a:ext uri="{FF2B5EF4-FFF2-40B4-BE49-F238E27FC236}">
                <a16:creationId xmlns:a16="http://schemas.microsoft.com/office/drawing/2014/main" id="{531685FB-9F57-F842-AC30-D2F1618974E2}"/>
              </a:ext>
            </a:extLst>
          </p:cNvPr>
          <p:cNvPicPr>
            <a:picLocks noChangeAspect="1"/>
          </p:cNvPicPr>
          <p:nvPr/>
        </p:nvPicPr>
        <p:blipFill>
          <a:blip r:embed="rId5"/>
          <a:stretch>
            <a:fillRect/>
          </a:stretch>
        </p:blipFill>
        <p:spPr>
          <a:xfrm>
            <a:off x="2145321" y="1591626"/>
            <a:ext cx="7901357" cy="2396620"/>
          </a:xfrm>
          <a:prstGeom prst="rect">
            <a:avLst/>
          </a:prstGeom>
          <a:ln w="38100">
            <a:solidFill>
              <a:schemeClr val="bg1"/>
            </a:solidFill>
          </a:ln>
        </p:spPr>
      </p:pic>
    </p:spTree>
    <p:extLst>
      <p:ext uri="{BB962C8B-B14F-4D97-AF65-F5344CB8AC3E}">
        <p14:creationId xmlns:p14="http://schemas.microsoft.com/office/powerpoint/2010/main" val="382350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557698" y="5354379"/>
            <a:ext cx="7076603" cy="1245182"/>
          </a:xfrm>
        </p:spPr>
        <p:txBody>
          <a:bodyPr vert="horz" lIns="91440" tIns="45720" rIns="91440" bIns="45720" rtlCol="0">
            <a:normAutofit/>
          </a:bodyPr>
          <a:lstStyle/>
          <a:p>
            <a:r>
              <a:rPr lang="en-US" sz="5400" dirty="0"/>
              <a:t>Results – Geography</a:t>
            </a:r>
          </a:p>
        </p:txBody>
      </p:sp>
      <p:pic>
        <p:nvPicPr>
          <p:cNvPr id="6" name="Picture 5">
            <a:extLst>
              <a:ext uri="{FF2B5EF4-FFF2-40B4-BE49-F238E27FC236}">
                <a16:creationId xmlns:a16="http://schemas.microsoft.com/office/drawing/2014/main" id="{5CF8B0DF-9B1A-B147-BD6E-3CF2EB221997}"/>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5" name="Picture 4">
            <a:extLst>
              <a:ext uri="{FF2B5EF4-FFF2-40B4-BE49-F238E27FC236}">
                <a16:creationId xmlns:a16="http://schemas.microsoft.com/office/drawing/2014/main" id="{EE1F15AA-352A-614C-937E-412EBED1463F}"/>
              </a:ext>
            </a:extLst>
          </p:cNvPr>
          <p:cNvPicPr>
            <a:picLocks noChangeAspect="1"/>
          </p:cNvPicPr>
          <p:nvPr/>
        </p:nvPicPr>
        <p:blipFill>
          <a:blip r:embed="rId4"/>
          <a:stretch>
            <a:fillRect/>
          </a:stretch>
        </p:blipFill>
        <p:spPr>
          <a:xfrm>
            <a:off x="2352505" y="104316"/>
            <a:ext cx="7236125" cy="5410200"/>
          </a:xfrm>
          <a:prstGeom prst="rect">
            <a:avLst/>
          </a:prstGeom>
          <a:ln w="38100">
            <a:solidFill>
              <a:schemeClr val="bg1"/>
            </a:solidFill>
          </a:ln>
        </p:spPr>
      </p:pic>
      <p:pic>
        <p:nvPicPr>
          <p:cNvPr id="11" name="Picture 10">
            <a:extLst>
              <a:ext uri="{FF2B5EF4-FFF2-40B4-BE49-F238E27FC236}">
                <a16:creationId xmlns:a16="http://schemas.microsoft.com/office/drawing/2014/main" id="{5DD35B10-3C11-694B-89E9-464F24B1DB91}"/>
              </a:ext>
            </a:extLst>
          </p:cNvPr>
          <p:cNvPicPr>
            <a:picLocks noChangeAspect="1"/>
          </p:cNvPicPr>
          <p:nvPr/>
        </p:nvPicPr>
        <p:blipFill>
          <a:blip r:embed="rId5"/>
          <a:stretch>
            <a:fillRect/>
          </a:stretch>
        </p:blipFill>
        <p:spPr>
          <a:xfrm>
            <a:off x="2398176" y="101667"/>
            <a:ext cx="7144785" cy="5333038"/>
          </a:xfrm>
          <a:prstGeom prst="rect">
            <a:avLst/>
          </a:prstGeom>
          <a:ln w="38100">
            <a:solidFill>
              <a:schemeClr val="bg1"/>
            </a:solidFill>
          </a:ln>
        </p:spPr>
      </p:pic>
      <p:pic>
        <p:nvPicPr>
          <p:cNvPr id="7" name="Picture 6">
            <a:extLst>
              <a:ext uri="{FF2B5EF4-FFF2-40B4-BE49-F238E27FC236}">
                <a16:creationId xmlns:a16="http://schemas.microsoft.com/office/drawing/2014/main" id="{5A8B1536-48F7-0545-AF91-6A0910ECCE05}"/>
              </a:ext>
            </a:extLst>
          </p:cNvPr>
          <p:cNvPicPr>
            <a:picLocks noChangeAspect="1"/>
          </p:cNvPicPr>
          <p:nvPr/>
        </p:nvPicPr>
        <p:blipFill>
          <a:blip r:embed="rId6"/>
          <a:stretch>
            <a:fillRect/>
          </a:stretch>
        </p:blipFill>
        <p:spPr>
          <a:xfrm>
            <a:off x="96643" y="79809"/>
            <a:ext cx="8641497" cy="5333038"/>
          </a:xfrm>
          <a:prstGeom prst="rect">
            <a:avLst/>
          </a:prstGeom>
          <a:ln w="38100">
            <a:solidFill>
              <a:schemeClr val="bg1"/>
            </a:solidFill>
          </a:ln>
        </p:spPr>
      </p:pic>
      <p:pic>
        <p:nvPicPr>
          <p:cNvPr id="3" name="Picture 2">
            <a:extLst>
              <a:ext uri="{FF2B5EF4-FFF2-40B4-BE49-F238E27FC236}">
                <a16:creationId xmlns:a16="http://schemas.microsoft.com/office/drawing/2014/main" id="{0D86925F-1791-2247-BBF8-80AFFC569DD0}"/>
              </a:ext>
            </a:extLst>
          </p:cNvPr>
          <p:cNvPicPr>
            <a:picLocks noChangeAspect="1"/>
          </p:cNvPicPr>
          <p:nvPr/>
        </p:nvPicPr>
        <p:blipFill>
          <a:blip r:embed="rId7"/>
          <a:stretch>
            <a:fillRect/>
          </a:stretch>
        </p:blipFill>
        <p:spPr>
          <a:xfrm>
            <a:off x="7121948" y="79809"/>
            <a:ext cx="4979034" cy="5333038"/>
          </a:xfrm>
          <a:prstGeom prst="rect">
            <a:avLst/>
          </a:prstGeom>
          <a:ln w="38100">
            <a:solidFill>
              <a:schemeClr val="bg1"/>
            </a:solidFill>
          </a:ln>
        </p:spPr>
      </p:pic>
      <p:pic>
        <p:nvPicPr>
          <p:cNvPr id="13" name="Picture 12">
            <a:extLst>
              <a:ext uri="{FF2B5EF4-FFF2-40B4-BE49-F238E27FC236}">
                <a16:creationId xmlns:a16="http://schemas.microsoft.com/office/drawing/2014/main" id="{A48C5E7C-0B27-7747-996F-26E99E059B98}"/>
              </a:ext>
            </a:extLst>
          </p:cNvPr>
          <p:cNvPicPr>
            <a:picLocks noChangeAspect="1"/>
          </p:cNvPicPr>
          <p:nvPr/>
        </p:nvPicPr>
        <p:blipFill>
          <a:blip r:embed="rId8"/>
          <a:stretch>
            <a:fillRect/>
          </a:stretch>
        </p:blipFill>
        <p:spPr>
          <a:xfrm>
            <a:off x="654655" y="2769547"/>
            <a:ext cx="5909281" cy="2505021"/>
          </a:xfrm>
          <a:prstGeom prst="rect">
            <a:avLst/>
          </a:prstGeom>
          <a:ln w="38100">
            <a:solidFill>
              <a:schemeClr val="bg1"/>
            </a:solidFill>
          </a:ln>
        </p:spPr>
      </p:pic>
      <p:pic>
        <p:nvPicPr>
          <p:cNvPr id="15" name="Picture 14">
            <a:extLst>
              <a:ext uri="{FF2B5EF4-FFF2-40B4-BE49-F238E27FC236}">
                <a16:creationId xmlns:a16="http://schemas.microsoft.com/office/drawing/2014/main" id="{93B2091D-51E2-2643-9F90-902A43463757}"/>
              </a:ext>
            </a:extLst>
          </p:cNvPr>
          <p:cNvPicPr>
            <a:picLocks noChangeAspect="1"/>
          </p:cNvPicPr>
          <p:nvPr/>
        </p:nvPicPr>
        <p:blipFill>
          <a:blip r:embed="rId9"/>
          <a:stretch>
            <a:fillRect/>
          </a:stretch>
        </p:blipFill>
        <p:spPr>
          <a:xfrm>
            <a:off x="654655" y="209206"/>
            <a:ext cx="5909281" cy="2428177"/>
          </a:xfrm>
          <a:prstGeom prst="rect">
            <a:avLst/>
          </a:prstGeom>
          <a:ln w="38100">
            <a:solidFill>
              <a:schemeClr val="bg1"/>
            </a:solidFill>
          </a:ln>
        </p:spPr>
      </p:pic>
      <p:pic>
        <p:nvPicPr>
          <p:cNvPr id="17" name="Picture 16">
            <a:extLst>
              <a:ext uri="{FF2B5EF4-FFF2-40B4-BE49-F238E27FC236}">
                <a16:creationId xmlns:a16="http://schemas.microsoft.com/office/drawing/2014/main" id="{9C865871-7CFB-2941-BD9E-7B52382BE892}"/>
              </a:ext>
            </a:extLst>
          </p:cNvPr>
          <p:cNvPicPr>
            <a:picLocks noChangeAspect="1"/>
          </p:cNvPicPr>
          <p:nvPr/>
        </p:nvPicPr>
        <p:blipFill>
          <a:blip r:embed="rId10"/>
          <a:stretch>
            <a:fillRect/>
          </a:stretch>
        </p:blipFill>
        <p:spPr>
          <a:xfrm>
            <a:off x="481299" y="331055"/>
            <a:ext cx="6224896" cy="4765484"/>
          </a:xfrm>
          <a:prstGeom prst="rect">
            <a:avLst/>
          </a:prstGeom>
          <a:ln w="38100">
            <a:solidFill>
              <a:schemeClr val="bg1"/>
            </a:solidFill>
          </a:ln>
        </p:spPr>
      </p:pic>
    </p:spTree>
    <p:extLst>
      <p:ext uri="{BB962C8B-B14F-4D97-AF65-F5344CB8AC3E}">
        <p14:creationId xmlns:p14="http://schemas.microsoft.com/office/powerpoint/2010/main" val="205985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AC436D0-3891-F749-8EE9-F25506AE9913}"/>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4" name="Subtitle 7">
            <a:extLst>
              <a:ext uri="{FF2B5EF4-FFF2-40B4-BE49-F238E27FC236}">
                <a16:creationId xmlns:a16="http://schemas.microsoft.com/office/drawing/2014/main" id="{220CAAF3-81B5-354F-978F-573A517F25FE}"/>
              </a:ext>
            </a:extLst>
          </p:cNvPr>
          <p:cNvSpPr txBox="1">
            <a:spLocks/>
          </p:cNvSpPr>
          <p:nvPr/>
        </p:nvSpPr>
        <p:spPr>
          <a:xfrm>
            <a:off x="2557698" y="5295911"/>
            <a:ext cx="7076603" cy="1245182"/>
          </a:xfrm>
          <a:prstGeom prst="rect">
            <a:avLst/>
          </a:prstGeom>
          <a:noFill/>
        </p:spPr>
        <p:txBody>
          <a:bodyPr vert="horz" lIns="91440" tIns="45720" rIns="91440" bIns="45720" rtlCol="0">
            <a:normAutofit fontScale="85000"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dirty="0"/>
              <a:t>Results – Purpose of Loans</a:t>
            </a:r>
          </a:p>
        </p:txBody>
      </p:sp>
      <p:pic>
        <p:nvPicPr>
          <p:cNvPr id="19" name="Picture 18">
            <a:extLst>
              <a:ext uri="{FF2B5EF4-FFF2-40B4-BE49-F238E27FC236}">
                <a16:creationId xmlns:a16="http://schemas.microsoft.com/office/drawing/2014/main" id="{1F639730-9801-EC44-AF1B-DF67E7487BC1}"/>
              </a:ext>
            </a:extLst>
          </p:cNvPr>
          <p:cNvPicPr>
            <a:picLocks noChangeAspect="1"/>
          </p:cNvPicPr>
          <p:nvPr/>
        </p:nvPicPr>
        <p:blipFill>
          <a:blip r:embed="rId4"/>
          <a:stretch>
            <a:fillRect/>
          </a:stretch>
        </p:blipFill>
        <p:spPr>
          <a:xfrm>
            <a:off x="5950790" y="142479"/>
            <a:ext cx="6241210" cy="5228673"/>
          </a:xfrm>
          <a:prstGeom prst="rect">
            <a:avLst/>
          </a:prstGeom>
          <a:ln w="38100">
            <a:solidFill>
              <a:schemeClr val="bg1"/>
            </a:solidFill>
          </a:ln>
        </p:spPr>
      </p:pic>
      <p:pic>
        <p:nvPicPr>
          <p:cNvPr id="16" name="Picture 15">
            <a:extLst>
              <a:ext uri="{FF2B5EF4-FFF2-40B4-BE49-F238E27FC236}">
                <a16:creationId xmlns:a16="http://schemas.microsoft.com/office/drawing/2014/main" id="{6FFCBB06-3E80-0B48-B3BC-18BB803999E7}"/>
              </a:ext>
            </a:extLst>
          </p:cNvPr>
          <p:cNvPicPr>
            <a:picLocks noChangeAspect="1"/>
          </p:cNvPicPr>
          <p:nvPr/>
        </p:nvPicPr>
        <p:blipFill>
          <a:blip r:embed="rId5"/>
          <a:stretch>
            <a:fillRect/>
          </a:stretch>
        </p:blipFill>
        <p:spPr>
          <a:xfrm>
            <a:off x="-1" y="75239"/>
            <a:ext cx="6241209" cy="5228672"/>
          </a:xfrm>
          <a:prstGeom prst="rect">
            <a:avLst/>
          </a:prstGeom>
          <a:ln w="38100">
            <a:solidFill>
              <a:schemeClr val="bg1"/>
            </a:solidFill>
          </a:ln>
        </p:spPr>
      </p:pic>
      <p:pic>
        <p:nvPicPr>
          <p:cNvPr id="22" name="Picture 21">
            <a:extLst>
              <a:ext uri="{FF2B5EF4-FFF2-40B4-BE49-F238E27FC236}">
                <a16:creationId xmlns:a16="http://schemas.microsoft.com/office/drawing/2014/main" id="{E82E0FA5-EA21-6A41-9DF5-BF47CE1FB4DC}"/>
              </a:ext>
            </a:extLst>
          </p:cNvPr>
          <p:cNvPicPr>
            <a:picLocks noChangeAspect="1"/>
          </p:cNvPicPr>
          <p:nvPr/>
        </p:nvPicPr>
        <p:blipFill>
          <a:blip r:embed="rId6"/>
          <a:stretch>
            <a:fillRect/>
          </a:stretch>
        </p:blipFill>
        <p:spPr>
          <a:xfrm>
            <a:off x="5207393" y="2573379"/>
            <a:ext cx="4625329" cy="4209382"/>
          </a:xfrm>
          <a:prstGeom prst="rect">
            <a:avLst/>
          </a:prstGeom>
          <a:ln w="38100">
            <a:solidFill>
              <a:schemeClr val="bg1"/>
            </a:solidFill>
          </a:ln>
        </p:spPr>
      </p:pic>
    </p:spTree>
    <p:extLst>
      <p:ext uri="{BB962C8B-B14F-4D97-AF65-F5344CB8AC3E}">
        <p14:creationId xmlns:p14="http://schemas.microsoft.com/office/powerpoint/2010/main" val="405709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{CB546EC3-2379-EC4D-A8A1-9B48F728DA75}tf10001120</Template>
  <TotalTime>1335</TotalTime>
  <Words>1264</Words>
  <Application>Microsoft Macintosh PowerPoint</Application>
  <PresentationFormat>Widescreen</PresentationFormat>
  <Paragraphs>186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Parcel</vt:lpstr>
      <vt:lpstr>Loan Defaults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Defaults</dc:title>
  <dc:creator>Thomas Wightman</dc:creator>
  <cp:lastModifiedBy>Thomas Wightman</cp:lastModifiedBy>
  <cp:revision>57</cp:revision>
  <dcterms:created xsi:type="dcterms:W3CDTF">2022-03-14T13:25:10Z</dcterms:created>
  <dcterms:modified xsi:type="dcterms:W3CDTF">2022-03-15T11:40:36Z</dcterms:modified>
</cp:coreProperties>
</file>