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7"/>
  </p:notesMasterIdLst>
  <p:sldIdLst>
    <p:sldId id="258" r:id="rId2"/>
    <p:sldId id="261" r:id="rId3"/>
    <p:sldId id="259" r:id="rId4"/>
    <p:sldId id="257" r:id="rId5"/>
    <p:sldId id="262" r:id="rId6"/>
    <p:sldId id="263" r:id="rId7"/>
    <p:sldId id="271" r:id="rId8"/>
    <p:sldId id="264" r:id="rId9"/>
    <p:sldId id="267" r:id="rId10"/>
    <p:sldId id="266" r:id="rId11"/>
    <p:sldId id="265" r:id="rId12"/>
    <p:sldId id="272" r:id="rId13"/>
    <p:sldId id="274" r:id="rId14"/>
    <p:sldId id="273"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0"/>
    <p:restoredTop sz="80986"/>
  </p:normalViewPr>
  <p:slideViewPr>
    <p:cSldViewPr snapToGrid="0" snapToObjects="1">
      <p:cViewPr>
        <p:scale>
          <a:sx n="83" d="100"/>
          <a:sy n="83" d="100"/>
        </p:scale>
        <p:origin x="6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loan defaults, specifically looking who is likely to default, why they are likely and where these people they are from </a:t>
            </a:r>
          </a:p>
        </p:txBody>
      </p:sp>
      <p:sp>
        <p:nvSpPr>
          <p:cNvPr id="4" name="Slide Number Placeholder 3"/>
          <p:cNvSpPr>
            <a:spLocks noGrp="1"/>
          </p:cNvSpPr>
          <p:nvPr>
            <p:ph type="sldNum" sz="quarter" idx="5"/>
          </p:nvPr>
        </p:nvSpPr>
        <p:spPr/>
        <p:txBody>
          <a:bodyPr/>
          <a:lstStyle/>
          <a:p>
            <a:fld id="{360BD77D-F896-FD47-98B6-59426B3702AE}" type="slidenum">
              <a:rPr lang="en-US" smtClean="0"/>
              <a:t>1</a:t>
            </a:fld>
            <a:endParaRPr lang="en-US"/>
          </a:p>
        </p:txBody>
      </p:sp>
    </p:spTree>
    <p:extLst>
      <p:ext uri="{BB962C8B-B14F-4D97-AF65-F5344CB8AC3E}">
        <p14:creationId xmlns:p14="http://schemas.microsoft.com/office/powerpoint/2010/main" val="258834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Looking at the ratios of defaulted to non-defaulted loans per purpose with purpose on the left and ratio along the bottom, we can see that loans for small businesses, loans to pay off education fees and loans used for the creating of renewable energy sources are the top of the chart. In fact you can identify sections within the data, showing roughly 3 main areas of risk-</a:t>
            </a:r>
          </a:p>
          <a:p>
            <a:pPr marL="171450" indent="-171450">
              <a:buFontTx/>
              <a:buChar char="-"/>
            </a:pPr>
            <a:r>
              <a:rPr lang="en-US" dirty="0"/>
              <a:t>CLICK-  from high / medium /  low.</a:t>
            </a:r>
          </a:p>
          <a:p>
            <a:pPr marL="171450" indent="-171450">
              <a:buFontTx/>
              <a:buChar char="-"/>
            </a:pPr>
            <a:endParaRPr lang="en-US" dirty="0"/>
          </a:p>
          <a:p>
            <a:pPr marL="171450" indent="-171450">
              <a:buFontTx/>
              <a:buChar char="-"/>
            </a:pPr>
            <a:r>
              <a:rPr lang="en-US" dirty="0"/>
              <a:t>CLICK – </a:t>
            </a:r>
          </a:p>
          <a:p>
            <a:pPr marL="171450" indent="-171450">
              <a:buFontTx/>
              <a:buChar char="-"/>
            </a:pPr>
            <a:r>
              <a:rPr lang="en-US" dirty="0"/>
              <a:t>Reflected in the Volume of defaulted to non-defaulted loans plot, with purpose on the left and number of loans on the bottom, is a distribution that shows the top 6 purposes for a loan actually falling into the low to medium risk categories - this is great for LC as the Majority of their customers are using loans for reasons less likely to default.</a:t>
            </a:r>
          </a:p>
          <a:p>
            <a:pPr marL="171450" indent="-171450">
              <a:buFontTx/>
              <a:buChar char="-"/>
            </a:pPr>
            <a:r>
              <a:rPr lang="en-US" dirty="0"/>
              <a:t>However, -CLICK-  as “other” is in the upper limit of medium risk I have chosen to omit “other” from the profile of a customer less likely to default. - CLICK-</a:t>
            </a:r>
          </a:p>
          <a:p>
            <a:pPr marL="171450" indent="-171450">
              <a:buFontTx/>
              <a:buChar char="-"/>
            </a:pPr>
            <a:r>
              <a:rPr lang="en-US" dirty="0"/>
              <a:t>With debt consolidation being at the bottom end of medium risk and with the volume almost as much as the other 13 purposes combined, it would be detrimental for profits to exclude this from a positive customer profile.</a:t>
            </a:r>
          </a:p>
          <a:p>
            <a:pPr marL="171450" indent="-171450">
              <a:buFontTx/>
              <a:buChar char="-"/>
            </a:pPr>
            <a:r>
              <a:rPr lang="en-US" dirty="0"/>
              <a:t>CLICK - SO, the least likely to default based on default ratios and risk categories, Least likely to default are.....</a:t>
            </a:r>
          </a:p>
          <a:p>
            <a:pPr marL="171450" indent="-171450">
              <a:buFontTx/>
              <a:buChar char="-"/>
            </a:pPr>
            <a:r>
              <a:rPr lang="en-US" dirty="0"/>
              <a:t>CLICK most likely to default are....</a:t>
            </a:r>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a:t>
            </a:r>
          </a:p>
          <a:p>
            <a:pPr marL="171450" indent="-171450">
              <a:buFontTx/>
              <a:buChar char="-"/>
            </a:pPr>
            <a:r>
              <a:rPr lang="en-US" dirty="0"/>
              <a:t>CLICK - Filtering those on defaulted loans there is no surprise the highest number of defaults were the same top 5 stats, SO To get a better representation at defaults, I looked at the default rate...</a:t>
            </a:r>
          </a:p>
          <a:p>
            <a:pPr marL="171450" indent="-171450">
              <a:buFontTx/>
              <a:buChar char="-"/>
            </a:pPr>
            <a:r>
              <a:rPr lang="en-US" dirty="0"/>
              <a:t>CLICK</a:t>
            </a:r>
          </a:p>
          <a:p>
            <a:r>
              <a:rPr lang="en-US" dirty="0"/>
              <a:t>-  Map - ratio of defaults per state ( darker the area the higher default ratio) - Immediately you can see states such at Nebraska, Indiana, Nevada Mississippi and Alaska floating bottom left have the highest ratio of defaults, however I felt was is not truly accurate....</a:t>
            </a:r>
          </a:p>
          <a:p>
            <a:r>
              <a:rPr lang="en-US" dirty="0"/>
              <a:t>- CLICK</a:t>
            </a:r>
          </a:p>
          <a:p>
            <a:r>
              <a:rPr lang="en-US" dirty="0"/>
              <a:t>- ... because as you can see the loan counts are not all proportionate to each other : Nebraska having 6/11 customers default could be giving an unfair representation of the state, so what I did was...</a:t>
            </a:r>
          </a:p>
          <a:p>
            <a:r>
              <a:rPr lang="en-US" dirty="0"/>
              <a:t>- CLICK</a:t>
            </a:r>
          </a:p>
          <a:p>
            <a:r>
              <a:rPr lang="en-US" dirty="0"/>
              <a:t>-  highlight the top 5 states above the average loan count (847 loans) with the highest default rate. </a:t>
            </a:r>
          </a:p>
          <a:p>
            <a:r>
              <a:rPr lang="en-US" dirty="0"/>
              <a:t>- CLICK</a:t>
            </a:r>
          </a:p>
          <a:p>
            <a:r>
              <a:rPr lang="en-US" dirty="0"/>
              <a:t>- I did the same with but with the lowest default rate</a:t>
            </a:r>
          </a:p>
          <a:p>
            <a:r>
              <a:rPr lang="en-US" dirty="0"/>
              <a:t>- SO??? -  CLICK - the states denoted are most and least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368392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15</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insight into the brief I chose,  essentially</a:t>
            </a:r>
          </a:p>
          <a:p>
            <a:r>
              <a:rPr lang="en-US" dirty="0"/>
              <a:t>I want to identify WHO is likely to default on their loan and who the company I am working for, should lend to in the future </a:t>
            </a:r>
          </a:p>
          <a:p>
            <a:endParaRPr lang="en-US" dirty="0"/>
          </a:p>
          <a:p>
            <a:r>
              <a:rPr lang="en-US" dirty="0"/>
              <a:t>From this you can begin to identify business question from and for all you data spuds out there you may even be able to imagine what the analysis process looks like..</a:t>
            </a:r>
          </a:p>
          <a:p>
            <a:endParaRPr lang="en-US" dirty="0"/>
          </a:p>
          <a:p>
            <a:r>
              <a:rPr lang="en-US" dirty="0"/>
              <a:t>CLICK</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Scheduled for 10 mins + time for questions</a:t>
            </a:r>
          </a:p>
          <a:p>
            <a:endParaRPr lang="en-US" dirty="0"/>
          </a:p>
          <a:p>
            <a:r>
              <a:rPr lang="en-US" dirty="0"/>
              <a:t>Covering topics...</a:t>
            </a:r>
          </a:p>
          <a:p>
            <a:endParaRPr lang="en-US" dirty="0"/>
          </a:p>
          <a:p>
            <a:endParaRPr lang="en-US" dirty="0"/>
          </a:p>
          <a:p>
            <a:endParaRPr lang="en-US" dirty="0"/>
          </a:p>
          <a:p>
            <a:r>
              <a:rPr lang="en-US" dirty="0"/>
              <a:t>On a side note during presentation rehearsals to my gf she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Founded - 2006</a:t>
            </a:r>
          </a:p>
          <a:p>
            <a:r>
              <a:rPr lang="en-GB" dirty="0" err="1"/>
              <a:t>LendingClub</a:t>
            </a:r>
            <a:r>
              <a:rPr lang="en-GB" dirty="0"/>
              <a:t> is a peer-to-peer lending company headquartered in San Francisco, California. </a:t>
            </a:r>
          </a:p>
          <a:p>
            <a:endParaRPr lang="en-GB" dirty="0"/>
          </a:p>
          <a:p>
            <a:r>
              <a:rPr lang="en-GB" dirty="0"/>
              <a:t>CLICK</a:t>
            </a:r>
          </a:p>
          <a:p>
            <a:endParaRPr lang="en-GB" dirty="0"/>
          </a:p>
          <a:p>
            <a:r>
              <a:rPr lang="en-GB" dirty="0"/>
              <a:t>They have very enticing home page with promises of wads of cash and to get started and you only need to provide 2 pieces of information.</a:t>
            </a:r>
          </a:p>
          <a:p>
            <a:endParaRPr lang="en-GB" dirty="0"/>
          </a:p>
          <a:p>
            <a:r>
              <a:rPr lang="en-GB" dirty="0"/>
              <a:t> CLICK </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  &gt;&gt;&gt;&gt;&gt;</a:t>
            </a:r>
          </a:p>
          <a:p>
            <a:endParaRPr lang="en-GB" dirty="0"/>
          </a:p>
          <a:p>
            <a:r>
              <a:rPr lang="en-GB" dirty="0"/>
              <a:t>SO?? LC are pathfinder into a new style of loaning system.  Sitting between banks and consumers, essentially facilitators (middle men),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a:t>
            </a:r>
          </a:p>
          <a:p>
            <a:endParaRPr lang="en-US" dirty="0"/>
          </a:p>
          <a:p>
            <a:r>
              <a:rPr lang="en-US" dirty="0"/>
              <a:t>”No Plan Survives Contact with the enemy” or words to that effect..... It certainly was true in my case, as you will find out shortly....</a:t>
            </a:r>
          </a:p>
          <a:p>
            <a:r>
              <a:rPr lang="en-US" dirty="0"/>
              <a:t>----CLICK </a:t>
            </a:r>
          </a:p>
          <a:p>
            <a:r>
              <a:rPr lang="en-US" dirty="0"/>
              <a:t>Firstly </a:t>
            </a:r>
            <a:r>
              <a:rPr lang="en-US" dirty="0" err="1"/>
              <a:t>i</a:t>
            </a:r>
            <a:r>
              <a:rPr lang="en-US" dirty="0"/>
              <a:t> looked at the business question and derived2 parts...</a:t>
            </a:r>
          </a:p>
          <a:p>
            <a:r>
              <a:rPr lang="en-US" dirty="0"/>
              <a:t>----CLICK</a:t>
            </a:r>
          </a:p>
          <a:p>
            <a:r>
              <a:rPr lang="en-US" dirty="0"/>
              <a:t>SO?? I deduced that if uncover the answer to one, by proxy you will uncover the answer to the other.</a:t>
            </a:r>
          </a:p>
          <a:p>
            <a:r>
              <a:rPr lang="en-US" dirty="0"/>
              <a:t>I then broke it down to 3 parts...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I chose these as I felt they best represent the answer to building  a profile of the customer in order to answer the business question.</a:t>
            </a:r>
          </a:p>
          <a:p>
            <a:r>
              <a:rPr lang="en-US" dirty="0"/>
              <a:t>----CLICK</a:t>
            </a:r>
          </a:p>
          <a:p>
            <a:r>
              <a:rPr lang="en-US" dirty="0"/>
              <a:t>A timeline for my project was as follows, broken down into 4 phases...</a:t>
            </a:r>
          </a:p>
          <a:p>
            <a:r>
              <a:rPr lang="en-US" dirty="0"/>
              <a:t>Personal circumstances moved the timeline to the right a day or two however was not such a burden on the project. As you can see I had intended to build a model, I did however its performance was very poor and not worth including... more in the refection slides.</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3 datasets that were all in csv format containing the customer information, full US state names and </a:t>
            </a:r>
            <a:r>
              <a:rPr lang="en-US" dirty="0" err="1"/>
              <a:t>LendingClub</a:t>
            </a:r>
            <a:r>
              <a:rPr lang="en-US" dirty="0"/>
              <a:t> attributed grades which where then joined together.</a:t>
            </a:r>
          </a:p>
          <a:p>
            <a:endParaRPr lang="en-US" dirty="0"/>
          </a:p>
          <a:p>
            <a:r>
              <a:rPr lang="en-US" dirty="0"/>
              <a:t>Quality – A volume of missing values, after cleaning the data of them I almost </a:t>
            </a:r>
            <a:r>
              <a:rPr lang="en-US" dirty="0" err="1"/>
              <a:t>halfed</a:t>
            </a:r>
            <a:r>
              <a:rPr lang="en-US" dirty="0"/>
              <a:t> the </a:t>
            </a:r>
            <a:r>
              <a:rPr lang="en-US" dirty="0" err="1"/>
              <a:t>amout</a:t>
            </a:r>
            <a:r>
              <a:rPr lang="en-US" dirty="0"/>
              <a:t> of columns in the dataset</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From 2007 – late 2011 the top 3 reasons for Loans show as debt consolidation, paying off credit cards and other. Through analysis of user entered descriptions "other" is a mixture repaying debts, credit cards, home repairs, building credit and holidays.</a:t>
            </a:r>
          </a:p>
          <a:p>
            <a:pPr marL="171450" indent="-171450">
              <a:buFontTx/>
              <a:buChar char="-"/>
            </a:pPr>
            <a:endParaRPr lang="en-US" dirty="0"/>
          </a:p>
          <a:p>
            <a:pPr marL="171450" indent="-171450">
              <a:buFontTx/>
              <a:buChar char="-"/>
            </a:pPr>
            <a:r>
              <a:rPr lang="en-US" dirty="0"/>
              <a:t>CLICK </a:t>
            </a:r>
          </a:p>
          <a:p>
            <a:pPr marL="171450" indent="-171450">
              <a:buFontTx/>
              <a:buChar char="-"/>
            </a:pPr>
            <a:endParaRPr lang="en-US" dirty="0"/>
          </a:p>
          <a:p>
            <a:pPr marL="171450" indent="-171450">
              <a:buFontTx/>
              <a:buChar char="-"/>
            </a:pPr>
            <a:r>
              <a:rPr lang="en-US" dirty="0"/>
              <a:t>Line graph shows the journey of these types of  loans over time – debt consolidation remained the highest throughout the time period with paying off credit cards overtaking the “other” category – CLICK-  around mid 2010.</a:t>
            </a:r>
          </a:p>
          <a:p>
            <a:pPr marL="171450" indent="-171450">
              <a:buFontTx/>
              <a:buChar char="-"/>
            </a:pPr>
            <a:endParaRPr lang="en-US" dirty="0"/>
          </a:p>
          <a:p>
            <a:pPr marL="171450" indent="-171450">
              <a:buFontTx/>
              <a:buChar char="-"/>
            </a:pPr>
            <a:r>
              <a:rPr lang="en-US" dirty="0"/>
              <a:t>TAKEAWAY– debt consolidation remains the most popular reasons for LC Loans </a:t>
            </a:r>
          </a:p>
          <a:p>
            <a:endParaRPr lang="en-US" dirty="0"/>
          </a:p>
          <a:p>
            <a:r>
              <a:rPr lang="en-US" dirty="0"/>
              <a:t>Now looking back at the brief I had to find those customers most likely to default.... that meant defining a defaulted loan..... &gt;&gt;&gt;</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a:t>
            </a:r>
          </a:p>
          <a:p>
            <a:endParaRPr lang="en-GB" dirty="0"/>
          </a:p>
          <a:p>
            <a:r>
              <a:rPr lang="en-GB" dirty="0"/>
              <a:t>- Looking at the categories of loan status in the dataset,</a:t>
            </a:r>
          </a:p>
          <a:p>
            <a:r>
              <a:rPr lang="en-GB" dirty="0"/>
              <a:t>this shows the volume of customers in each category - category down the side and volume across the bottom.</a:t>
            </a:r>
          </a:p>
          <a:p>
            <a:endParaRPr lang="en-GB" dirty="0"/>
          </a:p>
          <a:p>
            <a:r>
              <a:rPr lang="en-GB" dirty="0"/>
              <a:t>- Highlighted in red are the categories that meet the definition of a defaulted loan.</a:t>
            </a:r>
          </a:p>
          <a:p>
            <a:endParaRPr lang="en-GB" dirty="0"/>
          </a:p>
          <a:p>
            <a:r>
              <a:rPr lang="en-GB" dirty="0"/>
              <a:t>- What this gave me was a  CLICK</a:t>
            </a:r>
          </a:p>
          <a:p>
            <a:endParaRPr lang="en-GB" dirty="0"/>
          </a:p>
          <a:p>
            <a:r>
              <a:rPr lang="en-US" dirty="0"/>
              <a:t>85% non-defaults, 15% defaulted - as it stand enough data to conduct basic analysis on.</a:t>
            </a:r>
          </a:p>
          <a:p>
            <a:endParaRPr lang="en-US" dirty="0"/>
          </a:p>
          <a:p>
            <a:r>
              <a:rPr lang="en-US" dirty="0"/>
              <a:t>Returning to my 3 identified sub-questions, I began with Who is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 on Defaults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694774" y="5295911"/>
            <a:ext cx="7076603" cy="1245182"/>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Defaulted Loans, The Why’s:</a:t>
            </a:r>
          </a:p>
          <a:p>
            <a:r>
              <a:rPr lang="en-US" sz="5400" dirty="0"/>
              <a:t>LOAN PURPOSE</a:t>
            </a:r>
          </a:p>
        </p:txBody>
      </p:sp>
      <p:pic>
        <p:nvPicPr>
          <p:cNvPr id="27" name="Picture 26">
            <a:extLst>
              <a:ext uri="{FF2B5EF4-FFF2-40B4-BE49-F238E27FC236}">
                <a16:creationId xmlns:a16="http://schemas.microsoft.com/office/drawing/2014/main" id="{C6AAED71-273F-944F-806D-1F06D42E4776}"/>
              </a:ext>
            </a:extLst>
          </p:cNvPr>
          <p:cNvPicPr>
            <a:picLocks noChangeAspect="1"/>
          </p:cNvPicPr>
          <p:nvPr/>
        </p:nvPicPr>
        <p:blipFill>
          <a:blip r:embed="rId4"/>
          <a:stretch>
            <a:fillRect/>
          </a:stretch>
        </p:blipFill>
        <p:spPr>
          <a:xfrm>
            <a:off x="138612" y="151078"/>
            <a:ext cx="6032500" cy="4918511"/>
          </a:xfrm>
          <a:prstGeom prst="rect">
            <a:avLst/>
          </a:prstGeom>
          <a:ln w="38100">
            <a:solidFill>
              <a:schemeClr val="bg1"/>
            </a:solidFill>
          </a:ln>
        </p:spPr>
      </p:pic>
      <p:grpSp>
        <p:nvGrpSpPr>
          <p:cNvPr id="36" name="Group 35">
            <a:extLst>
              <a:ext uri="{FF2B5EF4-FFF2-40B4-BE49-F238E27FC236}">
                <a16:creationId xmlns:a16="http://schemas.microsoft.com/office/drawing/2014/main" id="{AD37250E-58B1-2444-9A5A-181EF57922BE}"/>
              </a:ext>
            </a:extLst>
          </p:cNvPr>
          <p:cNvGrpSpPr/>
          <p:nvPr/>
        </p:nvGrpSpPr>
        <p:grpSpPr>
          <a:xfrm>
            <a:off x="293916" y="555172"/>
            <a:ext cx="4504671" cy="881742"/>
            <a:chOff x="293916" y="555173"/>
            <a:chExt cx="4504671" cy="881742"/>
          </a:xfrm>
        </p:grpSpPr>
        <p:sp>
          <p:nvSpPr>
            <p:cNvPr id="32" name="Rectangle 31">
              <a:extLst>
                <a:ext uri="{FF2B5EF4-FFF2-40B4-BE49-F238E27FC236}">
                  <a16:creationId xmlns:a16="http://schemas.microsoft.com/office/drawing/2014/main" id="{A54F94A7-57FF-444C-A342-85C7322F2408}"/>
                </a:ext>
              </a:extLst>
            </p:cNvPr>
            <p:cNvSpPr/>
            <p:nvPr/>
          </p:nvSpPr>
          <p:spPr>
            <a:xfrm>
              <a:off x="293916" y="555173"/>
              <a:ext cx="2188028" cy="881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70F2198-F183-6041-A604-44A9A9F5AF0F}"/>
                </a:ext>
              </a:extLst>
            </p:cNvPr>
            <p:cNvSpPr txBox="1"/>
            <p:nvPr/>
          </p:nvSpPr>
          <p:spPr>
            <a:xfrm>
              <a:off x="2836190" y="759417"/>
              <a:ext cx="1962397" cy="369332"/>
            </a:xfrm>
            <a:prstGeom prst="rect">
              <a:avLst/>
            </a:prstGeom>
            <a:solidFill>
              <a:schemeClr val="tx1"/>
            </a:solidFill>
            <a:ln w="28575">
              <a:solidFill>
                <a:srgbClr val="FF0000"/>
              </a:solidFill>
            </a:ln>
          </p:spPr>
          <p:txBody>
            <a:bodyPr wrap="none" rtlCol="0">
              <a:spAutoFit/>
            </a:bodyPr>
            <a:lstStyle/>
            <a:p>
              <a:r>
                <a:rPr lang="en-US" dirty="0">
                  <a:solidFill>
                    <a:srgbClr val="FF0000"/>
                  </a:solidFill>
                </a:rPr>
                <a:t>High risk of default</a:t>
              </a:r>
            </a:p>
          </p:txBody>
        </p:sp>
      </p:grpSp>
      <p:grpSp>
        <p:nvGrpSpPr>
          <p:cNvPr id="37" name="Group 36">
            <a:extLst>
              <a:ext uri="{FF2B5EF4-FFF2-40B4-BE49-F238E27FC236}">
                <a16:creationId xmlns:a16="http://schemas.microsoft.com/office/drawing/2014/main" id="{79158956-EB97-884E-AD6B-424E2B81BEA7}"/>
              </a:ext>
            </a:extLst>
          </p:cNvPr>
          <p:cNvGrpSpPr/>
          <p:nvPr/>
        </p:nvGrpSpPr>
        <p:grpSpPr>
          <a:xfrm>
            <a:off x="293916" y="1480457"/>
            <a:ext cx="4653737" cy="1676400"/>
            <a:chOff x="293916" y="1467270"/>
            <a:chExt cx="4653737" cy="1676400"/>
          </a:xfrm>
        </p:grpSpPr>
        <p:sp>
          <p:nvSpPr>
            <p:cNvPr id="31" name="Rectangle 30">
              <a:extLst>
                <a:ext uri="{FF2B5EF4-FFF2-40B4-BE49-F238E27FC236}">
                  <a16:creationId xmlns:a16="http://schemas.microsoft.com/office/drawing/2014/main" id="{B3AC937C-A771-E14B-A3E3-0D2DA6D8B9A5}"/>
                </a:ext>
              </a:extLst>
            </p:cNvPr>
            <p:cNvSpPr/>
            <p:nvPr/>
          </p:nvSpPr>
          <p:spPr>
            <a:xfrm>
              <a:off x="293916" y="1467270"/>
              <a:ext cx="1796142" cy="1676400"/>
            </a:xfrm>
            <a:prstGeom prst="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5FAC0C4-EBCF-F24E-91EA-4067C60119F3}"/>
                </a:ext>
              </a:extLst>
            </p:cNvPr>
            <p:cNvSpPr txBox="1"/>
            <p:nvPr/>
          </p:nvSpPr>
          <p:spPr>
            <a:xfrm>
              <a:off x="2666259" y="2262767"/>
              <a:ext cx="2281394" cy="369332"/>
            </a:xfrm>
            <a:prstGeom prst="rect">
              <a:avLst/>
            </a:prstGeom>
            <a:solidFill>
              <a:schemeClr val="tx1"/>
            </a:solidFill>
            <a:ln w="28575">
              <a:solidFill>
                <a:schemeClr val="tx2">
                  <a:lumMod val="75000"/>
                </a:schemeClr>
              </a:solidFill>
            </a:ln>
          </p:spPr>
          <p:txBody>
            <a:bodyPr wrap="none" rtlCol="0">
              <a:spAutoFit/>
            </a:bodyPr>
            <a:lstStyle/>
            <a:p>
              <a:r>
                <a:rPr lang="en-US" dirty="0">
                  <a:solidFill>
                    <a:schemeClr val="tx2">
                      <a:lumMod val="75000"/>
                    </a:schemeClr>
                  </a:solidFill>
                </a:rPr>
                <a:t>Medium risk of default</a:t>
              </a:r>
            </a:p>
          </p:txBody>
        </p:sp>
      </p:grpSp>
      <p:grpSp>
        <p:nvGrpSpPr>
          <p:cNvPr id="38" name="Group 37">
            <a:extLst>
              <a:ext uri="{FF2B5EF4-FFF2-40B4-BE49-F238E27FC236}">
                <a16:creationId xmlns:a16="http://schemas.microsoft.com/office/drawing/2014/main" id="{98D2F1A6-BDDD-6D49-9689-808E4E3C0FF3}"/>
              </a:ext>
            </a:extLst>
          </p:cNvPr>
          <p:cNvGrpSpPr/>
          <p:nvPr/>
        </p:nvGrpSpPr>
        <p:grpSpPr>
          <a:xfrm>
            <a:off x="293916" y="3200400"/>
            <a:ext cx="4480292" cy="1458685"/>
            <a:chOff x="293916" y="3200400"/>
            <a:chExt cx="4480292" cy="1458685"/>
          </a:xfrm>
        </p:grpSpPr>
        <p:sp>
          <p:nvSpPr>
            <p:cNvPr id="30" name="Rectangle 29">
              <a:extLst>
                <a:ext uri="{FF2B5EF4-FFF2-40B4-BE49-F238E27FC236}">
                  <a16:creationId xmlns:a16="http://schemas.microsoft.com/office/drawing/2014/main" id="{2C2505B7-8065-024C-B86E-3BEB5D7F4AAF}"/>
                </a:ext>
              </a:extLst>
            </p:cNvPr>
            <p:cNvSpPr/>
            <p:nvPr/>
          </p:nvSpPr>
          <p:spPr>
            <a:xfrm>
              <a:off x="293916" y="3200400"/>
              <a:ext cx="1632856" cy="14586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916FA61-ACD3-9447-AEDA-28325C34914C}"/>
                </a:ext>
              </a:extLst>
            </p:cNvPr>
            <p:cNvSpPr txBox="1"/>
            <p:nvPr/>
          </p:nvSpPr>
          <p:spPr>
            <a:xfrm>
              <a:off x="2839704" y="3745076"/>
              <a:ext cx="1934504" cy="369332"/>
            </a:xfrm>
            <a:prstGeom prst="rect">
              <a:avLst/>
            </a:prstGeom>
            <a:solidFill>
              <a:schemeClr val="tx1"/>
            </a:solidFill>
            <a:ln w="28575">
              <a:solidFill>
                <a:srgbClr val="0070C0"/>
              </a:solidFill>
            </a:ln>
          </p:spPr>
          <p:txBody>
            <a:bodyPr wrap="none" rtlCol="0">
              <a:spAutoFit/>
            </a:bodyPr>
            <a:lstStyle/>
            <a:p>
              <a:r>
                <a:rPr lang="en-US" dirty="0">
                  <a:solidFill>
                    <a:srgbClr val="0070C0"/>
                  </a:solidFill>
                </a:rPr>
                <a:t>Low risk of default</a:t>
              </a:r>
            </a:p>
          </p:txBody>
        </p:sp>
      </p:grpSp>
      <p:pic>
        <p:nvPicPr>
          <p:cNvPr id="40" name="Picture 39">
            <a:extLst>
              <a:ext uri="{FF2B5EF4-FFF2-40B4-BE49-F238E27FC236}">
                <a16:creationId xmlns:a16="http://schemas.microsoft.com/office/drawing/2014/main" id="{32D820AD-3B88-F34F-ADB1-441ECB8D7E01}"/>
              </a:ext>
            </a:extLst>
          </p:cNvPr>
          <p:cNvPicPr>
            <a:picLocks noChangeAspect="1"/>
          </p:cNvPicPr>
          <p:nvPr/>
        </p:nvPicPr>
        <p:blipFill>
          <a:blip r:embed="rId5"/>
          <a:stretch>
            <a:fillRect/>
          </a:stretch>
        </p:blipFill>
        <p:spPr>
          <a:xfrm>
            <a:off x="6271692" y="151077"/>
            <a:ext cx="5819728" cy="4918511"/>
          </a:xfrm>
          <a:prstGeom prst="rect">
            <a:avLst/>
          </a:prstGeom>
          <a:ln w="38100">
            <a:solidFill>
              <a:schemeClr val="bg1"/>
            </a:solidFill>
          </a:ln>
        </p:spPr>
      </p:pic>
      <p:grpSp>
        <p:nvGrpSpPr>
          <p:cNvPr id="66" name="Group 65">
            <a:extLst>
              <a:ext uri="{FF2B5EF4-FFF2-40B4-BE49-F238E27FC236}">
                <a16:creationId xmlns:a16="http://schemas.microsoft.com/office/drawing/2014/main" id="{1BB02954-CB1C-7249-9BDA-34212F70BD6A}"/>
              </a:ext>
            </a:extLst>
          </p:cNvPr>
          <p:cNvGrpSpPr/>
          <p:nvPr/>
        </p:nvGrpSpPr>
        <p:grpSpPr>
          <a:xfrm>
            <a:off x="6376206" y="489565"/>
            <a:ext cx="4630476" cy="1556211"/>
            <a:chOff x="6376206" y="489565"/>
            <a:chExt cx="4630476" cy="1556211"/>
          </a:xfrm>
        </p:grpSpPr>
        <p:sp>
          <p:nvSpPr>
            <p:cNvPr id="41" name="Rectangle 40">
              <a:extLst>
                <a:ext uri="{FF2B5EF4-FFF2-40B4-BE49-F238E27FC236}">
                  <a16:creationId xmlns:a16="http://schemas.microsoft.com/office/drawing/2014/main" id="{F776A380-C150-4F4B-A16D-D2540A44FA7A}"/>
                </a:ext>
              </a:extLst>
            </p:cNvPr>
            <p:cNvSpPr/>
            <p:nvPr/>
          </p:nvSpPr>
          <p:spPr>
            <a:xfrm>
              <a:off x="6376206" y="1436914"/>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36E4AEB-6E9C-4D43-949A-D326B9793A8B}"/>
                </a:ext>
              </a:extLst>
            </p:cNvPr>
            <p:cNvSpPr/>
            <p:nvPr/>
          </p:nvSpPr>
          <p:spPr>
            <a:xfrm>
              <a:off x="6376206" y="489565"/>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832018F-A268-1B43-AE86-6233B0E194C3}"/>
                </a:ext>
              </a:extLst>
            </p:cNvPr>
            <p:cNvSpPr txBox="1"/>
            <p:nvPr/>
          </p:nvSpPr>
          <p:spPr>
            <a:xfrm>
              <a:off x="8535756" y="705689"/>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cxnSp>
          <p:nvCxnSpPr>
            <p:cNvPr id="54" name="Straight Connector 53">
              <a:extLst>
                <a:ext uri="{FF2B5EF4-FFF2-40B4-BE49-F238E27FC236}">
                  <a16:creationId xmlns:a16="http://schemas.microsoft.com/office/drawing/2014/main" id="{DF5B6DEE-4062-E34E-8763-E8892E3BE168}"/>
                </a:ext>
              </a:extLst>
            </p:cNvPr>
            <p:cNvCxnSpPr>
              <a:stCxn id="42" idx="3"/>
            </p:cNvCxnSpPr>
            <p:nvPr/>
          </p:nvCxnSpPr>
          <p:spPr>
            <a:xfrm>
              <a:off x="7377193" y="793996"/>
              <a:ext cx="1158563" cy="4458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656A6-483B-7947-93B9-2F4EB1734901}"/>
                </a:ext>
              </a:extLst>
            </p:cNvPr>
            <p:cNvCxnSpPr>
              <a:cxnSpLocks/>
              <a:stCxn id="41" idx="3"/>
            </p:cNvCxnSpPr>
            <p:nvPr/>
          </p:nvCxnSpPr>
          <p:spPr>
            <a:xfrm flipV="1">
              <a:off x="7377193" y="1458380"/>
              <a:ext cx="1158563" cy="28296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F0C7CF5-713F-844E-A921-D787363790A0}"/>
              </a:ext>
            </a:extLst>
          </p:cNvPr>
          <p:cNvGrpSpPr/>
          <p:nvPr/>
        </p:nvGrpSpPr>
        <p:grpSpPr>
          <a:xfrm>
            <a:off x="6376206" y="2122765"/>
            <a:ext cx="4669694" cy="2610986"/>
            <a:chOff x="6376206" y="2122765"/>
            <a:chExt cx="4669694" cy="2610986"/>
          </a:xfrm>
        </p:grpSpPr>
        <p:sp>
          <p:nvSpPr>
            <p:cNvPr id="47" name="Rectangle 46">
              <a:extLst>
                <a:ext uri="{FF2B5EF4-FFF2-40B4-BE49-F238E27FC236}">
                  <a16:creationId xmlns:a16="http://schemas.microsoft.com/office/drawing/2014/main" id="{3140BA38-DFEB-5349-BB90-D8C64C805159}"/>
                </a:ext>
              </a:extLst>
            </p:cNvPr>
            <p:cNvSpPr/>
            <p:nvPr/>
          </p:nvSpPr>
          <p:spPr>
            <a:xfrm>
              <a:off x="6376206" y="212276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250A00E-31B3-1245-8594-CA0B18F3F4C4}"/>
                </a:ext>
              </a:extLst>
            </p:cNvPr>
            <p:cNvSpPr/>
            <p:nvPr/>
          </p:nvSpPr>
          <p:spPr>
            <a:xfrm>
              <a:off x="6376206" y="4584418"/>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51610DD-471E-6546-A54D-E88A61AC9DB5}"/>
                </a:ext>
              </a:extLst>
            </p:cNvPr>
            <p:cNvSpPr/>
            <p:nvPr/>
          </p:nvSpPr>
          <p:spPr>
            <a:xfrm>
              <a:off x="6376206" y="396507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9F6DE431-0EFF-714F-AB0B-DFE71ED0F5D7}"/>
                </a:ext>
              </a:extLst>
            </p:cNvPr>
            <p:cNvSpPr txBox="1"/>
            <p:nvPr/>
          </p:nvSpPr>
          <p:spPr>
            <a:xfrm>
              <a:off x="8548584" y="2981768"/>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cxnSp>
          <p:nvCxnSpPr>
            <p:cNvPr id="58" name="Straight Connector 57">
              <a:extLst>
                <a:ext uri="{FF2B5EF4-FFF2-40B4-BE49-F238E27FC236}">
                  <a16:creationId xmlns:a16="http://schemas.microsoft.com/office/drawing/2014/main" id="{FEB1D278-A7B8-2045-9372-50E4FCD752AD}"/>
                </a:ext>
              </a:extLst>
            </p:cNvPr>
            <p:cNvCxnSpPr>
              <a:cxnSpLocks/>
            </p:cNvCxnSpPr>
            <p:nvPr/>
          </p:nvCxnSpPr>
          <p:spPr>
            <a:xfrm flipV="1">
              <a:off x="7377192" y="3929742"/>
              <a:ext cx="1158564" cy="7206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441496-65A6-394E-8E97-BBA6A6592AC2}"/>
                </a:ext>
              </a:extLst>
            </p:cNvPr>
            <p:cNvCxnSpPr>
              <a:cxnSpLocks/>
              <a:stCxn id="47" idx="3"/>
            </p:cNvCxnSpPr>
            <p:nvPr/>
          </p:nvCxnSpPr>
          <p:spPr>
            <a:xfrm>
              <a:off x="7377193" y="2197432"/>
              <a:ext cx="1158563" cy="11723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9809BDD-9B08-5E44-8252-6FE398FEB9C1}"/>
                </a:ext>
              </a:extLst>
            </p:cNvPr>
            <p:cNvCxnSpPr>
              <a:cxnSpLocks/>
              <a:stCxn id="51" idx="3"/>
            </p:cNvCxnSpPr>
            <p:nvPr/>
          </p:nvCxnSpPr>
          <p:spPr>
            <a:xfrm flipV="1">
              <a:off x="7377193" y="3520840"/>
              <a:ext cx="1158562" cy="518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Right Arrow 68">
            <a:extLst>
              <a:ext uri="{FF2B5EF4-FFF2-40B4-BE49-F238E27FC236}">
                <a16:creationId xmlns:a16="http://schemas.microsoft.com/office/drawing/2014/main" id="{4FD571BD-5B20-1C49-806F-92DE5D62298B}"/>
              </a:ext>
            </a:extLst>
          </p:cNvPr>
          <p:cNvSpPr/>
          <p:nvPr/>
        </p:nvSpPr>
        <p:spPr>
          <a:xfrm rot="10800000">
            <a:off x="1589320" y="1347001"/>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1+#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456563"/>
            <a:ext cx="7629039" cy="1245182"/>
          </a:xfrm>
        </p:spPr>
        <p:txBody>
          <a:bodyPr vert="horz" lIns="91440" tIns="45720" rIns="91440" bIns="45720" rtlCol="0">
            <a:normAutofit fontScale="77500" lnSpcReduction="20000"/>
          </a:bodyPr>
          <a:lstStyle/>
          <a:p>
            <a:r>
              <a:rPr lang="en-US" sz="5400" dirty="0"/>
              <a:t>Defaulted Loans, The Where’s:</a:t>
            </a:r>
          </a:p>
          <a:p>
            <a:r>
              <a:rPr lang="en-US" sz="5400" dirty="0"/>
              <a:t>GEOGRAPHIC LOCATION</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9464" y="118453"/>
            <a:ext cx="5691811" cy="425557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6180911" y="110637"/>
            <a:ext cx="5711750" cy="4263386"/>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2062256" y="105087"/>
            <a:ext cx="8641497"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7"/>
          <a:stretch>
            <a:fillRect/>
          </a:stretch>
        </p:blipFill>
        <p:spPr>
          <a:xfrm>
            <a:off x="192008" y="2685731"/>
            <a:ext cx="5941361" cy="2505021"/>
          </a:xfrm>
          <a:prstGeom prst="rect">
            <a:avLst/>
          </a:prstGeom>
          <a:ln w="38100">
            <a:solidFill>
              <a:schemeClr val="bg1"/>
            </a:solidFill>
          </a:ln>
        </p:spPr>
      </p:pic>
      <p:pic>
        <p:nvPicPr>
          <p:cNvPr id="28" name="Picture 27">
            <a:extLst>
              <a:ext uri="{FF2B5EF4-FFF2-40B4-BE49-F238E27FC236}">
                <a16:creationId xmlns:a16="http://schemas.microsoft.com/office/drawing/2014/main" id="{9505E0ED-94CA-C34B-B7A5-E28833DB4714}"/>
              </a:ext>
            </a:extLst>
          </p:cNvPr>
          <p:cNvPicPr>
            <a:picLocks noChangeAspect="1"/>
          </p:cNvPicPr>
          <p:nvPr/>
        </p:nvPicPr>
        <p:blipFill>
          <a:blip r:embed="rId8"/>
          <a:stretch>
            <a:fillRect/>
          </a:stretch>
        </p:blipFill>
        <p:spPr>
          <a:xfrm>
            <a:off x="6186781" y="102746"/>
            <a:ext cx="5907016" cy="5088006"/>
          </a:xfrm>
          <a:prstGeom prst="rect">
            <a:avLst/>
          </a:prstGeom>
          <a:ln w="38100">
            <a:solidFill>
              <a:schemeClr val="bg1"/>
            </a:solidFill>
          </a:ln>
        </p:spPr>
      </p:pic>
      <p:grpSp>
        <p:nvGrpSpPr>
          <p:cNvPr id="29" name="Group 28">
            <a:extLst>
              <a:ext uri="{FF2B5EF4-FFF2-40B4-BE49-F238E27FC236}">
                <a16:creationId xmlns:a16="http://schemas.microsoft.com/office/drawing/2014/main" id="{D0575AAD-E114-074A-A753-5840D1433EC7}"/>
              </a:ext>
            </a:extLst>
          </p:cNvPr>
          <p:cNvGrpSpPr/>
          <p:nvPr/>
        </p:nvGrpSpPr>
        <p:grpSpPr>
          <a:xfrm>
            <a:off x="294078" y="1154547"/>
            <a:ext cx="9858884" cy="3900084"/>
            <a:chOff x="294078" y="1154547"/>
            <a:chExt cx="9858884" cy="3900084"/>
          </a:xfrm>
        </p:grpSpPr>
        <p:sp>
          <p:nvSpPr>
            <p:cNvPr id="20" name="Rectangle 19">
              <a:extLst>
                <a:ext uri="{FF2B5EF4-FFF2-40B4-BE49-F238E27FC236}">
                  <a16:creationId xmlns:a16="http://schemas.microsoft.com/office/drawing/2014/main" id="{558DCEC4-B455-414E-8F7A-75F217BF0B5A}"/>
                </a:ext>
              </a:extLst>
            </p:cNvPr>
            <p:cNvSpPr/>
            <p:nvPr/>
          </p:nvSpPr>
          <p:spPr>
            <a:xfrm>
              <a:off x="294078" y="3354297"/>
              <a:ext cx="984029" cy="1632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EB4677-2EBD-E448-B099-403796C6C59A}"/>
                </a:ext>
              </a:extLst>
            </p:cNvPr>
            <p:cNvSpPr/>
            <p:nvPr/>
          </p:nvSpPr>
          <p:spPr>
            <a:xfrm>
              <a:off x="6260727" y="1154547"/>
              <a:ext cx="1093763" cy="39000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4126E3-E9DC-9B4E-8354-9B8AAAAF516E}"/>
                </a:ext>
              </a:extLst>
            </p:cNvPr>
            <p:cNvSpPr txBox="1"/>
            <p:nvPr/>
          </p:nvSpPr>
          <p:spPr>
            <a:xfrm>
              <a:off x="1461072" y="3477400"/>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sp>
          <p:nvSpPr>
            <p:cNvPr id="25" name="TextBox 24">
              <a:extLst>
                <a:ext uri="{FF2B5EF4-FFF2-40B4-BE49-F238E27FC236}">
                  <a16:creationId xmlns:a16="http://schemas.microsoft.com/office/drawing/2014/main" id="{85984E54-0716-D74B-B4CA-B466DA8AAB8F}"/>
                </a:ext>
              </a:extLst>
            </p:cNvPr>
            <p:cNvSpPr txBox="1"/>
            <p:nvPr/>
          </p:nvSpPr>
          <p:spPr>
            <a:xfrm>
              <a:off x="7682036" y="2349955"/>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grpSp>
      <p:pic>
        <p:nvPicPr>
          <p:cNvPr id="33" name="Picture 32">
            <a:extLst>
              <a:ext uri="{FF2B5EF4-FFF2-40B4-BE49-F238E27FC236}">
                <a16:creationId xmlns:a16="http://schemas.microsoft.com/office/drawing/2014/main" id="{8AD98993-64EA-4444-93F1-DF5DF6925298}"/>
              </a:ext>
            </a:extLst>
          </p:cNvPr>
          <p:cNvPicPr>
            <a:picLocks noChangeAspect="1"/>
          </p:cNvPicPr>
          <p:nvPr/>
        </p:nvPicPr>
        <p:blipFill>
          <a:blip r:embed="rId9"/>
          <a:stretch>
            <a:fillRect/>
          </a:stretch>
        </p:blipFill>
        <p:spPr>
          <a:xfrm>
            <a:off x="200576" y="105087"/>
            <a:ext cx="5941362" cy="258064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F70ACD2-FDBE-5347-9332-8240C38251B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8E958613-573A-FE41-9EB9-56648D51300B}"/>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Results – Geography</a:t>
            </a:r>
          </a:p>
        </p:txBody>
      </p:sp>
    </p:spTree>
    <p:extLst>
      <p:ext uri="{BB962C8B-B14F-4D97-AF65-F5344CB8AC3E}">
        <p14:creationId xmlns:p14="http://schemas.microsoft.com/office/powerpoint/2010/main" val="89549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316907"/>
            <a:ext cx="11277600" cy="4387615"/>
            <a:chOff x="556591" y="316907"/>
            <a:chExt cx="11277600" cy="4387615"/>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80094" y="316907"/>
              <a:ext cx="1881809" cy="369332"/>
            </a:xfrm>
            <a:prstGeom prst="rect">
              <a:avLst/>
            </a:prstGeom>
            <a:noFill/>
          </p:spPr>
          <p:txBody>
            <a:bodyPr wrap="square" rtlCol="0">
              <a:spAutoFit/>
            </a:bodyPr>
            <a:lstStyle/>
            <a:p>
              <a:r>
                <a:rPr lang="en-US"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416320"/>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Small Business, Educational Loans, Renewable energies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139321"/>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a:t>
            </a:r>
            <a:r>
              <a:rPr lang="en-US" dirty="0">
                <a:solidFill>
                  <a:srgbClr val="0070C0"/>
                </a:solidFill>
              </a:rPr>
              <a:t>New Jersey</a:t>
            </a:r>
            <a:r>
              <a:rPr lang="en-US" dirty="0">
                <a:solidFill>
                  <a:schemeClr val="bg1"/>
                </a:solidFill>
              </a:rPr>
              <a:t>, </a:t>
            </a:r>
            <a:r>
              <a:rPr lang="en-US" dirty="0">
                <a:solidFill>
                  <a:srgbClr val="0070C0"/>
                </a:solidFill>
              </a:rPr>
              <a:t>Texas</a:t>
            </a:r>
            <a:r>
              <a:rPr lang="en-US" dirty="0">
                <a:solidFill>
                  <a:schemeClr val="bg1"/>
                </a:solidFill>
              </a:rPr>
              <a:t>, </a:t>
            </a:r>
            <a:r>
              <a:rPr lang="en-US" dirty="0">
                <a:solidFill>
                  <a:srgbClr val="0070C0"/>
                </a:solidFill>
              </a:rPr>
              <a:t>New York</a:t>
            </a:r>
            <a:r>
              <a:rPr lang="en-US" dirty="0">
                <a:solidFill>
                  <a:schemeClr val="bg1"/>
                </a:solidFill>
              </a:rPr>
              <a:t>, Pennsylvania,  Arizona, Ohio, Massachusetts, Virginia, Colorado, Illinoi</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r>
              <a:rPr lang="en-US" dirty="0">
                <a:solidFill>
                  <a:srgbClr val="0070C0"/>
                </a:solidFill>
              </a:rPr>
              <a:t>Debt Consolidation</a:t>
            </a:r>
            <a:r>
              <a:rPr lang="en-US" dirty="0">
                <a:solidFill>
                  <a:schemeClr val="bg1"/>
                </a:solidFill>
              </a:rPr>
              <a:t>, </a:t>
            </a:r>
            <a:r>
              <a:rPr lang="en-US" dirty="0">
                <a:solidFill>
                  <a:srgbClr val="0070C0"/>
                </a:solidFill>
              </a:rPr>
              <a:t>Credit Card</a:t>
            </a:r>
            <a:r>
              <a:rPr lang="en-US" dirty="0">
                <a:solidFill>
                  <a:schemeClr val="bg1"/>
                </a:solidFill>
              </a:rPr>
              <a:t>, Home Improvement, </a:t>
            </a:r>
            <a:r>
              <a:rPr lang="en-US" dirty="0">
                <a:solidFill>
                  <a:srgbClr val="0070C0"/>
                </a:solidFill>
              </a:rPr>
              <a:t>Major</a:t>
            </a:r>
            <a:r>
              <a:rPr lang="en-US" dirty="0">
                <a:solidFill>
                  <a:schemeClr val="bg1"/>
                </a:solidFill>
              </a:rPr>
              <a:t> </a:t>
            </a:r>
            <a:r>
              <a:rPr lang="en-US" dirty="0">
                <a:solidFill>
                  <a:srgbClr val="0070C0"/>
                </a:solidFill>
              </a:rPr>
              <a:t>Purchase</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
        <p:nvSpPr>
          <p:cNvPr id="7" name="TextBox 6">
            <a:extLst>
              <a:ext uri="{FF2B5EF4-FFF2-40B4-BE49-F238E27FC236}">
                <a16:creationId xmlns:a16="http://schemas.microsoft.com/office/drawing/2014/main" id="{06FB7A1B-63B1-024C-96F9-95514CC75469}"/>
              </a:ext>
            </a:extLst>
          </p:cNvPr>
          <p:cNvSpPr txBox="1"/>
          <p:nvPr/>
        </p:nvSpPr>
        <p:spPr>
          <a:xfrm>
            <a:off x="352926" y="385010"/>
            <a:ext cx="4748463" cy="3108543"/>
          </a:xfrm>
          <a:prstGeom prst="rect">
            <a:avLst/>
          </a:prstGeom>
          <a:noFill/>
        </p:spPr>
        <p:txBody>
          <a:bodyPr wrap="square" rtlCol="0">
            <a:spAutoFit/>
          </a:bodyPr>
          <a:lstStyle/>
          <a:p>
            <a:r>
              <a:rPr lang="en-US" sz="2800" b="1" dirty="0">
                <a:solidFill>
                  <a:schemeClr val="bg1"/>
                </a:solidFill>
              </a:rPr>
              <a:t>Challenges </a:t>
            </a:r>
          </a:p>
          <a:p>
            <a:endParaRPr lang="en-US" sz="2800" dirty="0">
              <a:solidFill>
                <a:schemeClr val="bg1"/>
              </a:solidFill>
            </a:endParaRPr>
          </a:p>
          <a:p>
            <a:r>
              <a:rPr lang="en-US" sz="2800" dirty="0">
                <a:solidFill>
                  <a:schemeClr val="bg1"/>
                </a:solidFill>
              </a:rPr>
              <a:t>• Understanding the data to  prepare for model building</a:t>
            </a:r>
          </a:p>
          <a:p>
            <a:endParaRPr lang="en-US" sz="2800" dirty="0">
              <a:solidFill>
                <a:schemeClr val="bg1"/>
              </a:solidFill>
            </a:endParaRPr>
          </a:p>
          <a:p>
            <a:r>
              <a:rPr lang="en-US" sz="2800" dirty="0">
                <a:solidFill>
                  <a:schemeClr val="bg1"/>
                </a:solidFill>
              </a:rPr>
              <a:t>• Model planning/creation</a:t>
            </a:r>
          </a:p>
          <a:p>
            <a:endParaRPr lang="en-US" sz="2800" dirty="0">
              <a:solidFill>
                <a:schemeClr val="bg1"/>
              </a:solidFill>
            </a:endParaRPr>
          </a:p>
        </p:txBody>
      </p:sp>
      <p:sp>
        <p:nvSpPr>
          <p:cNvPr id="12" name="TextBox 11">
            <a:extLst>
              <a:ext uri="{FF2B5EF4-FFF2-40B4-BE49-F238E27FC236}">
                <a16:creationId xmlns:a16="http://schemas.microsoft.com/office/drawing/2014/main" id="{6302B6C8-2658-DC46-A039-87DD7859795C}"/>
              </a:ext>
            </a:extLst>
          </p:cNvPr>
          <p:cNvSpPr txBox="1"/>
          <p:nvPr/>
        </p:nvSpPr>
        <p:spPr>
          <a:xfrm>
            <a:off x="6489031" y="398984"/>
            <a:ext cx="4315327" cy="4401205"/>
          </a:xfrm>
          <a:prstGeom prst="rect">
            <a:avLst/>
          </a:prstGeom>
          <a:noFill/>
        </p:spPr>
        <p:txBody>
          <a:bodyPr wrap="square" rtlCol="0">
            <a:spAutoFit/>
          </a:bodyPr>
          <a:lstStyle/>
          <a:p>
            <a:r>
              <a:rPr lang="en-US" sz="2800" b="1" dirty="0">
                <a:solidFill>
                  <a:schemeClr val="bg1"/>
                </a:solidFill>
              </a:rPr>
              <a:t>Change in approach</a:t>
            </a:r>
          </a:p>
          <a:p>
            <a:endParaRPr lang="en-US" sz="2800" b="1" dirty="0">
              <a:solidFill>
                <a:schemeClr val="bg1"/>
              </a:solidFill>
            </a:endParaRPr>
          </a:p>
          <a:p>
            <a:r>
              <a:rPr lang="en-US" sz="2800" dirty="0">
                <a:solidFill>
                  <a:schemeClr val="bg1"/>
                </a:solidFill>
              </a:rPr>
              <a:t>• Use statistical significance testing to quantify findings</a:t>
            </a:r>
          </a:p>
          <a:p>
            <a:endParaRPr lang="en-US" sz="2800" dirty="0">
              <a:solidFill>
                <a:schemeClr val="bg1"/>
              </a:solidFill>
            </a:endParaRPr>
          </a:p>
          <a:p>
            <a:r>
              <a:rPr lang="en-US" sz="2800" dirty="0">
                <a:solidFill>
                  <a:schemeClr val="bg1"/>
                </a:solidFill>
              </a:rPr>
              <a:t>• Identify more correlated variables to defaulting</a:t>
            </a:r>
          </a:p>
          <a:p>
            <a:endParaRPr lang="en-US" sz="2800" dirty="0">
              <a:solidFill>
                <a:schemeClr val="bg1"/>
              </a:solidFill>
            </a:endParaRPr>
          </a:p>
          <a:p>
            <a:r>
              <a:rPr lang="en-US" sz="2800" dirty="0">
                <a:solidFill>
                  <a:schemeClr val="bg1"/>
                </a:solidFill>
              </a:rPr>
              <a:t>• Model knowledge and experience</a:t>
            </a:r>
          </a:p>
        </p:txBody>
      </p:sp>
    </p:spTree>
    <p:extLst>
      <p:ext uri="{BB962C8B-B14F-4D97-AF65-F5344CB8AC3E}">
        <p14:creationId xmlns:p14="http://schemas.microsoft.com/office/powerpoint/2010/main" val="286738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
        <p:nvSpPr>
          <p:cNvPr id="2" name="TextBox 1">
            <a:extLst>
              <a:ext uri="{FF2B5EF4-FFF2-40B4-BE49-F238E27FC236}">
                <a16:creationId xmlns:a16="http://schemas.microsoft.com/office/drawing/2014/main" id="{CF85A5E1-4AE3-134B-9588-04EA6EC982E7}"/>
              </a:ext>
            </a:extLst>
          </p:cNvPr>
          <p:cNvSpPr txBox="1"/>
          <p:nvPr/>
        </p:nvSpPr>
        <p:spPr>
          <a:xfrm>
            <a:off x="4812632" y="1010652"/>
            <a:ext cx="1547218" cy="369332"/>
          </a:xfrm>
          <a:prstGeom prst="rect">
            <a:avLst/>
          </a:prstGeom>
          <a:noFill/>
        </p:spPr>
        <p:txBody>
          <a:bodyPr wrap="none" rtlCol="0">
            <a:spAutoFit/>
          </a:bodyPr>
          <a:lstStyle/>
          <a:p>
            <a:r>
              <a:rPr lang="en-US" dirty="0">
                <a:solidFill>
                  <a:schemeClr val="bg1"/>
                </a:solidFill>
              </a:rPr>
              <a:t>model building</a:t>
            </a:r>
          </a:p>
        </p:txBody>
      </p:sp>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747361" y="2168682"/>
            <a:ext cx="9638443" cy="1569660"/>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a:t>
            </a:r>
          </a:p>
          <a:p>
            <a:endParaRPr lang="en-GB" sz="2400" dirty="0">
              <a:solidFill>
                <a:schemeClr val="bg1"/>
              </a:solidFill>
            </a:endParaRPr>
          </a:p>
          <a:p>
            <a:r>
              <a:rPr lang="en-GB" sz="2400" dirty="0">
                <a:solidFill>
                  <a:schemeClr val="bg1"/>
                </a:solidFill>
              </a:rPr>
              <a:t>... they want to understand </a:t>
            </a:r>
            <a:r>
              <a:rPr lang="en-GB" sz="2400" b="1" dirty="0">
                <a:solidFill>
                  <a:srgbClr val="FF0000"/>
                </a:solidFill>
              </a:rPr>
              <a:t>who is likely to default </a:t>
            </a:r>
            <a:r>
              <a:rPr lang="en-GB" sz="2400" dirty="0">
                <a:solidFill>
                  <a:schemeClr val="bg1"/>
                </a:solidFill>
              </a:rPr>
              <a:t>and </a:t>
            </a:r>
            <a:r>
              <a:rPr lang="en-GB" sz="2400" b="1" dirty="0">
                <a:solidFill>
                  <a:srgbClr val="0070C0"/>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Subtitle 7">
            <a:extLst>
              <a:ext uri="{FF2B5EF4-FFF2-40B4-BE49-F238E27FC236}">
                <a16:creationId xmlns:a16="http://schemas.microsoft.com/office/drawing/2014/main" id="{C91EB18B-1380-1E49-9810-C11C4CAE18ED}"/>
              </a:ext>
            </a:extLst>
          </p:cNvPr>
          <p:cNvSpPr txBox="1">
            <a:spLocks/>
          </p:cNvSpPr>
          <p:nvPr/>
        </p:nvSpPr>
        <p:spPr>
          <a:xfrm>
            <a:off x="2695194" y="5431536"/>
            <a:ext cx="6801612" cy="10920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5400" dirty="0">
                <a:solidFill>
                  <a:schemeClr val="bg1"/>
                </a:solidFill>
              </a:rPr>
              <a:t>Background</a:t>
            </a:r>
          </a:p>
        </p:txBody>
      </p:sp>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8" name="Content Placeholder 27">
            <a:extLst>
              <a:ext uri="{FF2B5EF4-FFF2-40B4-BE49-F238E27FC236}">
                <a16:creationId xmlns:a16="http://schemas.microsoft.com/office/drawing/2014/main" id="{C240FD50-F56B-A341-9A9E-790129DD2599}"/>
              </a:ext>
            </a:extLst>
          </p:cNvPr>
          <p:cNvSpPr>
            <a:spLocks noGrp="1"/>
          </p:cNvSpPr>
          <p:nvPr>
            <p:ph idx="1"/>
          </p:nvPr>
        </p:nvSpPr>
        <p:spPr/>
        <p:txBody>
          <a:bodyPr/>
          <a:lstStyle/>
          <a:p>
            <a:endParaRPr lang="en-US"/>
          </a:p>
        </p:txBody>
      </p:sp>
      <p:pic>
        <p:nvPicPr>
          <p:cNvPr id="1028" name="Picture 4" descr="Lending Club: Creating the Marketplace Lending Business Model - Digital  Innovation and Transformation">
            <a:extLst>
              <a:ext uri="{FF2B5EF4-FFF2-40B4-BE49-F238E27FC236}">
                <a16:creationId xmlns:a16="http://schemas.microsoft.com/office/drawing/2014/main" id="{BD9B2D6D-F746-724D-B04A-60F932AE4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0260"/>
            <a:ext cx="12192000" cy="2216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780030" y="134642"/>
            <a:ext cx="8940800" cy="589280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6"/>
          <a:stretch>
            <a:fillRect/>
          </a:stretch>
        </p:blipFill>
        <p:spPr>
          <a:xfrm>
            <a:off x="7577512" y="1250829"/>
            <a:ext cx="3614318" cy="16740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7"/>
          <a:stretch>
            <a:fillRect/>
          </a:stretch>
        </p:blipFill>
        <p:spPr>
          <a:xfrm>
            <a:off x="356840" y="1233009"/>
            <a:ext cx="6458309" cy="224124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97809" y="1649122"/>
            <a:ext cx="11996382" cy="2181160"/>
          </a:xfrm>
          <a:prstGeom prst="rect">
            <a:avLst/>
          </a:prstGeom>
          <a:ln w="57150">
            <a:solidFill>
              <a:schemeClr val="tx1"/>
            </a:solidFill>
          </a:ln>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dirty="0"/>
              <a:t>Planning</a:t>
            </a:r>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2" name="TextBox 21">
            <a:extLst>
              <a:ext uri="{FF2B5EF4-FFF2-40B4-BE49-F238E27FC236}">
                <a16:creationId xmlns:a16="http://schemas.microsoft.com/office/drawing/2014/main" id="{E617FD56-FCFC-574E-8075-1D7909D46198}"/>
              </a:ext>
            </a:extLst>
          </p:cNvPr>
          <p:cNvSpPr txBox="1"/>
          <p:nvPr/>
        </p:nvSpPr>
        <p:spPr>
          <a:xfrm>
            <a:off x="689810" y="593557"/>
            <a:ext cx="1876927" cy="461665"/>
          </a:xfrm>
          <a:prstGeom prst="rect">
            <a:avLst/>
          </a:prstGeom>
          <a:noFill/>
        </p:spPr>
        <p:txBody>
          <a:bodyPr wrap="square" rtlCol="0">
            <a:spAutoFit/>
          </a:bodyPr>
          <a:lstStyle/>
          <a:p>
            <a:r>
              <a:rPr lang="en-US" sz="2400" b="1" dirty="0">
                <a:solidFill>
                  <a:schemeClr val="bg1"/>
                </a:solidFill>
              </a:rPr>
              <a:t>Questions</a:t>
            </a:r>
            <a:endParaRPr lang="en-US" b="1" dirty="0">
              <a:solidFill>
                <a:schemeClr val="bg1"/>
              </a:solidFill>
            </a:endParaRPr>
          </a:p>
        </p:txBody>
      </p:sp>
      <p:sp>
        <p:nvSpPr>
          <p:cNvPr id="23" name="TextBox 22">
            <a:extLst>
              <a:ext uri="{FF2B5EF4-FFF2-40B4-BE49-F238E27FC236}">
                <a16:creationId xmlns:a16="http://schemas.microsoft.com/office/drawing/2014/main" id="{346FDC58-42B5-4944-9889-D07FF1374126}"/>
              </a:ext>
            </a:extLst>
          </p:cNvPr>
          <p:cNvSpPr txBox="1"/>
          <p:nvPr/>
        </p:nvSpPr>
        <p:spPr>
          <a:xfrm>
            <a:off x="5992178" y="1335051"/>
            <a:ext cx="5855368" cy="2308324"/>
          </a:xfrm>
          <a:prstGeom prst="rect">
            <a:avLst/>
          </a:prstGeom>
          <a:noFill/>
          <a:ln w="19050">
            <a:solidFill>
              <a:schemeClr val="bg1"/>
            </a:solidFill>
          </a:ln>
        </p:spPr>
        <p:txBody>
          <a:bodyPr wrap="square" rtlCol="0">
            <a:spAutoFit/>
          </a:bodyPr>
          <a:lstStyle/>
          <a:p>
            <a:r>
              <a:rPr lang="en-US" b="1" dirty="0">
                <a:solidFill>
                  <a:schemeClr val="bg1"/>
                </a:solidFill>
              </a:rPr>
              <a:t>The Who’s </a:t>
            </a:r>
          </a:p>
          <a:p>
            <a:r>
              <a:rPr lang="en-US" dirty="0">
                <a:solidFill>
                  <a:schemeClr val="bg1"/>
                </a:solidFill>
              </a:rPr>
              <a:t>-  Income, Fico Range (credit score)</a:t>
            </a:r>
          </a:p>
          <a:p>
            <a:endParaRPr lang="en-US" dirty="0">
              <a:solidFill>
                <a:schemeClr val="bg1"/>
              </a:solidFill>
            </a:endParaRPr>
          </a:p>
          <a:p>
            <a:r>
              <a:rPr lang="en-US" b="1" dirty="0">
                <a:solidFill>
                  <a:schemeClr val="bg1"/>
                </a:solidFill>
              </a:rPr>
              <a:t>The Why’s</a:t>
            </a:r>
          </a:p>
          <a:p>
            <a:r>
              <a:rPr lang="en-US" dirty="0">
                <a:solidFill>
                  <a:schemeClr val="bg1"/>
                </a:solidFill>
              </a:rPr>
              <a:t>-  Loan Purpose</a:t>
            </a:r>
          </a:p>
          <a:p>
            <a:endParaRPr lang="en-US" dirty="0">
              <a:solidFill>
                <a:schemeClr val="bg1"/>
              </a:solidFill>
            </a:endParaRPr>
          </a:p>
          <a:p>
            <a:r>
              <a:rPr lang="en-US" b="1" dirty="0">
                <a:solidFill>
                  <a:schemeClr val="bg1"/>
                </a:solidFill>
              </a:rPr>
              <a:t>The Where’s</a:t>
            </a:r>
          </a:p>
          <a:p>
            <a:r>
              <a:rPr lang="en-US" dirty="0">
                <a:solidFill>
                  <a:schemeClr val="bg1"/>
                </a:solidFill>
              </a:rPr>
              <a:t>-  Geographic location within the USA</a:t>
            </a:r>
          </a:p>
        </p:txBody>
      </p:sp>
      <p:sp>
        <p:nvSpPr>
          <p:cNvPr id="24" name="TextBox 23">
            <a:extLst>
              <a:ext uri="{FF2B5EF4-FFF2-40B4-BE49-F238E27FC236}">
                <a16:creationId xmlns:a16="http://schemas.microsoft.com/office/drawing/2014/main" id="{7EBDE145-BF80-5F43-A6C2-85B350292767}"/>
              </a:ext>
            </a:extLst>
          </p:cNvPr>
          <p:cNvSpPr txBox="1"/>
          <p:nvPr/>
        </p:nvSpPr>
        <p:spPr>
          <a:xfrm>
            <a:off x="344454" y="1335051"/>
            <a:ext cx="4012573" cy="923330"/>
          </a:xfrm>
          <a:prstGeom prst="rect">
            <a:avLst/>
          </a:prstGeom>
          <a:noFill/>
          <a:ln w="19050">
            <a:solidFill>
              <a:schemeClr val="bg1"/>
            </a:solidFill>
          </a:ln>
        </p:spPr>
        <p:txBody>
          <a:bodyPr wrap="none" rtlCol="0">
            <a:spAutoFit/>
          </a:bodyPr>
          <a:lstStyle/>
          <a:p>
            <a:r>
              <a:rPr lang="en-US" dirty="0">
                <a:solidFill>
                  <a:schemeClr val="bg1"/>
                </a:solidFill>
              </a:rPr>
              <a:t>-  Who is likely to default?</a:t>
            </a:r>
          </a:p>
          <a:p>
            <a:endParaRPr lang="en-US" dirty="0">
              <a:solidFill>
                <a:schemeClr val="bg1"/>
              </a:solidFill>
            </a:endParaRPr>
          </a:p>
          <a:p>
            <a:r>
              <a:rPr lang="en-US" dirty="0">
                <a:solidFill>
                  <a:schemeClr val="bg1"/>
                </a:solidFill>
              </a:rPr>
              <a:t>-  Who should they lend to in the future?</a:t>
            </a:r>
          </a:p>
        </p:txBody>
      </p:sp>
      <p:cxnSp>
        <p:nvCxnSpPr>
          <p:cNvPr id="27" name="Straight Arrow Connector 26">
            <a:extLst>
              <a:ext uri="{FF2B5EF4-FFF2-40B4-BE49-F238E27FC236}">
                <a16:creationId xmlns:a16="http://schemas.microsoft.com/office/drawing/2014/main" id="{0706814E-8079-F94D-BD35-16FD0B5DACB1}"/>
              </a:ext>
            </a:extLst>
          </p:cNvPr>
          <p:cNvCxnSpPr>
            <a:cxnSpLocks/>
          </p:cNvCxnSpPr>
          <p:nvPr/>
        </p:nvCxnSpPr>
        <p:spPr>
          <a:xfrm>
            <a:off x="4717522" y="1796716"/>
            <a:ext cx="993467"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4"/>
          <a:stretch>
            <a:fillRect/>
          </a:stretch>
        </p:blipFill>
        <p:spPr>
          <a:xfrm>
            <a:off x="168475" y="334371"/>
            <a:ext cx="11855049" cy="4462547"/>
          </a:xfrm>
          <a:prstGeom prst="rect">
            <a:avLst/>
          </a:prstGeom>
          <a:ln w="38100">
            <a:solidFill>
              <a:schemeClr val="bg1"/>
            </a:solidFill>
          </a:ln>
        </p:spPr>
      </p:pic>
      <p:sp>
        <p:nvSpPr>
          <p:cNvPr id="31" name="TextBox 30">
            <a:extLst>
              <a:ext uri="{FF2B5EF4-FFF2-40B4-BE49-F238E27FC236}">
                <a16:creationId xmlns:a16="http://schemas.microsoft.com/office/drawing/2014/main" id="{F7028A3B-F2DA-474E-BD60-6C29F72D7E10}"/>
              </a:ext>
            </a:extLst>
          </p:cNvPr>
          <p:cNvSpPr txBox="1"/>
          <p:nvPr/>
        </p:nvSpPr>
        <p:spPr>
          <a:xfrm>
            <a:off x="7138616" y="3181710"/>
            <a:ext cx="3112289" cy="923330"/>
          </a:xfrm>
          <a:prstGeom prst="rect">
            <a:avLst/>
          </a:prstGeom>
          <a:noFill/>
        </p:spPr>
        <p:txBody>
          <a:bodyPr wrap="square" rtlCol="0">
            <a:spAutoFit/>
          </a:bodyPr>
          <a:lstStyle/>
          <a:p>
            <a:r>
              <a:rPr lang="en-US" sz="5400" u="sng" dirty="0">
                <a:solidFill>
                  <a:schemeClr val="bg1"/>
                </a:solidFill>
              </a:rPr>
              <a:t>TIMELINE</a:t>
            </a:r>
          </a:p>
        </p:txBody>
      </p:sp>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The Data</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8" name="TextBox 17">
            <a:extLst>
              <a:ext uri="{FF2B5EF4-FFF2-40B4-BE49-F238E27FC236}">
                <a16:creationId xmlns:a16="http://schemas.microsoft.com/office/drawing/2014/main" id="{06D53BFB-C1BF-F243-A55D-32BE9890C206}"/>
              </a:ext>
            </a:extLst>
          </p:cNvPr>
          <p:cNvSpPr txBox="1"/>
          <p:nvPr/>
        </p:nvSpPr>
        <p:spPr>
          <a:xfrm>
            <a:off x="730297" y="410821"/>
            <a:ext cx="3930555" cy="1754326"/>
          </a:xfrm>
          <a:prstGeom prst="rect">
            <a:avLst/>
          </a:prstGeom>
          <a:noFill/>
          <a:ln>
            <a:noFill/>
          </a:ln>
        </p:spPr>
        <p:txBody>
          <a:bodyPr wrap="square" rtlCol="0">
            <a:spAutoFit/>
          </a:bodyPr>
          <a:lstStyle/>
          <a:p>
            <a:r>
              <a:rPr lang="en-US" b="1" dirty="0">
                <a:solidFill>
                  <a:schemeClr val="bg1"/>
                </a:solidFill>
              </a:rPr>
              <a:t>Data Sets</a:t>
            </a:r>
            <a:r>
              <a:rPr lang="en-US" dirty="0">
                <a:solidFill>
                  <a:schemeClr val="bg1"/>
                </a:solidFill>
              </a:rPr>
              <a:t> </a:t>
            </a:r>
          </a:p>
          <a:p>
            <a:endParaRPr lang="en-US" dirty="0">
              <a:solidFill>
                <a:schemeClr val="bg1"/>
              </a:solidFill>
            </a:endParaRPr>
          </a:p>
          <a:p>
            <a:r>
              <a:rPr lang="en-US" dirty="0">
                <a:solidFill>
                  <a:schemeClr val="bg1"/>
                </a:solidFill>
              </a:rPr>
              <a:t>   •   All CSV files</a:t>
            </a:r>
          </a:p>
          <a:p>
            <a:r>
              <a:rPr lang="en-US" dirty="0">
                <a:solidFill>
                  <a:schemeClr val="bg1"/>
                </a:solidFill>
              </a:rPr>
              <a:t>   •   </a:t>
            </a:r>
            <a:r>
              <a:rPr lang="en-US" dirty="0" err="1">
                <a:solidFill>
                  <a:schemeClr val="bg1"/>
                </a:solidFill>
              </a:rPr>
              <a:t>LendingClub</a:t>
            </a:r>
            <a:r>
              <a:rPr lang="en-US" dirty="0">
                <a:solidFill>
                  <a:schemeClr val="bg1"/>
                </a:solidFill>
              </a:rPr>
              <a:t> customer data </a:t>
            </a:r>
          </a:p>
          <a:p>
            <a:r>
              <a:rPr lang="en-US" dirty="0">
                <a:solidFill>
                  <a:schemeClr val="bg1"/>
                </a:solidFill>
              </a:rPr>
              <a:t>   •   State names</a:t>
            </a:r>
          </a:p>
          <a:p>
            <a:r>
              <a:rPr lang="en-US" dirty="0">
                <a:solidFill>
                  <a:schemeClr val="bg1"/>
                </a:solidFill>
              </a:rPr>
              <a:t>   •   </a:t>
            </a:r>
            <a:r>
              <a:rPr lang="en-US" dirty="0" err="1">
                <a:solidFill>
                  <a:schemeClr val="bg1"/>
                </a:solidFill>
              </a:rPr>
              <a:t>LendingClub</a:t>
            </a:r>
            <a:r>
              <a:rPr lang="en-US" dirty="0">
                <a:solidFill>
                  <a:schemeClr val="bg1"/>
                </a:solidFill>
              </a:rPr>
              <a:t> Grades</a:t>
            </a:r>
          </a:p>
        </p:txBody>
      </p:sp>
      <p:sp>
        <p:nvSpPr>
          <p:cNvPr id="22" name="TextBox 21">
            <a:extLst>
              <a:ext uri="{FF2B5EF4-FFF2-40B4-BE49-F238E27FC236}">
                <a16:creationId xmlns:a16="http://schemas.microsoft.com/office/drawing/2014/main" id="{D359E759-7DC5-574F-8B40-8685C37C1726}"/>
              </a:ext>
            </a:extLst>
          </p:cNvPr>
          <p:cNvSpPr txBox="1"/>
          <p:nvPr/>
        </p:nvSpPr>
        <p:spPr>
          <a:xfrm>
            <a:off x="715476" y="2438101"/>
            <a:ext cx="5009755" cy="1754326"/>
          </a:xfrm>
          <a:prstGeom prst="rect">
            <a:avLst/>
          </a:prstGeom>
          <a:noFill/>
          <a:ln>
            <a:no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  Text, Numbers, Dates, Logical (True/False)</a:t>
            </a:r>
            <a:endParaRPr lang="en-US" b="1" dirty="0">
              <a:solidFill>
                <a:schemeClr val="bg1"/>
              </a:solidFill>
            </a:endParaRPr>
          </a:p>
          <a:p>
            <a:r>
              <a:rPr lang="en-US" dirty="0">
                <a:solidFill>
                  <a:schemeClr val="bg1"/>
                </a:solidFill>
              </a:rPr>
              <a:t>   •  Missing Values, lots of!</a:t>
            </a:r>
          </a:p>
          <a:p>
            <a:r>
              <a:rPr lang="en-US" dirty="0">
                <a:solidFill>
                  <a:schemeClr val="bg1"/>
                </a:solidFill>
              </a:rPr>
              <a:t>   •  Before cleaning: 116 columns &amp; 42, 538 rows</a:t>
            </a:r>
          </a:p>
          <a:p>
            <a:r>
              <a:rPr lang="en-US" dirty="0">
                <a:solidFill>
                  <a:schemeClr val="bg1"/>
                </a:solidFill>
              </a:rPr>
              <a:t>   •  After cleaning: 63 columns &amp; 42, 370 rows  </a:t>
            </a:r>
          </a:p>
        </p:txBody>
      </p:sp>
      <p:sp>
        <p:nvSpPr>
          <p:cNvPr id="23" name="TextBox 22">
            <a:extLst>
              <a:ext uri="{FF2B5EF4-FFF2-40B4-BE49-F238E27FC236}">
                <a16:creationId xmlns:a16="http://schemas.microsoft.com/office/drawing/2014/main" id="{14E0E058-5419-6749-97DF-F5CA842D3754}"/>
              </a:ext>
            </a:extLst>
          </p:cNvPr>
          <p:cNvSpPr txBox="1"/>
          <p:nvPr/>
        </p:nvSpPr>
        <p:spPr>
          <a:xfrm>
            <a:off x="5862744" y="415688"/>
            <a:ext cx="3336811" cy="923330"/>
          </a:xfrm>
          <a:prstGeom prst="rect">
            <a:avLst/>
          </a:prstGeom>
          <a:noFill/>
          <a:ln>
            <a:noFill/>
          </a:ln>
        </p:spPr>
        <p:txBody>
          <a:bodyPr wrap="none" rtlCol="0">
            <a:spAutoFit/>
          </a:bodyPr>
          <a:lstStyle/>
          <a:p>
            <a:r>
              <a:rPr lang="en-US" b="1" dirty="0">
                <a:solidFill>
                  <a:schemeClr val="bg1"/>
                </a:solidFill>
              </a:rPr>
              <a:t>Bias</a:t>
            </a:r>
          </a:p>
          <a:p>
            <a:endParaRPr lang="en-US" b="1" dirty="0">
              <a:solidFill>
                <a:schemeClr val="bg1"/>
              </a:solidFill>
            </a:endParaRPr>
          </a:p>
          <a:p>
            <a:r>
              <a:rPr lang="en-US" dirty="0">
                <a:solidFill>
                  <a:schemeClr val="bg1"/>
                </a:solidFill>
              </a:rPr>
              <a:t>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5862744" y="2438101"/>
            <a:ext cx="5524580" cy="1754326"/>
          </a:xfrm>
          <a:prstGeom prst="rect">
            <a:avLst/>
          </a:prstGeom>
          <a:noFill/>
          <a:ln>
            <a:no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   Identifying information redacted</a:t>
            </a:r>
          </a:p>
          <a:p>
            <a:r>
              <a:rPr lang="en-US" dirty="0">
                <a:solidFill>
                  <a:schemeClr val="bg1"/>
                </a:solidFill>
              </a:rPr>
              <a:t>   •   Place of employment visible</a:t>
            </a:r>
          </a:p>
          <a:p>
            <a:r>
              <a:rPr lang="en-US" dirty="0">
                <a:solidFill>
                  <a:schemeClr val="bg1"/>
                </a:solidFill>
              </a:rPr>
              <a:t>   •   Customer free text “description” of reason for loan</a:t>
            </a:r>
          </a:p>
          <a:p>
            <a:r>
              <a:rPr lang="en-US" dirty="0">
                <a:solidFill>
                  <a:schemeClr val="bg1"/>
                </a:solidFill>
              </a:rPr>
              <a:t>   •   Business requirement</a:t>
            </a:r>
          </a:p>
        </p:txBody>
      </p:sp>
    </p:spTree>
    <p:extLst>
      <p:ext uri="{BB962C8B-B14F-4D97-AF65-F5344CB8AC3E}">
        <p14:creationId xmlns:p14="http://schemas.microsoft.com/office/powerpoint/2010/main" val="189015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pic>
        <p:nvPicPr>
          <p:cNvPr id="14" name="Picture 13">
            <a:extLst>
              <a:ext uri="{FF2B5EF4-FFF2-40B4-BE49-F238E27FC236}">
                <a16:creationId xmlns:a16="http://schemas.microsoft.com/office/drawing/2014/main" id="{97CF0EBD-48B8-A04E-A2D2-E7A8DCBF4BDB}"/>
              </a:ext>
            </a:extLst>
          </p:cNvPr>
          <p:cNvPicPr>
            <a:picLocks noChangeAspect="1"/>
          </p:cNvPicPr>
          <p:nvPr/>
        </p:nvPicPr>
        <p:blipFill>
          <a:blip r:embed="rId4"/>
          <a:stretch>
            <a:fillRect/>
          </a:stretch>
        </p:blipFill>
        <p:spPr>
          <a:xfrm>
            <a:off x="200576" y="152133"/>
            <a:ext cx="5095165" cy="5263600"/>
          </a:xfrm>
          <a:prstGeom prst="rect">
            <a:avLst/>
          </a:prstGeom>
          <a:ln w="38100">
            <a:solidFill>
              <a:schemeClr val="bg1"/>
            </a:solidFill>
          </a:ln>
        </p:spPr>
      </p:pic>
      <p:pic>
        <p:nvPicPr>
          <p:cNvPr id="16" name="Picture 15">
            <a:extLst>
              <a:ext uri="{FF2B5EF4-FFF2-40B4-BE49-F238E27FC236}">
                <a16:creationId xmlns:a16="http://schemas.microsoft.com/office/drawing/2014/main" id="{3812A5CF-DA75-E441-B57C-3812A53D26E5}"/>
              </a:ext>
            </a:extLst>
          </p:cNvPr>
          <p:cNvPicPr>
            <a:picLocks noChangeAspect="1"/>
          </p:cNvPicPr>
          <p:nvPr/>
        </p:nvPicPr>
        <p:blipFill>
          <a:blip r:embed="rId5"/>
          <a:stretch>
            <a:fillRect/>
          </a:stretch>
        </p:blipFill>
        <p:spPr>
          <a:xfrm>
            <a:off x="5542068" y="152133"/>
            <a:ext cx="6449356" cy="5263600"/>
          </a:xfrm>
          <a:prstGeom prst="rect">
            <a:avLst/>
          </a:prstGeom>
          <a:ln w="38100">
            <a:solidFill>
              <a:schemeClr val="bg1"/>
            </a:solidFill>
          </a:ln>
        </p:spPr>
      </p:pic>
      <p:sp>
        <p:nvSpPr>
          <p:cNvPr id="7" name="Oval 6">
            <a:extLst>
              <a:ext uri="{FF2B5EF4-FFF2-40B4-BE49-F238E27FC236}">
                <a16:creationId xmlns:a16="http://schemas.microsoft.com/office/drawing/2014/main" id="{BD8E4016-E24F-A247-82E9-141D5020FA0C}"/>
              </a:ext>
            </a:extLst>
          </p:cNvPr>
          <p:cNvSpPr/>
          <p:nvPr/>
        </p:nvSpPr>
        <p:spPr>
          <a:xfrm>
            <a:off x="8710864" y="4170551"/>
            <a:ext cx="561474" cy="5454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285313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3309351" y="1260942"/>
            <a:ext cx="7901357" cy="2396620"/>
          </a:xfrm>
          <a:prstGeom prst="rect">
            <a:avLst/>
          </a:prstGeom>
          <a:ln w="38100">
            <a:solidFill>
              <a:schemeClr val="bg1"/>
            </a:solidFill>
          </a:ln>
        </p:spPr>
      </p:pic>
      <p:sp>
        <p:nvSpPr>
          <p:cNvPr id="12" name="TextBox 11">
            <a:extLst>
              <a:ext uri="{FF2B5EF4-FFF2-40B4-BE49-F238E27FC236}">
                <a16:creationId xmlns:a16="http://schemas.microsoft.com/office/drawing/2014/main" id="{5728D43D-C069-B642-8DB3-99C9C87FC4A6}"/>
              </a:ext>
            </a:extLst>
          </p:cNvPr>
          <p:cNvSpPr txBox="1"/>
          <p:nvPr/>
        </p:nvSpPr>
        <p:spPr>
          <a:xfrm>
            <a:off x="177965" y="1443590"/>
            <a:ext cx="2517228" cy="2031325"/>
          </a:xfrm>
          <a:prstGeom prst="rect">
            <a:avLst/>
          </a:prstGeom>
          <a:noFill/>
        </p:spPr>
        <p:txBody>
          <a:bodyPr wrap="none" rtlCol="0">
            <a:spAutoFit/>
          </a:bodyPr>
          <a:lstStyle/>
          <a:p>
            <a:r>
              <a:rPr lang="en-GB" b="1" dirty="0">
                <a:solidFill>
                  <a:schemeClr val="bg1"/>
                </a:solidFill>
              </a:rPr>
              <a:t>“…if you fail to make </a:t>
            </a:r>
          </a:p>
          <a:p>
            <a:r>
              <a:rPr lang="en-GB" b="1" dirty="0">
                <a:solidFill>
                  <a:schemeClr val="bg1"/>
                </a:solidFill>
              </a:rPr>
              <a:t>on-time payments, </a:t>
            </a:r>
          </a:p>
          <a:p>
            <a:r>
              <a:rPr lang="en-GB" b="1" dirty="0">
                <a:solidFill>
                  <a:schemeClr val="bg1"/>
                </a:solidFill>
              </a:rPr>
              <a:t>your loan can go into</a:t>
            </a:r>
          </a:p>
          <a:p>
            <a:r>
              <a:rPr lang="en-GB" b="1" dirty="0">
                <a:solidFill>
                  <a:schemeClr val="bg1"/>
                </a:solidFill>
              </a:rPr>
              <a:t> default</a:t>
            </a:r>
            <a:r>
              <a:rPr lang="en-GB" dirty="0">
                <a:solidFill>
                  <a:schemeClr val="bg1"/>
                </a:solidFill>
              </a:rPr>
              <a:t>.”</a:t>
            </a:r>
          </a:p>
          <a:p>
            <a:endParaRPr lang="en-GB" dirty="0">
              <a:solidFill>
                <a:schemeClr val="bg1"/>
              </a:solidFill>
            </a:endParaRPr>
          </a:p>
          <a:p>
            <a:r>
              <a:rPr lang="en-GB" dirty="0" err="1">
                <a:solidFill>
                  <a:schemeClr val="bg1"/>
                </a:solidFill>
              </a:rPr>
              <a:t>www.creditkarma.co.uk</a:t>
            </a:r>
            <a:endParaRPr lang="en-GB" dirty="0">
              <a:solidFill>
                <a:schemeClr val="bg1"/>
              </a:solidFill>
            </a:endParaRPr>
          </a:p>
          <a:p>
            <a:endParaRPr lang="en-US" dirty="0">
              <a:solidFill>
                <a:schemeClr val="bg1"/>
              </a:solidFill>
            </a:endParaRPr>
          </a:p>
        </p:txBody>
      </p:sp>
      <p:sp>
        <p:nvSpPr>
          <p:cNvPr id="14" name="Subtitle 13">
            <a:extLst>
              <a:ext uri="{FF2B5EF4-FFF2-40B4-BE49-F238E27FC236}">
                <a16:creationId xmlns:a16="http://schemas.microsoft.com/office/drawing/2014/main" id="{4BCDBAFA-1F5F-8B4D-9138-71FD18A76318}"/>
              </a:ext>
            </a:extLst>
          </p:cNvPr>
          <p:cNvSpPr>
            <a:spLocks noGrp="1"/>
          </p:cNvSpPr>
          <p:nvPr>
            <p:ph type="subTitle" idx="1"/>
          </p:nvPr>
        </p:nvSpPr>
        <p:spPr/>
        <p:txBody>
          <a:bodyPr/>
          <a:lstStyle/>
          <a:p>
            <a:endParaRPr lang="en-US"/>
          </a:p>
        </p:txBody>
      </p:sp>
      <p:sp>
        <p:nvSpPr>
          <p:cNvPr id="17" name="Subtitle 7">
            <a:extLst>
              <a:ext uri="{FF2B5EF4-FFF2-40B4-BE49-F238E27FC236}">
                <a16:creationId xmlns:a16="http://schemas.microsoft.com/office/drawing/2014/main" id="{C4628288-4612-934D-9833-0692AEA27950}"/>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638680" y="5201057"/>
            <a:ext cx="7076603" cy="1245182"/>
          </a:xfrm>
        </p:spPr>
        <p:txBody>
          <a:bodyPr vert="horz" lIns="91440" tIns="45720" rIns="91440" bIns="45720" rtlCol="0">
            <a:normAutofit fontScale="77500" lnSpcReduction="20000"/>
          </a:bodyPr>
          <a:lstStyle/>
          <a:p>
            <a:r>
              <a:rPr lang="en-US" sz="5400" dirty="0"/>
              <a:t>Defaulted Loans, The Who’s:</a:t>
            </a:r>
          </a:p>
          <a:p>
            <a:r>
              <a:rPr lang="en-US" sz="5400" dirty="0"/>
              <a:t>INCOME</a:t>
            </a:r>
          </a:p>
        </p:txBody>
      </p:sp>
    </p:spTree>
    <p:extLst>
      <p:ext uri="{BB962C8B-B14F-4D97-AF65-F5344CB8AC3E}">
        <p14:creationId xmlns:p14="http://schemas.microsoft.com/office/powerpoint/2010/main" val="696195964"/>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1853</TotalTime>
  <Words>1692</Words>
  <Application>Microsoft Macintosh PowerPoint</Application>
  <PresentationFormat>Widescreen</PresentationFormat>
  <Paragraphs>216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79</cp:revision>
  <dcterms:created xsi:type="dcterms:W3CDTF">2022-03-14T13:25:10Z</dcterms:created>
  <dcterms:modified xsi:type="dcterms:W3CDTF">2022-03-15T20:18:30Z</dcterms:modified>
</cp:coreProperties>
</file>