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14"/>
  </p:notesMasterIdLst>
  <p:sldIdLst>
    <p:sldId id="258" r:id="rId2"/>
    <p:sldId id="261" r:id="rId3"/>
    <p:sldId id="259" r:id="rId4"/>
    <p:sldId id="257" r:id="rId5"/>
    <p:sldId id="262"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80915"/>
  </p:normalViewPr>
  <p:slideViewPr>
    <p:cSldViewPr snapToGrid="0" snapToObjects="1">
      <p:cViewPr>
        <p:scale>
          <a:sx n="94" d="100"/>
          <a:sy n="94" d="100"/>
        </p:scale>
        <p:origin x="-8"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1943DB-66DB-1042-8119-F2070F88A53A}" type="datetimeFigureOut">
              <a:rPr lang="en-US" smtClean="0"/>
              <a:t>3/14/22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0BD77D-F896-FD47-98B6-59426B3702AE}" type="slidenum">
              <a:rPr lang="en-US" smtClean="0"/>
              <a:t>‹#›</a:t>
            </a:fld>
            <a:endParaRPr lang="en-US"/>
          </a:p>
        </p:txBody>
      </p:sp>
    </p:spTree>
    <p:extLst>
      <p:ext uri="{BB962C8B-B14F-4D97-AF65-F5344CB8AC3E}">
        <p14:creationId xmlns:p14="http://schemas.microsoft.com/office/powerpoint/2010/main" val="2939509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you can begin to identify business question from and for all you data spuds out there you may even be able to imagine what the analysis process  may even look like.</a:t>
            </a:r>
          </a:p>
        </p:txBody>
      </p:sp>
      <p:sp>
        <p:nvSpPr>
          <p:cNvPr id="4" name="Slide Number Placeholder 3"/>
          <p:cNvSpPr>
            <a:spLocks noGrp="1"/>
          </p:cNvSpPr>
          <p:nvPr>
            <p:ph type="sldNum" sz="quarter" idx="5"/>
          </p:nvPr>
        </p:nvSpPr>
        <p:spPr/>
        <p:txBody>
          <a:bodyPr/>
          <a:lstStyle/>
          <a:p>
            <a:fld id="{360BD77D-F896-FD47-98B6-59426B3702AE}" type="slidenum">
              <a:rPr lang="en-US" smtClean="0"/>
              <a:t>2</a:t>
            </a:fld>
            <a:endParaRPr lang="en-US"/>
          </a:p>
        </p:txBody>
      </p:sp>
    </p:spTree>
    <p:extLst>
      <p:ext uri="{BB962C8B-B14F-4D97-AF65-F5344CB8AC3E}">
        <p14:creationId xmlns:p14="http://schemas.microsoft.com/office/powerpoint/2010/main" val="2111502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0BD77D-F896-FD47-98B6-59426B3702AE}" type="slidenum">
              <a:rPr lang="en-US" smtClean="0"/>
              <a:t>11</a:t>
            </a:fld>
            <a:endParaRPr lang="en-US"/>
          </a:p>
        </p:txBody>
      </p:sp>
    </p:spTree>
    <p:extLst>
      <p:ext uri="{BB962C8B-B14F-4D97-AF65-F5344CB8AC3E}">
        <p14:creationId xmlns:p14="http://schemas.microsoft.com/office/powerpoint/2010/main" val="2256872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0BD77D-F896-FD47-98B6-59426B3702AE}" type="slidenum">
              <a:rPr lang="en-US" smtClean="0"/>
              <a:t>12</a:t>
            </a:fld>
            <a:endParaRPr lang="en-US"/>
          </a:p>
        </p:txBody>
      </p:sp>
    </p:spTree>
    <p:extLst>
      <p:ext uri="{BB962C8B-B14F-4D97-AF65-F5344CB8AC3E}">
        <p14:creationId xmlns:p14="http://schemas.microsoft.com/office/powerpoint/2010/main" val="2065700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Scheduled for 10 mins + time for questions</a:t>
            </a:r>
          </a:p>
          <a:p>
            <a:endParaRPr lang="en-US" dirty="0"/>
          </a:p>
          <a:p>
            <a:endParaRPr lang="en-US" dirty="0"/>
          </a:p>
          <a:p>
            <a:endParaRPr lang="en-US" dirty="0"/>
          </a:p>
          <a:p>
            <a:endParaRPr lang="en-US" dirty="0"/>
          </a:p>
          <a:p>
            <a:r>
              <a:rPr lang="en-US" dirty="0"/>
              <a:t>During rehearsals at this point in the </a:t>
            </a:r>
            <a:r>
              <a:rPr lang="en-US" dirty="0" err="1"/>
              <a:t>pres</a:t>
            </a:r>
            <a:r>
              <a:rPr lang="en-US" dirty="0"/>
              <a:t>,  my gf mistakenly thought my presentation was about loans with Greggs the baker ... who knows you might even get a cinnamon bun with your loan</a:t>
            </a:r>
          </a:p>
        </p:txBody>
      </p:sp>
      <p:sp>
        <p:nvSpPr>
          <p:cNvPr id="4" name="Slide Number Placeholder 3"/>
          <p:cNvSpPr>
            <a:spLocks noGrp="1"/>
          </p:cNvSpPr>
          <p:nvPr>
            <p:ph type="sldNum" sz="quarter" idx="5"/>
          </p:nvPr>
        </p:nvSpPr>
        <p:spPr/>
        <p:txBody>
          <a:bodyPr/>
          <a:lstStyle/>
          <a:p>
            <a:fld id="{360BD77D-F896-FD47-98B6-59426B3702AE}" type="slidenum">
              <a:rPr lang="en-US" smtClean="0"/>
              <a:t>3</a:t>
            </a:fld>
            <a:endParaRPr lang="en-US"/>
          </a:p>
        </p:txBody>
      </p:sp>
    </p:spTree>
    <p:extLst>
      <p:ext uri="{BB962C8B-B14F-4D97-AF65-F5344CB8AC3E}">
        <p14:creationId xmlns:p14="http://schemas.microsoft.com/office/powerpoint/2010/main" val="4177672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LC homepage....</a:t>
            </a:r>
          </a:p>
          <a:p>
            <a:r>
              <a:rPr lang="en-GB" dirty="0"/>
              <a:t>Founded - 2006</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Employees - 1,837 (2017)</a:t>
            </a:r>
          </a:p>
          <a:p>
            <a:r>
              <a:rPr lang="en-GB" dirty="0" err="1"/>
              <a:t>LendingClub</a:t>
            </a:r>
            <a:r>
              <a:rPr lang="en-GB" dirty="0"/>
              <a:t> is a peer-to-peer lending company headquartered in San Francisco, California. It was the first peer-to-peer lender to register its offerings as securities with the Securities and Exchange Commission, and to offer loan trading on a secondary market. </a:t>
            </a:r>
          </a:p>
          <a:p>
            <a:endParaRPr lang="en-GB" dirty="0"/>
          </a:p>
          <a:p>
            <a:r>
              <a:rPr lang="en-GB" dirty="0"/>
              <a:t>SO?? THE pathfinder into a new style of loaning system.</a:t>
            </a:r>
          </a:p>
          <a:p>
            <a:endParaRPr lang="en-GB" dirty="0"/>
          </a:p>
          <a:p>
            <a:r>
              <a:rPr lang="en-GB" dirty="0"/>
              <a:t>- Very popular as proclaimed on their website</a:t>
            </a:r>
          </a:p>
          <a:p>
            <a:r>
              <a:rPr lang="en-GB" dirty="0"/>
              <a:t>- Has even won some awards</a:t>
            </a:r>
          </a:p>
          <a:p>
            <a:r>
              <a:rPr lang="en-GB" dirty="0"/>
              <a:t>-  and even at 15 hours ago cowboys1 from </a:t>
            </a:r>
            <a:r>
              <a:rPr lang="en-GB" dirty="0" err="1"/>
              <a:t>cali</a:t>
            </a:r>
            <a:r>
              <a:rPr lang="en-GB" dirty="0"/>
              <a:t>    has recently enjoyed his loan</a:t>
            </a:r>
          </a:p>
          <a:p>
            <a:endParaRPr lang="en-GB" dirty="0"/>
          </a:p>
          <a:p>
            <a:r>
              <a:rPr lang="en-GB" dirty="0"/>
              <a:t>WORKFLOW - </a:t>
            </a:r>
          </a:p>
          <a:p>
            <a:endParaRPr lang="en-GB" dirty="0"/>
          </a:p>
          <a:p>
            <a:r>
              <a:rPr lang="en-GB" dirty="0"/>
              <a:t>As you can see, peer to peer .. customers apply to LC, LC receives the money from investors, the particulars of the loan go to the issuing bank for approval all while being regulated by the state and federal authorities.</a:t>
            </a:r>
          </a:p>
          <a:p>
            <a:endParaRPr lang="en-GB" dirty="0"/>
          </a:p>
          <a:p>
            <a:r>
              <a:rPr lang="en-GB" dirty="0"/>
              <a:t>SO?? LC are facilitators (middle men), </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360BD77D-F896-FD47-98B6-59426B3702AE}" type="slidenum">
              <a:rPr lang="en-US" smtClean="0"/>
              <a:t>4</a:t>
            </a:fld>
            <a:endParaRPr lang="en-US"/>
          </a:p>
        </p:txBody>
      </p:sp>
    </p:spTree>
    <p:extLst>
      <p:ext uri="{BB962C8B-B14F-4D97-AF65-F5344CB8AC3E}">
        <p14:creationId xmlns:p14="http://schemas.microsoft.com/office/powerpoint/2010/main" val="1837223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As the great Prussian Field Marshal Helmuth von Moltke the Elder </a:t>
            </a:r>
          </a:p>
          <a:p>
            <a:endParaRPr lang="en-US" dirty="0"/>
          </a:p>
          <a:p>
            <a:r>
              <a:rPr lang="en-US" dirty="0"/>
              <a:t>”No Plan Survives Contact with the enemy” or words to that effect..... It certainly was true in my case, as you will find out</a:t>
            </a:r>
          </a:p>
          <a:p>
            <a:endParaRPr lang="en-US" dirty="0"/>
          </a:p>
          <a:p>
            <a:endParaRPr lang="en-US" dirty="0"/>
          </a:p>
          <a:p>
            <a:r>
              <a:rPr lang="en-US" dirty="0"/>
              <a:t>- Chose this brief because </a:t>
            </a:r>
            <a:r>
              <a:rPr lang="en-US" dirty="0" err="1"/>
              <a:t>i</a:t>
            </a:r>
            <a:r>
              <a:rPr lang="en-US" dirty="0"/>
              <a:t> am really fascinated by models and the predictive power they have, I </a:t>
            </a:r>
            <a:r>
              <a:rPr lang="en-US" dirty="0" err="1"/>
              <a:t>wasnt</a:t>
            </a:r>
            <a:r>
              <a:rPr lang="en-US" dirty="0"/>
              <a:t> fully confident with them after the lectures so wanted to challenge myself.</a:t>
            </a:r>
          </a:p>
          <a:p>
            <a:endParaRPr lang="en-US" dirty="0"/>
          </a:p>
          <a:p>
            <a:r>
              <a:rPr lang="en-US" dirty="0"/>
              <a:t>- Done on </a:t>
            </a:r>
            <a:r>
              <a:rPr lang="en-US" dirty="0" err="1"/>
              <a:t>excalidraw</a:t>
            </a:r>
            <a:r>
              <a:rPr lang="en-US" dirty="0"/>
              <a:t> : Broke the brief down into 2 q's......</a:t>
            </a:r>
          </a:p>
          <a:p>
            <a:endParaRPr lang="en-US" dirty="0"/>
          </a:p>
          <a:p>
            <a:r>
              <a:rPr lang="en-US" dirty="0"/>
              <a:t>- Used a Basic analysis workflow for the approach</a:t>
            </a:r>
          </a:p>
          <a:p>
            <a:endParaRPr lang="en-US" dirty="0"/>
          </a:p>
          <a:p>
            <a:r>
              <a:rPr lang="en-US" dirty="0"/>
              <a:t>- </a:t>
            </a:r>
            <a:r>
              <a:rPr lang="en-US" dirty="0" err="1"/>
              <a:t>Calender</a:t>
            </a:r>
            <a:r>
              <a:rPr lang="en-US" dirty="0"/>
              <a:t>  for the week - 4 phases.... </a:t>
            </a:r>
          </a:p>
          <a:p>
            <a:r>
              <a:rPr lang="en-US" dirty="0"/>
              <a:t> </a:t>
            </a:r>
          </a:p>
        </p:txBody>
      </p:sp>
      <p:sp>
        <p:nvSpPr>
          <p:cNvPr id="4" name="Slide Number Placeholder 3"/>
          <p:cNvSpPr>
            <a:spLocks noGrp="1"/>
          </p:cNvSpPr>
          <p:nvPr>
            <p:ph type="sldNum" sz="quarter" idx="5"/>
          </p:nvPr>
        </p:nvSpPr>
        <p:spPr/>
        <p:txBody>
          <a:bodyPr/>
          <a:lstStyle/>
          <a:p>
            <a:fld id="{360BD77D-F896-FD47-98B6-59426B3702AE}" type="slidenum">
              <a:rPr lang="en-US" smtClean="0"/>
              <a:t>5</a:t>
            </a:fld>
            <a:endParaRPr lang="en-US"/>
          </a:p>
        </p:txBody>
      </p:sp>
    </p:spTree>
    <p:extLst>
      <p:ext uri="{BB962C8B-B14F-4D97-AF65-F5344CB8AC3E}">
        <p14:creationId xmlns:p14="http://schemas.microsoft.com/office/powerpoint/2010/main" val="1493115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Formats –</a:t>
            </a:r>
          </a:p>
          <a:p>
            <a:r>
              <a:rPr lang="en-US" dirty="0"/>
              <a:t> 3 x csv files in order of largest to smallest depicting if they are from the company or externally provided - </a:t>
            </a:r>
            <a:r>
              <a:rPr lang="en-US" dirty="0" err="1"/>
              <a:t>supplimentary</a:t>
            </a:r>
            <a:r>
              <a:rPr lang="en-US" dirty="0"/>
              <a:t> as states were abbreviated in dataset</a:t>
            </a:r>
          </a:p>
          <a:p>
            <a:endParaRPr lang="en-US" dirty="0"/>
          </a:p>
          <a:p>
            <a:r>
              <a:rPr lang="en-US" dirty="0"/>
              <a:t>Table - </a:t>
            </a:r>
          </a:p>
          <a:p>
            <a:r>
              <a:rPr lang="en-US" dirty="0"/>
              <a:t>Variable examples listing multiple data types – I had to remove a large number of Boolean as they were mainly populated with NA/s – considerations were made to customers possibly never experiencing the variable description, however as all NA/s decided to remove</a:t>
            </a:r>
          </a:p>
          <a:p>
            <a:endParaRPr lang="en-US" dirty="0"/>
          </a:p>
          <a:p>
            <a:r>
              <a:rPr lang="en-US" dirty="0"/>
              <a:t>Quality – </a:t>
            </a:r>
          </a:p>
          <a:p>
            <a:r>
              <a:rPr lang="en-US" dirty="0"/>
              <a:t>As seen almost half variables were removed, however still large amounts for model building – I then broke this down further into an “onramp data set” (19) and a ”background check data set”(17),</a:t>
            </a:r>
          </a:p>
          <a:p>
            <a:endParaRPr lang="en-US" dirty="0"/>
          </a:p>
          <a:p>
            <a:r>
              <a:rPr lang="en-US" dirty="0"/>
              <a:t>Bias - </a:t>
            </a:r>
          </a:p>
          <a:p>
            <a:r>
              <a:rPr lang="en-US" dirty="0"/>
              <a:t>No immediate bias, had customer profiles representing all </a:t>
            </a:r>
            <a:r>
              <a:rPr lang="en-US" dirty="0" err="1"/>
              <a:t>american</a:t>
            </a:r>
            <a:r>
              <a:rPr lang="en-US" dirty="0"/>
              <a:t> states from varying incomes, home ownership and employments.</a:t>
            </a:r>
          </a:p>
          <a:p>
            <a:endParaRPr lang="en-US" dirty="0"/>
          </a:p>
          <a:p>
            <a:r>
              <a:rPr lang="en-US" dirty="0"/>
              <a:t>Ethical Implications -</a:t>
            </a:r>
          </a:p>
          <a:p>
            <a:endParaRPr lang="en-US" dirty="0"/>
          </a:p>
        </p:txBody>
      </p:sp>
      <p:sp>
        <p:nvSpPr>
          <p:cNvPr id="4" name="Slide Number Placeholder 3"/>
          <p:cNvSpPr>
            <a:spLocks noGrp="1"/>
          </p:cNvSpPr>
          <p:nvPr>
            <p:ph type="sldNum" sz="quarter" idx="5"/>
          </p:nvPr>
        </p:nvSpPr>
        <p:spPr/>
        <p:txBody>
          <a:bodyPr/>
          <a:lstStyle/>
          <a:p>
            <a:fld id="{360BD77D-F896-FD47-98B6-59426B3702AE}" type="slidenum">
              <a:rPr lang="en-US" smtClean="0"/>
              <a:t>6</a:t>
            </a:fld>
            <a:endParaRPr lang="en-US"/>
          </a:p>
        </p:txBody>
      </p:sp>
    </p:spTree>
    <p:extLst>
      <p:ext uri="{BB962C8B-B14F-4D97-AF65-F5344CB8AC3E}">
        <p14:creationId xmlns:p14="http://schemas.microsoft.com/office/powerpoint/2010/main" val="4220704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0BD77D-F896-FD47-98B6-59426B3702AE}" type="slidenum">
              <a:rPr lang="en-US" smtClean="0"/>
              <a:t>7</a:t>
            </a:fld>
            <a:endParaRPr lang="en-US"/>
          </a:p>
        </p:txBody>
      </p:sp>
    </p:spTree>
    <p:extLst>
      <p:ext uri="{BB962C8B-B14F-4D97-AF65-F5344CB8AC3E}">
        <p14:creationId xmlns:p14="http://schemas.microsoft.com/office/powerpoint/2010/main" val="3699739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0BD77D-F896-FD47-98B6-59426B3702AE}" type="slidenum">
              <a:rPr lang="en-US" smtClean="0"/>
              <a:t>8</a:t>
            </a:fld>
            <a:endParaRPr lang="en-US"/>
          </a:p>
        </p:txBody>
      </p:sp>
    </p:spTree>
    <p:extLst>
      <p:ext uri="{BB962C8B-B14F-4D97-AF65-F5344CB8AC3E}">
        <p14:creationId xmlns:p14="http://schemas.microsoft.com/office/powerpoint/2010/main" val="3981094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0BD77D-F896-FD47-98B6-59426B3702AE}" type="slidenum">
              <a:rPr lang="en-US" smtClean="0"/>
              <a:t>9</a:t>
            </a:fld>
            <a:endParaRPr lang="en-US"/>
          </a:p>
        </p:txBody>
      </p:sp>
    </p:spTree>
    <p:extLst>
      <p:ext uri="{BB962C8B-B14F-4D97-AF65-F5344CB8AC3E}">
        <p14:creationId xmlns:p14="http://schemas.microsoft.com/office/powerpoint/2010/main" val="207199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0BD77D-F896-FD47-98B6-59426B3702AE}" type="slidenum">
              <a:rPr lang="en-US" smtClean="0"/>
              <a:t>10</a:t>
            </a:fld>
            <a:endParaRPr lang="en-US"/>
          </a:p>
        </p:txBody>
      </p:sp>
    </p:spTree>
    <p:extLst>
      <p:ext uri="{BB962C8B-B14F-4D97-AF65-F5344CB8AC3E}">
        <p14:creationId xmlns:p14="http://schemas.microsoft.com/office/powerpoint/2010/main" val="1432630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A83D4221-0E06-3248-84B5-5B890596C7D2}"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22967437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83D4221-0E06-3248-84B5-5B890596C7D2}" type="datetimeFigureOut">
              <a:rPr lang="en-US" smtClean="0"/>
              <a:t>3/14/22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526278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83D4221-0E06-3248-84B5-5B890596C7D2}" type="datetimeFigureOut">
              <a:rPr lang="en-US" smtClean="0"/>
              <a:t>3/14/22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2971095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83D4221-0E06-3248-84B5-5B890596C7D2}"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4273056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A83D4221-0E06-3248-84B5-5B890596C7D2}"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299794113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83D4221-0E06-3248-84B5-5B890596C7D2}" type="datetimeFigureOut">
              <a:rPr lang="en-US" smtClean="0"/>
              <a:t>3/14/22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2455253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A83D4221-0E06-3248-84B5-5B890596C7D2}"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6B48E-D839-AA4F-AD43-81B57279C2AF}"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630403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83D4221-0E06-3248-84B5-5B890596C7D2}" type="datetimeFigureOut">
              <a:rPr lang="en-US" smtClean="0"/>
              <a:t>3/14/22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124084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D4221-0E06-3248-84B5-5B890596C7D2}" type="datetimeFigureOut">
              <a:rPr lang="en-US" smtClean="0"/>
              <a:t>3/14/22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1092932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83D4221-0E06-3248-84B5-5B890596C7D2}" type="datetimeFigureOut">
              <a:rPr lang="en-US" smtClean="0"/>
              <a:t>3/14/22</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4139349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A83D4221-0E06-3248-84B5-5B890596C7D2}" type="datetimeFigureOut">
              <a:rPr lang="en-US" smtClean="0"/>
              <a:t>3/14/22</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1391959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83D4221-0E06-3248-84B5-5B890596C7D2}" type="datetimeFigureOut">
              <a:rPr lang="en-US" smtClean="0"/>
              <a:t>3/14/22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B96B48E-D839-AA4F-AD43-81B57279C2AF}" type="slidenum">
              <a:rPr lang="en-US" smtClean="0"/>
              <a:t>‹#›</a:t>
            </a:fld>
            <a:endParaRPr lang="en-US"/>
          </a:p>
        </p:txBody>
      </p:sp>
    </p:spTree>
    <p:extLst>
      <p:ext uri="{BB962C8B-B14F-4D97-AF65-F5344CB8AC3E}">
        <p14:creationId xmlns:p14="http://schemas.microsoft.com/office/powerpoint/2010/main" val="182257766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 Id="rId9"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EDDC7-2404-344D-86CF-A70BD3B12705}"/>
              </a:ext>
            </a:extLst>
          </p:cNvPr>
          <p:cNvSpPr>
            <a:spLocks noGrp="1"/>
          </p:cNvSpPr>
          <p:nvPr>
            <p:ph type="ctrTitle"/>
          </p:nvPr>
        </p:nvSpPr>
        <p:spPr>
          <a:xfrm>
            <a:off x="1523997" y="834325"/>
            <a:ext cx="9144000" cy="2764028"/>
          </a:xfrm>
        </p:spPr>
        <p:txBody>
          <a:bodyPr anchor="ctr">
            <a:normAutofit/>
          </a:bodyPr>
          <a:lstStyle/>
          <a:p>
            <a:r>
              <a:rPr lang="en-US" sz="7200" dirty="0"/>
              <a:t>Loan Defaults</a:t>
            </a:r>
          </a:p>
        </p:txBody>
      </p:sp>
      <p:sp>
        <p:nvSpPr>
          <p:cNvPr id="3" name="Subtitle 2">
            <a:extLst>
              <a:ext uri="{FF2B5EF4-FFF2-40B4-BE49-F238E27FC236}">
                <a16:creationId xmlns:a16="http://schemas.microsoft.com/office/drawing/2014/main" id="{8FA387DE-EB20-7943-99E6-45285D86DDB1}"/>
              </a:ext>
            </a:extLst>
          </p:cNvPr>
          <p:cNvSpPr>
            <a:spLocks noGrp="1"/>
          </p:cNvSpPr>
          <p:nvPr>
            <p:ph type="subTitle" idx="1"/>
          </p:nvPr>
        </p:nvSpPr>
        <p:spPr>
          <a:xfrm>
            <a:off x="1674939" y="3765165"/>
            <a:ext cx="8842115" cy="1212850"/>
          </a:xfrm>
        </p:spPr>
        <p:txBody>
          <a:bodyPr anchor="ctr">
            <a:normAutofit/>
          </a:bodyPr>
          <a:lstStyle/>
          <a:p>
            <a:r>
              <a:rPr lang="en-US" sz="3200" i="1" dirty="0"/>
              <a:t>The Who’s, Why’s and Where’s</a:t>
            </a:r>
          </a:p>
        </p:txBody>
      </p:sp>
      <p:sp>
        <p:nvSpPr>
          <p:cNvPr id="6" name="TextBox 5">
            <a:extLst>
              <a:ext uri="{FF2B5EF4-FFF2-40B4-BE49-F238E27FC236}">
                <a16:creationId xmlns:a16="http://schemas.microsoft.com/office/drawing/2014/main" id="{3EE4657F-910E-1742-BFC8-CD4FFAA3ECE7}"/>
              </a:ext>
            </a:extLst>
          </p:cNvPr>
          <p:cNvSpPr txBox="1"/>
          <p:nvPr/>
        </p:nvSpPr>
        <p:spPr>
          <a:xfrm>
            <a:off x="4114795" y="5431431"/>
            <a:ext cx="3962401" cy="461665"/>
          </a:xfrm>
          <a:prstGeom prst="rect">
            <a:avLst/>
          </a:prstGeom>
          <a:noFill/>
        </p:spPr>
        <p:txBody>
          <a:bodyPr wrap="square" rtlCol="0">
            <a:spAutoFit/>
          </a:bodyPr>
          <a:lstStyle/>
          <a:p>
            <a:pPr algn="ctr"/>
            <a:r>
              <a:rPr lang="en-US" sz="2400" dirty="0"/>
              <a:t>Tom Wightman – D12</a:t>
            </a:r>
          </a:p>
        </p:txBody>
      </p:sp>
      <p:pic>
        <p:nvPicPr>
          <p:cNvPr id="10" name="Picture 9">
            <a:extLst>
              <a:ext uri="{FF2B5EF4-FFF2-40B4-BE49-F238E27FC236}">
                <a16:creationId xmlns:a16="http://schemas.microsoft.com/office/drawing/2014/main" id="{B5A31721-F4A4-8040-8C58-9045EDA3E469}"/>
              </a:ext>
            </a:extLst>
          </p:cNvPr>
          <p:cNvPicPr>
            <a:picLocks noChangeAspect="1"/>
          </p:cNvPicPr>
          <p:nvPr/>
        </p:nvPicPr>
        <p:blipFill>
          <a:blip r:embed="rId2"/>
          <a:stretch>
            <a:fillRect/>
          </a:stretch>
        </p:blipFill>
        <p:spPr>
          <a:xfrm>
            <a:off x="200576" y="5220670"/>
            <a:ext cx="1320423" cy="1320423"/>
          </a:xfrm>
          <a:prstGeom prst="rect">
            <a:avLst/>
          </a:prstGeom>
        </p:spPr>
      </p:pic>
    </p:spTree>
    <p:extLst>
      <p:ext uri="{BB962C8B-B14F-4D97-AF65-F5344CB8AC3E}">
        <p14:creationId xmlns:p14="http://schemas.microsoft.com/office/powerpoint/2010/main" val="3242534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2D8936B-5492-5942-8C2F-28847133E4AD}"/>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1" name="Subtitle 10">
            <a:extLst>
              <a:ext uri="{FF2B5EF4-FFF2-40B4-BE49-F238E27FC236}">
                <a16:creationId xmlns:a16="http://schemas.microsoft.com/office/drawing/2014/main" id="{19CE8C9C-9E95-834C-90BC-4027941845F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96195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A8068E8-8197-3843-89A8-1670E4A3A0F7}"/>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2" name="Subtitle 7">
            <a:extLst>
              <a:ext uri="{FF2B5EF4-FFF2-40B4-BE49-F238E27FC236}">
                <a16:creationId xmlns:a16="http://schemas.microsoft.com/office/drawing/2014/main" id="{94F35771-7795-C449-90E9-9679DBAE49F1}"/>
              </a:ext>
            </a:extLst>
          </p:cNvPr>
          <p:cNvSpPr>
            <a:spLocks noGrp="1"/>
          </p:cNvSpPr>
          <p:nvPr>
            <p:ph type="subTitle" idx="1"/>
          </p:nvPr>
        </p:nvSpPr>
        <p:spPr>
          <a:xfrm>
            <a:off x="2695194" y="5260934"/>
            <a:ext cx="6801612" cy="1239894"/>
          </a:xfrm>
        </p:spPr>
        <p:txBody>
          <a:bodyPr vert="horz" lIns="91440" tIns="45720" rIns="91440" bIns="45720" rtlCol="0">
            <a:normAutofit/>
          </a:bodyPr>
          <a:lstStyle/>
          <a:p>
            <a:r>
              <a:rPr lang="en-US" sz="5400" dirty="0"/>
              <a:t>Recommendations</a:t>
            </a:r>
          </a:p>
        </p:txBody>
      </p:sp>
      <p:pic>
        <p:nvPicPr>
          <p:cNvPr id="5" name="Picture 4">
            <a:extLst>
              <a:ext uri="{FF2B5EF4-FFF2-40B4-BE49-F238E27FC236}">
                <a16:creationId xmlns:a16="http://schemas.microsoft.com/office/drawing/2014/main" id="{DE25AF2F-C831-B748-B1A5-3EE7921A727A}"/>
              </a:ext>
            </a:extLst>
          </p:cNvPr>
          <p:cNvPicPr>
            <a:picLocks noChangeAspect="1"/>
          </p:cNvPicPr>
          <p:nvPr/>
        </p:nvPicPr>
        <p:blipFill>
          <a:blip r:embed="rId4"/>
          <a:stretch>
            <a:fillRect/>
          </a:stretch>
        </p:blipFill>
        <p:spPr>
          <a:xfrm>
            <a:off x="4629150" y="2444750"/>
            <a:ext cx="2933700" cy="1968500"/>
          </a:xfrm>
          <a:prstGeom prst="rect">
            <a:avLst/>
          </a:prstGeom>
        </p:spPr>
      </p:pic>
    </p:spTree>
    <p:extLst>
      <p:ext uri="{BB962C8B-B14F-4D97-AF65-F5344CB8AC3E}">
        <p14:creationId xmlns:p14="http://schemas.microsoft.com/office/powerpoint/2010/main" val="2512926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2695194" y="5312591"/>
            <a:ext cx="6801612" cy="1136580"/>
          </a:xfrm>
        </p:spPr>
        <p:txBody>
          <a:bodyPr vert="horz" lIns="91440" tIns="45720" rIns="91440" bIns="45720" rtlCol="0">
            <a:normAutofit/>
          </a:bodyPr>
          <a:lstStyle/>
          <a:p>
            <a:r>
              <a:rPr lang="en-US" sz="5400" dirty="0"/>
              <a:t>Questions</a:t>
            </a:r>
          </a:p>
        </p:txBody>
      </p:sp>
      <p:pic>
        <p:nvPicPr>
          <p:cNvPr id="7" name="Picture 6">
            <a:extLst>
              <a:ext uri="{FF2B5EF4-FFF2-40B4-BE49-F238E27FC236}">
                <a16:creationId xmlns:a16="http://schemas.microsoft.com/office/drawing/2014/main" id="{73ED2472-CDF4-574D-B956-02D3F3E9E309}"/>
              </a:ext>
            </a:extLst>
          </p:cNvPr>
          <p:cNvPicPr>
            <a:picLocks noChangeAspect="1"/>
          </p:cNvPicPr>
          <p:nvPr/>
        </p:nvPicPr>
        <p:blipFill>
          <a:blip r:embed="rId3"/>
          <a:stretch>
            <a:fillRect/>
          </a:stretch>
        </p:blipFill>
        <p:spPr>
          <a:xfrm>
            <a:off x="200576" y="5220670"/>
            <a:ext cx="1320423" cy="1320423"/>
          </a:xfrm>
          <a:prstGeom prst="rect">
            <a:avLst/>
          </a:prstGeom>
        </p:spPr>
      </p:pic>
      <p:pic>
        <p:nvPicPr>
          <p:cNvPr id="10" name="Picture 9">
            <a:extLst>
              <a:ext uri="{FF2B5EF4-FFF2-40B4-BE49-F238E27FC236}">
                <a16:creationId xmlns:a16="http://schemas.microsoft.com/office/drawing/2014/main" id="{5A671150-73B9-1140-993A-E3526E7A22BF}"/>
              </a:ext>
            </a:extLst>
          </p:cNvPr>
          <p:cNvPicPr>
            <a:picLocks noChangeAspect="1"/>
          </p:cNvPicPr>
          <p:nvPr/>
        </p:nvPicPr>
        <p:blipFill>
          <a:blip r:embed="rId4"/>
          <a:stretch>
            <a:fillRect/>
          </a:stretch>
        </p:blipFill>
        <p:spPr>
          <a:xfrm>
            <a:off x="2643006" y="284621"/>
            <a:ext cx="6905988" cy="4633888"/>
          </a:xfrm>
          <a:prstGeom prst="rect">
            <a:avLst/>
          </a:prstGeom>
        </p:spPr>
      </p:pic>
    </p:spTree>
    <p:extLst>
      <p:ext uri="{BB962C8B-B14F-4D97-AF65-F5344CB8AC3E}">
        <p14:creationId xmlns:p14="http://schemas.microsoft.com/office/powerpoint/2010/main" val="446065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4167985-D6E9-40FF-97C0-4B6D373E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8801362-349C-44BE-BEF6-8E926E1D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1262729" y="5499894"/>
            <a:ext cx="9638443" cy="996439"/>
          </a:xfrm>
        </p:spPr>
        <p:txBody>
          <a:bodyPr>
            <a:normAutofit/>
          </a:bodyPr>
          <a:lstStyle/>
          <a:p>
            <a:r>
              <a:rPr lang="en-US" sz="4800" dirty="0"/>
              <a:t>The Brief</a:t>
            </a:r>
          </a:p>
        </p:txBody>
      </p:sp>
      <p:sp>
        <p:nvSpPr>
          <p:cNvPr id="3" name="TextBox 2">
            <a:extLst>
              <a:ext uri="{FF2B5EF4-FFF2-40B4-BE49-F238E27FC236}">
                <a16:creationId xmlns:a16="http://schemas.microsoft.com/office/drawing/2014/main" id="{F354AB3F-C9C0-B34A-9205-952593398B9A}"/>
              </a:ext>
            </a:extLst>
          </p:cNvPr>
          <p:cNvSpPr txBox="1"/>
          <p:nvPr/>
        </p:nvSpPr>
        <p:spPr>
          <a:xfrm>
            <a:off x="1262729" y="1591056"/>
            <a:ext cx="9638443" cy="2677656"/>
          </a:xfrm>
          <a:prstGeom prst="rect">
            <a:avLst/>
          </a:prstGeom>
          <a:noFill/>
        </p:spPr>
        <p:txBody>
          <a:bodyPr wrap="square" rtlCol="0">
            <a:spAutoFit/>
          </a:bodyPr>
          <a:lstStyle/>
          <a:p>
            <a:r>
              <a:rPr lang="en-GB" sz="2400" dirty="0">
                <a:solidFill>
                  <a:schemeClr val="bg1"/>
                </a:solidFill>
              </a:rPr>
              <a:t>"You’ve been hired by </a:t>
            </a:r>
            <a:r>
              <a:rPr lang="en-GB" sz="2400" dirty="0" err="1">
                <a:solidFill>
                  <a:schemeClr val="bg1"/>
                </a:solidFill>
              </a:rPr>
              <a:t>LendingClub</a:t>
            </a:r>
            <a:r>
              <a:rPr lang="en-GB" sz="2400" dirty="0">
                <a:solidFill>
                  <a:schemeClr val="bg1"/>
                </a:solidFill>
              </a:rPr>
              <a:t>, an online loan provider to help with some problems their business has been facing.</a:t>
            </a:r>
          </a:p>
          <a:p>
            <a:br>
              <a:rPr lang="en-GB" sz="2400" dirty="0">
                <a:solidFill>
                  <a:schemeClr val="bg1"/>
                </a:solidFill>
              </a:rPr>
            </a:br>
            <a:r>
              <a:rPr lang="en-GB" sz="2400" dirty="0">
                <a:solidFill>
                  <a:schemeClr val="bg1"/>
                </a:solidFill>
              </a:rPr>
              <a:t>They are concerned about the default rate on their loans.  </a:t>
            </a:r>
          </a:p>
          <a:p>
            <a:endParaRPr lang="en-GB" sz="2400" dirty="0">
              <a:solidFill>
                <a:schemeClr val="bg1"/>
              </a:solidFill>
            </a:endParaRPr>
          </a:p>
          <a:p>
            <a:r>
              <a:rPr lang="en-GB" sz="2400" dirty="0">
                <a:solidFill>
                  <a:schemeClr val="bg1"/>
                </a:solidFill>
              </a:rPr>
              <a:t>They want to understand </a:t>
            </a:r>
            <a:r>
              <a:rPr lang="en-GB" sz="2400" b="1" dirty="0">
                <a:solidFill>
                  <a:schemeClr val="bg1"/>
                </a:solidFill>
              </a:rPr>
              <a:t>who is likely to default </a:t>
            </a:r>
            <a:r>
              <a:rPr lang="en-GB" sz="2400" dirty="0">
                <a:solidFill>
                  <a:schemeClr val="bg1"/>
                </a:solidFill>
              </a:rPr>
              <a:t>and </a:t>
            </a:r>
            <a:r>
              <a:rPr lang="en-GB" sz="2400" b="1" dirty="0">
                <a:solidFill>
                  <a:schemeClr val="bg1"/>
                </a:solidFill>
              </a:rPr>
              <a:t>who they should lend to in the future</a:t>
            </a:r>
            <a:r>
              <a:rPr lang="en-GB" sz="2400" dirty="0">
                <a:solidFill>
                  <a:schemeClr val="bg1"/>
                </a:solidFill>
              </a:rPr>
              <a:t>."</a:t>
            </a:r>
            <a:endParaRPr lang="en-US" sz="2400" dirty="0">
              <a:solidFill>
                <a:schemeClr val="bg1"/>
              </a:solidFill>
            </a:endParaRPr>
          </a:p>
        </p:txBody>
      </p:sp>
      <p:pic>
        <p:nvPicPr>
          <p:cNvPr id="10" name="Picture 9">
            <a:extLst>
              <a:ext uri="{FF2B5EF4-FFF2-40B4-BE49-F238E27FC236}">
                <a16:creationId xmlns:a16="http://schemas.microsoft.com/office/drawing/2014/main" id="{CDD89147-4EF9-A845-9EAA-751D9932C3F3}"/>
              </a:ext>
            </a:extLst>
          </p:cNvPr>
          <p:cNvPicPr>
            <a:picLocks noChangeAspect="1"/>
          </p:cNvPicPr>
          <p:nvPr/>
        </p:nvPicPr>
        <p:blipFill>
          <a:blip r:embed="rId3"/>
          <a:stretch>
            <a:fillRect/>
          </a:stretch>
        </p:blipFill>
        <p:spPr>
          <a:xfrm>
            <a:off x="200576" y="5220670"/>
            <a:ext cx="1320423" cy="1320423"/>
          </a:xfrm>
          <a:prstGeom prst="rect">
            <a:avLst/>
          </a:prstGeom>
        </p:spPr>
      </p:pic>
    </p:spTree>
    <p:extLst>
      <p:ext uri="{BB962C8B-B14F-4D97-AF65-F5344CB8AC3E}">
        <p14:creationId xmlns:p14="http://schemas.microsoft.com/office/powerpoint/2010/main" val="3093558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65040EF-32B8-46F3-823C-6BA3A49A77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8034768" y="2173266"/>
            <a:ext cx="3657119" cy="2511468"/>
          </a:xfrm>
        </p:spPr>
        <p:txBody>
          <a:bodyPr anchor="ctr">
            <a:normAutofit/>
          </a:bodyPr>
          <a:lstStyle/>
          <a:p>
            <a:r>
              <a:rPr lang="en-US" sz="6000" dirty="0">
                <a:solidFill>
                  <a:schemeClr val="bg1">
                    <a:lumMod val="75000"/>
                    <a:lumOff val="25000"/>
                  </a:schemeClr>
                </a:solidFill>
              </a:rPr>
              <a:t>Contents</a:t>
            </a:r>
          </a:p>
        </p:txBody>
      </p:sp>
      <p:sp>
        <p:nvSpPr>
          <p:cNvPr id="9" name="TextBox 8">
            <a:extLst>
              <a:ext uri="{FF2B5EF4-FFF2-40B4-BE49-F238E27FC236}">
                <a16:creationId xmlns:a16="http://schemas.microsoft.com/office/drawing/2014/main" id="{A7A2E562-42E0-CB40-8A10-1A51603E55A5}"/>
              </a:ext>
            </a:extLst>
          </p:cNvPr>
          <p:cNvSpPr txBox="1"/>
          <p:nvPr/>
        </p:nvSpPr>
        <p:spPr>
          <a:xfrm>
            <a:off x="354842" y="1332861"/>
            <a:ext cx="7069539" cy="2554545"/>
          </a:xfrm>
          <a:prstGeom prst="rect">
            <a:avLst/>
          </a:prstGeom>
          <a:noFill/>
        </p:spPr>
        <p:txBody>
          <a:bodyPr wrap="square" rtlCol="0">
            <a:spAutoFit/>
          </a:bodyPr>
          <a:lstStyle/>
          <a:p>
            <a:r>
              <a:rPr lang="en-US" sz="3200" dirty="0"/>
              <a:t>• Background</a:t>
            </a:r>
          </a:p>
          <a:p>
            <a:r>
              <a:rPr lang="en-US" sz="3200" dirty="0"/>
              <a:t>• Planning</a:t>
            </a:r>
          </a:p>
          <a:p>
            <a:r>
              <a:rPr lang="en-US" sz="3200" dirty="0"/>
              <a:t>• Data quality, bias and ethical concerns</a:t>
            </a:r>
          </a:p>
          <a:p>
            <a:r>
              <a:rPr lang="en-US" sz="3200" dirty="0"/>
              <a:t>• Results</a:t>
            </a:r>
          </a:p>
          <a:p>
            <a:r>
              <a:rPr lang="en-US" sz="3200" dirty="0"/>
              <a:t>• Recommendations</a:t>
            </a:r>
          </a:p>
        </p:txBody>
      </p:sp>
      <p:pic>
        <p:nvPicPr>
          <p:cNvPr id="24" name="Picture 23">
            <a:extLst>
              <a:ext uri="{FF2B5EF4-FFF2-40B4-BE49-F238E27FC236}">
                <a16:creationId xmlns:a16="http://schemas.microsoft.com/office/drawing/2014/main" id="{99966B01-9B1D-2D45-A5E0-AED2135DBE66}"/>
              </a:ext>
            </a:extLst>
          </p:cNvPr>
          <p:cNvPicPr>
            <a:picLocks noChangeAspect="1"/>
          </p:cNvPicPr>
          <p:nvPr/>
        </p:nvPicPr>
        <p:blipFill>
          <a:blip r:embed="rId3"/>
          <a:stretch>
            <a:fillRect/>
          </a:stretch>
        </p:blipFill>
        <p:spPr>
          <a:xfrm>
            <a:off x="200576" y="5220670"/>
            <a:ext cx="1320423" cy="1320423"/>
          </a:xfrm>
          <a:prstGeom prst="rect">
            <a:avLst/>
          </a:prstGeom>
        </p:spPr>
      </p:pic>
      <p:pic>
        <p:nvPicPr>
          <p:cNvPr id="17" name="Picture 16">
            <a:extLst>
              <a:ext uri="{FF2B5EF4-FFF2-40B4-BE49-F238E27FC236}">
                <a16:creationId xmlns:a16="http://schemas.microsoft.com/office/drawing/2014/main" id="{9AB55C8B-5EB1-D644-827A-0B8276360AC3}"/>
              </a:ext>
            </a:extLst>
          </p:cNvPr>
          <p:cNvPicPr>
            <a:picLocks noChangeAspect="1"/>
          </p:cNvPicPr>
          <p:nvPr/>
        </p:nvPicPr>
        <p:blipFill>
          <a:blip r:embed="rId4"/>
          <a:stretch>
            <a:fillRect/>
          </a:stretch>
        </p:blipFill>
        <p:spPr>
          <a:xfrm>
            <a:off x="1759082" y="5220670"/>
            <a:ext cx="1320423" cy="1320423"/>
          </a:xfrm>
          <a:prstGeom prst="rect">
            <a:avLst/>
          </a:prstGeom>
        </p:spPr>
      </p:pic>
    </p:spTree>
    <p:extLst>
      <p:ext uri="{BB962C8B-B14F-4D97-AF65-F5344CB8AC3E}">
        <p14:creationId xmlns:p14="http://schemas.microsoft.com/office/powerpoint/2010/main" val="140859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down)">
                                      <p:cBhvr>
                                        <p:cTn id="27" dur="580">
                                          <p:stCondLst>
                                            <p:cond delay="0"/>
                                          </p:stCondLst>
                                        </p:cTn>
                                        <p:tgtEl>
                                          <p:spTgt spid="17"/>
                                        </p:tgtEl>
                                      </p:cBhvr>
                                    </p:animEffect>
                                    <p:anim calcmode="lin" valueType="num">
                                      <p:cBhvr>
                                        <p:cTn id="28"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3" dur="26">
                                          <p:stCondLst>
                                            <p:cond delay="650"/>
                                          </p:stCondLst>
                                        </p:cTn>
                                        <p:tgtEl>
                                          <p:spTgt spid="17"/>
                                        </p:tgtEl>
                                      </p:cBhvr>
                                      <p:to x="100000" y="60000"/>
                                    </p:animScale>
                                    <p:animScale>
                                      <p:cBhvr>
                                        <p:cTn id="34" dur="166" decel="50000">
                                          <p:stCondLst>
                                            <p:cond delay="676"/>
                                          </p:stCondLst>
                                        </p:cTn>
                                        <p:tgtEl>
                                          <p:spTgt spid="17"/>
                                        </p:tgtEl>
                                      </p:cBhvr>
                                      <p:to x="100000" y="100000"/>
                                    </p:animScale>
                                    <p:animScale>
                                      <p:cBhvr>
                                        <p:cTn id="35" dur="26">
                                          <p:stCondLst>
                                            <p:cond delay="1312"/>
                                          </p:stCondLst>
                                        </p:cTn>
                                        <p:tgtEl>
                                          <p:spTgt spid="17"/>
                                        </p:tgtEl>
                                      </p:cBhvr>
                                      <p:to x="100000" y="80000"/>
                                    </p:animScale>
                                    <p:animScale>
                                      <p:cBhvr>
                                        <p:cTn id="36" dur="166" decel="50000">
                                          <p:stCondLst>
                                            <p:cond delay="1338"/>
                                          </p:stCondLst>
                                        </p:cTn>
                                        <p:tgtEl>
                                          <p:spTgt spid="17"/>
                                        </p:tgtEl>
                                      </p:cBhvr>
                                      <p:to x="100000" y="100000"/>
                                    </p:animScale>
                                    <p:animScale>
                                      <p:cBhvr>
                                        <p:cTn id="37" dur="26">
                                          <p:stCondLst>
                                            <p:cond delay="1642"/>
                                          </p:stCondLst>
                                        </p:cTn>
                                        <p:tgtEl>
                                          <p:spTgt spid="17"/>
                                        </p:tgtEl>
                                      </p:cBhvr>
                                      <p:to x="100000" y="90000"/>
                                    </p:animScale>
                                    <p:animScale>
                                      <p:cBhvr>
                                        <p:cTn id="38" dur="166" decel="50000">
                                          <p:stCondLst>
                                            <p:cond delay="1668"/>
                                          </p:stCondLst>
                                        </p:cTn>
                                        <p:tgtEl>
                                          <p:spTgt spid="17"/>
                                        </p:tgtEl>
                                      </p:cBhvr>
                                      <p:to x="100000" y="100000"/>
                                    </p:animScale>
                                    <p:animScale>
                                      <p:cBhvr>
                                        <p:cTn id="39" dur="26">
                                          <p:stCondLst>
                                            <p:cond delay="1808"/>
                                          </p:stCondLst>
                                        </p:cTn>
                                        <p:tgtEl>
                                          <p:spTgt spid="17"/>
                                        </p:tgtEl>
                                      </p:cBhvr>
                                      <p:to x="100000" y="95000"/>
                                    </p:animScale>
                                    <p:animScale>
                                      <p:cBhvr>
                                        <p:cTn id="40"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A1FCDB-79E0-ED42-AAD1-BA43856EF41F}"/>
              </a:ext>
            </a:extLst>
          </p:cNvPr>
          <p:cNvSpPr>
            <a:spLocks noGrp="1"/>
          </p:cNvSpPr>
          <p:nvPr>
            <p:ph type="title"/>
          </p:nvPr>
        </p:nvSpPr>
        <p:spPr>
          <a:xfrm>
            <a:off x="1600200" y="2033517"/>
            <a:ext cx="8991600" cy="4312692"/>
          </a:xfrm>
        </p:spPr>
        <p:txBody>
          <a:bodyPr vert="horz" lIns="274320" tIns="182880" rIns="274320" bIns="182880" rtlCol="0" anchor="ctr" anchorCtr="1">
            <a:normAutofit/>
          </a:bodyPr>
          <a:lstStyle/>
          <a:p>
            <a:endParaRPr lang="en-US" sz="3200" dirty="0">
              <a:solidFill>
                <a:srgbClr val="262626"/>
              </a:solidFill>
            </a:endParaRPr>
          </a:p>
        </p:txBody>
      </p:sp>
      <p:pic>
        <p:nvPicPr>
          <p:cNvPr id="4" name="Content Placeholder 3">
            <a:extLst>
              <a:ext uri="{FF2B5EF4-FFF2-40B4-BE49-F238E27FC236}">
                <a16:creationId xmlns:a16="http://schemas.microsoft.com/office/drawing/2014/main" id="{F244D359-66CD-6842-855B-5720F44DE013}"/>
              </a:ext>
            </a:extLst>
          </p:cNvPr>
          <p:cNvPicPr>
            <a:picLocks noGrp="1" noChangeAspect="1"/>
          </p:cNvPicPr>
          <p:nvPr>
            <p:ph idx="1"/>
          </p:nvPr>
        </p:nvPicPr>
        <p:blipFill rotWithShape="1">
          <a:blip r:embed="rId3"/>
          <a:srcRect l="12109" r="2894"/>
          <a:stretch/>
        </p:blipFill>
        <p:spPr>
          <a:xfrm>
            <a:off x="2695194" y="184838"/>
            <a:ext cx="6801612" cy="1454941"/>
          </a:xfrm>
          <a:prstGeom prst="rect">
            <a:avLst/>
          </a:prstGeom>
        </p:spPr>
      </p:pic>
      <p:pic>
        <p:nvPicPr>
          <p:cNvPr id="6" name="Picture 5">
            <a:extLst>
              <a:ext uri="{FF2B5EF4-FFF2-40B4-BE49-F238E27FC236}">
                <a16:creationId xmlns:a16="http://schemas.microsoft.com/office/drawing/2014/main" id="{5901251B-D253-0D4E-B370-175FF7A56989}"/>
              </a:ext>
            </a:extLst>
          </p:cNvPr>
          <p:cNvPicPr>
            <a:picLocks noChangeAspect="1"/>
          </p:cNvPicPr>
          <p:nvPr/>
        </p:nvPicPr>
        <p:blipFill>
          <a:blip r:embed="rId4"/>
          <a:stretch>
            <a:fillRect/>
          </a:stretch>
        </p:blipFill>
        <p:spPr>
          <a:xfrm>
            <a:off x="2209516" y="2094363"/>
            <a:ext cx="7581900" cy="4191000"/>
          </a:xfrm>
          <a:prstGeom prst="rect">
            <a:avLst/>
          </a:prstGeom>
        </p:spPr>
      </p:pic>
      <p:pic>
        <p:nvPicPr>
          <p:cNvPr id="12" name="Picture 11">
            <a:extLst>
              <a:ext uri="{FF2B5EF4-FFF2-40B4-BE49-F238E27FC236}">
                <a16:creationId xmlns:a16="http://schemas.microsoft.com/office/drawing/2014/main" id="{C7895D02-7C91-7940-9354-FC23AF506A23}"/>
              </a:ext>
            </a:extLst>
          </p:cNvPr>
          <p:cNvPicPr>
            <a:picLocks noChangeAspect="1"/>
          </p:cNvPicPr>
          <p:nvPr/>
        </p:nvPicPr>
        <p:blipFill>
          <a:blip r:embed="rId5"/>
          <a:stretch>
            <a:fillRect/>
          </a:stretch>
        </p:blipFill>
        <p:spPr>
          <a:xfrm>
            <a:off x="1651000" y="572637"/>
            <a:ext cx="8940800" cy="5892800"/>
          </a:xfrm>
          <a:prstGeom prst="rect">
            <a:avLst/>
          </a:prstGeom>
          <a:ln w="57150">
            <a:solidFill>
              <a:schemeClr val="tx1"/>
            </a:solidFill>
          </a:ln>
        </p:spPr>
      </p:pic>
      <p:pic>
        <p:nvPicPr>
          <p:cNvPr id="21" name="Picture 20">
            <a:extLst>
              <a:ext uri="{FF2B5EF4-FFF2-40B4-BE49-F238E27FC236}">
                <a16:creationId xmlns:a16="http://schemas.microsoft.com/office/drawing/2014/main" id="{73A4D771-3D0F-1445-B7F3-70A05154910F}"/>
              </a:ext>
            </a:extLst>
          </p:cNvPr>
          <p:cNvPicPr>
            <a:picLocks noChangeAspect="1"/>
          </p:cNvPicPr>
          <p:nvPr/>
        </p:nvPicPr>
        <p:blipFill>
          <a:blip r:embed="rId6"/>
          <a:stretch>
            <a:fillRect/>
          </a:stretch>
        </p:blipFill>
        <p:spPr>
          <a:xfrm>
            <a:off x="356840" y="1233009"/>
            <a:ext cx="6458309" cy="2241240"/>
          </a:xfrm>
          <a:prstGeom prst="rect">
            <a:avLst/>
          </a:prstGeom>
          <a:ln w="57150">
            <a:solidFill>
              <a:schemeClr val="tx1"/>
            </a:solidFill>
          </a:ln>
        </p:spPr>
      </p:pic>
      <p:pic>
        <p:nvPicPr>
          <p:cNvPr id="8" name="Picture 7">
            <a:extLst>
              <a:ext uri="{FF2B5EF4-FFF2-40B4-BE49-F238E27FC236}">
                <a16:creationId xmlns:a16="http://schemas.microsoft.com/office/drawing/2014/main" id="{4778EFC3-41D3-F545-B4A3-F5E5E0994B50}"/>
              </a:ext>
            </a:extLst>
          </p:cNvPr>
          <p:cNvPicPr>
            <a:picLocks noChangeAspect="1"/>
          </p:cNvPicPr>
          <p:nvPr/>
        </p:nvPicPr>
        <p:blipFill>
          <a:blip r:embed="rId7"/>
          <a:stretch>
            <a:fillRect/>
          </a:stretch>
        </p:blipFill>
        <p:spPr>
          <a:xfrm>
            <a:off x="7318020" y="1576243"/>
            <a:ext cx="3614318" cy="1674000"/>
          </a:xfrm>
          <a:prstGeom prst="rect">
            <a:avLst/>
          </a:prstGeom>
          <a:ln w="57150">
            <a:solidFill>
              <a:schemeClr val="tx1"/>
            </a:solidFill>
          </a:ln>
        </p:spPr>
      </p:pic>
      <p:pic>
        <p:nvPicPr>
          <p:cNvPr id="18" name="Picture 17">
            <a:extLst>
              <a:ext uri="{FF2B5EF4-FFF2-40B4-BE49-F238E27FC236}">
                <a16:creationId xmlns:a16="http://schemas.microsoft.com/office/drawing/2014/main" id="{4CCA5070-CCB9-9249-9278-DEF98BFB98B3}"/>
              </a:ext>
            </a:extLst>
          </p:cNvPr>
          <p:cNvPicPr>
            <a:picLocks noChangeAspect="1"/>
          </p:cNvPicPr>
          <p:nvPr/>
        </p:nvPicPr>
        <p:blipFill>
          <a:blip r:embed="rId8"/>
          <a:stretch>
            <a:fillRect/>
          </a:stretch>
        </p:blipFill>
        <p:spPr>
          <a:xfrm>
            <a:off x="123209" y="2279220"/>
            <a:ext cx="11996382" cy="2181160"/>
          </a:xfrm>
          <a:prstGeom prst="rect">
            <a:avLst/>
          </a:prstGeom>
          <a:ln w="57150">
            <a:solidFill>
              <a:schemeClr val="tx1"/>
            </a:solidFill>
          </a:ln>
        </p:spPr>
      </p:pic>
      <p:pic>
        <p:nvPicPr>
          <p:cNvPr id="26" name="Picture 25">
            <a:extLst>
              <a:ext uri="{FF2B5EF4-FFF2-40B4-BE49-F238E27FC236}">
                <a16:creationId xmlns:a16="http://schemas.microsoft.com/office/drawing/2014/main" id="{E0BB6A77-30B2-734A-A162-80F97B131380}"/>
              </a:ext>
            </a:extLst>
          </p:cNvPr>
          <p:cNvPicPr>
            <a:picLocks noChangeAspect="1"/>
          </p:cNvPicPr>
          <p:nvPr/>
        </p:nvPicPr>
        <p:blipFill>
          <a:blip r:embed="rId9"/>
          <a:stretch>
            <a:fillRect/>
          </a:stretch>
        </p:blipFill>
        <p:spPr>
          <a:xfrm>
            <a:off x="200576" y="5220670"/>
            <a:ext cx="1320423" cy="1320423"/>
          </a:xfrm>
          <a:prstGeom prst="rect">
            <a:avLst/>
          </a:prstGeom>
        </p:spPr>
      </p:pic>
    </p:spTree>
    <p:extLst>
      <p:ext uri="{BB962C8B-B14F-4D97-AF65-F5344CB8AC3E}">
        <p14:creationId xmlns:p14="http://schemas.microsoft.com/office/powerpoint/2010/main" val="24572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12"/>
                                        </p:tgtEl>
                                        <p:attrNameLst>
                                          <p:attrName>ppt_x</p:attrName>
                                        </p:attrNameLst>
                                      </p:cBhvr>
                                      <p:tavLst>
                                        <p:tav tm="0">
                                          <p:val>
                                            <p:strVal val="ppt_x"/>
                                          </p:val>
                                        </p:tav>
                                        <p:tav tm="100000">
                                          <p:val>
                                            <p:strVal val="ppt_x"/>
                                          </p:val>
                                        </p:tav>
                                      </p:tavLst>
                                    </p:anim>
                                    <p:anim calcmode="lin" valueType="num">
                                      <p:cBhvr additive="base">
                                        <p:cTn id="25" dur="500"/>
                                        <p:tgtEl>
                                          <p:spTgt spid="12"/>
                                        </p:tgtEl>
                                        <p:attrNameLst>
                                          <p:attrName>ppt_y</p:attrName>
                                        </p:attrNameLst>
                                      </p:cBhvr>
                                      <p:tavLst>
                                        <p:tav tm="0">
                                          <p:val>
                                            <p:strVal val="ppt_y"/>
                                          </p:val>
                                        </p:tav>
                                        <p:tav tm="100000">
                                          <p:val>
                                            <p:strVal val="1+ppt_h/2"/>
                                          </p:val>
                                        </p:tav>
                                      </p:tavLst>
                                    </p:anim>
                                    <p:set>
                                      <p:cBhvr>
                                        <p:cTn id="26" dur="1" fill="hold">
                                          <p:stCondLst>
                                            <p:cond delay="499"/>
                                          </p:stCondLst>
                                        </p:cTn>
                                        <p:tgtEl>
                                          <p:spTgt spid="12"/>
                                        </p:tgtEl>
                                        <p:attrNameLst>
                                          <p:attrName>style.visibility</p:attrName>
                                        </p:attrNameLst>
                                      </p:cBhvr>
                                      <p:to>
                                        <p:strVal val="hidden"/>
                                      </p:to>
                                    </p:set>
                                  </p:childTnLst>
                                </p:cTn>
                              </p:par>
                              <p:par>
                                <p:cTn id="27" presetID="2" presetClass="exit" presetSubtype="4" fill="hold" nodeType="withEffect">
                                  <p:stCondLst>
                                    <p:cond delay="0"/>
                                  </p:stCondLst>
                                  <p:childTnLst>
                                    <p:anim calcmode="lin" valueType="num">
                                      <p:cBhvr additive="base">
                                        <p:cTn id="28" dur="500"/>
                                        <p:tgtEl>
                                          <p:spTgt spid="21"/>
                                        </p:tgtEl>
                                        <p:attrNameLst>
                                          <p:attrName>ppt_x</p:attrName>
                                        </p:attrNameLst>
                                      </p:cBhvr>
                                      <p:tavLst>
                                        <p:tav tm="0">
                                          <p:val>
                                            <p:strVal val="ppt_x"/>
                                          </p:val>
                                        </p:tav>
                                        <p:tav tm="100000">
                                          <p:val>
                                            <p:strVal val="ppt_x"/>
                                          </p:val>
                                        </p:tav>
                                      </p:tavLst>
                                    </p:anim>
                                    <p:anim calcmode="lin" valueType="num">
                                      <p:cBhvr additive="base">
                                        <p:cTn id="29" dur="500"/>
                                        <p:tgtEl>
                                          <p:spTgt spid="21"/>
                                        </p:tgtEl>
                                        <p:attrNameLst>
                                          <p:attrName>ppt_y</p:attrName>
                                        </p:attrNameLst>
                                      </p:cBhvr>
                                      <p:tavLst>
                                        <p:tav tm="0">
                                          <p:val>
                                            <p:strVal val="ppt_y"/>
                                          </p:val>
                                        </p:tav>
                                        <p:tav tm="100000">
                                          <p:val>
                                            <p:strVal val="1+ppt_h/2"/>
                                          </p:val>
                                        </p:tav>
                                      </p:tavLst>
                                    </p:anim>
                                    <p:set>
                                      <p:cBhvr>
                                        <p:cTn id="30" dur="1" fill="hold">
                                          <p:stCondLst>
                                            <p:cond delay="499"/>
                                          </p:stCondLst>
                                        </p:cTn>
                                        <p:tgtEl>
                                          <p:spTgt spid="21"/>
                                        </p:tgtEl>
                                        <p:attrNameLst>
                                          <p:attrName>style.visibility</p:attrName>
                                        </p:attrNameLst>
                                      </p:cBhvr>
                                      <p:to>
                                        <p:strVal val="hidden"/>
                                      </p:to>
                                    </p:set>
                                  </p:childTnLst>
                                </p:cTn>
                              </p:par>
                              <p:par>
                                <p:cTn id="31" presetID="2" presetClass="exit" presetSubtype="4" fill="hold" nodeType="withEffect">
                                  <p:stCondLst>
                                    <p:cond delay="0"/>
                                  </p:stCondLst>
                                  <p:childTnLst>
                                    <p:anim calcmode="lin" valueType="num">
                                      <p:cBhvr additive="base">
                                        <p:cTn id="32" dur="500"/>
                                        <p:tgtEl>
                                          <p:spTgt spid="8"/>
                                        </p:tgtEl>
                                        <p:attrNameLst>
                                          <p:attrName>ppt_x</p:attrName>
                                        </p:attrNameLst>
                                      </p:cBhvr>
                                      <p:tavLst>
                                        <p:tav tm="0">
                                          <p:val>
                                            <p:strVal val="ppt_x"/>
                                          </p:val>
                                        </p:tav>
                                        <p:tav tm="100000">
                                          <p:val>
                                            <p:strVal val="ppt_x"/>
                                          </p:val>
                                        </p:tav>
                                      </p:tavLst>
                                    </p:anim>
                                    <p:anim calcmode="lin" valueType="num">
                                      <p:cBhvr additive="base">
                                        <p:cTn id="33" dur="500"/>
                                        <p:tgtEl>
                                          <p:spTgt spid="8"/>
                                        </p:tgtEl>
                                        <p:attrNameLst>
                                          <p:attrName>ppt_y</p:attrName>
                                        </p:attrNameLst>
                                      </p:cBhvr>
                                      <p:tavLst>
                                        <p:tav tm="0">
                                          <p:val>
                                            <p:strVal val="ppt_y"/>
                                          </p:val>
                                        </p:tav>
                                        <p:tav tm="100000">
                                          <p:val>
                                            <p:strVal val="1+ppt_h/2"/>
                                          </p:val>
                                        </p:tav>
                                      </p:tavLst>
                                    </p:anim>
                                    <p:set>
                                      <p:cBhvr>
                                        <p:cTn id="34" dur="1" fill="hold">
                                          <p:stCondLst>
                                            <p:cond delay="499"/>
                                          </p:stCondLst>
                                        </p:cTn>
                                        <p:tgtEl>
                                          <p:spTgt spid="8"/>
                                        </p:tgtEl>
                                        <p:attrNameLst>
                                          <p:attrName>style.visibility</p:attrName>
                                        </p:attrNameLst>
                                      </p:cBhvr>
                                      <p:to>
                                        <p:strVal val="hidden"/>
                                      </p:to>
                                    </p:set>
                                  </p:childTnLst>
                                </p:cTn>
                              </p:par>
                              <p:par>
                                <p:cTn id="35" presetID="2" presetClass="exit" presetSubtype="4" fill="hold" nodeType="withEffect">
                                  <p:stCondLst>
                                    <p:cond delay="0"/>
                                  </p:stCondLst>
                                  <p:childTnLst>
                                    <p:anim calcmode="lin" valueType="num">
                                      <p:cBhvr additive="base">
                                        <p:cTn id="36" dur="500"/>
                                        <p:tgtEl>
                                          <p:spTgt spid="18"/>
                                        </p:tgtEl>
                                        <p:attrNameLst>
                                          <p:attrName>ppt_x</p:attrName>
                                        </p:attrNameLst>
                                      </p:cBhvr>
                                      <p:tavLst>
                                        <p:tav tm="0">
                                          <p:val>
                                            <p:strVal val="ppt_x"/>
                                          </p:val>
                                        </p:tav>
                                        <p:tav tm="100000">
                                          <p:val>
                                            <p:strVal val="ppt_x"/>
                                          </p:val>
                                        </p:tav>
                                      </p:tavLst>
                                    </p:anim>
                                    <p:anim calcmode="lin" valueType="num">
                                      <p:cBhvr additive="base">
                                        <p:cTn id="37" dur="500"/>
                                        <p:tgtEl>
                                          <p:spTgt spid="18"/>
                                        </p:tgtEl>
                                        <p:attrNameLst>
                                          <p:attrName>ppt_y</p:attrName>
                                        </p:attrNameLst>
                                      </p:cBhvr>
                                      <p:tavLst>
                                        <p:tav tm="0">
                                          <p:val>
                                            <p:strVal val="ppt_y"/>
                                          </p:val>
                                        </p:tav>
                                        <p:tav tm="100000">
                                          <p:val>
                                            <p:strVal val="1+ppt_h/2"/>
                                          </p:val>
                                        </p:tav>
                                      </p:tavLst>
                                    </p:anim>
                                    <p:set>
                                      <p:cBhvr>
                                        <p:cTn id="38"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2695194" y="5431536"/>
            <a:ext cx="6801612" cy="1092093"/>
          </a:xfrm>
        </p:spPr>
        <p:txBody>
          <a:bodyPr vert="horz" lIns="91440" tIns="45720" rIns="91440" bIns="45720" rtlCol="0">
            <a:normAutofit/>
          </a:bodyPr>
          <a:lstStyle/>
          <a:p>
            <a:r>
              <a:rPr lang="en-US" sz="5400"/>
              <a:t>Planning</a:t>
            </a:r>
            <a:endParaRPr lang="en-US" sz="5400" dirty="0"/>
          </a:p>
        </p:txBody>
      </p:sp>
      <p:pic>
        <p:nvPicPr>
          <p:cNvPr id="11" name="Picture 10">
            <a:extLst>
              <a:ext uri="{FF2B5EF4-FFF2-40B4-BE49-F238E27FC236}">
                <a16:creationId xmlns:a16="http://schemas.microsoft.com/office/drawing/2014/main" id="{C2AFE286-0525-7D4F-AAA1-1D7012102F48}"/>
              </a:ext>
            </a:extLst>
          </p:cNvPr>
          <p:cNvPicPr>
            <a:picLocks noChangeAspect="1"/>
          </p:cNvPicPr>
          <p:nvPr/>
        </p:nvPicPr>
        <p:blipFill>
          <a:blip r:embed="rId3"/>
          <a:stretch>
            <a:fillRect/>
          </a:stretch>
        </p:blipFill>
        <p:spPr>
          <a:xfrm>
            <a:off x="200576" y="5220670"/>
            <a:ext cx="1320423" cy="1320423"/>
          </a:xfrm>
          <a:prstGeom prst="rect">
            <a:avLst/>
          </a:prstGeom>
        </p:spPr>
      </p:pic>
      <p:pic>
        <p:nvPicPr>
          <p:cNvPr id="18" name="Picture 17">
            <a:extLst>
              <a:ext uri="{FF2B5EF4-FFF2-40B4-BE49-F238E27FC236}">
                <a16:creationId xmlns:a16="http://schemas.microsoft.com/office/drawing/2014/main" id="{BF590CA3-73F2-5243-BD87-B50570B9B855}"/>
              </a:ext>
            </a:extLst>
          </p:cNvPr>
          <p:cNvPicPr>
            <a:picLocks noChangeAspect="1"/>
          </p:cNvPicPr>
          <p:nvPr/>
        </p:nvPicPr>
        <p:blipFill>
          <a:blip r:embed="rId4"/>
          <a:stretch>
            <a:fillRect/>
          </a:stretch>
        </p:blipFill>
        <p:spPr>
          <a:xfrm>
            <a:off x="2204017" y="271263"/>
            <a:ext cx="4907318" cy="6237043"/>
          </a:xfrm>
          <a:prstGeom prst="rect">
            <a:avLst/>
          </a:prstGeom>
          <a:ln w="38100">
            <a:solidFill>
              <a:schemeClr val="bg1"/>
            </a:solidFill>
          </a:ln>
        </p:spPr>
      </p:pic>
      <p:pic>
        <p:nvPicPr>
          <p:cNvPr id="20" name="Picture 19">
            <a:extLst>
              <a:ext uri="{FF2B5EF4-FFF2-40B4-BE49-F238E27FC236}">
                <a16:creationId xmlns:a16="http://schemas.microsoft.com/office/drawing/2014/main" id="{5B43A3C9-695B-9949-B249-5EEA70E75344}"/>
              </a:ext>
            </a:extLst>
          </p:cNvPr>
          <p:cNvPicPr>
            <a:picLocks noChangeAspect="1"/>
          </p:cNvPicPr>
          <p:nvPr/>
        </p:nvPicPr>
        <p:blipFill>
          <a:blip r:embed="rId5"/>
          <a:stretch>
            <a:fillRect/>
          </a:stretch>
        </p:blipFill>
        <p:spPr>
          <a:xfrm>
            <a:off x="7704404" y="271263"/>
            <a:ext cx="1860589" cy="6365173"/>
          </a:xfrm>
          <a:prstGeom prst="rect">
            <a:avLst/>
          </a:prstGeom>
          <a:ln w="38100">
            <a:solidFill>
              <a:schemeClr val="bg1"/>
            </a:solidFill>
          </a:ln>
        </p:spPr>
      </p:pic>
      <p:pic>
        <p:nvPicPr>
          <p:cNvPr id="6" name="Picture 5">
            <a:extLst>
              <a:ext uri="{FF2B5EF4-FFF2-40B4-BE49-F238E27FC236}">
                <a16:creationId xmlns:a16="http://schemas.microsoft.com/office/drawing/2014/main" id="{4E3D7223-E70B-2A4B-8107-0043A9878236}"/>
              </a:ext>
            </a:extLst>
          </p:cNvPr>
          <p:cNvPicPr>
            <a:picLocks noChangeAspect="1"/>
          </p:cNvPicPr>
          <p:nvPr/>
        </p:nvPicPr>
        <p:blipFill>
          <a:blip r:embed="rId6"/>
          <a:stretch>
            <a:fillRect/>
          </a:stretch>
        </p:blipFill>
        <p:spPr>
          <a:xfrm>
            <a:off x="168475" y="221564"/>
            <a:ext cx="11855049" cy="4462547"/>
          </a:xfrm>
          <a:prstGeom prst="rect">
            <a:avLst/>
          </a:prstGeom>
          <a:ln w="38100">
            <a:solidFill>
              <a:schemeClr val="bg1"/>
            </a:solidFill>
          </a:ln>
        </p:spPr>
      </p:pic>
    </p:spTree>
    <p:extLst>
      <p:ext uri="{BB962C8B-B14F-4D97-AF65-F5344CB8AC3E}">
        <p14:creationId xmlns:p14="http://schemas.microsoft.com/office/powerpoint/2010/main" val="94260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ubtitle 7">
            <a:extLst>
              <a:ext uri="{FF2B5EF4-FFF2-40B4-BE49-F238E27FC236}">
                <a16:creationId xmlns:a16="http://schemas.microsoft.com/office/drawing/2014/main" id="{7D26DB83-AEA8-E543-8B1F-1BFE7B538C93}"/>
              </a:ext>
            </a:extLst>
          </p:cNvPr>
          <p:cNvSpPr>
            <a:spLocks noGrp="1"/>
          </p:cNvSpPr>
          <p:nvPr>
            <p:ph type="subTitle" idx="1"/>
          </p:nvPr>
        </p:nvSpPr>
        <p:spPr>
          <a:xfrm>
            <a:off x="2695575" y="5431536"/>
            <a:ext cx="6800850" cy="1065734"/>
          </a:xfrm>
        </p:spPr>
        <p:txBody>
          <a:bodyPr vert="horz" lIns="91440" tIns="45720" rIns="91440" bIns="45720" rtlCol="0">
            <a:normAutofit/>
          </a:bodyPr>
          <a:lstStyle/>
          <a:p>
            <a:r>
              <a:rPr lang="en-US" sz="5400" dirty="0"/>
              <a:t>Data </a:t>
            </a:r>
          </a:p>
        </p:txBody>
      </p:sp>
      <p:pic>
        <p:nvPicPr>
          <p:cNvPr id="17" name="Picture 16">
            <a:extLst>
              <a:ext uri="{FF2B5EF4-FFF2-40B4-BE49-F238E27FC236}">
                <a16:creationId xmlns:a16="http://schemas.microsoft.com/office/drawing/2014/main" id="{B99C0FBD-FFD7-2842-AC6D-525AB701C3CB}"/>
              </a:ext>
            </a:extLst>
          </p:cNvPr>
          <p:cNvPicPr>
            <a:picLocks noChangeAspect="1"/>
          </p:cNvPicPr>
          <p:nvPr/>
        </p:nvPicPr>
        <p:blipFill>
          <a:blip r:embed="rId3"/>
          <a:stretch>
            <a:fillRect/>
          </a:stretch>
        </p:blipFill>
        <p:spPr>
          <a:xfrm>
            <a:off x="200576" y="5220670"/>
            <a:ext cx="1320423" cy="1320423"/>
          </a:xfrm>
          <a:prstGeom prst="rect">
            <a:avLst/>
          </a:prstGeom>
        </p:spPr>
      </p:pic>
      <p:graphicFrame>
        <p:nvGraphicFramePr>
          <p:cNvPr id="13" name="Table 17">
            <a:extLst>
              <a:ext uri="{FF2B5EF4-FFF2-40B4-BE49-F238E27FC236}">
                <a16:creationId xmlns:a16="http://schemas.microsoft.com/office/drawing/2014/main" id="{E92E6EF8-7D8B-C14F-B467-662B18E10C4A}"/>
              </a:ext>
            </a:extLst>
          </p:cNvPr>
          <p:cNvGraphicFramePr>
            <a:graphicFrameLocks noGrp="1"/>
          </p:cNvGraphicFramePr>
          <p:nvPr>
            <p:extLst>
              <p:ext uri="{D42A27DB-BD31-4B8C-83A1-F6EECF244321}">
                <p14:modId xmlns:p14="http://schemas.microsoft.com/office/powerpoint/2010/main" val="1377058527"/>
              </p:ext>
            </p:extLst>
          </p:nvPr>
        </p:nvGraphicFramePr>
        <p:xfrm>
          <a:off x="6096000" y="272955"/>
          <a:ext cx="5895423" cy="1828800"/>
        </p:xfrm>
        <a:graphic>
          <a:graphicData uri="http://schemas.openxmlformats.org/drawingml/2006/table">
            <a:tbl>
              <a:tblPr firstRow="1" bandRow="1">
                <a:tableStyleId>{21E4AEA4-8DFA-4A89-87EB-49C32662AFE0}</a:tableStyleId>
              </a:tblPr>
              <a:tblGrid>
                <a:gridCol w="1803378">
                  <a:extLst>
                    <a:ext uri="{9D8B030D-6E8A-4147-A177-3AD203B41FA5}">
                      <a16:colId xmlns:a16="http://schemas.microsoft.com/office/drawing/2014/main" val="1150403253"/>
                    </a:ext>
                  </a:extLst>
                </a:gridCol>
                <a:gridCol w="1364015">
                  <a:extLst>
                    <a:ext uri="{9D8B030D-6E8A-4147-A177-3AD203B41FA5}">
                      <a16:colId xmlns:a16="http://schemas.microsoft.com/office/drawing/2014/main" val="585796754"/>
                    </a:ext>
                  </a:extLst>
                </a:gridCol>
                <a:gridCol w="1364015">
                  <a:extLst>
                    <a:ext uri="{9D8B030D-6E8A-4147-A177-3AD203B41FA5}">
                      <a16:colId xmlns:a16="http://schemas.microsoft.com/office/drawing/2014/main" val="2305069185"/>
                    </a:ext>
                  </a:extLst>
                </a:gridCol>
                <a:gridCol w="1364015">
                  <a:extLst>
                    <a:ext uri="{9D8B030D-6E8A-4147-A177-3AD203B41FA5}">
                      <a16:colId xmlns:a16="http://schemas.microsoft.com/office/drawing/2014/main" val="2762646431"/>
                    </a:ext>
                  </a:extLst>
                </a:gridCol>
              </a:tblGrid>
              <a:tr h="235488">
                <a:tc>
                  <a:txBody>
                    <a:bodyPr/>
                    <a:lstStyle/>
                    <a:p>
                      <a:r>
                        <a:rPr lang="en-US" dirty="0"/>
                        <a:t>Variable</a:t>
                      </a:r>
                    </a:p>
                  </a:txBody>
                  <a:tcPr/>
                </a:tc>
                <a:tc>
                  <a:txBody>
                    <a:bodyPr/>
                    <a:lstStyle/>
                    <a:p>
                      <a:r>
                        <a:rPr lang="en-US" dirty="0"/>
                        <a:t>Type</a:t>
                      </a:r>
                    </a:p>
                  </a:txBody>
                  <a:tcPr/>
                </a:tc>
                <a:tc>
                  <a:txBody>
                    <a:bodyPr/>
                    <a:lstStyle/>
                    <a:p>
                      <a:r>
                        <a:rPr lang="en-US" dirty="0"/>
                        <a:t>Sub-type</a:t>
                      </a:r>
                    </a:p>
                  </a:txBody>
                  <a:tcPr/>
                </a:tc>
                <a:tc>
                  <a:txBody>
                    <a:bodyPr/>
                    <a:lstStyle/>
                    <a:p>
                      <a:r>
                        <a:rPr lang="en-US" dirty="0"/>
                        <a:t>Example</a:t>
                      </a:r>
                    </a:p>
                  </a:txBody>
                  <a:tcPr/>
                </a:tc>
                <a:extLst>
                  <a:ext uri="{0D108BD9-81ED-4DB2-BD59-A6C34878D82A}">
                    <a16:rowId xmlns:a16="http://schemas.microsoft.com/office/drawing/2014/main" val="3923871426"/>
                  </a:ext>
                </a:extLst>
              </a:tr>
              <a:tr h="235488">
                <a:tc>
                  <a:txBody>
                    <a:bodyPr/>
                    <a:lstStyle/>
                    <a:p>
                      <a:r>
                        <a:rPr lang="en-US" dirty="0" err="1"/>
                        <a:t>loan_amnt</a:t>
                      </a:r>
                      <a:endParaRPr lang="en-US" dirty="0"/>
                    </a:p>
                  </a:txBody>
                  <a:tcPr/>
                </a:tc>
                <a:tc>
                  <a:txBody>
                    <a:bodyPr/>
                    <a:lstStyle/>
                    <a:p>
                      <a:r>
                        <a:rPr lang="en-US" dirty="0"/>
                        <a:t>Numerical</a:t>
                      </a:r>
                    </a:p>
                  </a:txBody>
                  <a:tcPr/>
                </a:tc>
                <a:tc>
                  <a:txBody>
                    <a:bodyPr/>
                    <a:lstStyle/>
                    <a:p>
                      <a:r>
                        <a:rPr lang="en-US" dirty="0" err="1"/>
                        <a:t>dbl</a:t>
                      </a:r>
                      <a:endParaRPr lang="en-US" dirty="0"/>
                    </a:p>
                  </a:txBody>
                  <a:tcPr/>
                </a:tc>
                <a:tc>
                  <a:txBody>
                    <a:bodyPr/>
                    <a:lstStyle/>
                    <a:p>
                      <a:r>
                        <a:rPr lang="en-US" dirty="0"/>
                        <a:t>7500</a:t>
                      </a:r>
                    </a:p>
                  </a:txBody>
                  <a:tcPr/>
                </a:tc>
                <a:extLst>
                  <a:ext uri="{0D108BD9-81ED-4DB2-BD59-A6C34878D82A}">
                    <a16:rowId xmlns:a16="http://schemas.microsoft.com/office/drawing/2014/main" val="2833162215"/>
                  </a:ext>
                </a:extLst>
              </a:tr>
              <a:tr h="242278">
                <a:tc>
                  <a:txBody>
                    <a:bodyPr/>
                    <a:lstStyle/>
                    <a:p>
                      <a:r>
                        <a:rPr lang="en-US" dirty="0" err="1"/>
                        <a:t>payment_plan</a:t>
                      </a:r>
                      <a:endParaRPr lang="en-US" dirty="0"/>
                    </a:p>
                  </a:txBody>
                  <a:tcPr/>
                </a:tc>
                <a:tc>
                  <a:txBody>
                    <a:bodyPr/>
                    <a:lstStyle/>
                    <a:p>
                      <a:r>
                        <a:rPr lang="en-US" dirty="0" err="1"/>
                        <a:t>Catergorical</a:t>
                      </a:r>
                      <a:endParaRPr lang="en-US" dirty="0"/>
                    </a:p>
                  </a:txBody>
                  <a:tcPr/>
                </a:tc>
                <a:tc>
                  <a:txBody>
                    <a:bodyPr/>
                    <a:lstStyle/>
                    <a:p>
                      <a:r>
                        <a:rPr lang="en-US" dirty="0" err="1"/>
                        <a:t>chr</a:t>
                      </a:r>
                      <a:endParaRPr lang="en-US" dirty="0"/>
                    </a:p>
                  </a:txBody>
                  <a:tcPr/>
                </a:tc>
                <a:tc>
                  <a:txBody>
                    <a:bodyPr/>
                    <a:lstStyle/>
                    <a:p>
                      <a:r>
                        <a:rPr lang="en-US" dirty="0"/>
                        <a:t>y</a:t>
                      </a:r>
                    </a:p>
                  </a:txBody>
                  <a:tcPr/>
                </a:tc>
                <a:extLst>
                  <a:ext uri="{0D108BD9-81ED-4DB2-BD59-A6C34878D82A}">
                    <a16:rowId xmlns:a16="http://schemas.microsoft.com/office/drawing/2014/main" val="661231496"/>
                  </a:ext>
                </a:extLst>
              </a:tr>
              <a:tr h="242278">
                <a:tc>
                  <a:txBody>
                    <a:bodyPr/>
                    <a:lstStyle/>
                    <a:p>
                      <a:r>
                        <a:rPr lang="en-US" dirty="0" err="1"/>
                        <a:t>initial_list_status</a:t>
                      </a:r>
                      <a:endParaRPr lang="en-US" dirty="0"/>
                    </a:p>
                  </a:txBody>
                  <a:tcPr/>
                </a:tc>
                <a:tc>
                  <a:txBody>
                    <a:bodyPr/>
                    <a:lstStyle/>
                    <a:p>
                      <a:r>
                        <a:rPr lang="en-US" dirty="0"/>
                        <a:t>Boolean</a:t>
                      </a:r>
                    </a:p>
                  </a:txBody>
                  <a:tcPr/>
                </a:tc>
                <a:tc>
                  <a:txBody>
                    <a:bodyPr/>
                    <a:lstStyle/>
                    <a:p>
                      <a:r>
                        <a:rPr lang="en-US" dirty="0" err="1"/>
                        <a:t>lgl</a:t>
                      </a:r>
                      <a:endParaRPr lang="en-US" dirty="0"/>
                    </a:p>
                  </a:txBody>
                  <a:tcPr/>
                </a:tc>
                <a:tc>
                  <a:txBody>
                    <a:bodyPr/>
                    <a:lstStyle/>
                    <a:p>
                      <a:r>
                        <a:rPr lang="en-US" dirty="0"/>
                        <a:t>False</a:t>
                      </a:r>
                    </a:p>
                  </a:txBody>
                  <a:tcPr/>
                </a:tc>
                <a:extLst>
                  <a:ext uri="{0D108BD9-81ED-4DB2-BD59-A6C34878D82A}">
                    <a16:rowId xmlns:a16="http://schemas.microsoft.com/office/drawing/2014/main" val="3256956519"/>
                  </a:ext>
                </a:extLst>
              </a:tr>
              <a:tr h="235488">
                <a:tc>
                  <a:txBody>
                    <a:bodyPr/>
                    <a:lstStyle/>
                    <a:p>
                      <a:r>
                        <a:rPr lang="en-US" dirty="0" err="1"/>
                        <a:t>issue_d</a:t>
                      </a:r>
                      <a:endParaRPr lang="en-US" dirty="0"/>
                    </a:p>
                  </a:txBody>
                  <a:tcPr/>
                </a:tc>
                <a:tc>
                  <a:txBody>
                    <a:bodyPr/>
                    <a:lstStyle/>
                    <a:p>
                      <a:r>
                        <a:rPr lang="en-US" dirty="0"/>
                        <a:t>Date</a:t>
                      </a:r>
                    </a:p>
                  </a:txBody>
                  <a:tcPr/>
                </a:tc>
                <a:tc>
                  <a:txBody>
                    <a:bodyPr/>
                    <a:lstStyle/>
                    <a:p>
                      <a:r>
                        <a:rPr lang="en-US" dirty="0" err="1"/>
                        <a:t>chr</a:t>
                      </a:r>
                      <a:endParaRPr lang="en-US" dirty="0"/>
                    </a:p>
                  </a:txBody>
                  <a:tcPr/>
                </a:tc>
                <a:tc>
                  <a:txBody>
                    <a:bodyPr/>
                    <a:lstStyle/>
                    <a:p>
                      <a:r>
                        <a:rPr lang="en-US" dirty="0"/>
                        <a:t>Dec-2011</a:t>
                      </a:r>
                    </a:p>
                  </a:txBody>
                  <a:tcPr/>
                </a:tc>
                <a:extLst>
                  <a:ext uri="{0D108BD9-81ED-4DB2-BD59-A6C34878D82A}">
                    <a16:rowId xmlns:a16="http://schemas.microsoft.com/office/drawing/2014/main" val="2127558636"/>
                  </a:ext>
                </a:extLst>
              </a:tr>
            </a:tbl>
          </a:graphicData>
        </a:graphic>
      </p:graphicFrame>
      <p:sp>
        <p:nvSpPr>
          <p:cNvPr id="18" name="TextBox 17">
            <a:extLst>
              <a:ext uri="{FF2B5EF4-FFF2-40B4-BE49-F238E27FC236}">
                <a16:creationId xmlns:a16="http://schemas.microsoft.com/office/drawing/2014/main" id="{06D53BFB-C1BF-F243-A55D-32BE9890C206}"/>
              </a:ext>
            </a:extLst>
          </p:cNvPr>
          <p:cNvSpPr txBox="1"/>
          <p:nvPr/>
        </p:nvSpPr>
        <p:spPr>
          <a:xfrm>
            <a:off x="200576" y="272955"/>
            <a:ext cx="3930555" cy="1477328"/>
          </a:xfrm>
          <a:prstGeom prst="rect">
            <a:avLst/>
          </a:prstGeom>
          <a:noFill/>
          <a:ln>
            <a:solidFill>
              <a:schemeClr val="bg1"/>
            </a:solidFill>
          </a:ln>
        </p:spPr>
        <p:txBody>
          <a:bodyPr wrap="square" rtlCol="0">
            <a:spAutoFit/>
          </a:bodyPr>
          <a:lstStyle/>
          <a:p>
            <a:r>
              <a:rPr lang="en-US" b="1" dirty="0">
                <a:solidFill>
                  <a:schemeClr val="bg1"/>
                </a:solidFill>
              </a:rPr>
              <a:t>Formats</a:t>
            </a:r>
            <a:r>
              <a:rPr lang="en-US" dirty="0">
                <a:solidFill>
                  <a:schemeClr val="bg1"/>
                </a:solidFill>
              </a:rPr>
              <a:t> </a:t>
            </a:r>
          </a:p>
          <a:p>
            <a:endParaRPr lang="en-US" dirty="0">
              <a:solidFill>
                <a:schemeClr val="bg1"/>
              </a:solidFill>
            </a:endParaRPr>
          </a:p>
          <a:p>
            <a:r>
              <a:rPr lang="en-US" dirty="0">
                <a:solidFill>
                  <a:schemeClr val="bg1"/>
                </a:solidFill>
              </a:rPr>
              <a:t>•   </a:t>
            </a:r>
            <a:r>
              <a:rPr lang="en-US" dirty="0" err="1">
                <a:solidFill>
                  <a:schemeClr val="bg1"/>
                </a:solidFill>
              </a:rPr>
              <a:t>lending_club_loans.csv</a:t>
            </a:r>
            <a:r>
              <a:rPr lang="en-US" dirty="0">
                <a:solidFill>
                  <a:schemeClr val="bg1"/>
                </a:solidFill>
              </a:rPr>
              <a:t> :  Internal</a:t>
            </a:r>
          </a:p>
          <a:p>
            <a:r>
              <a:rPr lang="en-US" dirty="0">
                <a:solidFill>
                  <a:schemeClr val="bg1"/>
                </a:solidFill>
              </a:rPr>
              <a:t>•   </a:t>
            </a:r>
            <a:r>
              <a:rPr lang="en-US" dirty="0" err="1">
                <a:solidFill>
                  <a:schemeClr val="bg1"/>
                </a:solidFill>
              </a:rPr>
              <a:t>state_names_info.csv</a:t>
            </a:r>
            <a:r>
              <a:rPr lang="en-US" dirty="0">
                <a:solidFill>
                  <a:schemeClr val="bg1"/>
                </a:solidFill>
              </a:rPr>
              <a:t> : External</a:t>
            </a:r>
          </a:p>
          <a:p>
            <a:r>
              <a:rPr lang="en-US" dirty="0">
                <a:solidFill>
                  <a:schemeClr val="bg1"/>
                </a:solidFill>
              </a:rPr>
              <a:t>•   </a:t>
            </a:r>
            <a:r>
              <a:rPr lang="en-US" dirty="0" err="1">
                <a:solidFill>
                  <a:schemeClr val="bg1"/>
                </a:solidFill>
              </a:rPr>
              <a:t>grade_info.csv</a:t>
            </a:r>
            <a:r>
              <a:rPr lang="en-US" dirty="0">
                <a:solidFill>
                  <a:schemeClr val="bg1"/>
                </a:solidFill>
              </a:rPr>
              <a:t> : Internal</a:t>
            </a:r>
          </a:p>
        </p:txBody>
      </p:sp>
      <p:sp>
        <p:nvSpPr>
          <p:cNvPr id="22" name="TextBox 21">
            <a:extLst>
              <a:ext uri="{FF2B5EF4-FFF2-40B4-BE49-F238E27FC236}">
                <a16:creationId xmlns:a16="http://schemas.microsoft.com/office/drawing/2014/main" id="{D359E759-7DC5-574F-8B40-8685C37C1726}"/>
              </a:ext>
            </a:extLst>
          </p:cNvPr>
          <p:cNvSpPr txBox="1"/>
          <p:nvPr/>
        </p:nvSpPr>
        <p:spPr>
          <a:xfrm>
            <a:off x="200576" y="2037131"/>
            <a:ext cx="5377218" cy="1477328"/>
          </a:xfrm>
          <a:prstGeom prst="rect">
            <a:avLst/>
          </a:prstGeom>
          <a:noFill/>
          <a:ln>
            <a:solidFill>
              <a:schemeClr val="bg1"/>
            </a:solidFill>
          </a:ln>
        </p:spPr>
        <p:txBody>
          <a:bodyPr wrap="square" rtlCol="0">
            <a:spAutoFit/>
          </a:bodyPr>
          <a:lstStyle/>
          <a:p>
            <a:r>
              <a:rPr lang="en-US" b="1" dirty="0">
                <a:solidFill>
                  <a:schemeClr val="bg1"/>
                </a:solidFill>
              </a:rPr>
              <a:t>Quality</a:t>
            </a:r>
          </a:p>
          <a:p>
            <a:endParaRPr lang="en-US" b="1" dirty="0">
              <a:solidFill>
                <a:schemeClr val="bg1"/>
              </a:solidFill>
            </a:endParaRPr>
          </a:p>
          <a:p>
            <a:r>
              <a:rPr lang="en-US" dirty="0">
                <a:solidFill>
                  <a:schemeClr val="bg1"/>
                </a:solidFill>
              </a:rPr>
              <a:t>•  116 columns &amp; 42, 538 rows raw</a:t>
            </a:r>
          </a:p>
          <a:p>
            <a:r>
              <a:rPr lang="en-US" dirty="0">
                <a:solidFill>
                  <a:schemeClr val="bg1"/>
                </a:solidFill>
              </a:rPr>
              <a:t>•  63 columns &amp; 42, 370 rows after cleaning </a:t>
            </a:r>
          </a:p>
          <a:p>
            <a:r>
              <a:rPr lang="en-US" dirty="0">
                <a:solidFill>
                  <a:schemeClr val="bg1"/>
                </a:solidFill>
              </a:rPr>
              <a:t>•  NA’s… lots of!</a:t>
            </a:r>
          </a:p>
        </p:txBody>
      </p:sp>
      <p:sp>
        <p:nvSpPr>
          <p:cNvPr id="23" name="TextBox 22">
            <a:extLst>
              <a:ext uri="{FF2B5EF4-FFF2-40B4-BE49-F238E27FC236}">
                <a16:creationId xmlns:a16="http://schemas.microsoft.com/office/drawing/2014/main" id="{14E0E058-5419-6749-97DF-F5CA842D3754}"/>
              </a:ext>
            </a:extLst>
          </p:cNvPr>
          <p:cNvSpPr txBox="1"/>
          <p:nvPr/>
        </p:nvSpPr>
        <p:spPr>
          <a:xfrm>
            <a:off x="204716" y="3807725"/>
            <a:ext cx="6374181" cy="923330"/>
          </a:xfrm>
          <a:prstGeom prst="rect">
            <a:avLst/>
          </a:prstGeom>
          <a:noFill/>
          <a:ln>
            <a:solidFill>
              <a:schemeClr val="bg1"/>
            </a:solidFill>
          </a:ln>
        </p:spPr>
        <p:txBody>
          <a:bodyPr wrap="none" rtlCol="0">
            <a:spAutoFit/>
          </a:bodyPr>
          <a:lstStyle/>
          <a:p>
            <a:r>
              <a:rPr lang="en-US" b="1" dirty="0">
                <a:solidFill>
                  <a:schemeClr val="bg1"/>
                </a:solidFill>
              </a:rPr>
              <a:t>Bias</a:t>
            </a:r>
          </a:p>
          <a:p>
            <a:r>
              <a:rPr lang="en-US" b="1" dirty="0">
                <a:solidFill>
                  <a:schemeClr val="bg1"/>
                </a:solidFill>
              </a:rPr>
              <a:t> </a:t>
            </a:r>
          </a:p>
          <a:p>
            <a:r>
              <a:rPr lang="en-US" dirty="0">
                <a:solidFill>
                  <a:schemeClr val="bg1"/>
                </a:solidFill>
              </a:rPr>
              <a:t>•  Customers from all backgrounds – no immediate bias observed </a:t>
            </a:r>
          </a:p>
        </p:txBody>
      </p:sp>
      <p:sp>
        <p:nvSpPr>
          <p:cNvPr id="24" name="TextBox 23">
            <a:extLst>
              <a:ext uri="{FF2B5EF4-FFF2-40B4-BE49-F238E27FC236}">
                <a16:creationId xmlns:a16="http://schemas.microsoft.com/office/drawing/2014/main" id="{144E9143-ABE5-F140-8F7D-E2399D918FAC}"/>
              </a:ext>
            </a:extLst>
          </p:cNvPr>
          <p:cNvSpPr txBox="1"/>
          <p:nvPr/>
        </p:nvSpPr>
        <p:spPr>
          <a:xfrm>
            <a:off x="6892119" y="2699730"/>
            <a:ext cx="5095165" cy="2031325"/>
          </a:xfrm>
          <a:prstGeom prst="rect">
            <a:avLst/>
          </a:prstGeom>
          <a:noFill/>
          <a:ln>
            <a:solidFill>
              <a:schemeClr val="bg1"/>
            </a:solidFill>
          </a:ln>
        </p:spPr>
        <p:txBody>
          <a:bodyPr wrap="square" rtlCol="0">
            <a:spAutoFit/>
          </a:bodyPr>
          <a:lstStyle/>
          <a:p>
            <a:r>
              <a:rPr lang="en-US" b="1" dirty="0">
                <a:solidFill>
                  <a:schemeClr val="bg1"/>
                </a:solidFill>
              </a:rPr>
              <a:t>Ethical Implications</a:t>
            </a:r>
          </a:p>
          <a:p>
            <a:endParaRPr lang="en-US" b="1" dirty="0">
              <a:solidFill>
                <a:schemeClr val="bg1"/>
              </a:solidFill>
            </a:endParaRPr>
          </a:p>
          <a:p>
            <a:r>
              <a:rPr lang="en-US" dirty="0">
                <a:solidFill>
                  <a:schemeClr val="bg1"/>
                </a:solidFill>
              </a:rPr>
              <a:t>•   Identifying information (</a:t>
            </a:r>
            <a:r>
              <a:rPr lang="en-US" dirty="0" err="1">
                <a:solidFill>
                  <a:schemeClr val="bg1"/>
                </a:solidFill>
              </a:rPr>
              <a:t>zip_code</a:t>
            </a:r>
            <a:r>
              <a:rPr lang="en-US" dirty="0">
                <a:solidFill>
                  <a:schemeClr val="bg1"/>
                </a:solidFill>
              </a:rPr>
              <a:t>) redacted</a:t>
            </a:r>
          </a:p>
          <a:p>
            <a:r>
              <a:rPr lang="en-US" dirty="0">
                <a:solidFill>
                  <a:schemeClr val="bg1"/>
                </a:solidFill>
              </a:rPr>
              <a:t>•   Place of employment visible</a:t>
            </a:r>
          </a:p>
          <a:p>
            <a:r>
              <a:rPr lang="en-US" dirty="0">
                <a:solidFill>
                  <a:schemeClr val="bg1"/>
                </a:solidFill>
              </a:rPr>
              <a:t>•   Customer free text “description” of reason for           loan – potentially identifying</a:t>
            </a:r>
          </a:p>
          <a:p>
            <a:r>
              <a:rPr lang="en-US" dirty="0">
                <a:solidFill>
                  <a:schemeClr val="bg1"/>
                </a:solidFill>
              </a:rPr>
              <a:t>•   Business requirement</a:t>
            </a:r>
          </a:p>
        </p:txBody>
      </p:sp>
    </p:spTree>
    <p:extLst>
      <p:ext uri="{BB962C8B-B14F-4D97-AF65-F5344CB8AC3E}">
        <p14:creationId xmlns:p14="http://schemas.microsoft.com/office/powerpoint/2010/main" val="1890155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2695194" y="5431536"/>
            <a:ext cx="6801612" cy="1052159"/>
          </a:xfrm>
        </p:spPr>
        <p:txBody>
          <a:bodyPr vert="horz" lIns="91440" tIns="45720" rIns="91440" bIns="45720" rtlCol="0">
            <a:normAutofit/>
          </a:bodyPr>
          <a:lstStyle/>
          <a:p>
            <a:r>
              <a:rPr lang="en-US" sz="5400" dirty="0"/>
              <a:t>Results</a:t>
            </a:r>
          </a:p>
        </p:txBody>
      </p:sp>
      <p:pic>
        <p:nvPicPr>
          <p:cNvPr id="10" name="Picture 9">
            <a:extLst>
              <a:ext uri="{FF2B5EF4-FFF2-40B4-BE49-F238E27FC236}">
                <a16:creationId xmlns:a16="http://schemas.microsoft.com/office/drawing/2014/main" id="{C7A1C757-5504-3E40-90E5-F7F9EE7DA3D2}"/>
              </a:ext>
            </a:extLst>
          </p:cNvPr>
          <p:cNvPicPr>
            <a:picLocks noChangeAspect="1"/>
          </p:cNvPicPr>
          <p:nvPr/>
        </p:nvPicPr>
        <p:blipFill>
          <a:blip r:embed="rId3"/>
          <a:stretch>
            <a:fillRect/>
          </a:stretch>
        </p:blipFill>
        <p:spPr>
          <a:xfrm>
            <a:off x="200576" y="5220670"/>
            <a:ext cx="1320423" cy="1320423"/>
          </a:xfrm>
          <a:prstGeom prst="rect">
            <a:avLst/>
          </a:prstGeom>
        </p:spPr>
      </p:pic>
    </p:spTree>
    <p:extLst>
      <p:ext uri="{BB962C8B-B14F-4D97-AF65-F5344CB8AC3E}">
        <p14:creationId xmlns:p14="http://schemas.microsoft.com/office/powerpoint/2010/main" val="3823505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3145570" y="5028322"/>
            <a:ext cx="6801612" cy="536125"/>
          </a:xfrm>
        </p:spPr>
        <p:txBody>
          <a:bodyPr vert="horz" lIns="91440" tIns="45720" rIns="91440" bIns="45720" rtlCol="0">
            <a:normAutofit/>
          </a:bodyPr>
          <a:lstStyle/>
          <a:p>
            <a:endParaRPr lang="en-US" sz="1800" dirty="0"/>
          </a:p>
        </p:txBody>
      </p:sp>
      <p:pic>
        <p:nvPicPr>
          <p:cNvPr id="6" name="Picture 5">
            <a:extLst>
              <a:ext uri="{FF2B5EF4-FFF2-40B4-BE49-F238E27FC236}">
                <a16:creationId xmlns:a16="http://schemas.microsoft.com/office/drawing/2014/main" id="{5CF8B0DF-9B1A-B147-BD6E-3CF2EB221997}"/>
              </a:ext>
            </a:extLst>
          </p:cNvPr>
          <p:cNvPicPr>
            <a:picLocks noChangeAspect="1"/>
          </p:cNvPicPr>
          <p:nvPr/>
        </p:nvPicPr>
        <p:blipFill>
          <a:blip r:embed="rId3"/>
          <a:stretch>
            <a:fillRect/>
          </a:stretch>
        </p:blipFill>
        <p:spPr>
          <a:xfrm>
            <a:off x="200576" y="5220670"/>
            <a:ext cx="1320423" cy="1320423"/>
          </a:xfrm>
          <a:prstGeom prst="rect">
            <a:avLst/>
          </a:prstGeom>
        </p:spPr>
      </p:pic>
    </p:spTree>
    <p:extLst>
      <p:ext uri="{BB962C8B-B14F-4D97-AF65-F5344CB8AC3E}">
        <p14:creationId xmlns:p14="http://schemas.microsoft.com/office/powerpoint/2010/main" val="2059855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2695194" y="5688535"/>
            <a:ext cx="6801612" cy="536125"/>
          </a:xfrm>
        </p:spPr>
        <p:txBody>
          <a:bodyPr vert="horz" lIns="91440" tIns="45720" rIns="91440" bIns="45720" rtlCol="0">
            <a:normAutofit/>
          </a:bodyPr>
          <a:lstStyle/>
          <a:p>
            <a:endParaRPr lang="en-US" sz="1800" dirty="0"/>
          </a:p>
        </p:txBody>
      </p:sp>
      <p:pic>
        <p:nvPicPr>
          <p:cNvPr id="11" name="Picture 10">
            <a:extLst>
              <a:ext uri="{FF2B5EF4-FFF2-40B4-BE49-F238E27FC236}">
                <a16:creationId xmlns:a16="http://schemas.microsoft.com/office/drawing/2014/main" id="{7AC436D0-3891-F749-8EE9-F25506AE9913}"/>
              </a:ext>
            </a:extLst>
          </p:cNvPr>
          <p:cNvPicPr>
            <a:picLocks noChangeAspect="1"/>
          </p:cNvPicPr>
          <p:nvPr/>
        </p:nvPicPr>
        <p:blipFill>
          <a:blip r:embed="rId3"/>
          <a:stretch>
            <a:fillRect/>
          </a:stretch>
        </p:blipFill>
        <p:spPr>
          <a:xfrm>
            <a:off x="200576" y="5220670"/>
            <a:ext cx="1320423" cy="1320423"/>
          </a:xfrm>
          <a:prstGeom prst="rect">
            <a:avLst/>
          </a:prstGeom>
        </p:spPr>
      </p:pic>
    </p:spTree>
    <p:extLst>
      <p:ext uri="{BB962C8B-B14F-4D97-AF65-F5344CB8AC3E}">
        <p14:creationId xmlns:p14="http://schemas.microsoft.com/office/powerpoint/2010/main" val="4057090941"/>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{CB546EC3-2379-EC4D-A8A1-9B48F728DA75}tf10001120</Template>
  <TotalTime>295</TotalTime>
  <Words>710</Words>
  <Application>Microsoft Macintosh PowerPoint</Application>
  <PresentationFormat>Widescreen</PresentationFormat>
  <Paragraphs>119</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Gill Sans MT</vt:lpstr>
      <vt:lpstr>Parcel</vt:lpstr>
      <vt:lpstr>Loan Defaults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Defaults</dc:title>
  <dc:creator>Thomas Wightman</dc:creator>
  <cp:lastModifiedBy>Thomas Wightman</cp:lastModifiedBy>
  <cp:revision>32</cp:revision>
  <dcterms:created xsi:type="dcterms:W3CDTF">2022-03-14T13:25:10Z</dcterms:created>
  <dcterms:modified xsi:type="dcterms:W3CDTF">2022-03-14T18:20:41Z</dcterms:modified>
</cp:coreProperties>
</file>