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56" r:id="rId1"/>
  </p:sldMasterIdLst>
  <p:notesMasterIdLst>
    <p:notesMasterId r:id="rId18"/>
  </p:notesMasterIdLst>
  <p:sldIdLst>
    <p:sldId id="258" r:id="rId2"/>
    <p:sldId id="261" r:id="rId3"/>
    <p:sldId id="259" r:id="rId4"/>
    <p:sldId id="257" r:id="rId5"/>
    <p:sldId id="262" r:id="rId6"/>
    <p:sldId id="263" r:id="rId7"/>
    <p:sldId id="264" r:id="rId8"/>
    <p:sldId id="265" r:id="rId9"/>
    <p:sldId id="266" r:id="rId10"/>
    <p:sldId id="267" r:id="rId11"/>
    <p:sldId id="270" r:id="rId12"/>
    <p:sldId id="271" r:id="rId13"/>
    <p:sldId id="272" r:id="rId14"/>
    <p:sldId id="274" r:id="rId15"/>
    <p:sldId id="273" r:id="rId16"/>
    <p:sldId id="269"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753"/>
    <p:restoredTop sz="80915"/>
  </p:normalViewPr>
  <p:slideViewPr>
    <p:cSldViewPr snapToGrid="0" snapToObjects="1">
      <p:cViewPr>
        <p:scale>
          <a:sx n="80" d="100"/>
          <a:sy n="80" d="100"/>
        </p:scale>
        <p:origin x="600" y="5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31943DB-66DB-1042-8119-F2070F88A53A}" type="datetimeFigureOut">
              <a:rPr lang="en-US" smtClean="0"/>
              <a:t>3/14/22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60BD77D-F896-FD47-98B6-59426B3702AE}" type="slidenum">
              <a:rPr lang="en-US" smtClean="0"/>
              <a:t>‹#›</a:t>
            </a:fld>
            <a:endParaRPr lang="en-US"/>
          </a:p>
        </p:txBody>
      </p:sp>
    </p:spTree>
    <p:extLst>
      <p:ext uri="{BB962C8B-B14F-4D97-AF65-F5344CB8AC3E}">
        <p14:creationId xmlns:p14="http://schemas.microsoft.com/office/powerpoint/2010/main" val="29395093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From this you can begin to identify business question from and for all you data spuds out there you may even be able to imagine what the analysis process  may even look like.</a:t>
            </a:r>
          </a:p>
        </p:txBody>
      </p:sp>
      <p:sp>
        <p:nvSpPr>
          <p:cNvPr id="4" name="Slide Number Placeholder 3"/>
          <p:cNvSpPr>
            <a:spLocks noGrp="1"/>
          </p:cNvSpPr>
          <p:nvPr>
            <p:ph type="sldNum" sz="quarter" idx="5"/>
          </p:nvPr>
        </p:nvSpPr>
        <p:spPr/>
        <p:txBody>
          <a:bodyPr/>
          <a:lstStyle/>
          <a:p>
            <a:fld id="{360BD77D-F896-FD47-98B6-59426B3702AE}" type="slidenum">
              <a:rPr lang="en-US" smtClean="0"/>
              <a:t>2</a:t>
            </a:fld>
            <a:endParaRPr lang="en-US"/>
          </a:p>
        </p:txBody>
      </p:sp>
    </p:spTree>
    <p:extLst>
      <p:ext uri="{BB962C8B-B14F-4D97-AF65-F5344CB8AC3E}">
        <p14:creationId xmlns:p14="http://schemas.microsoft.com/office/powerpoint/2010/main" val="21115028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From this you can begin to identify business question from and for all you data spuds out there you may even be able to imagine what the analysis process  may even look like.</a:t>
            </a:r>
          </a:p>
        </p:txBody>
      </p:sp>
      <p:sp>
        <p:nvSpPr>
          <p:cNvPr id="4" name="Slide Number Placeholder 3"/>
          <p:cNvSpPr>
            <a:spLocks noGrp="1"/>
          </p:cNvSpPr>
          <p:nvPr>
            <p:ph type="sldNum" sz="quarter" idx="5"/>
          </p:nvPr>
        </p:nvSpPr>
        <p:spPr/>
        <p:txBody>
          <a:bodyPr/>
          <a:lstStyle/>
          <a:p>
            <a:fld id="{360BD77D-F896-FD47-98B6-59426B3702AE}" type="slidenum">
              <a:rPr lang="en-US" smtClean="0"/>
              <a:t>11</a:t>
            </a:fld>
            <a:endParaRPr lang="en-US"/>
          </a:p>
        </p:txBody>
      </p:sp>
    </p:spTree>
    <p:extLst>
      <p:ext uri="{BB962C8B-B14F-4D97-AF65-F5344CB8AC3E}">
        <p14:creationId xmlns:p14="http://schemas.microsoft.com/office/powerpoint/2010/main" val="5421725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From this you can begin to identify business question from and for all you data spuds out there you may even be able to imagine what the analysis process  may even look like.</a:t>
            </a:r>
          </a:p>
        </p:txBody>
      </p:sp>
      <p:sp>
        <p:nvSpPr>
          <p:cNvPr id="4" name="Slide Number Placeholder 3"/>
          <p:cNvSpPr>
            <a:spLocks noGrp="1"/>
          </p:cNvSpPr>
          <p:nvPr>
            <p:ph type="sldNum" sz="quarter" idx="5"/>
          </p:nvPr>
        </p:nvSpPr>
        <p:spPr/>
        <p:txBody>
          <a:bodyPr/>
          <a:lstStyle/>
          <a:p>
            <a:fld id="{360BD77D-F896-FD47-98B6-59426B3702AE}" type="slidenum">
              <a:rPr lang="en-US" smtClean="0"/>
              <a:t>12</a:t>
            </a:fld>
            <a:endParaRPr lang="en-US"/>
          </a:p>
        </p:txBody>
      </p:sp>
    </p:spTree>
    <p:extLst>
      <p:ext uri="{BB962C8B-B14F-4D97-AF65-F5344CB8AC3E}">
        <p14:creationId xmlns:p14="http://schemas.microsoft.com/office/powerpoint/2010/main" val="26241425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From this you can begin to identify business question from and for all you data spuds out there you may even be able to imagine what the analysis process  may even look like.</a:t>
            </a:r>
          </a:p>
        </p:txBody>
      </p:sp>
      <p:sp>
        <p:nvSpPr>
          <p:cNvPr id="4" name="Slide Number Placeholder 3"/>
          <p:cNvSpPr>
            <a:spLocks noGrp="1"/>
          </p:cNvSpPr>
          <p:nvPr>
            <p:ph type="sldNum" sz="quarter" idx="5"/>
          </p:nvPr>
        </p:nvSpPr>
        <p:spPr/>
        <p:txBody>
          <a:bodyPr/>
          <a:lstStyle/>
          <a:p>
            <a:fld id="{360BD77D-F896-FD47-98B6-59426B3702AE}" type="slidenum">
              <a:rPr lang="en-US" smtClean="0"/>
              <a:t>13</a:t>
            </a:fld>
            <a:endParaRPr lang="en-US"/>
          </a:p>
        </p:txBody>
      </p:sp>
    </p:spTree>
    <p:extLst>
      <p:ext uri="{BB962C8B-B14F-4D97-AF65-F5344CB8AC3E}">
        <p14:creationId xmlns:p14="http://schemas.microsoft.com/office/powerpoint/2010/main" val="36839214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From this you can begin to identify business question from and for all you data spuds out there you may even be able to imagine what the analysis process  may even look like.</a:t>
            </a:r>
          </a:p>
        </p:txBody>
      </p:sp>
      <p:sp>
        <p:nvSpPr>
          <p:cNvPr id="4" name="Slide Number Placeholder 3"/>
          <p:cNvSpPr>
            <a:spLocks noGrp="1"/>
          </p:cNvSpPr>
          <p:nvPr>
            <p:ph type="sldNum" sz="quarter" idx="5"/>
          </p:nvPr>
        </p:nvSpPr>
        <p:spPr/>
        <p:txBody>
          <a:bodyPr/>
          <a:lstStyle/>
          <a:p>
            <a:fld id="{360BD77D-F896-FD47-98B6-59426B3702AE}" type="slidenum">
              <a:rPr lang="en-US" smtClean="0"/>
              <a:t>14</a:t>
            </a:fld>
            <a:endParaRPr lang="en-US"/>
          </a:p>
        </p:txBody>
      </p:sp>
    </p:spTree>
    <p:extLst>
      <p:ext uri="{BB962C8B-B14F-4D97-AF65-F5344CB8AC3E}">
        <p14:creationId xmlns:p14="http://schemas.microsoft.com/office/powerpoint/2010/main" val="34416393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From this you can begin to identify business question from and for all you data spuds out there you may even be able to imagine what the analysis process  may even look like.</a:t>
            </a:r>
          </a:p>
        </p:txBody>
      </p:sp>
      <p:sp>
        <p:nvSpPr>
          <p:cNvPr id="4" name="Slide Number Placeholder 3"/>
          <p:cNvSpPr>
            <a:spLocks noGrp="1"/>
          </p:cNvSpPr>
          <p:nvPr>
            <p:ph type="sldNum" sz="quarter" idx="5"/>
          </p:nvPr>
        </p:nvSpPr>
        <p:spPr/>
        <p:txBody>
          <a:bodyPr/>
          <a:lstStyle/>
          <a:p>
            <a:fld id="{360BD77D-F896-FD47-98B6-59426B3702AE}" type="slidenum">
              <a:rPr lang="en-US" smtClean="0"/>
              <a:t>15</a:t>
            </a:fld>
            <a:endParaRPr lang="en-US"/>
          </a:p>
        </p:txBody>
      </p:sp>
    </p:spTree>
    <p:extLst>
      <p:ext uri="{BB962C8B-B14F-4D97-AF65-F5344CB8AC3E}">
        <p14:creationId xmlns:p14="http://schemas.microsoft.com/office/powerpoint/2010/main" val="22011796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60BD77D-F896-FD47-98B6-59426B3702AE}" type="slidenum">
              <a:rPr lang="en-US" smtClean="0"/>
              <a:t>16</a:t>
            </a:fld>
            <a:endParaRPr lang="en-US"/>
          </a:p>
        </p:txBody>
      </p:sp>
    </p:spTree>
    <p:extLst>
      <p:ext uri="{BB962C8B-B14F-4D97-AF65-F5344CB8AC3E}">
        <p14:creationId xmlns:p14="http://schemas.microsoft.com/office/powerpoint/2010/main" val="20657004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Scheduled for 10 mins + time for questions</a:t>
            </a:r>
          </a:p>
          <a:p>
            <a:endParaRPr lang="en-US" dirty="0"/>
          </a:p>
          <a:p>
            <a:endParaRPr lang="en-US" dirty="0"/>
          </a:p>
          <a:p>
            <a:endParaRPr lang="en-US" dirty="0"/>
          </a:p>
          <a:p>
            <a:endParaRPr lang="en-US" dirty="0"/>
          </a:p>
          <a:p>
            <a:r>
              <a:rPr lang="en-US" dirty="0"/>
              <a:t>During rehearsals at this point in the </a:t>
            </a:r>
            <a:r>
              <a:rPr lang="en-US" dirty="0" err="1"/>
              <a:t>pres</a:t>
            </a:r>
            <a:r>
              <a:rPr lang="en-US" dirty="0"/>
              <a:t>,  my gf mistakenly thought my presentation was about loans with Greggs the baker ... who knows you might even get a cinnamon bun with your loan</a:t>
            </a:r>
          </a:p>
        </p:txBody>
      </p:sp>
      <p:sp>
        <p:nvSpPr>
          <p:cNvPr id="4" name="Slide Number Placeholder 3"/>
          <p:cNvSpPr>
            <a:spLocks noGrp="1"/>
          </p:cNvSpPr>
          <p:nvPr>
            <p:ph type="sldNum" sz="quarter" idx="5"/>
          </p:nvPr>
        </p:nvSpPr>
        <p:spPr/>
        <p:txBody>
          <a:bodyPr/>
          <a:lstStyle/>
          <a:p>
            <a:fld id="{360BD77D-F896-FD47-98B6-59426B3702AE}" type="slidenum">
              <a:rPr lang="en-US" smtClean="0"/>
              <a:t>3</a:t>
            </a:fld>
            <a:endParaRPr lang="en-US"/>
          </a:p>
        </p:txBody>
      </p:sp>
    </p:spTree>
    <p:extLst>
      <p:ext uri="{BB962C8B-B14F-4D97-AF65-F5344CB8AC3E}">
        <p14:creationId xmlns:p14="http://schemas.microsoft.com/office/powerpoint/2010/main" val="41776728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LC homepage....</a:t>
            </a:r>
          </a:p>
          <a:p>
            <a:r>
              <a:rPr lang="en-GB" dirty="0"/>
              <a:t>Founded - 2006</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Employees - 1,837 (2017)</a:t>
            </a:r>
          </a:p>
          <a:p>
            <a:r>
              <a:rPr lang="en-GB" dirty="0" err="1"/>
              <a:t>LendingClub</a:t>
            </a:r>
            <a:r>
              <a:rPr lang="en-GB" dirty="0"/>
              <a:t> is a peer-to-peer lending company headquartered in San Francisco, California. It was the first peer-to-peer lender to register its offerings as securities with the Securities and Exchange Commission, and to offer loan trading on a secondary market. </a:t>
            </a:r>
          </a:p>
          <a:p>
            <a:endParaRPr lang="en-GB" dirty="0"/>
          </a:p>
          <a:p>
            <a:r>
              <a:rPr lang="en-GB" dirty="0"/>
              <a:t>SO?? THE pathfinder into a new style of loaning system.</a:t>
            </a:r>
          </a:p>
          <a:p>
            <a:endParaRPr lang="en-GB" dirty="0"/>
          </a:p>
          <a:p>
            <a:r>
              <a:rPr lang="en-GB" dirty="0"/>
              <a:t>- Very popular as proclaimed on their website</a:t>
            </a:r>
          </a:p>
          <a:p>
            <a:r>
              <a:rPr lang="en-GB" dirty="0"/>
              <a:t>- Has even won some awards</a:t>
            </a:r>
          </a:p>
          <a:p>
            <a:r>
              <a:rPr lang="en-GB" dirty="0"/>
              <a:t>-  and even at 15 hours ago cowboys1 from </a:t>
            </a:r>
            <a:r>
              <a:rPr lang="en-GB" dirty="0" err="1"/>
              <a:t>cali</a:t>
            </a:r>
            <a:r>
              <a:rPr lang="en-GB" dirty="0"/>
              <a:t>    has recently enjoyed his loan</a:t>
            </a:r>
          </a:p>
          <a:p>
            <a:endParaRPr lang="en-GB" dirty="0"/>
          </a:p>
          <a:p>
            <a:r>
              <a:rPr lang="en-GB" dirty="0"/>
              <a:t>WORKFLOW - </a:t>
            </a:r>
          </a:p>
          <a:p>
            <a:endParaRPr lang="en-GB" dirty="0"/>
          </a:p>
          <a:p>
            <a:r>
              <a:rPr lang="en-GB" dirty="0"/>
              <a:t>As you can see, peer to peer .. customers apply to LC, LC receives the money from investors, the particulars of the loan go to the issuing bank for approval all while being regulated by the state and federal authorities.</a:t>
            </a:r>
          </a:p>
          <a:p>
            <a:endParaRPr lang="en-GB" dirty="0"/>
          </a:p>
          <a:p>
            <a:r>
              <a:rPr lang="en-GB" dirty="0"/>
              <a:t>SO?? LC are facilitators (middle men), </a:t>
            </a:r>
          </a:p>
          <a:p>
            <a:endParaRPr lang="en-GB" dirty="0"/>
          </a:p>
          <a:p>
            <a:endParaRPr lang="en-GB" dirty="0"/>
          </a:p>
          <a:p>
            <a:endParaRPr lang="en-GB" dirty="0"/>
          </a:p>
        </p:txBody>
      </p:sp>
      <p:sp>
        <p:nvSpPr>
          <p:cNvPr id="4" name="Slide Number Placeholder 3"/>
          <p:cNvSpPr>
            <a:spLocks noGrp="1"/>
          </p:cNvSpPr>
          <p:nvPr>
            <p:ph type="sldNum" sz="quarter" idx="5"/>
          </p:nvPr>
        </p:nvSpPr>
        <p:spPr/>
        <p:txBody>
          <a:bodyPr/>
          <a:lstStyle/>
          <a:p>
            <a:fld id="{360BD77D-F896-FD47-98B6-59426B3702AE}" type="slidenum">
              <a:rPr lang="en-US" smtClean="0"/>
              <a:t>4</a:t>
            </a:fld>
            <a:endParaRPr lang="en-US"/>
          </a:p>
        </p:txBody>
      </p:sp>
    </p:spTree>
    <p:extLst>
      <p:ext uri="{BB962C8B-B14F-4D97-AF65-F5344CB8AC3E}">
        <p14:creationId xmlns:p14="http://schemas.microsoft.com/office/powerpoint/2010/main" val="18372236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a:t>As the great Prussian Field Marshal Helmuth von Moltke the Elder </a:t>
            </a:r>
          </a:p>
          <a:p>
            <a:endParaRPr lang="en-US" dirty="0"/>
          </a:p>
          <a:p>
            <a:r>
              <a:rPr lang="en-US" dirty="0"/>
              <a:t>”No Plan Survives Contact with the enemy” or words to that effect..... It certainly was true in my case, as you will find out</a:t>
            </a:r>
          </a:p>
          <a:p>
            <a:endParaRPr lang="en-US" dirty="0"/>
          </a:p>
          <a:p>
            <a:endParaRPr lang="en-US" dirty="0"/>
          </a:p>
          <a:p>
            <a:r>
              <a:rPr lang="en-US" dirty="0"/>
              <a:t>- Chose this brief because </a:t>
            </a:r>
            <a:r>
              <a:rPr lang="en-US" dirty="0" err="1"/>
              <a:t>i</a:t>
            </a:r>
            <a:r>
              <a:rPr lang="en-US" dirty="0"/>
              <a:t> am really fascinated by models and the predictive power they have, I </a:t>
            </a:r>
            <a:r>
              <a:rPr lang="en-US" dirty="0" err="1"/>
              <a:t>wasnt</a:t>
            </a:r>
            <a:r>
              <a:rPr lang="en-US" dirty="0"/>
              <a:t> fully confident with them after the lectures so wanted to challenge myself.</a:t>
            </a:r>
          </a:p>
          <a:p>
            <a:endParaRPr lang="en-US" dirty="0"/>
          </a:p>
          <a:p>
            <a:r>
              <a:rPr lang="en-US" dirty="0"/>
              <a:t>- Done on </a:t>
            </a:r>
            <a:r>
              <a:rPr lang="en-US" dirty="0" err="1"/>
              <a:t>excalidraw</a:t>
            </a:r>
            <a:r>
              <a:rPr lang="en-US" dirty="0"/>
              <a:t> : Broke the brief down into 2 q's......</a:t>
            </a:r>
          </a:p>
          <a:p>
            <a:endParaRPr lang="en-US" dirty="0"/>
          </a:p>
          <a:p>
            <a:r>
              <a:rPr lang="en-US" dirty="0"/>
              <a:t>- Used a Basic analysis workflow for the approach</a:t>
            </a:r>
          </a:p>
          <a:p>
            <a:endParaRPr lang="en-US" dirty="0"/>
          </a:p>
          <a:p>
            <a:r>
              <a:rPr lang="en-US" dirty="0"/>
              <a:t>- </a:t>
            </a:r>
            <a:r>
              <a:rPr lang="en-US" dirty="0" err="1"/>
              <a:t>Calender</a:t>
            </a:r>
            <a:r>
              <a:rPr lang="en-US" dirty="0"/>
              <a:t>  for the week - 4 phases.... </a:t>
            </a:r>
          </a:p>
          <a:p>
            <a:r>
              <a:rPr lang="en-US" dirty="0"/>
              <a:t> </a:t>
            </a:r>
          </a:p>
        </p:txBody>
      </p:sp>
      <p:sp>
        <p:nvSpPr>
          <p:cNvPr id="4" name="Slide Number Placeholder 3"/>
          <p:cNvSpPr>
            <a:spLocks noGrp="1"/>
          </p:cNvSpPr>
          <p:nvPr>
            <p:ph type="sldNum" sz="quarter" idx="5"/>
          </p:nvPr>
        </p:nvSpPr>
        <p:spPr/>
        <p:txBody>
          <a:bodyPr/>
          <a:lstStyle/>
          <a:p>
            <a:fld id="{360BD77D-F896-FD47-98B6-59426B3702AE}" type="slidenum">
              <a:rPr lang="en-US" smtClean="0"/>
              <a:t>5</a:t>
            </a:fld>
            <a:endParaRPr lang="en-US"/>
          </a:p>
        </p:txBody>
      </p:sp>
    </p:spTree>
    <p:extLst>
      <p:ext uri="{BB962C8B-B14F-4D97-AF65-F5344CB8AC3E}">
        <p14:creationId xmlns:p14="http://schemas.microsoft.com/office/powerpoint/2010/main" val="14931152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Formats –</a:t>
            </a:r>
          </a:p>
          <a:p>
            <a:r>
              <a:rPr lang="en-US" dirty="0"/>
              <a:t> 3 x csv files in order of largest to smallest depicting if they are from the company or externally provided - </a:t>
            </a:r>
            <a:r>
              <a:rPr lang="en-US" dirty="0" err="1"/>
              <a:t>supplimentary</a:t>
            </a:r>
            <a:r>
              <a:rPr lang="en-US" dirty="0"/>
              <a:t> as states were abbreviated in dataset</a:t>
            </a:r>
          </a:p>
          <a:p>
            <a:endParaRPr lang="en-US" dirty="0"/>
          </a:p>
          <a:p>
            <a:r>
              <a:rPr lang="en-US" dirty="0"/>
              <a:t>Table - </a:t>
            </a:r>
          </a:p>
          <a:p>
            <a:r>
              <a:rPr lang="en-US" dirty="0"/>
              <a:t>Variable examples listing multiple data types – I had to remove a large number of Boolean as they were mainly populated with NA/s – considerations were made to customers possibly never experiencing the variable description, however as all NA/s decided to remove</a:t>
            </a:r>
          </a:p>
          <a:p>
            <a:endParaRPr lang="en-US" dirty="0"/>
          </a:p>
          <a:p>
            <a:r>
              <a:rPr lang="en-US" dirty="0"/>
              <a:t>Quality – </a:t>
            </a:r>
          </a:p>
          <a:p>
            <a:r>
              <a:rPr lang="en-US" dirty="0"/>
              <a:t>As seen almost half variables were removed, however still large amounts for model building – I then broke this down further into an “onramp data set” (19) and a ”background check data set”(17),</a:t>
            </a:r>
          </a:p>
          <a:p>
            <a:endParaRPr lang="en-US" dirty="0"/>
          </a:p>
          <a:p>
            <a:r>
              <a:rPr lang="en-US" dirty="0"/>
              <a:t>Bias - </a:t>
            </a:r>
          </a:p>
          <a:p>
            <a:r>
              <a:rPr lang="en-US" dirty="0"/>
              <a:t>No immediate bias, had customer profiles representing all </a:t>
            </a:r>
            <a:r>
              <a:rPr lang="en-US" dirty="0" err="1"/>
              <a:t>american</a:t>
            </a:r>
            <a:r>
              <a:rPr lang="en-US" dirty="0"/>
              <a:t> states from varying incomes, home ownership and employments.</a:t>
            </a:r>
          </a:p>
          <a:p>
            <a:endParaRPr lang="en-US" dirty="0"/>
          </a:p>
          <a:p>
            <a:r>
              <a:rPr lang="en-US" dirty="0"/>
              <a:t>Ethical Implications –</a:t>
            </a:r>
          </a:p>
          <a:p>
            <a:endParaRPr lang="en-US" dirty="0"/>
          </a:p>
          <a:p>
            <a:r>
              <a:rPr lang="en-US" dirty="0"/>
              <a:t>Data is made up of mainly these purposes….</a:t>
            </a:r>
          </a:p>
          <a:p>
            <a:endParaRPr lang="en-US" dirty="0"/>
          </a:p>
          <a:p>
            <a:r>
              <a:rPr lang="en-US" dirty="0"/>
              <a:t>Credit card and debt consolidation are the only 2 categories to increase in loan volume from the late 2012… potential explanation is due to the financial crisis with USA experienced with </a:t>
            </a:r>
            <a:r>
              <a:rPr lang="en-GB" dirty="0"/>
              <a:t>the debt-to-GDP ratio 100%, higher than at any time since World War II. Plus according to the </a:t>
            </a:r>
            <a:r>
              <a:rPr lang="en-GB" dirty="0" err="1"/>
              <a:t>myan</a:t>
            </a:r>
            <a:r>
              <a:rPr lang="en-GB" dirty="0"/>
              <a:t> calendar it was the end of the world so who knows…</a:t>
            </a:r>
            <a:endParaRPr lang="en-US" dirty="0"/>
          </a:p>
        </p:txBody>
      </p:sp>
      <p:sp>
        <p:nvSpPr>
          <p:cNvPr id="4" name="Slide Number Placeholder 3"/>
          <p:cNvSpPr>
            <a:spLocks noGrp="1"/>
          </p:cNvSpPr>
          <p:nvPr>
            <p:ph type="sldNum" sz="quarter" idx="5"/>
          </p:nvPr>
        </p:nvSpPr>
        <p:spPr/>
        <p:txBody>
          <a:bodyPr/>
          <a:lstStyle/>
          <a:p>
            <a:fld id="{360BD77D-F896-FD47-98B6-59426B3702AE}" type="slidenum">
              <a:rPr lang="en-US" smtClean="0"/>
              <a:t>6</a:t>
            </a:fld>
            <a:endParaRPr lang="en-US"/>
          </a:p>
        </p:txBody>
      </p:sp>
    </p:spTree>
    <p:extLst>
      <p:ext uri="{BB962C8B-B14F-4D97-AF65-F5344CB8AC3E}">
        <p14:creationId xmlns:p14="http://schemas.microsoft.com/office/powerpoint/2010/main" val="42207049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Defining </a:t>
            </a:r>
            <a:r>
              <a:rPr lang="en-US" dirty="0" err="1"/>
              <a:t>Defualted</a:t>
            </a:r>
            <a:r>
              <a:rPr lang="en-US" dirty="0"/>
              <a:t> - </a:t>
            </a:r>
            <a:r>
              <a:rPr lang="en-GB" dirty="0"/>
              <a:t>When you borrow money from a lender, you make a promise to repay the loan. So </a:t>
            </a:r>
            <a:r>
              <a:rPr lang="en-GB" b="1" dirty="0"/>
              <a:t>if you fail to make on-time payments, your loan can go into default</a:t>
            </a:r>
            <a:r>
              <a:rPr lang="en-GB" dirty="0"/>
              <a:t>. Default can occur immediately after a missed payment or months later, as the exact timeline will depend on your loan terms and applicable law - https://</a:t>
            </a:r>
            <a:r>
              <a:rPr lang="en-GB" dirty="0" err="1"/>
              <a:t>www</a:t>
            </a:r>
            <a:r>
              <a:rPr lang="en-GB" b="1" dirty="0" err="1"/>
              <a:t>.creditkarma.co.uk</a:t>
            </a:r>
            <a:r>
              <a:rPr lang="en-GB" dirty="0"/>
              <a:t>/insights/</a:t>
            </a:r>
            <a:r>
              <a:rPr lang="en-GB" dirty="0" err="1"/>
              <a:t>i</a:t>
            </a:r>
            <a:r>
              <a:rPr lang="en-GB" dirty="0"/>
              <a:t>/what-happens-if-you-default-on-a-loan/</a:t>
            </a:r>
          </a:p>
          <a:p>
            <a:endParaRPr lang="en-GB" dirty="0"/>
          </a:p>
          <a:p>
            <a:r>
              <a:rPr lang="en-US" dirty="0"/>
              <a:t>about 15% of customers are either charged off, late &gt; 16days or have defaulted  </a:t>
            </a:r>
          </a:p>
        </p:txBody>
      </p:sp>
      <p:sp>
        <p:nvSpPr>
          <p:cNvPr id="4" name="Slide Number Placeholder 3"/>
          <p:cNvSpPr>
            <a:spLocks noGrp="1"/>
          </p:cNvSpPr>
          <p:nvPr>
            <p:ph type="sldNum" sz="quarter" idx="5"/>
          </p:nvPr>
        </p:nvSpPr>
        <p:spPr/>
        <p:txBody>
          <a:bodyPr/>
          <a:lstStyle/>
          <a:p>
            <a:fld id="{360BD77D-F896-FD47-98B6-59426B3702AE}" type="slidenum">
              <a:rPr lang="en-US" smtClean="0"/>
              <a:t>7</a:t>
            </a:fld>
            <a:endParaRPr lang="en-US"/>
          </a:p>
        </p:txBody>
      </p:sp>
    </p:spTree>
    <p:extLst>
      <p:ext uri="{BB962C8B-B14F-4D97-AF65-F5344CB8AC3E}">
        <p14:creationId xmlns:p14="http://schemas.microsoft.com/office/powerpoint/2010/main" val="36997398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Highest amount of loans taken out come from Cal / NY / </a:t>
            </a:r>
            <a:r>
              <a:rPr lang="en-US" dirty="0" err="1"/>
              <a:t>Flor</a:t>
            </a:r>
            <a:r>
              <a:rPr lang="en-US" dirty="0"/>
              <a:t> / </a:t>
            </a:r>
            <a:r>
              <a:rPr lang="en-US" dirty="0" err="1"/>
              <a:t>Tex</a:t>
            </a:r>
            <a:r>
              <a:rPr lang="en-US" dirty="0"/>
              <a:t> / New </a:t>
            </a:r>
            <a:r>
              <a:rPr lang="en-US" dirty="0" err="1"/>
              <a:t>Jer</a:t>
            </a:r>
            <a:r>
              <a:rPr lang="en-US" dirty="0"/>
              <a:t> however this could be proportional to the population of those areas - </a:t>
            </a:r>
          </a:p>
          <a:p>
            <a:r>
              <a:rPr lang="en-US" dirty="0"/>
              <a:t># 1. California - 39,538,223</a:t>
            </a:r>
          </a:p>
          <a:p>
            <a:r>
              <a:rPr lang="en-US" dirty="0"/>
              <a:t># 2. Texas - 29,145,505</a:t>
            </a:r>
          </a:p>
          <a:p>
            <a:r>
              <a:rPr lang="en-US" dirty="0"/>
              <a:t># 3. Florida - 21,538,187</a:t>
            </a:r>
          </a:p>
          <a:p>
            <a:r>
              <a:rPr lang="en-US" dirty="0"/>
              <a:t># 4. New York - 20,201,249</a:t>
            </a:r>
          </a:p>
          <a:p>
            <a:endParaRPr lang="en-US" dirty="0"/>
          </a:p>
          <a:p>
            <a:r>
              <a:rPr lang="en-US" dirty="0"/>
              <a:t>- No surprise with highest defaults - there is some change in order but negligible . To get a better representation at defaults, looked at the rate...</a:t>
            </a:r>
          </a:p>
          <a:p>
            <a:endParaRPr lang="en-US" dirty="0"/>
          </a:p>
          <a:p>
            <a:r>
              <a:rPr lang="en-US" dirty="0"/>
              <a:t>-  Map - ratio of defaults per state ( darker the area the higher default ratio) - this is not truly accurate....</a:t>
            </a:r>
          </a:p>
          <a:p>
            <a:endParaRPr lang="en-US" dirty="0"/>
          </a:p>
          <a:p>
            <a:r>
              <a:rPr lang="en-US" dirty="0"/>
              <a:t>- ... because as you can see the loan counts are not all proportionate to each other : Nebraska having 5/11 customers default could be giving an unfair representation of the state, so what I did was...</a:t>
            </a:r>
          </a:p>
          <a:p>
            <a:endParaRPr lang="en-US" dirty="0"/>
          </a:p>
          <a:p>
            <a:r>
              <a:rPr lang="en-US" dirty="0"/>
              <a:t>-  highlight the top 5 states with highest default rate with a count of loans more than the average count of loans per state, 847. This was to give a fairer result. </a:t>
            </a:r>
          </a:p>
          <a:p>
            <a:endParaRPr lang="en-US" dirty="0"/>
          </a:p>
          <a:p>
            <a:r>
              <a:rPr lang="en-US" dirty="0"/>
              <a:t>SO??</a:t>
            </a:r>
          </a:p>
          <a:p>
            <a:r>
              <a:rPr lang="en-US" dirty="0"/>
              <a:t>Customers who are from the top 5 states highlighted in red COULD be more liable to default on their loans from LC - </a:t>
            </a:r>
          </a:p>
          <a:p>
            <a:endParaRPr lang="en-US" dirty="0"/>
          </a:p>
          <a:p>
            <a:r>
              <a:rPr lang="en-US" dirty="0"/>
              <a:t>- Customers who are less likely are as follows</a:t>
            </a:r>
          </a:p>
        </p:txBody>
      </p:sp>
      <p:sp>
        <p:nvSpPr>
          <p:cNvPr id="4" name="Slide Number Placeholder 3"/>
          <p:cNvSpPr>
            <a:spLocks noGrp="1"/>
          </p:cNvSpPr>
          <p:nvPr>
            <p:ph type="sldNum" sz="quarter" idx="5"/>
          </p:nvPr>
        </p:nvSpPr>
        <p:spPr/>
        <p:txBody>
          <a:bodyPr/>
          <a:lstStyle/>
          <a:p>
            <a:fld id="{360BD77D-F896-FD47-98B6-59426B3702AE}" type="slidenum">
              <a:rPr lang="en-US" smtClean="0"/>
              <a:t>8</a:t>
            </a:fld>
            <a:endParaRPr lang="en-US"/>
          </a:p>
        </p:txBody>
      </p:sp>
    </p:spTree>
    <p:extLst>
      <p:ext uri="{BB962C8B-B14F-4D97-AF65-F5344CB8AC3E}">
        <p14:creationId xmlns:p14="http://schemas.microsoft.com/office/powerpoint/2010/main" val="39810948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shows that other category is a mixture of repaying debts, credit cards, repairs, building credit, for family members /friends/ holidays – same as </a:t>
            </a:r>
            <a:r>
              <a:rPr lang="en-US"/>
              <a:t>major purchase</a:t>
            </a:r>
            <a:endParaRPr lang="en-US" dirty="0"/>
          </a:p>
        </p:txBody>
      </p:sp>
      <p:sp>
        <p:nvSpPr>
          <p:cNvPr id="4" name="Slide Number Placeholder 3"/>
          <p:cNvSpPr>
            <a:spLocks noGrp="1"/>
          </p:cNvSpPr>
          <p:nvPr>
            <p:ph type="sldNum" sz="quarter" idx="5"/>
          </p:nvPr>
        </p:nvSpPr>
        <p:spPr/>
        <p:txBody>
          <a:bodyPr/>
          <a:lstStyle/>
          <a:p>
            <a:fld id="{360BD77D-F896-FD47-98B6-59426B3702AE}" type="slidenum">
              <a:rPr lang="en-US" smtClean="0"/>
              <a:t>9</a:t>
            </a:fld>
            <a:endParaRPr lang="en-US"/>
          </a:p>
        </p:txBody>
      </p:sp>
    </p:spTree>
    <p:extLst>
      <p:ext uri="{BB962C8B-B14F-4D97-AF65-F5344CB8AC3E}">
        <p14:creationId xmlns:p14="http://schemas.microsoft.com/office/powerpoint/2010/main" val="2071996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60BD77D-F896-FD47-98B6-59426B3702AE}" type="slidenum">
              <a:rPr lang="en-US" smtClean="0"/>
              <a:t>10</a:t>
            </a:fld>
            <a:endParaRPr lang="en-US"/>
          </a:p>
        </p:txBody>
      </p:sp>
    </p:spTree>
    <p:extLst>
      <p:ext uri="{BB962C8B-B14F-4D97-AF65-F5344CB8AC3E}">
        <p14:creationId xmlns:p14="http://schemas.microsoft.com/office/powerpoint/2010/main" val="14326309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GB"/>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7" name="Date Placeholder 6"/>
          <p:cNvSpPr>
            <a:spLocks noGrp="1"/>
          </p:cNvSpPr>
          <p:nvPr>
            <p:ph type="dt" sz="half" idx="10"/>
          </p:nvPr>
        </p:nvSpPr>
        <p:spPr/>
        <p:txBody>
          <a:bodyPr/>
          <a:lstStyle/>
          <a:p>
            <a:fld id="{A83D4221-0E06-3248-84B5-5B890596C7D2}" type="datetimeFigureOut">
              <a:rPr lang="en-US" smtClean="0"/>
              <a:t>3/14/22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B96B48E-D839-AA4F-AD43-81B57279C2AF}" type="slidenum">
              <a:rPr lang="en-US" smtClean="0"/>
              <a:t>‹#›</a:t>
            </a:fld>
            <a:endParaRPr lang="en-US"/>
          </a:p>
        </p:txBody>
      </p:sp>
    </p:spTree>
    <p:extLst>
      <p:ext uri="{BB962C8B-B14F-4D97-AF65-F5344CB8AC3E}">
        <p14:creationId xmlns:p14="http://schemas.microsoft.com/office/powerpoint/2010/main" val="2296743786"/>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A83D4221-0E06-3248-84B5-5B890596C7D2}" type="datetimeFigureOut">
              <a:rPr lang="en-US" smtClean="0"/>
              <a:t>3/14/22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96B48E-D839-AA4F-AD43-81B57279C2AF}" type="slidenum">
              <a:rPr lang="en-US" smtClean="0"/>
              <a:t>‹#›</a:t>
            </a:fld>
            <a:endParaRPr lang="en-US"/>
          </a:p>
        </p:txBody>
      </p:sp>
    </p:spTree>
    <p:extLst>
      <p:ext uri="{BB962C8B-B14F-4D97-AF65-F5344CB8AC3E}">
        <p14:creationId xmlns:p14="http://schemas.microsoft.com/office/powerpoint/2010/main" val="5262788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A83D4221-0E06-3248-84B5-5B890596C7D2}" type="datetimeFigureOut">
              <a:rPr lang="en-US" smtClean="0"/>
              <a:t>3/14/22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96B48E-D839-AA4F-AD43-81B57279C2AF}" type="slidenum">
              <a:rPr lang="en-US" smtClean="0"/>
              <a:t>‹#›</a:t>
            </a:fld>
            <a:endParaRPr lang="en-US"/>
          </a:p>
        </p:txBody>
      </p:sp>
    </p:spTree>
    <p:extLst>
      <p:ext uri="{BB962C8B-B14F-4D97-AF65-F5344CB8AC3E}">
        <p14:creationId xmlns:p14="http://schemas.microsoft.com/office/powerpoint/2010/main" val="29710951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A83D4221-0E06-3248-84B5-5B890596C7D2}" type="datetimeFigureOut">
              <a:rPr lang="en-US" smtClean="0"/>
              <a:t>3/14/22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B96B48E-D839-AA4F-AD43-81B57279C2AF}" type="slidenum">
              <a:rPr lang="en-US" smtClean="0"/>
              <a:t>‹#›</a:t>
            </a:fld>
            <a:endParaRPr lang="en-US"/>
          </a:p>
        </p:txBody>
      </p:sp>
    </p:spTree>
    <p:extLst>
      <p:ext uri="{BB962C8B-B14F-4D97-AF65-F5344CB8AC3E}">
        <p14:creationId xmlns:p14="http://schemas.microsoft.com/office/powerpoint/2010/main" val="42730568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GB"/>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7" name="Date Placeholder 6"/>
          <p:cNvSpPr>
            <a:spLocks noGrp="1"/>
          </p:cNvSpPr>
          <p:nvPr>
            <p:ph type="dt" sz="half" idx="10"/>
          </p:nvPr>
        </p:nvSpPr>
        <p:spPr/>
        <p:txBody>
          <a:bodyPr/>
          <a:lstStyle/>
          <a:p>
            <a:fld id="{A83D4221-0E06-3248-84B5-5B890596C7D2}" type="datetimeFigureOut">
              <a:rPr lang="en-US" smtClean="0"/>
              <a:t>3/14/22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B96B48E-D839-AA4F-AD43-81B57279C2AF}" type="slidenum">
              <a:rPr lang="en-US" smtClean="0"/>
              <a:t>‹#›</a:t>
            </a:fld>
            <a:endParaRPr lang="en-US"/>
          </a:p>
        </p:txBody>
      </p:sp>
    </p:spTree>
    <p:extLst>
      <p:ext uri="{BB962C8B-B14F-4D97-AF65-F5344CB8AC3E}">
        <p14:creationId xmlns:p14="http://schemas.microsoft.com/office/powerpoint/2010/main" val="2997941137"/>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8" name="Date Placeholder 7"/>
          <p:cNvSpPr>
            <a:spLocks noGrp="1"/>
          </p:cNvSpPr>
          <p:nvPr>
            <p:ph type="dt" sz="half" idx="10"/>
          </p:nvPr>
        </p:nvSpPr>
        <p:spPr/>
        <p:txBody>
          <a:bodyPr/>
          <a:lstStyle/>
          <a:p>
            <a:fld id="{A83D4221-0E06-3248-84B5-5B890596C7D2}" type="datetimeFigureOut">
              <a:rPr lang="en-US" smtClean="0"/>
              <a:t>3/14/22</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AB96B48E-D839-AA4F-AD43-81B57279C2AF}" type="slidenum">
              <a:rPr lang="en-US" smtClean="0"/>
              <a:t>‹#›</a:t>
            </a:fld>
            <a:endParaRPr lang="en-US"/>
          </a:p>
        </p:txBody>
      </p:sp>
    </p:spTree>
    <p:extLst>
      <p:ext uri="{BB962C8B-B14F-4D97-AF65-F5344CB8AC3E}">
        <p14:creationId xmlns:p14="http://schemas.microsoft.com/office/powerpoint/2010/main" val="2455253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7" name="Date Placeholder 6"/>
          <p:cNvSpPr>
            <a:spLocks noGrp="1"/>
          </p:cNvSpPr>
          <p:nvPr>
            <p:ph type="dt" sz="half" idx="10"/>
          </p:nvPr>
        </p:nvSpPr>
        <p:spPr/>
        <p:txBody>
          <a:bodyPr/>
          <a:lstStyle/>
          <a:p>
            <a:fld id="{A83D4221-0E06-3248-84B5-5B890596C7D2}" type="datetimeFigureOut">
              <a:rPr lang="en-US" smtClean="0"/>
              <a:t>3/14/22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B96B48E-D839-AA4F-AD43-81B57279C2AF}" type="slidenum">
              <a:rPr lang="en-US" smtClean="0"/>
              <a:t>‹#›</a:t>
            </a:fld>
            <a:endParaRPr lang="en-US"/>
          </a:p>
        </p:txBody>
      </p:sp>
      <p:sp>
        <p:nvSpPr>
          <p:cNvPr id="10" name="Title 9"/>
          <p:cNvSpPr>
            <a:spLocks noGrp="1"/>
          </p:cNvSpPr>
          <p:nvPr>
            <p:ph type="title"/>
          </p:nvPr>
        </p:nvSpPr>
        <p:spPr/>
        <p:txBody>
          <a:bodyPr/>
          <a:lstStyle/>
          <a:p>
            <a:r>
              <a:rPr lang="en-GB"/>
              <a:t>Click to edit Master title style</a:t>
            </a:r>
            <a:endParaRPr lang="en-US" dirty="0"/>
          </a:p>
        </p:txBody>
      </p:sp>
    </p:spTree>
    <p:extLst>
      <p:ext uri="{BB962C8B-B14F-4D97-AF65-F5344CB8AC3E}">
        <p14:creationId xmlns:p14="http://schemas.microsoft.com/office/powerpoint/2010/main" val="6304031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A83D4221-0E06-3248-84B5-5B890596C7D2}" type="datetimeFigureOut">
              <a:rPr lang="en-US" smtClean="0"/>
              <a:t>3/14/22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B96B48E-D839-AA4F-AD43-81B57279C2AF}" type="slidenum">
              <a:rPr lang="en-US" smtClean="0"/>
              <a:t>‹#›</a:t>
            </a:fld>
            <a:endParaRPr lang="en-US"/>
          </a:p>
        </p:txBody>
      </p:sp>
    </p:spTree>
    <p:extLst>
      <p:ext uri="{BB962C8B-B14F-4D97-AF65-F5344CB8AC3E}">
        <p14:creationId xmlns:p14="http://schemas.microsoft.com/office/powerpoint/2010/main" val="12408463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83D4221-0E06-3248-84B5-5B890596C7D2}" type="datetimeFigureOut">
              <a:rPr lang="en-US" smtClean="0"/>
              <a:t>3/14/22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B96B48E-D839-AA4F-AD43-81B57279C2AF}" type="slidenum">
              <a:rPr lang="en-US" smtClean="0"/>
              <a:t>‹#›</a:t>
            </a:fld>
            <a:endParaRPr lang="en-US"/>
          </a:p>
        </p:txBody>
      </p:sp>
    </p:spTree>
    <p:extLst>
      <p:ext uri="{BB962C8B-B14F-4D97-AF65-F5344CB8AC3E}">
        <p14:creationId xmlns:p14="http://schemas.microsoft.com/office/powerpoint/2010/main" val="1092932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GB"/>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A83D4221-0E06-3248-84B5-5B890596C7D2}" type="datetimeFigureOut">
              <a:rPr lang="en-US" smtClean="0"/>
              <a:t>3/14/22</a:t>
            </a:fld>
            <a:endParaRPr lang="en-US"/>
          </a:p>
        </p:txBody>
      </p:sp>
      <p:sp>
        <p:nvSpPr>
          <p:cNvPr id="6" name="Footer Placeholder 5"/>
          <p:cNvSpPr>
            <a:spLocks noGrp="1"/>
          </p:cNvSpPr>
          <p:nvPr>
            <p:ph type="ftr" sz="quarter" idx="11"/>
          </p:nvPr>
        </p:nvSpPr>
        <p:spPr>
          <a:xfrm>
            <a:off x="804672" y="6236208"/>
            <a:ext cx="5167503" cy="320040"/>
          </a:xfrm>
        </p:spPr>
        <p:txBody>
          <a:bodyPr/>
          <a:lstStyle>
            <a:lvl1pPr>
              <a:defRPr>
                <a:solidFill>
                  <a:srgbClr val="FFFFFF">
                    <a:alpha val="69804"/>
                  </a:srgbClr>
                </a:solidFill>
              </a:defRPr>
            </a:lvl1pPr>
          </a:lstStyle>
          <a:p>
            <a:endParaRPr lang="en-US"/>
          </a:p>
        </p:txBody>
      </p:sp>
      <p:sp>
        <p:nvSpPr>
          <p:cNvPr id="7" name="Slide Number Placeholder 6"/>
          <p:cNvSpPr>
            <a:spLocks noGrp="1"/>
          </p:cNvSpPr>
          <p:nvPr>
            <p:ph type="sldNum" sz="quarter" idx="12"/>
          </p:nvPr>
        </p:nvSpPr>
        <p:spPr/>
        <p:txBody>
          <a:bodyPr/>
          <a:lstStyle/>
          <a:p>
            <a:fld id="{AB96B48E-D839-AA4F-AD43-81B57279C2AF}" type="slidenum">
              <a:rPr lang="en-US" smtClean="0"/>
              <a:t>‹#›</a:t>
            </a:fld>
            <a:endParaRPr lang="en-US"/>
          </a:p>
        </p:txBody>
      </p:sp>
    </p:spTree>
    <p:extLst>
      <p:ext uri="{BB962C8B-B14F-4D97-AF65-F5344CB8AC3E}">
        <p14:creationId xmlns:p14="http://schemas.microsoft.com/office/powerpoint/2010/main" val="4139349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GB"/>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tx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lvl1pPr>
              <a:defRPr>
                <a:solidFill>
                  <a:srgbClr val="FFFFFF">
                    <a:alpha val="90000"/>
                  </a:srgbClr>
                </a:solidFill>
                <a:effectLst>
                  <a:outerShdw blurRad="50800" dist="38100" dir="2700000" algn="tl" rotWithShape="0">
                    <a:prstClr val="black">
                      <a:alpha val="43000"/>
                    </a:prstClr>
                  </a:outerShdw>
                </a:effectLst>
              </a:defRPr>
            </a:lvl1pPr>
          </a:lstStyle>
          <a:p>
            <a:fld id="{A83D4221-0E06-3248-84B5-5B890596C7D2}" type="datetimeFigureOut">
              <a:rPr lang="en-US" smtClean="0"/>
              <a:t>3/14/22</a:t>
            </a:fld>
            <a:endParaRPr lang="en-US"/>
          </a:p>
        </p:txBody>
      </p:sp>
      <p:sp>
        <p:nvSpPr>
          <p:cNvPr id="6" name="Footer Placeholder 5"/>
          <p:cNvSpPr>
            <a:spLocks noGrp="1"/>
          </p:cNvSpPr>
          <p:nvPr>
            <p:ph type="ftr" sz="quarter" idx="11"/>
          </p:nvPr>
        </p:nvSpPr>
        <p:spPr>
          <a:xfrm>
            <a:off x="808523" y="6236208"/>
            <a:ext cx="5103729" cy="320040"/>
          </a:xfrm>
        </p:spPr>
        <p:txBody>
          <a:bodyPr/>
          <a:lstStyle>
            <a:lvl1pPr>
              <a:defRPr>
                <a:solidFill>
                  <a:srgbClr val="FFFFFF">
                    <a:alpha val="70000"/>
                  </a:srgbClr>
                </a:solidFill>
              </a:defRPr>
            </a:lvl1pPr>
          </a:lstStyle>
          <a:p>
            <a:endParaRPr lang="en-US"/>
          </a:p>
        </p:txBody>
      </p:sp>
      <p:sp>
        <p:nvSpPr>
          <p:cNvPr id="7" name="Slide Number Placeholder 6"/>
          <p:cNvSpPr>
            <a:spLocks noGrp="1"/>
          </p:cNvSpPr>
          <p:nvPr>
            <p:ph type="sldNum" sz="quarter" idx="12"/>
          </p:nvPr>
        </p:nvSpPr>
        <p:spPr/>
        <p:txBody>
          <a:bodyPr/>
          <a:lstStyle/>
          <a:p>
            <a:fld id="{AB96B48E-D839-AA4F-AD43-81B57279C2AF}" type="slidenum">
              <a:rPr lang="en-US" smtClean="0"/>
              <a:t>‹#›</a:t>
            </a:fld>
            <a:endParaRPr lang="en-US"/>
          </a:p>
        </p:txBody>
      </p:sp>
    </p:spTree>
    <p:extLst>
      <p:ext uri="{BB962C8B-B14F-4D97-AF65-F5344CB8AC3E}">
        <p14:creationId xmlns:p14="http://schemas.microsoft.com/office/powerpoint/2010/main" val="13919593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31136" y="964692"/>
            <a:ext cx="7729728" cy="1188720"/>
          </a:xfrm>
          <a:prstGeom prst="rect">
            <a:avLst/>
          </a:prstGeom>
          <a:solidFill>
            <a:schemeClr val="bg1"/>
          </a:solidFill>
          <a:ln w="31750" cap="sq">
            <a:solidFill>
              <a:schemeClr val="tx1">
                <a:lumMod val="75000"/>
                <a:lumOff val="25000"/>
              </a:schemeClr>
            </a:solidFill>
            <a:miter lim="800000"/>
          </a:ln>
        </p:spPr>
        <p:txBody>
          <a:bodyPr vert="horz" lIns="182880" tIns="182880" rIns="182880" bIns="18288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A83D4221-0E06-3248-84B5-5B890596C7D2}" type="datetimeFigureOut">
              <a:rPr lang="en-US" smtClean="0"/>
              <a:t>3/14/22</a:t>
            </a:fld>
            <a:endParaRPr 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AB96B48E-D839-AA4F-AD43-81B57279C2AF}" type="slidenum">
              <a:rPr lang="en-US" smtClean="0"/>
              <a:t>‹#›</a:t>
            </a:fld>
            <a:endParaRPr lang="en-US"/>
          </a:p>
        </p:txBody>
      </p:sp>
    </p:spTree>
    <p:extLst>
      <p:ext uri="{BB962C8B-B14F-4D97-AF65-F5344CB8AC3E}">
        <p14:creationId xmlns:p14="http://schemas.microsoft.com/office/powerpoint/2010/main" val="1822577668"/>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ctr" defTabSz="914400" rtl="0" eaLnBrk="1" latinLnBrk="0" hangingPunct="1">
        <a:lnSpc>
          <a:spcPct val="90000"/>
        </a:lnSpc>
        <a:spcBef>
          <a:spcPct val="0"/>
        </a:spcBef>
        <a:buNone/>
        <a:defRPr sz="2800" kern="1200" cap="all" spc="200" baseline="0">
          <a:solidFill>
            <a:schemeClr val="tx1">
              <a:lumMod val="85000"/>
              <a:lumOff val="15000"/>
            </a:schemeClr>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26.png"/></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jpg"/><Relationship Id="rId9" Type="http://schemas.openxmlformats.org/officeDocument/2006/relationships/image" Target="../media/image1.jpg"/></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13.pn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15.png"/><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jpg"/><Relationship Id="rId7"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18.png"/><Relationship Id="rId5" Type="http://schemas.openxmlformats.org/officeDocument/2006/relationships/image" Target="../media/image17.png"/><Relationship Id="rId10" Type="http://schemas.openxmlformats.org/officeDocument/2006/relationships/image" Target="../media/image22.png"/><Relationship Id="rId4" Type="http://schemas.openxmlformats.org/officeDocument/2006/relationships/image" Target="../media/image16.png"/><Relationship Id="rId9" Type="http://schemas.openxmlformats.org/officeDocument/2006/relationships/image" Target="../media/image21.png"/></Relationships>
</file>

<file path=ppt/slides/_rels/slide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BEDDC7-2404-344D-86CF-A70BD3B12705}"/>
              </a:ext>
            </a:extLst>
          </p:cNvPr>
          <p:cNvSpPr>
            <a:spLocks noGrp="1"/>
          </p:cNvSpPr>
          <p:nvPr>
            <p:ph type="ctrTitle"/>
          </p:nvPr>
        </p:nvSpPr>
        <p:spPr>
          <a:xfrm>
            <a:off x="1523997" y="834325"/>
            <a:ext cx="9144000" cy="2764028"/>
          </a:xfrm>
        </p:spPr>
        <p:txBody>
          <a:bodyPr anchor="ctr">
            <a:normAutofit/>
          </a:bodyPr>
          <a:lstStyle/>
          <a:p>
            <a:r>
              <a:rPr lang="en-US" sz="7200" dirty="0"/>
              <a:t>Loan Defaults</a:t>
            </a:r>
          </a:p>
        </p:txBody>
      </p:sp>
      <p:sp>
        <p:nvSpPr>
          <p:cNvPr id="3" name="Subtitle 2">
            <a:extLst>
              <a:ext uri="{FF2B5EF4-FFF2-40B4-BE49-F238E27FC236}">
                <a16:creationId xmlns:a16="http://schemas.microsoft.com/office/drawing/2014/main" id="{8FA387DE-EB20-7943-99E6-45285D86DDB1}"/>
              </a:ext>
            </a:extLst>
          </p:cNvPr>
          <p:cNvSpPr>
            <a:spLocks noGrp="1"/>
          </p:cNvSpPr>
          <p:nvPr>
            <p:ph type="subTitle" idx="1"/>
          </p:nvPr>
        </p:nvSpPr>
        <p:spPr>
          <a:xfrm>
            <a:off x="1674939" y="3765165"/>
            <a:ext cx="8842115" cy="1212850"/>
          </a:xfrm>
        </p:spPr>
        <p:txBody>
          <a:bodyPr anchor="ctr">
            <a:normAutofit/>
          </a:bodyPr>
          <a:lstStyle/>
          <a:p>
            <a:r>
              <a:rPr lang="en-US" sz="3200" i="1" dirty="0"/>
              <a:t>The Who’s, Why’s and Where’s</a:t>
            </a:r>
          </a:p>
        </p:txBody>
      </p:sp>
      <p:sp>
        <p:nvSpPr>
          <p:cNvPr id="6" name="TextBox 5">
            <a:extLst>
              <a:ext uri="{FF2B5EF4-FFF2-40B4-BE49-F238E27FC236}">
                <a16:creationId xmlns:a16="http://schemas.microsoft.com/office/drawing/2014/main" id="{3EE4657F-910E-1742-BFC8-CD4FFAA3ECE7}"/>
              </a:ext>
            </a:extLst>
          </p:cNvPr>
          <p:cNvSpPr txBox="1"/>
          <p:nvPr/>
        </p:nvSpPr>
        <p:spPr>
          <a:xfrm>
            <a:off x="4114795" y="5431431"/>
            <a:ext cx="3962401" cy="461665"/>
          </a:xfrm>
          <a:prstGeom prst="rect">
            <a:avLst/>
          </a:prstGeom>
          <a:noFill/>
        </p:spPr>
        <p:txBody>
          <a:bodyPr wrap="square" rtlCol="0">
            <a:spAutoFit/>
          </a:bodyPr>
          <a:lstStyle/>
          <a:p>
            <a:pPr algn="ctr"/>
            <a:r>
              <a:rPr lang="en-US" sz="2400" dirty="0"/>
              <a:t>Tom Wightman – D12</a:t>
            </a:r>
          </a:p>
        </p:txBody>
      </p:sp>
      <p:pic>
        <p:nvPicPr>
          <p:cNvPr id="10" name="Picture 9">
            <a:extLst>
              <a:ext uri="{FF2B5EF4-FFF2-40B4-BE49-F238E27FC236}">
                <a16:creationId xmlns:a16="http://schemas.microsoft.com/office/drawing/2014/main" id="{B5A31721-F4A4-8040-8C58-9045EDA3E469}"/>
              </a:ext>
            </a:extLst>
          </p:cNvPr>
          <p:cNvPicPr>
            <a:picLocks noChangeAspect="1"/>
          </p:cNvPicPr>
          <p:nvPr/>
        </p:nvPicPr>
        <p:blipFill>
          <a:blip r:embed="rId2"/>
          <a:stretch>
            <a:fillRect/>
          </a:stretch>
        </p:blipFill>
        <p:spPr>
          <a:xfrm>
            <a:off x="200576" y="5220670"/>
            <a:ext cx="1320423" cy="1320423"/>
          </a:xfrm>
          <a:prstGeom prst="rect">
            <a:avLst/>
          </a:prstGeom>
        </p:spPr>
      </p:pic>
    </p:spTree>
    <p:extLst>
      <p:ext uri="{BB962C8B-B14F-4D97-AF65-F5344CB8AC3E}">
        <p14:creationId xmlns:p14="http://schemas.microsoft.com/office/powerpoint/2010/main" val="32425348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CEA480D0-1CDA-450E-B62A-17E6A8D196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491851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02D8936B-5492-5942-8C2F-28847133E4AD}"/>
              </a:ext>
            </a:extLst>
          </p:cNvPr>
          <p:cNvPicPr>
            <a:picLocks noChangeAspect="1"/>
          </p:cNvPicPr>
          <p:nvPr/>
        </p:nvPicPr>
        <p:blipFill>
          <a:blip r:embed="rId3"/>
          <a:stretch>
            <a:fillRect/>
          </a:stretch>
        </p:blipFill>
        <p:spPr>
          <a:xfrm>
            <a:off x="200576" y="5220670"/>
            <a:ext cx="1320423" cy="1320423"/>
          </a:xfrm>
          <a:prstGeom prst="rect">
            <a:avLst/>
          </a:prstGeom>
        </p:spPr>
      </p:pic>
      <p:sp>
        <p:nvSpPr>
          <p:cNvPr id="19" name="Subtitle 7">
            <a:extLst>
              <a:ext uri="{FF2B5EF4-FFF2-40B4-BE49-F238E27FC236}">
                <a16:creationId xmlns:a16="http://schemas.microsoft.com/office/drawing/2014/main" id="{E7E89C17-475F-0D4E-B40B-831AC928C336}"/>
              </a:ext>
            </a:extLst>
          </p:cNvPr>
          <p:cNvSpPr>
            <a:spLocks noGrp="1"/>
          </p:cNvSpPr>
          <p:nvPr>
            <p:ph type="subTitle" idx="1"/>
          </p:nvPr>
        </p:nvSpPr>
        <p:spPr>
          <a:xfrm>
            <a:off x="2557698" y="5295911"/>
            <a:ext cx="7076603" cy="1245182"/>
          </a:xfrm>
        </p:spPr>
        <p:txBody>
          <a:bodyPr vert="horz" lIns="91440" tIns="45720" rIns="91440" bIns="45720" rtlCol="0">
            <a:normAutofit/>
          </a:bodyPr>
          <a:lstStyle/>
          <a:p>
            <a:r>
              <a:rPr lang="en-US" sz="5400" dirty="0"/>
              <a:t>Results – Geography</a:t>
            </a:r>
          </a:p>
        </p:txBody>
      </p:sp>
    </p:spTree>
    <p:extLst>
      <p:ext uri="{BB962C8B-B14F-4D97-AF65-F5344CB8AC3E}">
        <p14:creationId xmlns:p14="http://schemas.microsoft.com/office/powerpoint/2010/main" val="6961959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C3A694C2-50DA-401D-9E8A-3621EBF0C7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491851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38383016-4EC7-A049-80C1-FFAA7DFF084D}"/>
              </a:ext>
            </a:extLst>
          </p:cNvPr>
          <p:cNvPicPr>
            <a:picLocks noChangeAspect="1"/>
          </p:cNvPicPr>
          <p:nvPr/>
        </p:nvPicPr>
        <p:blipFill>
          <a:blip r:embed="rId3"/>
          <a:stretch>
            <a:fillRect/>
          </a:stretch>
        </p:blipFill>
        <p:spPr>
          <a:xfrm>
            <a:off x="200576" y="5220670"/>
            <a:ext cx="1320423" cy="1320423"/>
          </a:xfrm>
          <a:prstGeom prst="rect">
            <a:avLst/>
          </a:prstGeom>
        </p:spPr>
      </p:pic>
      <p:sp>
        <p:nvSpPr>
          <p:cNvPr id="13" name="Subtitle 7">
            <a:extLst>
              <a:ext uri="{FF2B5EF4-FFF2-40B4-BE49-F238E27FC236}">
                <a16:creationId xmlns:a16="http://schemas.microsoft.com/office/drawing/2014/main" id="{BEB15CF1-A539-2A4D-8AA8-3F9A3B63CB3E}"/>
              </a:ext>
            </a:extLst>
          </p:cNvPr>
          <p:cNvSpPr txBox="1">
            <a:spLocks/>
          </p:cNvSpPr>
          <p:nvPr/>
        </p:nvSpPr>
        <p:spPr>
          <a:xfrm>
            <a:off x="2557698" y="5295911"/>
            <a:ext cx="7076603" cy="1245182"/>
          </a:xfrm>
          <a:prstGeom prst="rect">
            <a:avLst/>
          </a:prstGeom>
          <a:noFill/>
        </p:spPr>
        <p:txBody>
          <a:bodyPr vert="horz" lIns="91440" tIns="45720" rIns="91440" bIns="45720" rtlCol="0">
            <a:normAutofit/>
          </a:bodyPr>
          <a:lstStyle>
            <a:lvl1pPr marL="0" indent="0" algn="ctr" defTabSz="914400" rtl="0" eaLnBrk="1" latinLnBrk="0" hangingPunct="1">
              <a:lnSpc>
                <a:spcPct val="100000"/>
              </a:lnSpc>
              <a:spcBef>
                <a:spcPts val="1000"/>
              </a:spcBef>
              <a:buClr>
                <a:schemeClr val="accent2"/>
              </a:buClr>
              <a:buFont typeface="Arial" panose="020B0604020202020204" pitchFamily="34" charset="0"/>
              <a:buNone/>
              <a:defRPr sz="2000" kern="1200">
                <a:solidFill>
                  <a:schemeClr val="tx1">
                    <a:lumMod val="75000"/>
                    <a:lumOff val="25000"/>
                  </a:schemeClr>
                </a:solidFill>
                <a:latin typeface="+mn-lt"/>
                <a:ea typeface="+mn-ea"/>
                <a:cs typeface="+mn-cs"/>
              </a:defRPr>
            </a:lvl1pPr>
            <a:lvl2pPr marL="457200" indent="0" algn="ctr" defTabSz="914400" rtl="0" eaLnBrk="1" latinLnBrk="0" hangingPunct="1">
              <a:lnSpc>
                <a:spcPct val="100000"/>
              </a:lnSpc>
              <a:spcBef>
                <a:spcPts val="1000"/>
              </a:spcBef>
              <a:buClr>
                <a:schemeClr val="accent2"/>
              </a:buClr>
              <a:buFont typeface="Arial" panose="020B0604020202020204" pitchFamily="34" charset="0"/>
              <a:buNone/>
              <a:defRPr sz="2000" kern="1200">
                <a:solidFill>
                  <a:schemeClr val="tx1">
                    <a:lumMod val="85000"/>
                    <a:lumOff val="15000"/>
                  </a:schemeClr>
                </a:solidFill>
                <a:latin typeface="+mn-lt"/>
                <a:ea typeface="+mn-ea"/>
                <a:cs typeface="+mn-cs"/>
              </a:defRPr>
            </a:lvl2pPr>
            <a:lvl3pPr marL="914400" indent="0" algn="ctr" defTabSz="914400" rtl="0" eaLnBrk="1" latinLnBrk="0" hangingPunct="1">
              <a:lnSpc>
                <a:spcPct val="100000"/>
              </a:lnSpc>
              <a:spcBef>
                <a:spcPts val="1000"/>
              </a:spcBef>
              <a:buClr>
                <a:schemeClr val="accent2"/>
              </a:buClr>
              <a:buFont typeface="Arial" panose="020B0604020202020204" pitchFamily="34" charset="0"/>
              <a:buNone/>
              <a:defRPr sz="1800" kern="1200">
                <a:solidFill>
                  <a:schemeClr val="tx1">
                    <a:lumMod val="85000"/>
                    <a:lumOff val="15000"/>
                  </a:schemeClr>
                </a:solidFill>
                <a:latin typeface="+mn-lt"/>
                <a:ea typeface="+mn-ea"/>
                <a:cs typeface="+mn-cs"/>
              </a:defRPr>
            </a:lvl3pPr>
            <a:lvl4pPr marL="13716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lumMod val="85000"/>
                    <a:lumOff val="15000"/>
                  </a:schemeClr>
                </a:solidFill>
                <a:latin typeface="+mn-lt"/>
                <a:ea typeface="+mn-ea"/>
                <a:cs typeface="+mn-cs"/>
              </a:defRPr>
            </a:lvl4pPr>
            <a:lvl5pPr marL="18288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lumMod val="85000"/>
                    <a:lumOff val="15000"/>
                  </a:schemeClr>
                </a:solidFill>
                <a:latin typeface="+mn-lt"/>
                <a:ea typeface="+mn-ea"/>
                <a:cs typeface="+mn-cs"/>
              </a:defRPr>
            </a:lvl5pPr>
            <a:lvl6pPr marL="22860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100000"/>
              </a:lnSpc>
              <a:spcBef>
                <a:spcPts val="1000"/>
              </a:spcBef>
              <a:buClr>
                <a:schemeClr val="accent2"/>
              </a:buClr>
              <a:buFont typeface="Arial" panose="020B0604020202020204" pitchFamily="34" charset="0"/>
              <a:buNone/>
              <a:defRPr sz="1600" kern="1200" baseline="0">
                <a:solidFill>
                  <a:schemeClr val="tx1"/>
                </a:solidFill>
                <a:latin typeface="+mn-lt"/>
                <a:ea typeface="+mn-ea"/>
                <a:cs typeface="+mn-cs"/>
              </a:defRPr>
            </a:lvl8pPr>
            <a:lvl9pPr marL="3657600" indent="0" algn="ctr" defTabSz="914400" rtl="0" eaLnBrk="1" latinLnBrk="0" hangingPunct="1">
              <a:lnSpc>
                <a:spcPct val="100000"/>
              </a:lnSpc>
              <a:spcBef>
                <a:spcPts val="1000"/>
              </a:spcBef>
              <a:buClr>
                <a:schemeClr val="accent2"/>
              </a:buClr>
              <a:buFont typeface="Arial" panose="020B0604020202020204" pitchFamily="34" charset="0"/>
              <a:buNone/>
              <a:defRPr sz="1600" kern="1200" baseline="0">
                <a:solidFill>
                  <a:schemeClr val="tx1"/>
                </a:solidFill>
                <a:latin typeface="+mn-lt"/>
                <a:ea typeface="+mn-ea"/>
                <a:cs typeface="+mn-cs"/>
              </a:defRPr>
            </a:lvl9pPr>
          </a:lstStyle>
          <a:p>
            <a:r>
              <a:rPr lang="en-US" sz="5400"/>
              <a:t>Results – Geography</a:t>
            </a:r>
            <a:endParaRPr lang="en-US" sz="5400" dirty="0"/>
          </a:p>
        </p:txBody>
      </p:sp>
    </p:spTree>
    <p:extLst>
      <p:ext uri="{BB962C8B-B14F-4D97-AF65-F5344CB8AC3E}">
        <p14:creationId xmlns:p14="http://schemas.microsoft.com/office/powerpoint/2010/main" val="13996454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C3A694C2-50DA-401D-9E8A-3621EBF0C7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491851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EB55C074-D7B7-A744-8B69-2A6B585F0B7E}"/>
              </a:ext>
            </a:extLst>
          </p:cNvPr>
          <p:cNvPicPr>
            <a:picLocks noChangeAspect="1"/>
          </p:cNvPicPr>
          <p:nvPr/>
        </p:nvPicPr>
        <p:blipFill>
          <a:blip r:embed="rId3"/>
          <a:stretch>
            <a:fillRect/>
          </a:stretch>
        </p:blipFill>
        <p:spPr>
          <a:xfrm>
            <a:off x="200576" y="5220670"/>
            <a:ext cx="1320423" cy="1320423"/>
          </a:xfrm>
          <a:prstGeom prst="rect">
            <a:avLst/>
          </a:prstGeom>
        </p:spPr>
      </p:pic>
      <p:sp>
        <p:nvSpPr>
          <p:cNvPr id="13" name="Subtitle 7">
            <a:extLst>
              <a:ext uri="{FF2B5EF4-FFF2-40B4-BE49-F238E27FC236}">
                <a16:creationId xmlns:a16="http://schemas.microsoft.com/office/drawing/2014/main" id="{1EC10E55-065E-7B4C-8A7B-50A587AB2265}"/>
              </a:ext>
            </a:extLst>
          </p:cNvPr>
          <p:cNvSpPr txBox="1">
            <a:spLocks/>
          </p:cNvSpPr>
          <p:nvPr/>
        </p:nvSpPr>
        <p:spPr>
          <a:xfrm>
            <a:off x="2557698" y="5295911"/>
            <a:ext cx="7076603" cy="1245182"/>
          </a:xfrm>
          <a:prstGeom prst="rect">
            <a:avLst/>
          </a:prstGeom>
          <a:noFill/>
        </p:spPr>
        <p:txBody>
          <a:bodyPr vert="horz" lIns="91440" tIns="45720" rIns="91440" bIns="45720" rtlCol="0">
            <a:normAutofit/>
          </a:bodyPr>
          <a:lstStyle>
            <a:lvl1pPr marL="0" indent="0" algn="ctr" defTabSz="914400" rtl="0" eaLnBrk="1" latinLnBrk="0" hangingPunct="1">
              <a:lnSpc>
                <a:spcPct val="100000"/>
              </a:lnSpc>
              <a:spcBef>
                <a:spcPts val="1000"/>
              </a:spcBef>
              <a:buClr>
                <a:schemeClr val="accent2"/>
              </a:buClr>
              <a:buFont typeface="Arial" panose="020B0604020202020204" pitchFamily="34" charset="0"/>
              <a:buNone/>
              <a:defRPr sz="2000" kern="1200">
                <a:solidFill>
                  <a:schemeClr val="tx1">
                    <a:lumMod val="75000"/>
                    <a:lumOff val="25000"/>
                  </a:schemeClr>
                </a:solidFill>
                <a:latin typeface="+mn-lt"/>
                <a:ea typeface="+mn-ea"/>
                <a:cs typeface="+mn-cs"/>
              </a:defRPr>
            </a:lvl1pPr>
            <a:lvl2pPr marL="457200" indent="0" algn="ctr" defTabSz="914400" rtl="0" eaLnBrk="1" latinLnBrk="0" hangingPunct="1">
              <a:lnSpc>
                <a:spcPct val="100000"/>
              </a:lnSpc>
              <a:spcBef>
                <a:spcPts val="1000"/>
              </a:spcBef>
              <a:buClr>
                <a:schemeClr val="accent2"/>
              </a:buClr>
              <a:buFont typeface="Arial" panose="020B0604020202020204" pitchFamily="34" charset="0"/>
              <a:buNone/>
              <a:defRPr sz="2000" kern="1200">
                <a:solidFill>
                  <a:schemeClr val="tx1">
                    <a:lumMod val="85000"/>
                    <a:lumOff val="15000"/>
                  </a:schemeClr>
                </a:solidFill>
                <a:latin typeface="+mn-lt"/>
                <a:ea typeface="+mn-ea"/>
                <a:cs typeface="+mn-cs"/>
              </a:defRPr>
            </a:lvl2pPr>
            <a:lvl3pPr marL="914400" indent="0" algn="ctr" defTabSz="914400" rtl="0" eaLnBrk="1" latinLnBrk="0" hangingPunct="1">
              <a:lnSpc>
                <a:spcPct val="100000"/>
              </a:lnSpc>
              <a:spcBef>
                <a:spcPts val="1000"/>
              </a:spcBef>
              <a:buClr>
                <a:schemeClr val="accent2"/>
              </a:buClr>
              <a:buFont typeface="Arial" panose="020B0604020202020204" pitchFamily="34" charset="0"/>
              <a:buNone/>
              <a:defRPr sz="1800" kern="1200">
                <a:solidFill>
                  <a:schemeClr val="tx1">
                    <a:lumMod val="85000"/>
                    <a:lumOff val="15000"/>
                  </a:schemeClr>
                </a:solidFill>
                <a:latin typeface="+mn-lt"/>
                <a:ea typeface="+mn-ea"/>
                <a:cs typeface="+mn-cs"/>
              </a:defRPr>
            </a:lvl3pPr>
            <a:lvl4pPr marL="13716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lumMod val="85000"/>
                    <a:lumOff val="15000"/>
                  </a:schemeClr>
                </a:solidFill>
                <a:latin typeface="+mn-lt"/>
                <a:ea typeface="+mn-ea"/>
                <a:cs typeface="+mn-cs"/>
              </a:defRPr>
            </a:lvl4pPr>
            <a:lvl5pPr marL="18288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lumMod val="85000"/>
                    <a:lumOff val="15000"/>
                  </a:schemeClr>
                </a:solidFill>
                <a:latin typeface="+mn-lt"/>
                <a:ea typeface="+mn-ea"/>
                <a:cs typeface="+mn-cs"/>
              </a:defRPr>
            </a:lvl5pPr>
            <a:lvl6pPr marL="22860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100000"/>
              </a:lnSpc>
              <a:spcBef>
                <a:spcPts val="1000"/>
              </a:spcBef>
              <a:buClr>
                <a:schemeClr val="accent2"/>
              </a:buClr>
              <a:buFont typeface="Arial" panose="020B0604020202020204" pitchFamily="34" charset="0"/>
              <a:buNone/>
              <a:defRPr sz="1600" kern="1200" baseline="0">
                <a:solidFill>
                  <a:schemeClr val="tx1"/>
                </a:solidFill>
                <a:latin typeface="+mn-lt"/>
                <a:ea typeface="+mn-ea"/>
                <a:cs typeface="+mn-cs"/>
              </a:defRPr>
            </a:lvl8pPr>
            <a:lvl9pPr marL="3657600" indent="0" algn="ctr" defTabSz="914400" rtl="0" eaLnBrk="1" latinLnBrk="0" hangingPunct="1">
              <a:lnSpc>
                <a:spcPct val="100000"/>
              </a:lnSpc>
              <a:spcBef>
                <a:spcPts val="1000"/>
              </a:spcBef>
              <a:buClr>
                <a:schemeClr val="accent2"/>
              </a:buClr>
              <a:buFont typeface="Arial" panose="020B0604020202020204" pitchFamily="34" charset="0"/>
              <a:buNone/>
              <a:defRPr sz="1600" kern="1200" baseline="0">
                <a:solidFill>
                  <a:schemeClr val="tx1"/>
                </a:solidFill>
                <a:latin typeface="+mn-lt"/>
                <a:ea typeface="+mn-ea"/>
                <a:cs typeface="+mn-cs"/>
              </a:defRPr>
            </a:lvl9pPr>
          </a:lstStyle>
          <a:p>
            <a:r>
              <a:rPr lang="en-US" sz="5400"/>
              <a:t>Results – Geography</a:t>
            </a:r>
            <a:endParaRPr lang="en-US" sz="5400" dirty="0"/>
          </a:p>
        </p:txBody>
      </p:sp>
    </p:spTree>
    <p:extLst>
      <p:ext uri="{BB962C8B-B14F-4D97-AF65-F5344CB8AC3E}">
        <p14:creationId xmlns:p14="http://schemas.microsoft.com/office/powerpoint/2010/main" val="38343841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C3A694C2-50DA-401D-9E8A-3621EBF0C7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491851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2F70ACD2-FDBE-5347-9332-8240C38251B8}"/>
              </a:ext>
            </a:extLst>
          </p:cNvPr>
          <p:cNvPicPr>
            <a:picLocks noChangeAspect="1"/>
          </p:cNvPicPr>
          <p:nvPr/>
        </p:nvPicPr>
        <p:blipFill>
          <a:blip r:embed="rId3"/>
          <a:stretch>
            <a:fillRect/>
          </a:stretch>
        </p:blipFill>
        <p:spPr>
          <a:xfrm>
            <a:off x="200576" y="5220670"/>
            <a:ext cx="1320423" cy="1320423"/>
          </a:xfrm>
          <a:prstGeom prst="rect">
            <a:avLst/>
          </a:prstGeom>
        </p:spPr>
      </p:pic>
      <p:sp>
        <p:nvSpPr>
          <p:cNvPr id="13" name="Subtitle 7">
            <a:extLst>
              <a:ext uri="{FF2B5EF4-FFF2-40B4-BE49-F238E27FC236}">
                <a16:creationId xmlns:a16="http://schemas.microsoft.com/office/drawing/2014/main" id="{8E958613-573A-FE41-9EB9-56648D51300B}"/>
              </a:ext>
            </a:extLst>
          </p:cNvPr>
          <p:cNvSpPr>
            <a:spLocks noGrp="1"/>
          </p:cNvSpPr>
          <p:nvPr>
            <p:ph type="subTitle" idx="1"/>
          </p:nvPr>
        </p:nvSpPr>
        <p:spPr>
          <a:xfrm>
            <a:off x="2557698" y="5295911"/>
            <a:ext cx="7076603" cy="1245182"/>
          </a:xfrm>
        </p:spPr>
        <p:txBody>
          <a:bodyPr vert="horz" lIns="91440" tIns="45720" rIns="91440" bIns="45720" rtlCol="0">
            <a:normAutofit/>
          </a:bodyPr>
          <a:lstStyle/>
          <a:p>
            <a:r>
              <a:rPr lang="en-US" sz="5400" dirty="0"/>
              <a:t>Results – Geography</a:t>
            </a:r>
          </a:p>
        </p:txBody>
      </p:sp>
    </p:spTree>
    <p:extLst>
      <p:ext uri="{BB962C8B-B14F-4D97-AF65-F5344CB8AC3E}">
        <p14:creationId xmlns:p14="http://schemas.microsoft.com/office/powerpoint/2010/main" val="8954929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C3A694C2-50DA-401D-9E8A-3621EBF0C7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491851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ubtitle 3">
            <a:extLst>
              <a:ext uri="{FF2B5EF4-FFF2-40B4-BE49-F238E27FC236}">
                <a16:creationId xmlns:a16="http://schemas.microsoft.com/office/drawing/2014/main" id="{00CF764D-72D6-4946-B214-CE649B0CAC54}"/>
              </a:ext>
            </a:extLst>
          </p:cNvPr>
          <p:cNvSpPr>
            <a:spLocks noGrp="1"/>
          </p:cNvSpPr>
          <p:nvPr>
            <p:ph type="subTitle" idx="1"/>
          </p:nvPr>
        </p:nvSpPr>
        <p:spPr>
          <a:xfrm>
            <a:off x="2695194" y="5301199"/>
            <a:ext cx="6801612" cy="1239894"/>
          </a:xfrm>
        </p:spPr>
        <p:txBody>
          <a:bodyPr>
            <a:normAutofit/>
          </a:bodyPr>
          <a:lstStyle/>
          <a:p>
            <a:r>
              <a:rPr lang="en-US" sz="5400" dirty="0"/>
              <a:t>Conclusions</a:t>
            </a:r>
          </a:p>
        </p:txBody>
      </p:sp>
      <p:pic>
        <p:nvPicPr>
          <p:cNvPr id="9" name="Picture 8">
            <a:extLst>
              <a:ext uri="{FF2B5EF4-FFF2-40B4-BE49-F238E27FC236}">
                <a16:creationId xmlns:a16="http://schemas.microsoft.com/office/drawing/2014/main" id="{2CB6AEC0-47CD-324E-8DDD-DBFFFE6DF99B}"/>
              </a:ext>
            </a:extLst>
          </p:cNvPr>
          <p:cNvPicPr>
            <a:picLocks noChangeAspect="1"/>
          </p:cNvPicPr>
          <p:nvPr/>
        </p:nvPicPr>
        <p:blipFill>
          <a:blip r:embed="rId3"/>
          <a:stretch>
            <a:fillRect/>
          </a:stretch>
        </p:blipFill>
        <p:spPr>
          <a:xfrm>
            <a:off x="200576" y="5220670"/>
            <a:ext cx="1320423" cy="1320423"/>
          </a:xfrm>
          <a:prstGeom prst="rect">
            <a:avLst/>
          </a:prstGeom>
        </p:spPr>
      </p:pic>
      <p:grpSp>
        <p:nvGrpSpPr>
          <p:cNvPr id="11" name="Group 10">
            <a:extLst>
              <a:ext uri="{FF2B5EF4-FFF2-40B4-BE49-F238E27FC236}">
                <a16:creationId xmlns:a16="http://schemas.microsoft.com/office/drawing/2014/main" id="{46430578-7ABA-4C49-9396-9B7FFCB67938}"/>
              </a:ext>
            </a:extLst>
          </p:cNvPr>
          <p:cNvGrpSpPr/>
          <p:nvPr/>
        </p:nvGrpSpPr>
        <p:grpSpPr>
          <a:xfrm>
            <a:off x="457200" y="316907"/>
            <a:ext cx="11277600" cy="4387615"/>
            <a:chOff x="556591" y="316907"/>
            <a:chExt cx="11277600" cy="4387615"/>
          </a:xfrm>
        </p:grpSpPr>
        <p:sp>
          <p:nvSpPr>
            <p:cNvPr id="6" name="Rectangle 5">
              <a:extLst>
                <a:ext uri="{FF2B5EF4-FFF2-40B4-BE49-F238E27FC236}">
                  <a16:creationId xmlns:a16="http://schemas.microsoft.com/office/drawing/2014/main" id="{7BBCBD78-4875-B04C-9D6B-02C7CB98118F}"/>
                </a:ext>
              </a:extLst>
            </p:cNvPr>
            <p:cNvSpPr/>
            <p:nvPr/>
          </p:nvSpPr>
          <p:spPr>
            <a:xfrm>
              <a:off x="556591" y="316907"/>
              <a:ext cx="11277600" cy="4387615"/>
            </a:xfrm>
            <a:prstGeom prst="rect">
              <a:avLst/>
            </a:prstGeom>
            <a:solidFill>
              <a:schemeClr val="tx1">
                <a:lumMod val="85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34045EE7-95F9-F440-8918-1955A692526B}"/>
                </a:ext>
              </a:extLst>
            </p:cNvPr>
            <p:cNvSpPr txBox="1"/>
            <p:nvPr/>
          </p:nvSpPr>
          <p:spPr>
            <a:xfrm>
              <a:off x="580094" y="316907"/>
              <a:ext cx="1881809" cy="369332"/>
            </a:xfrm>
            <a:prstGeom prst="rect">
              <a:avLst/>
            </a:prstGeom>
            <a:noFill/>
          </p:spPr>
          <p:txBody>
            <a:bodyPr wrap="square" rtlCol="0">
              <a:spAutoFit/>
            </a:bodyPr>
            <a:lstStyle/>
            <a:p>
              <a:r>
                <a:rPr lang="en-US" dirty="0">
                  <a:solidFill>
                    <a:schemeClr val="bg1"/>
                  </a:solidFill>
                </a:rPr>
                <a:t>Customer Profile </a:t>
              </a:r>
            </a:p>
          </p:txBody>
        </p:sp>
        <p:sp>
          <p:nvSpPr>
            <p:cNvPr id="7" name="Rectangle 6">
              <a:extLst>
                <a:ext uri="{FF2B5EF4-FFF2-40B4-BE49-F238E27FC236}">
                  <a16:creationId xmlns:a16="http://schemas.microsoft.com/office/drawing/2014/main" id="{E6216C32-33B3-4D4B-8E59-05B6A18F5A26}"/>
                </a:ext>
              </a:extLst>
            </p:cNvPr>
            <p:cNvSpPr/>
            <p:nvPr/>
          </p:nvSpPr>
          <p:spPr>
            <a:xfrm>
              <a:off x="665922" y="686238"/>
              <a:ext cx="5493026" cy="3872509"/>
            </a:xfrm>
            <a:prstGeom prst="rect">
              <a:avLst/>
            </a:prstGeom>
            <a:solidFill>
              <a:srgbClr val="FF0000">
                <a:alpha val="15000"/>
              </a:srgb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6D59A322-12D0-FA42-A063-71B064E378B2}"/>
                </a:ext>
              </a:extLst>
            </p:cNvPr>
            <p:cNvSpPr/>
            <p:nvPr/>
          </p:nvSpPr>
          <p:spPr>
            <a:xfrm>
              <a:off x="6268278" y="686238"/>
              <a:ext cx="5493026" cy="3872509"/>
            </a:xfrm>
            <a:prstGeom prst="rect">
              <a:avLst/>
            </a:prstGeom>
            <a:solidFill>
              <a:srgbClr val="0070C0">
                <a:alpha val="14585"/>
              </a:srgb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2" name="TextBox 11">
            <a:extLst>
              <a:ext uri="{FF2B5EF4-FFF2-40B4-BE49-F238E27FC236}">
                <a16:creationId xmlns:a16="http://schemas.microsoft.com/office/drawing/2014/main" id="{19EF40CA-FE12-4B41-9BAD-B9132864208A}"/>
              </a:ext>
            </a:extLst>
          </p:cNvPr>
          <p:cNvSpPr txBox="1"/>
          <p:nvPr/>
        </p:nvSpPr>
        <p:spPr>
          <a:xfrm>
            <a:off x="689811" y="802105"/>
            <a:ext cx="5229726" cy="3970318"/>
          </a:xfrm>
          <a:prstGeom prst="rect">
            <a:avLst/>
          </a:prstGeom>
          <a:noFill/>
        </p:spPr>
        <p:txBody>
          <a:bodyPr wrap="square" rtlCol="0">
            <a:spAutoFit/>
          </a:bodyPr>
          <a:lstStyle/>
          <a:p>
            <a:r>
              <a:rPr lang="en-US" u="sng" dirty="0">
                <a:solidFill>
                  <a:schemeClr val="bg1"/>
                </a:solidFill>
              </a:rPr>
              <a:t>Possibly most likely default</a:t>
            </a:r>
          </a:p>
          <a:p>
            <a:endParaRPr lang="en-US" dirty="0">
              <a:solidFill>
                <a:schemeClr val="bg1"/>
              </a:solidFill>
            </a:endParaRPr>
          </a:p>
          <a:p>
            <a:pPr marL="285750" indent="-285750">
              <a:buFontTx/>
              <a:buChar char="-"/>
            </a:pPr>
            <a:r>
              <a:rPr lang="en-US" b="1" dirty="0">
                <a:solidFill>
                  <a:schemeClr val="bg1"/>
                </a:solidFill>
              </a:rPr>
              <a:t>State</a:t>
            </a:r>
            <a:r>
              <a:rPr lang="en-US" dirty="0">
                <a:solidFill>
                  <a:schemeClr val="bg1"/>
                </a:solidFill>
              </a:rPr>
              <a:t>: California, Maryland, Washington, Florida and Georgia </a:t>
            </a:r>
          </a:p>
          <a:p>
            <a:pPr marL="285750" indent="-285750">
              <a:buFontTx/>
              <a:buChar char="-"/>
            </a:pPr>
            <a:endParaRPr lang="en-US" dirty="0">
              <a:solidFill>
                <a:schemeClr val="bg1"/>
              </a:solidFill>
            </a:endParaRPr>
          </a:p>
          <a:p>
            <a:pPr marL="285750" indent="-285750">
              <a:buFontTx/>
              <a:buChar char="-"/>
            </a:pPr>
            <a:r>
              <a:rPr lang="en-US" b="1" dirty="0">
                <a:solidFill>
                  <a:schemeClr val="bg1"/>
                </a:solidFill>
              </a:rPr>
              <a:t>Purpose</a:t>
            </a:r>
            <a:r>
              <a:rPr lang="en-US" dirty="0">
                <a:solidFill>
                  <a:schemeClr val="bg1"/>
                </a:solidFill>
              </a:rPr>
              <a:t>: </a:t>
            </a:r>
          </a:p>
          <a:p>
            <a:pPr marL="285750" indent="-285750">
              <a:buFontTx/>
              <a:buChar char="-"/>
            </a:pPr>
            <a:endParaRPr lang="en-US" dirty="0">
              <a:solidFill>
                <a:schemeClr val="bg1"/>
              </a:solidFill>
            </a:endParaRPr>
          </a:p>
          <a:p>
            <a:pPr marL="285750" indent="-285750">
              <a:buFontTx/>
              <a:buChar char="-"/>
            </a:pPr>
            <a:r>
              <a:rPr lang="en-US" b="1" dirty="0">
                <a:solidFill>
                  <a:schemeClr val="bg1"/>
                </a:solidFill>
              </a:rPr>
              <a:t>Income</a:t>
            </a:r>
            <a:r>
              <a:rPr lang="en-US" dirty="0">
                <a:solidFill>
                  <a:schemeClr val="bg1"/>
                </a:solidFill>
              </a:rPr>
              <a:t>:</a:t>
            </a:r>
          </a:p>
          <a:p>
            <a:pPr marL="285750" indent="-285750">
              <a:buFontTx/>
              <a:buChar char="-"/>
            </a:pPr>
            <a:endParaRPr lang="en-US" dirty="0">
              <a:solidFill>
                <a:schemeClr val="bg1"/>
              </a:solidFill>
            </a:endParaRPr>
          </a:p>
          <a:p>
            <a:pPr marL="285750" indent="-285750">
              <a:buFontTx/>
              <a:buChar char="-"/>
            </a:pPr>
            <a:r>
              <a:rPr lang="en-US" b="1" dirty="0">
                <a:solidFill>
                  <a:schemeClr val="bg1"/>
                </a:solidFill>
              </a:rPr>
              <a:t>Home owner</a:t>
            </a:r>
            <a:r>
              <a:rPr lang="en-US" dirty="0">
                <a:solidFill>
                  <a:schemeClr val="bg1"/>
                </a:solidFill>
              </a:rPr>
              <a:t>:</a:t>
            </a:r>
          </a:p>
          <a:p>
            <a:pPr marL="285750" indent="-285750">
              <a:buFontTx/>
              <a:buChar char="-"/>
            </a:pPr>
            <a:endParaRPr lang="en-US" dirty="0">
              <a:solidFill>
                <a:schemeClr val="bg1"/>
              </a:solidFill>
            </a:endParaRPr>
          </a:p>
          <a:p>
            <a:pPr marL="285750" indent="-285750">
              <a:buFontTx/>
              <a:buChar char="-"/>
            </a:pPr>
            <a:r>
              <a:rPr lang="en-US" b="1" dirty="0">
                <a:solidFill>
                  <a:schemeClr val="bg1"/>
                </a:solidFill>
              </a:rPr>
              <a:t>Employment length</a:t>
            </a:r>
            <a:r>
              <a:rPr lang="en-US" dirty="0">
                <a:solidFill>
                  <a:schemeClr val="bg1"/>
                </a:solidFill>
              </a:rPr>
              <a:t>: </a:t>
            </a:r>
          </a:p>
          <a:p>
            <a:pPr marL="285750" indent="-285750">
              <a:buFontTx/>
              <a:buChar char="-"/>
            </a:pPr>
            <a:endParaRPr lang="en-US" dirty="0">
              <a:solidFill>
                <a:schemeClr val="bg1"/>
              </a:solidFill>
            </a:endParaRPr>
          </a:p>
          <a:p>
            <a:pPr marL="285750" indent="-285750">
              <a:buFontTx/>
              <a:buChar char="-"/>
            </a:pPr>
            <a:endParaRPr lang="en-US" dirty="0">
              <a:solidFill>
                <a:schemeClr val="bg1"/>
              </a:solidFill>
            </a:endParaRPr>
          </a:p>
        </p:txBody>
      </p:sp>
      <p:sp>
        <p:nvSpPr>
          <p:cNvPr id="16" name="TextBox 15">
            <a:extLst>
              <a:ext uri="{FF2B5EF4-FFF2-40B4-BE49-F238E27FC236}">
                <a16:creationId xmlns:a16="http://schemas.microsoft.com/office/drawing/2014/main" id="{D2C0E8DA-A713-7C4C-9908-F58B26B3B4A2}"/>
              </a:ext>
            </a:extLst>
          </p:cNvPr>
          <p:cNvSpPr txBox="1"/>
          <p:nvPr/>
        </p:nvSpPr>
        <p:spPr>
          <a:xfrm>
            <a:off x="6300537" y="802105"/>
            <a:ext cx="5229726" cy="3970318"/>
          </a:xfrm>
          <a:prstGeom prst="rect">
            <a:avLst/>
          </a:prstGeom>
          <a:noFill/>
        </p:spPr>
        <p:txBody>
          <a:bodyPr wrap="square" rtlCol="0">
            <a:spAutoFit/>
          </a:bodyPr>
          <a:lstStyle/>
          <a:p>
            <a:r>
              <a:rPr lang="en-US" u="sng" dirty="0">
                <a:solidFill>
                  <a:schemeClr val="bg1"/>
                </a:solidFill>
              </a:rPr>
              <a:t>Possibly least likely to default</a:t>
            </a:r>
          </a:p>
          <a:p>
            <a:endParaRPr lang="en-US" u="sng" dirty="0">
              <a:solidFill>
                <a:schemeClr val="bg1"/>
              </a:solidFill>
            </a:endParaRPr>
          </a:p>
          <a:p>
            <a:pPr marL="285750" indent="-285750">
              <a:buFontTx/>
              <a:buChar char="-"/>
            </a:pPr>
            <a:r>
              <a:rPr lang="en-US" b="1" dirty="0">
                <a:solidFill>
                  <a:schemeClr val="bg1"/>
                </a:solidFill>
              </a:rPr>
              <a:t>State</a:t>
            </a:r>
            <a:r>
              <a:rPr lang="en-US" dirty="0">
                <a:solidFill>
                  <a:schemeClr val="bg1"/>
                </a:solidFill>
              </a:rPr>
              <a:t>:  New Jersey, Illinoi, New York, Pennsylvania,  Arizona, Ohio, Massachusetts, Virginia, Colorado, Texas</a:t>
            </a:r>
          </a:p>
          <a:p>
            <a:pPr marL="285750" indent="-285750">
              <a:buFontTx/>
              <a:buChar char="-"/>
            </a:pPr>
            <a:endParaRPr lang="en-US" dirty="0">
              <a:solidFill>
                <a:schemeClr val="bg1"/>
              </a:solidFill>
            </a:endParaRPr>
          </a:p>
          <a:p>
            <a:pPr marL="285750" indent="-285750">
              <a:buFontTx/>
              <a:buChar char="-"/>
            </a:pPr>
            <a:r>
              <a:rPr lang="en-US" b="1" dirty="0">
                <a:solidFill>
                  <a:schemeClr val="bg1"/>
                </a:solidFill>
              </a:rPr>
              <a:t>Purpose</a:t>
            </a:r>
            <a:r>
              <a:rPr lang="en-US" dirty="0">
                <a:solidFill>
                  <a:schemeClr val="bg1"/>
                </a:solidFill>
              </a:rPr>
              <a:t>: </a:t>
            </a:r>
          </a:p>
          <a:p>
            <a:pPr marL="285750" indent="-285750">
              <a:buFontTx/>
              <a:buChar char="-"/>
            </a:pPr>
            <a:endParaRPr lang="en-US" dirty="0">
              <a:solidFill>
                <a:schemeClr val="bg1"/>
              </a:solidFill>
            </a:endParaRPr>
          </a:p>
          <a:p>
            <a:pPr marL="285750" indent="-285750">
              <a:buFontTx/>
              <a:buChar char="-"/>
            </a:pPr>
            <a:r>
              <a:rPr lang="en-US" b="1" dirty="0">
                <a:solidFill>
                  <a:schemeClr val="bg1"/>
                </a:solidFill>
              </a:rPr>
              <a:t>Income</a:t>
            </a:r>
            <a:r>
              <a:rPr lang="en-US" dirty="0">
                <a:solidFill>
                  <a:schemeClr val="bg1"/>
                </a:solidFill>
              </a:rPr>
              <a:t>:</a:t>
            </a:r>
          </a:p>
          <a:p>
            <a:pPr marL="285750" indent="-285750">
              <a:buFontTx/>
              <a:buChar char="-"/>
            </a:pPr>
            <a:endParaRPr lang="en-US" dirty="0">
              <a:solidFill>
                <a:schemeClr val="bg1"/>
              </a:solidFill>
            </a:endParaRPr>
          </a:p>
          <a:p>
            <a:pPr marL="285750" indent="-285750">
              <a:buFontTx/>
              <a:buChar char="-"/>
            </a:pPr>
            <a:r>
              <a:rPr lang="en-US" b="1" dirty="0">
                <a:solidFill>
                  <a:schemeClr val="bg1"/>
                </a:solidFill>
              </a:rPr>
              <a:t>Home owner</a:t>
            </a:r>
            <a:r>
              <a:rPr lang="en-US" dirty="0">
                <a:solidFill>
                  <a:schemeClr val="bg1"/>
                </a:solidFill>
              </a:rPr>
              <a:t>:</a:t>
            </a:r>
          </a:p>
          <a:p>
            <a:pPr marL="285750" indent="-285750">
              <a:buFontTx/>
              <a:buChar char="-"/>
            </a:pPr>
            <a:endParaRPr lang="en-US" dirty="0">
              <a:solidFill>
                <a:schemeClr val="bg1"/>
              </a:solidFill>
            </a:endParaRPr>
          </a:p>
          <a:p>
            <a:pPr marL="285750" indent="-285750">
              <a:buFontTx/>
              <a:buChar char="-"/>
            </a:pPr>
            <a:r>
              <a:rPr lang="en-US" b="1" dirty="0">
                <a:solidFill>
                  <a:schemeClr val="bg1"/>
                </a:solidFill>
              </a:rPr>
              <a:t>Employment length</a:t>
            </a:r>
            <a:r>
              <a:rPr lang="en-US" dirty="0">
                <a:solidFill>
                  <a:schemeClr val="bg1"/>
                </a:solidFill>
              </a:rPr>
              <a:t>: </a:t>
            </a:r>
          </a:p>
          <a:p>
            <a:endParaRPr lang="en-US" dirty="0">
              <a:solidFill>
                <a:schemeClr val="bg1"/>
              </a:solidFill>
            </a:endParaRPr>
          </a:p>
        </p:txBody>
      </p:sp>
    </p:spTree>
    <p:extLst>
      <p:ext uri="{BB962C8B-B14F-4D97-AF65-F5344CB8AC3E}">
        <p14:creationId xmlns:p14="http://schemas.microsoft.com/office/powerpoint/2010/main" val="41241552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C3A694C2-50DA-401D-9E8A-3621EBF0C7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491851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106ED8AB-9339-8C4E-A09B-2C2F97D6A9EE}"/>
              </a:ext>
            </a:extLst>
          </p:cNvPr>
          <p:cNvPicPr>
            <a:picLocks noChangeAspect="1"/>
          </p:cNvPicPr>
          <p:nvPr/>
        </p:nvPicPr>
        <p:blipFill>
          <a:blip r:embed="rId3"/>
          <a:stretch>
            <a:fillRect/>
          </a:stretch>
        </p:blipFill>
        <p:spPr>
          <a:xfrm>
            <a:off x="200576" y="5220670"/>
            <a:ext cx="1320423" cy="1320423"/>
          </a:xfrm>
          <a:prstGeom prst="rect">
            <a:avLst/>
          </a:prstGeom>
        </p:spPr>
      </p:pic>
      <p:sp>
        <p:nvSpPr>
          <p:cNvPr id="13" name="Subtitle 7">
            <a:extLst>
              <a:ext uri="{FF2B5EF4-FFF2-40B4-BE49-F238E27FC236}">
                <a16:creationId xmlns:a16="http://schemas.microsoft.com/office/drawing/2014/main" id="{E961BD8C-3196-0F4B-9515-35EE0CE498B1}"/>
              </a:ext>
            </a:extLst>
          </p:cNvPr>
          <p:cNvSpPr>
            <a:spLocks noGrp="1"/>
          </p:cNvSpPr>
          <p:nvPr>
            <p:ph type="subTitle" idx="1"/>
          </p:nvPr>
        </p:nvSpPr>
        <p:spPr>
          <a:xfrm>
            <a:off x="2557698" y="5295911"/>
            <a:ext cx="7076603" cy="1245182"/>
          </a:xfrm>
        </p:spPr>
        <p:txBody>
          <a:bodyPr vert="horz" lIns="91440" tIns="45720" rIns="91440" bIns="45720" rtlCol="0">
            <a:normAutofit/>
          </a:bodyPr>
          <a:lstStyle/>
          <a:p>
            <a:r>
              <a:rPr lang="en-US" sz="5400" dirty="0"/>
              <a:t>Reflection</a:t>
            </a:r>
          </a:p>
        </p:txBody>
      </p:sp>
    </p:spTree>
    <p:extLst>
      <p:ext uri="{BB962C8B-B14F-4D97-AF65-F5344CB8AC3E}">
        <p14:creationId xmlns:p14="http://schemas.microsoft.com/office/powerpoint/2010/main" val="28673843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CEA480D0-1CDA-450E-B62A-17E6A8D196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491851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Subtitle 7">
            <a:extLst>
              <a:ext uri="{FF2B5EF4-FFF2-40B4-BE49-F238E27FC236}">
                <a16:creationId xmlns:a16="http://schemas.microsoft.com/office/drawing/2014/main" id="{272A9347-692A-B043-84BE-DF4576A3CB72}"/>
              </a:ext>
            </a:extLst>
          </p:cNvPr>
          <p:cNvSpPr>
            <a:spLocks noGrp="1"/>
          </p:cNvSpPr>
          <p:nvPr>
            <p:ph type="subTitle" idx="1"/>
          </p:nvPr>
        </p:nvSpPr>
        <p:spPr>
          <a:xfrm>
            <a:off x="2695194" y="5312591"/>
            <a:ext cx="6801612" cy="1136580"/>
          </a:xfrm>
        </p:spPr>
        <p:txBody>
          <a:bodyPr vert="horz" lIns="91440" tIns="45720" rIns="91440" bIns="45720" rtlCol="0">
            <a:normAutofit/>
          </a:bodyPr>
          <a:lstStyle/>
          <a:p>
            <a:r>
              <a:rPr lang="en-US" sz="5400" dirty="0"/>
              <a:t>Questions</a:t>
            </a:r>
          </a:p>
        </p:txBody>
      </p:sp>
      <p:pic>
        <p:nvPicPr>
          <p:cNvPr id="7" name="Picture 6">
            <a:extLst>
              <a:ext uri="{FF2B5EF4-FFF2-40B4-BE49-F238E27FC236}">
                <a16:creationId xmlns:a16="http://schemas.microsoft.com/office/drawing/2014/main" id="{73ED2472-CDF4-574D-B956-02D3F3E9E309}"/>
              </a:ext>
            </a:extLst>
          </p:cNvPr>
          <p:cNvPicPr>
            <a:picLocks noChangeAspect="1"/>
          </p:cNvPicPr>
          <p:nvPr/>
        </p:nvPicPr>
        <p:blipFill>
          <a:blip r:embed="rId3"/>
          <a:stretch>
            <a:fillRect/>
          </a:stretch>
        </p:blipFill>
        <p:spPr>
          <a:xfrm>
            <a:off x="200576" y="5220670"/>
            <a:ext cx="1320423" cy="1320423"/>
          </a:xfrm>
          <a:prstGeom prst="rect">
            <a:avLst/>
          </a:prstGeom>
        </p:spPr>
      </p:pic>
      <p:pic>
        <p:nvPicPr>
          <p:cNvPr id="10" name="Picture 9">
            <a:extLst>
              <a:ext uri="{FF2B5EF4-FFF2-40B4-BE49-F238E27FC236}">
                <a16:creationId xmlns:a16="http://schemas.microsoft.com/office/drawing/2014/main" id="{5A671150-73B9-1140-993A-E3526E7A22BF}"/>
              </a:ext>
            </a:extLst>
          </p:cNvPr>
          <p:cNvPicPr>
            <a:picLocks noChangeAspect="1"/>
          </p:cNvPicPr>
          <p:nvPr/>
        </p:nvPicPr>
        <p:blipFill>
          <a:blip r:embed="rId4"/>
          <a:stretch>
            <a:fillRect/>
          </a:stretch>
        </p:blipFill>
        <p:spPr>
          <a:xfrm>
            <a:off x="2643006" y="284621"/>
            <a:ext cx="6905988" cy="4633888"/>
          </a:xfrm>
          <a:prstGeom prst="rect">
            <a:avLst/>
          </a:prstGeom>
        </p:spPr>
      </p:pic>
    </p:spTree>
    <p:extLst>
      <p:ext uri="{BB962C8B-B14F-4D97-AF65-F5344CB8AC3E}">
        <p14:creationId xmlns:p14="http://schemas.microsoft.com/office/powerpoint/2010/main" val="4460657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84167985-D6E9-40FF-97C0-4B6D373E85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68" y="640080"/>
            <a:ext cx="10911865" cy="4626864"/>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68801362-349C-44BE-BEF6-8E926E1D38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6196" y="804672"/>
            <a:ext cx="10579608" cy="42976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Subtitle 7">
            <a:extLst>
              <a:ext uri="{FF2B5EF4-FFF2-40B4-BE49-F238E27FC236}">
                <a16:creationId xmlns:a16="http://schemas.microsoft.com/office/drawing/2014/main" id="{272A9347-692A-B043-84BE-DF4576A3CB72}"/>
              </a:ext>
            </a:extLst>
          </p:cNvPr>
          <p:cNvSpPr>
            <a:spLocks noGrp="1"/>
          </p:cNvSpPr>
          <p:nvPr>
            <p:ph type="subTitle" idx="1"/>
          </p:nvPr>
        </p:nvSpPr>
        <p:spPr>
          <a:xfrm>
            <a:off x="1262729" y="5499894"/>
            <a:ext cx="9638443" cy="996439"/>
          </a:xfrm>
        </p:spPr>
        <p:txBody>
          <a:bodyPr>
            <a:normAutofit/>
          </a:bodyPr>
          <a:lstStyle/>
          <a:p>
            <a:r>
              <a:rPr lang="en-US" sz="4800"/>
              <a:t>The Brief</a:t>
            </a:r>
            <a:endParaRPr lang="en-US" sz="4800" dirty="0"/>
          </a:p>
        </p:txBody>
      </p:sp>
      <p:sp>
        <p:nvSpPr>
          <p:cNvPr id="3" name="TextBox 2">
            <a:extLst>
              <a:ext uri="{FF2B5EF4-FFF2-40B4-BE49-F238E27FC236}">
                <a16:creationId xmlns:a16="http://schemas.microsoft.com/office/drawing/2014/main" id="{F354AB3F-C9C0-B34A-9205-952593398B9A}"/>
              </a:ext>
            </a:extLst>
          </p:cNvPr>
          <p:cNvSpPr txBox="1"/>
          <p:nvPr/>
        </p:nvSpPr>
        <p:spPr>
          <a:xfrm>
            <a:off x="1262729" y="1591056"/>
            <a:ext cx="9638443" cy="2677656"/>
          </a:xfrm>
          <a:prstGeom prst="rect">
            <a:avLst/>
          </a:prstGeom>
          <a:noFill/>
        </p:spPr>
        <p:txBody>
          <a:bodyPr wrap="square" rtlCol="0">
            <a:spAutoFit/>
          </a:bodyPr>
          <a:lstStyle/>
          <a:p>
            <a:r>
              <a:rPr lang="en-GB" sz="2400">
                <a:solidFill>
                  <a:schemeClr val="bg1"/>
                </a:solidFill>
              </a:rPr>
              <a:t>"You’ve been hired by LendingClub, an online loan provider to help with some problems their business has been facing.</a:t>
            </a:r>
          </a:p>
          <a:p>
            <a:br>
              <a:rPr lang="en-GB" sz="2400">
                <a:solidFill>
                  <a:schemeClr val="bg1"/>
                </a:solidFill>
              </a:rPr>
            </a:br>
            <a:r>
              <a:rPr lang="en-GB" sz="2400">
                <a:solidFill>
                  <a:schemeClr val="bg1"/>
                </a:solidFill>
              </a:rPr>
              <a:t>They are concerned about the default rate on their loans.  </a:t>
            </a:r>
          </a:p>
          <a:p>
            <a:endParaRPr lang="en-GB" sz="2400">
              <a:solidFill>
                <a:schemeClr val="bg1"/>
              </a:solidFill>
            </a:endParaRPr>
          </a:p>
          <a:p>
            <a:r>
              <a:rPr lang="en-GB" sz="2400">
                <a:solidFill>
                  <a:schemeClr val="bg1"/>
                </a:solidFill>
              </a:rPr>
              <a:t>They want to understand </a:t>
            </a:r>
            <a:r>
              <a:rPr lang="en-GB" sz="2400" b="1">
                <a:solidFill>
                  <a:schemeClr val="bg1"/>
                </a:solidFill>
              </a:rPr>
              <a:t>who is likely to default </a:t>
            </a:r>
            <a:r>
              <a:rPr lang="en-GB" sz="2400">
                <a:solidFill>
                  <a:schemeClr val="bg1"/>
                </a:solidFill>
              </a:rPr>
              <a:t>and </a:t>
            </a:r>
            <a:r>
              <a:rPr lang="en-GB" sz="2400" b="1">
                <a:solidFill>
                  <a:schemeClr val="bg1"/>
                </a:solidFill>
              </a:rPr>
              <a:t>who they should lend to in the future</a:t>
            </a:r>
            <a:r>
              <a:rPr lang="en-GB" sz="2400">
                <a:solidFill>
                  <a:schemeClr val="bg1"/>
                </a:solidFill>
              </a:rPr>
              <a:t>."</a:t>
            </a:r>
            <a:endParaRPr lang="en-US" sz="2400" dirty="0">
              <a:solidFill>
                <a:schemeClr val="bg1"/>
              </a:solidFill>
            </a:endParaRPr>
          </a:p>
        </p:txBody>
      </p:sp>
      <p:pic>
        <p:nvPicPr>
          <p:cNvPr id="10" name="Picture 9">
            <a:extLst>
              <a:ext uri="{FF2B5EF4-FFF2-40B4-BE49-F238E27FC236}">
                <a16:creationId xmlns:a16="http://schemas.microsoft.com/office/drawing/2014/main" id="{CDD89147-4EF9-A845-9EAA-751D9932C3F3}"/>
              </a:ext>
            </a:extLst>
          </p:cNvPr>
          <p:cNvPicPr>
            <a:picLocks noChangeAspect="1"/>
          </p:cNvPicPr>
          <p:nvPr/>
        </p:nvPicPr>
        <p:blipFill>
          <a:blip r:embed="rId3"/>
          <a:stretch>
            <a:fillRect/>
          </a:stretch>
        </p:blipFill>
        <p:spPr>
          <a:xfrm>
            <a:off x="200576" y="5220670"/>
            <a:ext cx="1320423" cy="1320423"/>
          </a:xfrm>
          <a:prstGeom prst="rect">
            <a:avLst/>
          </a:prstGeom>
        </p:spPr>
      </p:pic>
    </p:spTree>
    <p:extLst>
      <p:ext uri="{BB962C8B-B14F-4D97-AF65-F5344CB8AC3E}">
        <p14:creationId xmlns:p14="http://schemas.microsoft.com/office/powerpoint/2010/main" val="30935589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165040EF-32B8-46F3-823C-6BA3A49A77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6" y="0"/>
            <a:ext cx="4657344" cy="6858000"/>
          </a:xfrm>
          <a:prstGeom prst="rect">
            <a:avLst/>
          </a:prstGeom>
          <a:solidFill>
            <a:schemeClr val="tx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Subtitle 7">
            <a:extLst>
              <a:ext uri="{FF2B5EF4-FFF2-40B4-BE49-F238E27FC236}">
                <a16:creationId xmlns:a16="http://schemas.microsoft.com/office/drawing/2014/main" id="{272A9347-692A-B043-84BE-DF4576A3CB72}"/>
              </a:ext>
            </a:extLst>
          </p:cNvPr>
          <p:cNvSpPr>
            <a:spLocks noGrp="1"/>
          </p:cNvSpPr>
          <p:nvPr>
            <p:ph type="subTitle" idx="1"/>
          </p:nvPr>
        </p:nvSpPr>
        <p:spPr>
          <a:xfrm>
            <a:off x="8034768" y="2173266"/>
            <a:ext cx="3657119" cy="2511468"/>
          </a:xfrm>
        </p:spPr>
        <p:txBody>
          <a:bodyPr anchor="ctr">
            <a:normAutofit/>
          </a:bodyPr>
          <a:lstStyle/>
          <a:p>
            <a:r>
              <a:rPr lang="en-US" sz="6000" dirty="0">
                <a:solidFill>
                  <a:schemeClr val="bg1">
                    <a:lumMod val="75000"/>
                    <a:lumOff val="25000"/>
                  </a:schemeClr>
                </a:solidFill>
              </a:rPr>
              <a:t>Contents</a:t>
            </a:r>
          </a:p>
        </p:txBody>
      </p:sp>
      <p:sp>
        <p:nvSpPr>
          <p:cNvPr id="9" name="TextBox 8">
            <a:extLst>
              <a:ext uri="{FF2B5EF4-FFF2-40B4-BE49-F238E27FC236}">
                <a16:creationId xmlns:a16="http://schemas.microsoft.com/office/drawing/2014/main" id="{A7A2E562-42E0-CB40-8A10-1A51603E55A5}"/>
              </a:ext>
            </a:extLst>
          </p:cNvPr>
          <p:cNvSpPr txBox="1"/>
          <p:nvPr/>
        </p:nvSpPr>
        <p:spPr>
          <a:xfrm>
            <a:off x="354842" y="1332861"/>
            <a:ext cx="7069539" cy="3046988"/>
          </a:xfrm>
          <a:prstGeom prst="rect">
            <a:avLst/>
          </a:prstGeom>
          <a:noFill/>
        </p:spPr>
        <p:txBody>
          <a:bodyPr wrap="square" rtlCol="0">
            <a:spAutoFit/>
          </a:bodyPr>
          <a:lstStyle/>
          <a:p>
            <a:r>
              <a:rPr lang="en-US" sz="3200" dirty="0"/>
              <a:t>• Background</a:t>
            </a:r>
          </a:p>
          <a:p>
            <a:r>
              <a:rPr lang="en-US" sz="3200" dirty="0"/>
              <a:t>• Planning</a:t>
            </a:r>
          </a:p>
          <a:p>
            <a:r>
              <a:rPr lang="en-US" sz="3200" dirty="0"/>
              <a:t>• Data quality, bias and ethical concerns</a:t>
            </a:r>
          </a:p>
          <a:p>
            <a:r>
              <a:rPr lang="en-US" sz="3200" dirty="0"/>
              <a:t>• Results</a:t>
            </a:r>
          </a:p>
          <a:p>
            <a:r>
              <a:rPr lang="en-US" sz="3200" dirty="0"/>
              <a:t>• Conclusions</a:t>
            </a:r>
          </a:p>
          <a:p>
            <a:r>
              <a:rPr lang="en-US" sz="3200" dirty="0"/>
              <a:t>• Reflection</a:t>
            </a:r>
          </a:p>
        </p:txBody>
      </p:sp>
      <p:pic>
        <p:nvPicPr>
          <p:cNvPr id="24" name="Picture 23">
            <a:extLst>
              <a:ext uri="{FF2B5EF4-FFF2-40B4-BE49-F238E27FC236}">
                <a16:creationId xmlns:a16="http://schemas.microsoft.com/office/drawing/2014/main" id="{99966B01-9B1D-2D45-A5E0-AED2135DBE66}"/>
              </a:ext>
            </a:extLst>
          </p:cNvPr>
          <p:cNvPicPr>
            <a:picLocks noChangeAspect="1"/>
          </p:cNvPicPr>
          <p:nvPr/>
        </p:nvPicPr>
        <p:blipFill>
          <a:blip r:embed="rId3"/>
          <a:stretch>
            <a:fillRect/>
          </a:stretch>
        </p:blipFill>
        <p:spPr>
          <a:xfrm>
            <a:off x="200576" y="5220670"/>
            <a:ext cx="1320423" cy="1320423"/>
          </a:xfrm>
          <a:prstGeom prst="rect">
            <a:avLst/>
          </a:prstGeom>
        </p:spPr>
      </p:pic>
      <p:pic>
        <p:nvPicPr>
          <p:cNvPr id="17" name="Picture 16">
            <a:extLst>
              <a:ext uri="{FF2B5EF4-FFF2-40B4-BE49-F238E27FC236}">
                <a16:creationId xmlns:a16="http://schemas.microsoft.com/office/drawing/2014/main" id="{9AB55C8B-5EB1-D644-827A-0B8276360AC3}"/>
              </a:ext>
            </a:extLst>
          </p:cNvPr>
          <p:cNvPicPr>
            <a:picLocks noChangeAspect="1"/>
          </p:cNvPicPr>
          <p:nvPr/>
        </p:nvPicPr>
        <p:blipFill>
          <a:blip r:embed="rId4"/>
          <a:stretch>
            <a:fillRect/>
          </a:stretch>
        </p:blipFill>
        <p:spPr>
          <a:xfrm>
            <a:off x="1759082" y="5220670"/>
            <a:ext cx="1320423" cy="1320423"/>
          </a:xfrm>
          <a:prstGeom prst="rect">
            <a:avLst/>
          </a:prstGeom>
        </p:spPr>
      </p:pic>
    </p:spTree>
    <p:extLst>
      <p:ext uri="{BB962C8B-B14F-4D97-AF65-F5344CB8AC3E}">
        <p14:creationId xmlns:p14="http://schemas.microsoft.com/office/powerpoint/2010/main" val="14085986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6" presetClass="entr" presetSubtype="0" fill="hold" nodeType="clickEffect">
                                  <p:stCondLst>
                                    <p:cond delay="0"/>
                                  </p:stCondLst>
                                  <p:childTnLst>
                                    <p:set>
                                      <p:cBhvr>
                                        <p:cTn id="30" dur="1" fill="hold">
                                          <p:stCondLst>
                                            <p:cond delay="0"/>
                                          </p:stCondLst>
                                        </p:cTn>
                                        <p:tgtEl>
                                          <p:spTgt spid="17"/>
                                        </p:tgtEl>
                                        <p:attrNameLst>
                                          <p:attrName>style.visibility</p:attrName>
                                        </p:attrNameLst>
                                      </p:cBhvr>
                                      <p:to>
                                        <p:strVal val="visible"/>
                                      </p:to>
                                    </p:set>
                                    <p:animEffect transition="in" filter="wipe(down)">
                                      <p:cBhvr>
                                        <p:cTn id="31" dur="580">
                                          <p:stCondLst>
                                            <p:cond delay="0"/>
                                          </p:stCondLst>
                                        </p:cTn>
                                        <p:tgtEl>
                                          <p:spTgt spid="17"/>
                                        </p:tgtEl>
                                      </p:cBhvr>
                                    </p:animEffect>
                                    <p:anim calcmode="lin" valueType="num">
                                      <p:cBhvr>
                                        <p:cTn id="32" dur="1822" tmFilter="0,0; 0.14,0.36; 0.43,0.73; 0.71,0.91; 1.0,1.0">
                                          <p:stCondLst>
                                            <p:cond delay="0"/>
                                          </p:stCondLst>
                                        </p:cTn>
                                        <p:tgtEl>
                                          <p:spTgt spid="17"/>
                                        </p:tgtEl>
                                        <p:attrNameLst>
                                          <p:attrName>ppt_x</p:attrName>
                                        </p:attrNameLst>
                                      </p:cBhvr>
                                      <p:tavLst>
                                        <p:tav tm="0">
                                          <p:val>
                                            <p:strVal val="#ppt_x-0.25"/>
                                          </p:val>
                                        </p:tav>
                                        <p:tav tm="100000">
                                          <p:val>
                                            <p:strVal val="#ppt_x"/>
                                          </p:val>
                                        </p:tav>
                                      </p:tavLst>
                                    </p:anim>
                                    <p:anim calcmode="lin" valueType="num">
                                      <p:cBhvr>
                                        <p:cTn id="33" dur="664" tmFilter="0.0,0.0; 0.25,0.07; 0.50,0.2; 0.75,0.467; 1.0,1.0">
                                          <p:stCondLst>
                                            <p:cond delay="0"/>
                                          </p:stCondLst>
                                        </p:cTn>
                                        <p:tgtEl>
                                          <p:spTgt spid="17"/>
                                        </p:tgtEl>
                                        <p:attrNameLst>
                                          <p:attrName>ppt_y</p:attrName>
                                        </p:attrNameLst>
                                      </p:cBhvr>
                                      <p:tavLst>
                                        <p:tav tm="0" fmla="#ppt_y-sin(pi*$)/3">
                                          <p:val>
                                            <p:fltVal val="0.5"/>
                                          </p:val>
                                        </p:tav>
                                        <p:tav tm="100000">
                                          <p:val>
                                            <p:fltVal val="1"/>
                                          </p:val>
                                        </p:tav>
                                      </p:tavLst>
                                    </p:anim>
                                    <p:anim calcmode="lin" valueType="num">
                                      <p:cBhvr>
                                        <p:cTn id="34" dur="664" tmFilter="0, 0; 0.125,0.2665; 0.25,0.4; 0.375,0.465; 0.5,0.5;  0.625,0.535; 0.75,0.6; 0.875,0.7335; 1,1">
                                          <p:stCondLst>
                                            <p:cond delay="664"/>
                                          </p:stCondLst>
                                        </p:cTn>
                                        <p:tgtEl>
                                          <p:spTgt spid="17"/>
                                        </p:tgtEl>
                                        <p:attrNameLst>
                                          <p:attrName>ppt_y</p:attrName>
                                        </p:attrNameLst>
                                      </p:cBhvr>
                                      <p:tavLst>
                                        <p:tav tm="0" fmla="#ppt_y-sin(pi*$)/9">
                                          <p:val>
                                            <p:fltVal val="0"/>
                                          </p:val>
                                        </p:tav>
                                        <p:tav tm="100000">
                                          <p:val>
                                            <p:fltVal val="1"/>
                                          </p:val>
                                        </p:tav>
                                      </p:tavLst>
                                    </p:anim>
                                    <p:anim calcmode="lin" valueType="num">
                                      <p:cBhvr>
                                        <p:cTn id="35" dur="332" tmFilter="0, 0; 0.125,0.2665; 0.25,0.4; 0.375,0.465; 0.5,0.5;  0.625,0.535; 0.75,0.6; 0.875,0.7335; 1,1">
                                          <p:stCondLst>
                                            <p:cond delay="1324"/>
                                          </p:stCondLst>
                                        </p:cTn>
                                        <p:tgtEl>
                                          <p:spTgt spid="17"/>
                                        </p:tgtEl>
                                        <p:attrNameLst>
                                          <p:attrName>ppt_y</p:attrName>
                                        </p:attrNameLst>
                                      </p:cBhvr>
                                      <p:tavLst>
                                        <p:tav tm="0" fmla="#ppt_y-sin(pi*$)/27">
                                          <p:val>
                                            <p:fltVal val="0"/>
                                          </p:val>
                                        </p:tav>
                                        <p:tav tm="100000">
                                          <p:val>
                                            <p:fltVal val="1"/>
                                          </p:val>
                                        </p:tav>
                                      </p:tavLst>
                                    </p:anim>
                                    <p:anim calcmode="lin" valueType="num">
                                      <p:cBhvr>
                                        <p:cTn id="36" dur="164" tmFilter="0, 0; 0.125,0.2665; 0.25,0.4; 0.375,0.465; 0.5,0.5;  0.625,0.535; 0.75,0.6; 0.875,0.7335; 1,1">
                                          <p:stCondLst>
                                            <p:cond delay="1656"/>
                                          </p:stCondLst>
                                        </p:cTn>
                                        <p:tgtEl>
                                          <p:spTgt spid="17"/>
                                        </p:tgtEl>
                                        <p:attrNameLst>
                                          <p:attrName>ppt_y</p:attrName>
                                        </p:attrNameLst>
                                      </p:cBhvr>
                                      <p:tavLst>
                                        <p:tav tm="0" fmla="#ppt_y-sin(pi*$)/81">
                                          <p:val>
                                            <p:fltVal val="0"/>
                                          </p:val>
                                        </p:tav>
                                        <p:tav tm="100000">
                                          <p:val>
                                            <p:fltVal val="1"/>
                                          </p:val>
                                        </p:tav>
                                      </p:tavLst>
                                    </p:anim>
                                    <p:animScale>
                                      <p:cBhvr>
                                        <p:cTn id="37" dur="26">
                                          <p:stCondLst>
                                            <p:cond delay="650"/>
                                          </p:stCondLst>
                                        </p:cTn>
                                        <p:tgtEl>
                                          <p:spTgt spid="17"/>
                                        </p:tgtEl>
                                      </p:cBhvr>
                                      <p:to x="100000" y="60000"/>
                                    </p:animScale>
                                    <p:animScale>
                                      <p:cBhvr>
                                        <p:cTn id="38" dur="166" decel="50000">
                                          <p:stCondLst>
                                            <p:cond delay="676"/>
                                          </p:stCondLst>
                                        </p:cTn>
                                        <p:tgtEl>
                                          <p:spTgt spid="17"/>
                                        </p:tgtEl>
                                      </p:cBhvr>
                                      <p:to x="100000" y="100000"/>
                                    </p:animScale>
                                    <p:animScale>
                                      <p:cBhvr>
                                        <p:cTn id="39" dur="26">
                                          <p:stCondLst>
                                            <p:cond delay="1312"/>
                                          </p:stCondLst>
                                        </p:cTn>
                                        <p:tgtEl>
                                          <p:spTgt spid="17"/>
                                        </p:tgtEl>
                                      </p:cBhvr>
                                      <p:to x="100000" y="80000"/>
                                    </p:animScale>
                                    <p:animScale>
                                      <p:cBhvr>
                                        <p:cTn id="40" dur="166" decel="50000">
                                          <p:stCondLst>
                                            <p:cond delay="1338"/>
                                          </p:stCondLst>
                                        </p:cTn>
                                        <p:tgtEl>
                                          <p:spTgt spid="17"/>
                                        </p:tgtEl>
                                      </p:cBhvr>
                                      <p:to x="100000" y="100000"/>
                                    </p:animScale>
                                    <p:animScale>
                                      <p:cBhvr>
                                        <p:cTn id="41" dur="26">
                                          <p:stCondLst>
                                            <p:cond delay="1642"/>
                                          </p:stCondLst>
                                        </p:cTn>
                                        <p:tgtEl>
                                          <p:spTgt spid="17"/>
                                        </p:tgtEl>
                                      </p:cBhvr>
                                      <p:to x="100000" y="90000"/>
                                    </p:animScale>
                                    <p:animScale>
                                      <p:cBhvr>
                                        <p:cTn id="42" dur="166" decel="50000">
                                          <p:stCondLst>
                                            <p:cond delay="1668"/>
                                          </p:stCondLst>
                                        </p:cTn>
                                        <p:tgtEl>
                                          <p:spTgt spid="17"/>
                                        </p:tgtEl>
                                      </p:cBhvr>
                                      <p:to x="100000" y="100000"/>
                                    </p:animScale>
                                    <p:animScale>
                                      <p:cBhvr>
                                        <p:cTn id="43" dur="26">
                                          <p:stCondLst>
                                            <p:cond delay="1808"/>
                                          </p:stCondLst>
                                        </p:cTn>
                                        <p:tgtEl>
                                          <p:spTgt spid="17"/>
                                        </p:tgtEl>
                                      </p:cBhvr>
                                      <p:to x="100000" y="95000"/>
                                    </p:animScale>
                                    <p:animScale>
                                      <p:cBhvr>
                                        <p:cTn id="44" dur="166" decel="50000">
                                          <p:stCondLst>
                                            <p:cond delay="1834"/>
                                          </p:stCondLst>
                                        </p:cTn>
                                        <p:tgtEl>
                                          <p:spTgt spid="17"/>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CEA480D0-1CDA-450E-B62A-17E6A8D196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491851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DA1FCDB-79E0-ED42-AAD1-BA43856EF41F}"/>
              </a:ext>
            </a:extLst>
          </p:cNvPr>
          <p:cNvSpPr>
            <a:spLocks noGrp="1"/>
          </p:cNvSpPr>
          <p:nvPr>
            <p:ph type="title"/>
          </p:nvPr>
        </p:nvSpPr>
        <p:spPr>
          <a:xfrm>
            <a:off x="1600200" y="2033517"/>
            <a:ext cx="8991600" cy="4312692"/>
          </a:xfrm>
        </p:spPr>
        <p:txBody>
          <a:bodyPr vert="horz" lIns="274320" tIns="182880" rIns="274320" bIns="182880" rtlCol="0" anchor="ctr" anchorCtr="1">
            <a:normAutofit/>
          </a:bodyPr>
          <a:lstStyle/>
          <a:p>
            <a:endParaRPr lang="en-US" sz="3200" dirty="0">
              <a:solidFill>
                <a:srgbClr val="262626"/>
              </a:solidFill>
            </a:endParaRPr>
          </a:p>
        </p:txBody>
      </p:sp>
      <p:pic>
        <p:nvPicPr>
          <p:cNvPr id="4" name="Content Placeholder 3">
            <a:extLst>
              <a:ext uri="{FF2B5EF4-FFF2-40B4-BE49-F238E27FC236}">
                <a16:creationId xmlns:a16="http://schemas.microsoft.com/office/drawing/2014/main" id="{F244D359-66CD-6842-855B-5720F44DE013}"/>
              </a:ext>
            </a:extLst>
          </p:cNvPr>
          <p:cNvPicPr>
            <a:picLocks noGrp="1" noChangeAspect="1"/>
          </p:cNvPicPr>
          <p:nvPr>
            <p:ph idx="1"/>
          </p:nvPr>
        </p:nvPicPr>
        <p:blipFill rotWithShape="1">
          <a:blip r:embed="rId3"/>
          <a:srcRect l="12109" r="2894"/>
          <a:stretch/>
        </p:blipFill>
        <p:spPr>
          <a:xfrm>
            <a:off x="2695194" y="184838"/>
            <a:ext cx="6801612" cy="1454941"/>
          </a:xfrm>
          <a:prstGeom prst="rect">
            <a:avLst/>
          </a:prstGeom>
        </p:spPr>
      </p:pic>
      <p:pic>
        <p:nvPicPr>
          <p:cNvPr id="6" name="Picture 5">
            <a:extLst>
              <a:ext uri="{FF2B5EF4-FFF2-40B4-BE49-F238E27FC236}">
                <a16:creationId xmlns:a16="http://schemas.microsoft.com/office/drawing/2014/main" id="{5901251B-D253-0D4E-B370-175FF7A56989}"/>
              </a:ext>
            </a:extLst>
          </p:cNvPr>
          <p:cNvPicPr>
            <a:picLocks noChangeAspect="1"/>
          </p:cNvPicPr>
          <p:nvPr/>
        </p:nvPicPr>
        <p:blipFill>
          <a:blip r:embed="rId4"/>
          <a:stretch>
            <a:fillRect/>
          </a:stretch>
        </p:blipFill>
        <p:spPr>
          <a:xfrm>
            <a:off x="2209516" y="2094363"/>
            <a:ext cx="7581900" cy="4191000"/>
          </a:xfrm>
          <a:prstGeom prst="rect">
            <a:avLst/>
          </a:prstGeom>
        </p:spPr>
      </p:pic>
      <p:pic>
        <p:nvPicPr>
          <p:cNvPr id="12" name="Picture 11">
            <a:extLst>
              <a:ext uri="{FF2B5EF4-FFF2-40B4-BE49-F238E27FC236}">
                <a16:creationId xmlns:a16="http://schemas.microsoft.com/office/drawing/2014/main" id="{C7895D02-7C91-7940-9354-FC23AF506A23}"/>
              </a:ext>
            </a:extLst>
          </p:cNvPr>
          <p:cNvPicPr>
            <a:picLocks noChangeAspect="1"/>
          </p:cNvPicPr>
          <p:nvPr/>
        </p:nvPicPr>
        <p:blipFill>
          <a:blip r:embed="rId5"/>
          <a:stretch>
            <a:fillRect/>
          </a:stretch>
        </p:blipFill>
        <p:spPr>
          <a:xfrm>
            <a:off x="1651000" y="572637"/>
            <a:ext cx="8940800" cy="5892800"/>
          </a:xfrm>
          <a:prstGeom prst="rect">
            <a:avLst/>
          </a:prstGeom>
          <a:ln w="57150">
            <a:solidFill>
              <a:schemeClr val="tx1"/>
            </a:solidFill>
          </a:ln>
        </p:spPr>
      </p:pic>
      <p:pic>
        <p:nvPicPr>
          <p:cNvPr id="21" name="Picture 20">
            <a:extLst>
              <a:ext uri="{FF2B5EF4-FFF2-40B4-BE49-F238E27FC236}">
                <a16:creationId xmlns:a16="http://schemas.microsoft.com/office/drawing/2014/main" id="{73A4D771-3D0F-1445-B7F3-70A05154910F}"/>
              </a:ext>
            </a:extLst>
          </p:cNvPr>
          <p:cNvPicPr>
            <a:picLocks noChangeAspect="1"/>
          </p:cNvPicPr>
          <p:nvPr/>
        </p:nvPicPr>
        <p:blipFill>
          <a:blip r:embed="rId6"/>
          <a:stretch>
            <a:fillRect/>
          </a:stretch>
        </p:blipFill>
        <p:spPr>
          <a:xfrm>
            <a:off x="356840" y="1233009"/>
            <a:ext cx="6458309" cy="2241240"/>
          </a:xfrm>
          <a:prstGeom prst="rect">
            <a:avLst/>
          </a:prstGeom>
          <a:ln w="57150">
            <a:solidFill>
              <a:schemeClr val="tx1"/>
            </a:solidFill>
          </a:ln>
        </p:spPr>
      </p:pic>
      <p:pic>
        <p:nvPicPr>
          <p:cNvPr id="8" name="Picture 7">
            <a:extLst>
              <a:ext uri="{FF2B5EF4-FFF2-40B4-BE49-F238E27FC236}">
                <a16:creationId xmlns:a16="http://schemas.microsoft.com/office/drawing/2014/main" id="{4778EFC3-41D3-F545-B4A3-F5E5E0994B50}"/>
              </a:ext>
            </a:extLst>
          </p:cNvPr>
          <p:cNvPicPr>
            <a:picLocks noChangeAspect="1"/>
          </p:cNvPicPr>
          <p:nvPr/>
        </p:nvPicPr>
        <p:blipFill>
          <a:blip r:embed="rId7"/>
          <a:stretch>
            <a:fillRect/>
          </a:stretch>
        </p:blipFill>
        <p:spPr>
          <a:xfrm>
            <a:off x="7318020" y="1576243"/>
            <a:ext cx="3614318" cy="1674000"/>
          </a:xfrm>
          <a:prstGeom prst="rect">
            <a:avLst/>
          </a:prstGeom>
          <a:ln w="57150">
            <a:solidFill>
              <a:schemeClr val="tx1"/>
            </a:solidFill>
          </a:ln>
        </p:spPr>
      </p:pic>
      <p:pic>
        <p:nvPicPr>
          <p:cNvPr id="18" name="Picture 17">
            <a:extLst>
              <a:ext uri="{FF2B5EF4-FFF2-40B4-BE49-F238E27FC236}">
                <a16:creationId xmlns:a16="http://schemas.microsoft.com/office/drawing/2014/main" id="{4CCA5070-CCB9-9249-9278-DEF98BFB98B3}"/>
              </a:ext>
            </a:extLst>
          </p:cNvPr>
          <p:cNvPicPr>
            <a:picLocks noChangeAspect="1"/>
          </p:cNvPicPr>
          <p:nvPr/>
        </p:nvPicPr>
        <p:blipFill>
          <a:blip r:embed="rId8"/>
          <a:stretch>
            <a:fillRect/>
          </a:stretch>
        </p:blipFill>
        <p:spPr>
          <a:xfrm>
            <a:off x="123209" y="2279220"/>
            <a:ext cx="11996382" cy="2181160"/>
          </a:xfrm>
          <a:prstGeom prst="rect">
            <a:avLst/>
          </a:prstGeom>
          <a:ln w="57150">
            <a:solidFill>
              <a:schemeClr val="tx1"/>
            </a:solidFill>
          </a:ln>
        </p:spPr>
      </p:pic>
      <p:pic>
        <p:nvPicPr>
          <p:cNvPr id="26" name="Picture 25">
            <a:extLst>
              <a:ext uri="{FF2B5EF4-FFF2-40B4-BE49-F238E27FC236}">
                <a16:creationId xmlns:a16="http://schemas.microsoft.com/office/drawing/2014/main" id="{E0BB6A77-30B2-734A-A162-80F97B131380}"/>
              </a:ext>
            </a:extLst>
          </p:cNvPr>
          <p:cNvPicPr>
            <a:picLocks noChangeAspect="1"/>
          </p:cNvPicPr>
          <p:nvPr/>
        </p:nvPicPr>
        <p:blipFill>
          <a:blip r:embed="rId9"/>
          <a:stretch>
            <a:fillRect/>
          </a:stretch>
        </p:blipFill>
        <p:spPr>
          <a:xfrm>
            <a:off x="200576" y="5220670"/>
            <a:ext cx="1320423" cy="1320423"/>
          </a:xfrm>
          <a:prstGeom prst="rect">
            <a:avLst/>
          </a:prstGeom>
        </p:spPr>
      </p:pic>
    </p:spTree>
    <p:extLst>
      <p:ext uri="{BB962C8B-B14F-4D97-AF65-F5344CB8AC3E}">
        <p14:creationId xmlns:p14="http://schemas.microsoft.com/office/powerpoint/2010/main" val="2457243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ppt_x"/>
                                          </p:val>
                                        </p:tav>
                                        <p:tav tm="100000">
                                          <p:val>
                                            <p:strVal val="#ppt_x"/>
                                          </p:val>
                                        </p:tav>
                                      </p:tavLst>
                                    </p:anim>
                                    <p:anim calcmode="lin" valueType="num">
                                      <p:cBhvr additive="base">
                                        <p:cTn id="8"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8"/>
                                        </p:tgtEl>
                                        <p:attrNameLst>
                                          <p:attrName>style.visibility</p:attrName>
                                        </p:attrNameLst>
                                      </p:cBhvr>
                                      <p:to>
                                        <p:strVal val="visible"/>
                                      </p:to>
                                    </p:set>
                                    <p:anim calcmode="lin" valueType="num">
                                      <p:cBhvr additive="base">
                                        <p:cTn id="19" dur="500" fill="hold"/>
                                        <p:tgtEl>
                                          <p:spTgt spid="18"/>
                                        </p:tgtEl>
                                        <p:attrNameLst>
                                          <p:attrName>ppt_x</p:attrName>
                                        </p:attrNameLst>
                                      </p:cBhvr>
                                      <p:tavLst>
                                        <p:tav tm="0">
                                          <p:val>
                                            <p:strVal val="#ppt_x"/>
                                          </p:val>
                                        </p:tav>
                                        <p:tav tm="100000">
                                          <p:val>
                                            <p:strVal val="#ppt_x"/>
                                          </p:val>
                                        </p:tav>
                                      </p:tavLst>
                                    </p:anim>
                                    <p:anim calcmode="lin" valueType="num">
                                      <p:cBhvr additive="base">
                                        <p:cTn id="20"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xit" presetSubtype="4" fill="hold" nodeType="clickEffect">
                                  <p:stCondLst>
                                    <p:cond delay="0"/>
                                  </p:stCondLst>
                                  <p:childTnLst>
                                    <p:anim calcmode="lin" valueType="num">
                                      <p:cBhvr additive="base">
                                        <p:cTn id="24" dur="500"/>
                                        <p:tgtEl>
                                          <p:spTgt spid="12"/>
                                        </p:tgtEl>
                                        <p:attrNameLst>
                                          <p:attrName>ppt_x</p:attrName>
                                        </p:attrNameLst>
                                      </p:cBhvr>
                                      <p:tavLst>
                                        <p:tav tm="0">
                                          <p:val>
                                            <p:strVal val="ppt_x"/>
                                          </p:val>
                                        </p:tav>
                                        <p:tav tm="100000">
                                          <p:val>
                                            <p:strVal val="ppt_x"/>
                                          </p:val>
                                        </p:tav>
                                      </p:tavLst>
                                    </p:anim>
                                    <p:anim calcmode="lin" valueType="num">
                                      <p:cBhvr additive="base">
                                        <p:cTn id="25" dur="500"/>
                                        <p:tgtEl>
                                          <p:spTgt spid="12"/>
                                        </p:tgtEl>
                                        <p:attrNameLst>
                                          <p:attrName>ppt_y</p:attrName>
                                        </p:attrNameLst>
                                      </p:cBhvr>
                                      <p:tavLst>
                                        <p:tav tm="0">
                                          <p:val>
                                            <p:strVal val="ppt_y"/>
                                          </p:val>
                                        </p:tav>
                                        <p:tav tm="100000">
                                          <p:val>
                                            <p:strVal val="1+ppt_h/2"/>
                                          </p:val>
                                        </p:tav>
                                      </p:tavLst>
                                    </p:anim>
                                    <p:set>
                                      <p:cBhvr>
                                        <p:cTn id="26" dur="1" fill="hold">
                                          <p:stCondLst>
                                            <p:cond delay="499"/>
                                          </p:stCondLst>
                                        </p:cTn>
                                        <p:tgtEl>
                                          <p:spTgt spid="12"/>
                                        </p:tgtEl>
                                        <p:attrNameLst>
                                          <p:attrName>style.visibility</p:attrName>
                                        </p:attrNameLst>
                                      </p:cBhvr>
                                      <p:to>
                                        <p:strVal val="hidden"/>
                                      </p:to>
                                    </p:set>
                                  </p:childTnLst>
                                </p:cTn>
                              </p:par>
                              <p:par>
                                <p:cTn id="27" presetID="2" presetClass="exit" presetSubtype="4" fill="hold" nodeType="withEffect">
                                  <p:stCondLst>
                                    <p:cond delay="0"/>
                                  </p:stCondLst>
                                  <p:childTnLst>
                                    <p:anim calcmode="lin" valueType="num">
                                      <p:cBhvr additive="base">
                                        <p:cTn id="28" dur="500"/>
                                        <p:tgtEl>
                                          <p:spTgt spid="21"/>
                                        </p:tgtEl>
                                        <p:attrNameLst>
                                          <p:attrName>ppt_x</p:attrName>
                                        </p:attrNameLst>
                                      </p:cBhvr>
                                      <p:tavLst>
                                        <p:tav tm="0">
                                          <p:val>
                                            <p:strVal val="ppt_x"/>
                                          </p:val>
                                        </p:tav>
                                        <p:tav tm="100000">
                                          <p:val>
                                            <p:strVal val="ppt_x"/>
                                          </p:val>
                                        </p:tav>
                                      </p:tavLst>
                                    </p:anim>
                                    <p:anim calcmode="lin" valueType="num">
                                      <p:cBhvr additive="base">
                                        <p:cTn id="29" dur="500"/>
                                        <p:tgtEl>
                                          <p:spTgt spid="21"/>
                                        </p:tgtEl>
                                        <p:attrNameLst>
                                          <p:attrName>ppt_y</p:attrName>
                                        </p:attrNameLst>
                                      </p:cBhvr>
                                      <p:tavLst>
                                        <p:tav tm="0">
                                          <p:val>
                                            <p:strVal val="ppt_y"/>
                                          </p:val>
                                        </p:tav>
                                        <p:tav tm="100000">
                                          <p:val>
                                            <p:strVal val="1+ppt_h/2"/>
                                          </p:val>
                                        </p:tav>
                                      </p:tavLst>
                                    </p:anim>
                                    <p:set>
                                      <p:cBhvr>
                                        <p:cTn id="30" dur="1" fill="hold">
                                          <p:stCondLst>
                                            <p:cond delay="499"/>
                                          </p:stCondLst>
                                        </p:cTn>
                                        <p:tgtEl>
                                          <p:spTgt spid="21"/>
                                        </p:tgtEl>
                                        <p:attrNameLst>
                                          <p:attrName>style.visibility</p:attrName>
                                        </p:attrNameLst>
                                      </p:cBhvr>
                                      <p:to>
                                        <p:strVal val="hidden"/>
                                      </p:to>
                                    </p:set>
                                  </p:childTnLst>
                                </p:cTn>
                              </p:par>
                              <p:par>
                                <p:cTn id="31" presetID="2" presetClass="exit" presetSubtype="4" fill="hold" nodeType="withEffect">
                                  <p:stCondLst>
                                    <p:cond delay="0"/>
                                  </p:stCondLst>
                                  <p:childTnLst>
                                    <p:anim calcmode="lin" valueType="num">
                                      <p:cBhvr additive="base">
                                        <p:cTn id="32" dur="500"/>
                                        <p:tgtEl>
                                          <p:spTgt spid="8"/>
                                        </p:tgtEl>
                                        <p:attrNameLst>
                                          <p:attrName>ppt_x</p:attrName>
                                        </p:attrNameLst>
                                      </p:cBhvr>
                                      <p:tavLst>
                                        <p:tav tm="0">
                                          <p:val>
                                            <p:strVal val="ppt_x"/>
                                          </p:val>
                                        </p:tav>
                                        <p:tav tm="100000">
                                          <p:val>
                                            <p:strVal val="ppt_x"/>
                                          </p:val>
                                        </p:tav>
                                      </p:tavLst>
                                    </p:anim>
                                    <p:anim calcmode="lin" valueType="num">
                                      <p:cBhvr additive="base">
                                        <p:cTn id="33" dur="500"/>
                                        <p:tgtEl>
                                          <p:spTgt spid="8"/>
                                        </p:tgtEl>
                                        <p:attrNameLst>
                                          <p:attrName>ppt_y</p:attrName>
                                        </p:attrNameLst>
                                      </p:cBhvr>
                                      <p:tavLst>
                                        <p:tav tm="0">
                                          <p:val>
                                            <p:strVal val="ppt_y"/>
                                          </p:val>
                                        </p:tav>
                                        <p:tav tm="100000">
                                          <p:val>
                                            <p:strVal val="1+ppt_h/2"/>
                                          </p:val>
                                        </p:tav>
                                      </p:tavLst>
                                    </p:anim>
                                    <p:set>
                                      <p:cBhvr>
                                        <p:cTn id="34" dur="1" fill="hold">
                                          <p:stCondLst>
                                            <p:cond delay="499"/>
                                          </p:stCondLst>
                                        </p:cTn>
                                        <p:tgtEl>
                                          <p:spTgt spid="8"/>
                                        </p:tgtEl>
                                        <p:attrNameLst>
                                          <p:attrName>style.visibility</p:attrName>
                                        </p:attrNameLst>
                                      </p:cBhvr>
                                      <p:to>
                                        <p:strVal val="hidden"/>
                                      </p:to>
                                    </p:set>
                                  </p:childTnLst>
                                </p:cTn>
                              </p:par>
                              <p:par>
                                <p:cTn id="35" presetID="2" presetClass="exit" presetSubtype="4" fill="hold" nodeType="withEffect">
                                  <p:stCondLst>
                                    <p:cond delay="0"/>
                                  </p:stCondLst>
                                  <p:childTnLst>
                                    <p:anim calcmode="lin" valueType="num">
                                      <p:cBhvr additive="base">
                                        <p:cTn id="36" dur="500"/>
                                        <p:tgtEl>
                                          <p:spTgt spid="18"/>
                                        </p:tgtEl>
                                        <p:attrNameLst>
                                          <p:attrName>ppt_x</p:attrName>
                                        </p:attrNameLst>
                                      </p:cBhvr>
                                      <p:tavLst>
                                        <p:tav tm="0">
                                          <p:val>
                                            <p:strVal val="ppt_x"/>
                                          </p:val>
                                        </p:tav>
                                        <p:tav tm="100000">
                                          <p:val>
                                            <p:strVal val="ppt_x"/>
                                          </p:val>
                                        </p:tav>
                                      </p:tavLst>
                                    </p:anim>
                                    <p:anim calcmode="lin" valueType="num">
                                      <p:cBhvr additive="base">
                                        <p:cTn id="37" dur="500"/>
                                        <p:tgtEl>
                                          <p:spTgt spid="18"/>
                                        </p:tgtEl>
                                        <p:attrNameLst>
                                          <p:attrName>ppt_y</p:attrName>
                                        </p:attrNameLst>
                                      </p:cBhvr>
                                      <p:tavLst>
                                        <p:tav tm="0">
                                          <p:val>
                                            <p:strVal val="ppt_y"/>
                                          </p:val>
                                        </p:tav>
                                        <p:tav tm="100000">
                                          <p:val>
                                            <p:strVal val="1+ppt_h/2"/>
                                          </p:val>
                                        </p:tav>
                                      </p:tavLst>
                                    </p:anim>
                                    <p:set>
                                      <p:cBhvr>
                                        <p:cTn id="38" dur="1" fill="hold">
                                          <p:stCondLst>
                                            <p:cond delay="499"/>
                                          </p:stCondLst>
                                        </p:cTn>
                                        <p:tgtEl>
                                          <p:spTgt spid="1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CEA480D0-1CDA-450E-B62A-17E6A8D196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491851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Subtitle 7">
            <a:extLst>
              <a:ext uri="{FF2B5EF4-FFF2-40B4-BE49-F238E27FC236}">
                <a16:creationId xmlns:a16="http://schemas.microsoft.com/office/drawing/2014/main" id="{272A9347-692A-B043-84BE-DF4576A3CB72}"/>
              </a:ext>
            </a:extLst>
          </p:cNvPr>
          <p:cNvSpPr>
            <a:spLocks noGrp="1"/>
          </p:cNvSpPr>
          <p:nvPr>
            <p:ph type="subTitle" idx="1"/>
          </p:nvPr>
        </p:nvSpPr>
        <p:spPr>
          <a:xfrm>
            <a:off x="2695194" y="5431536"/>
            <a:ext cx="6801612" cy="1092093"/>
          </a:xfrm>
        </p:spPr>
        <p:txBody>
          <a:bodyPr vert="horz" lIns="91440" tIns="45720" rIns="91440" bIns="45720" rtlCol="0">
            <a:normAutofit/>
          </a:bodyPr>
          <a:lstStyle/>
          <a:p>
            <a:r>
              <a:rPr lang="en-US" sz="5400"/>
              <a:t>Planning</a:t>
            </a:r>
            <a:endParaRPr lang="en-US" sz="5400" dirty="0"/>
          </a:p>
        </p:txBody>
      </p:sp>
      <p:pic>
        <p:nvPicPr>
          <p:cNvPr id="11" name="Picture 10">
            <a:extLst>
              <a:ext uri="{FF2B5EF4-FFF2-40B4-BE49-F238E27FC236}">
                <a16:creationId xmlns:a16="http://schemas.microsoft.com/office/drawing/2014/main" id="{C2AFE286-0525-7D4F-AAA1-1D7012102F48}"/>
              </a:ext>
            </a:extLst>
          </p:cNvPr>
          <p:cNvPicPr>
            <a:picLocks noChangeAspect="1"/>
          </p:cNvPicPr>
          <p:nvPr/>
        </p:nvPicPr>
        <p:blipFill>
          <a:blip r:embed="rId3"/>
          <a:stretch>
            <a:fillRect/>
          </a:stretch>
        </p:blipFill>
        <p:spPr>
          <a:xfrm>
            <a:off x="200576" y="5220670"/>
            <a:ext cx="1320423" cy="1320423"/>
          </a:xfrm>
          <a:prstGeom prst="rect">
            <a:avLst/>
          </a:prstGeom>
        </p:spPr>
      </p:pic>
      <p:pic>
        <p:nvPicPr>
          <p:cNvPr id="18" name="Picture 17">
            <a:extLst>
              <a:ext uri="{FF2B5EF4-FFF2-40B4-BE49-F238E27FC236}">
                <a16:creationId xmlns:a16="http://schemas.microsoft.com/office/drawing/2014/main" id="{BF590CA3-73F2-5243-BD87-B50570B9B855}"/>
              </a:ext>
            </a:extLst>
          </p:cNvPr>
          <p:cNvPicPr>
            <a:picLocks noChangeAspect="1"/>
          </p:cNvPicPr>
          <p:nvPr/>
        </p:nvPicPr>
        <p:blipFill>
          <a:blip r:embed="rId4"/>
          <a:stretch>
            <a:fillRect/>
          </a:stretch>
        </p:blipFill>
        <p:spPr>
          <a:xfrm>
            <a:off x="2204017" y="271263"/>
            <a:ext cx="4907318" cy="6237043"/>
          </a:xfrm>
          <a:prstGeom prst="rect">
            <a:avLst/>
          </a:prstGeom>
          <a:ln w="38100">
            <a:solidFill>
              <a:schemeClr val="bg1"/>
            </a:solidFill>
          </a:ln>
        </p:spPr>
      </p:pic>
      <p:pic>
        <p:nvPicPr>
          <p:cNvPr id="20" name="Picture 19">
            <a:extLst>
              <a:ext uri="{FF2B5EF4-FFF2-40B4-BE49-F238E27FC236}">
                <a16:creationId xmlns:a16="http://schemas.microsoft.com/office/drawing/2014/main" id="{5B43A3C9-695B-9949-B249-5EEA70E75344}"/>
              </a:ext>
            </a:extLst>
          </p:cNvPr>
          <p:cNvPicPr>
            <a:picLocks noChangeAspect="1"/>
          </p:cNvPicPr>
          <p:nvPr/>
        </p:nvPicPr>
        <p:blipFill>
          <a:blip r:embed="rId5"/>
          <a:stretch>
            <a:fillRect/>
          </a:stretch>
        </p:blipFill>
        <p:spPr>
          <a:xfrm>
            <a:off x="7704404" y="271263"/>
            <a:ext cx="1860589" cy="6365173"/>
          </a:xfrm>
          <a:prstGeom prst="rect">
            <a:avLst/>
          </a:prstGeom>
          <a:ln w="38100">
            <a:solidFill>
              <a:schemeClr val="bg1"/>
            </a:solidFill>
          </a:ln>
        </p:spPr>
      </p:pic>
      <p:pic>
        <p:nvPicPr>
          <p:cNvPr id="6" name="Picture 5">
            <a:extLst>
              <a:ext uri="{FF2B5EF4-FFF2-40B4-BE49-F238E27FC236}">
                <a16:creationId xmlns:a16="http://schemas.microsoft.com/office/drawing/2014/main" id="{4E3D7223-E70B-2A4B-8107-0043A9878236}"/>
              </a:ext>
            </a:extLst>
          </p:cNvPr>
          <p:cNvPicPr>
            <a:picLocks noChangeAspect="1"/>
          </p:cNvPicPr>
          <p:nvPr/>
        </p:nvPicPr>
        <p:blipFill>
          <a:blip r:embed="rId6"/>
          <a:stretch>
            <a:fillRect/>
          </a:stretch>
        </p:blipFill>
        <p:spPr>
          <a:xfrm>
            <a:off x="168475" y="221564"/>
            <a:ext cx="11855049" cy="4462547"/>
          </a:xfrm>
          <a:prstGeom prst="rect">
            <a:avLst/>
          </a:prstGeom>
          <a:ln w="38100">
            <a:solidFill>
              <a:schemeClr val="bg1"/>
            </a:solidFill>
          </a:ln>
        </p:spPr>
      </p:pic>
    </p:spTree>
    <p:extLst>
      <p:ext uri="{BB962C8B-B14F-4D97-AF65-F5344CB8AC3E}">
        <p14:creationId xmlns:p14="http://schemas.microsoft.com/office/powerpoint/2010/main" val="9426067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ppt_x"/>
                                          </p:val>
                                        </p:tav>
                                        <p:tav tm="100000">
                                          <p:val>
                                            <p:strVal val="#ppt_x"/>
                                          </p:val>
                                        </p:tav>
                                      </p:tavLst>
                                    </p:anim>
                                    <p:anim calcmode="lin" valueType="num">
                                      <p:cBhvr additive="base">
                                        <p:cTn id="8"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0"/>
                                        </p:tgtEl>
                                        <p:attrNameLst>
                                          <p:attrName>style.visibility</p:attrName>
                                        </p:attrNameLst>
                                      </p:cBhvr>
                                      <p:to>
                                        <p:strVal val="visible"/>
                                      </p:to>
                                    </p:set>
                                    <p:anim calcmode="lin" valueType="num">
                                      <p:cBhvr additive="base">
                                        <p:cTn id="13" dur="500" fill="hold"/>
                                        <p:tgtEl>
                                          <p:spTgt spid="20"/>
                                        </p:tgtEl>
                                        <p:attrNameLst>
                                          <p:attrName>ppt_x</p:attrName>
                                        </p:attrNameLst>
                                      </p:cBhvr>
                                      <p:tavLst>
                                        <p:tav tm="0">
                                          <p:val>
                                            <p:strVal val="#ppt_x"/>
                                          </p:val>
                                        </p:tav>
                                        <p:tav tm="100000">
                                          <p:val>
                                            <p:strVal val="#ppt_x"/>
                                          </p:val>
                                        </p:tav>
                                      </p:tavLst>
                                    </p:anim>
                                    <p:anim calcmode="lin" valueType="num">
                                      <p:cBhvr additive="base">
                                        <p:cTn id="14"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CEA480D0-1CDA-450E-B62A-17E6A8D196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491851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Subtitle 7">
            <a:extLst>
              <a:ext uri="{FF2B5EF4-FFF2-40B4-BE49-F238E27FC236}">
                <a16:creationId xmlns:a16="http://schemas.microsoft.com/office/drawing/2014/main" id="{7D26DB83-AEA8-E543-8B1F-1BFE7B538C93}"/>
              </a:ext>
            </a:extLst>
          </p:cNvPr>
          <p:cNvSpPr>
            <a:spLocks noGrp="1"/>
          </p:cNvSpPr>
          <p:nvPr>
            <p:ph type="subTitle" idx="1"/>
          </p:nvPr>
        </p:nvSpPr>
        <p:spPr>
          <a:xfrm>
            <a:off x="2695575" y="5431536"/>
            <a:ext cx="6800850" cy="1065734"/>
          </a:xfrm>
        </p:spPr>
        <p:txBody>
          <a:bodyPr vert="horz" lIns="91440" tIns="45720" rIns="91440" bIns="45720" rtlCol="0">
            <a:normAutofit/>
          </a:bodyPr>
          <a:lstStyle/>
          <a:p>
            <a:r>
              <a:rPr lang="en-US" sz="5400" dirty="0"/>
              <a:t>Data </a:t>
            </a:r>
          </a:p>
        </p:txBody>
      </p:sp>
      <p:pic>
        <p:nvPicPr>
          <p:cNvPr id="17" name="Picture 16">
            <a:extLst>
              <a:ext uri="{FF2B5EF4-FFF2-40B4-BE49-F238E27FC236}">
                <a16:creationId xmlns:a16="http://schemas.microsoft.com/office/drawing/2014/main" id="{B99C0FBD-FFD7-2842-AC6D-525AB701C3CB}"/>
              </a:ext>
            </a:extLst>
          </p:cNvPr>
          <p:cNvPicPr>
            <a:picLocks noChangeAspect="1"/>
          </p:cNvPicPr>
          <p:nvPr/>
        </p:nvPicPr>
        <p:blipFill>
          <a:blip r:embed="rId3"/>
          <a:stretch>
            <a:fillRect/>
          </a:stretch>
        </p:blipFill>
        <p:spPr>
          <a:xfrm>
            <a:off x="200576" y="5220670"/>
            <a:ext cx="1320423" cy="1320423"/>
          </a:xfrm>
          <a:prstGeom prst="rect">
            <a:avLst/>
          </a:prstGeom>
        </p:spPr>
      </p:pic>
      <p:graphicFrame>
        <p:nvGraphicFramePr>
          <p:cNvPr id="13" name="Table 17">
            <a:extLst>
              <a:ext uri="{FF2B5EF4-FFF2-40B4-BE49-F238E27FC236}">
                <a16:creationId xmlns:a16="http://schemas.microsoft.com/office/drawing/2014/main" id="{E92E6EF8-7D8B-C14F-B467-662B18E10C4A}"/>
              </a:ext>
            </a:extLst>
          </p:cNvPr>
          <p:cNvGraphicFramePr>
            <a:graphicFrameLocks noGrp="1"/>
          </p:cNvGraphicFramePr>
          <p:nvPr>
            <p:extLst>
              <p:ext uri="{D42A27DB-BD31-4B8C-83A1-F6EECF244321}">
                <p14:modId xmlns:p14="http://schemas.microsoft.com/office/powerpoint/2010/main" val="1377058527"/>
              </p:ext>
            </p:extLst>
          </p:nvPr>
        </p:nvGraphicFramePr>
        <p:xfrm>
          <a:off x="6096000" y="272955"/>
          <a:ext cx="5895423" cy="1828800"/>
        </p:xfrm>
        <a:graphic>
          <a:graphicData uri="http://schemas.openxmlformats.org/drawingml/2006/table">
            <a:tbl>
              <a:tblPr firstRow="1" bandRow="1">
                <a:tableStyleId>{21E4AEA4-8DFA-4A89-87EB-49C32662AFE0}</a:tableStyleId>
              </a:tblPr>
              <a:tblGrid>
                <a:gridCol w="1803378">
                  <a:extLst>
                    <a:ext uri="{9D8B030D-6E8A-4147-A177-3AD203B41FA5}">
                      <a16:colId xmlns:a16="http://schemas.microsoft.com/office/drawing/2014/main" val="1150403253"/>
                    </a:ext>
                  </a:extLst>
                </a:gridCol>
                <a:gridCol w="1364015">
                  <a:extLst>
                    <a:ext uri="{9D8B030D-6E8A-4147-A177-3AD203B41FA5}">
                      <a16:colId xmlns:a16="http://schemas.microsoft.com/office/drawing/2014/main" val="585796754"/>
                    </a:ext>
                  </a:extLst>
                </a:gridCol>
                <a:gridCol w="1364015">
                  <a:extLst>
                    <a:ext uri="{9D8B030D-6E8A-4147-A177-3AD203B41FA5}">
                      <a16:colId xmlns:a16="http://schemas.microsoft.com/office/drawing/2014/main" val="2305069185"/>
                    </a:ext>
                  </a:extLst>
                </a:gridCol>
                <a:gridCol w="1364015">
                  <a:extLst>
                    <a:ext uri="{9D8B030D-6E8A-4147-A177-3AD203B41FA5}">
                      <a16:colId xmlns:a16="http://schemas.microsoft.com/office/drawing/2014/main" val="2762646431"/>
                    </a:ext>
                  </a:extLst>
                </a:gridCol>
              </a:tblGrid>
              <a:tr h="235488">
                <a:tc>
                  <a:txBody>
                    <a:bodyPr/>
                    <a:lstStyle/>
                    <a:p>
                      <a:r>
                        <a:rPr lang="en-US" dirty="0"/>
                        <a:t>Variable</a:t>
                      </a:r>
                    </a:p>
                  </a:txBody>
                  <a:tcPr/>
                </a:tc>
                <a:tc>
                  <a:txBody>
                    <a:bodyPr/>
                    <a:lstStyle/>
                    <a:p>
                      <a:r>
                        <a:rPr lang="en-US" dirty="0"/>
                        <a:t>Type</a:t>
                      </a:r>
                    </a:p>
                  </a:txBody>
                  <a:tcPr/>
                </a:tc>
                <a:tc>
                  <a:txBody>
                    <a:bodyPr/>
                    <a:lstStyle/>
                    <a:p>
                      <a:r>
                        <a:rPr lang="en-US" dirty="0"/>
                        <a:t>Sub-type</a:t>
                      </a:r>
                    </a:p>
                  </a:txBody>
                  <a:tcPr/>
                </a:tc>
                <a:tc>
                  <a:txBody>
                    <a:bodyPr/>
                    <a:lstStyle/>
                    <a:p>
                      <a:r>
                        <a:rPr lang="en-US" dirty="0"/>
                        <a:t>Example</a:t>
                      </a:r>
                    </a:p>
                  </a:txBody>
                  <a:tcPr/>
                </a:tc>
                <a:extLst>
                  <a:ext uri="{0D108BD9-81ED-4DB2-BD59-A6C34878D82A}">
                    <a16:rowId xmlns:a16="http://schemas.microsoft.com/office/drawing/2014/main" val="3923871426"/>
                  </a:ext>
                </a:extLst>
              </a:tr>
              <a:tr h="235488">
                <a:tc>
                  <a:txBody>
                    <a:bodyPr/>
                    <a:lstStyle/>
                    <a:p>
                      <a:r>
                        <a:rPr lang="en-US" dirty="0" err="1"/>
                        <a:t>loan_amnt</a:t>
                      </a:r>
                      <a:endParaRPr lang="en-US" dirty="0"/>
                    </a:p>
                  </a:txBody>
                  <a:tcPr/>
                </a:tc>
                <a:tc>
                  <a:txBody>
                    <a:bodyPr/>
                    <a:lstStyle/>
                    <a:p>
                      <a:r>
                        <a:rPr lang="en-US" dirty="0"/>
                        <a:t>Numerical</a:t>
                      </a:r>
                    </a:p>
                  </a:txBody>
                  <a:tcPr/>
                </a:tc>
                <a:tc>
                  <a:txBody>
                    <a:bodyPr/>
                    <a:lstStyle/>
                    <a:p>
                      <a:r>
                        <a:rPr lang="en-US" dirty="0" err="1"/>
                        <a:t>dbl</a:t>
                      </a:r>
                      <a:endParaRPr lang="en-US" dirty="0"/>
                    </a:p>
                  </a:txBody>
                  <a:tcPr/>
                </a:tc>
                <a:tc>
                  <a:txBody>
                    <a:bodyPr/>
                    <a:lstStyle/>
                    <a:p>
                      <a:r>
                        <a:rPr lang="en-US" dirty="0"/>
                        <a:t>7500</a:t>
                      </a:r>
                    </a:p>
                  </a:txBody>
                  <a:tcPr/>
                </a:tc>
                <a:extLst>
                  <a:ext uri="{0D108BD9-81ED-4DB2-BD59-A6C34878D82A}">
                    <a16:rowId xmlns:a16="http://schemas.microsoft.com/office/drawing/2014/main" val="2833162215"/>
                  </a:ext>
                </a:extLst>
              </a:tr>
              <a:tr h="242278">
                <a:tc>
                  <a:txBody>
                    <a:bodyPr/>
                    <a:lstStyle/>
                    <a:p>
                      <a:r>
                        <a:rPr lang="en-US" dirty="0" err="1"/>
                        <a:t>payment_plan</a:t>
                      </a:r>
                      <a:endParaRPr lang="en-US" dirty="0"/>
                    </a:p>
                  </a:txBody>
                  <a:tcPr/>
                </a:tc>
                <a:tc>
                  <a:txBody>
                    <a:bodyPr/>
                    <a:lstStyle/>
                    <a:p>
                      <a:r>
                        <a:rPr lang="en-US" dirty="0" err="1"/>
                        <a:t>Catergorical</a:t>
                      </a:r>
                      <a:endParaRPr lang="en-US" dirty="0"/>
                    </a:p>
                  </a:txBody>
                  <a:tcPr/>
                </a:tc>
                <a:tc>
                  <a:txBody>
                    <a:bodyPr/>
                    <a:lstStyle/>
                    <a:p>
                      <a:r>
                        <a:rPr lang="en-US" dirty="0" err="1"/>
                        <a:t>chr</a:t>
                      </a:r>
                      <a:endParaRPr lang="en-US" dirty="0"/>
                    </a:p>
                  </a:txBody>
                  <a:tcPr/>
                </a:tc>
                <a:tc>
                  <a:txBody>
                    <a:bodyPr/>
                    <a:lstStyle/>
                    <a:p>
                      <a:r>
                        <a:rPr lang="en-US" dirty="0"/>
                        <a:t>y</a:t>
                      </a:r>
                    </a:p>
                  </a:txBody>
                  <a:tcPr/>
                </a:tc>
                <a:extLst>
                  <a:ext uri="{0D108BD9-81ED-4DB2-BD59-A6C34878D82A}">
                    <a16:rowId xmlns:a16="http://schemas.microsoft.com/office/drawing/2014/main" val="661231496"/>
                  </a:ext>
                </a:extLst>
              </a:tr>
              <a:tr h="242278">
                <a:tc>
                  <a:txBody>
                    <a:bodyPr/>
                    <a:lstStyle/>
                    <a:p>
                      <a:r>
                        <a:rPr lang="en-US" dirty="0" err="1"/>
                        <a:t>initial_list_status</a:t>
                      </a:r>
                      <a:endParaRPr lang="en-US" dirty="0"/>
                    </a:p>
                  </a:txBody>
                  <a:tcPr/>
                </a:tc>
                <a:tc>
                  <a:txBody>
                    <a:bodyPr/>
                    <a:lstStyle/>
                    <a:p>
                      <a:r>
                        <a:rPr lang="en-US" dirty="0"/>
                        <a:t>Boolean</a:t>
                      </a:r>
                    </a:p>
                  </a:txBody>
                  <a:tcPr/>
                </a:tc>
                <a:tc>
                  <a:txBody>
                    <a:bodyPr/>
                    <a:lstStyle/>
                    <a:p>
                      <a:r>
                        <a:rPr lang="en-US" dirty="0" err="1"/>
                        <a:t>lgl</a:t>
                      </a:r>
                      <a:endParaRPr lang="en-US" dirty="0"/>
                    </a:p>
                  </a:txBody>
                  <a:tcPr/>
                </a:tc>
                <a:tc>
                  <a:txBody>
                    <a:bodyPr/>
                    <a:lstStyle/>
                    <a:p>
                      <a:r>
                        <a:rPr lang="en-US" dirty="0"/>
                        <a:t>False</a:t>
                      </a:r>
                    </a:p>
                  </a:txBody>
                  <a:tcPr/>
                </a:tc>
                <a:extLst>
                  <a:ext uri="{0D108BD9-81ED-4DB2-BD59-A6C34878D82A}">
                    <a16:rowId xmlns:a16="http://schemas.microsoft.com/office/drawing/2014/main" val="3256956519"/>
                  </a:ext>
                </a:extLst>
              </a:tr>
              <a:tr h="235488">
                <a:tc>
                  <a:txBody>
                    <a:bodyPr/>
                    <a:lstStyle/>
                    <a:p>
                      <a:r>
                        <a:rPr lang="en-US" dirty="0" err="1"/>
                        <a:t>issue_d</a:t>
                      </a:r>
                      <a:endParaRPr lang="en-US" dirty="0"/>
                    </a:p>
                  </a:txBody>
                  <a:tcPr/>
                </a:tc>
                <a:tc>
                  <a:txBody>
                    <a:bodyPr/>
                    <a:lstStyle/>
                    <a:p>
                      <a:r>
                        <a:rPr lang="en-US" dirty="0"/>
                        <a:t>Date</a:t>
                      </a:r>
                    </a:p>
                  </a:txBody>
                  <a:tcPr/>
                </a:tc>
                <a:tc>
                  <a:txBody>
                    <a:bodyPr/>
                    <a:lstStyle/>
                    <a:p>
                      <a:r>
                        <a:rPr lang="en-US" dirty="0" err="1"/>
                        <a:t>chr</a:t>
                      </a:r>
                      <a:endParaRPr lang="en-US" dirty="0"/>
                    </a:p>
                  </a:txBody>
                  <a:tcPr/>
                </a:tc>
                <a:tc>
                  <a:txBody>
                    <a:bodyPr/>
                    <a:lstStyle/>
                    <a:p>
                      <a:r>
                        <a:rPr lang="en-US" dirty="0"/>
                        <a:t>Dec-2011</a:t>
                      </a:r>
                    </a:p>
                  </a:txBody>
                  <a:tcPr/>
                </a:tc>
                <a:extLst>
                  <a:ext uri="{0D108BD9-81ED-4DB2-BD59-A6C34878D82A}">
                    <a16:rowId xmlns:a16="http://schemas.microsoft.com/office/drawing/2014/main" val="2127558636"/>
                  </a:ext>
                </a:extLst>
              </a:tr>
            </a:tbl>
          </a:graphicData>
        </a:graphic>
      </p:graphicFrame>
      <p:sp>
        <p:nvSpPr>
          <p:cNvPr id="18" name="TextBox 17">
            <a:extLst>
              <a:ext uri="{FF2B5EF4-FFF2-40B4-BE49-F238E27FC236}">
                <a16:creationId xmlns:a16="http://schemas.microsoft.com/office/drawing/2014/main" id="{06D53BFB-C1BF-F243-A55D-32BE9890C206}"/>
              </a:ext>
            </a:extLst>
          </p:cNvPr>
          <p:cNvSpPr txBox="1"/>
          <p:nvPr/>
        </p:nvSpPr>
        <p:spPr>
          <a:xfrm>
            <a:off x="200576" y="272955"/>
            <a:ext cx="3930555" cy="1477328"/>
          </a:xfrm>
          <a:prstGeom prst="rect">
            <a:avLst/>
          </a:prstGeom>
          <a:noFill/>
          <a:ln>
            <a:solidFill>
              <a:schemeClr val="bg1"/>
            </a:solidFill>
          </a:ln>
        </p:spPr>
        <p:txBody>
          <a:bodyPr wrap="square" rtlCol="0">
            <a:spAutoFit/>
          </a:bodyPr>
          <a:lstStyle/>
          <a:p>
            <a:r>
              <a:rPr lang="en-US" b="1" dirty="0">
                <a:solidFill>
                  <a:schemeClr val="bg1"/>
                </a:solidFill>
              </a:rPr>
              <a:t>Formats</a:t>
            </a:r>
            <a:r>
              <a:rPr lang="en-US" dirty="0">
                <a:solidFill>
                  <a:schemeClr val="bg1"/>
                </a:solidFill>
              </a:rPr>
              <a:t> </a:t>
            </a:r>
          </a:p>
          <a:p>
            <a:endParaRPr lang="en-US" dirty="0">
              <a:solidFill>
                <a:schemeClr val="bg1"/>
              </a:solidFill>
            </a:endParaRPr>
          </a:p>
          <a:p>
            <a:r>
              <a:rPr lang="en-US" dirty="0">
                <a:solidFill>
                  <a:schemeClr val="bg1"/>
                </a:solidFill>
              </a:rPr>
              <a:t>•   </a:t>
            </a:r>
            <a:r>
              <a:rPr lang="en-US" dirty="0" err="1">
                <a:solidFill>
                  <a:schemeClr val="bg1"/>
                </a:solidFill>
              </a:rPr>
              <a:t>lending_club_loans.csv</a:t>
            </a:r>
            <a:r>
              <a:rPr lang="en-US" dirty="0">
                <a:solidFill>
                  <a:schemeClr val="bg1"/>
                </a:solidFill>
              </a:rPr>
              <a:t> :  Internal</a:t>
            </a:r>
          </a:p>
          <a:p>
            <a:r>
              <a:rPr lang="en-US" dirty="0">
                <a:solidFill>
                  <a:schemeClr val="bg1"/>
                </a:solidFill>
              </a:rPr>
              <a:t>•   </a:t>
            </a:r>
            <a:r>
              <a:rPr lang="en-US" dirty="0" err="1">
                <a:solidFill>
                  <a:schemeClr val="bg1"/>
                </a:solidFill>
              </a:rPr>
              <a:t>state_names_info.csv</a:t>
            </a:r>
            <a:r>
              <a:rPr lang="en-US" dirty="0">
                <a:solidFill>
                  <a:schemeClr val="bg1"/>
                </a:solidFill>
              </a:rPr>
              <a:t> : External</a:t>
            </a:r>
          </a:p>
          <a:p>
            <a:r>
              <a:rPr lang="en-US" dirty="0">
                <a:solidFill>
                  <a:schemeClr val="bg1"/>
                </a:solidFill>
              </a:rPr>
              <a:t>•   </a:t>
            </a:r>
            <a:r>
              <a:rPr lang="en-US" dirty="0" err="1">
                <a:solidFill>
                  <a:schemeClr val="bg1"/>
                </a:solidFill>
              </a:rPr>
              <a:t>grade_info.csv</a:t>
            </a:r>
            <a:r>
              <a:rPr lang="en-US" dirty="0">
                <a:solidFill>
                  <a:schemeClr val="bg1"/>
                </a:solidFill>
              </a:rPr>
              <a:t> : Internal</a:t>
            </a:r>
          </a:p>
        </p:txBody>
      </p:sp>
      <p:sp>
        <p:nvSpPr>
          <p:cNvPr id="22" name="TextBox 21">
            <a:extLst>
              <a:ext uri="{FF2B5EF4-FFF2-40B4-BE49-F238E27FC236}">
                <a16:creationId xmlns:a16="http://schemas.microsoft.com/office/drawing/2014/main" id="{D359E759-7DC5-574F-8B40-8685C37C1726}"/>
              </a:ext>
            </a:extLst>
          </p:cNvPr>
          <p:cNvSpPr txBox="1"/>
          <p:nvPr/>
        </p:nvSpPr>
        <p:spPr>
          <a:xfrm>
            <a:off x="200576" y="2037131"/>
            <a:ext cx="5377218" cy="1477328"/>
          </a:xfrm>
          <a:prstGeom prst="rect">
            <a:avLst/>
          </a:prstGeom>
          <a:noFill/>
          <a:ln>
            <a:solidFill>
              <a:schemeClr val="bg1"/>
            </a:solidFill>
          </a:ln>
        </p:spPr>
        <p:txBody>
          <a:bodyPr wrap="square" rtlCol="0">
            <a:spAutoFit/>
          </a:bodyPr>
          <a:lstStyle/>
          <a:p>
            <a:r>
              <a:rPr lang="en-US" b="1" dirty="0">
                <a:solidFill>
                  <a:schemeClr val="bg1"/>
                </a:solidFill>
              </a:rPr>
              <a:t>Quality</a:t>
            </a:r>
          </a:p>
          <a:p>
            <a:endParaRPr lang="en-US" b="1" dirty="0">
              <a:solidFill>
                <a:schemeClr val="bg1"/>
              </a:solidFill>
            </a:endParaRPr>
          </a:p>
          <a:p>
            <a:r>
              <a:rPr lang="en-US" dirty="0">
                <a:solidFill>
                  <a:schemeClr val="bg1"/>
                </a:solidFill>
              </a:rPr>
              <a:t>•  116 columns &amp; 42, 538 rows raw</a:t>
            </a:r>
          </a:p>
          <a:p>
            <a:r>
              <a:rPr lang="en-US" dirty="0">
                <a:solidFill>
                  <a:schemeClr val="bg1"/>
                </a:solidFill>
              </a:rPr>
              <a:t>•  63 columns &amp; 42, 370 rows after cleaning </a:t>
            </a:r>
          </a:p>
          <a:p>
            <a:r>
              <a:rPr lang="en-US" dirty="0">
                <a:solidFill>
                  <a:schemeClr val="bg1"/>
                </a:solidFill>
              </a:rPr>
              <a:t>•  NA’s… lots of!</a:t>
            </a:r>
          </a:p>
        </p:txBody>
      </p:sp>
      <p:sp>
        <p:nvSpPr>
          <p:cNvPr id="23" name="TextBox 22">
            <a:extLst>
              <a:ext uri="{FF2B5EF4-FFF2-40B4-BE49-F238E27FC236}">
                <a16:creationId xmlns:a16="http://schemas.microsoft.com/office/drawing/2014/main" id="{14E0E058-5419-6749-97DF-F5CA842D3754}"/>
              </a:ext>
            </a:extLst>
          </p:cNvPr>
          <p:cNvSpPr txBox="1"/>
          <p:nvPr/>
        </p:nvSpPr>
        <p:spPr>
          <a:xfrm>
            <a:off x="204716" y="3807725"/>
            <a:ext cx="6374181" cy="923330"/>
          </a:xfrm>
          <a:prstGeom prst="rect">
            <a:avLst/>
          </a:prstGeom>
          <a:noFill/>
          <a:ln>
            <a:solidFill>
              <a:schemeClr val="bg1"/>
            </a:solidFill>
          </a:ln>
        </p:spPr>
        <p:txBody>
          <a:bodyPr wrap="none" rtlCol="0">
            <a:spAutoFit/>
          </a:bodyPr>
          <a:lstStyle/>
          <a:p>
            <a:r>
              <a:rPr lang="en-US" b="1" dirty="0">
                <a:solidFill>
                  <a:schemeClr val="bg1"/>
                </a:solidFill>
              </a:rPr>
              <a:t>Bias</a:t>
            </a:r>
          </a:p>
          <a:p>
            <a:r>
              <a:rPr lang="en-US" b="1" dirty="0">
                <a:solidFill>
                  <a:schemeClr val="bg1"/>
                </a:solidFill>
              </a:rPr>
              <a:t> </a:t>
            </a:r>
          </a:p>
          <a:p>
            <a:r>
              <a:rPr lang="en-US" dirty="0">
                <a:solidFill>
                  <a:schemeClr val="bg1"/>
                </a:solidFill>
              </a:rPr>
              <a:t>•  Customers from all backgrounds – no immediate bias observed </a:t>
            </a:r>
          </a:p>
        </p:txBody>
      </p:sp>
      <p:sp>
        <p:nvSpPr>
          <p:cNvPr id="24" name="TextBox 23">
            <a:extLst>
              <a:ext uri="{FF2B5EF4-FFF2-40B4-BE49-F238E27FC236}">
                <a16:creationId xmlns:a16="http://schemas.microsoft.com/office/drawing/2014/main" id="{144E9143-ABE5-F140-8F7D-E2399D918FAC}"/>
              </a:ext>
            </a:extLst>
          </p:cNvPr>
          <p:cNvSpPr txBox="1"/>
          <p:nvPr/>
        </p:nvSpPr>
        <p:spPr>
          <a:xfrm>
            <a:off x="6892119" y="2699730"/>
            <a:ext cx="5095165" cy="2031325"/>
          </a:xfrm>
          <a:prstGeom prst="rect">
            <a:avLst/>
          </a:prstGeom>
          <a:noFill/>
          <a:ln>
            <a:solidFill>
              <a:schemeClr val="bg1"/>
            </a:solidFill>
          </a:ln>
        </p:spPr>
        <p:txBody>
          <a:bodyPr wrap="square" rtlCol="0">
            <a:spAutoFit/>
          </a:bodyPr>
          <a:lstStyle/>
          <a:p>
            <a:r>
              <a:rPr lang="en-US" b="1" dirty="0">
                <a:solidFill>
                  <a:schemeClr val="bg1"/>
                </a:solidFill>
              </a:rPr>
              <a:t>Ethical Implications</a:t>
            </a:r>
          </a:p>
          <a:p>
            <a:endParaRPr lang="en-US" b="1" dirty="0">
              <a:solidFill>
                <a:schemeClr val="bg1"/>
              </a:solidFill>
            </a:endParaRPr>
          </a:p>
          <a:p>
            <a:r>
              <a:rPr lang="en-US" dirty="0">
                <a:solidFill>
                  <a:schemeClr val="bg1"/>
                </a:solidFill>
              </a:rPr>
              <a:t>•   Identifying information (</a:t>
            </a:r>
            <a:r>
              <a:rPr lang="en-US" dirty="0" err="1">
                <a:solidFill>
                  <a:schemeClr val="bg1"/>
                </a:solidFill>
              </a:rPr>
              <a:t>zip_code</a:t>
            </a:r>
            <a:r>
              <a:rPr lang="en-US" dirty="0">
                <a:solidFill>
                  <a:schemeClr val="bg1"/>
                </a:solidFill>
              </a:rPr>
              <a:t>) redacted</a:t>
            </a:r>
          </a:p>
          <a:p>
            <a:r>
              <a:rPr lang="en-US" dirty="0">
                <a:solidFill>
                  <a:schemeClr val="bg1"/>
                </a:solidFill>
              </a:rPr>
              <a:t>•   Place of employment visible</a:t>
            </a:r>
          </a:p>
          <a:p>
            <a:r>
              <a:rPr lang="en-US" dirty="0">
                <a:solidFill>
                  <a:schemeClr val="bg1"/>
                </a:solidFill>
              </a:rPr>
              <a:t>•   Customer free text “description” of reason for           loan – potentially identifying</a:t>
            </a:r>
          </a:p>
          <a:p>
            <a:r>
              <a:rPr lang="en-US" dirty="0">
                <a:solidFill>
                  <a:schemeClr val="bg1"/>
                </a:solidFill>
              </a:rPr>
              <a:t>•   Business requirement</a:t>
            </a:r>
          </a:p>
        </p:txBody>
      </p:sp>
      <p:pic>
        <p:nvPicPr>
          <p:cNvPr id="27" name="Picture 26">
            <a:extLst>
              <a:ext uri="{FF2B5EF4-FFF2-40B4-BE49-F238E27FC236}">
                <a16:creationId xmlns:a16="http://schemas.microsoft.com/office/drawing/2014/main" id="{8C997422-45A2-AA4B-9C99-4961758B285A}"/>
              </a:ext>
            </a:extLst>
          </p:cNvPr>
          <p:cNvPicPr>
            <a:picLocks noChangeAspect="1"/>
          </p:cNvPicPr>
          <p:nvPr/>
        </p:nvPicPr>
        <p:blipFill>
          <a:blip r:embed="rId4"/>
          <a:stretch>
            <a:fillRect/>
          </a:stretch>
        </p:blipFill>
        <p:spPr>
          <a:xfrm>
            <a:off x="200576" y="155966"/>
            <a:ext cx="5095165" cy="5263600"/>
          </a:xfrm>
          <a:prstGeom prst="rect">
            <a:avLst/>
          </a:prstGeom>
          <a:ln w="38100">
            <a:solidFill>
              <a:schemeClr val="bg1"/>
            </a:solidFill>
          </a:ln>
        </p:spPr>
      </p:pic>
      <p:pic>
        <p:nvPicPr>
          <p:cNvPr id="29" name="Picture 28">
            <a:extLst>
              <a:ext uri="{FF2B5EF4-FFF2-40B4-BE49-F238E27FC236}">
                <a16:creationId xmlns:a16="http://schemas.microsoft.com/office/drawing/2014/main" id="{B348606F-DAF3-E341-8889-3F0A89FE6D16}"/>
              </a:ext>
            </a:extLst>
          </p:cNvPr>
          <p:cNvPicPr>
            <a:picLocks noChangeAspect="1"/>
          </p:cNvPicPr>
          <p:nvPr/>
        </p:nvPicPr>
        <p:blipFill>
          <a:blip r:embed="rId5"/>
          <a:stretch>
            <a:fillRect/>
          </a:stretch>
        </p:blipFill>
        <p:spPr>
          <a:xfrm>
            <a:off x="5577794" y="143995"/>
            <a:ext cx="6449356" cy="5263600"/>
          </a:xfrm>
          <a:prstGeom prst="rect">
            <a:avLst/>
          </a:prstGeom>
          <a:ln w="38100">
            <a:solidFill>
              <a:schemeClr val="bg1"/>
            </a:solidFill>
          </a:ln>
        </p:spPr>
      </p:pic>
    </p:spTree>
    <p:extLst>
      <p:ext uri="{BB962C8B-B14F-4D97-AF65-F5344CB8AC3E}">
        <p14:creationId xmlns:p14="http://schemas.microsoft.com/office/powerpoint/2010/main" val="18901555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additive="base">
                                        <p:cTn id="7" dur="500" fill="hold"/>
                                        <p:tgtEl>
                                          <p:spTgt spid="27"/>
                                        </p:tgtEl>
                                        <p:attrNameLst>
                                          <p:attrName>ppt_x</p:attrName>
                                        </p:attrNameLst>
                                      </p:cBhvr>
                                      <p:tavLst>
                                        <p:tav tm="0">
                                          <p:val>
                                            <p:strVal val="#ppt_x"/>
                                          </p:val>
                                        </p:tav>
                                        <p:tav tm="100000">
                                          <p:val>
                                            <p:strVal val="#ppt_x"/>
                                          </p:val>
                                        </p:tav>
                                      </p:tavLst>
                                    </p:anim>
                                    <p:anim calcmode="lin" valueType="num">
                                      <p:cBhvr additive="base">
                                        <p:cTn id="8"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9"/>
                                        </p:tgtEl>
                                        <p:attrNameLst>
                                          <p:attrName>style.visibility</p:attrName>
                                        </p:attrNameLst>
                                      </p:cBhvr>
                                      <p:to>
                                        <p:strVal val="visible"/>
                                      </p:to>
                                    </p:set>
                                    <p:anim calcmode="lin" valueType="num">
                                      <p:cBhvr additive="base">
                                        <p:cTn id="13" dur="500" fill="hold"/>
                                        <p:tgtEl>
                                          <p:spTgt spid="29"/>
                                        </p:tgtEl>
                                        <p:attrNameLst>
                                          <p:attrName>ppt_x</p:attrName>
                                        </p:attrNameLst>
                                      </p:cBhvr>
                                      <p:tavLst>
                                        <p:tav tm="0">
                                          <p:val>
                                            <p:strVal val="#ppt_x"/>
                                          </p:val>
                                        </p:tav>
                                        <p:tav tm="100000">
                                          <p:val>
                                            <p:strVal val="#ppt_x"/>
                                          </p:val>
                                        </p:tav>
                                      </p:tavLst>
                                    </p:anim>
                                    <p:anim calcmode="lin" valueType="num">
                                      <p:cBhvr additive="base">
                                        <p:cTn id="14"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CEA480D0-1CDA-450E-B62A-17E6A8D196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491851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Subtitle 7">
            <a:extLst>
              <a:ext uri="{FF2B5EF4-FFF2-40B4-BE49-F238E27FC236}">
                <a16:creationId xmlns:a16="http://schemas.microsoft.com/office/drawing/2014/main" id="{272A9347-692A-B043-84BE-DF4576A3CB72}"/>
              </a:ext>
            </a:extLst>
          </p:cNvPr>
          <p:cNvSpPr>
            <a:spLocks noGrp="1"/>
          </p:cNvSpPr>
          <p:nvPr>
            <p:ph type="subTitle" idx="1"/>
          </p:nvPr>
        </p:nvSpPr>
        <p:spPr>
          <a:xfrm>
            <a:off x="2695193" y="5431536"/>
            <a:ext cx="6801612" cy="1052159"/>
          </a:xfrm>
        </p:spPr>
        <p:txBody>
          <a:bodyPr vert="horz" lIns="91440" tIns="45720" rIns="91440" bIns="45720" rtlCol="0">
            <a:normAutofit/>
          </a:bodyPr>
          <a:lstStyle/>
          <a:p>
            <a:r>
              <a:rPr lang="en-US" sz="5400" dirty="0"/>
              <a:t>Results - Defaults</a:t>
            </a:r>
          </a:p>
        </p:txBody>
      </p:sp>
      <p:pic>
        <p:nvPicPr>
          <p:cNvPr id="10" name="Picture 9">
            <a:extLst>
              <a:ext uri="{FF2B5EF4-FFF2-40B4-BE49-F238E27FC236}">
                <a16:creationId xmlns:a16="http://schemas.microsoft.com/office/drawing/2014/main" id="{C7A1C757-5504-3E40-90E5-F7F9EE7DA3D2}"/>
              </a:ext>
            </a:extLst>
          </p:cNvPr>
          <p:cNvPicPr>
            <a:picLocks noChangeAspect="1"/>
          </p:cNvPicPr>
          <p:nvPr/>
        </p:nvPicPr>
        <p:blipFill>
          <a:blip r:embed="rId3"/>
          <a:stretch>
            <a:fillRect/>
          </a:stretch>
        </p:blipFill>
        <p:spPr>
          <a:xfrm>
            <a:off x="200576" y="5220670"/>
            <a:ext cx="1320423" cy="1320423"/>
          </a:xfrm>
          <a:prstGeom prst="rect">
            <a:avLst/>
          </a:prstGeom>
        </p:spPr>
      </p:pic>
      <p:pic>
        <p:nvPicPr>
          <p:cNvPr id="3" name="Picture 2">
            <a:extLst>
              <a:ext uri="{FF2B5EF4-FFF2-40B4-BE49-F238E27FC236}">
                <a16:creationId xmlns:a16="http://schemas.microsoft.com/office/drawing/2014/main" id="{F44DC369-357B-A74D-8430-C116B9D5E824}"/>
              </a:ext>
            </a:extLst>
          </p:cNvPr>
          <p:cNvPicPr>
            <a:picLocks noChangeAspect="1"/>
          </p:cNvPicPr>
          <p:nvPr/>
        </p:nvPicPr>
        <p:blipFill>
          <a:blip r:embed="rId4"/>
          <a:stretch>
            <a:fillRect/>
          </a:stretch>
        </p:blipFill>
        <p:spPr>
          <a:xfrm>
            <a:off x="1689100" y="148336"/>
            <a:ext cx="8813800" cy="5283200"/>
          </a:xfrm>
          <a:prstGeom prst="rect">
            <a:avLst/>
          </a:prstGeom>
          <a:ln w="38100">
            <a:solidFill>
              <a:schemeClr val="bg1"/>
            </a:solidFill>
          </a:ln>
        </p:spPr>
      </p:pic>
      <p:pic>
        <p:nvPicPr>
          <p:cNvPr id="11" name="Picture 10">
            <a:extLst>
              <a:ext uri="{FF2B5EF4-FFF2-40B4-BE49-F238E27FC236}">
                <a16:creationId xmlns:a16="http://schemas.microsoft.com/office/drawing/2014/main" id="{531685FB-9F57-F842-AC30-D2F1618974E2}"/>
              </a:ext>
            </a:extLst>
          </p:cNvPr>
          <p:cNvPicPr>
            <a:picLocks noChangeAspect="1"/>
          </p:cNvPicPr>
          <p:nvPr/>
        </p:nvPicPr>
        <p:blipFill>
          <a:blip r:embed="rId5"/>
          <a:stretch>
            <a:fillRect/>
          </a:stretch>
        </p:blipFill>
        <p:spPr>
          <a:xfrm>
            <a:off x="2145321" y="1591626"/>
            <a:ext cx="7901357" cy="2396620"/>
          </a:xfrm>
          <a:prstGeom prst="rect">
            <a:avLst/>
          </a:prstGeom>
          <a:ln w="38100">
            <a:solidFill>
              <a:schemeClr val="bg1"/>
            </a:solidFill>
          </a:ln>
        </p:spPr>
      </p:pic>
    </p:spTree>
    <p:extLst>
      <p:ext uri="{BB962C8B-B14F-4D97-AF65-F5344CB8AC3E}">
        <p14:creationId xmlns:p14="http://schemas.microsoft.com/office/powerpoint/2010/main" val="38235059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additive="base">
                                        <p:cTn id="13" dur="500" fill="hold"/>
                                        <p:tgtEl>
                                          <p:spTgt spid="11"/>
                                        </p:tgtEl>
                                        <p:attrNameLst>
                                          <p:attrName>ppt_x</p:attrName>
                                        </p:attrNameLst>
                                      </p:cBhvr>
                                      <p:tavLst>
                                        <p:tav tm="0">
                                          <p:val>
                                            <p:strVal val="#ppt_x"/>
                                          </p:val>
                                        </p:tav>
                                        <p:tav tm="100000">
                                          <p:val>
                                            <p:strVal val="#ppt_x"/>
                                          </p:val>
                                        </p:tav>
                                      </p:tavLst>
                                    </p:anim>
                                    <p:anim calcmode="lin" valueType="num">
                                      <p:cBhvr additive="base">
                                        <p:cTn id="1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CEA480D0-1CDA-450E-B62A-17E6A8D196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491851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Subtitle 7">
            <a:extLst>
              <a:ext uri="{FF2B5EF4-FFF2-40B4-BE49-F238E27FC236}">
                <a16:creationId xmlns:a16="http://schemas.microsoft.com/office/drawing/2014/main" id="{272A9347-692A-B043-84BE-DF4576A3CB72}"/>
              </a:ext>
            </a:extLst>
          </p:cNvPr>
          <p:cNvSpPr>
            <a:spLocks noGrp="1"/>
          </p:cNvSpPr>
          <p:nvPr>
            <p:ph type="subTitle" idx="1"/>
          </p:nvPr>
        </p:nvSpPr>
        <p:spPr>
          <a:xfrm>
            <a:off x="2557698" y="5354379"/>
            <a:ext cx="7076603" cy="1245182"/>
          </a:xfrm>
        </p:spPr>
        <p:txBody>
          <a:bodyPr vert="horz" lIns="91440" tIns="45720" rIns="91440" bIns="45720" rtlCol="0">
            <a:normAutofit/>
          </a:bodyPr>
          <a:lstStyle/>
          <a:p>
            <a:r>
              <a:rPr lang="en-US" sz="5400" dirty="0"/>
              <a:t>Results – Geography</a:t>
            </a:r>
          </a:p>
        </p:txBody>
      </p:sp>
      <p:pic>
        <p:nvPicPr>
          <p:cNvPr id="6" name="Picture 5">
            <a:extLst>
              <a:ext uri="{FF2B5EF4-FFF2-40B4-BE49-F238E27FC236}">
                <a16:creationId xmlns:a16="http://schemas.microsoft.com/office/drawing/2014/main" id="{5CF8B0DF-9B1A-B147-BD6E-3CF2EB221997}"/>
              </a:ext>
            </a:extLst>
          </p:cNvPr>
          <p:cNvPicPr>
            <a:picLocks noChangeAspect="1"/>
          </p:cNvPicPr>
          <p:nvPr/>
        </p:nvPicPr>
        <p:blipFill>
          <a:blip r:embed="rId3"/>
          <a:stretch>
            <a:fillRect/>
          </a:stretch>
        </p:blipFill>
        <p:spPr>
          <a:xfrm>
            <a:off x="200576" y="5220670"/>
            <a:ext cx="1320423" cy="1320423"/>
          </a:xfrm>
          <a:prstGeom prst="rect">
            <a:avLst/>
          </a:prstGeom>
        </p:spPr>
      </p:pic>
      <p:pic>
        <p:nvPicPr>
          <p:cNvPr id="5" name="Picture 4">
            <a:extLst>
              <a:ext uri="{FF2B5EF4-FFF2-40B4-BE49-F238E27FC236}">
                <a16:creationId xmlns:a16="http://schemas.microsoft.com/office/drawing/2014/main" id="{EE1F15AA-352A-614C-937E-412EBED1463F}"/>
              </a:ext>
            </a:extLst>
          </p:cNvPr>
          <p:cNvPicPr>
            <a:picLocks noChangeAspect="1"/>
          </p:cNvPicPr>
          <p:nvPr/>
        </p:nvPicPr>
        <p:blipFill>
          <a:blip r:embed="rId4"/>
          <a:stretch>
            <a:fillRect/>
          </a:stretch>
        </p:blipFill>
        <p:spPr>
          <a:xfrm>
            <a:off x="2352505" y="104316"/>
            <a:ext cx="7236125" cy="5410200"/>
          </a:xfrm>
          <a:prstGeom prst="rect">
            <a:avLst/>
          </a:prstGeom>
          <a:ln w="38100">
            <a:solidFill>
              <a:schemeClr val="bg1"/>
            </a:solidFill>
          </a:ln>
        </p:spPr>
      </p:pic>
      <p:pic>
        <p:nvPicPr>
          <p:cNvPr id="11" name="Picture 10">
            <a:extLst>
              <a:ext uri="{FF2B5EF4-FFF2-40B4-BE49-F238E27FC236}">
                <a16:creationId xmlns:a16="http://schemas.microsoft.com/office/drawing/2014/main" id="{5DD35B10-3C11-694B-89E9-464F24B1DB91}"/>
              </a:ext>
            </a:extLst>
          </p:cNvPr>
          <p:cNvPicPr>
            <a:picLocks noChangeAspect="1"/>
          </p:cNvPicPr>
          <p:nvPr/>
        </p:nvPicPr>
        <p:blipFill>
          <a:blip r:embed="rId5"/>
          <a:stretch>
            <a:fillRect/>
          </a:stretch>
        </p:blipFill>
        <p:spPr>
          <a:xfrm>
            <a:off x="2398176" y="101667"/>
            <a:ext cx="7144785" cy="5333038"/>
          </a:xfrm>
          <a:prstGeom prst="rect">
            <a:avLst/>
          </a:prstGeom>
          <a:ln w="38100">
            <a:solidFill>
              <a:schemeClr val="bg1"/>
            </a:solidFill>
          </a:ln>
        </p:spPr>
      </p:pic>
      <p:pic>
        <p:nvPicPr>
          <p:cNvPr id="7" name="Picture 6">
            <a:extLst>
              <a:ext uri="{FF2B5EF4-FFF2-40B4-BE49-F238E27FC236}">
                <a16:creationId xmlns:a16="http://schemas.microsoft.com/office/drawing/2014/main" id="{5A8B1536-48F7-0545-AF91-6A0910ECCE05}"/>
              </a:ext>
            </a:extLst>
          </p:cNvPr>
          <p:cNvPicPr>
            <a:picLocks noChangeAspect="1"/>
          </p:cNvPicPr>
          <p:nvPr/>
        </p:nvPicPr>
        <p:blipFill>
          <a:blip r:embed="rId6"/>
          <a:stretch>
            <a:fillRect/>
          </a:stretch>
        </p:blipFill>
        <p:spPr>
          <a:xfrm>
            <a:off x="96643" y="79809"/>
            <a:ext cx="8641497" cy="5333038"/>
          </a:xfrm>
          <a:prstGeom prst="rect">
            <a:avLst/>
          </a:prstGeom>
          <a:ln w="38100">
            <a:solidFill>
              <a:schemeClr val="bg1"/>
            </a:solidFill>
          </a:ln>
        </p:spPr>
      </p:pic>
      <p:pic>
        <p:nvPicPr>
          <p:cNvPr id="3" name="Picture 2">
            <a:extLst>
              <a:ext uri="{FF2B5EF4-FFF2-40B4-BE49-F238E27FC236}">
                <a16:creationId xmlns:a16="http://schemas.microsoft.com/office/drawing/2014/main" id="{0D86925F-1791-2247-BBF8-80AFFC569DD0}"/>
              </a:ext>
            </a:extLst>
          </p:cNvPr>
          <p:cNvPicPr>
            <a:picLocks noChangeAspect="1"/>
          </p:cNvPicPr>
          <p:nvPr/>
        </p:nvPicPr>
        <p:blipFill>
          <a:blip r:embed="rId7"/>
          <a:stretch>
            <a:fillRect/>
          </a:stretch>
        </p:blipFill>
        <p:spPr>
          <a:xfrm>
            <a:off x="7121948" y="79809"/>
            <a:ext cx="4979034" cy="5333038"/>
          </a:xfrm>
          <a:prstGeom prst="rect">
            <a:avLst/>
          </a:prstGeom>
          <a:ln w="38100">
            <a:solidFill>
              <a:schemeClr val="bg1"/>
            </a:solidFill>
          </a:ln>
        </p:spPr>
      </p:pic>
      <p:pic>
        <p:nvPicPr>
          <p:cNvPr id="13" name="Picture 12">
            <a:extLst>
              <a:ext uri="{FF2B5EF4-FFF2-40B4-BE49-F238E27FC236}">
                <a16:creationId xmlns:a16="http://schemas.microsoft.com/office/drawing/2014/main" id="{A48C5E7C-0B27-7747-996F-26E99E059B98}"/>
              </a:ext>
            </a:extLst>
          </p:cNvPr>
          <p:cNvPicPr>
            <a:picLocks noChangeAspect="1"/>
          </p:cNvPicPr>
          <p:nvPr/>
        </p:nvPicPr>
        <p:blipFill>
          <a:blip r:embed="rId8"/>
          <a:stretch>
            <a:fillRect/>
          </a:stretch>
        </p:blipFill>
        <p:spPr>
          <a:xfrm>
            <a:off x="654655" y="2769547"/>
            <a:ext cx="5909281" cy="2505021"/>
          </a:xfrm>
          <a:prstGeom prst="rect">
            <a:avLst/>
          </a:prstGeom>
          <a:ln w="38100">
            <a:solidFill>
              <a:schemeClr val="bg1"/>
            </a:solidFill>
          </a:ln>
        </p:spPr>
      </p:pic>
      <p:pic>
        <p:nvPicPr>
          <p:cNvPr id="15" name="Picture 14">
            <a:extLst>
              <a:ext uri="{FF2B5EF4-FFF2-40B4-BE49-F238E27FC236}">
                <a16:creationId xmlns:a16="http://schemas.microsoft.com/office/drawing/2014/main" id="{93B2091D-51E2-2643-9F90-902A43463757}"/>
              </a:ext>
            </a:extLst>
          </p:cNvPr>
          <p:cNvPicPr>
            <a:picLocks noChangeAspect="1"/>
          </p:cNvPicPr>
          <p:nvPr/>
        </p:nvPicPr>
        <p:blipFill>
          <a:blip r:embed="rId9"/>
          <a:stretch>
            <a:fillRect/>
          </a:stretch>
        </p:blipFill>
        <p:spPr>
          <a:xfrm>
            <a:off x="654655" y="209206"/>
            <a:ext cx="5909281" cy="2428177"/>
          </a:xfrm>
          <a:prstGeom prst="rect">
            <a:avLst/>
          </a:prstGeom>
          <a:ln w="38100">
            <a:solidFill>
              <a:schemeClr val="bg1"/>
            </a:solidFill>
          </a:ln>
        </p:spPr>
      </p:pic>
      <p:pic>
        <p:nvPicPr>
          <p:cNvPr id="17" name="Picture 16">
            <a:extLst>
              <a:ext uri="{FF2B5EF4-FFF2-40B4-BE49-F238E27FC236}">
                <a16:creationId xmlns:a16="http://schemas.microsoft.com/office/drawing/2014/main" id="{9C865871-7CFB-2941-BD9E-7B52382BE892}"/>
              </a:ext>
            </a:extLst>
          </p:cNvPr>
          <p:cNvPicPr>
            <a:picLocks noChangeAspect="1"/>
          </p:cNvPicPr>
          <p:nvPr/>
        </p:nvPicPr>
        <p:blipFill>
          <a:blip r:embed="rId10"/>
          <a:stretch>
            <a:fillRect/>
          </a:stretch>
        </p:blipFill>
        <p:spPr>
          <a:xfrm>
            <a:off x="481299" y="331055"/>
            <a:ext cx="6224896" cy="4765484"/>
          </a:xfrm>
          <a:prstGeom prst="rect">
            <a:avLst/>
          </a:prstGeom>
          <a:ln w="38100">
            <a:solidFill>
              <a:schemeClr val="bg1"/>
            </a:solidFill>
          </a:ln>
        </p:spPr>
      </p:pic>
    </p:spTree>
    <p:extLst>
      <p:ext uri="{BB962C8B-B14F-4D97-AF65-F5344CB8AC3E}">
        <p14:creationId xmlns:p14="http://schemas.microsoft.com/office/powerpoint/2010/main" val="20598554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additive="base">
                                        <p:cTn id="13" dur="500" fill="hold"/>
                                        <p:tgtEl>
                                          <p:spTgt spid="11"/>
                                        </p:tgtEl>
                                        <p:attrNameLst>
                                          <p:attrName>ppt_x</p:attrName>
                                        </p:attrNameLst>
                                      </p:cBhvr>
                                      <p:tavLst>
                                        <p:tav tm="0">
                                          <p:val>
                                            <p:strVal val="#ppt_x"/>
                                          </p:val>
                                        </p:tav>
                                        <p:tav tm="100000">
                                          <p:val>
                                            <p:strVal val="#ppt_x"/>
                                          </p:val>
                                        </p:tav>
                                      </p:tavLst>
                                    </p:anim>
                                    <p:anim calcmode="lin" valueType="num">
                                      <p:cBhvr additive="base">
                                        <p:cTn id="1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gtEl>
                                        <p:attrNameLst>
                                          <p:attrName>style.visibility</p:attrName>
                                        </p:attrNameLst>
                                      </p:cBhvr>
                                      <p:to>
                                        <p:strVal val="visible"/>
                                      </p:to>
                                    </p:set>
                                    <p:anim calcmode="lin" valueType="num">
                                      <p:cBhvr additive="base">
                                        <p:cTn id="25" dur="500" fill="hold"/>
                                        <p:tgtEl>
                                          <p:spTgt spid="3"/>
                                        </p:tgtEl>
                                        <p:attrNameLst>
                                          <p:attrName>ppt_x</p:attrName>
                                        </p:attrNameLst>
                                      </p:cBhvr>
                                      <p:tavLst>
                                        <p:tav tm="0">
                                          <p:val>
                                            <p:strVal val="#ppt_x"/>
                                          </p:val>
                                        </p:tav>
                                        <p:tav tm="100000">
                                          <p:val>
                                            <p:strVal val="#ppt_x"/>
                                          </p:val>
                                        </p:tav>
                                      </p:tavLst>
                                    </p:anim>
                                    <p:anim calcmode="lin" valueType="num">
                                      <p:cBhvr additive="base">
                                        <p:cTn id="26"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5"/>
                                        </p:tgtEl>
                                        <p:attrNameLst>
                                          <p:attrName>style.visibility</p:attrName>
                                        </p:attrNameLst>
                                      </p:cBhvr>
                                      <p:to>
                                        <p:strVal val="visible"/>
                                      </p:to>
                                    </p:set>
                                    <p:anim calcmode="lin" valueType="num">
                                      <p:cBhvr additive="base">
                                        <p:cTn id="31" dur="500" fill="hold"/>
                                        <p:tgtEl>
                                          <p:spTgt spid="15"/>
                                        </p:tgtEl>
                                        <p:attrNameLst>
                                          <p:attrName>ppt_x</p:attrName>
                                        </p:attrNameLst>
                                      </p:cBhvr>
                                      <p:tavLst>
                                        <p:tav tm="0">
                                          <p:val>
                                            <p:strVal val="#ppt_x"/>
                                          </p:val>
                                        </p:tav>
                                        <p:tav tm="100000">
                                          <p:val>
                                            <p:strVal val="#ppt_x"/>
                                          </p:val>
                                        </p:tav>
                                      </p:tavLst>
                                    </p:anim>
                                    <p:anim calcmode="lin" valueType="num">
                                      <p:cBhvr additive="base">
                                        <p:cTn id="32"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3"/>
                                        </p:tgtEl>
                                        <p:attrNameLst>
                                          <p:attrName>style.visibility</p:attrName>
                                        </p:attrNameLst>
                                      </p:cBhvr>
                                      <p:to>
                                        <p:strVal val="visible"/>
                                      </p:to>
                                    </p:set>
                                    <p:anim calcmode="lin" valueType="num">
                                      <p:cBhvr additive="base">
                                        <p:cTn id="37" dur="500" fill="hold"/>
                                        <p:tgtEl>
                                          <p:spTgt spid="13"/>
                                        </p:tgtEl>
                                        <p:attrNameLst>
                                          <p:attrName>ppt_x</p:attrName>
                                        </p:attrNameLst>
                                      </p:cBhvr>
                                      <p:tavLst>
                                        <p:tav tm="0">
                                          <p:val>
                                            <p:strVal val="#ppt_x"/>
                                          </p:val>
                                        </p:tav>
                                        <p:tav tm="100000">
                                          <p:val>
                                            <p:strVal val="#ppt_x"/>
                                          </p:val>
                                        </p:tav>
                                      </p:tavLst>
                                    </p:anim>
                                    <p:anim calcmode="lin" valueType="num">
                                      <p:cBhvr additive="base">
                                        <p:cTn id="3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7"/>
                                        </p:tgtEl>
                                        <p:attrNameLst>
                                          <p:attrName>style.visibility</p:attrName>
                                        </p:attrNameLst>
                                      </p:cBhvr>
                                      <p:to>
                                        <p:strVal val="visible"/>
                                      </p:to>
                                    </p:set>
                                    <p:anim calcmode="lin" valueType="num">
                                      <p:cBhvr additive="base">
                                        <p:cTn id="43" dur="500" fill="hold"/>
                                        <p:tgtEl>
                                          <p:spTgt spid="17"/>
                                        </p:tgtEl>
                                        <p:attrNameLst>
                                          <p:attrName>ppt_x</p:attrName>
                                        </p:attrNameLst>
                                      </p:cBhvr>
                                      <p:tavLst>
                                        <p:tav tm="0">
                                          <p:val>
                                            <p:strVal val="#ppt_x"/>
                                          </p:val>
                                        </p:tav>
                                        <p:tav tm="100000">
                                          <p:val>
                                            <p:strVal val="#ppt_x"/>
                                          </p:val>
                                        </p:tav>
                                      </p:tavLst>
                                    </p:anim>
                                    <p:anim calcmode="lin" valueType="num">
                                      <p:cBhvr additive="base">
                                        <p:cTn id="44"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CEA480D0-1CDA-450E-B62A-17E6A8D196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491851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7AC436D0-3891-F749-8EE9-F25506AE9913}"/>
              </a:ext>
            </a:extLst>
          </p:cNvPr>
          <p:cNvPicPr>
            <a:picLocks noChangeAspect="1"/>
          </p:cNvPicPr>
          <p:nvPr/>
        </p:nvPicPr>
        <p:blipFill>
          <a:blip r:embed="rId3"/>
          <a:stretch>
            <a:fillRect/>
          </a:stretch>
        </p:blipFill>
        <p:spPr>
          <a:xfrm>
            <a:off x="200576" y="5220670"/>
            <a:ext cx="1320423" cy="1320423"/>
          </a:xfrm>
          <a:prstGeom prst="rect">
            <a:avLst/>
          </a:prstGeom>
        </p:spPr>
      </p:pic>
      <p:sp>
        <p:nvSpPr>
          <p:cNvPr id="14" name="Subtitle 7">
            <a:extLst>
              <a:ext uri="{FF2B5EF4-FFF2-40B4-BE49-F238E27FC236}">
                <a16:creationId xmlns:a16="http://schemas.microsoft.com/office/drawing/2014/main" id="{220CAAF3-81B5-354F-978F-573A517F25FE}"/>
              </a:ext>
            </a:extLst>
          </p:cNvPr>
          <p:cNvSpPr txBox="1">
            <a:spLocks/>
          </p:cNvSpPr>
          <p:nvPr/>
        </p:nvSpPr>
        <p:spPr>
          <a:xfrm>
            <a:off x="2557698" y="5295911"/>
            <a:ext cx="7076603" cy="1245182"/>
          </a:xfrm>
          <a:prstGeom prst="rect">
            <a:avLst/>
          </a:prstGeom>
          <a:noFill/>
        </p:spPr>
        <p:txBody>
          <a:bodyPr vert="horz" lIns="91440" tIns="45720" rIns="91440" bIns="45720" rtlCol="0">
            <a:normAutofit/>
          </a:bodyPr>
          <a:lstStyle>
            <a:lvl1pPr marL="0" indent="0" algn="ctr" defTabSz="914400" rtl="0" eaLnBrk="1" latinLnBrk="0" hangingPunct="1">
              <a:lnSpc>
                <a:spcPct val="100000"/>
              </a:lnSpc>
              <a:spcBef>
                <a:spcPts val="1000"/>
              </a:spcBef>
              <a:buClr>
                <a:schemeClr val="accent2"/>
              </a:buClr>
              <a:buFont typeface="Arial" panose="020B0604020202020204" pitchFamily="34" charset="0"/>
              <a:buNone/>
              <a:defRPr sz="2000" kern="1200">
                <a:solidFill>
                  <a:schemeClr val="tx1">
                    <a:lumMod val="75000"/>
                    <a:lumOff val="25000"/>
                  </a:schemeClr>
                </a:solidFill>
                <a:latin typeface="+mn-lt"/>
                <a:ea typeface="+mn-ea"/>
                <a:cs typeface="+mn-cs"/>
              </a:defRPr>
            </a:lvl1pPr>
            <a:lvl2pPr marL="457200" indent="0" algn="ctr" defTabSz="914400" rtl="0" eaLnBrk="1" latinLnBrk="0" hangingPunct="1">
              <a:lnSpc>
                <a:spcPct val="100000"/>
              </a:lnSpc>
              <a:spcBef>
                <a:spcPts val="1000"/>
              </a:spcBef>
              <a:buClr>
                <a:schemeClr val="accent2"/>
              </a:buClr>
              <a:buFont typeface="Arial" panose="020B0604020202020204" pitchFamily="34" charset="0"/>
              <a:buNone/>
              <a:defRPr sz="2000" kern="1200">
                <a:solidFill>
                  <a:schemeClr val="tx1">
                    <a:lumMod val="85000"/>
                    <a:lumOff val="15000"/>
                  </a:schemeClr>
                </a:solidFill>
                <a:latin typeface="+mn-lt"/>
                <a:ea typeface="+mn-ea"/>
                <a:cs typeface="+mn-cs"/>
              </a:defRPr>
            </a:lvl2pPr>
            <a:lvl3pPr marL="914400" indent="0" algn="ctr" defTabSz="914400" rtl="0" eaLnBrk="1" latinLnBrk="0" hangingPunct="1">
              <a:lnSpc>
                <a:spcPct val="100000"/>
              </a:lnSpc>
              <a:spcBef>
                <a:spcPts val="1000"/>
              </a:spcBef>
              <a:buClr>
                <a:schemeClr val="accent2"/>
              </a:buClr>
              <a:buFont typeface="Arial" panose="020B0604020202020204" pitchFamily="34" charset="0"/>
              <a:buNone/>
              <a:defRPr sz="1800" kern="1200">
                <a:solidFill>
                  <a:schemeClr val="tx1">
                    <a:lumMod val="85000"/>
                    <a:lumOff val="15000"/>
                  </a:schemeClr>
                </a:solidFill>
                <a:latin typeface="+mn-lt"/>
                <a:ea typeface="+mn-ea"/>
                <a:cs typeface="+mn-cs"/>
              </a:defRPr>
            </a:lvl3pPr>
            <a:lvl4pPr marL="13716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lumMod val="85000"/>
                    <a:lumOff val="15000"/>
                  </a:schemeClr>
                </a:solidFill>
                <a:latin typeface="+mn-lt"/>
                <a:ea typeface="+mn-ea"/>
                <a:cs typeface="+mn-cs"/>
              </a:defRPr>
            </a:lvl4pPr>
            <a:lvl5pPr marL="18288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lumMod val="85000"/>
                    <a:lumOff val="15000"/>
                  </a:schemeClr>
                </a:solidFill>
                <a:latin typeface="+mn-lt"/>
                <a:ea typeface="+mn-ea"/>
                <a:cs typeface="+mn-cs"/>
              </a:defRPr>
            </a:lvl5pPr>
            <a:lvl6pPr marL="22860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100000"/>
              </a:lnSpc>
              <a:spcBef>
                <a:spcPts val="1000"/>
              </a:spcBef>
              <a:buClr>
                <a:schemeClr val="accent2"/>
              </a:buClr>
              <a:buFont typeface="Arial" panose="020B0604020202020204" pitchFamily="34" charset="0"/>
              <a:buNone/>
              <a:defRPr sz="1600" kern="1200" baseline="0">
                <a:solidFill>
                  <a:schemeClr val="tx1"/>
                </a:solidFill>
                <a:latin typeface="+mn-lt"/>
                <a:ea typeface="+mn-ea"/>
                <a:cs typeface="+mn-cs"/>
              </a:defRPr>
            </a:lvl8pPr>
            <a:lvl9pPr marL="3657600" indent="0" algn="ctr" defTabSz="914400" rtl="0" eaLnBrk="1" latinLnBrk="0" hangingPunct="1">
              <a:lnSpc>
                <a:spcPct val="100000"/>
              </a:lnSpc>
              <a:spcBef>
                <a:spcPts val="1000"/>
              </a:spcBef>
              <a:buClr>
                <a:schemeClr val="accent2"/>
              </a:buClr>
              <a:buFont typeface="Arial" panose="020B0604020202020204" pitchFamily="34" charset="0"/>
              <a:buNone/>
              <a:defRPr sz="1600" kern="1200" baseline="0">
                <a:solidFill>
                  <a:schemeClr val="tx1"/>
                </a:solidFill>
                <a:latin typeface="+mn-lt"/>
                <a:ea typeface="+mn-ea"/>
                <a:cs typeface="+mn-cs"/>
              </a:defRPr>
            </a:lvl9pPr>
          </a:lstStyle>
          <a:p>
            <a:r>
              <a:rPr lang="en-US" sz="5400" dirty="0"/>
              <a:t>Results – Purpose</a:t>
            </a:r>
          </a:p>
        </p:txBody>
      </p:sp>
      <p:pic>
        <p:nvPicPr>
          <p:cNvPr id="19" name="Picture 18">
            <a:extLst>
              <a:ext uri="{FF2B5EF4-FFF2-40B4-BE49-F238E27FC236}">
                <a16:creationId xmlns:a16="http://schemas.microsoft.com/office/drawing/2014/main" id="{1F639730-9801-EC44-AF1B-DF67E7487BC1}"/>
              </a:ext>
            </a:extLst>
          </p:cNvPr>
          <p:cNvPicPr>
            <a:picLocks noChangeAspect="1"/>
          </p:cNvPicPr>
          <p:nvPr/>
        </p:nvPicPr>
        <p:blipFill>
          <a:blip r:embed="rId4"/>
          <a:stretch>
            <a:fillRect/>
          </a:stretch>
        </p:blipFill>
        <p:spPr>
          <a:xfrm>
            <a:off x="2975394" y="165452"/>
            <a:ext cx="6241210" cy="5228673"/>
          </a:xfrm>
          <a:prstGeom prst="rect">
            <a:avLst/>
          </a:prstGeom>
          <a:ln w="38100">
            <a:solidFill>
              <a:schemeClr val="bg1"/>
            </a:solidFill>
          </a:ln>
        </p:spPr>
      </p:pic>
      <p:pic>
        <p:nvPicPr>
          <p:cNvPr id="16" name="Picture 15">
            <a:extLst>
              <a:ext uri="{FF2B5EF4-FFF2-40B4-BE49-F238E27FC236}">
                <a16:creationId xmlns:a16="http://schemas.microsoft.com/office/drawing/2014/main" id="{6FFCBB06-3E80-0B48-B3BC-18BB803999E7}"/>
              </a:ext>
            </a:extLst>
          </p:cNvPr>
          <p:cNvPicPr>
            <a:picLocks noChangeAspect="1"/>
          </p:cNvPicPr>
          <p:nvPr/>
        </p:nvPicPr>
        <p:blipFill>
          <a:blip r:embed="rId5"/>
          <a:stretch>
            <a:fillRect/>
          </a:stretch>
        </p:blipFill>
        <p:spPr>
          <a:xfrm>
            <a:off x="2975394" y="165452"/>
            <a:ext cx="6241209" cy="5228672"/>
          </a:xfrm>
          <a:prstGeom prst="rect">
            <a:avLst/>
          </a:prstGeom>
          <a:ln w="38100">
            <a:solidFill>
              <a:schemeClr val="bg1"/>
            </a:solidFill>
          </a:ln>
        </p:spPr>
      </p:pic>
      <p:pic>
        <p:nvPicPr>
          <p:cNvPr id="22" name="Picture 21">
            <a:extLst>
              <a:ext uri="{FF2B5EF4-FFF2-40B4-BE49-F238E27FC236}">
                <a16:creationId xmlns:a16="http://schemas.microsoft.com/office/drawing/2014/main" id="{E82E0FA5-EA21-6A41-9DF5-BF47CE1FB4DC}"/>
              </a:ext>
            </a:extLst>
          </p:cNvPr>
          <p:cNvPicPr>
            <a:picLocks noChangeAspect="1"/>
          </p:cNvPicPr>
          <p:nvPr/>
        </p:nvPicPr>
        <p:blipFill>
          <a:blip r:embed="rId6"/>
          <a:stretch>
            <a:fillRect/>
          </a:stretch>
        </p:blipFill>
        <p:spPr>
          <a:xfrm>
            <a:off x="6045669" y="874581"/>
            <a:ext cx="4625329" cy="4209382"/>
          </a:xfrm>
          <a:prstGeom prst="rect">
            <a:avLst/>
          </a:prstGeom>
          <a:ln w="38100">
            <a:solidFill>
              <a:schemeClr val="bg1"/>
            </a:solidFill>
          </a:ln>
        </p:spPr>
      </p:pic>
    </p:spTree>
    <p:extLst>
      <p:ext uri="{BB962C8B-B14F-4D97-AF65-F5344CB8AC3E}">
        <p14:creationId xmlns:p14="http://schemas.microsoft.com/office/powerpoint/2010/main" val="40570909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fill="hold"/>
                                        <p:tgtEl>
                                          <p:spTgt spid="19"/>
                                        </p:tgtEl>
                                        <p:attrNameLst>
                                          <p:attrName>ppt_x</p:attrName>
                                        </p:attrNameLst>
                                      </p:cBhvr>
                                      <p:tavLst>
                                        <p:tav tm="0">
                                          <p:val>
                                            <p:strVal val="#ppt_x"/>
                                          </p:val>
                                        </p:tav>
                                        <p:tav tm="100000">
                                          <p:val>
                                            <p:strVal val="#ppt_x"/>
                                          </p:val>
                                        </p:tav>
                                      </p:tavLst>
                                    </p:anim>
                                    <p:anim calcmode="lin" valueType="num">
                                      <p:cBhvr additive="base">
                                        <p:cTn id="8"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6"/>
                                        </p:tgtEl>
                                        <p:attrNameLst>
                                          <p:attrName>style.visibility</p:attrName>
                                        </p:attrNameLst>
                                      </p:cBhvr>
                                      <p:to>
                                        <p:strVal val="visible"/>
                                      </p:to>
                                    </p:set>
                                    <p:anim calcmode="lin" valueType="num">
                                      <p:cBhvr additive="base">
                                        <p:cTn id="13" dur="500" fill="hold"/>
                                        <p:tgtEl>
                                          <p:spTgt spid="16"/>
                                        </p:tgtEl>
                                        <p:attrNameLst>
                                          <p:attrName>ppt_x</p:attrName>
                                        </p:attrNameLst>
                                      </p:cBhvr>
                                      <p:tavLst>
                                        <p:tav tm="0">
                                          <p:val>
                                            <p:strVal val="#ppt_x"/>
                                          </p:val>
                                        </p:tav>
                                        <p:tav tm="100000">
                                          <p:val>
                                            <p:strVal val="#ppt_x"/>
                                          </p:val>
                                        </p:tav>
                                      </p:tavLst>
                                    </p:anim>
                                    <p:anim calcmode="lin" valueType="num">
                                      <p:cBhvr additive="base">
                                        <p:cTn id="14"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Parcel">
  <a:themeElements>
    <a:clrScheme name="Parcel">
      <a:dk1>
        <a:srgbClr val="000000"/>
      </a:dk1>
      <a:lt1>
        <a:sysClr val="window" lastClr="FFFFFF"/>
      </a:lt1>
      <a:dk2>
        <a:srgbClr val="5E5E5E"/>
      </a:dk2>
      <a:lt2>
        <a:srgbClr val="DDDDDD"/>
      </a:lt2>
      <a:accent1>
        <a:srgbClr val="A6B727"/>
      </a:accent1>
      <a:accent2>
        <a:srgbClr val="418AB3"/>
      </a:accent2>
      <a:accent3>
        <a:srgbClr val="F69200"/>
      </a:accent3>
      <a:accent4>
        <a:srgbClr val="838383"/>
      </a:accent4>
      <a:accent5>
        <a:srgbClr val="FEC306"/>
      </a:accent5>
      <a:accent6>
        <a:srgbClr val="DF5327"/>
      </a:accent6>
      <a:hlink>
        <a:srgbClr val="F59E00"/>
      </a:hlink>
      <a:folHlink>
        <a:srgbClr val="B2B2B2"/>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A425FB89-E954-4A2A-81DC-D90804A94DB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{CB546EC3-2379-EC4D-A8A1-9B48F728DA75}tf10001120</Template>
  <TotalTime>599</TotalTime>
  <Words>1388</Words>
  <Application>Microsoft Macintosh PowerPoint</Application>
  <PresentationFormat>Widescreen</PresentationFormat>
  <Paragraphs>185</Paragraphs>
  <Slides>16</Slides>
  <Notes>15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Gill Sans MT</vt:lpstr>
      <vt:lpstr>Parcel</vt:lpstr>
      <vt:lpstr>Loan Defaults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Loan Defaults</dc:title>
  <dc:creator>Thomas Wightman</dc:creator>
  <cp:lastModifiedBy>Thomas Wightman</cp:lastModifiedBy>
  <cp:revision>55</cp:revision>
  <dcterms:created xsi:type="dcterms:W3CDTF">2022-03-14T13:25:10Z</dcterms:created>
  <dcterms:modified xsi:type="dcterms:W3CDTF">2022-03-14T23:24:55Z</dcterms:modified>
</cp:coreProperties>
</file>