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4"/>
  </p:notesMasterIdLst>
  <p:sldIdLst>
    <p:sldId id="258" r:id="rId2"/>
    <p:sldId id="261" r:id="rId3"/>
    <p:sldId id="259" r:id="rId4"/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80915"/>
  </p:normalViewPr>
  <p:slideViewPr>
    <p:cSldViewPr snapToGrid="0" snapToObjects="1">
      <p:cViewPr>
        <p:scale>
          <a:sx n="94" d="100"/>
          <a:sy n="94" d="100"/>
        </p:scale>
        <p:origin x="8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943DB-66DB-1042-8119-F2070F88A53A}" type="datetimeFigureOut">
              <a:rPr lang="en-US" smtClean="0"/>
              <a:t>3/14/22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BD77D-F896-FD47-98B6-59426B370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0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Scheduled for 10 mins + time for questions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During rehearsals at this point in the </a:t>
            </a:r>
            <a:r>
              <a:rPr lang="en-US" dirty="0" err="1"/>
              <a:t>pres</a:t>
            </a:r>
            <a:r>
              <a:rPr lang="en-US" dirty="0"/>
              <a:t>,  my gf mistakenly thought my presentation was about loans with Greggs the baker due to the likeness with the image at the bottom right of the screen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BD77D-F896-FD47-98B6-59426B3702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2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BD77D-F896-FD47-98B6-59426B3702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00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Founded - 2006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Employees - 1,837 (2017)</a:t>
            </a:r>
            <a:endParaRPr lang="en-US" dirty="0"/>
          </a:p>
          <a:p>
            <a:endParaRPr lang="en-GB" dirty="0"/>
          </a:p>
          <a:p>
            <a:r>
              <a:rPr lang="en-GB" dirty="0" err="1"/>
              <a:t>LendingClub</a:t>
            </a:r>
            <a:r>
              <a:rPr lang="en-GB" dirty="0"/>
              <a:t> is a peer-to-peer lending company headquartered in San Francisco, California. It was the first peer-to-peer lender to register its offerings as securities with the Securities and Exchange Commission, and to offer loan trading on a secondary market. </a:t>
            </a:r>
          </a:p>
          <a:p>
            <a:endParaRPr lang="en-GB" dirty="0"/>
          </a:p>
          <a:p>
            <a:r>
              <a:rPr lang="en-GB" dirty="0"/>
              <a:t>SO?? THE pathfinder into a new style of loaning system.</a:t>
            </a:r>
          </a:p>
          <a:p>
            <a:endParaRPr lang="en-GB" dirty="0"/>
          </a:p>
          <a:p>
            <a:r>
              <a:rPr lang="en-GB" dirty="0"/>
              <a:t>- Very popular as proclaimed on their website</a:t>
            </a:r>
          </a:p>
          <a:p>
            <a:r>
              <a:rPr lang="en-GB" dirty="0"/>
              <a:t>- Has even won some awards</a:t>
            </a:r>
          </a:p>
          <a:p>
            <a:r>
              <a:rPr lang="en-GB" dirty="0"/>
              <a:t>-  cowboys1 from </a:t>
            </a:r>
            <a:r>
              <a:rPr lang="en-GB" dirty="0" err="1"/>
              <a:t>cali</a:t>
            </a:r>
            <a:r>
              <a:rPr lang="en-GB" dirty="0"/>
              <a:t> very recently has enjoyed his loan</a:t>
            </a:r>
          </a:p>
          <a:p>
            <a:endParaRPr lang="en-GB" dirty="0"/>
          </a:p>
          <a:p>
            <a:r>
              <a:rPr lang="en-GB" dirty="0"/>
              <a:t>WORKFLOW - LC are facilitators (middle men)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BD77D-F896-FD47-98B6-59426B3702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23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As the great Prussian Field Marshal Helmuth von Moltke the Elder </a:t>
            </a:r>
          </a:p>
          <a:p>
            <a:endParaRPr lang="en-US" dirty="0"/>
          </a:p>
          <a:p>
            <a:r>
              <a:rPr lang="en-US" dirty="0"/>
              <a:t>”No Plan Survives Contact with the enemy”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BD77D-F896-FD47-98B6-59426B3702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15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BD77D-F896-FD47-98B6-59426B3702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04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BD77D-F896-FD47-98B6-59426B3702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39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BD77D-F896-FD47-98B6-59426B3702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94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BD77D-F896-FD47-98B6-59426B3702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9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BD77D-F896-FD47-98B6-59426B3702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30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BD77D-F896-FD47-98B6-59426B3702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72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4221-0E06-3248-84B5-5B890596C7D2}" type="datetimeFigureOut">
              <a:rPr lang="en-US" smtClean="0"/>
              <a:t>3/14/22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B48E-D839-AA4F-AD43-81B57279C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43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4221-0E06-3248-84B5-5B890596C7D2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B48E-D839-AA4F-AD43-81B57279C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7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4221-0E06-3248-84B5-5B890596C7D2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B48E-D839-AA4F-AD43-81B57279C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9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4221-0E06-3248-84B5-5B890596C7D2}" type="datetimeFigureOut">
              <a:rPr lang="en-US" smtClean="0"/>
              <a:t>3/14/22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B48E-D839-AA4F-AD43-81B57279C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5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4221-0E06-3248-84B5-5B890596C7D2}" type="datetimeFigureOut">
              <a:rPr lang="en-US" smtClean="0"/>
              <a:t>3/14/22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B48E-D839-AA4F-AD43-81B57279C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41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4221-0E06-3248-84B5-5B890596C7D2}" type="datetimeFigureOut">
              <a:rPr lang="en-US" smtClean="0"/>
              <a:t>3/14/22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B48E-D839-AA4F-AD43-81B57279C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5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4221-0E06-3248-84B5-5B890596C7D2}" type="datetimeFigureOut">
              <a:rPr lang="en-US" smtClean="0"/>
              <a:t>3/14/22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B48E-D839-AA4F-AD43-81B57279C2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0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4221-0E06-3248-84B5-5B890596C7D2}" type="datetimeFigureOut">
              <a:rPr lang="en-US" smtClean="0"/>
              <a:t>3/14/22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B48E-D839-AA4F-AD43-81B57279C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4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4221-0E06-3248-84B5-5B890596C7D2}" type="datetimeFigureOut">
              <a:rPr lang="en-US" smtClean="0"/>
              <a:t>3/14/22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B48E-D839-AA4F-AD43-81B57279C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3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4221-0E06-3248-84B5-5B890596C7D2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B48E-D839-AA4F-AD43-81B57279C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4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83D4221-0E06-3248-84B5-5B890596C7D2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B48E-D839-AA4F-AD43-81B57279C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5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83D4221-0E06-3248-84B5-5B890596C7D2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B96B48E-D839-AA4F-AD43-81B57279C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7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DDC7-2404-344D-86CF-A70BD3B12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83432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Loan Defaults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387DE-EB20-7943-99E6-45285D86D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4939" y="3765165"/>
            <a:ext cx="8842115" cy="1212850"/>
          </a:xfrm>
        </p:spPr>
        <p:txBody>
          <a:bodyPr anchor="ctr">
            <a:normAutofit/>
          </a:bodyPr>
          <a:lstStyle/>
          <a:p>
            <a:r>
              <a:rPr lang="en-US" sz="3200" i="1" dirty="0"/>
              <a:t>The Who’s, Why’s and Where’s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E4657F-910E-1742-BFC8-CD4FFAA3ECE7}"/>
              </a:ext>
            </a:extLst>
          </p:cNvPr>
          <p:cNvSpPr txBox="1"/>
          <p:nvPr/>
        </p:nvSpPr>
        <p:spPr>
          <a:xfrm>
            <a:off x="4114795" y="5431431"/>
            <a:ext cx="3962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Tom Wightman – D12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A31721-F4A4-8040-8C58-9045EDA3E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76" y="5220670"/>
            <a:ext cx="1320423" cy="132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34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EA480D0-1CDA-450E-B62A-17E6A8D1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72A9347-692A-B043-84BE-DF4576A3C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8936B-5492-5942-8C2F-28847133E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76" y="5220670"/>
            <a:ext cx="1320423" cy="132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9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EA480D0-1CDA-450E-B62A-17E6A8D1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DFC69-8900-C646-8817-F92653B111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8068E8-8197-3843-89A8-1670E4A3A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76" y="5220670"/>
            <a:ext cx="1320423" cy="132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26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EA480D0-1CDA-450E-B62A-17E6A8D1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72A9347-692A-B043-84BE-DF4576A3C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D2472-CDF4-574D-B956-02D3F3E9E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76" y="5220670"/>
            <a:ext cx="1320423" cy="132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6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72A9347-692A-B043-84BE-DF4576A3C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4"/>
            <a:ext cx="9638443" cy="996439"/>
          </a:xfrm>
        </p:spPr>
        <p:txBody>
          <a:bodyPr>
            <a:normAutofit/>
          </a:bodyPr>
          <a:lstStyle/>
          <a:p>
            <a:r>
              <a:rPr lang="en-US" sz="4800" dirty="0"/>
              <a:t>The Brief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54AB3F-C9C0-B34A-9205-952593398B9A}"/>
              </a:ext>
            </a:extLst>
          </p:cNvPr>
          <p:cNvSpPr txBox="1"/>
          <p:nvPr/>
        </p:nvSpPr>
        <p:spPr>
          <a:xfrm>
            <a:off x="1262729" y="1591056"/>
            <a:ext cx="96384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"You’ve been hired by </a:t>
            </a:r>
            <a:r>
              <a:rPr lang="en-GB" sz="2400" dirty="0" err="1">
                <a:solidFill>
                  <a:schemeClr val="bg1"/>
                </a:solidFill>
              </a:rPr>
              <a:t>LendingClub</a:t>
            </a:r>
            <a:r>
              <a:rPr lang="en-GB" sz="2400" dirty="0">
                <a:solidFill>
                  <a:schemeClr val="bg1"/>
                </a:solidFill>
              </a:rPr>
              <a:t>, an online loan provider to help with some problems their business has been facing.</a:t>
            </a:r>
          </a:p>
          <a:p>
            <a:br>
              <a:rPr lang="en-GB" sz="2400" dirty="0">
                <a:solidFill>
                  <a:schemeClr val="bg1"/>
                </a:solidFill>
              </a:rPr>
            </a:br>
            <a:r>
              <a:rPr lang="en-GB" sz="2400" dirty="0">
                <a:solidFill>
                  <a:schemeClr val="bg1"/>
                </a:solidFill>
              </a:rPr>
              <a:t>They are concerned about the default rate on their loans.  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>
                <a:solidFill>
                  <a:schemeClr val="bg1"/>
                </a:solidFill>
              </a:rPr>
              <a:t>They want to understand </a:t>
            </a:r>
            <a:r>
              <a:rPr lang="en-GB" sz="2400" b="1" dirty="0">
                <a:solidFill>
                  <a:schemeClr val="bg1"/>
                </a:solidFill>
              </a:rPr>
              <a:t>who is likely to default </a:t>
            </a:r>
            <a:r>
              <a:rPr lang="en-GB" sz="2400" dirty="0">
                <a:solidFill>
                  <a:schemeClr val="bg1"/>
                </a:solidFill>
              </a:rPr>
              <a:t>and </a:t>
            </a:r>
            <a:r>
              <a:rPr lang="en-GB" sz="2400" b="1" dirty="0">
                <a:solidFill>
                  <a:schemeClr val="bg1"/>
                </a:solidFill>
              </a:rPr>
              <a:t>who they should lend to in the future</a:t>
            </a:r>
            <a:r>
              <a:rPr lang="en-GB" sz="2400" dirty="0">
                <a:solidFill>
                  <a:schemeClr val="bg1"/>
                </a:solidFill>
              </a:rPr>
              <a:t>."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D89147-4EF9-A845-9EAA-751D9932C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76" y="5220670"/>
            <a:ext cx="1320423" cy="132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5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65040EF-32B8-46F3-823C-6BA3A49A7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72A9347-692A-B043-84BE-DF4576A3C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4768" y="2173266"/>
            <a:ext cx="3657119" cy="2511468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Contents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2E562-42E0-CB40-8A10-1A51603E55A5}"/>
              </a:ext>
            </a:extLst>
          </p:cNvPr>
          <p:cNvSpPr txBox="1"/>
          <p:nvPr/>
        </p:nvSpPr>
        <p:spPr>
          <a:xfrm>
            <a:off x="354842" y="1332861"/>
            <a:ext cx="70695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Background</a:t>
            </a:r>
          </a:p>
          <a:p>
            <a:r>
              <a:rPr lang="en-US" sz="3200" dirty="0"/>
              <a:t>• Planning</a:t>
            </a:r>
          </a:p>
          <a:p>
            <a:r>
              <a:rPr lang="en-US" sz="3200" dirty="0"/>
              <a:t>• Data quality, bias and privacy concerns</a:t>
            </a:r>
          </a:p>
          <a:p>
            <a:r>
              <a:rPr lang="en-US" sz="3200" dirty="0"/>
              <a:t>• Results</a:t>
            </a:r>
          </a:p>
          <a:p>
            <a:r>
              <a:rPr lang="en-US" sz="3200" dirty="0"/>
              <a:t>• Recommendations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9966B01-9B1D-2D45-A5E0-AED2135DB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76" y="5220670"/>
            <a:ext cx="1320423" cy="13204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B55C8B-5EB1-D644-827A-0B8276360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082" y="5220670"/>
            <a:ext cx="1320423" cy="132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9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EA480D0-1CDA-450E-B62A-17E6A8D1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1FCDB-79E0-ED42-AAD1-BA43856E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033517"/>
            <a:ext cx="8991600" cy="43126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endParaRPr lang="en-US" sz="3200" dirty="0">
              <a:solidFill>
                <a:srgbClr val="262626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44D359-66CD-6842-855B-5720F44DE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109" r="2894"/>
          <a:stretch/>
        </p:blipFill>
        <p:spPr>
          <a:xfrm>
            <a:off x="2695194" y="184838"/>
            <a:ext cx="6801612" cy="14549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01251B-D253-0D4E-B370-175FF7A56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16" y="2094363"/>
            <a:ext cx="7581900" cy="4191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895D02-7C91-7940-9354-FC23AF506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1000" y="572637"/>
            <a:ext cx="8940800" cy="58928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A4D771-3D0F-1445-B7F3-70A0515491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840" y="1233009"/>
            <a:ext cx="6458309" cy="224124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78EFC3-41D3-F545-B4A3-F5E5E0994B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8020" y="1576243"/>
            <a:ext cx="3614318" cy="16740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CA5070-CCB9-9249-9278-DEF98BFB98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209" y="2279220"/>
            <a:ext cx="11996382" cy="218116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0BB6A77-30B2-734A-A162-80F97B1313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576" y="5220670"/>
            <a:ext cx="1320423" cy="132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EA480D0-1CDA-450E-B62A-17E6A8D1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72A9347-692A-B043-84BE-DF4576A3C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431536"/>
            <a:ext cx="6801612" cy="109209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/>
              <a:t>Planning</a:t>
            </a:r>
            <a:endParaRPr lang="en-US" sz="5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AFE286-0525-7D4F-AAA1-1D7012102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76" y="5220670"/>
            <a:ext cx="1320423" cy="13204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590CA3-73F2-5243-BD87-B50570B9B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017" y="271263"/>
            <a:ext cx="4907318" cy="6237043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B43A3C9-695B-9949-B249-5EEA70E75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4404" y="271263"/>
            <a:ext cx="1860589" cy="6365173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3D7223-E70B-2A4B-8107-0043A9878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475" y="221564"/>
            <a:ext cx="11855049" cy="446254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94260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EA480D0-1CDA-450E-B62A-17E6A8D1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btitle 7">
            <a:extLst>
              <a:ext uri="{FF2B5EF4-FFF2-40B4-BE49-F238E27FC236}">
                <a16:creationId xmlns:a16="http://schemas.microsoft.com/office/drawing/2014/main" id="{7D26DB83-AEA8-E543-8B1F-1BFE7B538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575" y="5431536"/>
            <a:ext cx="6800850" cy="106573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/>
              <a:t>Data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9C0FBD-FFD7-2842-AC6D-525AB701C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76" y="5220670"/>
            <a:ext cx="1320423" cy="132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5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EA480D0-1CDA-450E-B62A-17E6A8D1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72A9347-692A-B043-84BE-DF4576A3C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431536"/>
            <a:ext cx="6801612" cy="10521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/>
              <a:t>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A1C757-5504-3E40-90E5-F7F9EE7DA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76" y="5220670"/>
            <a:ext cx="1320423" cy="132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0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EA480D0-1CDA-450E-B62A-17E6A8D1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72A9347-692A-B043-84BE-DF4576A3C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5570" y="5028322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F8B0DF-9B1A-B147-BD6E-3CF2EB221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76" y="5220670"/>
            <a:ext cx="1320423" cy="132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5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EA480D0-1CDA-450E-B62A-17E6A8D1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72A9347-692A-B043-84BE-DF4576A3C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C436D0-3891-F749-8EE9-F25506AE9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76" y="5220670"/>
            <a:ext cx="1320423" cy="132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9094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{CB546EC3-2379-EC4D-A8A1-9B48F728DA75}tf10001120</Template>
  <TotalTime>148</TotalTime>
  <Words>258</Words>
  <Application>Microsoft Macintosh PowerPoint</Application>
  <PresentationFormat>Widescreen</PresentationFormat>
  <Paragraphs>49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Parcel</vt:lpstr>
      <vt:lpstr>Loan Defaults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Defaults</dc:title>
  <dc:creator>Thomas Wightman</dc:creator>
  <cp:lastModifiedBy>Thomas Wightman</cp:lastModifiedBy>
  <cp:revision>21</cp:revision>
  <dcterms:created xsi:type="dcterms:W3CDTF">2022-03-14T13:25:10Z</dcterms:created>
  <dcterms:modified xsi:type="dcterms:W3CDTF">2022-03-14T15:53:30Z</dcterms:modified>
</cp:coreProperties>
</file>