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300" r:id="rId2"/>
    <p:sldId id="489" r:id="rId3"/>
    <p:sldId id="399" r:id="rId4"/>
    <p:sldId id="405" r:id="rId5"/>
    <p:sldId id="406" r:id="rId6"/>
    <p:sldId id="449" r:id="rId7"/>
    <p:sldId id="451" r:id="rId8"/>
    <p:sldId id="452" r:id="rId9"/>
    <p:sldId id="454" r:id="rId10"/>
    <p:sldId id="453" r:id="rId11"/>
    <p:sldId id="455" r:id="rId12"/>
    <p:sldId id="456" r:id="rId13"/>
    <p:sldId id="457" r:id="rId14"/>
    <p:sldId id="458" r:id="rId15"/>
    <p:sldId id="491" r:id="rId16"/>
    <p:sldId id="459" r:id="rId17"/>
    <p:sldId id="460" r:id="rId18"/>
    <p:sldId id="461" r:id="rId19"/>
    <p:sldId id="464" r:id="rId20"/>
    <p:sldId id="490" r:id="rId21"/>
    <p:sldId id="465" r:id="rId22"/>
    <p:sldId id="462" r:id="rId23"/>
    <p:sldId id="463" r:id="rId24"/>
    <p:sldId id="466" r:id="rId25"/>
    <p:sldId id="468" r:id="rId26"/>
    <p:sldId id="467" r:id="rId27"/>
    <p:sldId id="469" r:id="rId28"/>
    <p:sldId id="471" r:id="rId29"/>
    <p:sldId id="470" r:id="rId30"/>
    <p:sldId id="472" r:id="rId31"/>
    <p:sldId id="473" r:id="rId32"/>
    <p:sldId id="474" r:id="rId33"/>
    <p:sldId id="475" r:id="rId34"/>
    <p:sldId id="478" r:id="rId35"/>
    <p:sldId id="480" r:id="rId36"/>
    <p:sldId id="479" r:id="rId37"/>
    <p:sldId id="482" r:id="rId38"/>
    <p:sldId id="483" r:id="rId39"/>
    <p:sldId id="484" r:id="rId40"/>
    <p:sldId id="486" r:id="rId41"/>
    <p:sldId id="487" r:id="rId42"/>
    <p:sldId id="488" r:id="rId43"/>
    <p:sldId id="476" r:id="rId44"/>
    <p:sldId id="477" r:id="rId45"/>
    <p:sldId id="450" r:id="rId46"/>
    <p:sldId id="317" r:id="rId4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6" autoAdjust="0"/>
    <p:restoredTop sz="88481" autoAdjust="0"/>
  </p:normalViewPr>
  <p:slideViewPr>
    <p:cSldViewPr>
      <p:cViewPr varScale="1">
        <p:scale>
          <a:sx n="125" d="100"/>
          <a:sy n="125" d="100"/>
        </p:scale>
        <p:origin x="176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2692DB-5B28-2045-9B4C-732859D817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22A23-E910-F743-9B74-1AF5788A3E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9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D6D8AB0-3804-FD47-9824-DBA60C6BA637}" type="datetimeFigureOut">
              <a:rPr lang="zh-TW" altLang="en-US"/>
              <a:pPr>
                <a:defRPr/>
              </a:pPr>
              <a:t>2022/3/8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C3EF2-D6DB-434C-BCBB-FE7D1334CC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27D9D-9780-AC43-8301-72A8474CE4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454F1EF1-D221-EA48-8CD0-DF693290C5D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251911B-39DA-5547-8171-624D106DAA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F0546A-25EE-FB42-9CB7-8FCDFF3DDB8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9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CD84A1-E8F8-A547-92AB-2B50B9545BA9}" type="datetimeFigureOut">
              <a:rPr lang="en-US"/>
              <a:pPr>
                <a:defRPr/>
              </a:pPr>
              <a:t>3/8/22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44604EEF-81FD-0448-9CBA-DC65ABB04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BC1707AA-621E-0C46-AA43-EE42616ED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1" y="4714887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039089-75E9-0F49-A207-DF533F5F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7346D5-6457-6F47-AE07-C13D65EBF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AAAEC759-9F4B-2F46-8026-8930C476A5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424B139-67A3-8D48-8638-D53E779F8B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FD0334E3-B816-7144-B2E5-F320DC27B3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67C5B63-A46B-9B4A-8FB3-4A9494292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146454-0A82-1D49-89AC-7BAB182FBF4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business context, forecasting is commonly adopted across various scenarios. </a:t>
            </a:r>
          </a:p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finance, one usually find it important to make use of forecasting tools to help predict the future stock or cryptocurrency values to make profits. </a:t>
            </a:r>
          </a:p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operations management, it is critical to accurately manage inventory to avoid excessive storage cost due to misprediction of demand from the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EC759-9F4B-2F46-8026-8930C476A54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05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may or may be fit constant trend (work like an intercept)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EC759-9F4B-2F46-8026-8930C476A54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60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Lag-1 differencing: De-trend!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EC759-9F4B-2F46-8026-8930C476A54C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5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4F6AEB07-2A4E-2E41-A74F-D5D7FDA374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C43A84E0-F10A-9E48-8A8E-4925519AD1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D905A26-3D11-374A-8B72-FDF740E20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3EE93-A285-A143-B70D-618D468835B9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8189-2082-B643-96B5-2D410639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3F1C8-4095-934A-AA4E-1BCDBF448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0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2E3D-D719-544D-8BC9-F526DAE1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DC0FB-36FA-7540-9907-B9F822EF5D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10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D86D70F-0357-AC4E-9570-1A3F5741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22E8A-E1E1-604F-82CF-30F945D602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5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41B475-F55A-3746-A974-895A5162F3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C51595C-479E-5A48-A3ED-875CBA501A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61D2-916F-224A-BFC0-34574846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6356350"/>
            <a:ext cx="37038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7610BFF5-6DE0-9045-BA79-7E6CC392B2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_tgB-ri9-8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duke.edu/~rnau/411arim2.ht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duke.edu/~rnau/411home.htm" TargetMode="External"/><Relationship Id="rId2" Type="http://schemas.openxmlformats.org/officeDocument/2006/relationships/hyperlink" Target="https://otexts.com/fpp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be.com/playlist?list=PLoK4oIB1jeK0LHLbZW3DTT05e4srDYxFq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標題 5">
            <a:extLst>
              <a:ext uri="{FF2B5EF4-FFF2-40B4-BE49-F238E27FC236}">
                <a16:creationId xmlns:a16="http://schemas.microsoft.com/office/drawing/2014/main" id="{BF932DCB-62A5-3B4A-AD38-48682C1AFD75}"/>
              </a:ext>
            </a:extLst>
          </p:cNvPr>
          <p:cNvSpPr txBox="1">
            <a:spLocks/>
          </p:cNvSpPr>
          <p:nvPr/>
        </p:nvSpPr>
        <p:spPr bwMode="auto">
          <a:xfrm>
            <a:off x="-324544" y="1916832"/>
            <a:ext cx="489654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0" rIns="457200" bIns="0"/>
          <a:lstStyle>
            <a:lvl1pPr marL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262626"/>
                </a:solidFill>
                <a:cs typeface="Calibri" panose="020F0502020204030204" pitchFamily="34" charset="0"/>
              </a:rPr>
              <a:t>IS6400: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262626"/>
                </a:solidFill>
                <a:cs typeface="Calibri" panose="020F0502020204030204" pitchFamily="34" charset="0"/>
              </a:rPr>
              <a:t>Business Data Analytics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altLang="en-US" sz="2400" b="1" i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cs typeface="Calibri" panose="020F0502020204030204" pitchFamily="34" charset="0"/>
              </a:rPr>
              <a:t>Time Series II: </a:t>
            </a:r>
            <a:r>
              <a:rPr lang="en-US" altLang="en-US" sz="2400" b="1" i="1" dirty="0" err="1">
                <a:solidFill>
                  <a:schemeClr val="bg1"/>
                </a:solidFill>
                <a:cs typeface="Calibri" panose="020F0502020204030204" pitchFamily="34" charset="0"/>
              </a:rPr>
              <a:t>AutoReg</a:t>
            </a:r>
            <a:endParaRPr lang="en-US" altLang="en-US" sz="2800" b="1" dirty="0">
              <a:solidFill>
                <a:srgbClr val="262626"/>
              </a:solidFill>
              <a:cs typeface="Calibri" panose="020F0502020204030204" pitchFamily="34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rgbClr val="262626"/>
              </a:solidFill>
              <a:cs typeface="Calibri" panose="020F0502020204030204" pitchFamily="34" charset="0"/>
            </a:endParaRPr>
          </a:p>
        </p:txBody>
      </p:sp>
      <p:pic>
        <p:nvPicPr>
          <p:cNvPr id="4" name="Graphic 3" descr="Upward trend outline">
            <a:extLst>
              <a:ext uri="{FF2B5EF4-FFF2-40B4-BE49-F238E27FC236}">
                <a16:creationId xmlns:a16="http://schemas.microsoft.com/office/drawing/2014/main" id="{271B25FB-F2C5-D547-A41E-28D806579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429000"/>
            <a:ext cx="1656184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940D-29D4-9C4E-9587-C8BFDAB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95B1D-F0DE-D445-AD2E-5895093CF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Partial autocorrelation of lag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Controlling for prior correlations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Example</a:t>
                </a:r>
              </a:p>
              <a:p>
                <a:pPr lvl="1"/>
                <a:r>
                  <a:rPr lang="en-US" sz="2400" dirty="0"/>
                  <a:t>Lag-1 partial </a:t>
                </a:r>
                <a:r>
                  <a:rPr lang="en-US" sz="2400" dirty="0" err="1"/>
                  <a:t>autocorr</a:t>
                </a:r>
                <a:r>
                  <a:rPr lang="en-US" sz="2400" dirty="0"/>
                  <a:t> is the same as Lag-1 </a:t>
                </a:r>
                <a:r>
                  <a:rPr lang="en-US" sz="2400" dirty="0" err="1"/>
                  <a:t>autocorr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Lag-2 partial </a:t>
                </a:r>
                <a:r>
                  <a:rPr lang="en-US" sz="2400" dirty="0" err="1"/>
                  <a:t>autocorr</a:t>
                </a:r>
                <a:r>
                  <a:rPr lang="en-US" sz="2400" dirty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/>
                  <a:t> controlling for </a:t>
                </a:r>
                <a:r>
                  <a:rPr lang="en-US" sz="2400" dirty="0" err="1"/>
                  <a:t>autocorr</a:t>
                </a:r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95B1D-F0DE-D445-AD2E-5895093CF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4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DD34-F476-E64F-A458-262E1D9D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/>
              <a:t>Partial Autocorrelation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8F18D4-0CED-D646-98AE-92B715ED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97480"/>
            <a:ext cx="9144000" cy="30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34DAFD-F006-004B-9995-01093C7347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Our very first </a:t>
                </a:r>
                <a:r>
                  <a:rPr lang="en-US" dirty="0" err="1"/>
                  <a:t>AutoReg</a:t>
                </a:r>
                <a:r>
                  <a:rPr lang="en-US" dirty="0"/>
                  <a:t> model: AR(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34DAFD-F006-004B-9995-01093C734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96B84C-5A79-9141-8565-76C83F5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2145829"/>
            <a:ext cx="5915918" cy="1283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FE133-612A-2A48-914D-82FE03468D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750" y="4939551"/>
            <a:ext cx="7810500" cy="52322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BDD22C3-1D0E-1D41-A040-DA096F558C23}"/>
              </a:ext>
            </a:extLst>
          </p:cNvPr>
          <p:cNvSpPr/>
          <p:nvPr/>
        </p:nvSpPr>
        <p:spPr>
          <a:xfrm>
            <a:off x="4290536" y="3301651"/>
            <a:ext cx="4762872" cy="1143000"/>
          </a:xfrm>
          <a:prstGeom prst="wedgeRoundRectCallout">
            <a:avLst>
              <a:gd name="adj1" fmla="val -43364"/>
              <a:gd name="adj2" fmla="val -1084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Isn’t this familiar? Do you remember the simple exp smoothing method?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7CA33-C0C7-174F-A4A6-EDEFD1F75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895581"/>
            <a:ext cx="2173375" cy="5232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17DAEE-E1ED-5C47-8997-23876374EA2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346320" y="3212976"/>
            <a:ext cx="857528" cy="68260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94B30A-11D6-C143-8E45-38D5FC931BA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2346320" y="4418801"/>
            <a:ext cx="2225680" cy="52075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A756FA5-A860-3841-92C5-C249F01D9A97}"/>
              </a:ext>
            </a:extLst>
          </p:cNvPr>
          <p:cNvSpPr/>
          <p:nvPr/>
        </p:nvSpPr>
        <p:spPr>
          <a:xfrm>
            <a:off x="1475656" y="1417638"/>
            <a:ext cx="4536504" cy="466581"/>
          </a:xfrm>
          <a:prstGeom prst="wedgeRoundRectCallout">
            <a:avLst>
              <a:gd name="adj1" fmla="val -45505"/>
              <a:gd name="adj2" fmla="val 1100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Constant “trend”: like an intercept</a:t>
            </a:r>
          </a:p>
        </p:txBody>
      </p:sp>
    </p:spTree>
    <p:extLst>
      <p:ext uri="{BB962C8B-B14F-4D97-AF65-F5344CB8AC3E}">
        <p14:creationId xmlns:p14="http://schemas.microsoft.com/office/powerpoint/2010/main" val="12103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B0B6C9-4817-C743-AC6E-CC981EC064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Try it out: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1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B0B6C9-4817-C743-AC6E-CC981EC06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22A91AC-00CF-9F46-8C03-36CCB3D6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28" y="3786515"/>
            <a:ext cx="4029472" cy="307148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5A50B6-0043-034A-8EF4-5C9595E84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416" y="1337935"/>
            <a:ext cx="6806771" cy="30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4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8150E-F793-9240-A170-BA2D3F33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interpretations of PACF and AR model coefficients are the same…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correlation between lagged variables controlling for others…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B0F1373-76B7-144A-A4B7-E33FAB9D357F}"/>
              </a:ext>
            </a:extLst>
          </p:cNvPr>
          <p:cNvSpPr/>
          <p:nvPr/>
        </p:nvSpPr>
        <p:spPr>
          <a:xfrm>
            <a:off x="3419872" y="5661248"/>
            <a:ext cx="4104456" cy="1072261"/>
          </a:xfrm>
          <a:prstGeom prst="wedgeRoundRectCallout">
            <a:avLst>
              <a:gd name="adj1" fmla="val -28873"/>
              <a:gd name="adj2" fmla="val -11221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we can just pick a number by looking at the PACF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E2B6BE5-4D7D-CA4D-ABFA-7EF45D52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507"/>
          <a:stretch/>
        </p:blipFill>
        <p:spPr bwMode="auto">
          <a:xfrm>
            <a:off x="1475656" y="3001390"/>
            <a:ext cx="5915918" cy="4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7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DC9E-3D6E-EC43-B8F9-D58B13A6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AR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7608-AEFC-3042-83D6-4D1137DA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sz="2800" dirty="0"/>
              <a:t>How do we interpret linear regression coefficients?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Same for the AR model!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03973-A523-244C-BDFC-9CE8D05F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32856"/>
            <a:ext cx="6083300" cy="7874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D34C8FD-78B1-B84D-8739-679A58338B5D}"/>
              </a:ext>
            </a:extLst>
          </p:cNvPr>
          <p:cNvSpPr/>
          <p:nvPr/>
        </p:nvSpPr>
        <p:spPr>
          <a:xfrm>
            <a:off x="5580112" y="2621870"/>
            <a:ext cx="3384376" cy="1143000"/>
          </a:xfrm>
          <a:prstGeom prst="wedgeRoundRectCallout">
            <a:avLst>
              <a:gd name="adj1" fmla="val -55163"/>
              <a:gd name="adj2" fmla="val -5505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Every one unit increase in “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MomIQ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is correlated with 0.56 unit increase in “IQ” controlling for “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MonHighSchool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C14F338-3A13-C747-A69F-7BA77AA40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507"/>
          <a:stretch/>
        </p:blipFill>
        <p:spPr bwMode="auto">
          <a:xfrm>
            <a:off x="971600" y="3729274"/>
            <a:ext cx="5915918" cy="4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AEED718A-A2C4-E94D-9C4D-1707E63BA799}"/>
                  </a:ext>
                </a:extLst>
              </p:cNvPr>
              <p:cNvSpPr/>
              <p:nvPr/>
            </p:nvSpPr>
            <p:spPr>
              <a:xfrm>
                <a:off x="3503142" y="4744627"/>
                <a:ext cx="3384376" cy="1711790"/>
              </a:xfrm>
              <a:prstGeom prst="wedgeRoundRectCallout">
                <a:avLst>
                  <a:gd name="adj1" fmla="val 10599"/>
                  <a:gd name="adj2" fmla="val -83074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Correlation between lag-p 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the time series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…, which are lower orders of lagged values…</a:t>
                </a:r>
              </a:p>
            </p:txBody>
          </p:sp>
        </mc:Choice>
        <mc:Fallback xmlns="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AEED718A-A2C4-E94D-9C4D-1707E63BA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42" y="4744627"/>
                <a:ext cx="3384376" cy="1711790"/>
              </a:xfrm>
              <a:prstGeom prst="wedgeRoundRectCallout">
                <a:avLst>
                  <a:gd name="adj1" fmla="val 10599"/>
                  <a:gd name="adj2" fmla="val -83074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2AABB94-9781-E44A-8D13-E08460D77FC3}"/>
              </a:ext>
            </a:extLst>
          </p:cNvPr>
          <p:cNvSpPr/>
          <p:nvPr/>
        </p:nvSpPr>
        <p:spPr>
          <a:xfrm>
            <a:off x="511155" y="4893539"/>
            <a:ext cx="2555776" cy="1189216"/>
          </a:xfrm>
          <a:prstGeom prst="wedgeRoundRectCallout">
            <a:avLst>
              <a:gd name="adj1" fmla="val 68072"/>
              <a:gd name="adj2" fmla="val -6779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is just the same as PACF for lag-p</a:t>
            </a:r>
          </a:p>
        </p:txBody>
      </p:sp>
    </p:spTree>
    <p:extLst>
      <p:ext uri="{BB962C8B-B14F-4D97-AF65-F5344CB8AC3E}">
        <p14:creationId xmlns:p14="http://schemas.microsoft.com/office/powerpoint/2010/main" val="19527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8B62E-42E2-F444-BF4C-775518606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560" y="2113392"/>
            <a:ext cx="7520880" cy="476024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D3A8240-3332-FB43-ACF8-12741485DF39}"/>
              </a:ext>
            </a:extLst>
          </p:cNvPr>
          <p:cNvSpPr/>
          <p:nvPr/>
        </p:nvSpPr>
        <p:spPr>
          <a:xfrm>
            <a:off x="5292080" y="2712004"/>
            <a:ext cx="2555776" cy="696052"/>
          </a:xfrm>
          <a:prstGeom prst="wedgeRoundRectCallout">
            <a:avLst>
              <a:gd name="adj1" fmla="val -80095"/>
              <a:gd name="adj2" fmla="val 649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Either 6 or 7 seem to be alright.</a:t>
            </a:r>
          </a:p>
        </p:txBody>
      </p:sp>
    </p:spTree>
    <p:extLst>
      <p:ext uri="{BB962C8B-B14F-4D97-AF65-F5344CB8AC3E}">
        <p14:creationId xmlns:p14="http://schemas.microsoft.com/office/powerpoint/2010/main" val="5257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23244-58FE-D947-9001-8CC01BE5D6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Let’s see if it gets better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23244-58FE-D947-9001-8CC01BE5D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9BD743-B3CC-9249-86C8-12F0DE33A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678"/>
          <a:stretch/>
        </p:blipFill>
        <p:spPr>
          <a:xfrm>
            <a:off x="9716" y="1844824"/>
            <a:ext cx="9124568" cy="4104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B0074-A400-2C4A-A745-4CEA8BC8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564904"/>
            <a:ext cx="43307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2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875E19-42DB-DA4F-B734-A302FEB62C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Moving Average: MA(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875E19-42DB-DA4F-B734-A302FEB62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E2768E-F589-A747-AEB2-AECCD3071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74446"/>
            <a:ext cx="4000501" cy="1143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34C523A-5994-3148-9A0D-4FB74AB787DC}"/>
              </a:ext>
            </a:extLst>
          </p:cNvPr>
          <p:cNvSpPr/>
          <p:nvPr/>
        </p:nvSpPr>
        <p:spPr>
          <a:xfrm>
            <a:off x="4688165" y="1960072"/>
            <a:ext cx="4283968" cy="1143000"/>
          </a:xfrm>
          <a:prstGeom prst="wedgeRoundRectCallout">
            <a:avLst>
              <a:gd name="adj1" fmla="val -59040"/>
              <a:gd name="adj2" fmla="val 301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Intuition: we can forecast future time series values based on our past mistakes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24863-C965-5B46-B691-75369C2B5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45506"/>
            <a:ext cx="5510653" cy="2937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089F2FEF-C671-C644-BDF9-AA5E1B953C21}"/>
                  </a:ext>
                </a:extLst>
              </p:cNvPr>
              <p:cNvSpPr/>
              <p:nvPr/>
            </p:nvSpPr>
            <p:spPr>
              <a:xfrm>
                <a:off x="5967852" y="3212494"/>
                <a:ext cx="3163531" cy="2118446"/>
              </a:xfrm>
              <a:prstGeom prst="wedgeRoundRectCallout">
                <a:avLst>
                  <a:gd name="adj1" fmla="val -103377"/>
                  <a:gd name="adj2" fmla="val 96819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equivalence between AR(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and MA(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).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This is optional.</a:t>
                </a:r>
              </a:p>
            </p:txBody>
          </p:sp>
        </mc:Choice>
        <mc:Fallback xmlns="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089F2FEF-C671-C644-BDF9-AA5E1B953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852" y="3212494"/>
                <a:ext cx="3163531" cy="2118446"/>
              </a:xfrm>
              <a:prstGeom prst="wedgeRoundRectCallout">
                <a:avLst>
                  <a:gd name="adj1" fmla="val -103377"/>
                  <a:gd name="adj2" fmla="val 96819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1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2384-CF0F-8742-860F-82EDF369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model, we need to look at the ACF (autocorrelation):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962BA-232A-4C44-897F-1654D6A9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857500"/>
            <a:ext cx="6350000" cy="40005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3F066DF-6822-B843-99CD-32C3EEC82004}"/>
              </a:ext>
            </a:extLst>
          </p:cNvPr>
          <p:cNvSpPr/>
          <p:nvPr/>
        </p:nvSpPr>
        <p:spPr>
          <a:xfrm>
            <a:off x="4383236" y="5612673"/>
            <a:ext cx="2555776" cy="696052"/>
          </a:xfrm>
          <a:prstGeom prst="wedgeRoundRectCallout">
            <a:avLst>
              <a:gd name="adj1" fmla="val -57674"/>
              <a:gd name="adj2" fmla="val -943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Seems like 6 is a good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5165F-D0CF-9446-B83E-B360C5F17341}"/>
              </a:ext>
            </a:extLst>
          </p:cNvPr>
          <p:cNvSpPr txBox="1"/>
          <p:nvPr/>
        </p:nvSpPr>
        <p:spPr>
          <a:xfrm>
            <a:off x="0" y="6550223"/>
            <a:ext cx="3672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Great explanation: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https://youtu.be/_tgB-ri9-8c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01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5B00-86BE-5D45-A8B8-22F84A84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D2A-95C1-714B-B7CA-F0B8296D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Homework is available!</a:t>
            </a:r>
          </a:p>
          <a:p>
            <a:endParaRPr lang="en-US" sz="2800" dirty="0"/>
          </a:p>
          <a:p>
            <a:r>
              <a:rPr lang="en-US" sz="2800" dirty="0"/>
              <a:t>Week 6 redo:	</a:t>
            </a:r>
          </a:p>
          <a:p>
            <a:pPr lvl="1"/>
            <a:r>
              <a:rPr lang="en-US" sz="2400" dirty="0"/>
              <a:t>Same materials but with slides</a:t>
            </a:r>
          </a:p>
          <a:p>
            <a:pPr lvl="1"/>
            <a:r>
              <a:rPr lang="en-US" sz="2400" dirty="0"/>
              <a:t>Recordings are available</a:t>
            </a:r>
          </a:p>
          <a:p>
            <a:pPr lvl="1"/>
            <a:endParaRPr lang="en-US" sz="2400" dirty="0"/>
          </a:p>
          <a:p>
            <a:r>
              <a:rPr lang="en-US" sz="2800" dirty="0"/>
              <a:t>When using Google </a:t>
            </a:r>
            <a:r>
              <a:rPr lang="en-US" sz="2800" dirty="0" err="1"/>
              <a:t>Colab</a:t>
            </a:r>
            <a:r>
              <a:rPr lang="en-US" sz="2800" dirty="0"/>
              <a:t>, we need to update “</a:t>
            </a:r>
            <a:r>
              <a:rPr lang="en-US" sz="2800" dirty="0" err="1"/>
              <a:t>statsmodels</a:t>
            </a:r>
            <a:r>
              <a:rPr lang="en-US" sz="2800" dirty="0"/>
              <a:t>” (code included in the notebook):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E5072-22AE-0549-8CE5-753738F4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5224"/>
            <a:ext cx="9144000" cy="9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54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3279-B893-CA4D-B20B-F2E63275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MA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E6D045-7EFA-EA4A-AC96-CBBE8AB52F9C}"/>
                  </a:ext>
                </a:extLst>
              </p:cNvPr>
              <p:cNvSpPr txBox="1"/>
              <p:nvPr/>
            </p:nvSpPr>
            <p:spPr>
              <a:xfrm>
                <a:off x="1692429" y="1916832"/>
                <a:ext cx="609128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E6D045-7EFA-EA4A-AC96-CBBE8AB52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29" y="1916832"/>
                <a:ext cx="6091283" cy="331437"/>
              </a:xfrm>
              <a:prstGeom prst="rect">
                <a:avLst/>
              </a:prstGeom>
              <a:blipFill>
                <a:blip r:embed="rId2"/>
                <a:stretch>
                  <a:fillRect l="-41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F549B-3CD0-954C-8CC1-29C999025861}"/>
                  </a:ext>
                </a:extLst>
              </p:cNvPr>
              <p:cNvSpPr txBox="1"/>
              <p:nvPr/>
            </p:nvSpPr>
            <p:spPr>
              <a:xfrm>
                <a:off x="6152645" y="2492896"/>
                <a:ext cx="1982722" cy="605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F549B-3CD0-954C-8CC1-29C999025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45" y="2492896"/>
                <a:ext cx="1982722" cy="605294"/>
              </a:xfrm>
              <a:prstGeom prst="rect">
                <a:avLst/>
              </a:prstGeom>
              <a:blipFill>
                <a:blip r:embed="rId3"/>
                <a:stretch>
                  <a:fillRect l="-3185" r="-382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ADD734B-A8C0-DF46-8685-EE57721C01A4}"/>
              </a:ext>
            </a:extLst>
          </p:cNvPr>
          <p:cNvSpPr/>
          <p:nvPr/>
        </p:nvSpPr>
        <p:spPr>
          <a:xfrm>
            <a:off x="3347864" y="2747463"/>
            <a:ext cx="2678171" cy="753545"/>
          </a:xfrm>
          <a:prstGeom prst="wedgeRoundRectCallout">
            <a:avLst>
              <a:gd name="adj1" fmla="val 68440"/>
              <a:gd name="adj2" fmla="val -6369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tells us that the predictors in this MA model are independent!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5AA1C-AB1F-E344-9700-F40F772267F2}"/>
                  </a:ext>
                </a:extLst>
              </p:cNvPr>
              <p:cNvSpPr txBox="1"/>
              <p:nvPr/>
            </p:nvSpPr>
            <p:spPr>
              <a:xfrm>
                <a:off x="3963178" y="3789040"/>
                <a:ext cx="121764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5AA1C-AB1F-E344-9700-F40F7722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78" y="3789040"/>
                <a:ext cx="1217641" cy="299313"/>
              </a:xfrm>
              <a:prstGeom prst="rect">
                <a:avLst/>
              </a:prstGeom>
              <a:blipFill>
                <a:blip r:embed="rId4"/>
                <a:stretch>
                  <a:fillRect l="-2062" t="-12000" r="-206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CDB26-7361-D343-98BE-E6A726050730}"/>
                  </a:ext>
                </a:extLst>
              </p:cNvPr>
              <p:cNvSpPr txBox="1"/>
              <p:nvPr/>
            </p:nvSpPr>
            <p:spPr>
              <a:xfrm>
                <a:off x="2105015" y="4307174"/>
                <a:ext cx="123027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CDB26-7361-D343-98BE-E6A72605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15" y="4307174"/>
                <a:ext cx="1230273" cy="299313"/>
              </a:xfrm>
              <a:prstGeom prst="rect">
                <a:avLst/>
              </a:prstGeom>
              <a:blipFill>
                <a:blip r:embed="rId5"/>
                <a:stretch>
                  <a:fillRect l="-4082" t="-4167" r="-6122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BA4EC6-7989-DA45-9177-FFC3ADE8F484}"/>
              </a:ext>
            </a:extLst>
          </p:cNvPr>
          <p:cNvCxnSpPr>
            <a:endCxn id="8" idx="0"/>
          </p:cNvCxnSpPr>
          <p:nvPr/>
        </p:nvCxnSpPr>
        <p:spPr>
          <a:xfrm>
            <a:off x="1907704" y="2204864"/>
            <a:ext cx="812448" cy="210231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2CD17C-5E9A-B244-8DF2-2D413CB7F7EA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2720152" y="3938697"/>
            <a:ext cx="1243026" cy="368477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6BAD7619-89E3-C745-9455-0A0DF7C538C7}"/>
              </a:ext>
            </a:extLst>
          </p:cNvPr>
          <p:cNvSpPr/>
          <p:nvPr/>
        </p:nvSpPr>
        <p:spPr>
          <a:xfrm>
            <a:off x="2303987" y="4744863"/>
            <a:ext cx="3420141" cy="1033918"/>
          </a:xfrm>
          <a:prstGeom prst="wedgeRoundRectCallout">
            <a:avLst>
              <a:gd name="adj1" fmla="val -22975"/>
              <a:gd name="adj2" fmla="val -6490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coefficient is essentially the correlation between these two lagged series, which is therefore ACF!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B8F0B4-8A19-684D-9DA7-4DB06767D355}"/>
                  </a:ext>
                </a:extLst>
              </p:cNvPr>
              <p:cNvSpPr txBox="1"/>
              <p:nvPr/>
            </p:nvSpPr>
            <p:spPr>
              <a:xfrm>
                <a:off x="2597577" y="3788893"/>
                <a:ext cx="705355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B8F0B4-8A19-684D-9DA7-4DB06767D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577" y="3788893"/>
                <a:ext cx="705355" cy="391646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8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4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2384-CF0F-8742-860F-82EDF369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with different parameters for the MA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31A31-07C8-3B4A-AFCF-7A927347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2867025"/>
            <a:ext cx="7785100" cy="344170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D305EFC-95DD-A144-8637-D500310AE851}"/>
              </a:ext>
            </a:extLst>
          </p:cNvPr>
          <p:cNvSpPr/>
          <p:nvPr/>
        </p:nvSpPr>
        <p:spPr>
          <a:xfrm>
            <a:off x="2771800" y="6126163"/>
            <a:ext cx="2555776" cy="696052"/>
          </a:xfrm>
          <a:prstGeom prst="wedgeRoundRectCallout">
            <a:avLst>
              <a:gd name="adj1" fmla="val -82480"/>
              <a:gd name="adj2" fmla="val -23977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Slightly better.</a:t>
            </a:r>
          </a:p>
        </p:txBody>
      </p:sp>
    </p:spTree>
    <p:extLst>
      <p:ext uri="{BB962C8B-B14F-4D97-AF65-F5344CB8AC3E}">
        <p14:creationId xmlns:p14="http://schemas.microsoft.com/office/powerpoint/2010/main" val="168298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DAA8-5407-894D-854E-6A5C4ECD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ARMA: The combination of AR and 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54162-96E8-BA49-B464-217B139CF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909" y="2799035"/>
            <a:ext cx="5954181" cy="125992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32FD0D9-C062-9845-80C4-C04B72F311D3}"/>
              </a:ext>
            </a:extLst>
          </p:cNvPr>
          <p:cNvSpPr/>
          <p:nvPr/>
        </p:nvSpPr>
        <p:spPr>
          <a:xfrm>
            <a:off x="1403648" y="1417638"/>
            <a:ext cx="4283968" cy="1143000"/>
          </a:xfrm>
          <a:prstGeom prst="wedgeRoundRectCallout">
            <a:avLst>
              <a:gd name="adj1" fmla="val 26623"/>
              <a:gd name="adj2" fmla="val 7661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Intuition: we can forecast future time series values based on past patterns.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32937-BE8C-D142-85FC-DA2B1313DAB6}"/>
              </a:ext>
            </a:extLst>
          </p:cNvPr>
          <p:cNvSpPr/>
          <p:nvPr/>
        </p:nvSpPr>
        <p:spPr>
          <a:xfrm>
            <a:off x="3238810" y="4509120"/>
            <a:ext cx="4283968" cy="1143000"/>
          </a:xfrm>
          <a:prstGeom prst="wedgeRoundRectCallout">
            <a:avLst>
              <a:gd name="adj1" fmla="val 38576"/>
              <a:gd name="adj2" fmla="val -12712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Intuition: we can forecast future time series values based on past patterns.</a:t>
            </a:r>
          </a:p>
        </p:txBody>
      </p:sp>
    </p:spTree>
    <p:extLst>
      <p:ext uri="{BB962C8B-B14F-4D97-AF65-F5344CB8AC3E}">
        <p14:creationId xmlns:p14="http://schemas.microsoft.com/office/powerpoint/2010/main" val="1891096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31BBA4-FFBB-F943-9CB7-73A49AFF28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31BBA4-FFBB-F943-9CB7-73A49AFF2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CFE0D-1FBA-6341-9492-1F6084284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1089"/>
          <a:stretch/>
        </p:blipFill>
        <p:spPr>
          <a:xfrm>
            <a:off x="-35798" y="2996059"/>
            <a:ext cx="9179798" cy="386194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66D7359-2880-0446-9089-F0130BF55F0F}"/>
              </a:ext>
            </a:extLst>
          </p:cNvPr>
          <p:cNvSpPr/>
          <p:nvPr/>
        </p:nvSpPr>
        <p:spPr>
          <a:xfrm>
            <a:off x="4860032" y="1844824"/>
            <a:ext cx="1969368" cy="1005532"/>
          </a:xfrm>
          <a:prstGeom prst="wedgeRoundRectCallout">
            <a:avLst>
              <a:gd name="adj1" fmla="val -13790"/>
              <a:gd name="adj2" fmla="val 1011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Much better!</a:t>
            </a:r>
          </a:p>
        </p:txBody>
      </p:sp>
    </p:spTree>
    <p:extLst>
      <p:ext uri="{BB962C8B-B14F-4D97-AF65-F5344CB8AC3E}">
        <p14:creationId xmlns:p14="http://schemas.microsoft.com/office/powerpoint/2010/main" val="2870151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6AB3-52B4-7C43-A6BF-FCF31299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what else can we add to ARMA?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3A36-DA25-614A-99F0-98F4E093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we talk about trend? Not yet!</a:t>
            </a:r>
          </a:p>
          <a:p>
            <a:endParaRPr lang="en-US" dirty="0"/>
          </a:p>
          <a:p>
            <a:r>
              <a:rPr lang="en-US" dirty="0"/>
              <a:t>Is our dataset stationary? </a:t>
            </a:r>
          </a:p>
          <a:p>
            <a:pPr lvl="1"/>
            <a:r>
              <a:rPr lang="en-US" dirty="0"/>
              <a:t>In fact, most real-world time series datasets are non-stationary!</a:t>
            </a:r>
          </a:p>
        </p:txBody>
      </p:sp>
    </p:spTree>
    <p:extLst>
      <p:ext uri="{BB962C8B-B14F-4D97-AF65-F5344CB8AC3E}">
        <p14:creationId xmlns:p14="http://schemas.microsoft.com/office/powerpoint/2010/main" val="392925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6AB3-52B4-7C43-A6BF-FCF31299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and Differencing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899CE-9EC6-D74A-BABC-C23661430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" y="2060848"/>
            <a:ext cx="9113999" cy="2736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F2D72-0A39-3F4D-851D-BA05F6BD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35562"/>
            <a:ext cx="2908300" cy="609600"/>
          </a:xfrm>
          <a:prstGeom prst="rect">
            <a:avLst/>
          </a:prstGeom>
        </p:spPr>
      </p:pic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62D21029-F4E0-014E-B7A1-70AE2317096E}"/>
              </a:ext>
            </a:extLst>
          </p:cNvPr>
          <p:cNvSpPr/>
          <p:nvPr/>
        </p:nvSpPr>
        <p:spPr>
          <a:xfrm>
            <a:off x="2389746" y="1479496"/>
            <a:ext cx="2736304" cy="519493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Which one is stationary?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B51C1578-6D50-7B47-9EE1-25DCFDA6F71F}"/>
              </a:ext>
            </a:extLst>
          </p:cNvPr>
          <p:cNvSpPr/>
          <p:nvPr/>
        </p:nvSpPr>
        <p:spPr>
          <a:xfrm>
            <a:off x="6012160" y="4005064"/>
            <a:ext cx="504056" cy="50405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43B3A57-4245-BC40-8812-BAC1070DCF42}"/>
              </a:ext>
            </a:extLst>
          </p:cNvPr>
          <p:cNvSpPr/>
          <p:nvPr/>
        </p:nvSpPr>
        <p:spPr>
          <a:xfrm>
            <a:off x="3203848" y="5891210"/>
            <a:ext cx="1800200" cy="954182"/>
          </a:xfrm>
          <a:prstGeom prst="wedgeRoundRectCallout">
            <a:avLst>
              <a:gd name="adj1" fmla="val -53295"/>
              <a:gd name="adj2" fmla="val -8024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 p-value of the KPSS test!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985535D-BB50-A949-A685-58BE8023AF68}"/>
              </a:ext>
            </a:extLst>
          </p:cNvPr>
          <p:cNvSpPr/>
          <p:nvPr/>
        </p:nvSpPr>
        <p:spPr>
          <a:xfrm>
            <a:off x="6228184" y="5476702"/>
            <a:ext cx="2304256" cy="954182"/>
          </a:xfrm>
          <a:prstGeom prst="wedgeRoundRectCallout">
            <a:avLst>
              <a:gd name="adj1" fmla="val -16046"/>
              <a:gd name="adj2" fmla="val -13390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Lag-1 differencing: De-trend!</a:t>
            </a:r>
          </a:p>
        </p:txBody>
      </p:sp>
    </p:spTree>
    <p:extLst>
      <p:ext uri="{BB962C8B-B14F-4D97-AF65-F5344CB8AC3E}">
        <p14:creationId xmlns:p14="http://schemas.microsoft.com/office/powerpoint/2010/main" val="2578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AFF9-8F97-474F-8522-07EB54C3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trend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C547F-2F40-3348-98AA-C11F28B8C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1" y="2492896"/>
            <a:ext cx="9075358" cy="324036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FA80E98-DE47-2048-BA43-95D3DF5E0480}"/>
              </a:ext>
            </a:extLst>
          </p:cNvPr>
          <p:cNvSpPr/>
          <p:nvPr/>
        </p:nvSpPr>
        <p:spPr>
          <a:xfrm>
            <a:off x="2771800" y="1716931"/>
            <a:ext cx="3312368" cy="476672"/>
          </a:xfrm>
          <a:prstGeom prst="wedgeRoundRectCallout">
            <a:avLst>
              <a:gd name="adj1" fmla="val 149"/>
              <a:gd name="adj2" fmla="val 14744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Trends by STL decomposition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86B44B-CB73-6C4D-8105-A9A9DBE588FF}"/>
              </a:ext>
            </a:extLst>
          </p:cNvPr>
          <p:cNvSpPr/>
          <p:nvPr/>
        </p:nvSpPr>
        <p:spPr>
          <a:xfrm>
            <a:off x="34321" y="2636912"/>
            <a:ext cx="422879" cy="2808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547D40-8FD2-1848-A8FB-7179F286BAAB}"/>
              </a:ext>
            </a:extLst>
          </p:cNvPr>
          <p:cNvSpPr/>
          <p:nvPr/>
        </p:nvSpPr>
        <p:spPr>
          <a:xfrm>
            <a:off x="4720600" y="2708920"/>
            <a:ext cx="422879" cy="2808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0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F740-BFA0-4548-8648-53BBB614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we add this to ARMA?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D376-F95F-6F4C-9373-EE119A8F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AR-I-MA, where “I” is for “integrated”, the reverse of differencing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D287E-D237-A746-8D6A-A91DCDF2C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65"/>
          <a:stretch/>
        </p:blipFill>
        <p:spPr>
          <a:xfrm>
            <a:off x="1815122" y="4718352"/>
            <a:ext cx="5596050" cy="107889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F00D43A-0006-464D-9313-1DCBB6B27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3" b="14369"/>
          <a:stretch/>
        </p:blipFill>
        <p:spPr bwMode="auto">
          <a:xfrm>
            <a:off x="1773975" y="2959631"/>
            <a:ext cx="5678345" cy="107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1426BF-BE95-F84C-93B1-FE05F17FDB4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613147" y="4038526"/>
            <a:ext cx="1" cy="67982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B4D53A8-5619-0146-AFC1-6EDA1ADFC087}"/>
              </a:ext>
            </a:extLst>
          </p:cNvPr>
          <p:cNvSpPr/>
          <p:nvPr/>
        </p:nvSpPr>
        <p:spPr>
          <a:xfrm>
            <a:off x="1943527" y="4941168"/>
            <a:ext cx="42287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F12D89-1B10-7248-8DD0-A9598E83DCDF}"/>
              </a:ext>
            </a:extLst>
          </p:cNvPr>
          <p:cNvSpPr/>
          <p:nvPr/>
        </p:nvSpPr>
        <p:spPr>
          <a:xfrm>
            <a:off x="5220072" y="4944215"/>
            <a:ext cx="42287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0CDAC38B-1B23-3848-A34C-C17D84E812FE}"/>
              </a:ext>
            </a:extLst>
          </p:cNvPr>
          <p:cNvSpPr/>
          <p:nvPr/>
        </p:nvSpPr>
        <p:spPr>
          <a:xfrm>
            <a:off x="1064182" y="4114752"/>
            <a:ext cx="3312368" cy="476672"/>
          </a:xfrm>
          <a:prstGeom prst="wedgeRoundRectCallout">
            <a:avLst>
              <a:gd name="adj1" fmla="val -11086"/>
              <a:gd name="adj2" fmla="val 1229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Differenced time series values</a:t>
            </a:r>
          </a:p>
        </p:txBody>
      </p:sp>
    </p:spTree>
    <p:extLst>
      <p:ext uri="{BB962C8B-B14F-4D97-AF65-F5344CB8AC3E}">
        <p14:creationId xmlns:p14="http://schemas.microsoft.com/office/powerpoint/2010/main" val="29871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89B1-6F86-FE48-9B9A-43F8DD4D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ARIMA: The Final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1113B-DF9A-454A-84BA-149625826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Three parameters ARIMA(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The AR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differencing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dirty="0"/>
                  <a:t>In Python, it is easy to use: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1113B-DF9A-454A-84BA-149625826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  <a:blipFill>
                <a:blip r:embed="rId2"/>
                <a:stretch>
                  <a:fillRect l="-20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0756448-EB23-BC43-8380-84D175EBF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84150" y="5445224"/>
            <a:ext cx="8775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103D-B334-4B47-8E71-3850609E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ARIMA: 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1637E-2DC4-5149-A284-B5F31B72C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AR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at PACF cutoff.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differencing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 we need to de-trend?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MA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Look at ACF cutoff.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1637E-2DC4-5149-A284-B5F31B72C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2241" b="-1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D09760D-F18E-5E48-A27A-7C80E7B6334D}"/>
              </a:ext>
            </a:extLst>
          </p:cNvPr>
          <p:cNvSpPr/>
          <p:nvPr/>
        </p:nvSpPr>
        <p:spPr>
          <a:xfrm>
            <a:off x="5580112" y="2708920"/>
            <a:ext cx="3312368" cy="720080"/>
          </a:xfrm>
          <a:prstGeom prst="wedgeRoundRectCallout">
            <a:avLst>
              <a:gd name="adj1" fmla="val -49909"/>
              <a:gd name="adj2" fmla="val 13465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Sometimes we may even need double differencing!</a:t>
            </a:r>
          </a:p>
        </p:txBody>
      </p:sp>
    </p:spTree>
    <p:extLst>
      <p:ext uri="{BB962C8B-B14F-4D97-AF65-F5344CB8AC3E}">
        <p14:creationId xmlns:p14="http://schemas.microsoft.com/office/powerpoint/2010/main" val="14957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61D7-38BB-7947-B1E5-6B56D0B1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6105A14-9A91-5942-AA4F-076BFCF19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8170890-F48B-994B-9832-4BE13508E6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6775198" cy="25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22C6635-DBF3-FA43-9D93-82C1C2A5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525224"/>
            <a:ext cx="4443701" cy="33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10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2728-FCD3-0346-88AE-216F4B4B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identification in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9CD91E-2E25-FC43-9BD5-468F1366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0808"/>
            <a:ext cx="8229600" cy="247078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6A18DC5-23FE-2241-8F0A-7F5618534B55}"/>
              </a:ext>
            </a:extLst>
          </p:cNvPr>
          <p:cNvSpPr/>
          <p:nvPr/>
        </p:nvSpPr>
        <p:spPr>
          <a:xfrm>
            <a:off x="1907704" y="5013176"/>
            <a:ext cx="5760640" cy="1080120"/>
          </a:xfrm>
          <a:prstGeom prst="wedgeRoundRectCallout">
            <a:avLst>
              <a:gd name="adj1" fmla="val 2179"/>
              <a:gd name="adj2" fmla="val -14301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does this figure tell us?</a:t>
            </a:r>
          </a:p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(which parameter(s) can we decide?)</a:t>
            </a:r>
          </a:p>
        </p:txBody>
      </p:sp>
    </p:spTree>
    <p:extLst>
      <p:ext uri="{BB962C8B-B14F-4D97-AF65-F5344CB8AC3E}">
        <p14:creationId xmlns:p14="http://schemas.microsoft.com/office/powerpoint/2010/main" val="37560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DCC96-5622-3E45-8B39-020A55DA6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61" y="2060848"/>
            <a:ext cx="8924477" cy="3038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9E2728-FCD3-0346-88AE-216F4B4B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identification in practice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1172F98-AECE-A14B-8FF5-DB1E5FE31579}"/>
              </a:ext>
            </a:extLst>
          </p:cNvPr>
          <p:cNvSpPr/>
          <p:nvPr/>
        </p:nvSpPr>
        <p:spPr>
          <a:xfrm>
            <a:off x="1835696" y="5733256"/>
            <a:ext cx="5832648" cy="1008112"/>
          </a:xfrm>
          <a:prstGeom prst="wedgeRoundRectCallout">
            <a:avLst>
              <a:gd name="adj1" fmla="val 3323"/>
              <a:gd name="adj2" fmla="val -10915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does this figure tell us?</a:t>
            </a:r>
          </a:p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(which parameter(s) can we decide?)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A52EB3-01F7-CD4E-9CBB-A9393BA1966A}"/>
              </a:ext>
            </a:extLst>
          </p:cNvPr>
          <p:cNvSpPr/>
          <p:nvPr/>
        </p:nvSpPr>
        <p:spPr>
          <a:xfrm>
            <a:off x="1835696" y="4036731"/>
            <a:ext cx="42287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B20232-4A5E-D54B-96B7-82A7D0B36D08}"/>
              </a:ext>
            </a:extLst>
          </p:cNvPr>
          <p:cNvSpPr/>
          <p:nvPr/>
        </p:nvSpPr>
        <p:spPr>
          <a:xfrm>
            <a:off x="6273357" y="3716632"/>
            <a:ext cx="504056" cy="9486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B49E4627-819C-794B-9183-6F757B886E26}"/>
              </a:ext>
            </a:extLst>
          </p:cNvPr>
          <p:cNvSpPr/>
          <p:nvPr/>
        </p:nvSpPr>
        <p:spPr>
          <a:xfrm>
            <a:off x="1655674" y="1347719"/>
            <a:ext cx="6372709" cy="497105"/>
          </a:xfrm>
          <a:prstGeom prst="wedgeRoundRectCallout">
            <a:avLst>
              <a:gd name="adj1" fmla="val 239"/>
              <a:gd name="adj2" fmla="val 1242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ACF and PACF of the differenced (if any) time series</a:t>
            </a:r>
          </a:p>
        </p:txBody>
      </p:sp>
    </p:spTree>
    <p:extLst>
      <p:ext uri="{BB962C8B-B14F-4D97-AF65-F5344CB8AC3E}">
        <p14:creationId xmlns:p14="http://schemas.microsoft.com/office/powerpoint/2010/main" val="757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262B-B1A1-764F-80E4-D286BB5B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Demo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FEAF279-8B74-4541-BF6E-579B984888CE}"/>
              </a:ext>
            </a:extLst>
          </p:cNvPr>
          <p:cNvSpPr/>
          <p:nvPr/>
        </p:nvSpPr>
        <p:spPr>
          <a:xfrm>
            <a:off x="899592" y="1906745"/>
            <a:ext cx="2296688" cy="508370"/>
          </a:xfrm>
          <a:prstGeom prst="wedgeRoundRectCallout">
            <a:avLst>
              <a:gd name="adj1" fmla="val 38359"/>
              <a:gd name="adj2" fmla="val 16184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Hand-picked model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D2256F1-E00E-C04C-858E-359BC467A781}"/>
              </a:ext>
            </a:extLst>
          </p:cNvPr>
          <p:cNvSpPr/>
          <p:nvPr/>
        </p:nvSpPr>
        <p:spPr>
          <a:xfrm>
            <a:off x="4860032" y="1906618"/>
            <a:ext cx="3744416" cy="508370"/>
          </a:xfrm>
          <a:prstGeom prst="wedgeRoundRectCallout">
            <a:avLst>
              <a:gd name="adj1" fmla="val -21564"/>
              <a:gd name="adj2" fmla="val 19062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Arbitrarily determined parameters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50CA7-DF8B-904A-B781-416F12D07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0" y="3155899"/>
            <a:ext cx="8803420" cy="37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4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B331-75CE-AB40-B5E8-AE83080B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Topics: Seasonal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have so far: ARIMA(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What if there is any seasonality?</a:t>
                </a:r>
              </a:p>
              <a:p>
                <a:pPr lvl="1"/>
                <a:r>
                  <a:rPr lang="en-US" dirty="0"/>
                  <a:t>Add more parameters!</a:t>
                </a:r>
              </a:p>
              <a:p>
                <a:pPr lvl="1"/>
                <a:r>
                  <a:rPr lang="en-US" dirty="0"/>
                  <a:t>How?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5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B331-75CE-AB40-B5E8-AE83080B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Topics: Seasonal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seasonal parameters to ARIMA(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The meta model: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F3BCB8-26EA-2C43-905E-AA83A0E98978}"/>
                  </a:ext>
                </a:extLst>
              </p:cNvPr>
              <p:cNvSpPr txBox="1"/>
              <p:nvPr/>
            </p:nvSpPr>
            <p:spPr>
              <a:xfrm>
                <a:off x="2286000" y="4293096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F3BCB8-26EA-2C43-905E-AA83A0E98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93096"/>
                <a:ext cx="4572000" cy="584775"/>
              </a:xfrm>
              <a:prstGeom prst="rect">
                <a:avLst/>
              </a:prstGeom>
              <a:blipFill>
                <a:blip r:embed="rId3"/>
                <a:stretch>
                  <a:fillRect l="-3333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90A63E9-3E13-ED40-BC7A-363C512F8641}"/>
              </a:ext>
            </a:extLst>
          </p:cNvPr>
          <p:cNvSpPr/>
          <p:nvPr/>
        </p:nvSpPr>
        <p:spPr>
          <a:xfrm>
            <a:off x="3707904" y="5247831"/>
            <a:ext cx="3672408" cy="1060893"/>
          </a:xfrm>
          <a:prstGeom prst="wedgeRoundRectCallout">
            <a:avLst>
              <a:gd name="adj1" fmla="val 11104"/>
              <a:gd name="adj2" fmla="val -9028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are similar to the previous parameters but focus on seasonal components!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73E92E-E609-174E-82C6-9BD6AD3C8C5B}"/>
              </a:ext>
            </a:extLst>
          </p:cNvPr>
          <p:cNvSpPr/>
          <p:nvPr/>
        </p:nvSpPr>
        <p:spPr>
          <a:xfrm>
            <a:off x="4824028" y="4221087"/>
            <a:ext cx="1836204" cy="844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A9BA-C6DE-D941-AD0A-628A7B2B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Again: the Amtrak ridership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008CC1-ADE1-5D4B-AE44-2A8C86C5F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" y="1414409"/>
            <a:ext cx="5806780" cy="36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478AA-8F24-0747-BD8C-13274AAC5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501472"/>
            <a:ext cx="4932040" cy="3356527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539FD81-A99F-514A-8379-07E00955A39F}"/>
              </a:ext>
            </a:extLst>
          </p:cNvPr>
          <p:cNvSpPr/>
          <p:nvPr/>
        </p:nvSpPr>
        <p:spPr>
          <a:xfrm>
            <a:off x="6251462" y="2204864"/>
            <a:ext cx="2867386" cy="1044741"/>
          </a:xfrm>
          <a:prstGeom prst="wedgeRoundRectCallout">
            <a:avLst>
              <a:gd name="adj1" fmla="val -33571"/>
              <a:gd name="adj2" fmla="val 7771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 is a trend… We can de-trend by lag-1 differencing…</a:t>
            </a:r>
          </a:p>
        </p:txBody>
      </p:sp>
    </p:spTree>
    <p:extLst>
      <p:ext uri="{BB962C8B-B14F-4D97-AF65-F5344CB8AC3E}">
        <p14:creationId xmlns:p14="http://schemas.microsoft.com/office/powerpoint/2010/main" val="124067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0388FD-A215-9740-86D8-8A483D6F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686968"/>
            <a:ext cx="5260470" cy="31710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37B896A-C135-C240-9D67-D9FF1373CC02}"/>
              </a:ext>
            </a:extLst>
          </p:cNvPr>
          <p:cNvSpPr/>
          <p:nvPr/>
        </p:nvSpPr>
        <p:spPr>
          <a:xfrm>
            <a:off x="4499992" y="443711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78D60-BC4C-FF45-9337-D8FB981BDBA2}"/>
              </a:ext>
            </a:extLst>
          </p:cNvPr>
          <p:cNvSpPr/>
          <p:nvPr/>
        </p:nvSpPr>
        <p:spPr>
          <a:xfrm>
            <a:off x="6065854" y="414908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726CEA-4350-E046-A7A2-7C90D193A7A0}"/>
              </a:ext>
            </a:extLst>
          </p:cNvPr>
          <p:cNvSpPr/>
          <p:nvPr/>
        </p:nvSpPr>
        <p:spPr>
          <a:xfrm>
            <a:off x="7740352" y="440107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620C395-5730-2F4A-9F34-0F429D270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435600" cy="3619500"/>
          </a:xfrm>
          <a:prstGeom prst="rect">
            <a:avLst/>
          </a:prstGeom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3A7C800-AD56-B248-B6EE-2448F3B628F9}"/>
              </a:ext>
            </a:extLst>
          </p:cNvPr>
          <p:cNvSpPr/>
          <p:nvPr/>
        </p:nvSpPr>
        <p:spPr>
          <a:xfrm>
            <a:off x="5796136" y="1518080"/>
            <a:ext cx="3240360" cy="1155462"/>
          </a:xfrm>
          <a:prstGeom prst="wedgeRoundRectCallout">
            <a:avLst>
              <a:gd name="adj1" fmla="val -33571"/>
              <a:gd name="adj2" fmla="val 7771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 seems to be having a 12-month periodic cycle, i.e., seasonality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2DAD13F1-CD9C-5948-8A4F-E26B79D8D046}"/>
              </a:ext>
            </a:extLst>
          </p:cNvPr>
          <p:cNvSpPr/>
          <p:nvPr/>
        </p:nvSpPr>
        <p:spPr>
          <a:xfrm>
            <a:off x="287524" y="4111379"/>
            <a:ext cx="3492388" cy="1155462"/>
          </a:xfrm>
          <a:prstGeom prst="wedgeRoundRectCallout">
            <a:avLst>
              <a:gd name="adj1" fmla="val 69333"/>
              <a:gd name="adj2" fmla="val 41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could do lag-m differencing to de-seasonality!</a:t>
            </a:r>
          </a:p>
        </p:txBody>
      </p:sp>
    </p:spTree>
    <p:extLst>
      <p:ext uri="{BB962C8B-B14F-4D97-AF65-F5344CB8AC3E}">
        <p14:creationId xmlns:p14="http://schemas.microsoft.com/office/powerpoint/2010/main" val="2484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DE72-F5C9-2C41-826A-349F6A1C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3DE3-B2E1-5E47-AFB4-35A7B340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97677"/>
          </a:xfrm>
        </p:spPr>
        <p:txBody>
          <a:bodyPr/>
          <a:lstStyle/>
          <a:p>
            <a:r>
              <a:rPr lang="en-US" sz="2800" dirty="0"/>
              <a:t>Currently, we find a need for double differencing:</a:t>
            </a:r>
          </a:p>
          <a:p>
            <a:pPr lvl="1"/>
            <a:r>
              <a:rPr lang="en-US" sz="2400" dirty="0"/>
              <a:t>At the level of lag-1 to de-trend</a:t>
            </a:r>
          </a:p>
          <a:p>
            <a:pPr lvl="1"/>
            <a:r>
              <a:rPr lang="en-US" sz="2400" dirty="0"/>
              <a:t>At the level of lag-12 to de-seasonality</a:t>
            </a:r>
          </a:p>
          <a:p>
            <a:pPr lvl="1"/>
            <a:endParaRPr lang="en-US" sz="2400" dirty="0"/>
          </a:p>
          <a:p>
            <a:r>
              <a:rPr lang="en-US" sz="2800" dirty="0"/>
              <a:t>But we do not want to do over-differencing.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47C84-C755-0146-88C5-9B426DDB922A}"/>
              </a:ext>
            </a:extLst>
          </p:cNvPr>
          <p:cNvSpPr txBox="1"/>
          <p:nvPr/>
        </p:nvSpPr>
        <p:spPr>
          <a:xfrm>
            <a:off x="2286000" y="4365105"/>
            <a:ext cx="4518248" cy="1328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HK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If the lag-1 autocorrelation is -0.5 or more negative, the series may be over-differenced.</a:t>
            </a:r>
          </a:p>
          <a:p>
            <a:endParaRPr lang="en-HK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HK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BEWARE OF OVERDIFFERENCING!!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848A1-7EA0-8A4F-A527-C50C5559CB0A}"/>
              </a:ext>
            </a:extLst>
          </p:cNvPr>
          <p:cNvSpPr txBox="1"/>
          <p:nvPr/>
        </p:nvSpPr>
        <p:spPr>
          <a:xfrm>
            <a:off x="4139363" y="56910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https://people.duke.edu/~rnau/411arim2.htm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624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1E6D-3486-4E41-B578-48CF05FE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Over-differencing?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9E450-247F-7C4B-AC94-390D3F1E6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26" y="1417638"/>
            <a:ext cx="7216948" cy="4386448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EEE5BA8-D4B2-5D40-BC12-6DE7D6DFBF78}"/>
              </a:ext>
            </a:extLst>
          </p:cNvPr>
          <p:cNvSpPr/>
          <p:nvPr/>
        </p:nvSpPr>
        <p:spPr>
          <a:xfrm>
            <a:off x="2411760" y="4653136"/>
            <a:ext cx="3492388" cy="651406"/>
          </a:xfrm>
          <a:prstGeom prst="wedgeRoundRectCallout">
            <a:avLst>
              <a:gd name="adj1" fmla="val -53969"/>
              <a:gd name="adj2" fmla="val -13016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 -0.5 but still… We want to do less differencing…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4C5457E-BE7F-5E49-B0EF-A2A6CC24FEFD}"/>
              </a:ext>
            </a:extLst>
          </p:cNvPr>
          <p:cNvSpPr/>
          <p:nvPr/>
        </p:nvSpPr>
        <p:spPr>
          <a:xfrm>
            <a:off x="3195055" y="2187523"/>
            <a:ext cx="3492388" cy="651406"/>
          </a:xfrm>
          <a:prstGeom prst="wedgeRoundRectCallout">
            <a:avLst>
              <a:gd name="adj1" fmla="val -87763"/>
              <a:gd name="adj2" fmla="val 2816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is a lag-1 differencing plus a seasonal differencing (m=12)</a:t>
            </a:r>
          </a:p>
        </p:txBody>
      </p:sp>
    </p:spTree>
    <p:extLst>
      <p:ext uri="{BB962C8B-B14F-4D97-AF65-F5344CB8AC3E}">
        <p14:creationId xmlns:p14="http://schemas.microsoft.com/office/powerpoint/2010/main" val="38523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5A4FAA-7156-8C4A-96E0-FBDAFF51A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848" y="1417638"/>
            <a:ext cx="7196303" cy="438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91E6D-3486-4E41-B578-48CF05FE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just do seasonal diff…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EEE5BA8-D4B2-5D40-BC12-6DE7D6DFBF78}"/>
              </a:ext>
            </a:extLst>
          </p:cNvPr>
          <p:cNvSpPr/>
          <p:nvPr/>
        </p:nvSpPr>
        <p:spPr>
          <a:xfrm>
            <a:off x="2051720" y="4437112"/>
            <a:ext cx="3492388" cy="651406"/>
          </a:xfrm>
          <a:prstGeom prst="wedgeRoundRectCallout">
            <a:avLst>
              <a:gd name="adj1" fmla="val -37224"/>
              <a:gd name="adj2" fmla="val -17913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is better – seasonal diff results in fast decreasing autocorrelation…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4795A7B-0304-AD4B-9335-3A47C307A765}"/>
              </a:ext>
            </a:extLst>
          </p:cNvPr>
          <p:cNvSpPr/>
          <p:nvPr/>
        </p:nvSpPr>
        <p:spPr>
          <a:xfrm>
            <a:off x="3131840" y="1769482"/>
            <a:ext cx="3492388" cy="651406"/>
          </a:xfrm>
          <a:prstGeom prst="wedgeRoundRectCallout">
            <a:avLst>
              <a:gd name="adj1" fmla="val -87763"/>
              <a:gd name="adj2" fmla="val 2816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Lag-1 differencing only.</a:t>
            </a:r>
          </a:p>
        </p:txBody>
      </p:sp>
    </p:spTree>
    <p:extLst>
      <p:ext uri="{BB962C8B-B14F-4D97-AF65-F5344CB8AC3E}">
        <p14:creationId xmlns:p14="http://schemas.microsoft.com/office/powerpoint/2010/main" val="28113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2009-D19E-4D4C-BC4D-A7AD347C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2C53-0681-C047-B84D-B6E14EE2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features</a:t>
            </a:r>
          </a:p>
          <a:p>
            <a:endParaRPr lang="en-US" dirty="0"/>
          </a:p>
          <a:p>
            <a:r>
              <a:rPr lang="en-US" dirty="0"/>
              <a:t>Exponential Smoothing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AutoRegresison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6880815-63E4-BF45-8231-6E9715C16D16}"/>
              </a:ext>
            </a:extLst>
          </p:cNvPr>
          <p:cNvSpPr/>
          <p:nvPr/>
        </p:nvSpPr>
        <p:spPr>
          <a:xfrm>
            <a:off x="5364088" y="1583323"/>
            <a:ext cx="360040" cy="2079334"/>
          </a:xfrm>
          <a:prstGeom prst="rightBrace">
            <a:avLst>
              <a:gd name="adj1" fmla="val 2447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757E437-90C3-044A-B748-ABAB98E4F3D5}"/>
              </a:ext>
            </a:extLst>
          </p:cNvPr>
          <p:cNvSpPr/>
          <p:nvPr/>
        </p:nvSpPr>
        <p:spPr>
          <a:xfrm>
            <a:off x="5364088" y="4097855"/>
            <a:ext cx="360040" cy="771305"/>
          </a:xfrm>
          <a:prstGeom prst="rightBrace">
            <a:avLst>
              <a:gd name="adj1" fmla="val 2447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6C4FCF-B864-534D-A91C-F434DE5598FE}"/>
              </a:ext>
            </a:extLst>
          </p:cNvPr>
          <p:cNvSpPr/>
          <p:nvPr/>
        </p:nvSpPr>
        <p:spPr>
          <a:xfrm>
            <a:off x="6012160" y="2348880"/>
            <a:ext cx="2088232" cy="7920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Week 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7A4660-091A-3C4B-9DFE-F4AE945A1A2A}"/>
              </a:ext>
            </a:extLst>
          </p:cNvPr>
          <p:cNvSpPr/>
          <p:nvPr/>
        </p:nvSpPr>
        <p:spPr>
          <a:xfrm>
            <a:off x="6012160" y="3901905"/>
            <a:ext cx="2088232" cy="792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4263484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55CF30E-8917-BA4B-8FE8-48C3F99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35200"/>
            <a:ext cx="8231909" cy="24228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D07944-CC72-5641-BDB1-67901BC9B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62133"/>
            <a:ext cx="8229600" cy="2425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/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blipFill>
                <a:blip r:embed="rId4"/>
                <a:stretch>
                  <a:fillRect l="-3333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D734C6-468C-4C48-962B-1EC030AD43FB}"/>
              </a:ext>
            </a:extLst>
          </p:cNvPr>
          <p:cNvSpPr/>
          <p:nvPr/>
        </p:nvSpPr>
        <p:spPr>
          <a:xfrm>
            <a:off x="6707602" y="2871089"/>
            <a:ext cx="2452234" cy="431879"/>
          </a:xfrm>
          <a:prstGeom prst="wedgeRoundRectCallout">
            <a:avLst>
              <a:gd name="adj1" fmla="val -56162"/>
              <a:gd name="adj2" fmla="val 3334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“m” here?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C6BB8BE-6B37-2A4F-BCFF-B2B0E213395A}"/>
              </a:ext>
            </a:extLst>
          </p:cNvPr>
          <p:cNvSpPr/>
          <p:nvPr/>
        </p:nvSpPr>
        <p:spPr>
          <a:xfrm>
            <a:off x="5314052" y="3819736"/>
            <a:ext cx="2112870" cy="339840"/>
          </a:xfrm>
          <a:prstGeom prst="wedgeRoundRectCallout">
            <a:avLst>
              <a:gd name="adj1" fmla="val -35107"/>
              <a:gd name="adj2" fmla="val -18717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Any seasonal diff?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64F30-7606-A344-B3AE-423EC8F9F1F6}"/>
              </a:ext>
            </a:extLst>
          </p:cNvPr>
          <p:cNvSpPr/>
          <p:nvPr/>
        </p:nvSpPr>
        <p:spPr>
          <a:xfrm>
            <a:off x="6372200" y="1600439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BB41F5E-B1A9-2147-9EDB-AC5C711CC312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 flipV="1">
            <a:off x="5148068" y="1672447"/>
            <a:ext cx="1224133" cy="1317974"/>
          </a:xfrm>
          <a:prstGeom prst="curved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5C21C167-8B20-AE49-866E-B522E8774E36}"/>
              </a:ext>
            </a:extLst>
          </p:cNvPr>
          <p:cNvSpPr/>
          <p:nvPr/>
        </p:nvSpPr>
        <p:spPr>
          <a:xfrm>
            <a:off x="3230983" y="109605"/>
            <a:ext cx="2849046" cy="325290"/>
          </a:xfrm>
          <a:prstGeom prst="wedgeRoundRectCallout">
            <a:avLst>
              <a:gd name="adj1" fmla="val -3696"/>
              <a:gd name="adj2" fmla="val 18664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Seasonal differenced series.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204FA725-4D8D-1E48-816F-13F89820C41B}"/>
              </a:ext>
            </a:extLst>
          </p:cNvPr>
          <p:cNvSpPr/>
          <p:nvPr/>
        </p:nvSpPr>
        <p:spPr>
          <a:xfrm>
            <a:off x="3230983" y="6228758"/>
            <a:ext cx="2849046" cy="325290"/>
          </a:xfrm>
          <a:prstGeom prst="wedgeRoundRectCallout">
            <a:avLst>
              <a:gd name="adj1" fmla="val 5261"/>
              <a:gd name="adj2" fmla="val -11406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Original series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126165-DAAD-B14C-92AF-0A24A20DEB2C}"/>
              </a:ext>
            </a:extLst>
          </p:cNvPr>
          <p:cNvSpPr/>
          <p:nvPr/>
        </p:nvSpPr>
        <p:spPr>
          <a:xfrm>
            <a:off x="5933004" y="4897457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D7E8C2F-18AA-2A47-9B70-6F169784C6C2}"/>
              </a:ext>
            </a:extLst>
          </p:cNvPr>
          <p:cNvCxnSpPr>
            <a:cxnSpLocks/>
            <a:stCxn id="38" idx="4"/>
            <a:endCxn id="47" idx="4"/>
          </p:cNvCxnSpPr>
          <p:nvPr/>
        </p:nvCxnSpPr>
        <p:spPr>
          <a:xfrm rot="5400000" flipH="1">
            <a:off x="4045686" y="3082147"/>
            <a:ext cx="1675800" cy="2242852"/>
          </a:xfrm>
          <a:prstGeom prst="curvedConnector3">
            <a:avLst>
              <a:gd name="adj1" fmla="val -13641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62A2398-F426-EE47-9A2C-D7C5015CD443}"/>
              </a:ext>
            </a:extLst>
          </p:cNvPr>
          <p:cNvSpPr/>
          <p:nvPr/>
        </p:nvSpPr>
        <p:spPr>
          <a:xfrm>
            <a:off x="5004052" y="2926373"/>
            <a:ext cx="360036" cy="431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DD0380-7D14-8D47-8C61-9E21E58F1853}"/>
              </a:ext>
            </a:extLst>
          </p:cNvPr>
          <p:cNvSpPr/>
          <p:nvPr/>
        </p:nvSpPr>
        <p:spPr>
          <a:xfrm>
            <a:off x="3582142" y="2933795"/>
            <a:ext cx="360036" cy="431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2F20A7CA-B4C4-4443-8022-11A2F91AD80C}"/>
              </a:ext>
            </a:extLst>
          </p:cNvPr>
          <p:cNvSpPr/>
          <p:nvPr/>
        </p:nvSpPr>
        <p:spPr>
          <a:xfrm>
            <a:off x="2650250" y="3641297"/>
            <a:ext cx="1111910" cy="339840"/>
          </a:xfrm>
          <a:prstGeom prst="wedgeRoundRectCallout">
            <a:avLst>
              <a:gd name="adj1" fmla="val 91117"/>
              <a:gd name="adj2" fmla="val -15276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Any diff?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A04870-41B3-184D-84CA-67735035E2F8}"/>
              </a:ext>
            </a:extLst>
          </p:cNvPr>
          <p:cNvSpPr/>
          <p:nvPr/>
        </p:nvSpPr>
        <p:spPr>
          <a:xfrm>
            <a:off x="4375032" y="2935547"/>
            <a:ext cx="360036" cy="431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2DC6499-743A-5649-B867-F6BCBC75F3EC}"/>
              </a:ext>
            </a:extLst>
          </p:cNvPr>
          <p:cNvSpPr/>
          <p:nvPr/>
        </p:nvSpPr>
        <p:spPr>
          <a:xfrm>
            <a:off x="1619672" y="587727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051F8C3-20FD-4845-AD04-00CF748EA77C}"/>
              </a:ext>
            </a:extLst>
          </p:cNvPr>
          <p:cNvCxnSpPr>
            <a:cxnSpLocks/>
            <a:stCxn id="51" idx="4"/>
            <a:endCxn id="50" idx="4"/>
          </p:cNvCxnSpPr>
          <p:nvPr/>
        </p:nvCxnSpPr>
        <p:spPr>
          <a:xfrm rot="5400000" flipH="1" flipV="1">
            <a:off x="1796433" y="3262672"/>
            <a:ext cx="2653863" cy="2863370"/>
          </a:xfrm>
          <a:prstGeom prst="curvedConnector3">
            <a:avLst>
              <a:gd name="adj1" fmla="val -8614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AC5FEE5-EEA7-924D-AC13-453B8CDF7BE1}"/>
              </a:ext>
            </a:extLst>
          </p:cNvPr>
          <p:cNvSpPr/>
          <p:nvPr/>
        </p:nvSpPr>
        <p:spPr>
          <a:xfrm>
            <a:off x="1225727" y="1934438"/>
            <a:ext cx="2849046" cy="325290"/>
          </a:xfrm>
          <a:prstGeom prst="wedgeRoundRectCallout">
            <a:avLst>
              <a:gd name="adj1" fmla="val -10040"/>
              <a:gd name="adj2" fmla="val -17290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m-level pattern.</a:t>
            </a:r>
          </a:p>
        </p:txBody>
      </p:sp>
    </p:spTree>
    <p:extLst>
      <p:ext uri="{BB962C8B-B14F-4D97-AF65-F5344CB8AC3E}">
        <p14:creationId xmlns:p14="http://schemas.microsoft.com/office/powerpoint/2010/main" val="102948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6" grpId="0" animBg="1"/>
      <p:bldP spid="37" grpId="0" animBg="1"/>
      <p:bldP spid="38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55CF30E-8917-BA4B-8FE8-48C3F99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35200"/>
            <a:ext cx="8231909" cy="24228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D07944-CC72-5641-BDB1-67901BC9B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62133"/>
            <a:ext cx="8229600" cy="2425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/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blipFill>
                <a:blip r:embed="rId4"/>
                <a:stretch>
                  <a:fillRect l="-3333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5C21C167-8B20-AE49-866E-B522E8774E36}"/>
              </a:ext>
            </a:extLst>
          </p:cNvPr>
          <p:cNvSpPr/>
          <p:nvPr/>
        </p:nvSpPr>
        <p:spPr>
          <a:xfrm>
            <a:off x="3230983" y="109605"/>
            <a:ext cx="2849046" cy="325290"/>
          </a:xfrm>
          <a:prstGeom prst="wedgeRoundRectCallout">
            <a:avLst>
              <a:gd name="adj1" fmla="val -3696"/>
              <a:gd name="adj2" fmla="val 18664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Seasonal differenced series.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204FA725-4D8D-1E48-816F-13F89820C41B}"/>
              </a:ext>
            </a:extLst>
          </p:cNvPr>
          <p:cNvSpPr/>
          <p:nvPr/>
        </p:nvSpPr>
        <p:spPr>
          <a:xfrm>
            <a:off x="3721471" y="6266577"/>
            <a:ext cx="1868069" cy="325290"/>
          </a:xfrm>
          <a:prstGeom prst="wedgeRoundRectCallout">
            <a:avLst>
              <a:gd name="adj1" fmla="val 5261"/>
              <a:gd name="adj2" fmla="val -11406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Original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B387D-68AF-B64C-9D93-723F9EA901F9}"/>
                  </a:ext>
                </a:extLst>
              </p:cNvPr>
              <p:cNvSpPr txBox="1"/>
              <p:nvPr/>
            </p:nvSpPr>
            <p:spPr>
              <a:xfrm>
                <a:off x="2286000" y="3702231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B387D-68AF-B64C-9D93-723F9EA90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702231"/>
                <a:ext cx="4572000" cy="584775"/>
              </a:xfrm>
              <a:prstGeom prst="rect">
                <a:avLst/>
              </a:prstGeom>
              <a:blipFill>
                <a:blip r:embed="rId5"/>
                <a:stretch>
                  <a:fillRect l="-3333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CC0B47E-9F95-2B45-93BB-3DC2481227D6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431121" y="3561352"/>
            <a:ext cx="281758" cy="1270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04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8793-5372-5C48-A510-6B48661B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good?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673EF-D52C-0247-AFC2-35B696047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8" r="1279"/>
          <a:stretch/>
        </p:blipFill>
        <p:spPr>
          <a:xfrm>
            <a:off x="-12113" y="2132856"/>
            <a:ext cx="9168226" cy="324036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AD95A8F-68E2-4C48-A42B-01D8FC9FCC22}"/>
              </a:ext>
            </a:extLst>
          </p:cNvPr>
          <p:cNvSpPr/>
          <p:nvPr/>
        </p:nvSpPr>
        <p:spPr>
          <a:xfrm>
            <a:off x="4211960" y="1491417"/>
            <a:ext cx="1868069" cy="325290"/>
          </a:xfrm>
          <a:prstGeom prst="wedgeRoundRectCallout">
            <a:avLst>
              <a:gd name="adj1" fmla="val 92914"/>
              <a:gd name="adj2" fmla="val 17030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lower MSE!</a:t>
            </a:r>
          </a:p>
        </p:txBody>
      </p:sp>
    </p:spTree>
    <p:extLst>
      <p:ext uri="{BB962C8B-B14F-4D97-AF65-F5344CB8AC3E}">
        <p14:creationId xmlns:p14="http://schemas.microsoft.com/office/powerpoint/2010/main" val="1796093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6B3E-7DB7-D947-B706-B556B2E2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Topics: Vector </a:t>
            </a:r>
            <a:r>
              <a:rPr lang="en-US" dirty="0" err="1"/>
              <a:t>AutoReg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4615-BAE4-1543-848B-12219F42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multiple time series values, what should we do?</a:t>
            </a:r>
          </a:p>
          <a:p>
            <a:endParaRPr lang="en-US" dirty="0"/>
          </a:p>
          <a:p>
            <a:r>
              <a:rPr lang="en-US" dirty="0"/>
              <a:t>They may affect each other: Endogenous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F89ED11-B7BA-E34D-B62E-094D6206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93720" y="4581128"/>
            <a:ext cx="5756559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DC11D5-5656-1746-A9EC-F54B57BF8BBC}"/>
              </a:ext>
            </a:extLst>
          </p:cNvPr>
          <p:cNvSpPr/>
          <p:nvPr/>
        </p:nvSpPr>
        <p:spPr>
          <a:xfrm>
            <a:off x="4391980" y="4699007"/>
            <a:ext cx="612067" cy="890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09422-238C-3D46-AA7A-CCF4CE297B34}"/>
              </a:ext>
            </a:extLst>
          </p:cNvPr>
          <p:cNvSpPr/>
          <p:nvPr/>
        </p:nvSpPr>
        <p:spPr>
          <a:xfrm>
            <a:off x="5921129" y="4699006"/>
            <a:ext cx="612067" cy="8902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C32F5E-8B9C-6A4B-9AD1-649B4429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8640"/>
            <a:ext cx="4348354" cy="12961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71A3B-7E63-6942-B8C5-260E571B8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5177" y="1484784"/>
            <a:ext cx="5409582" cy="537321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40CE4FF-ABA8-7F4D-A87E-78614D4427CF}"/>
              </a:ext>
            </a:extLst>
          </p:cNvPr>
          <p:cNvSpPr/>
          <p:nvPr/>
        </p:nvSpPr>
        <p:spPr>
          <a:xfrm>
            <a:off x="251520" y="2276872"/>
            <a:ext cx="2849046" cy="325290"/>
          </a:xfrm>
          <a:prstGeom prst="wedgeRoundRectCallout">
            <a:avLst>
              <a:gd name="adj1" fmla="val -9294"/>
              <a:gd name="adj2" fmla="val -30691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Easy to do with </a:t>
            </a:r>
            <a:r>
              <a:rPr lang="en-US" i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statsmodels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8794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3756-8FC0-A24C-A4F9-3692527E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B37A-B1F8-F448-ABC9-F265E1C7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Hyndman, R.J., &amp; </a:t>
            </a:r>
            <a:r>
              <a:rPr lang="en-HK" sz="2400" dirty="0" err="1"/>
              <a:t>Athanasopoulos</a:t>
            </a:r>
            <a:r>
              <a:rPr lang="en-HK" sz="2400" dirty="0"/>
              <a:t>, G. (2021) </a:t>
            </a:r>
            <a:r>
              <a:rPr lang="en-HK" sz="2400" i="1" dirty="0"/>
              <a:t>Forecasting: principles and practice</a:t>
            </a:r>
            <a:r>
              <a:rPr lang="en-HK" sz="2400" dirty="0"/>
              <a:t>, 3rd edition, </a:t>
            </a:r>
            <a:r>
              <a:rPr lang="en-HK" sz="2400" dirty="0" err="1"/>
              <a:t>OTexts</a:t>
            </a:r>
            <a:r>
              <a:rPr lang="en-HK" sz="2400" dirty="0"/>
              <a:t>: Melbourne, Australia. </a:t>
            </a:r>
            <a:r>
              <a:rPr lang="en-HK" sz="2400" dirty="0">
                <a:hlinkClick r:id="rId2"/>
              </a:rPr>
              <a:t>OTexts.com/fpp3</a:t>
            </a:r>
            <a:r>
              <a:rPr lang="en-HK" sz="2400" dirty="0"/>
              <a:t>. </a:t>
            </a:r>
          </a:p>
          <a:p>
            <a:endParaRPr lang="en-HK" sz="2400" dirty="0"/>
          </a:p>
          <a:p>
            <a:r>
              <a:rPr lang="en-HK" sz="2400" dirty="0"/>
              <a:t>Nau, R. (n.d.) Statistical forecasting: notes on regression and time series analysis </a:t>
            </a:r>
            <a:r>
              <a:rPr lang="en-HK" sz="2400" dirty="0">
                <a:hlinkClick r:id="rId3"/>
              </a:rPr>
              <a:t>https://people.duke.edu/~rnau/411home.htm</a:t>
            </a:r>
            <a:r>
              <a:rPr lang="en-HK" sz="2400" dirty="0"/>
              <a:t> </a:t>
            </a:r>
          </a:p>
          <a:p>
            <a:endParaRPr lang="en-HK" sz="2400" dirty="0"/>
          </a:p>
          <a:p>
            <a:r>
              <a:rPr lang="en-HK" sz="2400" dirty="0"/>
              <a:t>Business analytics using forecasting: </a:t>
            </a:r>
            <a:r>
              <a:rPr lang="en-HK" sz="2400" dirty="0">
                <a:hlinkClick r:id="rId4"/>
              </a:rPr>
              <a:t>https://youtube.com/playlist?list=PLoK4oIB1jeK0LHLbZW3DTT05e4srDYxFq</a:t>
            </a:r>
            <a:r>
              <a:rPr lang="en-HK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5738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5">
            <a:extLst>
              <a:ext uri="{FF2B5EF4-FFF2-40B4-BE49-F238E27FC236}">
                <a16:creationId xmlns:a16="http://schemas.microsoft.com/office/drawing/2014/main" id="{E9BEF6D9-6B91-3847-9AE0-AAFDCFAC4C0B}"/>
              </a:ext>
            </a:extLst>
          </p:cNvPr>
          <p:cNvSpPr txBox="1">
            <a:spLocks/>
          </p:cNvSpPr>
          <p:nvPr/>
        </p:nvSpPr>
        <p:spPr bwMode="auto">
          <a:xfrm>
            <a:off x="0" y="2276475"/>
            <a:ext cx="9144000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0" rIns="457200" bIns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FF"/>
                </a:solidFill>
                <a:cs typeface="Calibri" panose="020F0502020204030204" pitchFamily="34" charset="0"/>
              </a:rPr>
              <a:t>The End</a:t>
            </a:r>
            <a:endParaRPr lang="en-US" altLang="zh-TW" sz="2800" dirty="0">
              <a:solidFill>
                <a:srgbClr val="FFFFFF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CFE1-32CE-F14A-B2A8-882754B7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journey begins with…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19F3-ED8E-FB4E-9D6C-EFAE3856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time series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0896C-CB30-8F47-AA3E-68427CB0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2449230"/>
            <a:ext cx="7380312" cy="43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83C3-2845-FE4D-B89A-EC712E84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of smoothing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DF519C-23C7-B24C-84CE-F402F9AE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60202"/>
            <a:ext cx="8229600" cy="1737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162C5-24D5-394F-93AF-3FDA3CEA5998}"/>
              </a:ext>
            </a:extLst>
          </p:cNvPr>
          <p:cNvSpPr txBox="1"/>
          <p:nvPr/>
        </p:nvSpPr>
        <p:spPr>
          <a:xfrm>
            <a:off x="1639614" y="5013176"/>
            <a:ext cx="704718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lang="en-HK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 8.5 of Hyndman and </a:t>
            </a:r>
            <a:r>
              <a:rPr lang="en-HK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Athanasopoulos</a:t>
            </a:r>
            <a:r>
              <a:rPr lang="en-HK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(2018)</a:t>
            </a: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4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F200-3402-8942-BE93-0D90C9E7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did we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C934-C4C3-CC4D-97F0-21CE4C8F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+ Seasonality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5F060-58D3-8D46-95E6-A2F21BFEF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1" b="2832"/>
          <a:stretch/>
        </p:blipFill>
        <p:spPr>
          <a:xfrm>
            <a:off x="976164" y="2212720"/>
            <a:ext cx="7191672" cy="46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F200-3402-8942-BE93-0D90C9E7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did we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C934-C4C3-CC4D-97F0-21CE4C8F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Autocorrelation:</a:t>
            </a:r>
          </a:p>
          <a:p>
            <a:pPr lvl="1"/>
            <a:r>
              <a:rPr lang="en-US" dirty="0"/>
              <a:t>Correlation with lagged self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3E7CD8-DC06-7A48-8AAA-2A78FBB59FAE}"/>
              </a:ext>
            </a:extLst>
          </p:cNvPr>
          <p:cNvCxnSpPr>
            <a:cxnSpLocks/>
          </p:cNvCxnSpPr>
          <p:nvPr/>
        </p:nvCxnSpPr>
        <p:spPr>
          <a:xfrm>
            <a:off x="2737869" y="3796033"/>
            <a:ext cx="4536504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0AB4F-0AAF-654D-8D5E-4A730844360B}"/>
                  </a:ext>
                </a:extLst>
              </p:cNvPr>
              <p:cNvSpPr txBox="1"/>
              <p:nvPr/>
            </p:nvSpPr>
            <p:spPr>
              <a:xfrm>
                <a:off x="6615957" y="3229667"/>
                <a:ext cx="907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0AB4F-0AAF-654D-8D5E-4A730844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957" y="3229667"/>
                <a:ext cx="907504" cy="52322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A05C5C-44D0-8742-92AC-4F0A1E9C25FA}"/>
              </a:ext>
            </a:extLst>
          </p:cNvPr>
          <p:cNvCxnSpPr>
            <a:cxnSpLocks/>
          </p:cNvCxnSpPr>
          <p:nvPr/>
        </p:nvCxnSpPr>
        <p:spPr>
          <a:xfrm>
            <a:off x="1405721" y="4372097"/>
            <a:ext cx="4536504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ADF99C-9D6D-D24B-B45A-AD19B2ACA2EB}"/>
                  </a:ext>
                </a:extLst>
              </p:cNvPr>
              <p:cNvSpPr txBox="1"/>
              <p:nvPr/>
            </p:nvSpPr>
            <p:spPr>
              <a:xfrm>
                <a:off x="5328446" y="3807983"/>
                <a:ext cx="907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ADF99C-9D6D-D24B-B45A-AD19B2ACA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446" y="3807983"/>
                <a:ext cx="907504" cy="523220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FE14FCB2-207D-5D47-A05D-BA4FACFFB550}"/>
              </a:ext>
            </a:extLst>
          </p:cNvPr>
          <p:cNvSpPr/>
          <p:nvPr/>
        </p:nvSpPr>
        <p:spPr>
          <a:xfrm rot="5400000">
            <a:off x="6492388" y="3847691"/>
            <a:ext cx="247137" cy="1332148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D9882-D680-4845-BC26-71D7DDB52A3D}"/>
                  </a:ext>
                </a:extLst>
              </p:cNvPr>
              <p:cNvSpPr txBox="1"/>
              <p:nvPr/>
            </p:nvSpPr>
            <p:spPr>
              <a:xfrm>
                <a:off x="6300192" y="4769831"/>
                <a:ext cx="6315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D9882-D680-4845-BC26-71D7DDB5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769831"/>
                <a:ext cx="6315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92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940D-29D4-9C4E-9587-C8BFDAB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D8CC6-E321-EB4F-AC48-0EB5730C7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35" y="1628800"/>
            <a:ext cx="7489130" cy="4727607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847C672-E569-9745-A348-106BF17C7F6A}"/>
              </a:ext>
            </a:extLst>
          </p:cNvPr>
          <p:cNvSpPr/>
          <p:nvPr/>
        </p:nvSpPr>
        <p:spPr>
          <a:xfrm>
            <a:off x="1907704" y="2041505"/>
            <a:ext cx="2232248" cy="643210"/>
          </a:xfrm>
          <a:prstGeom prst="wedgeRoundRectCallout">
            <a:avLst>
              <a:gd name="adj1" fmla="val -43393"/>
              <a:gd name="adj2" fmla="val 809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Significant corr.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1F95B31-7905-4F4A-8A11-1F1D562C25D0}"/>
              </a:ext>
            </a:extLst>
          </p:cNvPr>
          <p:cNvSpPr/>
          <p:nvPr/>
        </p:nvSpPr>
        <p:spPr>
          <a:xfrm>
            <a:off x="5960130" y="1398295"/>
            <a:ext cx="2438420" cy="643210"/>
          </a:xfrm>
          <a:prstGeom prst="wedgeRoundRectCallout">
            <a:avLst>
              <a:gd name="adj1" fmla="val -70074"/>
              <a:gd name="adj2" fmla="val 30380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Insignificant corr.</a:t>
            </a:r>
          </a:p>
        </p:txBody>
      </p:sp>
    </p:spTree>
    <p:extLst>
      <p:ext uri="{BB962C8B-B14F-4D97-AF65-F5344CB8AC3E}">
        <p14:creationId xmlns:p14="http://schemas.microsoft.com/office/powerpoint/2010/main" val="684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U_CorpPresent_Eng_20190619  -  Compatibility Mode" id="{54C76AB1-3FA1-464E-A0E0-EBAA37D9E803}" vid="{5B7305C0-86DA-4A4D-9690-2ED79CE56E6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8042</TotalTime>
  <Words>1281</Words>
  <Application>Microsoft Macintosh PowerPoint</Application>
  <PresentationFormat>On-screen Show (4:3)</PresentationFormat>
  <Paragraphs>200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PowerPoint Presentation</vt:lpstr>
      <vt:lpstr>Before class</vt:lpstr>
      <vt:lpstr>Forecasting</vt:lpstr>
      <vt:lpstr>What we will talk about</vt:lpstr>
      <vt:lpstr>Our journey begins with…</vt:lpstr>
      <vt:lpstr>A summary of smoothing</vt:lpstr>
      <vt:lpstr>What features did we talk about?</vt:lpstr>
      <vt:lpstr>What features did we talk about?</vt:lpstr>
      <vt:lpstr>Autocorrelation Diagram</vt:lpstr>
      <vt:lpstr>Partial Autocorrelation</vt:lpstr>
      <vt:lpstr>Partial Autocorrelation Diagram</vt:lpstr>
      <vt:lpstr>Our very first AutoReg model: AR(p)</vt:lpstr>
      <vt:lpstr>Try it out: Set p to 1 </vt:lpstr>
      <vt:lpstr>Parameter Selection: Pick a p </vt:lpstr>
      <vt:lpstr>Intuition for the AR identification</vt:lpstr>
      <vt:lpstr>Parameter Selection: Pick a p </vt:lpstr>
      <vt:lpstr>Let’s see if it gets better with p=7 </vt:lpstr>
      <vt:lpstr>Moving Average: MA(q)</vt:lpstr>
      <vt:lpstr>Parameter Selection: Pick a q </vt:lpstr>
      <vt:lpstr>Intuition for MA identification</vt:lpstr>
      <vt:lpstr>Parameter Selection: Pick a q </vt:lpstr>
      <vt:lpstr>ARMA: The combination of AR and MA</vt:lpstr>
      <vt:lpstr>Use q=6;p=7</vt:lpstr>
      <vt:lpstr>Well, what else can we add to ARMA?</vt:lpstr>
      <vt:lpstr>Stationarity and Differencing</vt:lpstr>
      <vt:lpstr>Compare the trend component</vt:lpstr>
      <vt:lpstr>How about we add this to ARMA?</vt:lpstr>
      <vt:lpstr>ARIMA: The Final Model</vt:lpstr>
      <vt:lpstr>ARIMA: Parameter Selection</vt:lpstr>
      <vt:lpstr>ARIMA identification in practice</vt:lpstr>
      <vt:lpstr>ARIMA identification in practice</vt:lpstr>
      <vt:lpstr>ARIMA Demo</vt:lpstr>
      <vt:lpstr>Advanced Topics: Seasonal ARIMA</vt:lpstr>
      <vt:lpstr>Advanced Topics: Seasonal ARIMA</vt:lpstr>
      <vt:lpstr>Again: the Amtrak ridership data</vt:lpstr>
      <vt:lpstr>PowerPoint Presentation</vt:lpstr>
      <vt:lpstr>Over-differencing</vt:lpstr>
      <vt:lpstr>Over-differencing?</vt:lpstr>
      <vt:lpstr>Now let’s just do seasonal diff…</vt:lpstr>
      <vt:lpstr>PowerPoint Presentation</vt:lpstr>
      <vt:lpstr>PowerPoint Presentation</vt:lpstr>
      <vt:lpstr>Is it good?</vt:lpstr>
      <vt:lpstr>Advanced Topics: Vector AutoReg</vt:lpstr>
      <vt:lpstr>PowerPoint Presentation</vt:lpstr>
      <vt:lpstr>Suggested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ZUO Zhiya</dc:creator>
  <cp:lastModifiedBy>Zhiya ZUO</cp:lastModifiedBy>
  <cp:revision>1948</cp:revision>
  <cp:lastPrinted>2021-02-02T08:00:12Z</cp:lastPrinted>
  <dcterms:created xsi:type="dcterms:W3CDTF">2021-01-23T06:25:10Z</dcterms:created>
  <dcterms:modified xsi:type="dcterms:W3CDTF">2022-03-07T16:02:27Z</dcterms:modified>
</cp:coreProperties>
</file>