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1.xml.rels" ContentType="application/vnd.openxmlformats-package.relationships+xml"/>
  <Override PartName="/ppt/slides/_rels/slide43.xml.rels" ContentType="application/vnd.openxmlformats-package.relationships+xml"/>
  <Override PartName="/ppt/slides/_rels/slide10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47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40.png" ContentType="image/png"/>
  <Override PartName="/ppt/media/image239.png" ContentType="image/png"/>
  <Override PartName="/ppt/media/image238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228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97.png" ContentType="image/png"/>
  <Override PartName="/ppt/media/image196.png" ContentType="image/png"/>
  <Override PartName="/ppt/media/image195.png" ContentType="image/png"/>
  <Override PartName="/ppt/media/image194.png" ContentType="image/png"/>
  <Override PartName="/ppt/media/image193.png" ContentType="image/png"/>
  <Override PartName="/ppt/media/image192.png" ContentType="image/png"/>
  <Override PartName="/ppt/media/image191.png" ContentType="image/png"/>
  <Override PartName="/ppt/media/image190.png" ContentType="image/png"/>
  <Override PartName="/ppt/media/image187.png" ContentType="image/png"/>
  <Override PartName="/ppt/media/image186.png" ContentType="image/png"/>
  <Override PartName="/ppt/media/image185.png" ContentType="image/png"/>
  <Override PartName="/ppt/media/image184.png" ContentType="image/png"/>
  <Override PartName="/ppt/media/image183.png" ContentType="image/png"/>
  <Override PartName="/ppt/media/image182.png" ContentType="image/png"/>
  <Override PartName="/ppt/media/image181.png" ContentType="image/png"/>
  <Override PartName="/ppt/media/image180.png" ContentType="image/png"/>
  <Override PartName="/ppt/media/image177.png" ContentType="image/png"/>
  <Override PartName="/ppt/media/image176.png" ContentType="image/png"/>
  <Override PartName="/ppt/media/image175.png" ContentType="image/png"/>
  <Override PartName="/ppt/media/image174.png" ContentType="image/png"/>
  <Override PartName="/ppt/media/image173.png" ContentType="image/png"/>
  <Override PartName="/ppt/media/image172.png" ContentType="image/png"/>
  <Override PartName="/ppt/media/image171.png" ContentType="image/png"/>
  <Override PartName="/ppt/media/image170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162.png" ContentType="image/png"/>
  <Override PartName="/ppt/media/image161.png" ContentType="image/png"/>
  <Override PartName="/ppt/media/image160.png" ContentType="image/png"/>
  <Override PartName="/ppt/media/image157.png" ContentType="image/png"/>
  <Override PartName="/ppt/media/image99.png" ContentType="image/png"/>
  <Override PartName="/ppt/media/image156.png" ContentType="image/png"/>
  <Override PartName="/ppt/media/image98.png" ContentType="image/png"/>
  <Override PartName="/ppt/media/image155.png" ContentType="image/png"/>
  <Override PartName="/ppt/media/image97.png" ContentType="image/png"/>
  <Override PartName="/ppt/media/image154.png" ContentType="image/png"/>
  <Override PartName="/ppt/media/image96.png" ContentType="image/png"/>
  <Override PartName="/ppt/media/image153.png" ContentType="image/png"/>
  <Override PartName="/ppt/media/image95.png" ContentType="image/png"/>
  <Override PartName="/ppt/media/image152.png" ContentType="image/png"/>
  <Override PartName="/ppt/media/image94.png" ContentType="image/png"/>
  <Override PartName="/ppt/media/image151.png" ContentType="image/png"/>
  <Override PartName="/ppt/media/image93.png" ContentType="image/png"/>
  <Override PartName="/ppt/media/image150.png" ContentType="image/png"/>
  <Override PartName="/ppt/media/image88.png" ContentType="image/png"/>
  <Override PartName="/ppt/media/image145.png" ContentType="image/png"/>
  <Override PartName="/ppt/media/image87.png" ContentType="image/png"/>
  <Override PartName="/ppt/media/image144.png" ContentType="image/png"/>
  <Override PartName="/ppt/media/image86.png" ContentType="image/png"/>
  <Override PartName="/ppt/media/image143.png" ContentType="image/png"/>
  <Override PartName="/ppt/media/image85.png" ContentType="image/png"/>
  <Override PartName="/ppt/media/image142.png" ContentType="image/png"/>
  <Override PartName="/ppt/media/image84.png" ContentType="image/png"/>
  <Override PartName="/ppt/media/image141.png" ContentType="image/png"/>
  <Override PartName="/ppt/media/image83.png" ContentType="image/png"/>
  <Override PartName="/ppt/media/image140.png" ContentType="image/png"/>
  <Override PartName="/ppt/media/image78.png" ContentType="image/png"/>
  <Override PartName="/ppt/media/image135.png" ContentType="image/png"/>
  <Override PartName="/ppt/media/image77.png" ContentType="image/png"/>
  <Override PartName="/ppt/media/image134.png" ContentType="image/png"/>
  <Override PartName="/ppt/media/image76.png" ContentType="image/png"/>
  <Override PartName="/ppt/media/image133.png" ContentType="image/png"/>
  <Override PartName="/ppt/media/image75.png" ContentType="image/png"/>
  <Override PartName="/ppt/media/image132.png" ContentType="image/png"/>
  <Override PartName="/ppt/media/image189.png" ContentType="image/png"/>
  <Override PartName="/ppt/media/image74.png" ContentType="image/png"/>
  <Override PartName="/ppt/media/image131.png" ContentType="image/png"/>
  <Override PartName="/ppt/media/image188.png" ContentType="image/png"/>
  <Override PartName="/ppt/media/image73.png" ContentType="image/png"/>
  <Override PartName="/ppt/media/image130.png" ContentType="image/png"/>
  <Override PartName="/ppt/media/image68.png" ContentType="image/png"/>
  <Override PartName="/ppt/media/image125.png" ContentType="image/png"/>
  <Override PartName="/ppt/media/image67.png" ContentType="image/png"/>
  <Override PartName="/ppt/media/image124.png" ContentType="image/png"/>
  <Override PartName="/ppt/media/image66.png" ContentType="image/png"/>
  <Override PartName="/ppt/media/image123.png" ContentType="image/png"/>
  <Override PartName="/ppt/media/image65.png" ContentType="image/png"/>
  <Override PartName="/ppt/media/image122.png" ContentType="image/png"/>
  <Override PartName="/ppt/media/image179.png" ContentType="image/png"/>
  <Override PartName="/ppt/media/image64.png" ContentType="image/png"/>
  <Override PartName="/ppt/media/image121.png" ContentType="image/png"/>
  <Override PartName="/ppt/media/image178.png" ContentType="image/png"/>
  <Override PartName="/ppt/media/image63.png" ContentType="image/png"/>
  <Override PartName="/ppt/media/image120.png" ContentType="image/png"/>
  <Override PartName="/ppt/media/image58.png" ContentType="image/png"/>
  <Override PartName="/ppt/media/image115.png" ContentType="image/png"/>
  <Override PartName="/ppt/media/image57.png" ContentType="image/png"/>
  <Override PartName="/ppt/media/image9.png" ContentType="image/png"/>
  <Override PartName="/ppt/media/image114.png" ContentType="image/png"/>
  <Override PartName="/ppt/media/image56.png" ContentType="image/png"/>
  <Override PartName="/ppt/media/image8.png" ContentType="image/png"/>
  <Override PartName="/ppt/media/image113.png" ContentType="image/png"/>
  <Override PartName="/ppt/media/image55.png" ContentType="image/png"/>
  <Override PartName="/ppt/media/image7.png" ContentType="image/png"/>
  <Override PartName="/ppt/media/image112.png" ContentType="image/png"/>
  <Override PartName="/ppt/media/image169.png" ContentType="image/png"/>
  <Override PartName="/ppt/media/image54.png" ContentType="image/png"/>
  <Override PartName="/ppt/media/image6.png" ContentType="image/png"/>
  <Override PartName="/ppt/media/image111.png" ContentType="image/png"/>
  <Override PartName="/ppt/media/image168.png" ContentType="image/png"/>
  <Override PartName="/ppt/media/image53.png" ContentType="image/png"/>
  <Override PartName="/ppt/media/image5.png" ContentType="image/png"/>
  <Override PartName="/ppt/media/image110.png" ContentType="image/png"/>
  <Override PartName="/ppt/media/image48.png" ContentType="image/png"/>
  <Override PartName="/ppt/media/image105.png" ContentType="image/png"/>
  <Override PartName="/ppt/media/image47.png" ContentType="image/png"/>
  <Override PartName="/ppt/media/image104.png" ContentType="image/png"/>
  <Override PartName="/ppt/media/image46.png" ContentType="image/png"/>
  <Override PartName="/ppt/media/image103.png" ContentType="image/png"/>
  <Override PartName="/ppt/media/image45.png" ContentType="image/png"/>
  <Override PartName="/ppt/media/image102.png" ContentType="image/png"/>
  <Override PartName="/ppt/media/image159.png" ContentType="image/png"/>
  <Override PartName="/ppt/media/image44.png" ContentType="image/png"/>
  <Override PartName="/ppt/media/image101.png" ContentType="image/png"/>
  <Override PartName="/ppt/media/image158.png" ContentType="image/png"/>
  <Override PartName="/ppt/media/image43.png" ContentType="image/png"/>
  <Override PartName="/ppt/media/image100.png" ContentType="image/png"/>
  <Override PartName="/ppt/media/image30.png" ContentType="image/png"/>
  <Override PartName="/ppt/media/image139.png" ContentType="image/png"/>
  <Override PartName="/ppt/media/image138.png" ContentType="image/png"/>
  <Override PartName="/ppt/media/image82.png" ContentType="image/png"/>
  <Override PartName="/ppt/media/image137.png" ContentType="image/png"/>
  <Override PartName="/ppt/media/image81.png" ContentType="image/png"/>
  <Override PartName="/ppt/media/image79.png" ContentType="image/png"/>
  <Override PartName="/ppt/media/image136.png" ContentType="image/png"/>
  <Override PartName="/ppt/media/image80.png" ContentType="image/png"/>
  <Override PartName="/ppt/media/image20.png" ContentType="image/png"/>
  <Override PartName="/ppt/media/image129.png" ContentType="image/png"/>
  <Override PartName="/ppt/media/image128.png" ContentType="image/png"/>
  <Override PartName="/ppt/media/image72.png" ContentType="image/png"/>
  <Override PartName="/ppt/media/image127.png" ContentType="image/png"/>
  <Override PartName="/ppt/media/image71.png" ContentType="image/png"/>
  <Override PartName="/ppt/media/image69.png" ContentType="image/png"/>
  <Override PartName="/ppt/media/image126.png" ContentType="image/png"/>
  <Override PartName="/ppt/media/image70.png" ContentType="image/png"/>
  <Override PartName="/ppt/media/image10.png" ContentType="image/png"/>
  <Override PartName="/ppt/media/image52.png" ContentType="image/png"/>
  <Override PartName="/ppt/media/image4.png" ContentType="image/png"/>
  <Override PartName="/ppt/media/image51.png" ContentType="image/png"/>
  <Override PartName="/ppt/media/image3.png" ContentType="image/png"/>
  <Override PartName="/ppt/media/image50.png" ContentType="image/png"/>
  <Override PartName="/ppt/media/image2.png" ContentType="image/png"/>
  <Override PartName="/ppt/media/image119.png" ContentType="image/png"/>
  <Override PartName="/ppt/media/image1.png" ContentType="image/png"/>
  <Override PartName="/ppt/media/image118.png" ContentType="image/png"/>
  <Override PartName="/ppt/media/image62.png" ContentType="image/png"/>
  <Override PartName="/ppt/media/image117.png" ContentType="image/png"/>
  <Override PartName="/ppt/media/image61.png" ContentType="image/png"/>
  <Override PartName="/ppt/media/image59.png" ContentType="image/png"/>
  <Override PartName="/ppt/media/image116.png" ContentType="image/png"/>
  <Override PartName="/ppt/media/image60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146.png" ContentType="image/png"/>
  <Override PartName="/ppt/media/image89.png" ContentType="image/png"/>
  <Override PartName="/ppt/media/image31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9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9.png" ContentType="image/png"/>
  <Override PartName="/ppt/media/image109.png" ContentType="image/png"/>
  <Override PartName="/ppt/media/image28.png" ContentType="image/png"/>
  <Override PartName="/ppt/media/image106.png" ContentType="image/png"/>
  <Override PartName="/ppt/media/image49.png" ContentType="image/png"/>
  <Override PartName="/ppt/media/image108.png" ContentType="image/png"/>
  <Override PartName="/ppt/media/image27.png" ContentType="image/png"/>
  <Override PartName="/ppt/media/image42.png" ContentType="image/png"/>
  <Override PartName="/ppt/media/image148.png" ContentType="image/png"/>
  <Override PartName="/ppt/media/image92.png" ContentType="image/png"/>
  <Override PartName="/ppt/media/image17.png" ContentType="image/png"/>
  <Override PartName="/ppt/media/image107.png" ContentType="image/png"/>
  <Override PartName="/ppt/media/image26.png" ContentType="image/png"/>
  <Override PartName="/ppt/media/image41.png" ContentType="image/png"/>
  <Override PartName="/ppt/media/image147.png" ContentType="image/png"/>
  <Override PartName="/ppt/media/image91.png" ContentType="image/png"/>
  <Override PartName="/ppt/media/image16.png" ContentType="image/png"/>
  <Override PartName="/ppt/media/image25.png" ContentType="image/png"/>
  <Override PartName="/ppt/media/image40.png" ContentType="image/png"/>
  <Override PartName="/ppt/media/image90.png" ContentType="image/png"/>
  <Override PartName="/ppt/media/image15.png" ContentType="image/png"/>
  <Override PartName="/ppt/media/image24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6B9E90B-AF0C-49DC-8EA0-57294CA30556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55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CF6E862F-9A18-4273-B3AB-E64BFF999489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57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03ECFA66-DEB6-4853-BA71-7BE19D6732F1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59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F954C9C2-F661-4EF4-BF50-A9694FC387CF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61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11EC93F2-4C58-4029-8999-53117E49390D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63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812D13BA-EB35-429E-9133-0B0DCCAC3F06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65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740FC949-0036-4749-9B69-C3AE8ECB6B0C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67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C21A75C7-52AF-42F1-BC05-BD4C652F257E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69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F502B995-1427-4858-8F7D-EB849F979F23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71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FA163FCD-8199-435E-9A9B-1B6108D39B7E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4C297605-EA73-4104-B861-BEB654D299DC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905040" y="4715280"/>
            <a:ext cx="498744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73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B185BF6C-3996-4BDC-A58F-6CBD10D0FD7E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75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4A72C1D1-8958-4725-93D1-F8D578F00D0D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77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F7916599-BED8-46D6-A6B9-34F5F75F95E1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24A764A3-2441-4C89-975B-E85A660B21A4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81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B93D6D7E-EAAB-469E-BD3F-81B7048FFE40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83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62D37A8E-ACCF-46EA-A6E5-B9955B9D90C2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85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F2FA064E-E9A5-4862-A631-EF24BF45758A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87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39B78B26-FB36-4BC5-BF1E-01FE0A084F49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89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0B5F6AD5-9C32-4BAE-8A18-0B7EB352A9D3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91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35BD4FF3-C4FB-486E-A918-09AA47272B65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93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2BAEB408-8B19-4BB3-AF5C-04ECF749CEB1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95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BCADD8B5-F8F9-4527-8186-473025CF99B3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97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DE0193B9-7E64-4C19-9240-5989F87AD042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99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BF5FCFEE-E1CA-47FD-A3D7-82F204460E41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01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885E939A-E468-498D-9C7A-A6A061C72FB2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43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CF1377E6-4EA5-4D5C-8FF3-2504B5468B34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03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4F39E0B1-9292-404F-B955-B189135149A7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05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2AD8F2FA-7867-4A4E-9B28-57F71BA7C8FA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07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2A03F478-92CA-4701-98E5-C494684A01DC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09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654F3C4D-B7D9-4E22-8556-EEF61D1AF24B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11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78E72055-7676-49F0-B4E2-1EFDD246C195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13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672852D0-3442-4950-AE02-EDF3F7F87AB0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15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2A1CA697-788A-44BE-9C41-097B0E8C01A2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17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E7EAAEAF-378B-4EC1-B574-5B14A3DCB057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19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046ECCDE-1A17-46B2-A55C-4B1C91C7AB35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21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BBE828F8-78D1-4359-BC11-FA3037A378EE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3FFE352B-244A-470A-BFAC-4347642DC3E6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23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AE5E9A4D-8DEF-427F-93D0-9261412638EC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25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E573089E-0DD0-4CB7-9534-44968439E166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27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C60105F4-BB4F-418B-BC79-9BB3C1F2C7B4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29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9FCACAD9-5817-4B56-91D4-C29B37C62495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631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A4A9351A-7A45-4747-ABED-3EDCEB375E79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47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831F2397-3151-4EE9-AE32-4356B4184BB0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49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E94F15A4-6272-4F86-9864-2D2410372FEC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51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971E9579-B693-4C53-B66B-2CFBF29B0966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body"/>
          </p:nvPr>
        </p:nvSpPr>
        <p:spPr>
          <a:xfrm>
            <a:off x="679320" y="4715280"/>
            <a:ext cx="5438520" cy="4467240"/>
          </a:xfrm>
          <a:prstGeom prst="rect">
            <a:avLst/>
          </a:prstGeom>
        </p:spPr>
        <p:txBody>
          <a:bodyPr lIns="95400" rIns="95400" tIns="47880" bIns="47880"/>
          <a:p>
            <a:endParaRPr/>
          </a:p>
        </p:txBody>
      </p:sp>
      <p:sp>
        <p:nvSpPr>
          <p:cNvPr id="553" name="TextShape 2"/>
          <p:cNvSpPr txBox="1"/>
          <p:nvPr/>
        </p:nvSpPr>
        <p:spPr>
          <a:xfrm>
            <a:off x="3851280" y="9428760"/>
            <a:ext cx="2944440" cy="496080"/>
          </a:xfrm>
          <a:prstGeom prst="rect">
            <a:avLst/>
          </a:prstGeom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fld id="{FF4C8C86-4B3C-4241-B563-1D8EBE65197B}" type="slidenum">
              <a:rPr lang="fr-FR" sz="12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14200" y="353448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928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21420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14240" y="1069560"/>
            <a:ext cx="5913000" cy="47178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14240" y="1069560"/>
            <a:ext cx="5913000" cy="471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214200" y="1069920"/>
            <a:ext cx="8713440" cy="471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250920" y="115920"/>
            <a:ext cx="763380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1420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214200" y="1069920"/>
            <a:ext cx="8713440" cy="471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928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214200" y="353448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14200" y="353448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928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21420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14240" y="1069560"/>
            <a:ext cx="5913000" cy="47178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14240" y="1069560"/>
            <a:ext cx="5913000" cy="471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14200" y="1069920"/>
            <a:ext cx="8713440" cy="471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0920" y="115920"/>
            <a:ext cx="763380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1420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928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14200" y="353448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14200" y="353448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928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1420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14240" y="1069560"/>
            <a:ext cx="5913000" cy="47178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14240" y="1069560"/>
            <a:ext cx="5913000" cy="471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214200" y="1069920"/>
            <a:ext cx="8713440" cy="471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250920" y="115920"/>
            <a:ext cx="763380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21420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928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14200" y="353448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14200" y="353448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928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21420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14240" y="1069560"/>
            <a:ext cx="5913000" cy="47178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14240" y="1069560"/>
            <a:ext cx="5913000" cy="471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250920" y="115920"/>
            <a:ext cx="763380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420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471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9280" y="353448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420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9280" y="1069920"/>
            <a:ext cx="425196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14200" y="3534480"/>
            <a:ext cx="8713440" cy="225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01080" y="189000"/>
            <a:ext cx="791640" cy="50940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 flipH="1">
            <a:off x="0" y="981000"/>
            <a:ext cx="9144000" cy="0"/>
          </a:xfrm>
          <a:prstGeom prst="line">
            <a:avLst/>
          </a:prstGeom>
          <a:ln w="19080">
            <a:solidFill>
              <a:srgbClr val="ffff66"/>
            </a:solidFill>
            <a:round/>
          </a:ln>
        </p:spPr>
      </p:sp>
      <p:sp>
        <p:nvSpPr>
          <p:cNvPr id="2" name="CustomShape 2"/>
          <p:cNvSpPr/>
          <p:nvPr/>
        </p:nvSpPr>
        <p:spPr>
          <a:xfrm flipV="1">
            <a:off x="2930400" y="0"/>
            <a:ext cx="6213240" cy="6752880"/>
          </a:xfrm>
          <a:prstGeom prst="curvedConnector2">
            <a:avLst/>
          </a:prstGeom>
          <a:noFill/>
          <a:ln w="9360">
            <a:solidFill>
              <a:srgbClr val="96be0f"/>
            </a:solidFill>
            <a:round/>
          </a:ln>
        </p:spPr>
      </p:sp>
      <p:sp>
        <p:nvSpPr>
          <p:cNvPr id="3" name="CustomShape 3"/>
          <p:cNvSpPr/>
          <p:nvPr/>
        </p:nvSpPr>
        <p:spPr>
          <a:xfrm>
            <a:off x="4148280" y="6497640"/>
            <a:ext cx="8470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000">
                <a:solidFill>
                  <a:srgbClr val="4d4d4d"/>
                </a:solidFill>
                <a:latin typeface="Arial"/>
              </a:rPr>
              <a:t>Confidentiel</a:t>
            </a:r>
            <a:endParaRPr/>
          </a:p>
        </p:txBody>
      </p:sp>
      <p:pic>
        <p:nvPicPr>
          <p:cNvPr id="4" name="Picture 1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9640" y="1989000"/>
            <a:ext cx="1080720" cy="694800"/>
          </a:xfrm>
          <a:prstGeom prst="rect">
            <a:avLst/>
          </a:prstGeom>
          <a:ln>
            <a:noFill/>
          </a:ln>
        </p:spPr>
      </p:pic>
      <p:sp>
        <p:nvSpPr>
          <p:cNvPr id="5" name="Line 4"/>
          <p:cNvSpPr/>
          <p:nvPr/>
        </p:nvSpPr>
        <p:spPr>
          <a:xfrm>
            <a:off x="1618920" y="765000"/>
            <a:ext cx="0" cy="4535640"/>
          </a:xfrm>
          <a:prstGeom prst="line">
            <a:avLst/>
          </a:prstGeom>
          <a:ln w="9360">
            <a:solidFill>
              <a:srgbClr val="96be0f"/>
            </a:solidFill>
            <a:round/>
          </a:ln>
        </p:spPr>
      </p:sp>
      <p:sp>
        <p:nvSpPr>
          <p:cNvPr id="6" name="Line 5"/>
          <p:cNvSpPr/>
          <p:nvPr/>
        </p:nvSpPr>
        <p:spPr>
          <a:xfrm flipH="1">
            <a:off x="250560" y="1196640"/>
            <a:ext cx="8209080" cy="0"/>
          </a:xfrm>
          <a:prstGeom prst="line">
            <a:avLst/>
          </a:prstGeom>
          <a:ln w="9360">
            <a:solidFill>
              <a:srgbClr val="96be0f"/>
            </a:solidFill>
            <a:round/>
          </a:ln>
        </p:spPr>
      </p:sp>
      <p:sp>
        <p:nvSpPr>
          <p:cNvPr id="7" name="Line 6"/>
          <p:cNvSpPr/>
          <p:nvPr/>
        </p:nvSpPr>
        <p:spPr>
          <a:xfrm flipH="1">
            <a:off x="179280" y="2781000"/>
            <a:ext cx="8280360" cy="0"/>
          </a:xfrm>
          <a:prstGeom prst="line">
            <a:avLst/>
          </a:prstGeom>
          <a:ln w="9360">
            <a:solidFill>
              <a:srgbClr val="96be0f"/>
            </a:solidFill>
            <a:round/>
          </a:ln>
        </p:spPr>
      </p:sp>
      <p:sp>
        <p:nvSpPr>
          <p:cNvPr id="8" name="CustomShape 7"/>
          <p:cNvSpPr/>
          <p:nvPr/>
        </p:nvSpPr>
        <p:spPr>
          <a:xfrm flipH="1">
            <a:off x="0" y="554040"/>
            <a:ext cx="4638240" cy="3427200"/>
          </a:xfrm>
          <a:prstGeom prst="rect">
            <a:avLst/>
          </a:prstGeom>
          <a:noFill/>
          <a:ln w="19080">
            <a:solidFill>
              <a:srgbClr val="ffff66"/>
            </a:solidFill>
            <a:round/>
          </a:ln>
        </p:spPr>
      </p:sp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>
            <a:off x="2124000" y="774720"/>
            <a:ext cx="6333840" cy="1933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3400">
                <a:solidFill>
                  <a:srgbClr val="96be0f"/>
                </a:solidFill>
                <a:latin typeface="Arial"/>
              </a:rPr>
              <a:t>Cliquez pour éditer le format du texte-titreModifiez le style du titre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Pied de page à personnaliser</a:t>
            </a:r>
            <a:endParaRPr/>
          </a:p>
        </p:txBody>
      </p:sp>
      <p:sp>
        <p:nvSpPr>
          <p:cNvPr id="12" name="PlaceHolder 11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637F9BB-D5D8-4A89-9068-4D431165B680}" type="slidenum">
              <a:rPr lang="fr-FR" sz="10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4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2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01080" y="189000"/>
            <a:ext cx="791640" cy="509400"/>
          </a:xfrm>
          <a:prstGeom prst="rect">
            <a:avLst/>
          </a:prstGeom>
          <a:ln>
            <a:noFill/>
          </a:ln>
        </p:spPr>
      </p:pic>
      <p:sp>
        <p:nvSpPr>
          <p:cNvPr id="49" name="Line 1"/>
          <p:cNvSpPr/>
          <p:nvPr/>
        </p:nvSpPr>
        <p:spPr>
          <a:xfrm flipH="1">
            <a:off x="0" y="981000"/>
            <a:ext cx="9144000" cy="0"/>
          </a:xfrm>
          <a:prstGeom prst="line">
            <a:avLst/>
          </a:prstGeom>
          <a:ln w="19080">
            <a:solidFill>
              <a:srgbClr val="ffff66"/>
            </a:solidFill>
            <a:round/>
          </a:ln>
        </p:spPr>
      </p:sp>
      <p:sp>
        <p:nvSpPr>
          <p:cNvPr id="50" name="CustomShape 2"/>
          <p:cNvSpPr/>
          <p:nvPr/>
        </p:nvSpPr>
        <p:spPr>
          <a:xfrm flipV="1">
            <a:off x="2930400" y="0"/>
            <a:ext cx="6213240" cy="6752880"/>
          </a:xfrm>
          <a:prstGeom prst="curvedConnector2">
            <a:avLst/>
          </a:prstGeom>
          <a:noFill/>
          <a:ln w="9360">
            <a:solidFill>
              <a:srgbClr val="96be0f"/>
            </a:solidFill>
            <a:round/>
          </a:ln>
        </p:spPr>
      </p:sp>
      <p:sp>
        <p:nvSpPr>
          <p:cNvPr id="51" name="CustomShape 3"/>
          <p:cNvSpPr/>
          <p:nvPr/>
        </p:nvSpPr>
        <p:spPr>
          <a:xfrm>
            <a:off x="4148280" y="6497640"/>
            <a:ext cx="8470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000">
                <a:solidFill>
                  <a:srgbClr val="4d4d4d"/>
                </a:solidFill>
                <a:latin typeface="Arial"/>
              </a:rPr>
              <a:t>Confidentiel</a:t>
            </a:r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2800">
                <a:solidFill>
                  <a:srgbClr val="96be0f"/>
                </a:solidFill>
                <a:latin typeface="Arial"/>
              </a:rPr>
              <a:t>Cliquez pour éditer le format du texte-titreModifiez le style du titre</a:t>
            </a:r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4d4d4d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>
                <a:solidFill>
                  <a:srgbClr val="4d4d4d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solidFill>
                  <a:srgbClr val="4d4d4d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solidFill>
                  <a:srgbClr val="4d4d4d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solidFill>
                  <a:srgbClr val="4d4d4d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solidFill>
                  <a:srgbClr val="4d4d4d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fr-FR" sz="2000">
                <a:solidFill>
                  <a:srgbClr val="4d4d4d"/>
                </a:solidFill>
                <a:latin typeface="Arial"/>
              </a:rPr>
              <a:t>Septième niveau de planModifiez les styles du texte du masque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fr-FR">
                <a:solidFill>
                  <a:srgbClr val="4d4d4d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Blip>
                <a:blip r:embed="rId6"/>
              </a:buBlip>
            </a:pPr>
            <a:r>
              <a:rPr lang="fr-FR" sz="1200">
                <a:solidFill>
                  <a:srgbClr val="4d4d4d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"/>
            </a:pPr>
            <a:r>
              <a:rPr lang="fr-FR" sz="1000">
                <a:solidFill>
                  <a:srgbClr val="4d4d4d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sldNum"/>
          </p:nvPr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4E82494-1A28-4D37-91E4-0666FCB74D08}" type="slidenum">
              <a:rPr lang="fr-FR" sz="1000">
                <a:solidFill>
                  <a:srgbClr val="eeece1"/>
                </a:solidFill>
                <a:latin typeface="Arial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01080" y="189000"/>
            <a:ext cx="791640" cy="509400"/>
          </a:xfrm>
          <a:prstGeom prst="rect">
            <a:avLst/>
          </a:prstGeom>
          <a:ln>
            <a:noFill/>
          </a:ln>
        </p:spPr>
      </p:pic>
      <p:sp>
        <p:nvSpPr>
          <p:cNvPr id="90" name="Line 1"/>
          <p:cNvSpPr/>
          <p:nvPr/>
        </p:nvSpPr>
        <p:spPr>
          <a:xfrm flipH="1">
            <a:off x="0" y="981000"/>
            <a:ext cx="9144000" cy="0"/>
          </a:xfrm>
          <a:prstGeom prst="line">
            <a:avLst/>
          </a:prstGeom>
          <a:ln w="19080">
            <a:solidFill>
              <a:srgbClr val="ffff66"/>
            </a:solidFill>
            <a:round/>
          </a:ln>
        </p:spPr>
      </p:sp>
      <p:sp>
        <p:nvSpPr>
          <p:cNvPr id="91" name="CustomShape 2"/>
          <p:cNvSpPr/>
          <p:nvPr/>
        </p:nvSpPr>
        <p:spPr>
          <a:xfrm flipV="1">
            <a:off x="2930400" y="0"/>
            <a:ext cx="6213240" cy="6752880"/>
          </a:xfrm>
          <a:prstGeom prst="curvedConnector2">
            <a:avLst/>
          </a:prstGeom>
          <a:noFill/>
          <a:ln w="9360">
            <a:solidFill>
              <a:srgbClr val="96be0f"/>
            </a:solidFill>
            <a:round/>
          </a:ln>
        </p:spPr>
      </p:sp>
      <p:sp>
        <p:nvSpPr>
          <p:cNvPr id="92" name="CustomShape 3"/>
          <p:cNvSpPr/>
          <p:nvPr/>
        </p:nvSpPr>
        <p:spPr>
          <a:xfrm>
            <a:off x="4148280" y="6497640"/>
            <a:ext cx="8470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000">
                <a:solidFill>
                  <a:srgbClr val="4d4d4d"/>
                </a:solidFill>
                <a:latin typeface="Arial"/>
              </a:rPr>
              <a:t>Confidentiel</a:t>
            </a:r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250920" y="11592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2800">
                <a:solidFill>
                  <a:srgbClr val="96be0f"/>
                </a:solidFill>
                <a:latin typeface="Arial"/>
              </a:rPr>
              <a:t>Cliquez pour éditer le format du texte-titreModifiez le style du titre</a:t>
            </a:r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214200" y="1069920"/>
            <a:ext cx="8713440" cy="4717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4d4d4d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>
                <a:solidFill>
                  <a:srgbClr val="4d4d4d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solidFill>
                  <a:srgbClr val="4d4d4d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solidFill>
                  <a:srgbClr val="4d4d4d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solidFill>
                  <a:srgbClr val="4d4d4d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solidFill>
                  <a:srgbClr val="4d4d4d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fr-FR" sz="2000">
                <a:solidFill>
                  <a:srgbClr val="4d4d4d"/>
                </a:solidFill>
                <a:latin typeface="Arial"/>
              </a:rPr>
              <a:t>Septième niveau de planModifiez les styles du texte du masque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fr-FR">
                <a:solidFill>
                  <a:srgbClr val="4d4d4d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Blip>
                <a:blip r:embed="rId6"/>
              </a:buBlip>
            </a:pPr>
            <a:r>
              <a:rPr lang="fr-FR" sz="1200">
                <a:solidFill>
                  <a:srgbClr val="4d4d4d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"/>
            </a:pPr>
            <a:r>
              <a:rPr lang="fr-FR" sz="1000">
                <a:solidFill>
                  <a:srgbClr val="4d4d4d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8E29B80-C2BB-4549-A21E-485096B49E2A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01080" y="189000"/>
            <a:ext cx="791640" cy="509400"/>
          </a:xfrm>
          <a:prstGeom prst="rect">
            <a:avLst/>
          </a:prstGeom>
          <a:ln>
            <a:noFill/>
          </a:ln>
        </p:spPr>
      </p:pic>
      <p:sp>
        <p:nvSpPr>
          <p:cNvPr id="131" name="Line 1"/>
          <p:cNvSpPr/>
          <p:nvPr/>
        </p:nvSpPr>
        <p:spPr>
          <a:xfrm flipH="1">
            <a:off x="0" y="981000"/>
            <a:ext cx="9144000" cy="0"/>
          </a:xfrm>
          <a:prstGeom prst="line">
            <a:avLst/>
          </a:prstGeom>
          <a:ln w="19080">
            <a:solidFill>
              <a:srgbClr val="ffff66"/>
            </a:solidFill>
            <a:round/>
          </a:ln>
        </p:spPr>
      </p:sp>
      <p:sp>
        <p:nvSpPr>
          <p:cNvPr id="132" name="CustomShape 2"/>
          <p:cNvSpPr/>
          <p:nvPr/>
        </p:nvSpPr>
        <p:spPr>
          <a:xfrm flipV="1">
            <a:off x="2930400" y="0"/>
            <a:ext cx="6213240" cy="6752880"/>
          </a:xfrm>
          <a:prstGeom prst="curvedConnector2">
            <a:avLst/>
          </a:prstGeom>
          <a:noFill/>
          <a:ln w="9360">
            <a:solidFill>
              <a:srgbClr val="96be0f"/>
            </a:solidFill>
            <a:round/>
          </a:ln>
        </p:spPr>
      </p:sp>
      <p:sp>
        <p:nvSpPr>
          <p:cNvPr id="133" name="CustomShape 3"/>
          <p:cNvSpPr/>
          <p:nvPr/>
        </p:nvSpPr>
        <p:spPr>
          <a:xfrm>
            <a:off x="4148280" y="6497640"/>
            <a:ext cx="8470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000">
                <a:solidFill>
                  <a:srgbClr val="4d4d4d"/>
                </a:solidFill>
                <a:latin typeface="Arial"/>
              </a:rPr>
              <a:t>Confidentiel</a:t>
            </a:r>
            <a:endParaRPr/>
          </a:p>
        </p:txBody>
      </p:sp>
      <p:pic>
        <p:nvPicPr>
          <p:cNvPr id="134" name="Picture 1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9640" y="1989000"/>
            <a:ext cx="1080720" cy="694800"/>
          </a:xfrm>
          <a:prstGeom prst="rect">
            <a:avLst/>
          </a:prstGeom>
          <a:ln>
            <a:noFill/>
          </a:ln>
        </p:spPr>
      </p:pic>
      <p:sp>
        <p:nvSpPr>
          <p:cNvPr id="135" name="Line 4"/>
          <p:cNvSpPr/>
          <p:nvPr/>
        </p:nvSpPr>
        <p:spPr>
          <a:xfrm>
            <a:off x="1618920" y="765000"/>
            <a:ext cx="0" cy="4535640"/>
          </a:xfrm>
          <a:prstGeom prst="line">
            <a:avLst/>
          </a:prstGeom>
          <a:ln w="9360">
            <a:solidFill>
              <a:srgbClr val="96be0f"/>
            </a:solidFill>
            <a:round/>
          </a:ln>
        </p:spPr>
      </p:sp>
      <p:sp>
        <p:nvSpPr>
          <p:cNvPr id="136" name="Line 5"/>
          <p:cNvSpPr/>
          <p:nvPr/>
        </p:nvSpPr>
        <p:spPr>
          <a:xfrm flipH="1">
            <a:off x="250560" y="1196640"/>
            <a:ext cx="8209080" cy="0"/>
          </a:xfrm>
          <a:prstGeom prst="line">
            <a:avLst/>
          </a:prstGeom>
          <a:ln w="9360">
            <a:solidFill>
              <a:srgbClr val="96be0f"/>
            </a:solidFill>
            <a:round/>
          </a:ln>
        </p:spPr>
      </p:sp>
      <p:sp>
        <p:nvSpPr>
          <p:cNvPr id="137" name="Line 6"/>
          <p:cNvSpPr/>
          <p:nvPr/>
        </p:nvSpPr>
        <p:spPr>
          <a:xfrm flipH="1">
            <a:off x="179280" y="2781000"/>
            <a:ext cx="8280360" cy="0"/>
          </a:xfrm>
          <a:prstGeom prst="line">
            <a:avLst/>
          </a:prstGeom>
          <a:ln w="9360">
            <a:solidFill>
              <a:srgbClr val="96be0f"/>
            </a:solidFill>
            <a:round/>
          </a:ln>
        </p:spPr>
      </p:sp>
      <p:sp>
        <p:nvSpPr>
          <p:cNvPr id="138" name="CustomShape 7"/>
          <p:cNvSpPr/>
          <p:nvPr/>
        </p:nvSpPr>
        <p:spPr>
          <a:xfrm flipH="1">
            <a:off x="0" y="554040"/>
            <a:ext cx="4638240" cy="3427200"/>
          </a:xfrm>
          <a:prstGeom prst="rect">
            <a:avLst/>
          </a:prstGeom>
          <a:noFill/>
          <a:ln w="19080">
            <a:solidFill>
              <a:srgbClr val="ffff66"/>
            </a:solidFill>
            <a:round/>
          </a:ln>
        </p:spPr>
      </p:sp>
      <p:sp>
        <p:nvSpPr>
          <p:cNvPr id="139" name="PlaceHolder 8"/>
          <p:cNvSpPr>
            <a:spLocks noGrp="1"/>
          </p:cNvSpPr>
          <p:nvPr>
            <p:ph type="title"/>
          </p:nvPr>
        </p:nvSpPr>
        <p:spPr>
          <a:xfrm>
            <a:off x="2124000" y="774720"/>
            <a:ext cx="6333840" cy="1933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3400">
                <a:solidFill>
                  <a:srgbClr val="96be0f"/>
                </a:solidFill>
                <a:latin typeface="Arial"/>
              </a:rPr>
              <a:t>Cliquez pour éditer le format du texte-titreModifiez le style du titre</a:t>
            </a:r>
            <a:endParaRPr/>
          </a:p>
        </p:txBody>
      </p:sp>
      <p:sp>
        <p:nvSpPr>
          <p:cNvPr id="140" name="PlaceHolder 9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1" name="PlaceHolder 10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Pied de page à personnaliser</a:t>
            </a:r>
            <a:endParaRPr/>
          </a:p>
        </p:txBody>
      </p:sp>
      <p:sp>
        <p:nvSpPr>
          <p:cNvPr id="142" name="PlaceHolder 11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9403D6F-A6E9-47EB-B3A7-5663C9B31C7A}" type="slidenum">
              <a:rPr lang="fr-FR" sz="1000">
                <a:solidFill>
                  <a:srgbClr val="00000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43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4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2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0.png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slideLayout" Target="../slideLayouts/slideLayout25.xml"/><Relationship Id="rId1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7.png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slideLayout" Target="../slideLayouts/slideLayout25.xml"/><Relationship Id="rId9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4.png"/><Relationship Id="rId2" Type="http://schemas.openxmlformats.org/officeDocument/2006/relationships/image" Target="../media/image15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6.png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slideLayout" Target="../slideLayouts/slideLayout25.xml"/><Relationship Id="rId1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7.png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73.png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7.png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82.png"/><Relationship Id="rId2" Type="http://schemas.openxmlformats.org/officeDocument/2006/relationships/image" Target="../media/image18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6.png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92.png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96.png"/><Relationship Id="rId2" Type="http://schemas.openxmlformats.org/officeDocument/2006/relationships/image" Target="../media/image19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98.png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08.png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11.png"/><Relationship Id="rId2" Type="http://schemas.openxmlformats.org/officeDocument/2006/relationships/image" Target="../media/image21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13.png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17.png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23.png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26.png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30.png"/><Relationship Id="rId2" Type="http://schemas.openxmlformats.org/officeDocument/2006/relationships/image" Target="../media/image23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32.png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3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36.png"/><Relationship Id="rId2" Type="http://schemas.openxmlformats.org/officeDocument/2006/relationships/image" Target="../media/image23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8.png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908000" y="779400"/>
            <a:ext cx="6522840" cy="1871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3200">
                <a:solidFill>
                  <a:srgbClr val="96be0f"/>
                </a:solidFill>
                <a:latin typeface="Calibri"/>
              </a:rPr>
              <a:t>Administration Habilitations et Base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Menus 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Options spécifiques hors SAB (2/2)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4318208-13CA-4314-A506-80A2B6C2A479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1772280" y="2095560"/>
            <a:ext cx="61923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0000"/>
                </a:solidFill>
                <a:latin typeface="Calibri"/>
              </a:rPr>
              <a:t>Code option entre 9 000 000 et 9 999 999</a:t>
            </a:r>
            <a:endParaRPr/>
          </a:p>
        </p:txBody>
      </p:sp>
      <p:pic>
        <p:nvPicPr>
          <p:cNvPr id="23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320" y="1228680"/>
            <a:ext cx="6095520" cy="4809600"/>
          </a:xfrm>
          <a:prstGeom prst="rect">
            <a:avLst/>
          </a:prstGeom>
          <a:ln>
            <a:noFill/>
          </a:ln>
        </p:spPr>
      </p:pic>
      <p:sp>
        <p:nvSpPr>
          <p:cNvPr id="232" name="CustomShape 5"/>
          <p:cNvSpPr/>
          <p:nvPr/>
        </p:nvSpPr>
        <p:spPr>
          <a:xfrm>
            <a:off x="6313320" y="2095560"/>
            <a:ext cx="24220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f0000"/>
                </a:solidFill>
                <a:latin typeface="Calibri"/>
              </a:rPr>
              <a:t>Possibilité de saisir une URL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Etats 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Paramétrage (1/3)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41E3A70-0534-4352-9CC4-5644E7FD4F78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36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Interrogation états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la consultation de tous les états de SAB</a:t>
            </a:r>
            <a:endParaRPr/>
          </a:p>
          <a:p>
            <a:pPr lvl="2">
              <a:lnSpc>
                <a:spcPct val="100000"/>
              </a:lnSpc>
              <a:buBlip>
                <a:blip r:embed="rId3"/>
              </a:buBlip>
            </a:pPr>
            <a:r>
              <a:rPr lang="fr-FR" sz="1300">
                <a:solidFill>
                  <a:srgbClr val="4d4d4d"/>
                </a:solidFill>
                <a:latin typeface="Calibri"/>
              </a:rPr>
              <a:t>Etats de gestion</a:t>
            </a:r>
            <a:endParaRPr/>
          </a:p>
          <a:p>
            <a:pPr lvl="2">
              <a:lnSpc>
                <a:spcPct val="100000"/>
              </a:lnSpc>
              <a:buBlip>
                <a:blip r:embed="rId4"/>
              </a:buBlip>
            </a:pPr>
            <a:r>
              <a:rPr lang="fr-FR" sz="1300">
                <a:solidFill>
                  <a:srgbClr val="4d4d4d"/>
                </a:solidFill>
                <a:latin typeface="Calibri"/>
              </a:rPr>
              <a:t>Comptes rendus de traitements</a:t>
            </a:r>
            <a:endParaRPr/>
          </a:p>
          <a:p>
            <a:pPr lvl="2">
              <a:lnSpc>
                <a:spcPct val="100000"/>
              </a:lnSpc>
              <a:buBlip>
                <a:blip r:embed="rId5"/>
              </a:buBlip>
            </a:pPr>
            <a:r>
              <a:rPr lang="fr-FR" sz="1300">
                <a:solidFill>
                  <a:srgbClr val="4d4d4d"/>
                </a:solidFill>
                <a:latin typeface="Calibri"/>
              </a:rPr>
              <a:t>Avis client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Etats / Etablissement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de définir les files d’attente (répertoires) de sortie des éditions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Paramétrage par 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7" name="Picture 3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1221480" y="3893400"/>
            <a:ext cx="6771960" cy="1961640"/>
          </a:xfrm>
          <a:prstGeom prst="rect">
            <a:avLst/>
          </a:prstGeom>
          <a:ln>
            <a:noFill/>
          </a:ln>
        </p:spPr>
      </p:pic>
      <p:sp>
        <p:nvSpPr>
          <p:cNvPr id="238" name="CustomShape 5"/>
          <p:cNvSpPr/>
          <p:nvPr/>
        </p:nvSpPr>
        <p:spPr>
          <a:xfrm>
            <a:off x="2699640" y="5547960"/>
            <a:ext cx="259200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f0000"/>
                </a:solidFill>
                <a:latin typeface="Calibri"/>
              </a:rPr>
              <a:t>Il faut sélectionner l’Ets en cours</a:t>
            </a:r>
            <a:endParaRPr/>
          </a:p>
        </p:txBody>
      </p:sp>
      <p:sp>
        <p:nvSpPr>
          <p:cNvPr id="239" name="CustomShape 6"/>
          <p:cNvSpPr/>
          <p:nvPr/>
        </p:nvSpPr>
        <p:spPr>
          <a:xfrm>
            <a:off x="3132000" y="5125320"/>
            <a:ext cx="1452600" cy="464760"/>
          </a:xfrm>
          <a:prstGeom prst="rect">
            <a:avLst/>
          </a:prstGeom>
          <a:noFill/>
          <a:ln w="38160">
            <a:solidFill>
              <a:srgbClr val="ff3300"/>
            </a:solidFill>
            <a:round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Etats 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Paramétrage (2/3)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B7AFE00-CE93-47AF-9273-330EE85768DA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3" name="TextShape 4"/>
          <p:cNvSpPr txBox="1"/>
          <p:nvPr/>
        </p:nvSpPr>
        <p:spPr>
          <a:xfrm>
            <a:off x="6003360" y="1069920"/>
            <a:ext cx="292428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Paramétrage par défaut en </a:t>
            </a:r>
            <a:r>
              <a:rPr b="1" lang="fr-FR" sz="1600">
                <a:solidFill>
                  <a:srgbClr val="4f81bd"/>
                </a:solidFill>
                <a:latin typeface="Calibri"/>
              </a:rPr>
              <a:t>bleu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Paramétrage modifiables en </a:t>
            </a:r>
            <a:r>
              <a:rPr b="1" lang="fr-FR" sz="1600">
                <a:solidFill>
                  <a:srgbClr val="ff0000"/>
                </a:solidFill>
                <a:latin typeface="Calibri"/>
              </a:rPr>
              <a:t>rouge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b="1" lang="fr-FR" sz="1400">
                <a:solidFill>
                  <a:srgbClr val="4d4d4d"/>
                </a:solidFill>
                <a:latin typeface="Calibri"/>
              </a:rPr>
              <a:t>Libellé 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=</a:t>
            </a:r>
            <a:r>
              <a:rPr b="1" lang="fr-FR" sz="1400">
                <a:solidFill>
                  <a:srgbClr val="4d4d4d"/>
                </a:solidFill>
                <a:latin typeface="Calibri"/>
              </a:rPr>
              <a:t> 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Titre de l’édition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b="1" lang="fr-FR" sz="1400">
                <a:solidFill>
                  <a:srgbClr val="4d4d4d"/>
                </a:solidFill>
                <a:latin typeface="Calibri"/>
              </a:rPr>
              <a:t>File d’attente = 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Répertoire de sortie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b="1" lang="fr-FR" sz="1400">
                <a:solidFill>
                  <a:srgbClr val="4d4d4d"/>
                </a:solidFill>
                <a:latin typeface="Calibri"/>
              </a:rPr>
              <a:t>Nombre d’éxemplaire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4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07640" y="1069920"/>
            <a:ext cx="5895720" cy="5552640"/>
          </a:xfrm>
          <a:prstGeom prst="rect">
            <a:avLst/>
          </a:prstGeom>
          <a:ln>
            <a:noFill/>
          </a:ln>
        </p:spPr>
      </p:pic>
      <p:sp>
        <p:nvSpPr>
          <p:cNvPr id="245" name="CustomShape 5"/>
          <p:cNvSpPr/>
          <p:nvPr/>
        </p:nvSpPr>
        <p:spPr>
          <a:xfrm>
            <a:off x="4860000" y="1628640"/>
            <a:ext cx="1143000" cy="3672000"/>
          </a:xfrm>
          <a:prstGeom prst="rect">
            <a:avLst/>
          </a:prstGeom>
          <a:noFill/>
          <a:ln w="38160">
            <a:solidFill>
              <a:srgbClr val="4f81bd"/>
            </a:solidFill>
            <a:round/>
          </a:ln>
        </p:spPr>
      </p:sp>
      <p:sp>
        <p:nvSpPr>
          <p:cNvPr id="246" name="CustomShape 6"/>
          <p:cNvSpPr/>
          <p:nvPr/>
        </p:nvSpPr>
        <p:spPr>
          <a:xfrm>
            <a:off x="1403640" y="1917000"/>
            <a:ext cx="1007640" cy="503640"/>
          </a:xfrm>
          <a:prstGeom prst="rect">
            <a:avLst/>
          </a:prstGeom>
          <a:noFill/>
          <a:ln w="38160">
            <a:solidFill>
              <a:srgbClr val="ff3300"/>
            </a:solidFill>
            <a:round/>
          </a:ln>
        </p:spPr>
      </p:sp>
      <p:sp>
        <p:nvSpPr>
          <p:cNvPr id="247" name="CustomShape 7"/>
          <p:cNvSpPr/>
          <p:nvPr/>
        </p:nvSpPr>
        <p:spPr>
          <a:xfrm>
            <a:off x="1475640" y="3854160"/>
            <a:ext cx="454320" cy="366480"/>
          </a:xfrm>
          <a:prstGeom prst="rect">
            <a:avLst/>
          </a:prstGeom>
          <a:noFill/>
          <a:ln w="38160">
            <a:solidFill>
              <a:srgbClr val="ff3300"/>
            </a:solidFill>
            <a:round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Etats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Paramétrage (3/3)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D4D9D92-8336-424B-A366-80340C5E0763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51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Etats / Agence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de définir les files d’attente (répertoires) de sortie des éditions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Paramétrage par Agence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Etats / Utilisateurs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de définir les files d’attente (répertoires) de sortie des éditions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Paramétrage par Utilisateurs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Etats 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Logiciel (1/2)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14B9F8D4-13FE-4FFB-A87A-BD08A7545217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55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Démarrage/Arrêt logiciel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Révision logiciel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Montée de version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Blocage logiciel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56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750320" y="2853000"/>
            <a:ext cx="5714640" cy="33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Etats 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Logiciel (2/2)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8258705-1983-45B2-8C02-8E350B9B0ADA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60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Authentification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de saisir les clés d’authentification du logiciel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908000" y="779400"/>
            <a:ext cx="6522840" cy="1871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3200">
                <a:solidFill>
                  <a:srgbClr val="96be0f"/>
                </a:solidFill>
                <a:latin typeface="Calibri"/>
              </a:rPr>
              <a:t>Administration 2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2050920" y="292428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2000">
                <a:solidFill>
                  <a:srgbClr val="4d4d4d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2 – User SAB13901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499711F-C876-41AF-8999-E481C36C9D89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66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User administrateur de SAB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User unique par Ets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Porte le nom de l’environnement + numéro de l’Ets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ici SAB13901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Permet l’administration des éléments suivants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Paramétrage des agences / Services / Ss-services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Paramétrage des classes de sécurité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Habilitations en simple validation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2 – Répertoire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EF5459A-54DE-4C6C-8C13-C112AC5B313A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70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Répertoire des services / Ss-services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Création et gestion des services et sous-services de la structure de l’Ets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Répertoire des classes de sécurité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Création et gestion des classes de sécurité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2 – Paramétrages (1/2)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9E1A71D-D29D-47A4-B878-1C3EB755519F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74" name="TextShape 4"/>
          <p:cNvSpPr txBox="1"/>
          <p:nvPr/>
        </p:nvSpPr>
        <p:spPr>
          <a:xfrm>
            <a:off x="214200" y="1069920"/>
            <a:ext cx="4645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Paramétrage établissement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Paramétrage de l’Ets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Déclaration de la file d’attente par défaut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Déclaration de la devise de base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Gestion de RIB invariant Oui/Non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5" name="Picture 2" descr=""/>
          <p:cNvPicPr/>
          <p:nvPr/>
        </p:nvPicPr>
        <p:blipFill>
          <a:blip r:embed="rId6"/>
          <a:srcRect l="0" t="0" r="0" b="260471"/>
          <a:stretch>
            <a:fillRect/>
          </a:stretch>
        </p:blipFill>
        <p:spPr>
          <a:xfrm>
            <a:off x="5049000" y="1087200"/>
            <a:ext cx="3878640" cy="55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9B353E0-B9BC-4ED6-9E61-51131BCFC775}" type="slidenum">
              <a:rPr lang="fr-FR" sz="1000">
                <a:solidFill>
                  <a:srgbClr val="eeece1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250920" y="115920"/>
            <a:ext cx="6841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Ordre du jour</a:t>
            </a: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395280" y="1341360"/>
            <a:ext cx="8497440" cy="504000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Blip>
                <a:blip r:embed="rId1"/>
              </a:buBlip>
            </a:pPr>
            <a:r>
              <a:rPr b="1" lang="fr-FR" sz="2400">
                <a:solidFill>
                  <a:srgbClr val="4d4d4d"/>
                </a:solidFill>
                <a:latin typeface="Calibri"/>
              </a:rPr>
              <a:t>Administration</a:t>
            </a:r>
            <a:endParaRPr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b="1" lang="fr-FR" sz="2400">
                <a:solidFill>
                  <a:srgbClr val="4d4d4d"/>
                </a:solidFill>
                <a:latin typeface="Calibri"/>
              </a:rPr>
              <a:t>Administrations 2</a:t>
            </a:r>
            <a:endParaRPr/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b="1" lang="fr-FR" sz="2400">
                <a:solidFill>
                  <a:srgbClr val="4d4d4d"/>
                </a:solidFill>
                <a:latin typeface="Calibri"/>
              </a:rPr>
              <a:t>Architecture applicatives et habilitations</a:t>
            </a:r>
            <a:endParaRPr/>
          </a:p>
          <a:p>
            <a:pPr>
              <a:lnSpc>
                <a:spcPct val="80000"/>
              </a:lnSpc>
              <a:buBlip>
                <a:blip r:embed="rId4"/>
              </a:buBlip>
            </a:pPr>
            <a:r>
              <a:rPr b="1" lang="fr-FR" sz="2400">
                <a:solidFill>
                  <a:srgbClr val="4d4d4d"/>
                </a:solidFill>
                <a:latin typeface="Calibri"/>
              </a:rPr>
              <a:t>Modules de base</a:t>
            </a:r>
            <a:endParaRPr/>
          </a:p>
          <a:p>
            <a:pPr>
              <a:lnSpc>
                <a:spcPct val="80000"/>
              </a:lnSpc>
              <a:buBlip>
                <a:blip r:embed="rId5"/>
              </a:buBlip>
            </a:pPr>
            <a:r>
              <a:rPr b="1" lang="fr-FR" sz="2400">
                <a:solidFill>
                  <a:srgbClr val="4d4d4d"/>
                </a:solidFill>
                <a:latin typeface="Calibri"/>
              </a:rPr>
              <a:t>Documentation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2 – Paramétrages (2/2)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8EFB4F94-8162-4359-A00D-0F5DCC1B23ED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Groupes d’agences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de déclarer un groupe d’agences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Chaque agence est rattachée à un groupe d’agences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Agences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Création d’une agence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Rattachement à un groupe d’agences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Services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Point d’entrée: Code agence</a:t>
            </a:r>
            <a:endParaRPr/>
          </a:p>
          <a:p>
            <a:pPr lvl="1">
              <a:lnSpc>
                <a:spcPct val="100000"/>
              </a:lnSpc>
              <a:buBlip>
                <a:blip r:embed="rId9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de déclarer un service pour une agence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10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Ss-services</a:t>
            </a:r>
            <a:endParaRPr/>
          </a:p>
          <a:p>
            <a:pPr lvl="1">
              <a:lnSpc>
                <a:spcPct val="100000"/>
              </a:lnSpc>
              <a:buBlip>
                <a:blip r:embed="rId11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Point d’entrée: Couple agence / services</a:t>
            </a:r>
            <a:endParaRPr/>
          </a:p>
          <a:p>
            <a:pPr lvl="1">
              <a:lnSpc>
                <a:spcPct val="100000"/>
              </a:lnSpc>
              <a:buBlip>
                <a:blip r:embed="rId1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de déclarer un ss-service pour un couple agence/service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908000" y="779400"/>
            <a:ext cx="6522840" cy="1871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3200">
                <a:solidFill>
                  <a:srgbClr val="96be0f"/>
                </a:solidFill>
                <a:latin typeface="Calibri"/>
              </a:rPr>
              <a:t>Architecture applicative et habilitations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2050920" y="292428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2000">
                <a:solidFill>
                  <a:srgbClr val="4d4d4d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64000" y="2693880"/>
            <a:ext cx="7559280" cy="2806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283" name="TextShape 2"/>
          <p:cNvSpPr txBox="1"/>
          <p:nvPr/>
        </p:nvSpPr>
        <p:spPr>
          <a:xfrm>
            <a:off x="250920" y="207720"/>
            <a:ext cx="763380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Zoom sur l’architecture applicative SAB</a:t>
            </a:r>
            <a:endParaRPr/>
          </a:p>
        </p:txBody>
      </p:sp>
      <p:sp>
        <p:nvSpPr>
          <p:cNvPr id="284" name="TextShape 3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3D68815-D9FD-44AC-A8DB-C9B3C46516E0}" type="slidenum">
              <a:rPr lang="fr-FR" sz="1000">
                <a:solidFill>
                  <a:srgbClr val="4d4d4d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285" name="CustomShape 4"/>
          <p:cNvSpPr/>
          <p:nvPr/>
        </p:nvSpPr>
        <p:spPr>
          <a:xfrm>
            <a:off x="768960" y="1196640"/>
            <a:ext cx="8051040" cy="5398920"/>
          </a:xfrm>
          <a:prstGeom prst="rect">
            <a:avLst/>
          </a:prstGeom>
          <a:solidFill>
            <a:srgbClr val="c3d69b"/>
          </a:solidFill>
          <a:ln w="12600">
            <a:solidFill>
              <a:srgbClr val="000000"/>
            </a:solidFill>
            <a:miter/>
          </a:ln>
        </p:spPr>
      </p:sp>
      <p:sp>
        <p:nvSpPr>
          <p:cNvPr id="286" name="CustomShape 5"/>
          <p:cNvSpPr/>
          <p:nvPr/>
        </p:nvSpPr>
        <p:spPr>
          <a:xfrm>
            <a:off x="834120" y="1704960"/>
            <a:ext cx="7914240" cy="3870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REFERENTIELS DE BASE</a:t>
            </a:r>
            <a:endParaRPr/>
          </a:p>
        </p:txBody>
      </p:sp>
      <p:sp>
        <p:nvSpPr>
          <p:cNvPr id="287" name="CustomShape 6"/>
          <p:cNvSpPr/>
          <p:nvPr/>
        </p:nvSpPr>
        <p:spPr>
          <a:xfrm>
            <a:off x="834120" y="1268640"/>
            <a:ext cx="7914240" cy="3697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HABILITATIONS / ORGANISATION</a:t>
            </a:r>
            <a:r>
              <a:rPr b="1" lang="fr-FR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288" name="CustomShape 7"/>
          <p:cNvSpPr/>
          <p:nvPr/>
        </p:nvSpPr>
        <p:spPr>
          <a:xfrm>
            <a:off x="2786040" y="1776960"/>
            <a:ext cx="41184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Devises</a:t>
            </a:r>
            <a:endParaRPr/>
          </a:p>
        </p:txBody>
      </p:sp>
      <p:sp>
        <p:nvSpPr>
          <p:cNvPr id="289" name="CustomShape 8"/>
          <p:cNvSpPr/>
          <p:nvPr/>
        </p:nvSpPr>
        <p:spPr>
          <a:xfrm>
            <a:off x="3492000" y="1776960"/>
            <a:ext cx="719640" cy="24336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wrap="none"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Pays</a:t>
            </a:r>
            <a:endParaRPr/>
          </a:p>
        </p:txBody>
      </p:sp>
      <p:sp>
        <p:nvSpPr>
          <p:cNvPr id="290" name="CustomShape 9"/>
          <p:cNvSpPr/>
          <p:nvPr/>
        </p:nvSpPr>
        <p:spPr>
          <a:xfrm>
            <a:off x="4356000" y="1776960"/>
            <a:ext cx="62568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Cours</a:t>
            </a:r>
            <a:endParaRPr/>
          </a:p>
        </p:txBody>
      </p:sp>
      <p:sp>
        <p:nvSpPr>
          <p:cNvPr id="291" name="CustomShape 10"/>
          <p:cNvSpPr/>
          <p:nvPr/>
        </p:nvSpPr>
        <p:spPr>
          <a:xfrm>
            <a:off x="5076000" y="1776960"/>
            <a:ext cx="64764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Taux</a:t>
            </a:r>
            <a:endParaRPr/>
          </a:p>
        </p:txBody>
      </p:sp>
      <p:sp>
        <p:nvSpPr>
          <p:cNvPr id="292" name="CustomShape 11"/>
          <p:cNvSpPr/>
          <p:nvPr/>
        </p:nvSpPr>
        <p:spPr>
          <a:xfrm>
            <a:off x="5918400" y="1776960"/>
            <a:ext cx="58104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Commissions</a:t>
            </a:r>
            <a:endParaRPr/>
          </a:p>
        </p:txBody>
      </p:sp>
      <p:sp>
        <p:nvSpPr>
          <p:cNvPr id="293" name="CustomShape 12"/>
          <p:cNvSpPr/>
          <p:nvPr/>
        </p:nvSpPr>
        <p:spPr>
          <a:xfrm>
            <a:off x="6818400" y="1776960"/>
            <a:ext cx="40428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Valeurs</a:t>
            </a:r>
            <a:endParaRPr/>
          </a:p>
        </p:txBody>
      </p:sp>
      <p:sp>
        <p:nvSpPr>
          <p:cNvPr id="294" name="CustomShape 13"/>
          <p:cNvSpPr/>
          <p:nvPr/>
        </p:nvSpPr>
        <p:spPr>
          <a:xfrm>
            <a:off x="7380360" y="1776960"/>
            <a:ext cx="86400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Calendriers</a:t>
            </a:r>
            <a:endParaRPr/>
          </a:p>
        </p:txBody>
      </p:sp>
      <p:sp>
        <p:nvSpPr>
          <p:cNvPr id="295" name="CustomShape 14"/>
          <p:cNvSpPr/>
          <p:nvPr/>
        </p:nvSpPr>
        <p:spPr>
          <a:xfrm>
            <a:off x="4889160" y="2183400"/>
            <a:ext cx="3858840" cy="340920"/>
          </a:xfrm>
          <a:prstGeom prst="rect">
            <a:avLst/>
          </a:prstGeom>
          <a:gradFill>
            <a:gsLst>
              <a:gs pos="0">
                <a:srgbClr val="fff1ec"/>
              </a:gs>
              <a:gs pos="5000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COMPTES</a:t>
            </a:r>
            <a:endParaRPr/>
          </a:p>
        </p:txBody>
      </p:sp>
      <p:sp>
        <p:nvSpPr>
          <p:cNvPr id="296" name="CustomShape 15"/>
          <p:cNvSpPr/>
          <p:nvPr/>
        </p:nvSpPr>
        <p:spPr>
          <a:xfrm>
            <a:off x="1352160" y="3170160"/>
            <a:ext cx="2211120" cy="202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Abonnements, 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Facturation,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Opérations de guichet,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Épargne Règlementé 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Epargne Bancaire,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Facturation,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Echelles,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Poste commercial,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7" name="CustomShape 16"/>
          <p:cNvSpPr/>
          <p:nvPr/>
        </p:nvSpPr>
        <p:spPr>
          <a:xfrm>
            <a:off x="5786640" y="3170160"/>
            <a:ext cx="1728000" cy="202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fr-FR" sz="1000">
                <a:solidFill>
                  <a:srgbClr val="c0504d"/>
                </a:solidFill>
                <a:latin typeface="Calibri"/>
              </a:rPr>
              <a:t>SIT</a:t>
            </a:r>
            <a:endParaRPr/>
          </a:p>
          <a:p>
            <a:pPr>
              <a:lnSpc>
                <a:spcPct val="100000"/>
              </a:lnSpc>
            </a:pPr>
            <a:r>
              <a:rPr b="1" i="1" lang="fr-FR" sz="1000">
                <a:solidFill>
                  <a:srgbClr val="c0504d"/>
                </a:solidFill>
                <a:latin typeface="Calibri"/>
              </a:rPr>
              <a:t>EIC </a:t>
            </a:r>
            <a:endParaRPr/>
          </a:p>
          <a:p>
            <a:pPr>
              <a:lnSpc>
                <a:spcPct val="100000"/>
              </a:lnSpc>
            </a:pPr>
            <a:r>
              <a:rPr b="1" i="1" lang="fr-FR" sz="1000">
                <a:solidFill>
                  <a:srgbClr val="c0504d"/>
                </a:solidFill>
                <a:latin typeface="Calibri"/>
              </a:rPr>
              <a:t>SEPA</a:t>
            </a:r>
            <a:endParaRPr/>
          </a:p>
          <a:p>
            <a:pPr>
              <a:lnSpc>
                <a:spcPct val="100000"/>
              </a:lnSpc>
            </a:pPr>
            <a:r>
              <a:rPr b="1" i="1" lang="fr-FR" sz="1000">
                <a:solidFill>
                  <a:srgbClr val="c0504d"/>
                </a:solidFill>
                <a:latin typeface="Calibri"/>
              </a:rPr>
              <a:t>Gestion des chéquiers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8" name="CustomShape 17"/>
          <p:cNvSpPr/>
          <p:nvPr/>
        </p:nvSpPr>
        <p:spPr>
          <a:xfrm>
            <a:off x="1354680" y="5877360"/>
            <a:ext cx="2208960" cy="549720"/>
          </a:xfrm>
          <a:prstGeom prst="rect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Lettrage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Générateur de rapport</a:t>
            </a:r>
            <a:endParaRPr/>
          </a:p>
        </p:txBody>
      </p:sp>
      <p:sp>
        <p:nvSpPr>
          <p:cNvPr id="299" name="CustomShape 18"/>
          <p:cNvSpPr/>
          <p:nvPr/>
        </p:nvSpPr>
        <p:spPr>
          <a:xfrm>
            <a:off x="3664080" y="5877360"/>
            <a:ext cx="2122200" cy="549720"/>
          </a:xfrm>
          <a:prstGeom prst="rect">
            <a:avLst/>
          </a:prstGeom>
          <a:gradFill>
            <a:gsLst>
              <a:gs pos="0">
                <a:srgbClr val="e6f7ff"/>
              </a:gs>
              <a:gs pos="5000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360" rIns="0" tIns="44280" bIns="44280"/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Rentabilité,  Productivité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ALM - Datawarehouse</a:t>
            </a:r>
            <a:endParaRPr/>
          </a:p>
        </p:txBody>
      </p:sp>
      <p:sp>
        <p:nvSpPr>
          <p:cNvPr id="300" name="CustomShape 19"/>
          <p:cNvSpPr/>
          <p:nvPr/>
        </p:nvSpPr>
        <p:spPr>
          <a:xfrm rot="16200000">
            <a:off x="-844560" y="4388400"/>
            <a:ext cx="3719520" cy="361440"/>
          </a:xfrm>
          <a:prstGeom prst="rect">
            <a:avLst/>
          </a:prstGeom>
          <a:gradFill>
            <a:gsLst>
              <a:gs pos="0">
                <a:srgbClr val="f1eaf8"/>
              </a:gs>
              <a:gs pos="50000">
                <a:srgbClr val="c8b3e9"/>
              </a:gs>
              <a:gs pos="100000">
                <a:srgbClr val="f1eaf8"/>
              </a:gs>
            </a:gsLst>
            <a:lin ang="0"/>
          </a:gradFill>
          <a:ln w="9360">
            <a:solidFill>
              <a:srgbClr val="7d5fa0"/>
            </a:solidFill>
            <a:round/>
          </a:ln>
        </p:spPr>
        <p:txBody>
          <a:bodyPr wrap="none" lIns="44280" rIns="44280" tIns="90360" bIns="90360" anchor="ctr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000000"/>
                </a:solidFill>
                <a:latin typeface="Calibri"/>
              </a:rPr>
              <a:t>WORKFLOW ET BOITE A TACHES</a:t>
            </a:r>
            <a:endParaRPr/>
          </a:p>
        </p:txBody>
      </p:sp>
      <p:sp>
        <p:nvSpPr>
          <p:cNvPr id="301" name="CustomShape 20"/>
          <p:cNvSpPr/>
          <p:nvPr/>
        </p:nvSpPr>
        <p:spPr>
          <a:xfrm>
            <a:off x="1352160" y="2693880"/>
            <a:ext cx="7395840" cy="393840"/>
          </a:xfrm>
          <a:prstGeom prst="rect">
            <a:avLst/>
          </a:prstGeom>
          <a:gradFill>
            <a:gsLst>
              <a:gs pos="0">
                <a:srgbClr val="f1eaf8"/>
              </a:gs>
              <a:gs pos="5000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000000"/>
                </a:solidFill>
                <a:latin typeface="Calibri"/>
              </a:rPr>
              <a:t>AUTORISATIONS, SURVEILLANCE DES COMPTES, LAB</a:t>
            </a:r>
            <a:endParaRPr/>
          </a:p>
        </p:txBody>
      </p:sp>
      <p:sp>
        <p:nvSpPr>
          <p:cNvPr id="302" name="CustomShape 21"/>
          <p:cNvSpPr/>
          <p:nvPr/>
        </p:nvSpPr>
        <p:spPr>
          <a:xfrm rot="16200000">
            <a:off x="7517520" y="3960720"/>
            <a:ext cx="2003040" cy="45756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0"/>
          </a:gradFill>
          <a:ln w="9360">
            <a:solidFill>
              <a:srgbClr val="4a7ebb"/>
            </a:solidFill>
            <a:round/>
          </a:ln>
        </p:spPr>
        <p:txBody>
          <a:bodyPr wrap="none" lIns="44280" rIns="44280" tIns="90360" bIns="90360" anchor="ctr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Plateforme de gestion des Flux </a:t>
            </a:r>
            <a:endParaRPr/>
          </a:p>
        </p:txBody>
      </p:sp>
      <p:sp>
        <p:nvSpPr>
          <p:cNvPr id="303" name="CustomShape 22"/>
          <p:cNvSpPr/>
          <p:nvPr/>
        </p:nvSpPr>
        <p:spPr>
          <a:xfrm>
            <a:off x="5879520" y="5877360"/>
            <a:ext cx="2868480" cy="54972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360" rIns="0" tIns="44280" bIns="44280"/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Déclaration FCI/FNCI 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Centrale des risques, Déclaration FICOBA,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Déclaration CRP, IFU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4" name="CustomShape 23"/>
          <p:cNvSpPr/>
          <p:nvPr/>
        </p:nvSpPr>
        <p:spPr>
          <a:xfrm>
            <a:off x="1352160" y="5301360"/>
            <a:ext cx="7395840" cy="387360"/>
          </a:xfrm>
          <a:prstGeom prst="rect">
            <a:avLst/>
          </a:prstGeom>
          <a:gradFill>
            <a:gsLst>
              <a:gs pos="0">
                <a:srgbClr val="f1eaf8"/>
              </a:gs>
              <a:gs pos="5000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000000"/>
                </a:solidFill>
                <a:latin typeface="Calibri"/>
              </a:rPr>
              <a:t>COMPTABILITE</a:t>
            </a:r>
            <a:endParaRPr/>
          </a:p>
        </p:txBody>
      </p:sp>
      <p:sp>
        <p:nvSpPr>
          <p:cNvPr id="305" name="CustomShape 24"/>
          <p:cNvSpPr/>
          <p:nvPr/>
        </p:nvSpPr>
        <p:spPr>
          <a:xfrm rot="16200000">
            <a:off x="6906600" y="3957120"/>
            <a:ext cx="2020680" cy="4474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0"/>
          </a:gradFill>
          <a:ln w="9360">
            <a:solidFill>
              <a:srgbClr val="4a7ebb"/>
            </a:solidFill>
            <a:round/>
          </a:ln>
        </p:spPr>
        <p:txBody>
          <a:bodyPr wrap="none" lIns="44280" rIns="44280" tIns="90360" bIns="90360" anchor="ctr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SWIFT</a:t>
            </a:r>
            <a:endParaRPr/>
          </a:p>
        </p:txBody>
      </p:sp>
      <p:sp>
        <p:nvSpPr>
          <p:cNvPr id="306" name="CustomShape 25"/>
          <p:cNvSpPr/>
          <p:nvPr/>
        </p:nvSpPr>
        <p:spPr>
          <a:xfrm>
            <a:off x="3732840" y="3170160"/>
            <a:ext cx="1872000" cy="202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Crédits , instructions 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Engagements données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Garanties reçues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Impayés Crédits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Créances douteuses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7" name="CustomShape 26"/>
          <p:cNvSpPr/>
          <p:nvPr/>
        </p:nvSpPr>
        <p:spPr>
          <a:xfrm>
            <a:off x="247320" y="2709000"/>
            <a:ext cx="424080" cy="2563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 sz="1100">
                <a:solidFill>
                  <a:srgbClr val="000000"/>
                </a:solidFill>
                <a:latin typeface="Calibri"/>
              </a:rPr>
              <a:t>e</a:t>
            </a:r>
            <a:r>
              <a:rPr b="1" lang="fr-FR" sz="1100">
                <a:solidFill>
                  <a:srgbClr val="000000"/>
                </a:solidFill>
                <a:latin typeface="Calibri"/>
              </a:rPr>
              <a:t>-s@b</a:t>
            </a:r>
            <a:endParaRPr/>
          </a:p>
        </p:txBody>
      </p:sp>
      <p:sp>
        <p:nvSpPr>
          <p:cNvPr id="308" name="CustomShape 27"/>
          <p:cNvSpPr/>
          <p:nvPr/>
        </p:nvSpPr>
        <p:spPr>
          <a:xfrm>
            <a:off x="834840" y="2183400"/>
            <a:ext cx="3858840" cy="340920"/>
          </a:xfrm>
          <a:prstGeom prst="rect">
            <a:avLst/>
          </a:prstGeom>
          <a:gradFill>
            <a:gsLst>
              <a:gs pos="0">
                <a:srgbClr val="fff1ec"/>
              </a:gs>
              <a:gs pos="5000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CLIENT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250920" y="11592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Structure des environnements (1/3)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372240" y="1117440"/>
            <a:ext cx="130212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ff0000"/>
                </a:solidFill>
                <a:latin typeface="Calibri"/>
              </a:rPr>
              <a:t>STRUCTURE</a:t>
            </a: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779400" y="1650960"/>
            <a:ext cx="8172000" cy="4800240"/>
          </a:xfrm>
          <a:prstGeom prst="rect">
            <a:avLst/>
          </a:prstGeom>
          <a:solidFill>
            <a:srgbClr val="c3d69b"/>
          </a:solidFill>
          <a:ln w="25560">
            <a:solidFill>
              <a:srgbClr val="728a41"/>
            </a:solidFill>
            <a:round/>
          </a:ln>
        </p:spPr>
      </p:sp>
      <p:sp>
        <p:nvSpPr>
          <p:cNvPr id="312" name="CustomShape 4"/>
          <p:cNvSpPr/>
          <p:nvPr/>
        </p:nvSpPr>
        <p:spPr>
          <a:xfrm>
            <a:off x="861840" y="2489040"/>
            <a:ext cx="8007120" cy="388584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13" name="CustomShape 5"/>
          <p:cNvSpPr/>
          <p:nvPr/>
        </p:nvSpPr>
        <p:spPr>
          <a:xfrm>
            <a:off x="944640" y="2870280"/>
            <a:ext cx="7841880" cy="3428640"/>
          </a:xfrm>
          <a:prstGeom prst="rect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314" name="CustomShape 6"/>
          <p:cNvSpPr/>
          <p:nvPr/>
        </p:nvSpPr>
        <p:spPr>
          <a:xfrm>
            <a:off x="1027080" y="4013280"/>
            <a:ext cx="7676640" cy="22093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15" name="CustomShape 7"/>
          <p:cNvSpPr/>
          <p:nvPr/>
        </p:nvSpPr>
        <p:spPr>
          <a:xfrm>
            <a:off x="864360" y="2489040"/>
            <a:ext cx="179568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Groupes agences</a:t>
            </a:r>
            <a:endParaRPr/>
          </a:p>
        </p:txBody>
      </p:sp>
      <p:sp>
        <p:nvSpPr>
          <p:cNvPr id="316" name="CustomShape 8"/>
          <p:cNvSpPr/>
          <p:nvPr/>
        </p:nvSpPr>
        <p:spPr>
          <a:xfrm>
            <a:off x="780480" y="1650960"/>
            <a:ext cx="151848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Établissement</a:t>
            </a:r>
            <a:endParaRPr/>
          </a:p>
        </p:txBody>
      </p:sp>
      <p:sp>
        <p:nvSpPr>
          <p:cNvPr id="317" name="CustomShape 9"/>
          <p:cNvSpPr/>
          <p:nvPr/>
        </p:nvSpPr>
        <p:spPr>
          <a:xfrm>
            <a:off x="945720" y="2870280"/>
            <a:ext cx="96804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Agences</a:t>
            </a:r>
            <a:endParaRPr/>
          </a:p>
        </p:txBody>
      </p:sp>
      <p:sp>
        <p:nvSpPr>
          <p:cNvPr id="318" name="CustomShape 10"/>
          <p:cNvSpPr/>
          <p:nvPr/>
        </p:nvSpPr>
        <p:spPr>
          <a:xfrm>
            <a:off x="1028160" y="4013280"/>
            <a:ext cx="86472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Service</a:t>
            </a:r>
            <a:endParaRPr/>
          </a:p>
        </p:txBody>
      </p:sp>
      <p:sp>
        <p:nvSpPr>
          <p:cNvPr id="319" name="CustomShape 11"/>
          <p:cNvSpPr/>
          <p:nvPr/>
        </p:nvSpPr>
        <p:spPr>
          <a:xfrm>
            <a:off x="1109520" y="4317840"/>
            <a:ext cx="7511760" cy="1828440"/>
          </a:xfrm>
          <a:prstGeom prst="rect">
            <a:avLst/>
          </a:prstGeom>
          <a:gradFill>
            <a:gsLst>
              <a:gs pos="0">
                <a:srgbClr val="fffafa"/>
              </a:gs>
              <a:gs pos="50000">
                <a:srgbClr val="ffd6d5"/>
              </a:gs>
              <a:gs pos="100000">
                <a:srgbClr val="fffafa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20" name="CustomShape 12"/>
          <p:cNvSpPr/>
          <p:nvPr/>
        </p:nvSpPr>
        <p:spPr>
          <a:xfrm>
            <a:off x="1110960" y="4317840"/>
            <a:ext cx="136440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Sous-service</a:t>
            </a:r>
            <a:endParaRPr/>
          </a:p>
        </p:txBody>
      </p:sp>
      <p:sp>
        <p:nvSpPr>
          <p:cNvPr id="321" name="CustomShape 13"/>
          <p:cNvSpPr/>
          <p:nvPr/>
        </p:nvSpPr>
        <p:spPr>
          <a:xfrm>
            <a:off x="3173400" y="1117440"/>
            <a:ext cx="5530320" cy="5562360"/>
          </a:xfrm>
          <a:prstGeom prst="rect">
            <a:avLst/>
          </a:prstGeom>
          <a:solidFill>
            <a:srgbClr val="ffffff"/>
          </a:solidFill>
          <a:ln cap="rnd" w="38160">
            <a:solidFill>
              <a:srgbClr val="4f81bd"/>
            </a:solidFill>
            <a:custDash>
              <a:ds d="106000" sp="106000"/>
            </a:custDash>
            <a:miter/>
          </a:ln>
        </p:spPr>
      </p:sp>
      <p:sp>
        <p:nvSpPr>
          <p:cNvPr id="322" name="CustomShape 14"/>
          <p:cNvSpPr/>
          <p:nvPr/>
        </p:nvSpPr>
        <p:spPr>
          <a:xfrm>
            <a:off x="6832080" y="1117440"/>
            <a:ext cx="161280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 algn="r">
              <a:lnSpc>
                <a:spcPct val="100000"/>
              </a:lnSpc>
            </a:pPr>
            <a:r>
              <a:rPr b="1" lang="fr-FR">
                <a:solidFill>
                  <a:srgbClr val="4f81bd"/>
                </a:solidFill>
                <a:latin typeface="Calibri"/>
              </a:rPr>
              <a:t>HABILITATIONS</a:t>
            </a:r>
            <a:endParaRPr/>
          </a:p>
        </p:txBody>
      </p:sp>
      <p:sp>
        <p:nvSpPr>
          <p:cNvPr id="323" name="CustomShape 15"/>
          <p:cNvSpPr/>
          <p:nvPr/>
        </p:nvSpPr>
        <p:spPr>
          <a:xfrm>
            <a:off x="366840" y="1117440"/>
            <a:ext cx="2628720" cy="4114440"/>
          </a:xfrm>
          <a:prstGeom prst="rect">
            <a:avLst/>
          </a:prstGeom>
          <a:noFill/>
          <a:ln cap="rnd" w="38160">
            <a:solidFill>
              <a:srgbClr val="ff3300"/>
            </a:solidFill>
            <a:custDash>
              <a:ds d="106000" sp="106000"/>
            </a:custDash>
            <a:miter/>
          </a:ln>
        </p:spPr>
      </p:sp>
      <p:sp>
        <p:nvSpPr>
          <p:cNvPr id="324" name="CustomShape 16"/>
          <p:cNvSpPr/>
          <p:nvPr/>
        </p:nvSpPr>
        <p:spPr>
          <a:xfrm>
            <a:off x="3255840" y="1727280"/>
            <a:ext cx="5447880" cy="7520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Définition des profils utilisateurs et groupes associés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Wingdings"/>
              </a:rPr>
              <a:t>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Définition des menus, accès aux transactions</a:t>
            </a:r>
            <a:endParaRPr/>
          </a:p>
        </p:txBody>
      </p:sp>
      <p:sp>
        <p:nvSpPr>
          <p:cNvPr id="325" name="CustomShape 17"/>
          <p:cNvSpPr/>
          <p:nvPr/>
        </p:nvSpPr>
        <p:spPr>
          <a:xfrm>
            <a:off x="3338640" y="2870280"/>
            <a:ext cx="5447880" cy="1140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Accès aux données communes (clients / comptes)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"/>
            </a:pP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Accès par classe de sécurité de comptes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"/>
            </a:pP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Notion d’inter-agence </a:t>
            </a:r>
            <a:endParaRPr/>
          </a:p>
        </p:txBody>
      </p:sp>
      <p:sp>
        <p:nvSpPr>
          <p:cNvPr id="326" name="CustomShape 18"/>
          <p:cNvSpPr/>
          <p:nvPr/>
        </p:nvSpPr>
        <p:spPr>
          <a:xfrm>
            <a:off x="3255840" y="4317840"/>
            <a:ext cx="5447880" cy="1140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Accès aux données opérations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Définition des droits métiers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Utilisation des codes produits des comptes</a:t>
            </a:r>
            <a:endParaRPr/>
          </a:p>
        </p:txBody>
      </p:sp>
      <p:sp>
        <p:nvSpPr>
          <p:cNvPr id="327" name="CustomShape 19"/>
          <p:cNvSpPr/>
          <p:nvPr/>
        </p:nvSpPr>
        <p:spPr>
          <a:xfrm>
            <a:off x="4659480" y="5537160"/>
            <a:ext cx="3136680" cy="106236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Droits en :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1 – Interrogation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2 – Interro./mise à jour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3 – Mise à jour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Structure des environnements (2/3)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BEDA5B09-6295-404E-AB9F-4E5F2C19681B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330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31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Etablissement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SAB est un système multi-établissement (Fonctionnalité sous licence)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Agence 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Une agence regroupe un ou plusieurs services.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Cela peut être une agence réelle, dans le sens physique du terme (agence distante du siège) ou une agence "fictive", servant à regrouper des services et des clients spécifiques.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Plusieurs agences peuvent constituer 1 ou N 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Groupe d’agence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Wingdings"/>
              </a:rPr>
              <a:t>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 Uniquement utilisé pour des besoins déclaratifs/statistiques.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Service et Sous-service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 u="sng">
                <a:solidFill>
                  <a:srgbClr val="4d4d4d"/>
                </a:solidFill>
                <a:latin typeface="Calibri"/>
              </a:rPr>
              <a:t>Le service est codifié sur 4 caractères alphanumériques découpés en 2x2 : 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2 caractères pour le service et deux autres pour le sous-service.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La notion de sous-service est utile pour les banques qui ont des services assez importants. 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Un service peut ainsi regrouper plusieurs sous-services.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99cc00"/>
                </a:solidFill>
                <a:latin typeface="Wingdings"/>
              </a:rPr>
              <a:t></a:t>
            </a:r>
            <a:r>
              <a:rPr lang="fr-FR" sz="1600">
                <a:solidFill>
                  <a:srgbClr val="99cc00"/>
                </a:solidFill>
                <a:latin typeface="Calibri"/>
              </a:rPr>
              <a:t> </a:t>
            </a:r>
            <a:r>
              <a:rPr b="1" lang="fr-FR" sz="1600">
                <a:solidFill>
                  <a:srgbClr val="99cc00"/>
                </a:solidFill>
                <a:latin typeface="Calibri"/>
              </a:rPr>
              <a:t>Le service lui-même, peut être non significatif pour l’établissement. Par contre, il est obligatoire dans SAB. Au moins un service (par agence) doit exister.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50920" y="11592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Structure des environnements (3/3)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2873160" y="2359080"/>
            <a:ext cx="1859400" cy="38052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34" name="CustomShape 3"/>
          <p:cNvSpPr/>
          <p:nvPr/>
        </p:nvSpPr>
        <p:spPr>
          <a:xfrm>
            <a:off x="2185560" y="2359080"/>
            <a:ext cx="1793520" cy="3596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Groupes agences</a:t>
            </a:r>
            <a:endParaRPr/>
          </a:p>
        </p:txBody>
      </p:sp>
      <p:sp>
        <p:nvSpPr>
          <p:cNvPr id="335" name="CustomShape 4"/>
          <p:cNvSpPr/>
          <p:nvPr/>
        </p:nvSpPr>
        <p:spPr>
          <a:xfrm>
            <a:off x="2888640" y="1628640"/>
            <a:ext cx="1851480" cy="418680"/>
          </a:xfrm>
          <a:prstGeom prst="rect">
            <a:avLst/>
          </a:prstGeom>
          <a:solidFill>
            <a:srgbClr val="c3d69b"/>
          </a:solidFill>
          <a:ln w="25560">
            <a:solidFill>
              <a:srgbClr val="728a41"/>
            </a:solidFill>
            <a:round/>
          </a:ln>
        </p:spPr>
      </p:sp>
      <p:sp>
        <p:nvSpPr>
          <p:cNvPr id="336" name="CustomShape 5"/>
          <p:cNvSpPr/>
          <p:nvPr/>
        </p:nvSpPr>
        <p:spPr>
          <a:xfrm>
            <a:off x="2302920" y="1628640"/>
            <a:ext cx="1516320" cy="358920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Établissement</a:t>
            </a:r>
            <a:endParaRPr/>
          </a:p>
        </p:txBody>
      </p:sp>
      <p:sp>
        <p:nvSpPr>
          <p:cNvPr id="337" name="CustomShape 6"/>
          <p:cNvSpPr/>
          <p:nvPr/>
        </p:nvSpPr>
        <p:spPr>
          <a:xfrm>
            <a:off x="2888640" y="3096720"/>
            <a:ext cx="1859400" cy="380520"/>
          </a:xfrm>
          <a:prstGeom prst="rect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338" name="CustomShape 7"/>
          <p:cNvSpPr/>
          <p:nvPr/>
        </p:nvSpPr>
        <p:spPr>
          <a:xfrm>
            <a:off x="2520720" y="3096720"/>
            <a:ext cx="965880" cy="36000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Agences</a:t>
            </a:r>
            <a:endParaRPr/>
          </a:p>
        </p:txBody>
      </p:sp>
      <p:sp>
        <p:nvSpPr>
          <p:cNvPr id="339" name="CustomShape 8"/>
          <p:cNvSpPr/>
          <p:nvPr/>
        </p:nvSpPr>
        <p:spPr>
          <a:xfrm>
            <a:off x="2888640" y="3839040"/>
            <a:ext cx="1859400" cy="38052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40" name="CustomShape 9"/>
          <p:cNvSpPr/>
          <p:nvPr/>
        </p:nvSpPr>
        <p:spPr>
          <a:xfrm>
            <a:off x="2562480" y="3839040"/>
            <a:ext cx="862560" cy="36108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Service</a:t>
            </a:r>
            <a:endParaRPr/>
          </a:p>
        </p:txBody>
      </p:sp>
      <p:sp>
        <p:nvSpPr>
          <p:cNvPr id="341" name="CustomShape 10"/>
          <p:cNvSpPr/>
          <p:nvPr/>
        </p:nvSpPr>
        <p:spPr>
          <a:xfrm>
            <a:off x="2896200" y="4531320"/>
            <a:ext cx="1851480" cy="380520"/>
          </a:xfrm>
          <a:prstGeom prst="rect">
            <a:avLst/>
          </a:prstGeom>
          <a:gradFill>
            <a:gsLst>
              <a:gs pos="0">
                <a:srgbClr val="fffafa"/>
              </a:gs>
              <a:gs pos="50000">
                <a:srgbClr val="ffd6d5"/>
              </a:gs>
              <a:gs pos="100000">
                <a:srgbClr val="fffafa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42" name="CustomShape 11"/>
          <p:cNvSpPr/>
          <p:nvPr/>
        </p:nvSpPr>
        <p:spPr>
          <a:xfrm>
            <a:off x="2383560" y="4531320"/>
            <a:ext cx="1362240" cy="3614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Sous-service</a:t>
            </a:r>
            <a:endParaRPr/>
          </a:p>
        </p:txBody>
      </p:sp>
      <p:sp>
        <p:nvSpPr>
          <p:cNvPr id="343" name="CustomShape 12"/>
          <p:cNvSpPr/>
          <p:nvPr/>
        </p:nvSpPr>
        <p:spPr>
          <a:xfrm>
            <a:off x="4932000" y="1628640"/>
            <a:ext cx="791640" cy="4186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1....N</a:t>
            </a:r>
            <a:endParaRPr/>
          </a:p>
        </p:txBody>
      </p:sp>
      <p:sp>
        <p:nvSpPr>
          <p:cNvPr id="344" name="Line 13"/>
          <p:cNvSpPr/>
          <p:nvPr/>
        </p:nvSpPr>
        <p:spPr>
          <a:xfrm>
            <a:off x="5328000" y="2047680"/>
            <a:ext cx="0" cy="311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45" name="CustomShape 14"/>
          <p:cNvSpPr/>
          <p:nvPr/>
        </p:nvSpPr>
        <p:spPr>
          <a:xfrm>
            <a:off x="5328000" y="2048040"/>
            <a:ext cx="467640" cy="310680"/>
          </a:xfrm>
          <a:prstGeom prst="straightConnector1">
            <a:avLst/>
          </a:prstGeom>
          <a:solidFill>
            <a:srgbClr val="4f81bd"/>
          </a:solidFill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6" name="CustomShape 15"/>
          <p:cNvSpPr/>
          <p:nvPr/>
        </p:nvSpPr>
        <p:spPr>
          <a:xfrm>
            <a:off x="4932000" y="2359080"/>
            <a:ext cx="791640" cy="4186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1....N</a:t>
            </a:r>
            <a:endParaRPr/>
          </a:p>
        </p:txBody>
      </p:sp>
      <p:sp>
        <p:nvSpPr>
          <p:cNvPr id="347" name="CustomShape 16"/>
          <p:cNvSpPr/>
          <p:nvPr/>
        </p:nvSpPr>
        <p:spPr>
          <a:xfrm>
            <a:off x="4947480" y="3096720"/>
            <a:ext cx="7916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1....N</a:t>
            </a:r>
            <a:endParaRPr/>
          </a:p>
        </p:txBody>
      </p:sp>
      <p:sp>
        <p:nvSpPr>
          <p:cNvPr id="348" name="CustomShape 17"/>
          <p:cNvSpPr/>
          <p:nvPr/>
        </p:nvSpPr>
        <p:spPr>
          <a:xfrm>
            <a:off x="4947480" y="3839040"/>
            <a:ext cx="7916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1....N</a:t>
            </a:r>
            <a:endParaRPr/>
          </a:p>
        </p:txBody>
      </p:sp>
      <p:sp>
        <p:nvSpPr>
          <p:cNvPr id="349" name="CustomShape 18"/>
          <p:cNvSpPr/>
          <p:nvPr/>
        </p:nvSpPr>
        <p:spPr>
          <a:xfrm>
            <a:off x="4947480" y="4531320"/>
            <a:ext cx="7916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1....N</a:t>
            </a:r>
            <a:endParaRPr/>
          </a:p>
        </p:txBody>
      </p:sp>
      <p:sp>
        <p:nvSpPr>
          <p:cNvPr id="350" name="Line 19"/>
          <p:cNvSpPr/>
          <p:nvPr/>
        </p:nvSpPr>
        <p:spPr>
          <a:xfrm>
            <a:off x="5328000" y="2739960"/>
            <a:ext cx="0" cy="311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51" name="CustomShape 20"/>
          <p:cNvSpPr/>
          <p:nvPr/>
        </p:nvSpPr>
        <p:spPr>
          <a:xfrm>
            <a:off x="5328000" y="2739960"/>
            <a:ext cx="467640" cy="310680"/>
          </a:xfrm>
          <a:prstGeom prst="straightConnector1">
            <a:avLst/>
          </a:prstGeom>
          <a:solidFill>
            <a:srgbClr val="4f81bd"/>
          </a:solidFill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2" name="Line 21"/>
          <p:cNvSpPr/>
          <p:nvPr/>
        </p:nvSpPr>
        <p:spPr>
          <a:xfrm>
            <a:off x="5343120" y="3477600"/>
            <a:ext cx="0" cy="311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53" name="CustomShape 22"/>
          <p:cNvSpPr/>
          <p:nvPr/>
        </p:nvSpPr>
        <p:spPr>
          <a:xfrm>
            <a:off x="5343480" y="3477600"/>
            <a:ext cx="467640" cy="310680"/>
          </a:xfrm>
          <a:prstGeom prst="straightConnector1">
            <a:avLst/>
          </a:prstGeom>
          <a:solidFill>
            <a:srgbClr val="4f81bd"/>
          </a:solidFill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4" name="Line 23"/>
          <p:cNvSpPr/>
          <p:nvPr/>
        </p:nvSpPr>
        <p:spPr>
          <a:xfrm>
            <a:off x="5343120" y="4219920"/>
            <a:ext cx="0" cy="3114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55" name="CustomShape 24"/>
          <p:cNvSpPr/>
          <p:nvPr/>
        </p:nvSpPr>
        <p:spPr>
          <a:xfrm>
            <a:off x="5343480" y="4220280"/>
            <a:ext cx="467640" cy="295560"/>
          </a:xfrm>
          <a:prstGeom prst="straightConnector1">
            <a:avLst/>
          </a:prstGeom>
          <a:solidFill>
            <a:srgbClr val="4f81bd"/>
          </a:solidFill>
          <a:ln w="1260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Structure des environnements - définition (1/2)</a:t>
            </a:r>
            <a:endParaRPr/>
          </a:p>
        </p:txBody>
      </p:sp>
      <p:sp>
        <p:nvSpPr>
          <p:cNvPr id="357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88D4D61-7B6D-4EB9-B9F8-C0D1BB10F64A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358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59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Etablissement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(Multi-Ets sous licence)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Agence 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Chaque </a:t>
            </a:r>
            <a:r>
              <a:rPr lang="fr-FR" sz="1600" u="sng">
                <a:solidFill>
                  <a:srgbClr val="4d4d4d"/>
                </a:solidFill>
                <a:latin typeface="Calibri"/>
              </a:rPr>
              <a:t>guichet bancaire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 doit être défini sur au moins une agence au sens SAB.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Le siège de l’établissement peut constituer une agence.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Un back-office peut être défini comme agence.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Groupe d’agence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Doit correspondre à un besoin de regroupement statistique et de reporting.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Service et Sous-service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Distinction entre services « transversaux » :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- Service Comptabilité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- Audit et Contrôle interne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Services « opérationnels » :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- Service Guichet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- Service Engagement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- Service Recouvrement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b="1" lang="fr-FR" sz="1600">
                <a:solidFill>
                  <a:srgbClr val="99cc00"/>
                </a:solidFill>
                <a:latin typeface="Wingdings"/>
              </a:rPr>
              <a:t></a:t>
            </a:r>
            <a:r>
              <a:rPr b="1" lang="fr-FR" sz="1600">
                <a:solidFill>
                  <a:srgbClr val="99cc00"/>
                </a:solidFill>
                <a:latin typeface="Calibri"/>
              </a:rPr>
              <a:t> 1 service opérationnel peut regrouper un ensemble de service ‘métiers’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250920" y="11592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Structure des environnements - définition (2/2)</a:t>
            </a:r>
            <a:endParaRPr/>
          </a:p>
        </p:txBody>
      </p:sp>
      <p:sp>
        <p:nvSpPr>
          <p:cNvPr id="361" name="CustomShape 2"/>
          <p:cNvSpPr/>
          <p:nvPr/>
        </p:nvSpPr>
        <p:spPr>
          <a:xfrm>
            <a:off x="503280" y="1535400"/>
            <a:ext cx="8211240" cy="4992120"/>
          </a:xfrm>
          <a:prstGeom prst="rect">
            <a:avLst/>
          </a:prstGeom>
          <a:solidFill>
            <a:srgbClr val="c3d69b"/>
          </a:solidFill>
          <a:ln w="25560">
            <a:solidFill>
              <a:srgbClr val="728a41"/>
            </a:solidFill>
            <a:round/>
          </a:ln>
        </p:spPr>
      </p:sp>
      <p:sp>
        <p:nvSpPr>
          <p:cNvPr id="362" name="CustomShape 3"/>
          <p:cNvSpPr/>
          <p:nvPr/>
        </p:nvSpPr>
        <p:spPr>
          <a:xfrm>
            <a:off x="4212000" y="1612440"/>
            <a:ext cx="4332240" cy="480312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63" name="CustomShape 4"/>
          <p:cNvSpPr/>
          <p:nvPr/>
        </p:nvSpPr>
        <p:spPr>
          <a:xfrm>
            <a:off x="631080" y="1991160"/>
            <a:ext cx="3089520" cy="2280600"/>
          </a:xfrm>
          <a:prstGeom prst="rect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364" name="CustomShape 5"/>
          <p:cNvSpPr/>
          <p:nvPr/>
        </p:nvSpPr>
        <p:spPr>
          <a:xfrm>
            <a:off x="713520" y="2358000"/>
            <a:ext cx="2925720" cy="83376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65" name="CustomShape 6"/>
          <p:cNvSpPr/>
          <p:nvPr/>
        </p:nvSpPr>
        <p:spPr>
          <a:xfrm>
            <a:off x="4212000" y="1612440"/>
            <a:ext cx="4332240" cy="363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Groupes agences </a:t>
            </a:r>
            <a:r>
              <a:rPr lang="fr-FR">
                <a:solidFill>
                  <a:srgbClr val="4d4d4d"/>
                </a:solidFill>
                <a:latin typeface="Calibri"/>
              </a:rPr>
              <a:t>AGENCES COMMERCIALES</a:t>
            </a:r>
            <a:endParaRPr/>
          </a:p>
        </p:txBody>
      </p:sp>
      <p:sp>
        <p:nvSpPr>
          <p:cNvPr id="366" name="CustomShape 7"/>
          <p:cNvSpPr/>
          <p:nvPr/>
        </p:nvSpPr>
        <p:spPr>
          <a:xfrm>
            <a:off x="503280" y="1535400"/>
            <a:ext cx="1675800" cy="363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Établissement</a:t>
            </a:r>
            <a:endParaRPr/>
          </a:p>
        </p:txBody>
      </p:sp>
      <p:sp>
        <p:nvSpPr>
          <p:cNvPr id="367" name="CustomShape 8"/>
          <p:cNvSpPr/>
          <p:nvPr/>
        </p:nvSpPr>
        <p:spPr>
          <a:xfrm>
            <a:off x="639360" y="1991160"/>
            <a:ext cx="219960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Agences </a:t>
            </a:r>
            <a:r>
              <a:rPr lang="fr-FR">
                <a:solidFill>
                  <a:srgbClr val="4d4d4d"/>
                </a:solidFill>
                <a:latin typeface="Calibri"/>
              </a:rPr>
              <a:t>SIEGE (9000)</a:t>
            </a:r>
            <a:endParaRPr/>
          </a:p>
        </p:txBody>
      </p:sp>
      <p:sp>
        <p:nvSpPr>
          <p:cNvPr id="368" name="CustomShape 9"/>
          <p:cNvSpPr/>
          <p:nvPr/>
        </p:nvSpPr>
        <p:spPr>
          <a:xfrm>
            <a:off x="725760" y="2358000"/>
            <a:ext cx="256068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Service </a:t>
            </a:r>
            <a:r>
              <a:rPr lang="fr-FR">
                <a:solidFill>
                  <a:srgbClr val="4d4d4d"/>
                </a:solidFill>
                <a:latin typeface="Calibri"/>
              </a:rPr>
              <a:t>COMPTA.CTL (DC)</a:t>
            </a:r>
            <a:endParaRPr/>
          </a:p>
        </p:txBody>
      </p:sp>
      <p:sp>
        <p:nvSpPr>
          <p:cNvPr id="369" name="CustomShape 10"/>
          <p:cNvSpPr/>
          <p:nvPr/>
        </p:nvSpPr>
        <p:spPr>
          <a:xfrm>
            <a:off x="796320" y="2662560"/>
            <a:ext cx="2776320" cy="435960"/>
          </a:xfrm>
          <a:prstGeom prst="rect">
            <a:avLst/>
          </a:prstGeom>
          <a:gradFill>
            <a:gsLst>
              <a:gs pos="0">
                <a:srgbClr val="fffafa"/>
              </a:gs>
              <a:gs pos="50000">
                <a:srgbClr val="ffd6d5"/>
              </a:gs>
              <a:gs pos="100000">
                <a:srgbClr val="fffafa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70" name="CustomShape 11"/>
          <p:cNvSpPr/>
          <p:nvPr/>
        </p:nvSpPr>
        <p:spPr>
          <a:xfrm>
            <a:off x="796320" y="2662560"/>
            <a:ext cx="2776320" cy="363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Sous-service </a:t>
            </a:r>
            <a:r>
              <a:rPr lang="fr-FR">
                <a:solidFill>
                  <a:srgbClr val="4d4d4d"/>
                </a:solidFill>
                <a:latin typeface="Calibri"/>
              </a:rPr>
              <a:t>COMPTA (GC)</a:t>
            </a:r>
            <a:endParaRPr/>
          </a:p>
        </p:txBody>
      </p:sp>
      <p:sp>
        <p:nvSpPr>
          <p:cNvPr id="371" name="CustomShape 12"/>
          <p:cNvSpPr/>
          <p:nvPr/>
        </p:nvSpPr>
        <p:spPr>
          <a:xfrm>
            <a:off x="713520" y="3302640"/>
            <a:ext cx="2925720" cy="83376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72" name="CustomShape 13"/>
          <p:cNvSpPr/>
          <p:nvPr/>
        </p:nvSpPr>
        <p:spPr>
          <a:xfrm>
            <a:off x="723240" y="3302640"/>
            <a:ext cx="236700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Service </a:t>
            </a:r>
            <a:r>
              <a:rPr lang="fr-FR">
                <a:solidFill>
                  <a:srgbClr val="4d4d4d"/>
                </a:solidFill>
                <a:latin typeface="Calibri"/>
              </a:rPr>
              <a:t>Back Office(BO)</a:t>
            </a:r>
            <a:endParaRPr/>
          </a:p>
        </p:txBody>
      </p:sp>
      <p:sp>
        <p:nvSpPr>
          <p:cNvPr id="373" name="CustomShape 14"/>
          <p:cNvSpPr/>
          <p:nvPr/>
        </p:nvSpPr>
        <p:spPr>
          <a:xfrm>
            <a:off x="796320" y="3607200"/>
            <a:ext cx="2776320" cy="435960"/>
          </a:xfrm>
          <a:prstGeom prst="rect">
            <a:avLst/>
          </a:prstGeom>
          <a:gradFill>
            <a:gsLst>
              <a:gs pos="0">
                <a:srgbClr val="fffafa"/>
              </a:gs>
              <a:gs pos="50000">
                <a:srgbClr val="ffd6d5"/>
              </a:gs>
              <a:gs pos="100000">
                <a:srgbClr val="fffafa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74" name="CustomShape 15"/>
          <p:cNvSpPr/>
          <p:nvPr/>
        </p:nvSpPr>
        <p:spPr>
          <a:xfrm>
            <a:off x="796320" y="3607200"/>
            <a:ext cx="2776320" cy="363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Sous-service </a:t>
            </a:r>
            <a:r>
              <a:rPr lang="fr-FR">
                <a:solidFill>
                  <a:srgbClr val="4d4d4d"/>
                </a:solidFill>
                <a:latin typeface="Calibri"/>
              </a:rPr>
              <a:t>BO(BO)</a:t>
            </a:r>
            <a:endParaRPr/>
          </a:p>
        </p:txBody>
      </p:sp>
      <p:sp>
        <p:nvSpPr>
          <p:cNvPr id="375" name="CustomShape 16"/>
          <p:cNvSpPr/>
          <p:nvPr/>
        </p:nvSpPr>
        <p:spPr>
          <a:xfrm>
            <a:off x="4296240" y="1991160"/>
            <a:ext cx="3107520" cy="1307880"/>
          </a:xfrm>
          <a:prstGeom prst="rect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376" name="CustomShape 17"/>
          <p:cNvSpPr/>
          <p:nvPr/>
        </p:nvSpPr>
        <p:spPr>
          <a:xfrm>
            <a:off x="4378680" y="2358000"/>
            <a:ext cx="2925720" cy="83376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77" name="CustomShape 18"/>
          <p:cNvSpPr/>
          <p:nvPr/>
        </p:nvSpPr>
        <p:spPr>
          <a:xfrm>
            <a:off x="4304520" y="1991160"/>
            <a:ext cx="219168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Agences </a:t>
            </a:r>
            <a:r>
              <a:rPr lang="fr-FR">
                <a:solidFill>
                  <a:srgbClr val="4d4d4d"/>
                </a:solidFill>
                <a:latin typeface="Calibri"/>
              </a:rPr>
              <a:t>PARIS (0001)</a:t>
            </a:r>
            <a:endParaRPr/>
          </a:p>
        </p:txBody>
      </p:sp>
      <p:sp>
        <p:nvSpPr>
          <p:cNvPr id="378" name="CustomShape 19"/>
          <p:cNvSpPr/>
          <p:nvPr/>
        </p:nvSpPr>
        <p:spPr>
          <a:xfrm>
            <a:off x="4386960" y="2358000"/>
            <a:ext cx="214920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Service </a:t>
            </a:r>
            <a:r>
              <a:rPr lang="fr-FR">
                <a:solidFill>
                  <a:srgbClr val="4d4d4d"/>
                </a:solidFill>
                <a:latin typeface="Calibri"/>
              </a:rPr>
              <a:t>AGENCE (AG)</a:t>
            </a:r>
            <a:endParaRPr/>
          </a:p>
        </p:txBody>
      </p:sp>
      <p:sp>
        <p:nvSpPr>
          <p:cNvPr id="379" name="CustomShape 20"/>
          <p:cNvSpPr/>
          <p:nvPr/>
        </p:nvSpPr>
        <p:spPr>
          <a:xfrm>
            <a:off x="4461120" y="2662560"/>
            <a:ext cx="2776320" cy="435960"/>
          </a:xfrm>
          <a:prstGeom prst="rect">
            <a:avLst/>
          </a:prstGeom>
          <a:gradFill>
            <a:gsLst>
              <a:gs pos="0">
                <a:srgbClr val="fffafa"/>
              </a:gs>
              <a:gs pos="50000">
                <a:srgbClr val="ffd6d5"/>
              </a:gs>
              <a:gs pos="100000">
                <a:srgbClr val="fffafa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80" name="CustomShape 21"/>
          <p:cNvSpPr/>
          <p:nvPr/>
        </p:nvSpPr>
        <p:spPr>
          <a:xfrm>
            <a:off x="4461120" y="2662560"/>
            <a:ext cx="2776320" cy="363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Sous-service </a:t>
            </a:r>
            <a:r>
              <a:rPr lang="fr-FR">
                <a:solidFill>
                  <a:srgbClr val="4d4d4d"/>
                </a:solidFill>
                <a:latin typeface="Calibri"/>
              </a:rPr>
              <a:t>AGENCE (AG)</a:t>
            </a:r>
            <a:endParaRPr/>
          </a:p>
        </p:txBody>
      </p:sp>
      <p:sp>
        <p:nvSpPr>
          <p:cNvPr id="381" name="CustomShape 22"/>
          <p:cNvSpPr/>
          <p:nvPr/>
        </p:nvSpPr>
        <p:spPr>
          <a:xfrm>
            <a:off x="4296240" y="3455640"/>
            <a:ext cx="3107520" cy="1307880"/>
          </a:xfrm>
          <a:prstGeom prst="rect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382" name="CustomShape 23"/>
          <p:cNvSpPr/>
          <p:nvPr/>
        </p:nvSpPr>
        <p:spPr>
          <a:xfrm>
            <a:off x="4378680" y="3822480"/>
            <a:ext cx="2925720" cy="83376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83" name="CustomShape 24"/>
          <p:cNvSpPr/>
          <p:nvPr/>
        </p:nvSpPr>
        <p:spPr>
          <a:xfrm>
            <a:off x="4306320" y="3455640"/>
            <a:ext cx="256824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Agences </a:t>
            </a:r>
            <a:r>
              <a:rPr lang="fr-FR">
                <a:solidFill>
                  <a:srgbClr val="4d4d4d"/>
                </a:solidFill>
                <a:latin typeface="Calibri"/>
              </a:rPr>
              <a:t>MONACO (0002)</a:t>
            </a:r>
            <a:endParaRPr/>
          </a:p>
        </p:txBody>
      </p:sp>
      <p:sp>
        <p:nvSpPr>
          <p:cNvPr id="384" name="CustomShape 25"/>
          <p:cNvSpPr/>
          <p:nvPr/>
        </p:nvSpPr>
        <p:spPr>
          <a:xfrm>
            <a:off x="4386960" y="3822480"/>
            <a:ext cx="214920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Service </a:t>
            </a:r>
            <a:r>
              <a:rPr lang="fr-FR">
                <a:solidFill>
                  <a:srgbClr val="4d4d4d"/>
                </a:solidFill>
                <a:latin typeface="Calibri"/>
              </a:rPr>
              <a:t>AGENCE (AG)</a:t>
            </a:r>
            <a:endParaRPr/>
          </a:p>
        </p:txBody>
      </p:sp>
      <p:sp>
        <p:nvSpPr>
          <p:cNvPr id="385" name="CustomShape 26"/>
          <p:cNvSpPr/>
          <p:nvPr/>
        </p:nvSpPr>
        <p:spPr>
          <a:xfrm>
            <a:off x="4461120" y="4127400"/>
            <a:ext cx="2776320" cy="435960"/>
          </a:xfrm>
          <a:prstGeom prst="rect">
            <a:avLst/>
          </a:prstGeom>
          <a:gradFill>
            <a:gsLst>
              <a:gs pos="0">
                <a:srgbClr val="fffafa"/>
              </a:gs>
              <a:gs pos="50000">
                <a:srgbClr val="ffd6d5"/>
              </a:gs>
              <a:gs pos="100000">
                <a:srgbClr val="fffafa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86" name="CustomShape 27"/>
          <p:cNvSpPr/>
          <p:nvPr/>
        </p:nvSpPr>
        <p:spPr>
          <a:xfrm>
            <a:off x="4461120" y="4127400"/>
            <a:ext cx="2776320" cy="363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Sous-service </a:t>
            </a:r>
            <a:r>
              <a:rPr lang="fr-FR">
                <a:solidFill>
                  <a:srgbClr val="4d4d4d"/>
                </a:solidFill>
                <a:latin typeface="Calibri"/>
              </a:rPr>
              <a:t>AGENCE (AG)</a:t>
            </a:r>
            <a:endParaRPr/>
          </a:p>
        </p:txBody>
      </p:sp>
      <p:sp>
        <p:nvSpPr>
          <p:cNvPr id="387" name="CustomShape 28"/>
          <p:cNvSpPr/>
          <p:nvPr/>
        </p:nvSpPr>
        <p:spPr>
          <a:xfrm>
            <a:off x="4296240" y="4938120"/>
            <a:ext cx="3107520" cy="1307880"/>
          </a:xfrm>
          <a:prstGeom prst="rect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388" name="CustomShape 29"/>
          <p:cNvSpPr/>
          <p:nvPr/>
        </p:nvSpPr>
        <p:spPr>
          <a:xfrm>
            <a:off x="4378680" y="5304960"/>
            <a:ext cx="2925720" cy="83376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89" name="CustomShape 30"/>
          <p:cNvSpPr/>
          <p:nvPr/>
        </p:nvSpPr>
        <p:spPr>
          <a:xfrm>
            <a:off x="4322880" y="4938120"/>
            <a:ext cx="319320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Agences </a:t>
            </a:r>
            <a:r>
              <a:rPr lang="fr-FR">
                <a:solidFill>
                  <a:srgbClr val="4d4d4d"/>
                </a:solidFill>
                <a:latin typeface="Calibri"/>
              </a:rPr>
              <a:t>CENTRE D’APPEL (0003)</a:t>
            </a:r>
            <a:endParaRPr/>
          </a:p>
        </p:txBody>
      </p:sp>
      <p:sp>
        <p:nvSpPr>
          <p:cNvPr id="390" name="CustomShape 31"/>
          <p:cNvSpPr/>
          <p:nvPr/>
        </p:nvSpPr>
        <p:spPr>
          <a:xfrm>
            <a:off x="4386960" y="5304960"/>
            <a:ext cx="2149200" cy="36324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Service </a:t>
            </a:r>
            <a:r>
              <a:rPr lang="fr-FR">
                <a:solidFill>
                  <a:srgbClr val="4d4d4d"/>
                </a:solidFill>
                <a:latin typeface="Calibri"/>
              </a:rPr>
              <a:t>AGENCE (AG)</a:t>
            </a:r>
            <a:endParaRPr/>
          </a:p>
        </p:txBody>
      </p:sp>
      <p:sp>
        <p:nvSpPr>
          <p:cNvPr id="391" name="CustomShape 32"/>
          <p:cNvSpPr/>
          <p:nvPr/>
        </p:nvSpPr>
        <p:spPr>
          <a:xfrm>
            <a:off x="4461120" y="5609520"/>
            <a:ext cx="2776320" cy="435960"/>
          </a:xfrm>
          <a:prstGeom prst="rect">
            <a:avLst/>
          </a:prstGeom>
          <a:gradFill>
            <a:gsLst>
              <a:gs pos="0">
                <a:srgbClr val="fffafa"/>
              </a:gs>
              <a:gs pos="50000">
                <a:srgbClr val="ffd6d5"/>
              </a:gs>
              <a:gs pos="100000">
                <a:srgbClr val="fffafa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392" name="CustomShape 33"/>
          <p:cNvSpPr/>
          <p:nvPr/>
        </p:nvSpPr>
        <p:spPr>
          <a:xfrm>
            <a:off x="4461120" y="5609520"/>
            <a:ext cx="2776320" cy="363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fr-FR">
                <a:solidFill>
                  <a:srgbClr val="4d4d4d"/>
                </a:solidFill>
                <a:latin typeface="Calibri"/>
              </a:rPr>
              <a:t>Sous-service </a:t>
            </a:r>
            <a:r>
              <a:rPr lang="fr-FR">
                <a:solidFill>
                  <a:srgbClr val="4d4d4d"/>
                </a:solidFill>
                <a:latin typeface="Calibri"/>
              </a:rPr>
              <a:t>AGENCE (AG)</a:t>
            </a:r>
            <a:endParaRPr/>
          </a:p>
        </p:txBody>
      </p:sp>
      <p:sp>
        <p:nvSpPr>
          <p:cNvPr id="393" name="TextShape 34"/>
          <p:cNvSpPr txBox="1"/>
          <p:nvPr/>
        </p:nvSpPr>
        <p:spPr>
          <a:xfrm>
            <a:off x="214200" y="1069920"/>
            <a:ext cx="8713440" cy="48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Exemple de structure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- fonctionnalités</a:t>
            </a:r>
            <a:endParaRPr/>
          </a:p>
        </p:txBody>
      </p:sp>
      <p:sp>
        <p:nvSpPr>
          <p:cNvPr id="395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B3C8C7A-D021-4B14-B3C6-CF5CD5F3C41E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396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97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La gestion des habilitations dans SAB consiste à gérer les droits d’accès des utilisateurs : 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aux transactions (options de gestion),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aux données,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et à la gestion des différents métiers.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Les habilitations sont gérées de manière centralisée dans le MENU HABILITATION.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Le but de cette centralisation est de faciliter la gestion et le suivi des habilitations en donnant une vue globale sur les habilitations d’un utilisateur.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Assure la traçabilité de l’ensemble des modifications. 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Suivi de l’historique des lots d’habilitations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Fonctions de comparaison des lots d’habilitations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- types d’habilitations (1/2)</a:t>
            </a:r>
            <a:endParaRPr/>
          </a:p>
        </p:txBody>
      </p:sp>
      <p:sp>
        <p:nvSpPr>
          <p:cNvPr id="399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D11C9742-B85E-471A-B824-9ECE57A3485B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00" name="CustomShape 3"/>
          <p:cNvSpPr/>
          <p:nvPr/>
        </p:nvSpPr>
        <p:spPr>
          <a:xfrm>
            <a:off x="250920" y="1087200"/>
            <a:ext cx="8713440" cy="54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01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Habilitations Menus (1 ou N)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de composer les menus des utilisateurs via des profils: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exemple: profil guichetier, profil comptable ...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Un utilisateur est autorisé à accéder seulement aux options prévues par son profil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Habilitations Droits-données (1 ou N)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Utilisateur autorisé à faire de l’inter-agence , en mode consultation et/ou en mode mise à jour.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Utilisateur habilité à accéder aux classes de sécurité des comptes (principe page suivante)</a:t>
            </a:r>
            <a:endParaRPr/>
          </a:p>
          <a:p>
            <a:pPr lvl="2">
              <a:lnSpc>
                <a:spcPct val="100000"/>
              </a:lnSpc>
              <a:buBlip>
                <a:blip r:embed="rId7"/>
              </a:buBlip>
            </a:pPr>
            <a:r>
              <a:rPr lang="fr-FR" sz="1200">
                <a:solidFill>
                  <a:srgbClr val="4d4d4d"/>
                </a:solidFill>
                <a:latin typeface="Calibri"/>
              </a:rPr>
              <a:t>Mise à jour</a:t>
            </a:r>
            <a:endParaRPr/>
          </a:p>
          <a:p>
            <a:pPr lvl="2">
              <a:lnSpc>
                <a:spcPct val="100000"/>
              </a:lnSpc>
              <a:buBlip>
                <a:blip r:embed="rId8"/>
              </a:buBlip>
            </a:pPr>
            <a:r>
              <a:rPr lang="fr-FR" sz="1200">
                <a:solidFill>
                  <a:srgbClr val="4d4d4d"/>
                </a:solidFill>
                <a:latin typeface="Calibri"/>
              </a:rPr>
              <a:t>Interrogation et mise à jour </a:t>
            </a:r>
            <a:endParaRPr/>
          </a:p>
          <a:p>
            <a:pPr lvl="2">
              <a:lnSpc>
                <a:spcPct val="100000"/>
              </a:lnSpc>
              <a:buBlip>
                <a:blip r:embed="rId9"/>
              </a:buBlip>
            </a:pPr>
            <a:r>
              <a:rPr lang="fr-FR" sz="1200">
                <a:solidFill>
                  <a:srgbClr val="4d4d4d"/>
                </a:solidFill>
                <a:latin typeface="Calibri"/>
              </a:rPr>
              <a:t>Consultation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10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Habilitations Métiers (1 ou N)</a:t>
            </a:r>
            <a:endParaRPr/>
          </a:p>
          <a:p>
            <a:pPr lvl="1">
              <a:lnSpc>
                <a:spcPct val="100000"/>
              </a:lnSpc>
              <a:buBlip>
                <a:blip r:embed="rId11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Gestion des droits sur: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- Les codes opérations (natures de crédit, typologies de comptes, typologies d’opérations)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- Les plafonds d’opérations autorisés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- Les modifications </a:t>
            </a:r>
            <a:endParaRPr/>
          </a:p>
          <a:p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908000" y="779400"/>
            <a:ext cx="6522840" cy="1871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3200">
                <a:solidFill>
                  <a:srgbClr val="96be0f"/>
                </a:solidFill>
                <a:latin typeface="Calibri"/>
              </a:rPr>
              <a:t>Administration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2050920" y="292428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2000">
                <a:solidFill>
                  <a:srgbClr val="4d4d4d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- types d’habilitations (2/2)</a:t>
            </a:r>
            <a:endParaRPr/>
          </a:p>
        </p:txBody>
      </p:sp>
      <p:sp>
        <p:nvSpPr>
          <p:cNvPr id="403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B3D515F-C98A-4AFC-9D2B-CDF39CC0359B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04" name="CustomShape 3"/>
          <p:cNvSpPr/>
          <p:nvPr/>
        </p:nvSpPr>
        <p:spPr>
          <a:xfrm>
            <a:off x="250920" y="1087200"/>
            <a:ext cx="8713440" cy="54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05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Classe de sécurité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Chaque compte dans SAB est affecté d’une classe de sécurité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Cette relation est définie par défaut à travers les rubriques comptables et confirmée ou modifiée pour chacun des comptes (à la création ou en mise à jour).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La protection des accès aux comptes par classe de sécurité ne concerne que les transactions de :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Création, mise à jour et consultation de comptes (comptabilité générale et comptes client) ;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Consultation des soldes et mouvements.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Exemple: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User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Agences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Classes de sécurité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Droits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4d4d4d"/>
                </a:solidFill>
                <a:latin typeface="Calibri"/>
              </a:rPr>
              <a:t>U1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0001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Standard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Mise à jour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0002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Standard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Consultation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4d4d4d"/>
                </a:solidFill>
                <a:latin typeface="Calibri"/>
              </a:rPr>
              <a:t>U2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0001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Standard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Consultation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0002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Personnel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Mise à jour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- Sécurités fonctionnelles</a:t>
            </a:r>
            <a:endParaRPr/>
          </a:p>
        </p:txBody>
      </p:sp>
      <p:sp>
        <p:nvSpPr>
          <p:cNvPr id="407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4172CED-E0A0-4F3D-93B1-3813E100A8E5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232560" y="1855080"/>
            <a:ext cx="3742920" cy="2628720"/>
          </a:xfrm>
          <a:prstGeom prst="ellipse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c0504d"/>
                </a:solidFill>
                <a:latin typeface="Calibri"/>
              </a:rPr>
              <a:t>GROUPE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c0504d"/>
                </a:solidFill>
                <a:latin typeface="Calibri"/>
              </a:rPr>
              <a:t>HABILITATIONS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c0504d"/>
                </a:solidFill>
                <a:latin typeface="Calibri"/>
              </a:rPr>
              <a:t>MENUS</a:t>
            </a:r>
            <a:endParaRPr/>
          </a:p>
        </p:txBody>
      </p:sp>
      <p:sp>
        <p:nvSpPr>
          <p:cNvPr id="409" name="CustomShape 4"/>
          <p:cNvSpPr/>
          <p:nvPr/>
        </p:nvSpPr>
        <p:spPr>
          <a:xfrm>
            <a:off x="3544200" y="1855080"/>
            <a:ext cx="3671640" cy="2628720"/>
          </a:xfrm>
          <a:prstGeom prst="ellipse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77933c"/>
                </a:solidFill>
                <a:latin typeface="Calibri"/>
              </a:rPr>
              <a:t>GROUPE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77933c"/>
                </a:solidFill>
                <a:latin typeface="Calibri"/>
              </a:rPr>
              <a:t>HABILITATIONS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77933c"/>
                </a:solidFill>
                <a:latin typeface="Calibri"/>
              </a:rPr>
              <a:t>DONNEES</a:t>
            </a:r>
            <a:endParaRPr/>
          </a:p>
        </p:txBody>
      </p:sp>
      <p:sp>
        <p:nvSpPr>
          <p:cNvPr id="410" name="CustomShape 5"/>
          <p:cNvSpPr/>
          <p:nvPr/>
        </p:nvSpPr>
        <p:spPr>
          <a:xfrm>
            <a:off x="2174040" y="3655440"/>
            <a:ext cx="3053880" cy="2590560"/>
          </a:xfrm>
          <a:prstGeom prst="ellipse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376092"/>
                </a:solidFill>
                <a:latin typeface="Calibri"/>
              </a:rPr>
              <a:t>GROUPE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376092"/>
                </a:solidFill>
                <a:latin typeface="Calibri"/>
              </a:rPr>
              <a:t>HABILITATIONS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376092"/>
                </a:solidFill>
                <a:latin typeface="Calibri"/>
              </a:rPr>
              <a:t>METIERS</a:t>
            </a:r>
            <a:endParaRPr/>
          </a:p>
        </p:txBody>
      </p:sp>
      <p:sp>
        <p:nvSpPr>
          <p:cNvPr id="411" name="CustomShape 6"/>
          <p:cNvSpPr/>
          <p:nvPr/>
        </p:nvSpPr>
        <p:spPr>
          <a:xfrm>
            <a:off x="2902320" y="2980080"/>
            <a:ext cx="1597680" cy="1385280"/>
          </a:xfrm>
          <a:prstGeom prst="ellipse">
            <a:avLst/>
          </a:prstGeom>
          <a:gradFill>
            <a:gsLst>
              <a:gs pos="0">
                <a:srgbClr val="e6f7ff"/>
              </a:gs>
              <a:gs pos="5000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412" name="Line 7"/>
          <p:cNvSpPr/>
          <p:nvPr/>
        </p:nvSpPr>
        <p:spPr>
          <a:xfrm flipH="1" flipV="1">
            <a:off x="4291200" y="4180320"/>
            <a:ext cx="1088640" cy="6483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3" name="CustomShape 8"/>
          <p:cNvSpPr/>
          <p:nvPr/>
        </p:nvSpPr>
        <p:spPr>
          <a:xfrm>
            <a:off x="5380200" y="4581000"/>
            <a:ext cx="3555000" cy="2166840"/>
          </a:xfrm>
          <a:prstGeom prst="rect">
            <a:avLst/>
          </a:prstGeom>
          <a:solidFill>
            <a:srgbClr val="ffffff"/>
          </a:solidFill>
          <a:ln w="25560">
            <a:solidFill>
              <a:srgbClr val="4bacc6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PROFIL D’HABILITATIONS FINALE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1400" u="sng">
                <a:solidFill>
                  <a:srgbClr val="c0504d"/>
                </a:solidFill>
                <a:latin typeface="Calibri"/>
              </a:rPr>
              <a:t>MENU</a:t>
            </a:r>
            <a:r>
              <a:rPr b="1" lang="fr-FR" sz="1400">
                <a:solidFill>
                  <a:srgbClr val="c0504d"/>
                </a:solidFill>
                <a:latin typeface="Calibri"/>
              </a:rPr>
              <a:t> GUICHET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
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Option saisie opération guichet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
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
</a:t>
            </a:r>
            <a:r>
              <a:rPr b="1" lang="fr-FR" sz="1400" u="sng">
                <a:solidFill>
                  <a:srgbClr val="9bbb59"/>
                </a:solidFill>
                <a:latin typeface="Calibri"/>
              </a:rPr>
              <a:t>DONNEE</a:t>
            </a:r>
            <a:r>
              <a:rPr b="1" lang="fr-FR" sz="1400">
                <a:solidFill>
                  <a:srgbClr val="9bbb59"/>
                </a:solidFill>
                <a:latin typeface="Calibri"/>
              </a:rPr>
              <a:t> Agence de Lyon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1400" u="sng">
                <a:solidFill>
                  <a:srgbClr val="4f81bd"/>
                </a:solidFill>
                <a:latin typeface="Calibri"/>
              </a:rPr>
              <a:t>METIERS</a:t>
            </a:r>
            <a:r>
              <a:rPr b="1" lang="fr-FR" sz="1400">
                <a:solidFill>
                  <a:srgbClr val="4f81bd"/>
                </a:solidFill>
                <a:latin typeface="Calibri"/>
              </a:rPr>
              <a:t> GUICHET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
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Opérations de retrait/versement &lt;2000 EUR</a:t>
            </a:r>
            <a:endParaRPr/>
          </a:p>
        </p:txBody>
      </p:sp>
      <p:sp>
        <p:nvSpPr>
          <p:cNvPr id="414" name="TextShape 9"/>
          <p:cNvSpPr txBox="1"/>
          <p:nvPr/>
        </p:nvSpPr>
        <p:spPr>
          <a:xfrm>
            <a:off x="214200" y="1069920"/>
            <a:ext cx="8713440" cy="1350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Le profil d’habilitation de l’utilisateur résulte de l’intersection des 3 ensembles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1 profil utilisateur = 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1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 Groupe 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MENU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  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1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 Groupe 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DONNEES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  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1</a:t>
            </a:r>
            <a:r>
              <a:rPr lang="fr-FR" sz="1600">
                <a:solidFill>
                  <a:srgbClr val="4d4d4d"/>
                </a:solidFill>
                <a:latin typeface="Calibri"/>
              </a:rPr>
              <a:t> Groupe 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METIERS</a:t>
            </a:r>
            <a:endParaRPr/>
          </a:p>
        </p:txBody>
      </p:sp>
      <p:sp>
        <p:nvSpPr>
          <p:cNvPr id="415" name="TextShape 10"/>
          <p:cNvSpPr txBox="1"/>
          <p:nvPr/>
        </p:nvSpPr>
        <p:spPr>
          <a:xfrm>
            <a:off x="214200" y="1069920"/>
            <a:ext cx="8713440" cy="1350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fr-FR" sz="2000">
                <a:solidFill>
                  <a:srgbClr val="4d4d4d"/>
                </a:solidFill>
                <a:latin typeface="Arial"/>
              </a:rPr>
              <a:t> 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- définition</a:t>
            </a:r>
            <a:endParaRPr/>
          </a:p>
        </p:txBody>
      </p:sp>
      <p:sp>
        <p:nvSpPr>
          <p:cNvPr id="417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ED05758-1528-425D-80E2-5B9358CCCC3B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18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19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Utilisateurs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Tout utilisateur du progiciel doit être référencé dans le système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Habilitations menus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Création de profils par domaine/métiers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Création de profils par type d’utilisateur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- Profil GESTIONNAIRE (Uniquement options de gestion)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- Profil MOA (options de gestion + options de paramétrage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- Profil EXPLOITANT (options de l’exploitation)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Création de profils dérogatoires pour les utilisateurs aux fonctions étendues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- Profil AGENCE (options de gestion nécessaires à l’activité des gestionnaires en agence)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- Profil DIR.AGENCE (profil AGENCE + options reporting + options administratives)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Habilitations droits données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Gestion des profils inter-agence</a:t>
            </a:r>
            <a:endParaRPr/>
          </a:p>
          <a:p>
            <a:pPr lvl="1">
              <a:lnSpc>
                <a:spcPct val="100000"/>
              </a:lnSpc>
              <a:buBlip>
                <a:blip r:embed="rId9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Gestion de plusieurs classes de sécurité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10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Habilitations Métiers</a:t>
            </a:r>
            <a:endParaRPr/>
          </a:p>
          <a:p>
            <a:pPr lvl="1">
              <a:lnSpc>
                <a:spcPct val="100000"/>
              </a:lnSpc>
              <a:buBlip>
                <a:blip r:embed="rId11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Définir les possibilités au sein de chaque transaction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- Profil GUICHETIER : Opération de retrait jusqu’à 2000 EUR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- Profil DIR.AGENCE : Opération de retrait jusqu’à 10 000 EUR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Groupes d’habilitations </a:t>
            </a:r>
            <a:endParaRPr/>
          </a:p>
        </p:txBody>
      </p:sp>
      <p:sp>
        <p:nvSpPr>
          <p:cNvPr id="421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4A5EE46-547C-4905-A2E4-7113D4B98EC4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23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Sélection du type d’habilitation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2 = Menu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3 = Droits données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4 = Métiers</a:t>
            </a:r>
            <a:endParaRPr/>
          </a:p>
          <a:p>
            <a:endParaRPr/>
          </a:p>
        </p:txBody>
      </p:sp>
      <p:pic>
        <p:nvPicPr>
          <p:cNvPr id="424" name="Picture 2" descr=""/>
          <p:cNvPicPr/>
          <p:nvPr/>
        </p:nvPicPr>
        <p:blipFill>
          <a:blip r:embed="rId5"/>
          <a:srcRect l="24688" t="0" r="0" b="0"/>
          <a:stretch>
            <a:fillRect/>
          </a:stretch>
        </p:blipFill>
        <p:spPr>
          <a:xfrm>
            <a:off x="430920" y="2349000"/>
            <a:ext cx="3783240" cy="1933200"/>
          </a:xfrm>
          <a:prstGeom prst="rect">
            <a:avLst/>
          </a:prstGeom>
          <a:ln>
            <a:noFill/>
          </a:ln>
        </p:spPr>
      </p:pic>
      <p:pic>
        <p:nvPicPr>
          <p:cNvPr id="425" name="Picture 3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282920" y="3637800"/>
            <a:ext cx="4438440" cy="2714400"/>
          </a:xfrm>
          <a:prstGeom prst="rect">
            <a:avLst/>
          </a:prstGeom>
          <a:ln>
            <a:noFill/>
          </a:ln>
        </p:spPr>
      </p:pic>
      <p:sp>
        <p:nvSpPr>
          <p:cNvPr id="426" name="CustomShape 5"/>
          <p:cNvSpPr/>
          <p:nvPr/>
        </p:nvSpPr>
        <p:spPr>
          <a:xfrm>
            <a:off x="1475640" y="4149000"/>
            <a:ext cx="2806920" cy="846000"/>
          </a:xfrm>
          <a:prstGeom prst="straightConnector1">
            <a:avLst/>
          </a:prstGeom>
          <a:solidFill>
            <a:srgbClr val="4f81bd"/>
          </a:solidFill>
          <a:ln w="76320">
            <a:solidFill>
              <a:srgbClr val="ff3300"/>
            </a:solidFill>
            <a:round/>
            <a:tailEnd len="med" type="arrow" w="med"/>
          </a:ln>
        </p:spPr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utilisateurs</a:t>
            </a:r>
            <a:endParaRPr/>
          </a:p>
        </p:txBody>
      </p:sp>
      <p:sp>
        <p:nvSpPr>
          <p:cNvPr id="428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3CCE539-B93C-42A1-8FF8-18929F4DB713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43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120" y="1087200"/>
            <a:ext cx="7019640" cy="5457600"/>
          </a:xfrm>
          <a:prstGeom prst="rect">
            <a:avLst/>
          </a:prstGeom>
          <a:ln>
            <a:noFill/>
          </a:ln>
        </p:spPr>
      </p:pic>
      <p:sp>
        <p:nvSpPr>
          <p:cNvPr id="431" name="TextShape 4"/>
          <p:cNvSpPr txBox="1"/>
          <p:nvPr/>
        </p:nvSpPr>
        <p:spPr>
          <a:xfrm>
            <a:off x="5484240" y="2421000"/>
            <a:ext cx="3277080" cy="3024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Déclaration des groupes d’habilitations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Déclaration de la file d’impression par défaut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Déclaration de l’agence/service/ss-service de connexion par défaut</a:t>
            </a:r>
            <a:endParaRPr/>
          </a:p>
          <a:p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Interrogation habilitations lots (1/6)</a:t>
            </a:r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DB102B0-AA3A-494A-8256-91E1CC657E53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34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Permet d’interroger les lots d’habilitations</a:t>
            </a:r>
            <a:endParaRPr/>
          </a:p>
          <a:p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1 lot = 1 à n groupe d’habilitations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Possibilité de traiter plusieurs types d’habilitations dans le même lot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Un lot porte un libellé permettant de savoir ce qui y a été fait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35" name="Picture 3" descr=""/>
          <p:cNvPicPr/>
          <p:nvPr/>
        </p:nvPicPr>
        <p:blipFill>
          <a:blip r:embed="rId5"/>
          <a:srcRect l="0" t="0" r="0" b="424444"/>
          <a:stretch>
            <a:fillRect/>
          </a:stretch>
        </p:blipFill>
        <p:spPr>
          <a:xfrm>
            <a:off x="827640" y="2423520"/>
            <a:ext cx="7630560" cy="417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Interrogation habilitations lots (2/6)</a:t>
            </a:r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91684B2-1E67-4BC6-9F22-B0D6F33F8B70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38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‘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Détail’ permet d’afficher la date de saisie et de validation du lot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3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640" y="1845000"/>
            <a:ext cx="4009680" cy="300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Interrogation habilitations lots (3/6)</a:t>
            </a:r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A7A7F66-B0B1-41E8-9A9F-46F1BE0039E7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42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‘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Choisir’ permet de consulter le détail du groupe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4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5960" y="1607040"/>
            <a:ext cx="8017200" cy="4989960"/>
          </a:xfrm>
          <a:prstGeom prst="rect">
            <a:avLst/>
          </a:prstGeom>
          <a:ln>
            <a:noFill/>
          </a:ln>
        </p:spPr>
      </p:pic>
      <p:sp>
        <p:nvSpPr>
          <p:cNvPr id="444" name="CustomShape 4"/>
          <p:cNvSpPr/>
          <p:nvPr/>
        </p:nvSpPr>
        <p:spPr>
          <a:xfrm>
            <a:off x="1259640" y="5229360"/>
            <a:ext cx="13676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f0000"/>
                </a:solidFill>
                <a:latin typeface="Calibri"/>
              </a:rPr>
              <a:t>4 possibilités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Interrogation habilitations lots (4/6)</a:t>
            </a:r>
            <a:endParaRPr/>
          </a:p>
        </p:txBody>
      </p:sp>
      <p:sp>
        <p:nvSpPr>
          <p:cNvPr id="446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7E8E9F1-4DC0-48D1-BD6C-CDE6C4D4EDD5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47" name="TextShape 3"/>
          <p:cNvSpPr txBox="1"/>
          <p:nvPr/>
        </p:nvSpPr>
        <p:spPr>
          <a:xfrm>
            <a:off x="214200" y="2066760"/>
            <a:ext cx="8713440" cy="281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‘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Choisir’ permet de consulter le détail du groupe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48" name="Picture 2" descr=""/>
          <p:cNvPicPr/>
          <p:nvPr/>
        </p:nvPicPr>
        <p:blipFill>
          <a:blip r:embed="rId2"/>
          <a:srcRect l="38146" t="2103291" r="1814731" b="427429"/>
          <a:stretch>
            <a:fillRect/>
          </a:stretch>
        </p:blipFill>
        <p:spPr>
          <a:xfrm>
            <a:off x="1331640" y="1193760"/>
            <a:ext cx="6120360" cy="554040"/>
          </a:xfrm>
          <a:prstGeom prst="rect">
            <a:avLst/>
          </a:prstGeom>
          <a:ln>
            <a:noFill/>
          </a:ln>
        </p:spPr>
      </p:pic>
      <p:pic>
        <p:nvPicPr>
          <p:cNvPr id="449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26640" y="2822040"/>
            <a:ext cx="3853080" cy="3586680"/>
          </a:xfrm>
          <a:prstGeom prst="rect">
            <a:avLst/>
          </a:prstGeom>
          <a:ln>
            <a:noFill/>
          </a:ln>
        </p:spPr>
      </p:pic>
      <p:sp>
        <p:nvSpPr>
          <p:cNvPr id="450" name="CustomShape 4"/>
          <p:cNvSpPr/>
          <p:nvPr/>
        </p:nvSpPr>
        <p:spPr>
          <a:xfrm>
            <a:off x="1475640" y="1193760"/>
            <a:ext cx="1296360" cy="6055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Interrogation habilitations lots (5/6)</a:t>
            </a:r>
            <a:endParaRPr/>
          </a:p>
        </p:txBody>
      </p:sp>
      <p:sp>
        <p:nvSpPr>
          <p:cNvPr id="452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CC149E8-E33B-4EAB-924D-35C73F181CC6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53" name="TextShape 3"/>
          <p:cNvSpPr txBox="1"/>
          <p:nvPr/>
        </p:nvSpPr>
        <p:spPr>
          <a:xfrm>
            <a:off x="214200" y="2066760"/>
            <a:ext cx="8713440" cy="281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‘</a:t>
            </a:r>
            <a:r>
              <a:rPr b="1" lang="fr-FR" sz="1600">
                <a:solidFill>
                  <a:srgbClr val="ff0000"/>
                </a:solidFill>
                <a:latin typeface="Calibri"/>
              </a:rPr>
              <a:t>Détail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’ permet de consulter date de rajout du groupe au lot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54" name="Picture 2" descr=""/>
          <p:cNvPicPr/>
          <p:nvPr/>
        </p:nvPicPr>
        <p:blipFill>
          <a:blip r:embed="rId2"/>
          <a:srcRect l="38146" t="2103291" r="1814731" b="427429"/>
          <a:stretch>
            <a:fillRect/>
          </a:stretch>
        </p:blipFill>
        <p:spPr>
          <a:xfrm>
            <a:off x="1331640" y="1193760"/>
            <a:ext cx="6120360" cy="554040"/>
          </a:xfrm>
          <a:prstGeom prst="rect">
            <a:avLst/>
          </a:prstGeom>
          <a:ln>
            <a:noFill/>
          </a:ln>
        </p:spPr>
      </p:pic>
      <p:sp>
        <p:nvSpPr>
          <p:cNvPr id="455" name="CustomShape 4"/>
          <p:cNvSpPr/>
          <p:nvPr/>
        </p:nvSpPr>
        <p:spPr>
          <a:xfrm>
            <a:off x="4212000" y="1193760"/>
            <a:ext cx="1151640" cy="605520"/>
          </a:xfrm>
          <a:prstGeom prst="rect">
            <a:avLst/>
          </a:prstGeom>
          <a:noFill/>
          <a:ln w="38160">
            <a:solidFill>
              <a:srgbClr val="4f81bd"/>
            </a:solidFill>
            <a:round/>
          </a:ln>
        </p:spPr>
      </p:sp>
      <p:sp>
        <p:nvSpPr>
          <p:cNvPr id="456" name="CustomShape 5"/>
          <p:cNvSpPr/>
          <p:nvPr/>
        </p:nvSpPr>
        <p:spPr>
          <a:xfrm>
            <a:off x="214200" y="2637000"/>
            <a:ext cx="8713440" cy="281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‘</a:t>
            </a:r>
            <a:r>
              <a:rPr b="1" lang="fr-FR" sz="1600">
                <a:solidFill>
                  <a:srgbClr val="4f81bd"/>
                </a:solidFill>
                <a:latin typeface="Calibri"/>
              </a:rPr>
              <a:t>Editer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’ permet d’éditer le détail de l’habilitation</a:t>
            </a:r>
            <a:endParaRPr/>
          </a:p>
        </p:txBody>
      </p:sp>
      <p:sp>
        <p:nvSpPr>
          <p:cNvPr id="457" name="CustomShape 6"/>
          <p:cNvSpPr/>
          <p:nvPr/>
        </p:nvSpPr>
        <p:spPr>
          <a:xfrm>
            <a:off x="2915640" y="1193760"/>
            <a:ext cx="1165680" cy="6055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User SAB139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8CED148-3F25-47CF-993C-C8BD09A15615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92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User administrateur de SAB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User unique par client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Porte le nom de l’environnement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ici SAB139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Permet l’administration des éléments suivants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Répertoire utilisateur: Création et gestion des users SAB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Paramétrage des files d’attente imprimantes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Gestion des options de menus spécifiques à l’établissement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Démarrage / Arrêt manuel du logiciel</a:t>
            </a:r>
            <a:endParaRPr/>
          </a:p>
          <a:p>
            <a:pPr lvl="1">
              <a:lnSpc>
                <a:spcPct val="100000"/>
              </a:lnSpc>
              <a:buBlip>
                <a:blip r:embed="rId9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Lancement des révisions (montée de version)</a:t>
            </a:r>
            <a:endParaRPr/>
          </a:p>
          <a:p>
            <a:pPr lvl="1">
              <a:lnSpc>
                <a:spcPct val="100000"/>
              </a:lnSpc>
              <a:buBlip>
                <a:blip r:embed="rId10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Gestion des clés d’authentification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Interrogation habilitations lots (6/6)</a:t>
            </a:r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FD75D7B-B6CA-4C62-80CE-94518CEF0622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60" name="TextShape 3"/>
          <p:cNvSpPr txBox="1"/>
          <p:nvPr/>
        </p:nvSpPr>
        <p:spPr>
          <a:xfrm>
            <a:off x="214200" y="2066760"/>
            <a:ext cx="8713440" cy="425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‘</a:t>
            </a:r>
            <a:r>
              <a:rPr b="1" lang="fr-FR" sz="1600">
                <a:solidFill>
                  <a:srgbClr val="ff0000"/>
                </a:solidFill>
                <a:latin typeface="Calibri"/>
              </a:rPr>
              <a:t>Comparer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’ permet de comparer 2 groupes d’habilitations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61" name="Picture 2" descr=""/>
          <p:cNvPicPr/>
          <p:nvPr/>
        </p:nvPicPr>
        <p:blipFill>
          <a:blip r:embed="rId2"/>
          <a:srcRect l="38146" t="2103291" r="1814731" b="427429"/>
          <a:stretch>
            <a:fillRect/>
          </a:stretch>
        </p:blipFill>
        <p:spPr>
          <a:xfrm>
            <a:off x="1331640" y="1193760"/>
            <a:ext cx="6120360" cy="554040"/>
          </a:xfrm>
          <a:prstGeom prst="rect">
            <a:avLst/>
          </a:prstGeom>
          <a:ln>
            <a:noFill/>
          </a:ln>
        </p:spPr>
      </p:pic>
      <p:sp>
        <p:nvSpPr>
          <p:cNvPr id="462" name="CustomShape 4"/>
          <p:cNvSpPr/>
          <p:nvPr/>
        </p:nvSpPr>
        <p:spPr>
          <a:xfrm>
            <a:off x="5456160" y="1167840"/>
            <a:ext cx="1779840" cy="6055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</p:sp>
      <p:pic>
        <p:nvPicPr>
          <p:cNvPr id="463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8120" y="2709000"/>
            <a:ext cx="3514320" cy="3342960"/>
          </a:xfrm>
          <a:prstGeom prst="rect">
            <a:avLst/>
          </a:prstGeom>
          <a:ln>
            <a:noFill/>
          </a:ln>
        </p:spPr>
      </p:pic>
      <p:pic>
        <p:nvPicPr>
          <p:cNvPr id="464" name="Picture 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92000" y="3004920"/>
            <a:ext cx="4622040" cy="2224080"/>
          </a:xfrm>
          <a:prstGeom prst="rect">
            <a:avLst/>
          </a:prstGeom>
          <a:ln>
            <a:noFill/>
          </a:ln>
        </p:spPr>
      </p:pic>
      <p:sp>
        <p:nvSpPr>
          <p:cNvPr id="465" name="CustomShape 5"/>
          <p:cNvSpPr/>
          <p:nvPr/>
        </p:nvSpPr>
        <p:spPr>
          <a:xfrm>
            <a:off x="3773160" y="4380480"/>
            <a:ext cx="726480" cy="360"/>
          </a:xfrm>
          <a:prstGeom prst="straightConnector1">
            <a:avLst/>
          </a:prstGeom>
          <a:solidFill>
            <a:srgbClr val="4f81bd"/>
          </a:solidFill>
          <a:ln w="76320">
            <a:solidFill>
              <a:srgbClr val="ff3300"/>
            </a:solidFill>
            <a:round/>
            <a:tailEnd len="med" type="arrow" w="med"/>
          </a:ln>
        </p:spPr>
      </p:sp>
      <p:sp>
        <p:nvSpPr>
          <p:cNvPr id="466" name="CustomShape 6"/>
          <p:cNvSpPr/>
          <p:nvPr/>
        </p:nvSpPr>
        <p:spPr>
          <a:xfrm>
            <a:off x="5280840" y="5586120"/>
            <a:ext cx="2844000" cy="42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1600">
                <a:solidFill>
                  <a:srgbClr val="4d4d4d"/>
                </a:solidFill>
                <a:latin typeface="Calibri"/>
              </a:rPr>
              <a:t>Affichage des options en delta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(1/13)</a:t>
            </a:r>
            <a:endParaRPr/>
          </a:p>
        </p:txBody>
      </p:sp>
      <p:sp>
        <p:nvSpPr>
          <p:cNvPr id="468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29CF561-D75A-4C19-A9A1-307745F87297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69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Ajouter un lot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7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280" y="1386720"/>
            <a:ext cx="702972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(2/13)</a:t>
            </a:r>
            <a:endParaRPr/>
          </a:p>
        </p:txBody>
      </p:sp>
      <p:sp>
        <p:nvSpPr>
          <p:cNvPr id="472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D948733-449B-4E26-8DFA-C4552DD3204A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73" name="TextShape 3"/>
          <p:cNvSpPr txBox="1"/>
          <p:nvPr/>
        </p:nvSpPr>
        <p:spPr>
          <a:xfrm>
            <a:off x="214200" y="1069920"/>
            <a:ext cx="4357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Description du lot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Date et heure de début de validité du lot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Duplication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Possibilité de dupliquer un lot existant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Possibilité de dupliquer un paramétrage issu d’un autre environnement (si installé sur la même machine physique)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b="1" lang="fr-FR" sz="1400">
                <a:solidFill>
                  <a:srgbClr val="4f81bd"/>
                </a:solidFill>
                <a:latin typeface="Calibri"/>
              </a:rPr>
              <a:t>Appel à la liste des références 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pour récupérer un lot existant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74" name="Picture 2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572000" y="1069920"/>
            <a:ext cx="4295520" cy="4314600"/>
          </a:xfrm>
          <a:prstGeom prst="rect">
            <a:avLst/>
          </a:prstGeom>
          <a:ln>
            <a:noFill/>
          </a:ln>
        </p:spPr>
      </p:pic>
      <p:pic>
        <p:nvPicPr>
          <p:cNvPr id="475" name="Picture 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64520" y="4244400"/>
            <a:ext cx="4516560" cy="2473200"/>
          </a:xfrm>
          <a:prstGeom prst="rect">
            <a:avLst/>
          </a:prstGeom>
          <a:ln w="38160">
            <a:solidFill>
              <a:srgbClr val="4f81bd"/>
            </a:solidFill>
            <a:miter/>
          </a:ln>
        </p:spPr>
      </p:pic>
      <p:sp>
        <p:nvSpPr>
          <p:cNvPr id="476" name="CustomShape 4"/>
          <p:cNvSpPr/>
          <p:nvPr/>
        </p:nvSpPr>
        <p:spPr>
          <a:xfrm>
            <a:off x="4717080" y="5229360"/>
            <a:ext cx="1510560" cy="793800"/>
          </a:xfrm>
          <a:prstGeom prst="rect">
            <a:avLst/>
          </a:prstGeom>
          <a:noFill/>
          <a:ln w="76320">
            <a:solidFill>
              <a:srgbClr val="4f81bd"/>
            </a:solidFill>
            <a:round/>
            <a:tailEnd len="med" type="triangle" w="med"/>
          </a:ln>
        </p:spPr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(3/13)</a:t>
            </a:r>
            <a:endParaRPr/>
          </a:p>
        </p:txBody>
      </p:sp>
      <p:sp>
        <p:nvSpPr>
          <p:cNvPr id="478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BBEFC904-3E06-4D30-8078-2C2B1E9DE633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79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Sélection du lot puis choisir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8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07960" y="1468440"/>
            <a:ext cx="6836040" cy="50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(4/13)</a:t>
            </a:r>
            <a:endParaRPr/>
          </a:p>
        </p:txBody>
      </p:sp>
      <p:sp>
        <p:nvSpPr>
          <p:cNvPr id="482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8FD1D244-7AD2-4BF4-90BB-1A02C64A348B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83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Ajouter un groupe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8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5320" y="1412640"/>
            <a:ext cx="4347720" cy="2923920"/>
          </a:xfrm>
          <a:prstGeom prst="rect">
            <a:avLst/>
          </a:prstGeom>
          <a:ln>
            <a:noFill/>
          </a:ln>
        </p:spPr>
      </p:pic>
      <p:sp>
        <p:nvSpPr>
          <p:cNvPr id="485" name="CustomShape 4"/>
          <p:cNvSpPr/>
          <p:nvPr/>
        </p:nvSpPr>
        <p:spPr>
          <a:xfrm rot="14388600">
            <a:off x="2858400" y="1086120"/>
            <a:ext cx="327600" cy="4221360"/>
          </a:xfrm>
          <a:prstGeom prst="rect">
            <a:avLst/>
          </a:prstGeom>
          <a:noFill/>
          <a:ln w="7632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486" name="CustomShape 5"/>
          <p:cNvSpPr/>
          <p:nvPr/>
        </p:nvSpPr>
        <p:spPr>
          <a:xfrm>
            <a:off x="843840" y="4367160"/>
            <a:ext cx="4357440" cy="2260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fr-FR" sz="1600">
                <a:solidFill>
                  <a:srgbClr val="4f81bd"/>
                </a:solidFill>
                <a:latin typeface="Calibri"/>
              </a:rPr>
              <a:t>Sélection d’un groupe d’habilitation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1600">
                <a:solidFill>
                  <a:srgbClr val="4f81bd"/>
                </a:solidFill>
                <a:latin typeface="Calibri"/>
              </a:rPr>
              <a:t>Possibilité de dupliquer le paramétrage d’un groupe issu d’un lot existant pour procéder en mise à jour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87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60440" y="1425960"/>
            <a:ext cx="4057200" cy="4333680"/>
          </a:xfrm>
          <a:prstGeom prst="rect">
            <a:avLst/>
          </a:prstGeom>
          <a:ln w="57240">
            <a:solidFill>
              <a:srgbClr val="4f81bd"/>
            </a:solidFill>
            <a:miter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(5/13)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FC4173B-450C-4236-9756-6CDEB004B302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90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Une fois le(s) groupe(s) rajouté(s), le paramétrage peut être mis en œuvre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9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99640" y="1552680"/>
            <a:ext cx="7621920" cy="505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(6/13)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Habilitations menus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C4E7C29-F012-42CB-BF67-42485DE32EF5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494" name="TextShape 3"/>
          <p:cNvSpPr txBox="1"/>
          <p:nvPr/>
        </p:nvSpPr>
        <p:spPr>
          <a:xfrm>
            <a:off x="214200" y="1069920"/>
            <a:ext cx="307548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f81bd"/>
                </a:solidFill>
                <a:latin typeface="Calibri"/>
              </a:rPr>
              <a:t>Option/Ensemble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 va permettre d’aller chercher une option à rajouter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ff0000"/>
                </a:solidFill>
                <a:latin typeface="Calibri"/>
              </a:rPr>
              <a:t>Dupliquer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 va permettre de dupliquer une option d’un menu existant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Valider permettra de valider les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95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290040" y="1145880"/>
            <a:ext cx="5762160" cy="5312520"/>
          </a:xfrm>
          <a:prstGeom prst="rect">
            <a:avLst/>
          </a:prstGeom>
          <a:ln>
            <a:noFill/>
          </a:ln>
        </p:spPr>
      </p:pic>
      <p:sp>
        <p:nvSpPr>
          <p:cNvPr id="496" name="CustomShape 4"/>
          <p:cNvSpPr/>
          <p:nvPr/>
        </p:nvSpPr>
        <p:spPr>
          <a:xfrm>
            <a:off x="4788000" y="6021360"/>
            <a:ext cx="1223640" cy="359640"/>
          </a:xfrm>
          <a:prstGeom prst="rect">
            <a:avLst/>
          </a:prstGeom>
          <a:noFill/>
          <a:ln w="28440">
            <a:solidFill>
              <a:srgbClr val="4f81bd"/>
            </a:solidFill>
            <a:round/>
          </a:ln>
        </p:spPr>
      </p:sp>
      <p:sp>
        <p:nvSpPr>
          <p:cNvPr id="497" name="CustomShape 5"/>
          <p:cNvSpPr/>
          <p:nvPr/>
        </p:nvSpPr>
        <p:spPr>
          <a:xfrm>
            <a:off x="6084000" y="6021360"/>
            <a:ext cx="719640" cy="359640"/>
          </a:xfrm>
          <a:prstGeom prst="rect">
            <a:avLst/>
          </a:prstGeom>
          <a:noFill/>
          <a:ln w="28440">
            <a:solidFill>
              <a:srgbClr val="ff3300"/>
            </a:solidFill>
            <a:round/>
          </a:ln>
        </p:spPr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(7/13)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Habilitations menus</a:t>
            </a:r>
            <a:endParaRPr/>
          </a:p>
        </p:txBody>
      </p:sp>
      <p:sp>
        <p:nvSpPr>
          <p:cNvPr id="499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155AB1D-CE20-4E8A-910C-EC9DFD4D7DFB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500" name="TextShape 3"/>
          <p:cNvSpPr txBox="1"/>
          <p:nvPr/>
        </p:nvSpPr>
        <p:spPr>
          <a:xfrm>
            <a:off x="214200" y="1069920"/>
            <a:ext cx="8749800" cy="558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Option/Ensemble: rajout d’une option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Sélection d’une option, puis positionnement dans le menu (7 = après) puis soumettre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Plusieurs choix sont possibles (1 = sélection et entrée dans un menu,  4 = supprimer, 6 = déplacer)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501" name="Picture 3" descr=""/>
          <p:cNvPicPr/>
          <p:nvPr/>
        </p:nvPicPr>
        <p:blipFill>
          <a:blip r:embed="rId4"/>
          <a:srcRect l="0" t="0" r="247971" b="0"/>
          <a:stretch>
            <a:fillRect/>
          </a:stretch>
        </p:blipFill>
        <p:spPr>
          <a:xfrm>
            <a:off x="4706280" y="2174400"/>
            <a:ext cx="4236480" cy="3414600"/>
          </a:xfrm>
          <a:prstGeom prst="rect">
            <a:avLst/>
          </a:prstGeom>
          <a:ln>
            <a:noFill/>
          </a:ln>
        </p:spPr>
      </p:pic>
      <p:pic>
        <p:nvPicPr>
          <p:cNvPr id="502" name="Picture 4" descr=""/>
          <p:cNvPicPr/>
          <p:nvPr/>
        </p:nvPicPr>
        <p:blipFill>
          <a:blip r:embed="rId5"/>
          <a:srcRect l="0" t="0" r="0" b="1322995"/>
          <a:stretch>
            <a:fillRect/>
          </a:stretch>
        </p:blipFill>
        <p:spPr>
          <a:xfrm>
            <a:off x="265320" y="2017800"/>
            <a:ext cx="4467600" cy="1960560"/>
          </a:xfrm>
          <a:prstGeom prst="rect">
            <a:avLst/>
          </a:prstGeom>
          <a:ln>
            <a:noFill/>
          </a:ln>
        </p:spPr>
      </p:pic>
      <p:pic>
        <p:nvPicPr>
          <p:cNvPr id="503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42000" y="4072680"/>
            <a:ext cx="4314600" cy="2333160"/>
          </a:xfrm>
          <a:prstGeom prst="rect">
            <a:avLst/>
          </a:prstGeom>
          <a:ln>
            <a:noFill/>
          </a:ln>
        </p:spPr>
      </p:pic>
      <p:sp>
        <p:nvSpPr>
          <p:cNvPr id="504" name="CustomShape 4"/>
          <p:cNvSpPr/>
          <p:nvPr/>
        </p:nvSpPr>
        <p:spPr>
          <a:xfrm>
            <a:off x="1691640" y="6090120"/>
            <a:ext cx="2088000" cy="359640"/>
          </a:xfrm>
          <a:prstGeom prst="rect">
            <a:avLst/>
          </a:prstGeom>
          <a:noFill/>
          <a:ln w="28440">
            <a:solidFill>
              <a:srgbClr val="ff3300"/>
            </a:solidFill>
            <a:round/>
          </a:ln>
        </p:spPr>
      </p:sp>
      <p:sp>
        <p:nvSpPr>
          <p:cNvPr id="505" name="CustomShape 5"/>
          <p:cNvSpPr/>
          <p:nvPr/>
        </p:nvSpPr>
        <p:spPr>
          <a:xfrm>
            <a:off x="1638360" y="3048120"/>
            <a:ext cx="3161520" cy="779400"/>
          </a:xfrm>
          <a:prstGeom prst="rect">
            <a:avLst/>
          </a:prstGeom>
          <a:noFill/>
          <a:ln w="38160">
            <a:solidFill>
              <a:srgbClr val="ff3300"/>
            </a:solidFill>
            <a:round/>
            <a:tailEnd len="med" type="arrow" w="med"/>
          </a:ln>
        </p:spPr>
      </p:sp>
      <p:sp>
        <p:nvSpPr>
          <p:cNvPr id="506" name="CustomShape 6"/>
          <p:cNvSpPr/>
          <p:nvPr/>
        </p:nvSpPr>
        <p:spPr>
          <a:xfrm>
            <a:off x="950040" y="3708360"/>
            <a:ext cx="662400" cy="2539800"/>
          </a:xfrm>
          <a:prstGeom prst="rect">
            <a:avLst/>
          </a:prstGeom>
          <a:noFill/>
          <a:ln w="38160">
            <a:solidFill>
              <a:srgbClr val="ff3300"/>
            </a:solidFill>
            <a:round/>
            <a:tailEnd len="med" type="arrow" w="med"/>
          </a:ln>
        </p:spPr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(8/13)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Habilitations droits données – données opération</a:t>
            </a:r>
            <a:endParaRPr/>
          </a:p>
        </p:txBody>
      </p:sp>
      <p:sp>
        <p:nvSpPr>
          <p:cNvPr id="508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CDE1D0C-9482-4ABC-A275-1D42CEB9921D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509" name="TextShape 3"/>
          <p:cNvSpPr txBox="1"/>
          <p:nvPr/>
        </p:nvSpPr>
        <p:spPr>
          <a:xfrm>
            <a:off x="6945840" y="1069920"/>
            <a:ext cx="2018160" cy="531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Sélection d’une agence puis choisir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Ensuite, on sélectionne si les utilisateurs rattachés au groupe peuvent mettre à jour des données dans cette agence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510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2600" y="1044360"/>
            <a:ext cx="6752880" cy="578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(9/13)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Habilitations droits données – données communes</a:t>
            </a:r>
            <a:endParaRPr/>
          </a:p>
        </p:txBody>
      </p:sp>
      <p:sp>
        <p:nvSpPr>
          <p:cNvPr id="512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50F94AA-4C97-477B-97A3-DC088849A0BA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id="51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640" y="1028880"/>
            <a:ext cx="3809520" cy="5752800"/>
          </a:xfrm>
          <a:prstGeom prst="rect">
            <a:avLst/>
          </a:prstGeom>
          <a:ln>
            <a:noFill/>
          </a:ln>
        </p:spPr>
      </p:pic>
      <p:sp>
        <p:nvSpPr>
          <p:cNvPr id="514" name="TextShape 3"/>
          <p:cNvSpPr txBox="1"/>
          <p:nvPr/>
        </p:nvSpPr>
        <p:spPr>
          <a:xfrm>
            <a:off x="175680" y="5733360"/>
            <a:ext cx="3547080" cy="558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Autoriser l’inter-agence Oui/Non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515" name="Picture 4" descr=""/>
          <p:cNvPicPr/>
          <p:nvPr/>
        </p:nvPicPr>
        <p:blipFill>
          <a:blip r:embed="rId3"/>
          <a:srcRect l="0" t="0" r="0" b="44408"/>
          <a:stretch>
            <a:fillRect/>
          </a:stretch>
        </p:blipFill>
        <p:spPr>
          <a:xfrm>
            <a:off x="5428080" y="1003680"/>
            <a:ext cx="3695400" cy="5777640"/>
          </a:xfrm>
          <a:prstGeom prst="rect">
            <a:avLst/>
          </a:prstGeom>
          <a:ln>
            <a:noFill/>
          </a:ln>
        </p:spPr>
      </p:pic>
      <p:sp>
        <p:nvSpPr>
          <p:cNvPr id="516" name="CustomShape 4"/>
          <p:cNvSpPr/>
          <p:nvPr/>
        </p:nvSpPr>
        <p:spPr>
          <a:xfrm>
            <a:off x="5652000" y="3885480"/>
            <a:ext cx="2736000" cy="98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ff0000"/>
                </a:solidFill>
                <a:latin typeface="Calibri"/>
              </a:rPr>
              <a:t>Par agence, définition des droits sur les classes de sécurité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7" name="CustomShape 5"/>
          <p:cNvSpPr/>
          <p:nvPr/>
        </p:nvSpPr>
        <p:spPr>
          <a:xfrm>
            <a:off x="393840" y="2336040"/>
            <a:ext cx="4990680" cy="444600"/>
          </a:xfrm>
          <a:prstGeom prst="rect">
            <a:avLst/>
          </a:prstGeom>
          <a:noFill/>
          <a:ln w="38160">
            <a:solidFill>
              <a:srgbClr val="ff3300"/>
            </a:solidFill>
            <a:round/>
            <a:tailEnd len="med" type="arrow" w="med"/>
          </a:ln>
        </p:spPr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Répertoire (1/2)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A4BD68B-4ECE-4FDD-97E4-0528FE2CA035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96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Répertoire des utilisateurs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la création des users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Mise à jour des mots de passe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Création des users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Saisie du code + nom du user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Autorisation de l’accès à SAB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Puis il faut rentrer une 2</a:t>
            </a:r>
            <a:r>
              <a:rPr lang="fr-FR" sz="1400" baseline="30000">
                <a:solidFill>
                  <a:srgbClr val="4d4d4d"/>
                </a:solidFill>
                <a:latin typeface="Calibri"/>
              </a:rPr>
              <a:t>ème fois</a:t>
            </a:r>
            <a:r>
              <a:rPr lang="fr-FR" sz="1400" baseline="30000">
                <a:solidFill>
                  <a:srgbClr val="4d4d4d"/>
                </a:solidFill>
                <a:latin typeface="Calibri"/>
              </a:rPr>
              <a:t>
</a:t>
            </a:r>
            <a:r>
              <a:rPr lang="fr-FR" sz="1400" baseline="30000">
                <a:solidFill>
                  <a:srgbClr val="4d4d4d"/>
                </a:solidFill>
                <a:latin typeface="Wingdings"/>
              </a:rPr>
              <a:t></a:t>
            </a:r>
            <a:r>
              <a:rPr lang="fr-FR" sz="1400" baseline="30000">
                <a:solidFill>
                  <a:srgbClr val="4d4d4d"/>
                </a:solidFill>
                <a:latin typeface="Calibri"/>
              </a:rPr>
              <a:t> initialisation du mot de passe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7" name="Picture 5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65320" y="3435120"/>
            <a:ext cx="6543360" cy="3161880"/>
          </a:xfrm>
          <a:prstGeom prst="rect">
            <a:avLst/>
          </a:prstGeom>
          <a:ln>
            <a:noFill/>
          </a:ln>
        </p:spPr>
      </p:pic>
      <p:pic>
        <p:nvPicPr>
          <p:cNvPr id="198" name="Picture 4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949560" y="1290240"/>
            <a:ext cx="4771800" cy="3180960"/>
          </a:xfrm>
          <a:prstGeom prst="rect">
            <a:avLst/>
          </a:prstGeom>
          <a:ln>
            <a:noFill/>
          </a:ln>
        </p:spPr>
      </p:pic>
      <p:sp>
        <p:nvSpPr>
          <p:cNvPr id="199" name="CustomShape 5"/>
          <p:cNvSpPr/>
          <p:nvPr/>
        </p:nvSpPr>
        <p:spPr>
          <a:xfrm flipH="1">
            <a:off x="4573440" y="4422240"/>
            <a:ext cx="863640" cy="794880"/>
          </a:xfrm>
          <a:prstGeom prst="straightConnector1">
            <a:avLst/>
          </a:prstGeom>
          <a:solidFill>
            <a:srgbClr val="4f81bd"/>
          </a:solidFill>
          <a:ln w="76320">
            <a:solidFill>
              <a:srgbClr val="ff3300"/>
            </a:solidFill>
            <a:round/>
            <a:tailEnd len="med" type="arrow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(10/13)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Habilitations métiers</a:t>
            </a:r>
            <a:endParaRPr/>
          </a:p>
        </p:txBody>
      </p:sp>
      <p:sp>
        <p:nvSpPr>
          <p:cNvPr id="519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2FFA67E-34BE-458C-AA89-85CB180D644F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520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Sélection d’une habilitation métier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52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07720" y="1412640"/>
            <a:ext cx="7128360" cy="52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(11/13)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Habilitations métiers</a:t>
            </a:r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5E0AABC-2139-40D8-A5AB-F5C3C02BD354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id="52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00" y="1412640"/>
            <a:ext cx="5295600" cy="4320000"/>
          </a:xfrm>
          <a:prstGeom prst="rect">
            <a:avLst/>
          </a:prstGeom>
          <a:ln>
            <a:noFill/>
          </a:ln>
        </p:spPr>
      </p:pic>
      <p:pic>
        <p:nvPicPr>
          <p:cNvPr id="52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59320" y="2277000"/>
            <a:ext cx="5393520" cy="4472640"/>
          </a:xfrm>
          <a:prstGeom prst="rect">
            <a:avLst/>
          </a:prstGeom>
          <a:ln>
            <a:noFill/>
          </a:ln>
        </p:spPr>
      </p:pic>
      <p:sp>
        <p:nvSpPr>
          <p:cNvPr id="526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Exemple: plafond sur opérations EIC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Saisie d’un plafond puis,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	</a:t>
            </a:r>
            <a:r>
              <a:rPr b="1" lang="fr-FR" sz="1600">
                <a:solidFill>
                  <a:srgbClr val="4d4d4d"/>
                </a:solidFill>
                <a:latin typeface="Calibri"/>
              </a:rPr>
              <a:t>sélection opération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(12/13)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Habilitations métiers</a:t>
            </a:r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980E5D1-A961-4F7D-946F-11EBA859E6BA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id="52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1480" y="1234440"/>
            <a:ext cx="7562520" cy="52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Gestion des habilitations (13/13)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Habilitations métiers</a:t>
            </a:r>
            <a:endParaRPr/>
          </a:p>
        </p:txBody>
      </p:sp>
      <p:sp>
        <p:nvSpPr>
          <p:cNvPr id="531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7334211-E3D6-4F85-9FAB-2FD5B49624F8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532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Une fois l’habilitation mise à jour, il faut valider au niveau général</a:t>
            </a:r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533" name="Picture 2" descr=""/>
          <p:cNvPicPr/>
          <p:nvPr/>
        </p:nvPicPr>
        <p:blipFill>
          <a:blip r:embed="rId2"/>
          <a:srcRect l="56125" t="336469" r="1290000" b="318814"/>
          <a:stretch>
            <a:fillRect/>
          </a:stretch>
        </p:blipFill>
        <p:spPr>
          <a:xfrm>
            <a:off x="1148040" y="1326960"/>
            <a:ext cx="7095960" cy="527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265320" y="116640"/>
            <a:ext cx="7978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Habilitations – Validation des habilitations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2EBF292-59F1-4E26-A574-4E1AB2EF7C05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536" name="TextShape 3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Validation des habilitations</a:t>
            </a:r>
            <a:endParaRPr/>
          </a:p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
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53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5320" y="1412640"/>
            <a:ext cx="6754320" cy="4311000"/>
          </a:xfrm>
          <a:prstGeom prst="rect">
            <a:avLst/>
          </a:prstGeom>
          <a:ln>
            <a:noFill/>
          </a:ln>
        </p:spPr>
      </p:pic>
      <p:pic>
        <p:nvPicPr>
          <p:cNvPr id="538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56000" y="3568320"/>
            <a:ext cx="2828520" cy="2590560"/>
          </a:xfrm>
          <a:prstGeom prst="rect">
            <a:avLst/>
          </a:prstGeom>
          <a:ln w="38160">
            <a:solidFill>
              <a:srgbClr val="ff3300"/>
            </a:solidFill>
            <a:miter/>
          </a:ln>
        </p:spPr>
      </p:pic>
      <p:sp>
        <p:nvSpPr>
          <p:cNvPr id="539" name="CustomShape 4"/>
          <p:cNvSpPr/>
          <p:nvPr/>
        </p:nvSpPr>
        <p:spPr>
          <a:xfrm>
            <a:off x="467640" y="2637000"/>
            <a:ext cx="3816000" cy="1511640"/>
          </a:xfrm>
          <a:prstGeom prst="straightConnector1">
            <a:avLst/>
          </a:prstGeom>
          <a:solidFill>
            <a:srgbClr val="4f81bd"/>
          </a:solidFill>
          <a:ln w="38160">
            <a:solidFill>
              <a:srgbClr val="ff3300"/>
            </a:solidFill>
            <a:round/>
            <a:tailEnd len="med" type="arrow" w="med"/>
          </a:ln>
        </p:spPr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Répertoire (2/2)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D5408B3-332B-4725-9D1B-0948F06CCFE5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03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Réinitialisation d’un mot de passe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Click sur initialisation du mot de passe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Nouveau mot de passe = user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Mot de passe à modifier à la 1</a:t>
            </a:r>
            <a:r>
              <a:rPr lang="fr-FR" sz="1400" baseline="30000">
                <a:solidFill>
                  <a:srgbClr val="4d4d4d"/>
                </a:solidFill>
                <a:latin typeface="Calibri"/>
              </a:rPr>
              <a:t>ère connexion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4" name="Picture 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15640" y="2349000"/>
            <a:ext cx="6543360" cy="3161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3924000" y="1556640"/>
            <a:ext cx="2880000" cy="3456000"/>
          </a:xfrm>
          <a:prstGeom prst="straightConnector1">
            <a:avLst/>
          </a:prstGeom>
          <a:solidFill>
            <a:srgbClr val="4f81bd"/>
          </a:solidFill>
          <a:ln w="76320">
            <a:solidFill>
              <a:srgbClr val="ff3300"/>
            </a:solidFill>
            <a:round/>
            <a:tailEnd len="med" type="arrow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Paramétrages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836B3BD-B38E-46D2-8C59-E60EF29269DF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09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Paramétrage des files d’attente imprimante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Permet de créer un répertoire dans lequel une sélection d’états pourra être généré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0" name="Picture 2" descr=""/>
          <p:cNvPicPr/>
          <p:nvPr/>
        </p:nvPicPr>
        <p:blipFill>
          <a:blip r:embed="rId3"/>
          <a:srcRect l="52595" t="340979" r="-1037190" b="318814"/>
          <a:stretch>
            <a:fillRect/>
          </a:stretch>
        </p:blipFill>
        <p:spPr>
          <a:xfrm>
            <a:off x="971640" y="1709280"/>
            <a:ext cx="4459680" cy="4550400"/>
          </a:xfrm>
          <a:prstGeom prst="rect">
            <a:avLst/>
          </a:prstGeom>
          <a:ln>
            <a:noFill/>
          </a:ln>
        </p:spPr>
      </p:pic>
      <p:sp>
        <p:nvSpPr>
          <p:cNvPr id="211" name="CustomShape 5"/>
          <p:cNvSpPr/>
          <p:nvPr/>
        </p:nvSpPr>
        <p:spPr>
          <a:xfrm>
            <a:off x="5292000" y="3830760"/>
            <a:ext cx="32133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4d4d4d"/>
                </a:solidFill>
                <a:latin typeface="Calibri"/>
              </a:rPr>
              <a:t>Paramètres  standards</a:t>
            </a:r>
            <a:endParaRPr/>
          </a:p>
        </p:txBody>
      </p:sp>
      <p:sp>
        <p:nvSpPr>
          <p:cNvPr id="212" name="CustomShape 6"/>
          <p:cNvSpPr/>
          <p:nvPr/>
        </p:nvSpPr>
        <p:spPr>
          <a:xfrm>
            <a:off x="2640600" y="1950840"/>
            <a:ext cx="61203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0000"/>
                </a:solidFill>
                <a:latin typeface="Calibri"/>
              </a:rPr>
              <a:t>PRT01 = file d’attente = répertoire dans l’arborescence PRINT du serveur CORE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Menus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Options spécifiques SAB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457FA49-9079-4A48-BD6D-1B4D8E796B5E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16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Permet de créer une option spécifique appelant un point d’entrée SAB (écran métier SAB)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Exemple: Changement de date comptable, non livré, à créer manuellement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7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8920" y="1700640"/>
            <a:ext cx="6114600" cy="1923840"/>
          </a:xfrm>
          <a:prstGeom prst="rect">
            <a:avLst/>
          </a:prstGeom>
          <a:ln>
            <a:noFill/>
          </a:ln>
        </p:spPr>
      </p:pic>
      <p:sp>
        <p:nvSpPr>
          <p:cNvPr id="218" name="CustomShape 5"/>
          <p:cNvSpPr/>
          <p:nvPr/>
        </p:nvSpPr>
        <p:spPr>
          <a:xfrm>
            <a:off x="1772280" y="2095560"/>
            <a:ext cx="61923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0000"/>
                </a:solidFill>
                <a:latin typeface="Calibri"/>
              </a:rPr>
              <a:t>Code option entre 7 000 000 et 7 999 999</a:t>
            </a:r>
            <a:endParaRPr/>
          </a:p>
        </p:txBody>
      </p:sp>
      <p:pic>
        <p:nvPicPr>
          <p:cNvPr id="219" name="Picture 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89800" y="3753720"/>
            <a:ext cx="5638320" cy="278100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4068000" y="4653000"/>
            <a:ext cx="4859640" cy="7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4d4d4d"/>
                </a:solidFill>
                <a:latin typeface="Calibri"/>
              </a:rPr>
              <a:t>Ensemble: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 permet de rattacher l’option à un code ensemble SAB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4d4d4d"/>
                </a:solidFill>
                <a:latin typeface="Calibri"/>
              </a:rPr>
              <a:t>Point d’entrée: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 point d’entrée SAB 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4d4d4d"/>
                </a:solidFill>
                <a:latin typeface="Calibri"/>
              </a:rPr>
              <a:t>Français:</a:t>
            </a:r>
            <a:r>
              <a:rPr lang="fr-FR" sz="1400">
                <a:solidFill>
                  <a:srgbClr val="4d4d4d"/>
                </a:solidFill>
                <a:latin typeface="Calibri"/>
              </a:rPr>
              <a:t> libellé de l’option en français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65320" y="116640"/>
            <a:ext cx="7633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96be0f"/>
                </a:solidFill>
                <a:latin typeface="Calibri"/>
              </a:rPr>
              <a:t>Administration – Menus</a:t>
            </a:r>
            <a:r>
              <a:rPr b="1" lang="fr-FR" sz="2800">
                <a:solidFill>
                  <a:srgbClr val="96be0f"/>
                </a:solidFill>
                <a:latin typeface="Calibri"/>
              </a:rPr>
              <a:t>
</a:t>
            </a:r>
            <a:r>
              <a:rPr lang="fr-FR" sz="2000">
                <a:solidFill>
                  <a:srgbClr val="96be0f"/>
                </a:solidFill>
                <a:latin typeface="Calibri"/>
              </a:rPr>
              <a:t>Options spécifiques hors SAB (1/2)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6588000" y="6500880"/>
            <a:ext cx="21333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09307B5-4BE2-4D68-9323-DE3B9D739468}" type="slidenum">
              <a:rPr lang="fr-FR" sz="1000">
                <a:solidFill>
                  <a:srgbClr val="808080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250920" y="1087200"/>
            <a:ext cx="8713440" cy="47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24" name="TextShape 4"/>
          <p:cNvSpPr txBox="1"/>
          <p:nvPr/>
        </p:nvSpPr>
        <p:spPr>
          <a:xfrm>
            <a:off x="214200" y="1069920"/>
            <a:ext cx="8713440" cy="552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fr-FR" sz="1600">
                <a:solidFill>
                  <a:srgbClr val="4d4d4d"/>
                </a:solidFill>
                <a:latin typeface="Calibri"/>
              </a:rPr>
              <a:t>Permet de créer une option spécifique pointant sur une URL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fr-FR" sz="1400">
                <a:solidFill>
                  <a:srgbClr val="4d4d4d"/>
                </a:solidFill>
                <a:latin typeface="Calibri"/>
              </a:rPr>
              <a:t>Exemple: Intranet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5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7640" y="2095560"/>
            <a:ext cx="5362200" cy="2580840"/>
          </a:xfrm>
          <a:prstGeom prst="rect">
            <a:avLst/>
          </a:prstGeom>
          <a:ln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2145960" y="2618640"/>
            <a:ext cx="61923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0000"/>
                </a:solidFill>
                <a:latin typeface="Calibri"/>
              </a:rPr>
              <a:t>Code option entre 9 000 000 et 9 999 999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