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4"/>
  </p:notesMasterIdLst>
  <p:sldIdLst>
    <p:sldId id="265" r:id="rId3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00"/>
    <a:srgbClr val="692725"/>
    <a:srgbClr val="333333"/>
    <a:srgbClr val="006854"/>
    <a:srgbClr val="00866C"/>
    <a:srgbClr val="09FF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2" autoAdjust="0"/>
    <p:restoredTop sz="86387" autoAdjust="0"/>
  </p:normalViewPr>
  <p:slideViewPr>
    <p:cSldViewPr>
      <p:cViewPr>
        <p:scale>
          <a:sx n="75" d="100"/>
          <a:sy n="75" d="100"/>
        </p:scale>
        <p:origin x="-106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625F69-C4CB-49DE-9E42-266CCD29C128}" type="datetimeFigureOut">
              <a:rPr lang="fr-FR"/>
              <a:pPr>
                <a:defRPr/>
              </a:pPr>
              <a:t>06/12/2013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D9AAD5-BB03-453A-8AF7-1DEF9C65A1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E1267B-079B-4966-9CFD-0F2957B977F2}" type="slidenum">
              <a:rPr lang="fr-FR" sz="1200">
                <a:latin typeface="Times New Roman" pitchFamily="18" charset="0"/>
                <a:ea typeface="ＭＳ Ｐゴシック" pitchFamily="34" charset="-128"/>
              </a:rPr>
              <a:pPr algn="r"/>
              <a:t>1</a:t>
            </a:fld>
            <a:endParaRPr lang="fr-FR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08763" y="415925"/>
            <a:ext cx="2078037" cy="5892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71475" y="415925"/>
            <a:ext cx="6084888" cy="5892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3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3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>
            <a:off x="401638" y="947738"/>
            <a:ext cx="9009062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Arrondir un rectangle avec un coin du même côté 12"/>
          <p:cNvSpPr/>
          <p:nvPr/>
        </p:nvSpPr>
        <p:spPr>
          <a:xfrm>
            <a:off x="8243888" y="6356350"/>
            <a:ext cx="433387" cy="322263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D23340-977E-4440-9B5E-B329946865E3}" type="slidenum">
              <a:rPr lang="fr-FR" sz="1400" b="1">
                <a:solidFill>
                  <a:schemeClr val="tx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" y="6454775"/>
            <a:ext cx="11525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9"/>
          <p:cNvSpPr/>
          <p:nvPr userDrawn="1"/>
        </p:nvSpPr>
        <p:spPr>
          <a:xfrm>
            <a:off x="0" y="0"/>
            <a:ext cx="9144000" cy="458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12"/>
          <p:cNvSpPr/>
          <p:nvPr userDrawn="1"/>
        </p:nvSpPr>
        <p:spPr>
          <a:xfrm>
            <a:off x="0" y="4581525"/>
            <a:ext cx="9144000" cy="2276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566988" y="692150"/>
            <a:ext cx="40989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20"/>
          <p:cNvCxnSpPr/>
          <p:nvPr userDrawn="1"/>
        </p:nvCxnSpPr>
        <p:spPr>
          <a:xfrm>
            <a:off x="4592638" y="2133600"/>
            <a:ext cx="0" cy="1670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71475" y="415925"/>
            <a:ext cx="83153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34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076325"/>
            <a:ext cx="82296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4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112963" y="6551613"/>
            <a:ext cx="4956175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i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Banque Fiducial -  COPIL #4 - 25/09/2013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Tahoma" pitchFamily="34" charset="0"/>
          <a:cs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1600" b="1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182563" algn="l" rtl="0" eaLnBrk="0" fontAlgn="base" hangingPunct="0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892175" indent="-171450" algn="l" rtl="0" eaLnBrk="0" fontAlgn="base" hangingPunct="0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82563" algn="l" rtl="0" eaLnBrk="0" fontAlgn="base" hangingPunct="0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tabLst>
          <a:tab pos="16129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070100" indent="-182563" algn="l" rtl="0" fontAlgn="base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tabLst>
          <a:tab pos="16129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527300" indent="-182563" algn="l" rtl="0" fontAlgn="base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tabLst>
          <a:tab pos="16129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984500" indent="-182563" algn="l" rtl="0" fontAlgn="base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tabLst>
          <a:tab pos="16129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441700" indent="-182563" algn="l" rtl="0" fontAlgn="base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tabLst>
          <a:tab pos="16129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 txBox="1">
            <a:spLocks/>
          </p:cNvSpPr>
          <p:nvPr/>
        </p:nvSpPr>
        <p:spPr>
          <a:xfrm>
            <a:off x="7239000" y="6597650"/>
            <a:ext cx="1905000" cy="228600"/>
          </a:xfrm>
          <a:prstGeom prst="rect">
            <a:avLst/>
          </a:prstGeom>
          <a:noFill/>
          <a:ln/>
          <a:extLst/>
        </p:spPr>
        <p:txBody>
          <a:bodyPr anchor="ctr"/>
          <a:lstStyle>
            <a:defPPr>
              <a:defRPr lang="fr-FR"/>
            </a:defPPr>
            <a:lvl1pPr marL="0" algn="r" defTabSz="914400" rtl="0" eaLnBrk="0" latinLnBrk="0" hangingPunct="0"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solidFill>
                  <a:schemeClr val="bg1"/>
                </a:solidFill>
                <a:latin typeface="Arial" charset="0"/>
              </a:rPr>
              <a:t>Page </a:t>
            </a:r>
            <a:fld id="{F4390887-DF0E-4EE2-912D-BA11D81BD214}" type="slidenum">
              <a:rPr lang="en-US" sz="1000" smtClean="0">
                <a:solidFill>
                  <a:schemeClr val="bg1"/>
                </a:solidFill>
                <a:latin typeface="Arial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6692900"/>
            <a:ext cx="9144000" cy="179388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6770688" y="6656388"/>
            <a:ext cx="1905000" cy="228600"/>
          </a:xfrm>
          <a:prstGeom prst="rect">
            <a:avLst/>
          </a:prstGeom>
          <a:ln/>
        </p:spPr>
        <p:txBody>
          <a:bodyPr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mtClean="0">
                <a:solidFill>
                  <a:schemeClr val="bg1"/>
                </a:solidFill>
              </a:rPr>
              <a:t>Page </a:t>
            </a:r>
            <a:fld id="{4F0D1A8D-EDE9-4568-88B2-74B1E57C4069}" type="slidenum">
              <a:rPr lang="fr-FR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42913" y="115888"/>
            <a:ext cx="12493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107950" y="6754813"/>
            <a:ext cx="3024188" cy="228600"/>
          </a:xfrm>
          <a:prstGeom prst="rect">
            <a:avLst/>
          </a:prstGeom>
          <a:ln/>
        </p:spPr>
        <p:txBody>
          <a:bodyPr anchor="ctr"/>
          <a:lstStyle/>
          <a:p>
            <a:pPr>
              <a:defRPr/>
            </a:pPr>
            <a:r>
              <a:rPr lang="it-IT" sz="1200">
                <a:solidFill>
                  <a:schemeClr val="bg1"/>
                </a:solidFill>
                <a:latin typeface="Calibri" pitchFamily="34" charset="0"/>
                <a:cs typeface="Arial" charset="0"/>
              </a:rPr>
              <a:t>DSI Banque Fiducial -  Chantiers SI</a:t>
            </a:r>
          </a:p>
          <a:p>
            <a:pPr>
              <a:defRPr/>
            </a:pPr>
            <a:endParaRPr lang="fr-FR" sz="120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331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332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"/>
          <p:cNvSpPr>
            <a:spLocks noChangeArrowheads="1"/>
          </p:cNvSpPr>
          <p:nvPr/>
        </p:nvSpPr>
        <p:spPr bwMode="auto">
          <a:xfrm>
            <a:off x="0" y="476250"/>
            <a:ext cx="9144000" cy="3587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sz="20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Chantiers SI Banque </a:t>
            </a:r>
            <a:r>
              <a:rPr lang="fr-FR">
                <a:solidFill>
                  <a:schemeClr val="bg1"/>
                </a:solidFill>
              </a:rPr>
              <a:t>–</a:t>
            </a:r>
            <a:r>
              <a:rPr lang="fr-FR" sz="20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Interfaces</a:t>
            </a:r>
          </a:p>
        </p:txBody>
      </p:sp>
      <p:sp>
        <p:nvSpPr>
          <p:cNvPr id="31746" name="Rectangle 15"/>
          <p:cNvSpPr>
            <a:spLocks noChangeArrowheads="1"/>
          </p:cNvSpPr>
          <p:nvPr/>
        </p:nvSpPr>
        <p:spPr bwMode="auto">
          <a:xfrm>
            <a:off x="179388" y="895350"/>
            <a:ext cx="8785225" cy="347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r>
              <a:rPr lang="fr-FR" b="1">
                <a:solidFill>
                  <a:schemeClr val="bg1"/>
                </a:solidFill>
                <a:latin typeface="Arial Unicode MS" pitchFamily="34" charset="-128"/>
              </a:rPr>
              <a:t>Architecture des flux</a:t>
            </a:r>
          </a:p>
        </p:txBody>
      </p:sp>
      <p:sp>
        <p:nvSpPr>
          <p:cNvPr id="31747" name="Rectangle 156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>
              <a:latin typeface="Calibri" pitchFamily="34" charset="0"/>
            </a:endParaRPr>
          </a:p>
        </p:txBody>
      </p:sp>
      <p:sp>
        <p:nvSpPr>
          <p:cNvPr id="31748" name="Rectangle 157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>
              <a:latin typeface="Calibri" pitchFamily="34" charset="0"/>
            </a:endParaRPr>
          </a:p>
        </p:txBody>
      </p:sp>
      <p:sp>
        <p:nvSpPr>
          <p:cNvPr id="31749" name="Rectangle 158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>
              <a:latin typeface="Calibri" pitchFamily="34" charset="0"/>
            </a:endParaRPr>
          </a:p>
        </p:txBody>
      </p:sp>
      <p:sp>
        <p:nvSpPr>
          <p:cNvPr id="31750" name="Rectangle 218"/>
          <p:cNvSpPr>
            <a:spLocks noChangeArrowheads="1"/>
          </p:cNvSpPr>
          <p:nvPr/>
        </p:nvSpPr>
        <p:spPr bwMode="auto">
          <a:xfrm>
            <a:off x="2987675" y="1797050"/>
            <a:ext cx="2808288" cy="4249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  <a:p>
            <a:pPr algn="ctr"/>
            <a:r>
              <a:rPr lang="fr-FR"/>
              <a:t>SAB</a:t>
            </a:r>
          </a:p>
          <a:p>
            <a:pPr algn="ctr"/>
            <a:endParaRPr lang="fr-FR"/>
          </a:p>
        </p:txBody>
      </p:sp>
      <p:sp>
        <p:nvSpPr>
          <p:cNvPr id="31751" name="Rectangle 219"/>
          <p:cNvSpPr>
            <a:spLocks noChangeArrowheads="1"/>
          </p:cNvSpPr>
          <p:nvPr/>
        </p:nvSpPr>
        <p:spPr bwMode="auto">
          <a:xfrm rot="5400000">
            <a:off x="2155031" y="4071144"/>
            <a:ext cx="2062163" cy="396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SAB DWH</a:t>
            </a:r>
          </a:p>
        </p:txBody>
      </p:sp>
      <p:sp>
        <p:nvSpPr>
          <p:cNvPr id="31752" name="Rectangle 220"/>
          <p:cNvSpPr>
            <a:spLocks noChangeArrowheads="1"/>
          </p:cNvSpPr>
          <p:nvPr/>
        </p:nvSpPr>
        <p:spPr bwMode="auto">
          <a:xfrm>
            <a:off x="755650" y="4044950"/>
            <a:ext cx="936625" cy="6477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ARCOLE</a:t>
            </a:r>
          </a:p>
        </p:txBody>
      </p:sp>
      <p:sp>
        <p:nvSpPr>
          <p:cNvPr id="31753" name="Rectangle 221"/>
          <p:cNvSpPr>
            <a:spLocks noChangeArrowheads="1"/>
          </p:cNvSpPr>
          <p:nvPr/>
        </p:nvSpPr>
        <p:spPr bwMode="auto">
          <a:xfrm>
            <a:off x="755650" y="3236913"/>
            <a:ext cx="936625" cy="7191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DESICIV</a:t>
            </a:r>
          </a:p>
        </p:txBody>
      </p:sp>
      <p:sp>
        <p:nvSpPr>
          <p:cNvPr id="31754" name="Rectangle 222"/>
          <p:cNvSpPr>
            <a:spLocks noChangeArrowheads="1"/>
          </p:cNvSpPr>
          <p:nvPr/>
        </p:nvSpPr>
        <p:spPr bwMode="auto">
          <a:xfrm>
            <a:off x="755650" y="4792663"/>
            <a:ext cx="936625" cy="6477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REFLEX</a:t>
            </a:r>
          </a:p>
        </p:txBody>
      </p:sp>
      <p:sp>
        <p:nvSpPr>
          <p:cNvPr id="31755" name="Rectangle 224"/>
          <p:cNvSpPr>
            <a:spLocks noChangeArrowheads="1"/>
          </p:cNvSpPr>
          <p:nvPr/>
        </p:nvSpPr>
        <p:spPr bwMode="auto">
          <a:xfrm>
            <a:off x="323850" y="1412875"/>
            <a:ext cx="2016125" cy="51117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6" name="Text Box 225"/>
          <p:cNvSpPr txBox="1">
            <a:spLocks noChangeArrowheads="1"/>
          </p:cNvSpPr>
          <p:nvPr/>
        </p:nvSpPr>
        <p:spPr bwMode="auto">
          <a:xfrm>
            <a:off x="395288" y="1370013"/>
            <a:ext cx="2376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SI Fiducial existant</a:t>
            </a:r>
          </a:p>
        </p:txBody>
      </p:sp>
      <p:sp>
        <p:nvSpPr>
          <p:cNvPr id="31757" name="Rectangle 226"/>
          <p:cNvSpPr>
            <a:spLocks noChangeArrowheads="1"/>
          </p:cNvSpPr>
          <p:nvPr/>
        </p:nvSpPr>
        <p:spPr bwMode="auto">
          <a:xfrm>
            <a:off x="2771775" y="1412875"/>
            <a:ext cx="3313113" cy="51117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8" name="Text Box 227"/>
          <p:cNvSpPr txBox="1">
            <a:spLocks noChangeArrowheads="1"/>
          </p:cNvSpPr>
          <p:nvPr/>
        </p:nvSpPr>
        <p:spPr bwMode="auto">
          <a:xfrm>
            <a:off x="3924300" y="1370013"/>
            <a:ext cx="1195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SI Banque</a:t>
            </a:r>
          </a:p>
        </p:txBody>
      </p:sp>
      <p:sp>
        <p:nvSpPr>
          <p:cNvPr id="31759" name="Rectangle 228"/>
          <p:cNvSpPr>
            <a:spLocks noChangeArrowheads="1"/>
          </p:cNvSpPr>
          <p:nvPr/>
        </p:nvSpPr>
        <p:spPr bwMode="auto">
          <a:xfrm>
            <a:off x="6443663" y="1412875"/>
            <a:ext cx="2016125" cy="43211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60" name="Text Box 229"/>
          <p:cNvSpPr txBox="1">
            <a:spLocks noChangeArrowheads="1"/>
          </p:cNvSpPr>
          <p:nvPr/>
        </p:nvSpPr>
        <p:spPr bwMode="auto">
          <a:xfrm>
            <a:off x="6804025" y="1370013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/>
              <a:t>SI Partenaire</a:t>
            </a:r>
          </a:p>
        </p:txBody>
      </p:sp>
      <p:sp>
        <p:nvSpPr>
          <p:cNvPr id="31761" name="Rectangle 230"/>
          <p:cNvSpPr>
            <a:spLocks noChangeArrowheads="1"/>
          </p:cNvSpPr>
          <p:nvPr/>
        </p:nvSpPr>
        <p:spPr bwMode="auto">
          <a:xfrm>
            <a:off x="7092950" y="1797050"/>
            <a:ext cx="863600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CASA</a:t>
            </a:r>
          </a:p>
        </p:txBody>
      </p:sp>
      <p:sp>
        <p:nvSpPr>
          <p:cNvPr id="31762" name="Rectangle 231"/>
          <p:cNvSpPr>
            <a:spLocks noChangeArrowheads="1"/>
          </p:cNvSpPr>
          <p:nvPr/>
        </p:nvSpPr>
        <p:spPr bwMode="auto">
          <a:xfrm>
            <a:off x="7092950" y="2733675"/>
            <a:ext cx="863600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BDF</a:t>
            </a:r>
          </a:p>
        </p:txBody>
      </p:sp>
      <p:sp>
        <p:nvSpPr>
          <p:cNvPr id="31763" name="Rectangle 232"/>
          <p:cNvSpPr>
            <a:spLocks noChangeArrowheads="1"/>
          </p:cNvSpPr>
          <p:nvPr/>
        </p:nvSpPr>
        <p:spPr bwMode="auto">
          <a:xfrm>
            <a:off x="7092950" y="3670300"/>
            <a:ext cx="863600" cy="7921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SATEL</a:t>
            </a:r>
          </a:p>
        </p:txBody>
      </p:sp>
      <p:sp>
        <p:nvSpPr>
          <p:cNvPr id="31764" name="Line 233"/>
          <p:cNvSpPr>
            <a:spLocks noChangeShapeType="1"/>
          </p:cNvSpPr>
          <p:nvPr/>
        </p:nvSpPr>
        <p:spPr bwMode="auto">
          <a:xfrm>
            <a:off x="5795963" y="3957638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65" name="Line 234"/>
          <p:cNvSpPr>
            <a:spLocks noChangeShapeType="1"/>
          </p:cNvSpPr>
          <p:nvPr/>
        </p:nvSpPr>
        <p:spPr bwMode="auto">
          <a:xfrm flipH="1">
            <a:off x="5867400" y="4173538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291" name="Text Box 235"/>
          <p:cNvSpPr txBox="1">
            <a:spLocks noChangeArrowheads="1"/>
          </p:cNvSpPr>
          <p:nvPr/>
        </p:nvSpPr>
        <p:spPr bwMode="auto">
          <a:xfrm>
            <a:off x="5867400" y="3743325"/>
            <a:ext cx="1296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Envoi Façonnier</a:t>
            </a:r>
          </a:p>
        </p:txBody>
      </p:sp>
      <p:sp>
        <p:nvSpPr>
          <p:cNvPr id="45292" name="Text Box 236"/>
          <p:cNvSpPr txBox="1">
            <a:spLocks noChangeArrowheads="1"/>
          </p:cNvSpPr>
          <p:nvPr/>
        </p:nvSpPr>
        <p:spPr bwMode="auto">
          <a:xfrm>
            <a:off x="5938838" y="4173538"/>
            <a:ext cx="1296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Retour Façonnier</a:t>
            </a:r>
          </a:p>
        </p:txBody>
      </p:sp>
      <p:sp>
        <p:nvSpPr>
          <p:cNvPr id="31768" name="Rectangle 237"/>
          <p:cNvSpPr>
            <a:spLocks noChangeArrowheads="1"/>
          </p:cNvSpPr>
          <p:nvPr/>
        </p:nvSpPr>
        <p:spPr bwMode="auto">
          <a:xfrm>
            <a:off x="755650" y="1797050"/>
            <a:ext cx="936625" cy="13684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REF</a:t>
            </a:r>
          </a:p>
          <a:p>
            <a:pPr algn="ctr"/>
            <a:r>
              <a:rPr lang="fr-FR" sz="1600"/>
              <a:t>TIERS</a:t>
            </a:r>
          </a:p>
        </p:txBody>
      </p:sp>
      <p:sp>
        <p:nvSpPr>
          <p:cNvPr id="31769" name="Line 238"/>
          <p:cNvSpPr>
            <a:spLocks noChangeShapeType="1"/>
          </p:cNvSpPr>
          <p:nvPr/>
        </p:nvSpPr>
        <p:spPr bwMode="auto">
          <a:xfrm>
            <a:off x="1692275" y="222885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70" name="Line 239"/>
          <p:cNvSpPr>
            <a:spLocks noChangeShapeType="1"/>
          </p:cNvSpPr>
          <p:nvPr/>
        </p:nvSpPr>
        <p:spPr bwMode="auto">
          <a:xfrm flipH="1">
            <a:off x="1763713" y="201295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296" name="Text Box 240"/>
          <p:cNvSpPr txBox="1">
            <a:spLocks noChangeArrowheads="1"/>
          </p:cNvSpPr>
          <p:nvPr/>
        </p:nvSpPr>
        <p:spPr bwMode="auto">
          <a:xfrm>
            <a:off x="1763713" y="1798638"/>
            <a:ext cx="1296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6 Flux contributeurs</a:t>
            </a:r>
          </a:p>
        </p:txBody>
      </p:sp>
      <p:sp>
        <p:nvSpPr>
          <p:cNvPr id="45297" name="Text Box 241"/>
          <p:cNvSpPr txBox="1">
            <a:spLocks noChangeArrowheads="1"/>
          </p:cNvSpPr>
          <p:nvPr/>
        </p:nvSpPr>
        <p:spPr bwMode="auto">
          <a:xfrm>
            <a:off x="1692275" y="2228850"/>
            <a:ext cx="13668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Flux N° Firme &amp; maj</a:t>
            </a:r>
          </a:p>
        </p:txBody>
      </p:sp>
      <p:sp>
        <p:nvSpPr>
          <p:cNvPr id="31773" name="Line 246"/>
          <p:cNvSpPr>
            <a:spLocks noChangeShapeType="1"/>
          </p:cNvSpPr>
          <p:nvPr/>
        </p:nvSpPr>
        <p:spPr bwMode="auto">
          <a:xfrm flipH="1">
            <a:off x="5867400" y="474980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74" name="Line 247"/>
          <p:cNvSpPr>
            <a:spLocks noChangeShapeType="1"/>
          </p:cNvSpPr>
          <p:nvPr/>
        </p:nvSpPr>
        <p:spPr bwMode="auto">
          <a:xfrm>
            <a:off x="1692275" y="2589213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04" name="Text Box 248"/>
          <p:cNvSpPr txBox="1">
            <a:spLocks noChangeArrowheads="1"/>
          </p:cNvSpPr>
          <p:nvPr/>
        </p:nvSpPr>
        <p:spPr bwMode="auto">
          <a:xfrm>
            <a:off x="1889125" y="2565400"/>
            <a:ext cx="8112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Prospects</a:t>
            </a:r>
          </a:p>
        </p:txBody>
      </p:sp>
      <p:sp>
        <p:nvSpPr>
          <p:cNvPr id="31776" name="Line 249"/>
          <p:cNvSpPr>
            <a:spLocks noChangeShapeType="1"/>
          </p:cNvSpPr>
          <p:nvPr/>
        </p:nvSpPr>
        <p:spPr bwMode="auto">
          <a:xfrm>
            <a:off x="1692275" y="2949575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06" name="Text Box 250"/>
          <p:cNvSpPr txBox="1">
            <a:spLocks noChangeArrowheads="1"/>
          </p:cNvSpPr>
          <p:nvPr/>
        </p:nvSpPr>
        <p:spPr bwMode="auto">
          <a:xfrm>
            <a:off x="1908175" y="2949575"/>
            <a:ext cx="8112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Apporteurs</a:t>
            </a:r>
          </a:p>
        </p:txBody>
      </p:sp>
      <p:sp>
        <p:nvSpPr>
          <p:cNvPr id="31778" name="Line 252"/>
          <p:cNvSpPr>
            <a:spLocks noChangeShapeType="1"/>
          </p:cNvSpPr>
          <p:nvPr/>
        </p:nvSpPr>
        <p:spPr bwMode="auto">
          <a:xfrm flipH="1">
            <a:off x="1762125" y="3440113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79" name="Line 253"/>
          <p:cNvSpPr>
            <a:spLocks noChangeShapeType="1"/>
          </p:cNvSpPr>
          <p:nvPr/>
        </p:nvSpPr>
        <p:spPr bwMode="auto">
          <a:xfrm flipH="1">
            <a:off x="1763713" y="3846513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10" name="Text Box 254"/>
          <p:cNvSpPr txBox="1">
            <a:spLocks noChangeArrowheads="1"/>
          </p:cNvSpPr>
          <p:nvPr/>
        </p:nvSpPr>
        <p:spPr bwMode="auto">
          <a:xfrm>
            <a:off x="1620838" y="3233738"/>
            <a:ext cx="1366837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Balance</a:t>
            </a:r>
          </a:p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Images N-1 &amp; N</a:t>
            </a:r>
          </a:p>
        </p:txBody>
      </p:sp>
      <p:pic>
        <p:nvPicPr>
          <p:cNvPr id="31781" name="Picture 8" descr="http://mccmoizo.fr/images/picto-rouage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844800" y="3309938"/>
            <a:ext cx="306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12" name="Text Box 256"/>
          <p:cNvSpPr txBox="1">
            <a:spLocks noChangeArrowheads="1"/>
          </p:cNvSpPr>
          <p:nvPr/>
        </p:nvSpPr>
        <p:spPr bwMode="auto">
          <a:xfrm>
            <a:off x="1763713" y="3630613"/>
            <a:ext cx="1366837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Balance</a:t>
            </a:r>
          </a:p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Pour SURFI</a:t>
            </a:r>
          </a:p>
        </p:txBody>
      </p:sp>
      <p:sp>
        <p:nvSpPr>
          <p:cNvPr id="31783" name="Line 258"/>
          <p:cNvSpPr>
            <a:spLocks noChangeShapeType="1"/>
          </p:cNvSpPr>
          <p:nvPr/>
        </p:nvSpPr>
        <p:spPr bwMode="auto">
          <a:xfrm>
            <a:off x="1692275" y="436245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15" name="Text Box 259"/>
          <p:cNvSpPr txBox="1">
            <a:spLocks noChangeArrowheads="1"/>
          </p:cNvSpPr>
          <p:nvPr/>
        </p:nvSpPr>
        <p:spPr bwMode="auto">
          <a:xfrm>
            <a:off x="1628775" y="4156075"/>
            <a:ext cx="13668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Balance consolidée</a:t>
            </a:r>
          </a:p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Banque &amp; Conseil</a:t>
            </a:r>
          </a:p>
        </p:txBody>
      </p:sp>
      <p:sp>
        <p:nvSpPr>
          <p:cNvPr id="31785" name="Rectangle 260"/>
          <p:cNvSpPr>
            <a:spLocks noChangeArrowheads="1"/>
          </p:cNvSpPr>
          <p:nvPr/>
        </p:nvSpPr>
        <p:spPr bwMode="auto">
          <a:xfrm>
            <a:off x="7092950" y="4676775"/>
            <a:ext cx="863600" cy="433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/>
              <a:t>Lyonnaise</a:t>
            </a:r>
          </a:p>
          <a:p>
            <a:pPr algn="ctr"/>
            <a:r>
              <a:rPr lang="fr-FR" sz="1400"/>
              <a:t>de Banque</a:t>
            </a:r>
          </a:p>
        </p:txBody>
      </p:sp>
      <p:sp>
        <p:nvSpPr>
          <p:cNvPr id="31786" name="Rectangle 261"/>
          <p:cNvSpPr>
            <a:spLocks noChangeArrowheads="1"/>
          </p:cNvSpPr>
          <p:nvPr/>
        </p:nvSpPr>
        <p:spPr bwMode="auto">
          <a:xfrm>
            <a:off x="7092950" y="5110163"/>
            <a:ext cx="863600" cy="3603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/>
              <a:t>OPCVM</a:t>
            </a:r>
          </a:p>
        </p:txBody>
      </p:sp>
      <p:sp>
        <p:nvSpPr>
          <p:cNvPr id="31787" name="Line 264"/>
          <p:cNvSpPr>
            <a:spLocks noChangeShapeType="1"/>
          </p:cNvSpPr>
          <p:nvPr/>
        </p:nvSpPr>
        <p:spPr bwMode="auto">
          <a:xfrm>
            <a:off x="5795963" y="496570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88" name="Line 265"/>
          <p:cNvSpPr>
            <a:spLocks noChangeShapeType="1"/>
          </p:cNvSpPr>
          <p:nvPr/>
        </p:nvSpPr>
        <p:spPr bwMode="auto">
          <a:xfrm flipH="1">
            <a:off x="5867400" y="5253038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22" name="Text Box 266"/>
          <p:cNvSpPr txBox="1">
            <a:spLocks noChangeArrowheads="1"/>
          </p:cNvSpPr>
          <p:nvPr/>
        </p:nvSpPr>
        <p:spPr bwMode="auto">
          <a:xfrm>
            <a:off x="6011863" y="4535488"/>
            <a:ext cx="1296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Stocks en position</a:t>
            </a:r>
          </a:p>
        </p:txBody>
      </p:sp>
      <p:sp>
        <p:nvSpPr>
          <p:cNvPr id="45323" name="Text Box 267"/>
          <p:cNvSpPr txBox="1">
            <a:spLocks noChangeArrowheads="1"/>
          </p:cNvSpPr>
          <p:nvPr/>
        </p:nvSpPr>
        <p:spPr bwMode="auto">
          <a:xfrm>
            <a:off x="5938838" y="5040313"/>
            <a:ext cx="1296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Valeurs liquidatives</a:t>
            </a:r>
          </a:p>
        </p:txBody>
      </p:sp>
      <p:sp>
        <p:nvSpPr>
          <p:cNvPr id="45324" name="Text Box 268"/>
          <p:cNvSpPr txBox="1">
            <a:spLocks noChangeArrowheads="1"/>
          </p:cNvSpPr>
          <p:nvPr/>
        </p:nvSpPr>
        <p:spPr bwMode="auto">
          <a:xfrm>
            <a:off x="5938838" y="4773613"/>
            <a:ext cx="1296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Ordres générés</a:t>
            </a:r>
          </a:p>
        </p:txBody>
      </p:sp>
      <p:sp>
        <p:nvSpPr>
          <p:cNvPr id="31792" name="WordArt 269"/>
          <p:cNvSpPr>
            <a:spLocks noChangeArrowheads="1" noChangeShapeType="1" noTextEdit="1"/>
          </p:cNvSpPr>
          <p:nvPr/>
        </p:nvSpPr>
        <p:spPr bwMode="auto">
          <a:xfrm>
            <a:off x="8316913" y="692150"/>
            <a:ext cx="631825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DRAFT</a:t>
            </a:r>
          </a:p>
        </p:txBody>
      </p:sp>
      <p:sp>
        <p:nvSpPr>
          <p:cNvPr id="31793" name="Line 271"/>
          <p:cNvSpPr>
            <a:spLocks noChangeShapeType="1"/>
          </p:cNvSpPr>
          <p:nvPr/>
        </p:nvSpPr>
        <p:spPr bwMode="auto">
          <a:xfrm flipH="1">
            <a:off x="5795963" y="2373313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94" name="Line 272"/>
          <p:cNvSpPr>
            <a:spLocks noChangeShapeType="1"/>
          </p:cNvSpPr>
          <p:nvPr/>
        </p:nvSpPr>
        <p:spPr bwMode="auto">
          <a:xfrm>
            <a:off x="5795963" y="2157413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95" name="Line 273"/>
          <p:cNvSpPr>
            <a:spLocks noChangeShapeType="1"/>
          </p:cNvSpPr>
          <p:nvPr/>
        </p:nvSpPr>
        <p:spPr bwMode="auto">
          <a:xfrm flipH="1">
            <a:off x="5795963" y="323850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96" name="Line 274"/>
          <p:cNvSpPr>
            <a:spLocks noChangeShapeType="1"/>
          </p:cNvSpPr>
          <p:nvPr/>
        </p:nvSpPr>
        <p:spPr bwMode="auto">
          <a:xfrm>
            <a:off x="5795963" y="302260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797" name="Rectangle 275"/>
          <p:cNvSpPr>
            <a:spLocks noChangeArrowheads="1"/>
          </p:cNvSpPr>
          <p:nvPr/>
        </p:nvSpPr>
        <p:spPr bwMode="auto">
          <a:xfrm>
            <a:off x="755650" y="5541963"/>
            <a:ext cx="936625" cy="6477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Autres</a:t>
            </a:r>
          </a:p>
        </p:txBody>
      </p:sp>
      <p:sp>
        <p:nvSpPr>
          <p:cNvPr id="31798" name="Line 276"/>
          <p:cNvSpPr>
            <a:spLocks noChangeShapeType="1"/>
          </p:cNvSpPr>
          <p:nvPr/>
        </p:nvSpPr>
        <p:spPr bwMode="auto">
          <a:xfrm flipH="1">
            <a:off x="1762125" y="5143500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33" name="Text Box 277"/>
          <p:cNvSpPr txBox="1">
            <a:spLocks noChangeArrowheads="1"/>
          </p:cNvSpPr>
          <p:nvPr/>
        </p:nvSpPr>
        <p:spPr bwMode="auto">
          <a:xfrm>
            <a:off x="1908175" y="4941888"/>
            <a:ext cx="9350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définir</a:t>
            </a:r>
          </a:p>
        </p:txBody>
      </p:sp>
      <p:sp>
        <p:nvSpPr>
          <p:cNvPr id="45334" name="Text Box 278"/>
          <p:cNvSpPr txBox="1">
            <a:spLocks noChangeArrowheads="1"/>
          </p:cNvSpPr>
          <p:nvPr/>
        </p:nvSpPr>
        <p:spPr bwMode="auto">
          <a:xfrm>
            <a:off x="5969000" y="2185988"/>
            <a:ext cx="10398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E</a:t>
            </a:r>
          </a:p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&amp; Référentiels</a:t>
            </a:r>
          </a:p>
        </p:txBody>
      </p:sp>
      <p:sp>
        <p:nvSpPr>
          <p:cNvPr id="45335" name="Text Box 279"/>
          <p:cNvSpPr txBox="1">
            <a:spLocks noChangeArrowheads="1"/>
          </p:cNvSpPr>
          <p:nvPr/>
        </p:nvSpPr>
        <p:spPr bwMode="auto">
          <a:xfrm>
            <a:off x="6053138" y="1943100"/>
            <a:ext cx="10398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S</a:t>
            </a:r>
          </a:p>
        </p:txBody>
      </p:sp>
      <p:sp>
        <p:nvSpPr>
          <p:cNvPr id="45336" name="Text Box 280"/>
          <p:cNvSpPr txBox="1">
            <a:spLocks noChangeArrowheads="1"/>
          </p:cNvSpPr>
          <p:nvPr/>
        </p:nvSpPr>
        <p:spPr bwMode="auto">
          <a:xfrm>
            <a:off x="5995988" y="2805113"/>
            <a:ext cx="12557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CRI &amp; FIBEN S</a:t>
            </a:r>
          </a:p>
        </p:txBody>
      </p:sp>
      <p:sp>
        <p:nvSpPr>
          <p:cNvPr id="45337" name="Text Box 281"/>
          <p:cNvSpPr txBox="1">
            <a:spLocks noChangeArrowheads="1"/>
          </p:cNvSpPr>
          <p:nvPr/>
        </p:nvSpPr>
        <p:spPr bwMode="auto">
          <a:xfrm>
            <a:off x="5824538" y="3040063"/>
            <a:ext cx="12557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CRI &amp; FIBEN E </a:t>
            </a:r>
          </a:p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&amp; Référentiels</a:t>
            </a:r>
          </a:p>
        </p:txBody>
      </p:sp>
      <p:pic>
        <p:nvPicPr>
          <p:cNvPr id="31804" name="Picture 8" descr="http://mccmoizo.fr/images/picto-rouage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619250" y="5541963"/>
            <a:ext cx="306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05" name="Line 283"/>
          <p:cNvSpPr>
            <a:spLocks noChangeShapeType="1"/>
          </p:cNvSpPr>
          <p:nvPr/>
        </p:nvSpPr>
        <p:spPr bwMode="auto">
          <a:xfrm>
            <a:off x="1690688" y="5684838"/>
            <a:ext cx="1225550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340" name="Text Box 284"/>
          <p:cNvSpPr txBox="1">
            <a:spLocks noChangeArrowheads="1"/>
          </p:cNvSpPr>
          <p:nvPr/>
        </p:nvSpPr>
        <p:spPr bwMode="auto">
          <a:xfrm>
            <a:off x="1692275" y="5473700"/>
            <a:ext cx="129698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Image chèque</a:t>
            </a:r>
          </a:p>
          <a:p>
            <a:pPr algn="ctr"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Remise client</a:t>
            </a:r>
          </a:p>
        </p:txBody>
      </p:sp>
      <p:sp>
        <p:nvSpPr>
          <p:cNvPr id="31807" name="Rectangle 285"/>
          <p:cNvSpPr>
            <a:spLocks noChangeArrowheads="1"/>
          </p:cNvSpPr>
          <p:nvPr/>
        </p:nvSpPr>
        <p:spPr bwMode="auto">
          <a:xfrm>
            <a:off x="2987675" y="6046788"/>
            <a:ext cx="2808288" cy="396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ESAB</a:t>
            </a:r>
          </a:p>
        </p:txBody>
      </p:sp>
      <p:sp>
        <p:nvSpPr>
          <p:cNvPr id="31808" name="Line 286"/>
          <p:cNvSpPr>
            <a:spLocks noChangeShapeType="1"/>
          </p:cNvSpPr>
          <p:nvPr/>
        </p:nvSpPr>
        <p:spPr bwMode="auto">
          <a:xfrm flipH="1">
            <a:off x="5292725" y="5848350"/>
            <a:ext cx="1588" cy="3413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809" name="Line 287"/>
          <p:cNvSpPr>
            <a:spLocks noChangeShapeType="1"/>
          </p:cNvSpPr>
          <p:nvPr/>
        </p:nvSpPr>
        <p:spPr bwMode="auto">
          <a:xfrm flipV="1">
            <a:off x="5076825" y="5848350"/>
            <a:ext cx="1588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pic>
        <p:nvPicPr>
          <p:cNvPr id="31810" name="Picture 16" descr="http://www.maisonsenvy.com/assets/images/pictos/bonhomme.png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5825" y="6046788"/>
            <a:ext cx="4254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11" name="Line 291"/>
          <p:cNvSpPr>
            <a:spLocks noChangeShapeType="1"/>
          </p:cNvSpPr>
          <p:nvPr/>
        </p:nvSpPr>
        <p:spPr bwMode="auto">
          <a:xfrm flipH="1">
            <a:off x="5795963" y="6334125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812" name="Line 292"/>
          <p:cNvSpPr>
            <a:spLocks noChangeShapeType="1"/>
          </p:cNvSpPr>
          <p:nvPr/>
        </p:nvSpPr>
        <p:spPr bwMode="auto">
          <a:xfrm>
            <a:off x="5795963" y="6118225"/>
            <a:ext cx="1225550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813" name="Text Box 293"/>
          <p:cNvSpPr txBox="1">
            <a:spLocks noChangeArrowheads="1"/>
          </p:cNvSpPr>
          <p:nvPr/>
        </p:nvSpPr>
        <p:spPr bwMode="auto">
          <a:xfrm>
            <a:off x="7165975" y="6308725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Client</a:t>
            </a:r>
          </a:p>
        </p:txBody>
      </p:sp>
      <p:sp>
        <p:nvSpPr>
          <p:cNvPr id="45350" name="Text Box 294"/>
          <p:cNvSpPr txBox="1">
            <a:spLocks noChangeArrowheads="1"/>
          </p:cNvSpPr>
          <p:nvPr/>
        </p:nvSpPr>
        <p:spPr bwMode="auto">
          <a:xfrm>
            <a:off x="5765800" y="5902325"/>
            <a:ext cx="15430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Relevés d’opérations, RIB</a:t>
            </a:r>
          </a:p>
        </p:txBody>
      </p:sp>
      <p:sp>
        <p:nvSpPr>
          <p:cNvPr id="45351" name="Text Box 295"/>
          <p:cNvSpPr txBox="1">
            <a:spLocks noChangeArrowheads="1"/>
          </p:cNvSpPr>
          <p:nvPr/>
        </p:nvSpPr>
        <p:spPr bwMode="auto">
          <a:xfrm>
            <a:off x="6013450" y="6334125"/>
            <a:ext cx="863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800" i="1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</a:t>
            </a:r>
          </a:p>
        </p:txBody>
      </p:sp>
      <p:sp>
        <p:nvSpPr>
          <p:cNvPr id="31816" name="Text Box 73"/>
          <p:cNvSpPr txBox="1">
            <a:spLocks noChangeArrowheads="1"/>
          </p:cNvSpPr>
          <p:nvPr/>
        </p:nvSpPr>
        <p:spPr bwMode="auto">
          <a:xfrm>
            <a:off x="8748713" y="1484313"/>
            <a:ext cx="2773362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3300"/>
                </a:solidFill>
              </a:rPr>
              <a:t>A intégrer 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>
                <a:solidFill>
                  <a:srgbClr val="FF3300"/>
                </a:solidFill>
              </a:rPr>
              <a:t> Manuel ou automatique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>
                <a:solidFill>
                  <a:srgbClr val="FF3300"/>
                </a:solidFill>
              </a:rPr>
              <a:t> Périodicité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r-FR">
                <a:solidFill>
                  <a:srgbClr val="FF3300"/>
                </a:solidFill>
              </a:rPr>
              <a:t> Ajouter Module 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ge">
  <a:themeElements>
    <a:clrScheme name="Adage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Adage">
      <a:majorFont>
        <a:latin typeface="Arial"/>
        <a:ea typeface="Tahoma"/>
        <a:cs typeface="Arial"/>
      </a:majorFont>
      <a:minorFont>
        <a:latin typeface="Arial"/>
        <a:ea typeface="Tahoma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dage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èm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95</Words>
  <Application>Microsoft Office PowerPoint</Application>
  <PresentationFormat>Affichage à l'écran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Modèle de conception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Tahoma</vt:lpstr>
      <vt:lpstr>Wingdings</vt:lpstr>
      <vt:lpstr>Calibri</vt:lpstr>
      <vt:lpstr>ＭＳ Ｐゴシック</vt:lpstr>
      <vt:lpstr>Arial Unicode MS</vt:lpstr>
      <vt:lpstr>Times New Roman</vt:lpstr>
      <vt:lpstr>Adage</vt:lpstr>
      <vt:lpstr>Thème Office</vt:lpstr>
      <vt:lpstr>Diapositive 1</vt:lpstr>
    </vt:vector>
  </TitlesOfParts>
  <Company>sanofi-aventis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Chevausset, Julien (sanofi pasteur/EXT)</dc:creator>
  <cp:lastModifiedBy>j.chevausset</cp:lastModifiedBy>
  <cp:revision>474</cp:revision>
  <dcterms:created xsi:type="dcterms:W3CDTF">2013-10-17T14:21:18Z</dcterms:created>
  <dcterms:modified xsi:type="dcterms:W3CDTF">2013-12-06T08:43:29Z</dcterms:modified>
</cp:coreProperties>
</file>