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0.gif" ContentType="image/gif"/>
  <Override PartName="/ppt/media/image9.gif" ContentType="image/gif"/>
  <Override PartName="/ppt/media/image8.gif" ContentType="image/gif"/>
  <Override PartName="/ppt/media/image6.png" ContentType="image/png"/>
  <Override PartName="/ppt/media/image5.gif" ContentType="image/gif"/>
  <Override PartName="/ppt/media/image7.png" ContentType="image/png"/>
  <Override PartName="/ppt/media/image4.gif" ContentType="image/gif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fr-FR" sz="2000">
                <a:latin typeface="Arial"/>
              </a:rPr>
              <a:t>Cliquez pour modifier le format des notes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fr-FR" sz="1400">
                <a:latin typeface="Times New Roman"/>
              </a:rPr>
              <a:t>&lt;en-tête&gt;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BC69BF5-A709-4E70-BBF7-C74EBD021D3C}" type="slidenum">
              <a:rPr lang="fr-FR" sz="1400">
                <a:latin typeface="Times New Roman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849840" y="9428040"/>
            <a:ext cx="2945880" cy="4964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56DE845-1EA4-4C49-B67C-64CDDD48A08B}" type="slidenum">
              <a:rPr lang="fr-FR" sz="1200">
                <a:solidFill>
                  <a:srgbClr val="000000"/>
                </a:solidFill>
                <a:latin typeface="Times New Roman"/>
                <a:ea typeface="ＭＳ Ｐゴシック"/>
              </a:rPr>
              <a:t>&lt;numéro&gt;</a:t>
            </a:fld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688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238880" y="6597720"/>
            <a:ext cx="190476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fr-FR" sz="1000">
                <a:solidFill>
                  <a:srgbClr val="ffffff"/>
                </a:solidFill>
                <a:latin typeface="Arial"/>
                <a:ea typeface="ＭＳ Ｐゴシック"/>
              </a:rPr>
              <a:t>Page </a:t>
            </a:r>
            <a:fld id="{CBF0C168-4CB6-4373-B848-B55E65A7D736}" type="slidenum">
              <a:rPr b="1" lang="fr-FR" sz="1000">
                <a:solidFill>
                  <a:srgbClr val="ffffff"/>
                </a:solidFill>
                <a:latin typeface="Arial"/>
                <a:ea typeface="ＭＳ Ｐゴシック"/>
              </a:rPr>
              <a:t>&lt;numéro&gt;</a:t>
            </a:fld>
            <a:endParaRPr/>
          </a:p>
        </p:txBody>
      </p:sp>
      <p:sp>
        <p:nvSpPr>
          <p:cNvPr id="1" name="CustomShape 2"/>
          <p:cNvSpPr/>
          <p:nvPr/>
        </p:nvSpPr>
        <p:spPr>
          <a:xfrm>
            <a:off x="0" y="6692760"/>
            <a:ext cx="9143640" cy="178920"/>
          </a:xfrm>
          <a:prstGeom prst="rect">
            <a:avLst/>
          </a:prstGeom>
          <a:solidFill>
            <a:srgbClr val="808080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6770520" y="6656400"/>
            <a:ext cx="190476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fr-FR" sz="1200">
                <a:solidFill>
                  <a:srgbClr val="ffffff"/>
                </a:solidFill>
                <a:latin typeface="Arial"/>
              </a:rPr>
              <a:t>Page </a:t>
            </a:r>
            <a:fld id="{A20D2B48-FCA2-455D-8725-9C4864426BD3}" type="slidenum">
              <a:rPr lang="fr-FR" sz="1200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  <p:pic>
        <p:nvPicPr>
          <p:cNvPr id="3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42800" y="115920"/>
            <a:ext cx="1248840" cy="315720"/>
          </a:xfrm>
          <a:prstGeom prst="rect">
            <a:avLst/>
          </a:prstGeom>
          <a:ln w="9360">
            <a:noFill/>
          </a:ln>
        </p:spPr>
      </p:pic>
      <p:sp>
        <p:nvSpPr>
          <p:cNvPr id="4" name="CustomShape 4"/>
          <p:cNvSpPr/>
          <p:nvPr/>
        </p:nvSpPr>
        <p:spPr>
          <a:xfrm>
            <a:off x="108000" y="6754680"/>
            <a:ext cx="302400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fr-FR" sz="1200">
                <a:solidFill>
                  <a:srgbClr val="ffffff"/>
                </a:solidFill>
                <a:latin typeface="Calibri"/>
              </a:rPr>
              <a:t>DSI Banque Fiducial -  Chantiers SI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fr-FR" sz="4400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4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image" Target="../media/image5.gif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gif"/><Relationship Id="rId6" Type="http://schemas.openxmlformats.org/officeDocument/2006/relationships/image" Target="../media/image9.gif"/><Relationship Id="rId7" Type="http://schemas.openxmlformats.org/officeDocument/2006/relationships/image" Target="../media/image10.gif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476280"/>
            <a:ext cx="9143640" cy="358560"/>
          </a:xfrm>
          <a:prstGeom prst="rect">
            <a:avLst/>
          </a:prstGeom>
          <a:solidFill>
            <a:srgbClr val="80808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fr-FR" sz="2000">
                <a:solidFill>
                  <a:srgbClr val="ffffff"/>
                </a:solidFill>
                <a:latin typeface="Arial Unicode MS"/>
                <a:ea typeface="Arial Unicode MS"/>
              </a:rPr>
              <a:t>Chantiers SI Banque </a:t>
            </a:r>
            <a:r>
              <a:rPr lang="fr-FR" sz="2000">
                <a:solidFill>
                  <a:srgbClr val="ffffff"/>
                </a:solidFill>
                <a:latin typeface="Arial"/>
                <a:ea typeface="Arial Unicode MS"/>
              </a:rPr>
              <a:t>–</a:t>
            </a:r>
            <a:r>
              <a:rPr lang="fr-FR" sz="2000">
                <a:solidFill>
                  <a:srgbClr val="ffffff"/>
                </a:solidFill>
                <a:latin typeface="Arial Unicode MS"/>
                <a:ea typeface="Arial Unicode MS"/>
              </a:rPr>
              <a:t> Architecture des flux</a:t>
            </a:r>
            <a:endParaRPr/>
          </a:p>
        </p:txBody>
      </p:sp>
      <p:sp>
        <p:nvSpPr>
          <p:cNvPr id="47" name="CustomShape 2"/>
          <p:cNvSpPr/>
          <p:nvPr/>
        </p:nvSpPr>
        <p:spPr>
          <a:xfrm>
            <a:off x="0" y="-182520"/>
            <a:ext cx="183960" cy="3664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8" name="CustomShape 3"/>
          <p:cNvSpPr/>
          <p:nvPr/>
        </p:nvSpPr>
        <p:spPr>
          <a:xfrm>
            <a:off x="0" y="-182520"/>
            <a:ext cx="183960" cy="3664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9" name="CustomShape 4"/>
          <p:cNvSpPr/>
          <p:nvPr/>
        </p:nvSpPr>
        <p:spPr>
          <a:xfrm>
            <a:off x="0" y="-182520"/>
            <a:ext cx="183960" cy="3664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50" name="CustomShape 5"/>
          <p:cNvSpPr/>
          <p:nvPr/>
        </p:nvSpPr>
        <p:spPr>
          <a:xfrm>
            <a:off x="2603520" y="2133720"/>
            <a:ext cx="2809440" cy="3852360"/>
          </a:xfrm>
          <a:prstGeom prst="rect">
            <a:avLst/>
          </a:prstGeom>
          <a:solidFill>
            <a:srgbClr val="339966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SAB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1" name="CustomShape 6"/>
          <p:cNvSpPr/>
          <p:nvPr/>
        </p:nvSpPr>
        <p:spPr>
          <a:xfrm>
            <a:off x="2687760" y="2924280"/>
            <a:ext cx="609120" cy="129672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35000" sp="35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DWH</a:t>
            </a:r>
            <a:endParaRPr/>
          </a:p>
        </p:txBody>
      </p:sp>
      <p:sp>
        <p:nvSpPr>
          <p:cNvPr id="52" name="CustomShape 7"/>
          <p:cNvSpPr/>
          <p:nvPr/>
        </p:nvSpPr>
        <p:spPr>
          <a:xfrm>
            <a:off x="154080" y="1581120"/>
            <a:ext cx="2231640" cy="4943160"/>
          </a:xfrm>
          <a:prstGeom prst="rect">
            <a:avLst/>
          </a:prstGeom>
          <a:noFill/>
          <a:ln cap="rnd" w="9360">
            <a:solidFill>
              <a:srgbClr val="000000"/>
            </a:solidFill>
            <a:custDash>
              <a:ds d="140000" sp="105000"/>
            </a:custDash>
            <a:miter/>
          </a:ln>
        </p:spPr>
      </p:sp>
      <p:sp>
        <p:nvSpPr>
          <p:cNvPr id="53" name="CustomShape 8"/>
          <p:cNvSpPr/>
          <p:nvPr/>
        </p:nvSpPr>
        <p:spPr>
          <a:xfrm>
            <a:off x="82440" y="1557360"/>
            <a:ext cx="2031480" cy="333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SI Fiducial existant</a:t>
            </a:r>
            <a:endParaRPr/>
          </a:p>
        </p:txBody>
      </p:sp>
      <p:sp>
        <p:nvSpPr>
          <p:cNvPr id="54" name="CustomShape 9"/>
          <p:cNvSpPr/>
          <p:nvPr/>
        </p:nvSpPr>
        <p:spPr>
          <a:xfrm>
            <a:off x="803160" y="907920"/>
            <a:ext cx="5400360" cy="5784480"/>
          </a:xfrm>
          <a:prstGeom prst="rect">
            <a:avLst/>
          </a:prstGeom>
          <a:noFill/>
          <a:ln cap="rnd" w="9360">
            <a:solidFill>
              <a:srgbClr val="000000"/>
            </a:solidFill>
            <a:custDash>
              <a:ds d="140000" sp="105000"/>
            </a:custDash>
            <a:miter/>
          </a:ln>
        </p:spPr>
      </p:sp>
      <p:sp>
        <p:nvSpPr>
          <p:cNvPr id="55" name="CustomShape 10"/>
          <p:cNvSpPr/>
          <p:nvPr/>
        </p:nvSpPr>
        <p:spPr>
          <a:xfrm>
            <a:off x="803160" y="882720"/>
            <a:ext cx="1196640" cy="5770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600" u="sng">
                <a:solidFill>
                  <a:srgbClr val="000000"/>
                </a:solidFill>
                <a:latin typeface="Arial"/>
              </a:rPr>
              <a:t>SI Banque Fiducial</a:t>
            </a:r>
            <a:endParaRPr/>
          </a:p>
        </p:txBody>
      </p:sp>
      <p:sp>
        <p:nvSpPr>
          <p:cNvPr id="56" name="CustomShape 11"/>
          <p:cNvSpPr/>
          <p:nvPr/>
        </p:nvSpPr>
        <p:spPr>
          <a:xfrm>
            <a:off x="6541920" y="1868400"/>
            <a:ext cx="1329840" cy="3747600"/>
          </a:xfrm>
          <a:prstGeom prst="rect">
            <a:avLst/>
          </a:prstGeom>
          <a:noFill/>
          <a:ln cap="rnd" w="9360">
            <a:solidFill>
              <a:srgbClr val="000000"/>
            </a:solidFill>
            <a:custDash>
              <a:ds d="140000" sp="105000"/>
            </a:custDash>
            <a:miter/>
          </a:ln>
        </p:spPr>
      </p:sp>
      <p:sp>
        <p:nvSpPr>
          <p:cNvPr id="57" name="CustomShape 12"/>
          <p:cNvSpPr/>
          <p:nvPr/>
        </p:nvSpPr>
        <p:spPr>
          <a:xfrm>
            <a:off x="6491160" y="1825560"/>
            <a:ext cx="1441080" cy="318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Arial"/>
              </a:rPr>
              <a:t>SI Partenaires</a:t>
            </a:r>
            <a:endParaRPr/>
          </a:p>
        </p:txBody>
      </p:sp>
      <p:sp>
        <p:nvSpPr>
          <p:cNvPr id="58" name="CustomShape 13"/>
          <p:cNvSpPr/>
          <p:nvPr/>
        </p:nvSpPr>
        <p:spPr>
          <a:xfrm>
            <a:off x="6778800" y="2448000"/>
            <a:ext cx="863280" cy="469800"/>
          </a:xfrm>
          <a:prstGeom prst="rect">
            <a:avLst/>
          </a:prstGeom>
          <a:solidFill>
            <a:srgbClr val="ffcc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CASA</a:t>
            </a:r>
            <a:endParaRPr/>
          </a:p>
        </p:txBody>
      </p:sp>
      <p:sp>
        <p:nvSpPr>
          <p:cNvPr id="59" name="CustomShape 14"/>
          <p:cNvSpPr/>
          <p:nvPr/>
        </p:nvSpPr>
        <p:spPr>
          <a:xfrm>
            <a:off x="6788160" y="3591000"/>
            <a:ext cx="863280" cy="585000"/>
          </a:xfrm>
          <a:prstGeom prst="rect">
            <a:avLst/>
          </a:prstGeom>
          <a:solidFill>
            <a:srgbClr val="ffcc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BDF</a:t>
            </a:r>
            <a:endParaRPr/>
          </a:p>
        </p:txBody>
      </p:sp>
      <p:sp>
        <p:nvSpPr>
          <p:cNvPr id="60" name="CustomShape 15"/>
          <p:cNvSpPr/>
          <p:nvPr/>
        </p:nvSpPr>
        <p:spPr>
          <a:xfrm>
            <a:off x="6788160" y="4329360"/>
            <a:ext cx="863280" cy="386640"/>
          </a:xfrm>
          <a:prstGeom prst="rect">
            <a:avLst/>
          </a:prstGeom>
          <a:solidFill>
            <a:srgbClr val="ffcc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SATEL</a:t>
            </a:r>
            <a:endParaRPr/>
          </a:p>
        </p:txBody>
      </p:sp>
      <p:sp>
        <p:nvSpPr>
          <p:cNvPr id="61" name="Line 16"/>
          <p:cNvSpPr/>
          <p:nvPr/>
        </p:nvSpPr>
        <p:spPr>
          <a:xfrm>
            <a:off x="5411520" y="4403160"/>
            <a:ext cx="1225800" cy="1440"/>
          </a:xfrm>
          <a:prstGeom prst="line">
            <a:avLst/>
          </a:prstGeom>
          <a:ln w="12600">
            <a:solidFill>
              <a:srgbClr val="00cc00"/>
            </a:solidFill>
            <a:round/>
            <a:tailEnd len="med" type="triangle" w="med"/>
          </a:ln>
        </p:spPr>
      </p:sp>
      <p:sp>
        <p:nvSpPr>
          <p:cNvPr id="62" name="Line 17"/>
          <p:cNvSpPr/>
          <p:nvPr/>
        </p:nvSpPr>
        <p:spPr>
          <a:xfrm flipH="1">
            <a:off x="5398920" y="4619160"/>
            <a:ext cx="1225440" cy="1440"/>
          </a:xfrm>
          <a:prstGeom prst="line">
            <a:avLst/>
          </a:prstGeom>
          <a:ln w="12600">
            <a:solidFill>
              <a:srgbClr val="00cc00"/>
            </a:solidFill>
            <a:round/>
            <a:tailEnd len="med" type="triangle" w="med"/>
          </a:ln>
        </p:spPr>
      </p:sp>
      <p:sp>
        <p:nvSpPr>
          <p:cNvPr id="63" name="CustomShape 18"/>
          <p:cNvSpPr/>
          <p:nvPr/>
        </p:nvSpPr>
        <p:spPr>
          <a:xfrm>
            <a:off x="5481720" y="4368960"/>
            <a:ext cx="937800" cy="212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cc00"/>
                </a:solidFill>
                <a:latin typeface="Arial"/>
              </a:rPr>
              <a:t>Envoi Façonnier</a:t>
            </a:r>
            <a:endParaRPr/>
          </a:p>
        </p:txBody>
      </p:sp>
      <p:sp>
        <p:nvSpPr>
          <p:cNvPr id="64" name="CustomShape 19"/>
          <p:cNvSpPr/>
          <p:nvPr/>
        </p:nvSpPr>
        <p:spPr>
          <a:xfrm>
            <a:off x="5483160" y="4619160"/>
            <a:ext cx="1080720" cy="212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cc00"/>
                </a:solidFill>
                <a:latin typeface="Arial"/>
              </a:rPr>
              <a:t>Retour Façonnier</a:t>
            </a:r>
            <a:endParaRPr/>
          </a:p>
        </p:txBody>
      </p:sp>
      <p:sp>
        <p:nvSpPr>
          <p:cNvPr id="65" name="CustomShape 20"/>
          <p:cNvSpPr/>
          <p:nvPr/>
        </p:nvSpPr>
        <p:spPr>
          <a:xfrm>
            <a:off x="369720" y="4437000"/>
            <a:ext cx="936360" cy="1007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REF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TIERS</a:t>
            </a:r>
            <a:endParaRPr/>
          </a:p>
        </p:txBody>
      </p:sp>
      <p:sp>
        <p:nvSpPr>
          <p:cNvPr id="66" name="Line 21"/>
          <p:cNvSpPr/>
          <p:nvPr/>
        </p:nvSpPr>
        <p:spPr>
          <a:xfrm>
            <a:off x="1368360" y="4703760"/>
            <a:ext cx="1225440" cy="1440"/>
          </a:xfrm>
          <a:prstGeom prst="line">
            <a:avLst/>
          </a:prstGeom>
          <a:ln w="12600">
            <a:solidFill>
              <a:srgbClr val="1f497d"/>
            </a:solidFill>
            <a:round/>
            <a:tailEnd len="med" type="triangle" w="med"/>
          </a:ln>
        </p:spPr>
      </p:sp>
      <p:sp>
        <p:nvSpPr>
          <p:cNvPr id="67" name="Line 22"/>
          <p:cNvSpPr/>
          <p:nvPr/>
        </p:nvSpPr>
        <p:spPr>
          <a:xfrm flipH="1">
            <a:off x="1379520" y="4570200"/>
            <a:ext cx="1225440" cy="1800"/>
          </a:xfrm>
          <a:prstGeom prst="line">
            <a:avLst/>
          </a:prstGeom>
          <a:ln w="12600">
            <a:solidFill>
              <a:srgbClr val="00cc00"/>
            </a:solidFill>
            <a:round/>
            <a:tailEnd len="med" type="triangle" w="med"/>
          </a:ln>
        </p:spPr>
      </p:sp>
      <p:sp>
        <p:nvSpPr>
          <p:cNvPr id="68" name="CustomShape 23"/>
          <p:cNvSpPr/>
          <p:nvPr/>
        </p:nvSpPr>
        <p:spPr>
          <a:xfrm>
            <a:off x="1332000" y="4365720"/>
            <a:ext cx="1294920" cy="212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cc00"/>
                </a:solidFill>
                <a:latin typeface="Arial"/>
              </a:rPr>
              <a:t>SPE - Flux contributeurs</a:t>
            </a:r>
            <a:endParaRPr/>
          </a:p>
        </p:txBody>
      </p:sp>
      <p:sp>
        <p:nvSpPr>
          <p:cNvPr id="69" name="CustomShape 24"/>
          <p:cNvSpPr/>
          <p:nvPr/>
        </p:nvSpPr>
        <p:spPr>
          <a:xfrm>
            <a:off x="1378080" y="4683240"/>
            <a:ext cx="1368000" cy="212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4f81bd"/>
                </a:solidFill>
                <a:latin typeface="Arial"/>
              </a:rPr>
              <a:t>Flux N° Firme &amp; maj</a:t>
            </a:r>
            <a:endParaRPr/>
          </a:p>
        </p:txBody>
      </p:sp>
      <p:sp>
        <p:nvSpPr>
          <p:cNvPr id="70" name="Line 25"/>
          <p:cNvSpPr/>
          <p:nvPr/>
        </p:nvSpPr>
        <p:spPr>
          <a:xfrm>
            <a:off x="1368360" y="4887720"/>
            <a:ext cx="1225440" cy="1440"/>
          </a:xfrm>
          <a:prstGeom prst="line">
            <a:avLst/>
          </a:prstGeom>
          <a:ln w="12600">
            <a:solidFill>
              <a:srgbClr val="1f497d"/>
            </a:solidFill>
            <a:round/>
            <a:tailEnd len="med" type="triangle" w="med"/>
          </a:ln>
        </p:spPr>
      </p:sp>
      <p:sp>
        <p:nvSpPr>
          <p:cNvPr id="71" name="CustomShape 26"/>
          <p:cNvSpPr/>
          <p:nvPr/>
        </p:nvSpPr>
        <p:spPr>
          <a:xfrm>
            <a:off x="1650960" y="4869000"/>
            <a:ext cx="812520" cy="212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4f81bd"/>
                </a:solidFill>
                <a:latin typeface="Arial"/>
              </a:rPr>
              <a:t>Prospects</a:t>
            </a:r>
            <a:endParaRPr/>
          </a:p>
        </p:txBody>
      </p:sp>
      <p:sp>
        <p:nvSpPr>
          <p:cNvPr id="72" name="Line 27"/>
          <p:cNvSpPr/>
          <p:nvPr/>
        </p:nvSpPr>
        <p:spPr>
          <a:xfrm>
            <a:off x="1368360" y="5373360"/>
            <a:ext cx="1225440" cy="1800"/>
          </a:xfrm>
          <a:prstGeom prst="line">
            <a:avLst/>
          </a:prstGeom>
          <a:ln w="12600">
            <a:solidFill>
              <a:srgbClr val="1f497d"/>
            </a:solidFill>
            <a:round/>
            <a:tailEnd len="med" type="triangle" w="med"/>
          </a:ln>
        </p:spPr>
      </p:sp>
      <p:sp>
        <p:nvSpPr>
          <p:cNvPr id="73" name="CustomShape 28"/>
          <p:cNvSpPr/>
          <p:nvPr/>
        </p:nvSpPr>
        <p:spPr>
          <a:xfrm>
            <a:off x="1635120" y="5167440"/>
            <a:ext cx="812520" cy="212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4f81bd"/>
                </a:solidFill>
                <a:latin typeface="Arial"/>
              </a:rPr>
              <a:t>Apporteurs</a:t>
            </a:r>
            <a:endParaRPr/>
          </a:p>
        </p:txBody>
      </p:sp>
      <p:sp>
        <p:nvSpPr>
          <p:cNvPr id="74" name="Line 29"/>
          <p:cNvSpPr/>
          <p:nvPr/>
        </p:nvSpPr>
        <p:spPr>
          <a:xfrm flipH="1">
            <a:off x="1376280" y="4125600"/>
            <a:ext cx="1225440" cy="1800"/>
          </a:xfrm>
          <a:prstGeom prst="line">
            <a:avLst/>
          </a:prstGeom>
          <a:ln w="12600">
            <a:solidFill>
              <a:srgbClr val="1f497d"/>
            </a:solidFill>
            <a:round/>
            <a:tailEnd len="med" type="triangle" w="med"/>
          </a:ln>
        </p:spPr>
      </p:sp>
      <p:sp>
        <p:nvSpPr>
          <p:cNvPr id="75" name="Line 30"/>
          <p:cNvSpPr/>
          <p:nvPr/>
        </p:nvSpPr>
        <p:spPr>
          <a:xfrm flipH="1">
            <a:off x="1379520" y="3760560"/>
            <a:ext cx="1225440" cy="1800"/>
          </a:xfrm>
          <a:prstGeom prst="line">
            <a:avLst/>
          </a:prstGeom>
          <a:ln w="12600">
            <a:solidFill>
              <a:srgbClr val="00cc00"/>
            </a:solidFill>
            <a:round/>
            <a:tailEnd len="med" type="triangle" w="med"/>
          </a:ln>
        </p:spPr>
      </p:sp>
      <p:sp>
        <p:nvSpPr>
          <p:cNvPr id="76" name="CustomShape 31"/>
          <p:cNvSpPr/>
          <p:nvPr/>
        </p:nvSpPr>
        <p:spPr>
          <a:xfrm>
            <a:off x="1509840" y="3933720"/>
            <a:ext cx="1020240" cy="384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4f81bd"/>
                </a:solidFill>
                <a:latin typeface="Arial"/>
              </a:rPr>
              <a:t>Balance *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4f81bd"/>
                </a:solidFill>
                <a:latin typeface="Arial"/>
              </a:rPr>
              <a:t>Images N-1 &amp; N</a:t>
            </a:r>
            <a:endParaRPr/>
          </a:p>
        </p:txBody>
      </p:sp>
      <p:pic>
        <p:nvPicPr>
          <p:cNvPr id="77" name="Picture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59160" y="4016520"/>
            <a:ext cx="307440" cy="275760"/>
          </a:xfrm>
          <a:prstGeom prst="rect">
            <a:avLst/>
          </a:prstGeom>
          <a:ln w="9360">
            <a:noFill/>
          </a:ln>
        </p:spPr>
      </p:pic>
      <p:sp>
        <p:nvSpPr>
          <p:cNvPr id="78" name="CustomShape 32"/>
          <p:cNvSpPr/>
          <p:nvPr/>
        </p:nvSpPr>
        <p:spPr>
          <a:xfrm>
            <a:off x="1258920" y="3564000"/>
            <a:ext cx="1368000" cy="384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cc00"/>
                </a:solidFill>
                <a:latin typeface="Arial"/>
              </a:rPr>
              <a:t>SPE - Balance à date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cc00"/>
                </a:solidFill>
                <a:latin typeface="Arial"/>
              </a:rPr>
              <a:t>Pour SURFI *</a:t>
            </a:r>
            <a:endParaRPr/>
          </a:p>
        </p:txBody>
      </p:sp>
      <p:sp>
        <p:nvSpPr>
          <p:cNvPr id="79" name="Line 33"/>
          <p:cNvSpPr/>
          <p:nvPr/>
        </p:nvSpPr>
        <p:spPr>
          <a:xfrm>
            <a:off x="1368360" y="3020760"/>
            <a:ext cx="1225440" cy="1800"/>
          </a:xfrm>
          <a:prstGeom prst="line">
            <a:avLst/>
          </a:prstGeom>
          <a:ln w="12600">
            <a:solidFill>
              <a:srgbClr val="4f81bd"/>
            </a:solidFill>
            <a:round/>
            <a:tailEnd len="med" type="triangle" w="med"/>
          </a:ln>
        </p:spPr>
      </p:sp>
      <p:sp>
        <p:nvSpPr>
          <p:cNvPr id="80" name="CustomShape 34"/>
          <p:cNvSpPr/>
          <p:nvPr/>
        </p:nvSpPr>
        <p:spPr>
          <a:xfrm>
            <a:off x="1258920" y="2830680"/>
            <a:ext cx="1368000" cy="384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4f81bd"/>
                </a:solidFill>
                <a:latin typeface="Arial"/>
              </a:rPr>
              <a:t>SPE - Balance consolidée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4f81bd"/>
                </a:solidFill>
                <a:latin typeface="Arial"/>
              </a:rPr>
              <a:t>Banque &amp; Conseil *</a:t>
            </a:r>
            <a:endParaRPr/>
          </a:p>
        </p:txBody>
      </p:sp>
      <p:sp>
        <p:nvSpPr>
          <p:cNvPr id="81" name="CustomShape 35"/>
          <p:cNvSpPr/>
          <p:nvPr/>
        </p:nvSpPr>
        <p:spPr>
          <a:xfrm>
            <a:off x="6788160" y="5000400"/>
            <a:ext cx="863280" cy="471600"/>
          </a:xfrm>
          <a:prstGeom prst="rect">
            <a:avLst/>
          </a:prstGeom>
          <a:solidFill>
            <a:srgbClr val="ffcc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Lyonnaise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de Banque</a:t>
            </a:r>
            <a:endParaRPr/>
          </a:p>
        </p:txBody>
      </p:sp>
      <p:sp>
        <p:nvSpPr>
          <p:cNvPr id="82" name="Line 36"/>
          <p:cNvSpPr/>
          <p:nvPr/>
        </p:nvSpPr>
        <p:spPr>
          <a:xfrm>
            <a:off x="5411520" y="5088960"/>
            <a:ext cx="1225800" cy="1440"/>
          </a:xfrm>
          <a:prstGeom prst="line">
            <a:avLst/>
          </a:prstGeom>
          <a:ln w="12600">
            <a:solidFill>
              <a:srgbClr val="1f497d"/>
            </a:solidFill>
            <a:round/>
            <a:tailEnd len="med" type="triangle" w="med"/>
          </a:ln>
        </p:spPr>
      </p:sp>
      <p:sp>
        <p:nvSpPr>
          <p:cNvPr id="83" name="Line 37"/>
          <p:cNvSpPr/>
          <p:nvPr/>
        </p:nvSpPr>
        <p:spPr>
          <a:xfrm flipH="1">
            <a:off x="5410080" y="5430240"/>
            <a:ext cx="1225440" cy="1440"/>
          </a:xfrm>
          <a:prstGeom prst="line">
            <a:avLst/>
          </a:prstGeom>
          <a:ln w="12600">
            <a:solidFill>
              <a:srgbClr val="00cc00"/>
            </a:solidFill>
            <a:round/>
            <a:tailEnd len="med" type="triangle" w="med"/>
          </a:ln>
        </p:spPr>
      </p:sp>
      <p:sp>
        <p:nvSpPr>
          <p:cNvPr id="84" name="CustomShape 38"/>
          <p:cNvSpPr/>
          <p:nvPr/>
        </p:nvSpPr>
        <p:spPr>
          <a:xfrm>
            <a:off x="5504040" y="5246280"/>
            <a:ext cx="1136160" cy="384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cc00"/>
                </a:solidFill>
                <a:latin typeface="Arial"/>
              </a:rPr>
              <a:t>SPE – Valeurs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cc00"/>
                </a:solidFill>
                <a:latin typeface="Arial"/>
              </a:rPr>
              <a:t> </a:t>
            </a:r>
            <a:r>
              <a:rPr i="1" lang="fr-FR" sz="800">
                <a:solidFill>
                  <a:srgbClr val="00cc00"/>
                </a:solidFill>
                <a:latin typeface="Arial"/>
              </a:rPr>
              <a:t>liquidatives</a:t>
            </a:r>
            <a:endParaRPr/>
          </a:p>
        </p:txBody>
      </p:sp>
      <p:sp>
        <p:nvSpPr>
          <p:cNvPr id="85" name="CustomShape 39"/>
          <p:cNvSpPr/>
          <p:nvPr/>
        </p:nvSpPr>
        <p:spPr>
          <a:xfrm>
            <a:off x="5526000" y="4905000"/>
            <a:ext cx="1294920" cy="384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4f81bd"/>
                </a:solidFill>
                <a:latin typeface="Arial"/>
              </a:rPr>
              <a:t>Ordres générés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4f81bd"/>
                </a:solidFill>
                <a:latin typeface="Arial"/>
              </a:rPr>
              <a:t>Reporting Ad 'hoc</a:t>
            </a:r>
            <a:endParaRPr/>
          </a:p>
        </p:txBody>
      </p:sp>
      <p:sp>
        <p:nvSpPr>
          <p:cNvPr id="86" name="Line 40"/>
          <p:cNvSpPr/>
          <p:nvPr/>
        </p:nvSpPr>
        <p:spPr>
          <a:xfrm flipH="1">
            <a:off x="5411520" y="2706480"/>
            <a:ext cx="1225800" cy="1440"/>
          </a:xfrm>
          <a:prstGeom prst="line">
            <a:avLst/>
          </a:prstGeom>
          <a:ln w="12600">
            <a:solidFill>
              <a:srgbClr val="00cc00"/>
            </a:solidFill>
            <a:round/>
            <a:tailEnd len="med" type="triangle" w="med"/>
          </a:ln>
        </p:spPr>
      </p:sp>
      <p:sp>
        <p:nvSpPr>
          <p:cNvPr id="87" name="Line 41"/>
          <p:cNvSpPr/>
          <p:nvPr/>
        </p:nvSpPr>
        <p:spPr>
          <a:xfrm>
            <a:off x="5411520" y="2527560"/>
            <a:ext cx="1225800" cy="1800"/>
          </a:xfrm>
          <a:prstGeom prst="line">
            <a:avLst/>
          </a:prstGeom>
          <a:ln w="12600">
            <a:solidFill>
              <a:srgbClr val="00cc00"/>
            </a:solidFill>
            <a:round/>
            <a:tailEnd len="med" type="triangle" w="med"/>
          </a:ln>
        </p:spPr>
      </p:sp>
      <p:sp>
        <p:nvSpPr>
          <p:cNvPr id="88" name="Line 42"/>
          <p:cNvSpPr/>
          <p:nvPr/>
        </p:nvSpPr>
        <p:spPr>
          <a:xfrm flipH="1">
            <a:off x="5411520" y="3897360"/>
            <a:ext cx="1225800" cy="1440"/>
          </a:xfrm>
          <a:prstGeom prst="line">
            <a:avLst/>
          </a:prstGeom>
          <a:ln w="12600">
            <a:solidFill>
              <a:srgbClr val="00cc00"/>
            </a:solidFill>
            <a:round/>
            <a:tailEnd len="med" type="triangle" w="med"/>
          </a:ln>
        </p:spPr>
      </p:sp>
      <p:sp>
        <p:nvSpPr>
          <p:cNvPr id="89" name="Line 43"/>
          <p:cNvSpPr/>
          <p:nvPr/>
        </p:nvSpPr>
        <p:spPr>
          <a:xfrm>
            <a:off x="5411520" y="3681360"/>
            <a:ext cx="1225800" cy="1440"/>
          </a:xfrm>
          <a:prstGeom prst="line">
            <a:avLst/>
          </a:prstGeom>
          <a:ln w="12600">
            <a:solidFill>
              <a:srgbClr val="00cc00"/>
            </a:solidFill>
            <a:round/>
            <a:tailEnd len="med" type="triangle" w="med"/>
          </a:ln>
        </p:spPr>
      </p:sp>
      <p:sp>
        <p:nvSpPr>
          <p:cNvPr id="90" name="CustomShape 44"/>
          <p:cNvSpPr/>
          <p:nvPr/>
        </p:nvSpPr>
        <p:spPr>
          <a:xfrm>
            <a:off x="369720" y="5516640"/>
            <a:ext cx="936360" cy="43308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Scanner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Chèques</a:t>
            </a:r>
            <a:endParaRPr/>
          </a:p>
        </p:txBody>
      </p:sp>
      <p:sp>
        <p:nvSpPr>
          <p:cNvPr id="91" name="CustomShape 45"/>
          <p:cNvSpPr/>
          <p:nvPr/>
        </p:nvSpPr>
        <p:spPr>
          <a:xfrm>
            <a:off x="5548680" y="2535840"/>
            <a:ext cx="1041120" cy="212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cc00"/>
                </a:solidFill>
                <a:latin typeface="Arial"/>
              </a:rPr>
              <a:t>Transactions E</a:t>
            </a:r>
            <a:endParaRPr/>
          </a:p>
        </p:txBody>
      </p:sp>
      <p:sp>
        <p:nvSpPr>
          <p:cNvPr id="92" name="CustomShape 46"/>
          <p:cNvSpPr/>
          <p:nvPr/>
        </p:nvSpPr>
        <p:spPr>
          <a:xfrm>
            <a:off x="5643720" y="2367000"/>
            <a:ext cx="1037880" cy="212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cc00"/>
                </a:solidFill>
                <a:latin typeface="Arial"/>
              </a:rPr>
              <a:t>Transactions S</a:t>
            </a:r>
            <a:endParaRPr/>
          </a:p>
        </p:txBody>
      </p:sp>
      <p:sp>
        <p:nvSpPr>
          <p:cNvPr id="93" name="CustomShape 47"/>
          <p:cNvSpPr/>
          <p:nvPr/>
        </p:nvSpPr>
        <p:spPr>
          <a:xfrm>
            <a:off x="5583240" y="3463920"/>
            <a:ext cx="1253880" cy="212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cc00"/>
                </a:solidFill>
                <a:latin typeface="Arial"/>
              </a:rPr>
              <a:t>CRI &amp; FIBEN S</a:t>
            </a:r>
            <a:endParaRPr/>
          </a:p>
        </p:txBody>
      </p:sp>
      <p:sp>
        <p:nvSpPr>
          <p:cNvPr id="94" name="CustomShape 48"/>
          <p:cNvSpPr/>
          <p:nvPr/>
        </p:nvSpPr>
        <p:spPr>
          <a:xfrm>
            <a:off x="5554800" y="3699000"/>
            <a:ext cx="1007640" cy="212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cc00"/>
                </a:solidFill>
                <a:latin typeface="Arial"/>
              </a:rPr>
              <a:t>CRI &amp; FIBEN E </a:t>
            </a:r>
            <a:endParaRPr/>
          </a:p>
        </p:txBody>
      </p:sp>
      <p:pic>
        <p:nvPicPr>
          <p:cNvPr id="95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33360" y="5710320"/>
            <a:ext cx="307440" cy="275760"/>
          </a:xfrm>
          <a:prstGeom prst="rect">
            <a:avLst/>
          </a:prstGeom>
          <a:ln w="9360">
            <a:noFill/>
          </a:ln>
        </p:spPr>
      </p:pic>
      <p:sp>
        <p:nvSpPr>
          <p:cNvPr id="96" name="Line 49"/>
          <p:cNvSpPr/>
          <p:nvPr/>
        </p:nvSpPr>
        <p:spPr>
          <a:xfrm>
            <a:off x="1377720" y="5852880"/>
            <a:ext cx="1225440" cy="1800"/>
          </a:xfrm>
          <a:prstGeom prst="line">
            <a:avLst/>
          </a:prstGeom>
          <a:ln w="12600">
            <a:solidFill>
              <a:srgbClr val="1f497d"/>
            </a:solidFill>
            <a:round/>
            <a:tailEnd len="med" type="triangle" w="med"/>
          </a:ln>
        </p:spPr>
      </p:sp>
      <p:sp>
        <p:nvSpPr>
          <p:cNvPr id="97" name="CustomShape 50"/>
          <p:cNvSpPr/>
          <p:nvPr/>
        </p:nvSpPr>
        <p:spPr>
          <a:xfrm>
            <a:off x="1450800" y="5661000"/>
            <a:ext cx="1153800" cy="384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4f81bd"/>
                </a:solidFill>
                <a:latin typeface="Arial"/>
              </a:rPr>
              <a:t>Image chèque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4f81bd"/>
                </a:solidFill>
                <a:latin typeface="Arial"/>
              </a:rPr>
              <a:t>Remise client</a:t>
            </a:r>
            <a:endParaRPr/>
          </a:p>
        </p:txBody>
      </p:sp>
      <p:sp>
        <p:nvSpPr>
          <p:cNvPr id="98" name="CustomShape 51"/>
          <p:cNvSpPr/>
          <p:nvPr/>
        </p:nvSpPr>
        <p:spPr>
          <a:xfrm>
            <a:off x="2602080" y="6215040"/>
            <a:ext cx="2809440" cy="396360"/>
          </a:xfrm>
          <a:prstGeom prst="rect">
            <a:avLst/>
          </a:prstGeom>
          <a:solidFill>
            <a:srgbClr val="339966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ESAB</a:t>
            </a:r>
            <a:endParaRPr/>
          </a:p>
        </p:txBody>
      </p:sp>
      <p:sp>
        <p:nvSpPr>
          <p:cNvPr id="99" name="Line 52"/>
          <p:cNvSpPr/>
          <p:nvPr/>
        </p:nvSpPr>
        <p:spPr>
          <a:xfrm flipH="1">
            <a:off x="4590720" y="5805360"/>
            <a:ext cx="1440" cy="5475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00" name="Line 53"/>
          <p:cNvSpPr/>
          <p:nvPr/>
        </p:nvSpPr>
        <p:spPr>
          <a:xfrm flipV="1">
            <a:off x="4402080" y="5768640"/>
            <a:ext cx="1440" cy="5479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sp>
      <p:pic>
        <p:nvPicPr>
          <p:cNvPr id="101" name="Picture 1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593120" y="6046920"/>
            <a:ext cx="425160" cy="385560"/>
          </a:xfrm>
          <a:prstGeom prst="rect">
            <a:avLst/>
          </a:prstGeom>
          <a:ln w="9360">
            <a:noFill/>
          </a:ln>
        </p:spPr>
      </p:pic>
      <p:sp>
        <p:nvSpPr>
          <p:cNvPr id="102" name="Line 54"/>
          <p:cNvSpPr/>
          <p:nvPr/>
        </p:nvSpPr>
        <p:spPr>
          <a:xfrm flipH="1">
            <a:off x="6162480" y="6502320"/>
            <a:ext cx="1225440" cy="14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03" name="Line 55"/>
          <p:cNvSpPr/>
          <p:nvPr/>
        </p:nvSpPr>
        <p:spPr>
          <a:xfrm>
            <a:off x="6162480" y="6286320"/>
            <a:ext cx="1225440" cy="14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04" name="CustomShape 56"/>
          <p:cNvSpPr/>
          <p:nvPr/>
        </p:nvSpPr>
        <p:spPr>
          <a:xfrm>
            <a:off x="7523280" y="6308640"/>
            <a:ext cx="720360" cy="303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Client</a:t>
            </a:r>
            <a:endParaRPr/>
          </a:p>
        </p:txBody>
      </p:sp>
      <p:sp>
        <p:nvSpPr>
          <p:cNvPr id="105" name="CustomShape 57"/>
          <p:cNvSpPr/>
          <p:nvPr/>
        </p:nvSpPr>
        <p:spPr>
          <a:xfrm>
            <a:off x="6130800" y="6070680"/>
            <a:ext cx="1542600" cy="212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Relevés d’opérations, RIB</a:t>
            </a:r>
            <a:endParaRPr/>
          </a:p>
        </p:txBody>
      </p:sp>
      <p:sp>
        <p:nvSpPr>
          <p:cNvPr id="106" name="CustomShape 58"/>
          <p:cNvSpPr/>
          <p:nvPr/>
        </p:nvSpPr>
        <p:spPr>
          <a:xfrm>
            <a:off x="6378480" y="6470640"/>
            <a:ext cx="863280" cy="212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Transactions</a:t>
            </a:r>
            <a:endParaRPr/>
          </a:p>
        </p:txBody>
      </p:sp>
      <p:sp>
        <p:nvSpPr>
          <p:cNvPr id="107" name="CustomShape 59"/>
          <p:cNvSpPr/>
          <p:nvPr/>
        </p:nvSpPr>
        <p:spPr>
          <a:xfrm>
            <a:off x="4044240" y="5932440"/>
            <a:ext cx="563760" cy="333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800">
                <a:solidFill>
                  <a:srgbClr val="000000"/>
                </a:solidFill>
                <a:latin typeface="Arial"/>
              </a:rPr>
              <a:t>Dispo SAB</a:t>
            </a:r>
            <a:endParaRPr/>
          </a:p>
        </p:txBody>
      </p:sp>
      <p:sp>
        <p:nvSpPr>
          <p:cNvPr id="108" name="Line 60"/>
          <p:cNvSpPr/>
          <p:nvPr/>
        </p:nvSpPr>
        <p:spPr>
          <a:xfrm flipV="1">
            <a:off x="3897000" y="5768640"/>
            <a:ext cx="1800" cy="5479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09" name="CustomShape 61"/>
          <p:cNvSpPr/>
          <p:nvPr/>
        </p:nvSpPr>
        <p:spPr>
          <a:xfrm>
            <a:off x="3246480" y="5354640"/>
            <a:ext cx="1296720" cy="455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800">
                <a:solidFill>
                  <a:srgbClr val="000000"/>
                </a:solidFill>
                <a:latin typeface="Arial"/>
              </a:rPr>
              <a:t>Virements, prélèvement,</a:t>
            </a:r>
            <a:r>
              <a:rPr lang="fr-FR" sz="800">
                <a:solidFill>
                  <a:srgbClr val="000000"/>
                </a:solidFill>
                <a:latin typeface="Arial"/>
              </a:rPr>
              <a:t>
</a:t>
            </a:r>
            <a:r>
              <a:rPr lang="fr-FR" sz="800">
                <a:solidFill>
                  <a:srgbClr val="000000"/>
                </a:solidFill>
                <a:latin typeface="Arial"/>
              </a:rPr>
              <a:t>remises clients commande chéquier</a:t>
            </a:r>
            <a:endParaRPr/>
          </a:p>
        </p:txBody>
      </p:sp>
      <p:sp>
        <p:nvSpPr>
          <p:cNvPr id="110" name="CustomShape 62"/>
          <p:cNvSpPr/>
          <p:nvPr/>
        </p:nvSpPr>
        <p:spPr>
          <a:xfrm>
            <a:off x="4563360" y="5925960"/>
            <a:ext cx="512280" cy="333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800">
                <a:solidFill>
                  <a:srgbClr val="000000"/>
                </a:solidFill>
                <a:latin typeface="Arial"/>
              </a:rPr>
              <a:t>Flux MMD</a:t>
            </a:r>
            <a:endParaRPr/>
          </a:p>
        </p:txBody>
      </p:sp>
      <p:sp>
        <p:nvSpPr>
          <p:cNvPr id="111" name="CustomShape 63"/>
          <p:cNvSpPr/>
          <p:nvPr/>
        </p:nvSpPr>
        <p:spPr>
          <a:xfrm>
            <a:off x="4695840" y="2565360"/>
            <a:ext cx="604440" cy="43128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35000" sp="35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EUP</a:t>
            </a:r>
            <a:endParaRPr/>
          </a:p>
        </p:txBody>
      </p:sp>
      <p:sp>
        <p:nvSpPr>
          <p:cNvPr id="112" name="CustomShape 64"/>
          <p:cNvSpPr/>
          <p:nvPr/>
        </p:nvSpPr>
        <p:spPr>
          <a:xfrm>
            <a:off x="2674800" y="5048280"/>
            <a:ext cx="628200" cy="39636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35000" sp="35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APO</a:t>
            </a:r>
            <a:endParaRPr/>
          </a:p>
        </p:txBody>
      </p:sp>
      <p:sp>
        <p:nvSpPr>
          <p:cNvPr id="113" name="CustomShape 65"/>
          <p:cNvSpPr/>
          <p:nvPr/>
        </p:nvSpPr>
        <p:spPr>
          <a:xfrm>
            <a:off x="2674800" y="4403880"/>
            <a:ext cx="628200" cy="53784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35000" sp="35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CLI</a:t>
            </a:r>
            <a:endParaRPr/>
          </a:p>
        </p:txBody>
      </p:sp>
      <p:sp>
        <p:nvSpPr>
          <p:cNvPr id="114" name="CustomShape 66"/>
          <p:cNvSpPr/>
          <p:nvPr/>
        </p:nvSpPr>
        <p:spPr>
          <a:xfrm>
            <a:off x="4694400" y="4303440"/>
            <a:ext cx="606240" cy="39636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35000" sp="35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CHQ</a:t>
            </a:r>
            <a:endParaRPr/>
          </a:p>
        </p:txBody>
      </p:sp>
      <p:sp>
        <p:nvSpPr>
          <p:cNvPr id="115" name="CustomShape 67"/>
          <p:cNvSpPr/>
          <p:nvPr/>
        </p:nvSpPr>
        <p:spPr>
          <a:xfrm>
            <a:off x="4691160" y="3681720"/>
            <a:ext cx="604440" cy="39636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35000" sp="35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FIB</a:t>
            </a:r>
            <a:endParaRPr/>
          </a:p>
        </p:txBody>
      </p:sp>
      <p:sp>
        <p:nvSpPr>
          <p:cNvPr id="116" name="CustomShape 68"/>
          <p:cNvSpPr/>
          <p:nvPr/>
        </p:nvSpPr>
        <p:spPr>
          <a:xfrm>
            <a:off x="2674800" y="5557680"/>
            <a:ext cx="604440" cy="39636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35000" sp="35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EIC</a:t>
            </a:r>
            <a:endParaRPr/>
          </a:p>
        </p:txBody>
      </p:sp>
      <p:sp>
        <p:nvSpPr>
          <p:cNvPr id="117" name="Line 69"/>
          <p:cNvSpPr/>
          <p:nvPr/>
        </p:nvSpPr>
        <p:spPr>
          <a:xfrm>
            <a:off x="7773840" y="1306440"/>
            <a:ext cx="542880" cy="1440"/>
          </a:xfrm>
          <a:prstGeom prst="line">
            <a:avLst/>
          </a:prstGeom>
          <a:ln w="12600">
            <a:solidFill>
              <a:srgbClr val="00cc00"/>
            </a:solidFill>
            <a:round/>
            <a:tailEnd len="med" type="triangle" w="med"/>
          </a:ln>
        </p:spPr>
      </p:sp>
      <p:sp>
        <p:nvSpPr>
          <p:cNvPr id="118" name="CustomShape 70"/>
          <p:cNvSpPr/>
          <p:nvPr/>
        </p:nvSpPr>
        <p:spPr>
          <a:xfrm>
            <a:off x="4703760" y="4868280"/>
            <a:ext cx="606240" cy="39636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35000" sp="35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DWH</a:t>
            </a:r>
            <a:endParaRPr/>
          </a:p>
        </p:txBody>
      </p:sp>
      <p:sp>
        <p:nvSpPr>
          <p:cNvPr id="119" name="Line 71"/>
          <p:cNvSpPr/>
          <p:nvPr/>
        </p:nvSpPr>
        <p:spPr>
          <a:xfrm>
            <a:off x="7773840" y="1450800"/>
            <a:ext cx="542880" cy="1440"/>
          </a:xfrm>
          <a:prstGeom prst="line">
            <a:avLst/>
          </a:prstGeom>
          <a:ln w="12600">
            <a:solidFill>
              <a:srgbClr val="1f497d"/>
            </a:solidFill>
            <a:round/>
            <a:tailEnd len="med" type="triangle" w="med"/>
          </a:ln>
        </p:spPr>
      </p:sp>
      <p:sp>
        <p:nvSpPr>
          <p:cNvPr id="120" name="Line 72"/>
          <p:cNvSpPr/>
          <p:nvPr/>
        </p:nvSpPr>
        <p:spPr>
          <a:xfrm>
            <a:off x="7773840" y="1163520"/>
            <a:ext cx="542880" cy="1440"/>
          </a:xfrm>
          <a:prstGeom prst="line">
            <a:avLst/>
          </a:prstGeom>
          <a:ln w="12600">
            <a:solidFill>
              <a:srgbClr val="c0504d"/>
            </a:solidFill>
            <a:round/>
            <a:tailEnd len="med" type="triangle" w="med"/>
          </a:ln>
        </p:spPr>
      </p:sp>
      <p:sp>
        <p:nvSpPr>
          <p:cNvPr id="121" name="CustomShape 73"/>
          <p:cNvSpPr/>
          <p:nvPr/>
        </p:nvSpPr>
        <p:spPr>
          <a:xfrm>
            <a:off x="5554800" y="2747520"/>
            <a:ext cx="1211040" cy="212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4f81bd"/>
                </a:solidFill>
                <a:latin typeface="Arial"/>
              </a:rPr>
              <a:t>Référentiels SEPA</a:t>
            </a:r>
            <a:endParaRPr/>
          </a:p>
        </p:txBody>
      </p:sp>
      <p:sp>
        <p:nvSpPr>
          <p:cNvPr id="122" name="Line 74"/>
          <p:cNvSpPr/>
          <p:nvPr/>
        </p:nvSpPr>
        <p:spPr>
          <a:xfrm flipH="1">
            <a:off x="5411520" y="2922480"/>
            <a:ext cx="1225800" cy="1440"/>
          </a:xfrm>
          <a:prstGeom prst="line">
            <a:avLst/>
          </a:prstGeom>
          <a:ln w="12600">
            <a:solidFill>
              <a:srgbClr val="1f497d"/>
            </a:solidFill>
            <a:round/>
            <a:tailEnd len="med" type="triangle" w="med"/>
          </a:ln>
        </p:spPr>
      </p:sp>
      <p:sp>
        <p:nvSpPr>
          <p:cNvPr id="123" name="CustomShape 75"/>
          <p:cNvSpPr/>
          <p:nvPr/>
        </p:nvSpPr>
        <p:spPr>
          <a:xfrm>
            <a:off x="4703760" y="5371560"/>
            <a:ext cx="606240" cy="39636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35000" sp="35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TIT</a:t>
            </a:r>
            <a:endParaRPr/>
          </a:p>
        </p:txBody>
      </p:sp>
      <p:sp>
        <p:nvSpPr>
          <p:cNvPr id="124" name="CustomShape 76"/>
          <p:cNvSpPr/>
          <p:nvPr/>
        </p:nvSpPr>
        <p:spPr>
          <a:xfrm>
            <a:off x="2687760" y="2279520"/>
            <a:ext cx="628200" cy="42840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35000" sp="35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CPT</a:t>
            </a:r>
            <a:endParaRPr/>
          </a:p>
        </p:txBody>
      </p:sp>
      <p:sp>
        <p:nvSpPr>
          <p:cNvPr id="125" name="CustomShape 77"/>
          <p:cNvSpPr/>
          <p:nvPr/>
        </p:nvSpPr>
        <p:spPr>
          <a:xfrm>
            <a:off x="5700600" y="4040280"/>
            <a:ext cx="725040" cy="212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c0504d"/>
                </a:solidFill>
                <a:latin typeface="Arial"/>
              </a:rPr>
              <a:t>Référentiels</a:t>
            </a:r>
            <a:endParaRPr/>
          </a:p>
        </p:txBody>
      </p:sp>
      <p:sp>
        <p:nvSpPr>
          <p:cNvPr id="126" name="Line 78"/>
          <p:cNvSpPr/>
          <p:nvPr/>
        </p:nvSpPr>
        <p:spPr>
          <a:xfrm flipH="1">
            <a:off x="5408280" y="4046400"/>
            <a:ext cx="1225800" cy="1800"/>
          </a:xfrm>
          <a:prstGeom prst="line">
            <a:avLst/>
          </a:prstGeom>
          <a:ln w="12600">
            <a:solidFill>
              <a:srgbClr val="c0504d"/>
            </a:solidFill>
            <a:round/>
            <a:tailEnd len="med" type="triangle" w="med"/>
          </a:ln>
        </p:spPr>
      </p:sp>
      <p:sp>
        <p:nvSpPr>
          <p:cNvPr id="127" name="CustomShape 79"/>
          <p:cNvSpPr/>
          <p:nvPr/>
        </p:nvSpPr>
        <p:spPr>
          <a:xfrm>
            <a:off x="2649600" y="1053000"/>
            <a:ext cx="936360" cy="791280"/>
          </a:xfrm>
          <a:prstGeom prst="rect">
            <a:avLst/>
          </a:prstGeom>
          <a:solidFill>
            <a:srgbClr val="ff00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OD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Multiligne</a:t>
            </a:r>
            <a:endParaRPr/>
          </a:p>
        </p:txBody>
      </p:sp>
      <p:sp>
        <p:nvSpPr>
          <p:cNvPr id="128" name="Line 80"/>
          <p:cNvSpPr/>
          <p:nvPr/>
        </p:nvSpPr>
        <p:spPr>
          <a:xfrm flipH="1">
            <a:off x="2960640" y="1879560"/>
            <a:ext cx="1440" cy="258480"/>
          </a:xfrm>
          <a:prstGeom prst="line">
            <a:avLst/>
          </a:prstGeom>
          <a:ln w="12600">
            <a:solidFill>
              <a:srgbClr val="4f81bd"/>
            </a:solidFill>
            <a:round/>
            <a:tailEnd len="med" type="triangle" w="med"/>
          </a:ln>
        </p:spPr>
      </p:sp>
      <p:sp>
        <p:nvSpPr>
          <p:cNvPr id="129" name="CustomShape 81"/>
          <p:cNvSpPr/>
          <p:nvPr/>
        </p:nvSpPr>
        <p:spPr>
          <a:xfrm rot="5400000">
            <a:off x="2789280" y="1871280"/>
            <a:ext cx="576000" cy="227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4f81bd"/>
                </a:solidFill>
                <a:latin typeface="Arial"/>
              </a:rPr>
              <a:t>CRE</a:t>
            </a:r>
            <a:endParaRPr/>
          </a:p>
        </p:txBody>
      </p:sp>
      <p:sp>
        <p:nvSpPr>
          <p:cNvPr id="130" name="Line 82"/>
          <p:cNvSpPr/>
          <p:nvPr/>
        </p:nvSpPr>
        <p:spPr>
          <a:xfrm>
            <a:off x="1377720" y="2411280"/>
            <a:ext cx="1225440" cy="1440"/>
          </a:xfrm>
          <a:prstGeom prst="line">
            <a:avLst/>
          </a:prstGeom>
          <a:ln w="12600">
            <a:solidFill>
              <a:srgbClr val="1f497d"/>
            </a:solidFill>
            <a:round/>
            <a:tailEnd len="med" type="triangle" w="med"/>
          </a:ln>
        </p:spPr>
      </p:sp>
      <p:sp>
        <p:nvSpPr>
          <p:cNvPr id="131" name="CustomShape 83"/>
          <p:cNvSpPr/>
          <p:nvPr/>
        </p:nvSpPr>
        <p:spPr>
          <a:xfrm>
            <a:off x="1306440" y="2205000"/>
            <a:ext cx="1368000" cy="212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4f81bd"/>
                </a:solidFill>
                <a:latin typeface="Arial"/>
              </a:rPr>
              <a:t>Fichier CRE Paie</a:t>
            </a:r>
            <a:endParaRPr/>
          </a:p>
        </p:txBody>
      </p:sp>
      <p:sp>
        <p:nvSpPr>
          <p:cNvPr id="132" name="CustomShape 84"/>
          <p:cNvSpPr/>
          <p:nvPr/>
        </p:nvSpPr>
        <p:spPr>
          <a:xfrm>
            <a:off x="4475160" y="1049400"/>
            <a:ext cx="791640" cy="43128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Stockage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des doc.</a:t>
            </a:r>
            <a:endParaRPr/>
          </a:p>
        </p:txBody>
      </p:sp>
      <p:pic>
        <p:nvPicPr>
          <p:cNvPr id="133" name="Picture 1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715080" y="968400"/>
            <a:ext cx="425160" cy="385560"/>
          </a:xfrm>
          <a:prstGeom prst="rect">
            <a:avLst/>
          </a:prstGeom>
          <a:ln w="9360">
            <a:noFill/>
          </a:ln>
        </p:spPr>
      </p:pic>
      <p:sp>
        <p:nvSpPr>
          <p:cNvPr id="134" name="CustomShape 85"/>
          <p:cNvSpPr/>
          <p:nvPr/>
        </p:nvSpPr>
        <p:spPr>
          <a:xfrm>
            <a:off x="6562800" y="1255680"/>
            <a:ext cx="936360" cy="303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400">
                <a:solidFill>
                  <a:srgbClr val="c0504d"/>
                </a:solidFill>
                <a:latin typeface="Arial"/>
              </a:rPr>
              <a:t>Banque</a:t>
            </a:r>
            <a:endParaRPr/>
          </a:p>
        </p:txBody>
      </p:sp>
      <p:sp>
        <p:nvSpPr>
          <p:cNvPr id="135" name="Line 86"/>
          <p:cNvSpPr/>
          <p:nvPr/>
        </p:nvSpPr>
        <p:spPr>
          <a:xfrm>
            <a:off x="5338440" y="1268280"/>
            <a:ext cx="1149480" cy="0"/>
          </a:xfrm>
          <a:prstGeom prst="line">
            <a:avLst/>
          </a:prstGeom>
          <a:ln w="12600">
            <a:solidFill>
              <a:srgbClr val="c0504d"/>
            </a:solidFill>
            <a:round/>
            <a:tailEnd len="med" type="triangle" w="med"/>
          </a:ln>
        </p:spPr>
      </p:sp>
      <p:sp>
        <p:nvSpPr>
          <p:cNvPr id="136" name="CustomShape 87"/>
          <p:cNvSpPr/>
          <p:nvPr/>
        </p:nvSpPr>
        <p:spPr>
          <a:xfrm rot="5400000">
            <a:off x="4868280" y="1662840"/>
            <a:ext cx="86472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4f81bd"/>
                </a:solidFill>
                <a:latin typeface="Arial"/>
              </a:rPr>
              <a:t>Relevés de comptes</a:t>
            </a:r>
            <a:endParaRPr/>
          </a:p>
        </p:txBody>
      </p:sp>
      <p:sp>
        <p:nvSpPr>
          <p:cNvPr id="137" name="CustomShape 88"/>
          <p:cNvSpPr/>
          <p:nvPr/>
        </p:nvSpPr>
        <p:spPr>
          <a:xfrm>
            <a:off x="3585960" y="1052640"/>
            <a:ext cx="888840" cy="431280"/>
          </a:xfrm>
          <a:prstGeom prst="rect">
            <a:avLst/>
          </a:prstGeom>
          <a:solidFill>
            <a:srgbClr val="ff00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Editique</a:t>
            </a:r>
            <a:endParaRPr/>
          </a:p>
        </p:txBody>
      </p:sp>
      <p:pic>
        <p:nvPicPr>
          <p:cNvPr id="138" name="Picture 8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319640" y="933480"/>
            <a:ext cx="307440" cy="275760"/>
          </a:xfrm>
          <a:prstGeom prst="rect">
            <a:avLst/>
          </a:prstGeom>
          <a:ln w="9360">
            <a:noFill/>
          </a:ln>
        </p:spPr>
      </p:pic>
      <p:sp>
        <p:nvSpPr>
          <p:cNvPr id="139" name="Line 89"/>
          <p:cNvSpPr/>
          <p:nvPr/>
        </p:nvSpPr>
        <p:spPr>
          <a:xfrm flipH="1">
            <a:off x="5121000" y="1484280"/>
            <a:ext cx="1800" cy="655560"/>
          </a:xfrm>
          <a:prstGeom prst="line">
            <a:avLst/>
          </a:prstGeom>
          <a:ln w="12600">
            <a:solidFill>
              <a:srgbClr val="1f497d"/>
            </a:solidFill>
            <a:round/>
            <a:tailEnd len="med" type="triangle" w="med"/>
          </a:ln>
        </p:spPr>
      </p:sp>
      <p:sp>
        <p:nvSpPr>
          <p:cNvPr id="140" name="CustomShape 90"/>
          <p:cNvSpPr/>
          <p:nvPr/>
        </p:nvSpPr>
        <p:spPr>
          <a:xfrm>
            <a:off x="5548680" y="1270080"/>
            <a:ext cx="696240" cy="212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c0504d"/>
                </a:solidFill>
                <a:latin typeface="Arial"/>
              </a:rPr>
              <a:t>Documents</a:t>
            </a:r>
            <a:endParaRPr/>
          </a:p>
        </p:txBody>
      </p:sp>
      <p:sp>
        <p:nvSpPr>
          <p:cNvPr id="141" name="Line 91"/>
          <p:cNvSpPr/>
          <p:nvPr/>
        </p:nvSpPr>
        <p:spPr>
          <a:xfrm flipV="1">
            <a:off x="4186080" y="1484280"/>
            <a:ext cx="0" cy="711000"/>
          </a:xfrm>
          <a:prstGeom prst="line">
            <a:avLst/>
          </a:prstGeom>
          <a:ln w="12600">
            <a:solidFill>
              <a:srgbClr val="1f497d"/>
            </a:solidFill>
            <a:round/>
            <a:tailEnd len="med" type="triangle" w="med"/>
          </a:ln>
        </p:spPr>
      </p:sp>
      <p:sp>
        <p:nvSpPr>
          <p:cNvPr id="142" name="CustomShape 92"/>
          <p:cNvSpPr/>
          <p:nvPr/>
        </p:nvSpPr>
        <p:spPr>
          <a:xfrm rot="5400000">
            <a:off x="3639960" y="1740960"/>
            <a:ext cx="864720" cy="227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4f81bd"/>
                </a:solidFill>
                <a:latin typeface="Arial"/>
              </a:rPr>
              <a:t>Extractions</a:t>
            </a:r>
            <a:endParaRPr/>
          </a:p>
        </p:txBody>
      </p:sp>
      <p:pic>
        <p:nvPicPr>
          <p:cNvPr id="143" name="Picture 8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5254560" y="4943160"/>
            <a:ext cx="307440" cy="275760"/>
          </a:xfrm>
          <a:prstGeom prst="rect">
            <a:avLst/>
          </a:prstGeom>
          <a:ln w="9360">
            <a:noFill/>
          </a:ln>
        </p:spPr>
      </p:pic>
      <p:sp>
        <p:nvSpPr>
          <p:cNvPr id="144" name="CustomShape 93"/>
          <p:cNvSpPr/>
          <p:nvPr/>
        </p:nvSpPr>
        <p:spPr>
          <a:xfrm>
            <a:off x="3936960" y="2179800"/>
            <a:ext cx="682200" cy="28692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35000" sp="35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BAS</a:t>
            </a:r>
            <a:endParaRPr/>
          </a:p>
        </p:txBody>
      </p:sp>
      <p:sp>
        <p:nvSpPr>
          <p:cNvPr id="145" name="CustomShape 94"/>
          <p:cNvSpPr/>
          <p:nvPr/>
        </p:nvSpPr>
        <p:spPr>
          <a:xfrm rot="5400000">
            <a:off x="4360680" y="1731600"/>
            <a:ext cx="864720" cy="227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4f81bd"/>
                </a:solidFill>
                <a:latin typeface="Arial"/>
              </a:rPr>
              <a:t>Extractions</a:t>
            </a:r>
            <a:endParaRPr/>
          </a:p>
        </p:txBody>
      </p:sp>
      <p:sp>
        <p:nvSpPr>
          <p:cNvPr id="146" name="Line 95"/>
          <p:cNvSpPr/>
          <p:nvPr/>
        </p:nvSpPr>
        <p:spPr>
          <a:xfrm flipV="1">
            <a:off x="4546440" y="1484280"/>
            <a:ext cx="0" cy="711000"/>
          </a:xfrm>
          <a:prstGeom prst="line">
            <a:avLst/>
          </a:prstGeom>
          <a:ln w="12600">
            <a:solidFill>
              <a:srgbClr val="1f497d"/>
            </a:solidFill>
            <a:round/>
            <a:tailEnd len="med" type="triangle" w="med"/>
          </a:ln>
        </p:spPr>
      </p:sp>
      <p:sp>
        <p:nvSpPr>
          <p:cNvPr id="147" name="CustomShape 96"/>
          <p:cNvSpPr/>
          <p:nvPr/>
        </p:nvSpPr>
        <p:spPr>
          <a:xfrm>
            <a:off x="4691160" y="2192400"/>
            <a:ext cx="682200" cy="28692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35000" sp="35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ESAB</a:t>
            </a:r>
            <a:endParaRPr/>
          </a:p>
        </p:txBody>
      </p:sp>
      <p:sp>
        <p:nvSpPr>
          <p:cNvPr id="148" name="CustomShape 97"/>
          <p:cNvSpPr/>
          <p:nvPr/>
        </p:nvSpPr>
        <p:spPr>
          <a:xfrm>
            <a:off x="369720" y="1941480"/>
            <a:ext cx="936360" cy="5760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ARCOLE</a:t>
            </a:r>
            <a:endParaRPr/>
          </a:p>
        </p:txBody>
      </p:sp>
      <p:sp>
        <p:nvSpPr>
          <p:cNvPr id="149" name="CustomShape 98"/>
          <p:cNvSpPr/>
          <p:nvPr/>
        </p:nvSpPr>
        <p:spPr>
          <a:xfrm>
            <a:off x="369720" y="3627360"/>
            <a:ext cx="936360" cy="71892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DECISIV</a:t>
            </a:r>
            <a:endParaRPr/>
          </a:p>
        </p:txBody>
      </p:sp>
      <p:sp>
        <p:nvSpPr>
          <p:cNvPr id="150" name="CustomShape 99"/>
          <p:cNvSpPr/>
          <p:nvPr/>
        </p:nvSpPr>
        <p:spPr>
          <a:xfrm>
            <a:off x="5411880" y="6191280"/>
            <a:ext cx="756720" cy="43128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Site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Banque</a:t>
            </a:r>
            <a:endParaRPr/>
          </a:p>
        </p:txBody>
      </p:sp>
      <p:sp>
        <p:nvSpPr>
          <p:cNvPr id="151" name="CustomShape 100"/>
          <p:cNvSpPr/>
          <p:nvPr/>
        </p:nvSpPr>
        <p:spPr>
          <a:xfrm>
            <a:off x="8383680" y="1055520"/>
            <a:ext cx="869760" cy="212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c0504d"/>
                </a:solidFill>
                <a:latin typeface="Arial"/>
              </a:rPr>
              <a:t>Métier Banque</a:t>
            </a:r>
            <a:endParaRPr/>
          </a:p>
        </p:txBody>
      </p:sp>
      <p:sp>
        <p:nvSpPr>
          <p:cNvPr id="152" name="CustomShape 101"/>
          <p:cNvSpPr/>
          <p:nvPr/>
        </p:nvSpPr>
        <p:spPr>
          <a:xfrm>
            <a:off x="8388360" y="1195560"/>
            <a:ext cx="466200" cy="212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cc00"/>
                </a:solidFill>
                <a:latin typeface="Arial"/>
              </a:rPr>
              <a:t>SAB</a:t>
            </a:r>
            <a:endParaRPr/>
          </a:p>
        </p:txBody>
      </p:sp>
      <p:sp>
        <p:nvSpPr>
          <p:cNvPr id="153" name="CustomShape 102"/>
          <p:cNvSpPr/>
          <p:nvPr/>
        </p:nvSpPr>
        <p:spPr>
          <a:xfrm>
            <a:off x="8383680" y="1343160"/>
            <a:ext cx="1157040" cy="212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4f81bd"/>
                </a:solidFill>
                <a:latin typeface="Arial"/>
              </a:rPr>
              <a:t>DSI FIducial</a:t>
            </a:r>
            <a:endParaRPr/>
          </a:p>
        </p:txBody>
      </p:sp>
      <p:sp>
        <p:nvSpPr>
          <p:cNvPr id="154" name="CustomShape 103"/>
          <p:cNvSpPr/>
          <p:nvPr/>
        </p:nvSpPr>
        <p:spPr>
          <a:xfrm>
            <a:off x="7667640" y="836640"/>
            <a:ext cx="647280" cy="212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 u="sng">
                <a:solidFill>
                  <a:srgbClr val="000000"/>
                </a:solidFill>
                <a:latin typeface="Arial"/>
              </a:rPr>
              <a:t>Légende :</a:t>
            </a:r>
            <a:endParaRPr/>
          </a:p>
        </p:txBody>
      </p:sp>
      <p:sp>
        <p:nvSpPr>
          <p:cNvPr id="155" name="Line 104"/>
          <p:cNvSpPr/>
          <p:nvPr/>
        </p:nvSpPr>
        <p:spPr>
          <a:xfrm flipH="1">
            <a:off x="1306440" y="6092640"/>
            <a:ext cx="2162160" cy="1440"/>
          </a:xfrm>
          <a:prstGeom prst="line">
            <a:avLst/>
          </a:prstGeom>
          <a:ln w="12600">
            <a:solidFill>
              <a:srgbClr val="1f497d"/>
            </a:solidFill>
            <a:round/>
            <a:tailEnd len="med" type="triangle" w="med"/>
          </a:ln>
        </p:spPr>
      </p:sp>
      <p:sp>
        <p:nvSpPr>
          <p:cNvPr id="156" name="CustomShape 105"/>
          <p:cNvSpPr/>
          <p:nvPr/>
        </p:nvSpPr>
        <p:spPr>
          <a:xfrm>
            <a:off x="1484280" y="6093000"/>
            <a:ext cx="1153800" cy="212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4f81bd"/>
                </a:solidFill>
                <a:latin typeface="Arial"/>
              </a:rPr>
              <a:t>Mail &amp; SMS *</a:t>
            </a:r>
            <a:endParaRPr/>
          </a:p>
        </p:txBody>
      </p:sp>
      <p:sp>
        <p:nvSpPr>
          <p:cNvPr id="157" name="Line 106"/>
          <p:cNvSpPr/>
          <p:nvPr/>
        </p:nvSpPr>
        <p:spPr>
          <a:xfrm>
            <a:off x="3470040" y="5916600"/>
            <a:ext cx="0" cy="360360"/>
          </a:xfrm>
          <a:prstGeom prst="line">
            <a:avLst/>
          </a:prstGeom>
          <a:ln w="12600">
            <a:solidFill>
              <a:srgbClr val="1f497d"/>
            </a:solidFill>
            <a:round/>
          </a:ln>
        </p:spPr>
      </p:sp>
      <p:sp>
        <p:nvSpPr>
          <p:cNvPr id="158" name="CustomShape 107"/>
          <p:cNvSpPr/>
          <p:nvPr/>
        </p:nvSpPr>
        <p:spPr>
          <a:xfrm>
            <a:off x="7667640" y="836640"/>
            <a:ext cx="1476000" cy="791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159" name="CustomShape 108"/>
          <p:cNvSpPr/>
          <p:nvPr/>
        </p:nvSpPr>
        <p:spPr>
          <a:xfrm>
            <a:off x="361800" y="2728800"/>
            <a:ext cx="936360" cy="64728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REFLEX</a:t>
            </a:r>
            <a:endParaRPr/>
          </a:p>
        </p:txBody>
      </p:sp>
      <p:sp>
        <p:nvSpPr>
          <p:cNvPr id="160" name="Line 109"/>
          <p:cNvSpPr/>
          <p:nvPr/>
        </p:nvSpPr>
        <p:spPr>
          <a:xfrm flipV="1">
            <a:off x="439560" y="3385800"/>
            <a:ext cx="0" cy="2160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1" name="Line 110"/>
          <p:cNvSpPr/>
          <p:nvPr/>
        </p:nvSpPr>
        <p:spPr>
          <a:xfrm>
            <a:off x="430200" y="2511360"/>
            <a:ext cx="0" cy="2156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2" name="CustomShape 111"/>
          <p:cNvSpPr/>
          <p:nvPr/>
        </p:nvSpPr>
        <p:spPr>
          <a:xfrm>
            <a:off x="366840" y="2517840"/>
            <a:ext cx="936360" cy="212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800">
                <a:solidFill>
                  <a:srgbClr val="000000"/>
                </a:solidFill>
                <a:latin typeface="Arial"/>
              </a:rPr>
              <a:t>Compta Conseil</a:t>
            </a:r>
            <a:endParaRPr/>
          </a:p>
        </p:txBody>
      </p:sp>
      <p:sp>
        <p:nvSpPr>
          <p:cNvPr id="163" name="CustomShape 112"/>
          <p:cNvSpPr/>
          <p:nvPr/>
        </p:nvSpPr>
        <p:spPr>
          <a:xfrm>
            <a:off x="361800" y="3402000"/>
            <a:ext cx="1199880" cy="212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800">
                <a:solidFill>
                  <a:srgbClr val="000000"/>
                </a:solidFill>
                <a:latin typeface="Arial"/>
              </a:rPr>
              <a:t>Compta Banque</a:t>
            </a:r>
            <a:endParaRPr/>
          </a:p>
        </p:txBody>
      </p:sp>
      <p:sp>
        <p:nvSpPr>
          <p:cNvPr id="164" name="CustomShape 113"/>
          <p:cNvSpPr/>
          <p:nvPr/>
        </p:nvSpPr>
        <p:spPr>
          <a:xfrm>
            <a:off x="376200" y="6000840"/>
            <a:ext cx="936360" cy="43308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Plate-forme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Mail - SMS</a:t>
            </a:r>
            <a:endParaRPr/>
          </a:p>
        </p:txBody>
      </p:sp>
      <p:sp>
        <p:nvSpPr>
          <p:cNvPr id="165" name="TextShape 114"/>
          <p:cNvSpPr txBox="1"/>
          <p:nvPr/>
        </p:nvSpPr>
        <p:spPr>
          <a:xfrm>
            <a:off x="2577600" y="1017000"/>
            <a:ext cx="518400" cy="2322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fr-FR" sz="1000">
                <a:latin typeface="Arial"/>
              </a:rPr>
              <a:t>BFI</a:t>
            </a:r>
            <a:endParaRPr/>
          </a:p>
        </p:txBody>
      </p:sp>
      <p:sp>
        <p:nvSpPr>
          <p:cNvPr id="166" name="CustomShape 115"/>
          <p:cNvSpPr/>
          <p:nvPr/>
        </p:nvSpPr>
        <p:spPr>
          <a:xfrm>
            <a:off x="6783840" y="3010680"/>
            <a:ext cx="863280" cy="469800"/>
          </a:xfrm>
          <a:prstGeom prst="rect">
            <a:avLst/>
          </a:prstGeom>
          <a:solidFill>
            <a:srgbClr val="ffcc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CMCIC</a:t>
            </a:r>
            <a:endParaRPr/>
          </a:p>
        </p:txBody>
      </p:sp>
      <p:sp>
        <p:nvSpPr>
          <p:cNvPr id="167" name="CustomShape 116"/>
          <p:cNvSpPr/>
          <p:nvPr/>
        </p:nvSpPr>
        <p:spPr>
          <a:xfrm>
            <a:off x="4701240" y="3110400"/>
            <a:ext cx="604440" cy="43128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35000" sp="35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CAR</a:t>
            </a:r>
            <a:endParaRPr/>
          </a:p>
        </p:txBody>
      </p:sp>
      <p:sp>
        <p:nvSpPr>
          <p:cNvPr id="168" name="Line 117"/>
          <p:cNvSpPr/>
          <p:nvPr/>
        </p:nvSpPr>
        <p:spPr>
          <a:xfrm>
            <a:off x="5415120" y="3177000"/>
            <a:ext cx="1225800" cy="1800"/>
          </a:xfrm>
          <a:prstGeom prst="line">
            <a:avLst/>
          </a:prstGeom>
          <a:ln w="12600">
            <a:solidFill>
              <a:srgbClr val="00cc00"/>
            </a:solidFill>
            <a:round/>
            <a:tailEnd len="med" type="triangle" w="med"/>
          </a:ln>
        </p:spPr>
      </p:sp>
      <p:sp>
        <p:nvSpPr>
          <p:cNvPr id="169" name="Line 118"/>
          <p:cNvSpPr/>
          <p:nvPr/>
        </p:nvSpPr>
        <p:spPr>
          <a:xfrm flipH="1">
            <a:off x="5415120" y="3355920"/>
            <a:ext cx="1225800" cy="1440"/>
          </a:xfrm>
          <a:prstGeom prst="line">
            <a:avLst/>
          </a:prstGeom>
          <a:ln w="12600">
            <a:solidFill>
              <a:srgbClr val="1f497d"/>
            </a:solidFill>
            <a:round/>
            <a:tailEnd len="med" type="triangle" w="med"/>
          </a:ln>
        </p:spPr>
      </p:sp>
      <p:sp>
        <p:nvSpPr>
          <p:cNvPr id="170" name="CustomShape 119"/>
          <p:cNvSpPr/>
          <p:nvPr/>
        </p:nvSpPr>
        <p:spPr>
          <a:xfrm>
            <a:off x="5889600" y="2982600"/>
            <a:ext cx="410400" cy="212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cc00"/>
                </a:solidFill>
                <a:latin typeface="Arial"/>
              </a:rPr>
              <a:t>P30</a:t>
            </a:r>
            <a:endParaRPr/>
          </a:p>
        </p:txBody>
      </p:sp>
      <p:sp>
        <p:nvSpPr>
          <p:cNvPr id="171" name="CustomShape 120"/>
          <p:cNvSpPr/>
          <p:nvPr/>
        </p:nvSpPr>
        <p:spPr>
          <a:xfrm>
            <a:off x="5472720" y="3183120"/>
            <a:ext cx="1403280" cy="333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4f81bd"/>
                </a:solidFill>
                <a:latin typeface="Arial"/>
              </a:rPr>
              <a:t>P47, P30R, F25, I25, ...</a:t>
            </a:r>
            <a:endParaRPr/>
          </a:p>
        </p:txBody>
      </p:sp>
      <p:pic>
        <p:nvPicPr>
          <p:cNvPr id="172" name="Picture 8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4030560" y="1991160"/>
            <a:ext cx="307440" cy="275760"/>
          </a:xfrm>
          <a:prstGeom prst="rect">
            <a:avLst/>
          </a:prstGeom>
          <a:ln w="9360">
            <a:noFill/>
          </a:ln>
        </p:spPr>
      </p:pic>
      <p:sp>
        <p:nvSpPr>
          <p:cNvPr id="173" name="TextShape 121"/>
          <p:cNvSpPr txBox="1"/>
          <p:nvPr/>
        </p:nvSpPr>
        <p:spPr>
          <a:xfrm>
            <a:off x="8460000" y="1739160"/>
            <a:ext cx="648000" cy="204840"/>
          </a:xfrm>
          <a:prstGeom prst="rect">
            <a:avLst/>
          </a:prstGeom>
        </p:spPr>
        <p:txBody>
          <a:bodyPr lIns="90000" rIns="90000" tIns="45000" bIns="45000"/>
          <a:p>
            <a:r>
              <a:rPr i="1" lang="fr-FR" sz="800">
                <a:solidFill>
                  <a:srgbClr val="eb613d"/>
                </a:solidFill>
                <a:latin typeface="Arial"/>
              </a:rPr>
              <a:t>* A créer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