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gif" ContentType="image/gif"/>
  <Override PartName="/ppt/media/image9.gif" ContentType="image/gif"/>
  <Override PartName="/ppt/media/image8.gif" ContentType="image/gif"/>
  <Override PartName="/ppt/media/image6.png" ContentType="image/png"/>
  <Override PartName="/ppt/media/image5.gif" ContentType="image/gif"/>
  <Override PartName="/ppt/media/image7.png" ContentType="image/png"/>
  <Override PartName="/ppt/media/image4.gif" ContentType="image/gif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3FA1CBD-8A54-4BF1-A5B4-9AC685D208B0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49840" y="9428040"/>
            <a:ext cx="2944800" cy="495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3759DF-FEC0-46FC-80C5-954C2A68DADE}" type="slidenum">
              <a:rPr lang="fr-FR" sz="1200">
                <a:solidFill>
                  <a:srgbClr val="000000"/>
                </a:solidFill>
                <a:latin typeface="Times New Roman"/>
                <a:ea typeface="ＭＳ Ｐゴシック"/>
              </a:rPr>
              <a:t>&lt;numéro&gt;</a:t>
            </a:fld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7440" cy="4465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38880" y="6597720"/>
            <a:ext cx="190368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Page </a:t>
            </a:r>
            <a:fld id="{0309D621-CD5E-482E-ABCE-265BE2DB1DAB}" type="slidenum">
              <a:rPr b="1" lang="fr-FR" sz="1000">
                <a:solidFill>
                  <a:srgbClr val="ffffff"/>
                </a:solidFill>
                <a:latin typeface="Arial"/>
                <a:ea typeface="ＭＳ Ｐゴシック"/>
              </a:rPr>
              <a:t>1</a:t>
            </a:fld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6692760"/>
            <a:ext cx="9142560" cy="17784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6770520" y="6656400"/>
            <a:ext cx="190368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Page </a:t>
            </a:r>
            <a:fld id="{559704AF-BB82-46A6-9B0C-C72110BDF922}" type="slidenum">
              <a:rPr lang="fr-FR" sz="1200">
                <a:solidFill>
                  <a:srgbClr val="ffffff"/>
                </a:solidFill>
                <a:latin typeface="Arial"/>
              </a:rPr>
              <a:t>1</a:t>
            </a:fld>
            <a:endParaRPr/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00" y="115920"/>
            <a:ext cx="1247760" cy="314640"/>
          </a:xfrm>
          <a:prstGeom prst="rect">
            <a:avLst/>
          </a:prstGeom>
          <a:ln w="936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108000" y="6754680"/>
            <a:ext cx="3022920" cy="22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DSI Banque Fiducial -  Chantiers SI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76280"/>
            <a:ext cx="9142560" cy="357480"/>
          </a:xfrm>
          <a:prstGeom prst="rect">
            <a:avLst/>
          </a:prstGeom>
          <a:solidFill>
            <a:srgbClr val="808080"/>
          </a:solidFill>
          <a:ln w="9360">
            <a:noFill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Chantiers SI Banque </a:t>
            </a:r>
            <a:r>
              <a:rPr lang="fr-FR" sz="2000">
                <a:solidFill>
                  <a:srgbClr val="ffffff"/>
                </a:solidFill>
                <a:latin typeface="Arial"/>
                <a:ea typeface="Arial Unicode MS"/>
              </a:rPr>
              <a:t>–</a:t>
            </a:r>
            <a:r>
              <a:rPr lang="fr-FR" sz="2000">
                <a:solidFill>
                  <a:srgbClr val="ffffff"/>
                </a:solidFill>
                <a:latin typeface="Arial Unicode MS"/>
                <a:ea typeface="Arial Unicode MS"/>
              </a:rPr>
              <a:t> Cartographie applicative (Juin 2015)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0" y="-18252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8" name="CustomShape 3"/>
          <p:cNvSpPr/>
          <p:nvPr/>
        </p:nvSpPr>
        <p:spPr>
          <a:xfrm>
            <a:off x="0" y="-18252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9" name="CustomShape 4"/>
          <p:cNvSpPr/>
          <p:nvPr/>
        </p:nvSpPr>
        <p:spPr>
          <a:xfrm>
            <a:off x="0" y="-182520"/>
            <a:ext cx="182880" cy="3654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0" name="CustomShape 5"/>
          <p:cNvSpPr/>
          <p:nvPr/>
        </p:nvSpPr>
        <p:spPr>
          <a:xfrm>
            <a:off x="2603520" y="2133720"/>
            <a:ext cx="2808360" cy="385128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2000" u="sng">
                <a:solidFill>
                  <a:srgbClr val="000000"/>
                </a:solidFill>
                <a:latin typeface="Arial"/>
              </a:rPr>
              <a:t>SAB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2687760" y="2924280"/>
            <a:ext cx="608040" cy="12956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52" name="CustomShape 7"/>
          <p:cNvSpPr/>
          <p:nvPr/>
        </p:nvSpPr>
        <p:spPr>
          <a:xfrm>
            <a:off x="154080" y="1581120"/>
            <a:ext cx="2230560" cy="494208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</p:sp>
      <p:sp>
        <p:nvSpPr>
          <p:cNvPr id="53" name="CustomShape 8"/>
          <p:cNvSpPr/>
          <p:nvPr/>
        </p:nvSpPr>
        <p:spPr>
          <a:xfrm>
            <a:off x="82440" y="1557360"/>
            <a:ext cx="2030400" cy="33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SI Fiducial existant</a:t>
            </a:r>
            <a:endParaRPr/>
          </a:p>
        </p:txBody>
      </p:sp>
      <p:sp>
        <p:nvSpPr>
          <p:cNvPr id="54" name="CustomShape 9"/>
          <p:cNvSpPr/>
          <p:nvPr/>
        </p:nvSpPr>
        <p:spPr>
          <a:xfrm>
            <a:off x="803160" y="907920"/>
            <a:ext cx="5399280" cy="578340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</p:sp>
      <p:sp>
        <p:nvSpPr>
          <p:cNvPr id="55" name="CustomShape 10"/>
          <p:cNvSpPr/>
          <p:nvPr/>
        </p:nvSpPr>
        <p:spPr>
          <a:xfrm>
            <a:off x="803160" y="882720"/>
            <a:ext cx="1195560" cy="576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1600" u="sng">
                <a:solidFill>
                  <a:srgbClr val="000000"/>
                </a:solidFill>
                <a:latin typeface="Arial"/>
              </a:rPr>
              <a:t>SI Banque Fiducial</a:t>
            </a:r>
            <a:endParaRPr/>
          </a:p>
        </p:txBody>
      </p:sp>
      <p:sp>
        <p:nvSpPr>
          <p:cNvPr id="56" name="CustomShape 11"/>
          <p:cNvSpPr/>
          <p:nvPr/>
        </p:nvSpPr>
        <p:spPr>
          <a:xfrm>
            <a:off x="6541920" y="1868400"/>
            <a:ext cx="1328760" cy="4106520"/>
          </a:xfrm>
          <a:prstGeom prst="rect">
            <a:avLst/>
          </a:prstGeom>
          <a:noFill/>
          <a:ln cap="rnd" w="9360">
            <a:solidFill>
              <a:srgbClr val="000000"/>
            </a:solidFill>
            <a:custDash>
              <a:ds d="1225000000" sp="1225000000"/>
            </a:custDash>
            <a:miter/>
          </a:ln>
        </p:spPr>
      </p:sp>
      <p:sp>
        <p:nvSpPr>
          <p:cNvPr id="57" name="CustomShape 12"/>
          <p:cNvSpPr/>
          <p:nvPr/>
        </p:nvSpPr>
        <p:spPr>
          <a:xfrm>
            <a:off x="6491160" y="1825560"/>
            <a:ext cx="1440000" cy="317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>
                <a:solidFill>
                  <a:srgbClr val="000000"/>
                </a:solidFill>
                <a:latin typeface="Arial"/>
              </a:rPr>
              <a:t>SI Partenaires</a:t>
            </a:r>
            <a:endParaRPr/>
          </a:p>
        </p:txBody>
      </p:sp>
      <p:sp>
        <p:nvSpPr>
          <p:cNvPr id="58" name="CustomShape 13"/>
          <p:cNvSpPr/>
          <p:nvPr/>
        </p:nvSpPr>
        <p:spPr>
          <a:xfrm>
            <a:off x="6778800" y="2341440"/>
            <a:ext cx="925200" cy="71928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CASA</a:t>
            </a:r>
            <a:endParaRPr/>
          </a:p>
        </p:txBody>
      </p:sp>
      <p:sp>
        <p:nvSpPr>
          <p:cNvPr id="59" name="CustomShape 14"/>
          <p:cNvSpPr/>
          <p:nvPr/>
        </p:nvSpPr>
        <p:spPr>
          <a:xfrm>
            <a:off x="6788160" y="3159000"/>
            <a:ext cx="915840" cy="71928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BDF</a:t>
            </a:r>
            <a:endParaRPr/>
          </a:p>
        </p:txBody>
      </p:sp>
      <p:sp>
        <p:nvSpPr>
          <p:cNvPr id="60" name="CustomShape 15"/>
          <p:cNvSpPr/>
          <p:nvPr/>
        </p:nvSpPr>
        <p:spPr>
          <a:xfrm>
            <a:off x="6788160" y="4005360"/>
            <a:ext cx="915840" cy="5526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SATEL</a:t>
            </a:r>
            <a:endParaRPr/>
          </a:p>
        </p:txBody>
      </p:sp>
      <p:sp>
        <p:nvSpPr>
          <p:cNvPr id="61" name="Line 16"/>
          <p:cNvSpPr/>
          <p:nvPr/>
        </p:nvSpPr>
        <p:spPr>
          <a:xfrm>
            <a:off x="5411520" y="415116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62" name="Line 17"/>
          <p:cNvSpPr/>
          <p:nvPr/>
        </p:nvSpPr>
        <p:spPr>
          <a:xfrm flipH="1">
            <a:off x="5398920" y="436716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63" name="CustomShape 18"/>
          <p:cNvSpPr/>
          <p:nvPr/>
        </p:nvSpPr>
        <p:spPr>
          <a:xfrm>
            <a:off x="5517720" y="3972960"/>
            <a:ext cx="93672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Envoi Façonnier</a:t>
            </a:r>
            <a:endParaRPr/>
          </a:p>
        </p:txBody>
      </p:sp>
      <p:sp>
        <p:nvSpPr>
          <p:cNvPr id="64" name="CustomShape 19"/>
          <p:cNvSpPr/>
          <p:nvPr/>
        </p:nvSpPr>
        <p:spPr>
          <a:xfrm>
            <a:off x="5519160" y="4331160"/>
            <a:ext cx="107964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Retour Façonnier</a:t>
            </a:r>
            <a:endParaRPr/>
          </a:p>
        </p:txBody>
      </p:sp>
      <p:sp>
        <p:nvSpPr>
          <p:cNvPr id="65" name="CustomShape 20"/>
          <p:cNvSpPr/>
          <p:nvPr/>
        </p:nvSpPr>
        <p:spPr>
          <a:xfrm>
            <a:off x="369720" y="4437000"/>
            <a:ext cx="935280" cy="100656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TIERS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FIRME</a:t>
            </a:r>
            <a:endParaRPr/>
          </a:p>
        </p:txBody>
      </p:sp>
      <p:sp>
        <p:nvSpPr>
          <p:cNvPr id="66" name="Line 21"/>
          <p:cNvSpPr/>
          <p:nvPr/>
        </p:nvSpPr>
        <p:spPr>
          <a:xfrm>
            <a:off x="1368360" y="4703760"/>
            <a:ext cx="1225440" cy="144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67" name="Line 22"/>
          <p:cNvSpPr/>
          <p:nvPr/>
        </p:nvSpPr>
        <p:spPr>
          <a:xfrm flipH="1">
            <a:off x="1379520" y="457020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68" name="CustomShape 23"/>
          <p:cNvSpPr/>
          <p:nvPr/>
        </p:nvSpPr>
        <p:spPr>
          <a:xfrm>
            <a:off x="1440000" y="4365720"/>
            <a:ext cx="129384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Flux contributeurs</a:t>
            </a:r>
            <a:endParaRPr/>
          </a:p>
        </p:txBody>
      </p:sp>
      <p:sp>
        <p:nvSpPr>
          <p:cNvPr id="69" name="CustomShape 24"/>
          <p:cNvSpPr/>
          <p:nvPr/>
        </p:nvSpPr>
        <p:spPr>
          <a:xfrm>
            <a:off x="1378080" y="4683240"/>
            <a:ext cx="136692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Flux N° Firme &amp; maj</a:t>
            </a:r>
            <a:endParaRPr/>
          </a:p>
        </p:txBody>
      </p:sp>
      <p:sp>
        <p:nvSpPr>
          <p:cNvPr id="70" name="Line 25"/>
          <p:cNvSpPr/>
          <p:nvPr/>
        </p:nvSpPr>
        <p:spPr>
          <a:xfrm>
            <a:off x="1368360" y="48877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71" name="CustomShape 26"/>
          <p:cNvSpPr/>
          <p:nvPr/>
        </p:nvSpPr>
        <p:spPr>
          <a:xfrm>
            <a:off x="1650960" y="4869000"/>
            <a:ext cx="81144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Prospects</a:t>
            </a:r>
            <a:endParaRPr/>
          </a:p>
        </p:txBody>
      </p:sp>
      <p:sp>
        <p:nvSpPr>
          <p:cNvPr id="72" name="Line 27"/>
          <p:cNvSpPr/>
          <p:nvPr/>
        </p:nvSpPr>
        <p:spPr>
          <a:xfrm>
            <a:off x="1368360" y="53733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73" name="CustomShape 28"/>
          <p:cNvSpPr/>
          <p:nvPr/>
        </p:nvSpPr>
        <p:spPr>
          <a:xfrm>
            <a:off x="1635120" y="5167440"/>
            <a:ext cx="81144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Apporteurs</a:t>
            </a:r>
            <a:endParaRPr/>
          </a:p>
        </p:txBody>
      </p:sp>
      <p:sp>
        <p:nvSpPr>
          <p:cNvPr id="74" name="Line 29"/>
          <p:cNvSpPr/>
          <p:nvPr/>
        </p:nvSpPr>
        <p:spPr>
          <a:xfrm flipH="1">
            <a:off x="1376280" y="409752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75" name="Line 30"/>
          <p:cNvSpPr/>
          <p:nvPr/>
        </p:nvSpPr>
        <p:spPr>
          <a:xfrm flipH="1">
            <a:off x="1379520" y="3760560"/>
            <a:ext cx="122544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76" name="CustomShape 31"/>
          <p:cNvSpPr/>
          <p:nvPr/>
        </p:nvSpPr>
        <p:spPr>
          <a:xfrm>
            <a:off x="1509840" y="3933720"/>
            <a:ext cx="101916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Images N-1 &amp; N</a:t>
            </a:r>
            <a:endParaRPr/>
          </a:p>
        </p:txBody>
      </p:sp>
      <p:pic>
        <p:nvPicPr>
          <p:cNvPr id="77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9160" y="4016520"/>
            <a:ext cx="306360" cy="27468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32"/>
          <p:cNvSpPr/>
          <p:nvPr/>
        </p:nvSpPr>
        <p:spPr>
          <a:xfrm>
            <a:off x="1353960" y="3595680"/>
            <a:ext cx="136692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SPE - Balance à date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Pour SURFI</a:t>
            </a:r>
            <a:endParaRPr/>
          </a:p>
        </p:txBody>
      </p:sp>
      <p:sp>
        <p:nvSpPr>
          <p:cNvPr id="79" name="Line 33"/>
          <p:cNvSpPr/>
          <p:nvPr/>
        </p:nvSpPr>
        <p:spPr>
          <a:xfrm>
            <a:off x="1368360" y="2984760"/>
            <a:ext cx="1225440" cy="18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80" name="CustomShape 34"/>
          <p:cNvSpPr/>
          <p:nvPr/>
        </p:nvSpPr>
        <p:spPr>
          <a:xfrm>
            <a:off x="1258920" y="2822760"/>
            <a:ext cx="136692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Balance consolidée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Banque &amp; Conseil</a:t>
            </a:r>
            <a:endParaRPr/>
          </a:p>
        </p:txBody>
      </p:sp>
      <p:sp>
        <p:nvSpPr>
          <p:cNvPr id="81" name="CustomShape 35"/>
          <p:cNvSpPr/>
          <p:nvPr/>
        </p:nvSpPr>
        <p:spPr>
          <a:xfrm>
            <a:off x="6788160" y="4676400"/>
            <a:ext cx="915840" cy="67176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Lyonnaise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de Banque</a:t>
            </a:r>
            <a:endParaRPr/>
          </a:p>
        </p:txBody>
      </p:sp>
      <p:sp>
        <p:nvSpPr>
          <p:cNvPr id="82" name="Line 36"/>
          <p:cNvSpPr/>
          <p:nvPr/>
        </p:nvSpPr>
        <p:spPr>
          <a:xfrm>
            <a:off x="5411520" y="4836960"/>
            <a:ext cx="122580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83" name="Line 37"/>
          <p:cNvSpPr/>
          <p:nvPr/>
        </p:nvSpPr>
        <p:spPr>
          <a:xfrm flipH="1">
            <a:off x="5410080" y="5178240"/>
            <a:ext cx="1225440" cy="1440"/>
          </a:xfrm>
          <a:prstGeom prst="line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84" name="CustomShape 38"/>
          <p:cNvSpPr/>
          <p:nvPr/>
        </p:nvSpPr>
        <p:spPr>
          <a:xfrm>
            <a:off x="5504040" y="5009760"/>
            <a:ext cx="113508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Valeurs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 </a:t>
            </a:r>
            <a:r>
              <a:rPr i="1" lang="fr-FR" sz="800">
                <a:solidFill>
                  <a:srgbClr val="000000"/>
                </a:solidFill>
                <a:latin typeface="Arial"/>
              </a:rPr>
              <a:t>liquidatives</a:t>
            </a:r>
            <a:endParaRPr/>
          </a:p>
        </p:txBody>
      </p:sp>
      <p:sp>
        <p:nvSpPr>
          <p:cNvPr id="85" name="CustomShape 39"/>
          <p:cNvSpPr/>
          <p:nvPr/>
        </p:nvSpPr>
        <p:spPr>
          <a:xfrm>
            <a:off x="5533920" y="4668840"/>
            <a:ext cx="129384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Ordres générés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Reporting Ad 'hoc</a:t>
            </a:r>
            <a:endParaRPr/>
          </a:p>
        </p:txBody>
      </p:sp>
      <p:sp>
        <p:nvSpPr>
          <p:cNvPr id="86" name="Line 40"/>
          <p:cNvSpPr/>
          <p:nvPr/>
        </p:nvSpPr>
        <p:spPr>
          <a:xfrm flipH="1">
            <a:off x="5411520" y="270648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87" name="Line 41"/>
          <p:cNvSpPr/>
          <p:nvPr/>
        </p:nvSpPr>
        <p:spPr>
          <a:xfrm>
            <a:off x="5411520" y="2563560"/>
            <a:ext cx="122580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88" name="Line 42"/>
          <p:cNvSpPr/>
          <p:nvPr/>
        </p:nvSpPr>
        <p:spPr>
          <a:xfrm flipH="1">
            <a:off x="5411520" y="3573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89" name="Line 43"/>
          <p:cNvSpPr/>
          <p:nvPr/>
        </p:nvSpPr>
        <p:spPr>
          <a:xfrm>
            <a:off x="5411520" y="335736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90" name="CustomShape 44"/>
          <p:cNvSpPr/>
          <p:nvPr/>
        </p:nvSpPr>
        <p:spPr>
          <a:xfrm>
            <a:off x="369720" y="5516640"/>
            <a:ext cx="935280" cy="4320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Scanner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Chèques</a:t>
            </a:r>
            <a:endParaRPr/>
          </a:p>
        </p:txBody>
      </p:sp>
      <p:sp>
        <p:nvSpPr>
          <p:cNvPr id="91" name="CustomShape 45"/>
          <p:cNvSpPr/>
          <p:nvPr/>
        </p:nvSpPr>
        <p:spPr>
          <a:xfrm>
            <a:off x="5583240" y="2697120"/>
            <a:ext cx="104004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E</a:t>
            </a:r>
            <a:endParaRPr/>
          </a:p>
        </p:txBody>
      </p:sp>
      <p:sp>
        <p:nvSpPr>
          <p:cNvPr id="92" name="CustomShape 46"/>
          <p:cNvSpPr/>
          <p:nvPr/>
        </p:nvSpPr>
        <p:spPr>
          <a:xfrm>
            <a:off x="5643720" y="2367000"/>
            <a:ext cx="103680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 S</a:t>
            </a:r>
            <a:endParaRPr/>
          </a:p>
        </p:txBody>
      </p:sp>
      <p:sp>
        <p:nvSpPr>
          <p:cNvPr id="93" name="CustomShape 47"/>
          <p:cNvSpPr/>
          <p:nvPr/>
        </p:nvSpPr>
        <p:spPr>
          <a:xfrm>
            <a:off x="5583240" y="3139920"/>
            <a:ext cx="125280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S</a:t>
            </a:r>
            <a:endParaRPr/>
          </a:p>
        </p:txBody>
      </p:sp>
      <p:sp>
        <p:nvSpPr>
          <p:cNvPr id="94" name="CustomShape 48"/>
          <p:cNvSpPr/>
          <p:nvPr/>
        </p:nvSpPr>
        <p:spPr>
          <a:xfrm>
            <a:off x="5554800" y="3375000"/>
            <a:ext cx="100656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CRI &amp; FIBEN E </a:t>
            </a:r>
            <a:endParaRPr/>
          </a:p>
        </p:txBody>
      </p:sp>
      <p:pic>
        <p:nvPicPr>
          <p:cNvPr id="95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3360" y="5710320"/>
            <a:ext cx="306360" cy="274680"/>
          </a:xfrm>
          <a:prstGeom prst="rect">
            <a:avLst/>
          </a:prstGeom>
          <a:ln w="9360">
            <a:noFill/>
          </a:ln>
        </p:spPr>
      </p:pic>
      <p:sp>
        <p:nvSpPr>
          <p:cNvPr id="96" name="Line 49"/>
          <p:cNvSpPr/>
          <p:nvPr/>
        </p:nvSpPr>
        <p:spPr>
          <a:xfrm>
            <a:off x="1377720" y="5852880"/>
            <a:ext cx="1225440" cy="18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97" name="CustomShape 50"/>
          <p:cNvSpPr/>
          <p:nvPr/>
        </p:nvSpPr>
        <p:spPr>
          <a:xfrm>
            <a:off x="1458720" y="5676840"/>
            <a:ext cx="1152720" cy="383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Image chèque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Remise client</a:t>
            </a:r>
            <a:endParaRPr/>
          </a:p>
        </p:txBody>
      </p:sp>
      <p:sp>
        <p:nvSpPr>
          <p:cNvPr id="98" name="CustomShape 51"/>
          <p:cNvSpPr/>
          <p:nvPr/>
        </p:nvSpPr>
        <p:spPr>
          <a:xfrm>
            <a:off x="2602080" y="6215040"/>
            <a:ext cx="2808360" cy="395280"/>
          </a:xfrm>
          <a:prstGeom prst="rect">
            <a:avLst/>
          </a:prstGeom>
          <a:solidFill>
            <a:srgbClr val="339966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99" name="Line 52"/>
          <p:cNvSpPr/>
          <p:nvPr/>
        </p:nvSpPr>
        <p:spPr>
          <a:xfrm flipH="1">
            <a:off x="4338720" y="5805360"/>
            <a:ext cx="1440" cy="547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pic>
        <p:nvPicPr>
          <p:cNvPr id="100" name="Picture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593120" y="6082920"/>
            <a:ext cx="424080" cy="384480"/>
          </a:xfrm>
          <a:prstGeom prst="rect">
            <a:avLst/>
          </a:prstGeom>
          <a:ln w="9360">
            <a:noFill/>
          </a:ln>
        </p:spPr>
      </p:pic>
      <p:sp>
        <p:nvSpPr>
          <p:cNvPr id="101" name="Line 53"/>
          <p:cNvSpPr/>
          <p:nvPr/>
        </p:nvSpPr>
        <p:spPr>
          <a:xfrm flipH="1">
            <a:off x="6162480" y="6502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02" name="Line 54"/>
          <p:cNvSpPr/>
          <p:nvPr/>
        </p:nvSpPr>
        <p:spPr>
          <a:xfrm>
            <a:off x="6162480" y="628632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03" name="CustomShape 55"/>
          <p:cNvSpPr/>
          <p:nvPr/>
        </p:nvSpPr>
        <p:spPr>
          <a:xfrm>
            <a:off x="7487280" y="6344640"/>
            <a:ext cx="719280" cy="30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Client</a:t>
            </a:r>
            <a:endParaRPr/>
          </a:p>
        </p:txBody>
      </p:sp>
      <p:sp>
        <p:nvSpPr>
          <p:cNvPr id="104" name="CustomShape 56"/>
          <p:cNvSpPr/>
          <p:nvPr/>
        </p:nvSpPr>
        <p:spPr>
          <a:xfrm>
            <a:off x="6130800" y="6070680"/>
            <a:ext cx="154152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Relevés d’opérations, RIB</a:t>
            </a:r>
            <a:endParaRPr/>
          </a:p>
        </p:txBody>
      </p:sp>
      <p:sp>
        <p:nvSpPr>
          <p:cNvPr id="105" name="CustomShape 57"/>
          <p:cNvSpPr/>
          <p:nvPr/>
        </p:nvSpPr>
        <p:spPr>
          <a:xfrm>
            <a:off x="6378480" y="6470640"/>
            <a:ext cx="86220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Transactions</a:t>
            </a:r>
            <a:endParaRPr/>
          </a:p>
        </p:txBody>
      </p:sp>
      <p:sp>
        <p:nvSpPr>
          <p:cNvPr id="106" name="Line 58"/>
          <p:cNvSpPr/>
          <p:nvPr/>
        </p:nvSpPr>
        <p:spPr>
          <a:xfrm flipV="1">
            <a:off x="3717000" y="5768640"/>
            <a:ext cx="1800" cy="54792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07" name="CustomShape 59"/>
          <p:cNvSpPr/>
          <p:nvPr/>
        </p:nvSpPr>
        <p:spPr>
          <a:xfrm>
            <a:off x="4311360" y="5925960"/>
            <a:ext cx="944640" cy="33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Référentiels &amp; Opérations</a:t>
            </a:r>
            <a:endParaRPr/>
          </a:p>
        </p:txBody>
      </p:sp>
      <p:sp>
        <p:nvSpPr>
          <p:cNvPr id="108" name="CustomShape 60"/>
          <p:cNvSpPr/>
          <p:nvPr/>
        </p:nvSpPr>
        <p:spPr>
          <a:xfrm>
            <a:off x="4695840" y="2565360"/>
            <a:ext cx="603360" cy="43020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EUP</a:t>
            </a:r>
            <a:endParaRPr/>
          </a:p>
        </p:txBody>
      </p:sp>
      <p:sp>
        <p:nvSpPr>
          <p:cNvPr id="109" name="CustomShape 61"/>
          <p:cNvSpPr/>
          <p:nvPr/>
        </p:nvSpPr>
        <p:spPr>
          <a:xfrm>
            <a:off x="2674800" y="5048280"/>
            <a:ext cx="62712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APO</a:t>
            </a:r>
            <a:endParaRPr/>
          </a:p>
        </p:txBody>
      </p:sp>
      <p:sp>
        <p:nvSpPr>
          <p:cNvPr id="110" name="CustomShape 62"/>
          <p:cNvSpPr/>
          <p:nvPr/>
        </p:nvSpPr>
        <p:spPr>
          <a:xfrm>
            <a:off x="2674800" y="4403880"/>
            <a:ext cx="627120" cy="53676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CLI</a:t>
            </a:r>
            <a:endParaRPr/>
          </a:p>
        </p:txBody>
      </p:sp>
      <p:sp>
        <p:nvSpPr>
          <p:cNvPr id="111" name="CustomShape 63"/>
          <p:cNvSpPr/>
          <p:nvPr/>
        </p:nvSpPr>
        <p:spPr>
          <a:xfrm>
            <a:off x="4694400" y="4051440"/>
            <a:ext cx="60516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CHQ</a:t>
            </a:r>
            <a:endParaRPr/>
          </a:p>
        </p:txBody>
      </p:sp>
      <p:sp>
        <p:nvSpPr>
          <p:cNvPr id="112" name="CustomShape 64"/>
          <p:cNvSpPr/>
          <p:nvPr/>
        </p:nvSpPr>
        <p:spPr>
          <a:xfrm>
            <a:off x="4464000" y="3357720"/>
            <a:ext cx="83052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FIB, CRI</a:t>
            </a:r>
            <a:endParaRPr/>
          </a:p>
        </p:txBody>
      </p:sp>
      <p:sp>
        <p:nvSpPr>
          <p:cNvPr id="113" name="CustomShape 65"/>
          <p:cNvSpPr/>
          <p:nvPr/>
        </p:nvSpPr>
        <p:spPr>
          <a:xfrm>
            <a:off x="2674800" y="5557680"/>
            <a:ext cx="60336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EIC</a:t>
            </a:r>
            <a:endParaRPr/>
          </a:p>
        </p:txBody>
      </p:sp>
      <p:sp>
        <p:nvSpPr>
          <p:cNvPr id="114" name="CustomShape 66"/>
          <p:cNvSpPr/>
          <p:nvPr/>
        </p:nvSpPr>
        <p:spPr>
          <a:xfrm>
            <a:off x="4703760" y="4580280"/>
            <a:ext cx="60516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15" name="Line 67"/>
          <p:cNvSpPr/>
          <p:nvPr/>
        </p:nvSpPr>
        <p:spPr>
          <a:xfrm>
            <a:off x="7773840" y="1306800"/>
            <a:ext cx="542880" cy="1440"/>
          </a:xfrm>
          <a:prstGeom prst="line">
            <a:avLst/>
          </a:prstGeom>
          <a:ln w="12600">
            <a:solidFill>
              <a:srgbClr val="1f497d"/>
            </a:solidFill>
            <a:round/>
            <a:tailEnd len="med" type="triangle" w="med"/>
          </a:ln>
        </p:spPr>
      </p:sp>
      <p:sp>
        <p:nvSpPr>
          <p:cNvPr id="116" name="Line 68"/>
          <p:cNvSpPr/>
          <p:nvPr/>
        </p:nvSpPr>
        <p:spPr>
          <a:xfrm>
            <a:off x="7773840" y="1163520"/>
            <a:ext cx="542880" cy="1440"/>
          </a:xfrm>
          <a:prstGeom prst="line">
            <a:avLst/>
          </a:prstGeom>
          <a:ln w="12600">
            <a:solidFill>
              <a:srgbClr val="c0504d"/>
            </a:solidFill>
            <a:round/>
            <a:tailEnd len="med" type="triangle" w="med"/>
          </a:ln>
        </p:spPr>
      </p:sp>
      <p:sp>
        <p:nvSpPr>
          <p:cNvPr id="117" name="CustomShape 69"/>
          <p:cNvSpPr/>
          <p:nvPr/>
        </p:nvSpPr>
        <p:spPr>
          <a:xfrm>
            <a:off x="5554800" y="2927520"/>
            <a:ext cx="120996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 SEPA</a:t>
            </a:r>
            <a:endParaRPr/>
          </a:p>
        </p:txBody>
      </p:sp>
      <p:sp>
        <p:nvSpPr>
          <p:cNvPr id="118" name="Line 70"/>
          <p:cNvSpPr/>
          <p:nvPr/>
        </p:nvSpPr>
        <p:spPr>
          <a:xfrm flipH="1">
            <a:off x="5411520" y="2922480"/>
            <a:ext cx="1225800" cy="144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19" name="CustomShape 71"/>
          <p:cNvSpPr/>
          <p:nvPr/>
        </p:nvSpPr>
        <p:spPr>
          <a:xfrm>
            <a:off x="4703760" y="5011560"/>
            <a:ext cx="60516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TIT</a:t>
            </a:r>
            <a:endParaRPr/>
          </a:p>
        </p:txBody>
      </p:sp>
      <p:sp>
        <p:nvSpPr>
          <p:cNvPr id="120" name="CustomShape 72"/>
          <p:cNvSpPr/>
          <p:nvPr/>
        </p:nvSpPr>
        <p:spPr>
          <a:xfrm>
            <a:off x="2687760" y="2279520"/>
            <a:ext cx="627120" cy="42732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CPT</a:t>
            </a:r>
            <a:endParaRPr/>
          </a:p>
        </p:txBody>
      </p:sp>
      <p:sp>
        <p:nvSpPr>
          <p:cNvPr id="121" name="CustomShape 73"/>
          <p:cNvSpPr/>
          <p:nvPr/>
        </p:nvSpPr>
        <p:spPr>
          <a:xfrm>
            <a:off x="5700600" y="3716280"/>
            <a:ext cx="723960" cy="210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* Référentiels</a:t>
            </a:r>
            <a:endParaRPr/>
          </a:p>
        </p:txBody>
      </p:sp>
      <p:sp>
        <p:nvSpPr>
          <p:cNvPr id="122" name="Line 74"/>
          <p:cNvSpPr/>
          <p:nvPr/>
        </p:nvSpPr>
        <p:spPr>
          <a:xfrm flipH="1">
            <a:off x="5408280" y="3722400"/>
            <a:ext cx="1225800" cy="1800"/>
          </a:xfrm>
          <a:prstGeom prst="line">
            <a:avLst/>
          </a:prstGeom>
          <a:ln w="12600">
            <a:solidFill>
              <a:srgbClr val="dc2300"/>
            </a:solidFill>
            <a:round/>
            <a:tailEnd len="med" type="triangle" w="med"/>
          </a:ln>
        </p:spPr>
      </p:sp>
      <p:sp>
        <p:nvSpPr>
          <p:cNvPr id="123" name="CustomShape 75"/>
          <p:cNvSpPr/>
          <p:nvPr/>
        </p:nvSpPr>
        <p:spPr>
          <a:xfrm>
            <a:off x="2721600" y="1413000"/>
            <a:ext cx="445320" cy="430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OD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BFI</a:t>
            </a:r>
            <a:endParaRPr/>
          </a:p>
        </p:txBody>
      </p:sp>
      <p:sp>
        <p:nvSpPr>
          <p:cNvPr id="124" name="Line 76"/>
          <p:cNvSpPr/>
          <p:nvPr/>
        </p:nvSpPr>
        <p:spPr>
          <a:xfrm flipH="1">
            <a:off x="2960640" y="1879560"/>
            <a:ext cx="1440" cy="25848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5" name="CustomShape 77"/>
          <p:cNvSpPr/>
          <p:nvPr/>
        </p:nvSpPr>
        <p:spPr>
          <a:xfrm rot="5400000">
            <a:off x="2826360" y="1871280"/>
            <a:ext cx="574920" cy="2264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CRE</a:t>
            </a:r>
            <a:endParaRPr/>
          </a:p>
        </p:txBody>
      </p:sp>
      <p:sp>
        <p:nvSpPr>
          <p:cNvPr id="126" name="Line 78"/>
          <p:cNvSpPr/>
          <p:nvPr/>
        </p:nvSpPr>
        <p:spPr>
          <a:xfrm>
            <a:off x="1377720" y="24112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27" name="CustomShape 79"/>
          <p:cNvSpPr/>
          <p:nvPr/>
        </p:nvSpPr>
        <p:spPr>
          <a:xfrm>
            <a:off x="1306440" y="2205000"/>
            <a:ext cx="136692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Fichier CRE Paie</a:t>
            </a:r>
            <a:endParaRPr/>
          </a:p>
        </p:txBody>
      </p:sp>
      <p:sp>
        <p:nvSpPr>
          <p:cNvPr id="128" name="CustomShape 80"/>
          <p:cNvSpPr/>
          <p:nvPr/>
        </p:nvSpPr>
        <p:spPr>
          <a:xfrm>
            <a:off x="4655160" y="1049400"/>
            <a:ext cx="790560" cy="430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Stockage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des doc.</a:t>
            </a:r>
            <a:endParaRPr/>
          </a:p>
        </p:txBody>
      </p:sp>
      <p:pic>
        <p:nvPicPr>
          <p:cNvPr id="129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080" y="968400"/>
            <a:ext cx="424080" cy="384480"/>
          </a:xfrm>
          <a:prstGeom prst="rect">
            <a:avLst/>
          </a:prstGeom>
          <a:ln w="9360">
            <a:noFill/>
          </a:ln>
        </p:spPr>
      </p:pic>
      <p:sp>
        <p:nvSpPr>
          <p:cNvPr id="130" name="CustomShape 81"/>
          <p:cNvSpPr/>
          <p:nvPr/>
        </p:nvSpPr>
        <p:spPr>
          <a:xfrm>
            <a:off x="6562800" y="1255680"/>
            <a:ext cx="935280" cy="302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c0504d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131" name="Line 82"/>
          <p:cNvSpPr/>
          <p:nvPr/>
        </p:nvSpPr>
        <p:spPr>
          <a:xfrm>
            <a:off x="5338440" y="1268280"/>
            <a:ext cx="114948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32" name="CustomShape 83"/>
          <p:cNvSpPr/>
          <p:nvPr/>
        </p:nvSpPr>
        <p:spPr>
          <a:xfrm rot="5400000">
            <a:off x="4869360" y="1662840"/>
            <a:ext cx="863640" cy="36360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Relevés de comptes</a:t>
            </a:r>
            <a:endParaRPr/>
          </a:p>
        </p:txBody>
      </p:sp>
      <p:sp>
        <p:nvSpPr>
          <p:cNvPr id="133" name="CustomShape 84"/>
          <p:cNvSpPr/>
          <p:nvPr/>
        </p:nvSpPr>
        <p:spPr>
          <a:xfrm>
            <a:off x="3934440" y="1052640"/>
            <a:ext cx="719280" cy="430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Editique</a:t>
            </a:r>
            <a:endParaRPr/>
          </a:p>
        </p:txBody>
      </p:sp>
      <p:pic>
        <p:nvPicPr>
          <p:cNvPr id="134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427640" y="933480"/>
            <a:ext cx="306360" cy="274680"/>
          </a:xfrm>
          <a:prstGeom prst="rect">
            <a:avLst/>
          </a:prstGeom>
          <a:ln w="9360">
            <a:noFill/>
          </a:ln>
        </p:spPr>
      </p:pic>
      <p:sp>
        <p:nvSpPr>
          <p:cNvPr id="135" name="Line 85"/>
          <p:cNvSpPr/>
          <p:nvPr/>
        </p:nvSpPr>
        <p:spPr>
          <a:xfrm flipH="1">
            <a:off x="5121000" y="1484280"/>
            <a:ext cx="1800" cy="65556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36" name="CustomShape 86"/>
          <p:cNvSpPr/>
          <p:nvPr/>
        </p:nvSpPr>
        <p:spPr>
          <a:xfrm>
            <a:off x="5548680" y="1270080"/>
            <a:ext cx="695160" cy="210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ou Documents</a:t>
            </a:r>
            <a:endParaRPr/>
          </a:p>
        </p:txBody>
      </p:sp>
      <p:sp>
        <p:nvSpPr>
          <p:cNvPr id="137" name="Line 87"/>
          <p:cNvSpPr/>
          <p:nvPr/>
        </p:nvSpPr>
        <p:spPr>
          <a:xfrm flipV="1">
            <a:off x="418608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38" name="CustomShape 88"/>
          <p:cNvSpPr/>
          <p:nvPr/>
        </p:nvSpPr>
        <p:spPr>
          <a:xfrm rot="5400000">
            <a:off x="3713040" y="1740960"/>
            <a:ext cx="863640" cy="2264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139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254560" y="4619160"/>
            <a:ext cx="306360" cy="27468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89"/>
          <p:cNvSpPr/>
          <p:nvPr/>
        </p:nvSpPr>
        <p:spPr>
          <a:xfrm>
            <a:off x="3384000" y="2179800"/>
            <a:ext cx="1234080" cy="285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DWH</a:t>
            </a:r>
            <a:endParaRPr/>
          </a:p>
        </p:txBody>
      </p:sp>
      <p:sp>
        <p:nvSpPr>
          <p:cNvPr id="141" name="CustomShape 90"/>
          <p:cNvSpPr/>
          <p:nvPr/>
        </p:nvSpPr>
        <p:spPr>
          <a:xfrm rot="5400000">
            <a:off x="4289760" y="1731600"/>
            <a:ext cx="863640" cy="2264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sp>
        <p:nvSpPr>
          <p:cNvPr id="142" name="Line 91"/>
          <p:cNvSpPr/>
          <p:nvPr/>
        </p:nvSpPr>
        <p:spPr>
          <a:xfrm flipV="1">
            <a:off x="4762440" y="14842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43" name="CustomShape 92"/>
          <p:cNvSpPr/>
          <p:nvPr/>
        </p:nvSpPr>
        <p:spPr>
          <a:xfrm>
            <a:off x="4691160" y="2192400"/>
            <a:ext cx="681120" cy="28584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ESAB</a:t>
            </a:r>
            <a:endParaRPr/>
          </a:p>
        </p:txBody>
      </p:sp>
      <p:sp>
        <p:nvSpPr>
          <p:cNvPr id="144" name="CustomShape 93"/>
          <p:cNvSpPr/>
          <p:nvPr/>
        </p:nvSpPr>
        <p:spPr>
          <a:xfrm>
            <a:off x="369720" y="1941480"/>
            <a:ext cx="935280" cy="57492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ARCOLE</a:t>
            </a:r>
            <a:endParaRPr/>
          </a:p>
        </p:txBody>
      </p:sp>
      <p:sp>
        <p:nvSpPr>
          <p:cNvPr id="145" name="CustomShape 94"/>
          <p:cNvSpPr/>
          <p:nvPr/>
        </p:nvSpPr>
        <p:spPr>
          <a:xfrm>
            <a:off x="369720" y="3627360"/>
            <a:ext cx="935280" cy="71784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DECISIV</a:t>
            </a:r>
            <a:endParaRPr/>
          </a:p>
        </p:txBody>
      </p:sp>
      <p:sp>
        <p:nvSpPr>
          <p:cNvPr id="146" name="CustomShape 95"/>
          <p:cNvSpPr/>
          <p:nvPr/>
        </p:nvSpPr>
        <p:spPr>
          <a:xfrm>
            <a:off x="5411880" y="6191280"/>
            <a:ext cx="755640" cy="430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Site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Banque</a:t>
            </a:r>
            <a:endParaRPr/>
          </a:p>
        </p:txBody>
      </p:sp>
      <p:sp>
        <p:nvSpPr>
          <p:cNvPr id="147" name="CustomShape 96"/>
          <p:cNvSpPr/>
          <p:nvPr/>
        </p:nvSpPr>
        <p:spPr>
          <a:xfrm>
            <a:off x="8383680" y="1055520"/>
            <a:ext cx="86868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Manuel</a:t>
            </a:r>
            <a:endParaRPr/>
          </a:p>
        </p:txBody>
      </p:sp>
      <p:sp>
        <p:nvSpPr>
          <p:cNvPr id="148" name="CustomShape 97"/>
          <p:cNvSpPr/>
          <p:nvPr/>
        </p:nvSpPr>
        <p:spPr>
          <a:xfrm>
            <a:off x="8383680" y="1199160"/>
            <a:ext cx="115596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Automatisé</a:t>
            </a:r>
            <a:endParaRPr/>
          </a:p>
        </p:txBody>
      </p:sp>
      <p:sp>
        <p:nvSpPr>
          <p:cNvPr id="149" name="CustomShape 98"/>
          <p:cNvSpPr/>
          <p:nvPr/>
        </p:nvSpPr>
        <p:spPr>
          <a:xfrm>
            <a:off x="7667640" y="836640"/>
            <a:ext cx="64620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 u="sng">
                <a:solidFill>
                  <a:srgbClr val="000000"/>
                </a:solidFill>
                <a:latin typeface="Arial"/>
              </a:rPr>
              <a:t>Légende :</a:t>
            </a:r>
            <a:endParaRPr/>
          </a:p>
        </p:txBody>
      </p:sp>
      <p:sp>
        <p:nvSpPr>
          <p:cNvPr id="150" name="Line 99"/>
          <p:cNvSpPr/>
          <p:nvPr/>
        </p:nvSpPr>
        <p:spPr>
          <a:xfrm flipH="1">
            <a:off x="1306440" y="6092640"/>
            <a:ext cx="216216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51" name="CustomShape 100"/>
          <p:cNvSpPr/>
          <p:nvPr/>
        </p:nvSpPr>
        <p:spPr>
          <a:xfrm>
            <a:off x="1484280" y="6093000"/>
            <a:ext cx="115272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152" name="Line 101"/>
          <p:cNvSpPr/>
          <p:nvPr/>
        </p:nvSpPr>
        <p:spPr>
          <a:xfrm>
            <a:off x="3470040" y="5916600"/>
            <a:ext cx="0" cy="36036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153" name="CustomShape 102"/>
          <p:cNvSpPr/>
          <p:nvPr/>
        </p:nvSpPr>
        <p:spPr>
          <a:xfrm>
            <a:off x="7667640" y="836640"/>
            <a:ext cx="1474920" cy="819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154" name="CustomShape 103"/>
          <p:cNvSpPr/>
          <p:nvPr/>
        </p:nvSpPr>
        <p:spPr>
          <a:xfrm>
            <a:off x="361800" y="2728800"/>
            <a:ext cx="935280" cy="646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REFLEX</a:t>
            </a:r>
            <a:endParaRPr/>
          </a:p>
        </p:txBody>
      </p:sp>
      <p:sp>
        <p:nvSpPr>
          <p:cNvPr id="155" name="Line 104"/>
          <p:cNvSpPr/>
          <p:nvPr/>
        </p:nvSpPr>
        <p:spPr>
          <a:xfrm flipV="1">
            <a:off x="439560" y="3385800"/>
            <a:ext cx="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6" name="Line 105"/>
          <p:cNvSpPr/>
          <p:nvPr/>
        </p:nvSpPr>
        <p:spPr>
          <a:xfrm>
            <a:off x="430200" y="2511360"/>
            <a:ext cx="0" cy="215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7" name="CustomShape 106"/>
          <p:cNvSpPr/>
          <p:nvPr/>
        </p:nvSpPr>
        <p:spPr>
          <a:xfrm>
            <a:off x="366840" y="2517840"/>
            <a:ext cx="93528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Conseil</a:t>
            </a:r>
            <a:endParaRPr/>
          </a:p>
        </p:txBody>
      </p:sp>
      <p:sp>
        <p:nvSpPr>
          <p:cNvPr id="158" name="CustomShape 107"/>
          <p:cNvSpPr/>
          <p:nvPr/>
        </p:nvSpPr>
        <p:spPr>
          <a:xfrm>
            <a:off x="361800" y="3402000"/>
            <a:ext cx="119880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Compta Banque</a:t>
            </a:r>
            <a:endParaRPr/>
          </a:p>
        </p:txBody>
      </p:sp>
      <p:sp>
        <p:nvSpPr>
          <p:cNvPr id="159" name="CustomShape 108"/>
          <p:cNvSpPr/>
          <p:nvPr/>
        </p:nvSpPr>
        <p:spPr>
          <a:xfrm>
            <a:off x="376200" y="6000840"/>
            <a:ext cx="935280" cy="4320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Plateforme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Mail</a:t>
            </a:r>
            <a:endParaRPr/>
          </a:p>
        </p:txBody>
      </p:sp>
      <p:sp>
        <p:nvSpPr>
          <p:cNvPr id="160" name="CustomShape 109"/>
          <p:cNvSpPr/>
          <p:nvPr/>
        </p:nvSpPr>
        <p:spPr>
          <a:xfrm>
            <a:off x="6793200" y="5544000"/>
            <a:ext cx="910800" cy="349200"/>
          </a:xfrm>
          <a:prstGeom prst="rect">
            <a:avLst/>
          </a:prstGeom>
          <a:solidFill>
            <a:srgbClr val="ffcc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Arial"/>
              </a:rPr>
              <a:t>CMCIC</a:t>
            </a:r>
            <a:endParaRPr/>
          </a:p>
        </p:txBody>
      </p:sp>
      <p:sp>
        <p:nvSpPr>
          <p:cNvPr id="161" name="CustomShape 110"/>
          <p:cNvSpPr/>
          <p:nvPr/>
        </p:nvSpPr>
        <p:spPr>
          <a:xfrm>
            <a:off x="3669120" y="5935680"/>
            <a:ext cx="933480" cy="332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800">
                <a:solidFill>
                  <a:srgbClr val="000000"/>
                </a:solidFill>
                <a:latin typeface="Arial"/>
              </a:rPr>
              <a:t>Moyens de paiement</a:t>
            </a:r>
            <a:endParaRPr/>
          </a:p>
        </p:txBody>
      </p:sp>
      <p:sp>
        <p:nvSpPr>
          <p:cNvPr id="162" name="CustomShape 111"/>
          <p:cNvSpPr/>
          <p:nvPr/>
        </p:nvSpPr>
        <p:spPr>
          <a:xfrm>
            <a:off x="4708800" y="5484600"/>
            <a:ext cx="605160" cy="395280"/>
          </a:xfrm>
          <a:prstGeom prst="rect">
            <a:avLst/>
          </a:prstGeom>
          <a:solidFill>
            <a:srgbClr val="339966"/>
          </a:solidFill>
          <a:ln cap="rnd" w="9360">
            <a:solidFill>
              <a:srgbClr val="000000"/>
            </a:solidFill>
            <a:custDash>
              <a:ds d="35000" sp="3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Arial"/>
              </a:rPr>
              <a:t>CB</a:t>
            </a:r>
            <a:endParaRPr/>
          </a:p>
        </p:txBody>
      </p:sp>
      <p:sp>
        <p:nvSpPr>
          <p:cNvPr id="163" name="Line 112"/>
          <p:cNvSpPr/>
          <p:nvPr/>
        </p:nvSpPr>
        <p:spPr>
          <a:xfrm>
            <a:off x="5415120" y="5628600"/>
            <a:ext cx="122580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4" name="CustomShape 113"/>
          <p:cNvSpPr/>
          <p:nvPr/>
        </p:nvSpPr>
        <p:spPr>
          <a:xfrm>
            <a:off x="5382360" y="5426280"/>
            <a:ext cx="1852560" cy="331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P30 - Commandes / Gestion</a:t>
            </a:r>
            <a:endParaRPr/>
          </a:p>
        </p:txBody>
      </p:sp>
      <p:sp>
        <p:nvSpPr>
          <p:cNvPr id="165" name="CustomShape 114"/>
          <p:cNvSpPr/>
          <p:nvPr/>
        </p:nvSpPr>
        <p:spPr>
          <a:xfrm>
            <a:off x="5416920" y="5675400"/>
            <a:ext cx="1314000" cy="331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F25, I25 / P47, P30R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- Opé / Commandes </a:t>
            </a:r>
            <a:endParaRPr/>
          </a:p>
        </p:txBody>
      </p:sp>
      <p:sp>
        <p:nvSpPr>
          <p:cNvPr id="166" name="Line 115"/>
          <p:cNvSpPr/>
          <p:nvPr/>
        </p:nvSpPr>
        <p:spPr>
          <a:xfrm flipH="1">
            <a:off x="5413320" y="5836680"/>
            <a:ext cx="1225440" cy="144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7" name="CustomShape 116"/>
          <p:cNvSpPr/>
          <p:nvPr/>
        </p:nvSpPr>
        <p:spPr>
          <a:xfrm>
            <a:off x="3302640" y="1049040"/>
            <a:ext cx="630720" cy="43020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*BIRT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000000"/>
                </a:solidFill>
                <a:latin typeface="Arial"/>
              </a:rPr>
              <a:t>TALEND</a:t>
            </a:r>
            <a:endParaRPr/>
          </a:p>
        </p:txBody>
      </p:sp>
      <p:sp>
        <p:nvSpPr>
          <p:cNvPr id="168" name="Line 117"/>
          <p:cNvSpPr/>
          <p:nvPr/>
        </p:nvSpPr>
        <p:spPr>
          <a:xfrm flipV="1">
            <a:off x="3719880" y="1487880"/>
            <a:ext cx="0" cy="71100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69" name="CustomShape 118"/>
          <p:cNvSpPr/>
          <p:nvPr/>
        </p:nvSpPr>
        <p:spPr>
          <a:xfrm rot="5400000">
            <a:off x="3244680" y="1728720"/>
            <a:ext cx="863640" cy="226440"/>
          </a:xfrm>
          <a:prstGeom prst="rect">
            <a:avLst/>
          </a:prstGeom>
          <a:noFill/>
          <a:ln w="9360">
            <a:noFill/>
          </a:ln>
        </p:spPr>
        <p:txBody>
          <a:bodyPr lIns="45000" rIns="45000" tIns="90000" bIns="90000"/>
          <a:p>
            <a:pPr algn="ctr">
              <a:lnSpc>
                <a:spcPct val="100000"/>
              </a:lnSpc>
            </a:pPr>
            <a:r>
              <a:rPr lang="fr-FR" sz="900">
                <a:solidFill>
                  <a:srgbClr val="000000"/>
                </a:solidFill>
                <a:latin typeface="Arial"/>
              </a:rPr>
              <a:t>Extractions</a:t>
            </a:r>
            <a:endParaRPr/>
          </a:p>
        </p:txBody>
      </p:sp>
      <p:pic>
        <p:nvPicPr>
          <p:cNvPr id="170" name="Picture 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779640" y="933480"/>
            <a:ext cx="306360" cy="274680"/>
          </a:xfrm>
          <a:prstGeom prst="rect">
            <a:avLst/>
          </a:prstGeom>
          <a:ln w="9360">
            <a:noFill/>
          </a:ln>
        </p:spPr>
      </p:pic>
      <p:sp>
        <p:nvSpPr>
          <p:cNvPr id="171" name="Line 119"/>
          <p:cNvSpPr/>
          <p:nvPr/>
        </p:nvSpPr>
        <p:spPr>
          <a:xfrm>
            <a:off x="3938040" y="1126080"/>
            <a:ext cx="797040" cy="0"/>
          </a:xfrm>
          <a:prstGeom prst="line">
            <a:avLst/>
          </a:prstGeom>
          <a:ln w="12600">
            <a:solidFill>
              <a:srgbClr val="0000ff"/>
            </a:solidFill>
            <a:round/>
            <a:tailEnd len="med" type="triangle" w="med"/>
          </a:ln>
        </p:spPr>
      </p:sp>
      <p:sp>
        <p:nvSpPr>
          <p:cNvPr id="172" name="CustomShape 120"/>
          <p:cNvSpPr/>
          <p:nvPr/>
        </p:nvSpPr>
        <p:spPr>
          <a:xfrm>
            <a:off x="8299440" y="1385640"/>
            <a:ext cx="1155960" cy="210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Projet en cours</a:t>
            </a:r>
            <a:endParaRPr/>
          </a:p>
        </p:txBody>
      </p:sp>
      <p:sp>
        <p:nvSpPr>
          <p:cNvPr id="173" name="CustomShape 121"/>
          <p:cNvSpPr/>
          <p:nvPr/>
        </p:nvSpPr>
        <p:spPr>
          <a:xfrm>
            <a:off x="5528160" y="1057320"/>
            <a:ext cx="695160" cy="210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 sz="800">
                <a:solidFill>
                  <a:srgbClr val="000000"/>
                </a:solidFill>
                <a:latin typeface="Arial"/>
              </a:rPr>
              <a:t>Portail BFI</a:t>
            </a:r>
            <a:endParaRPr/>
          </a:p>
        </p:txBody>
      </p:sp>
      <p:sp>
        <p:nvSpPr>
          <p:cNvPr id="174" name="TextShape 122"/>
          <p:cNvSpPr txBox="1"/>
          <p:nvPr/>
        </p:nvSpPr>
        <p:spPr>
          <a:xfrm>
            <a:off x="7920000" y="1368000"/>
            <a:ext cx="21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fr-FR">
                <a:latin typeface="Arial"/>
              </a:rPr>
              <a:t>*</a:t>
            </a:r>
            <a:endParaRPr/>
          </a:p>
        </p:txBody>
      </p:sp>
      <p:sp>
        <p:nvSpPr>
          <p:cNvPr id="175" name="CustomShape 123"/>
          <p:cNvSpPr/>
          <p:nvPr/>
        </p:nvSpPr>
        <p:spPr>
          <a:xfrm>
            <a:off x="3400200" y="3960000"/>
            <a:ext cx="1207800" cy="1728000"/>
          </a:xfrm>
          <a:prstGeom prst="rect">
            <a:avLst/>
          </a:prstGeom>
          <a:solidFill>
            <a:srgbClr val="339966"/>
          </a:solidFill>
          <a:ln w="9360"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Autres Modules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internes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BAS, HBT*, CRE,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GAR, IDF, ECH,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BAG, TAR, DAT,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ERE, DOR, AUT,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IMP, PRO, CTO*,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SDC, ATD, VGC,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VCC, CRM, ERM,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ECR, FCI, CIR*,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000">
                <a:solidFill>
                  <a:srgbClr val="000000"/>
                </a:solidFill>
                <a:latin typeface="Arial"/>
              </a:rPr>
              <a:t>DGI, IFU</a:t>
            </a:r>
            <a:endParaRPr/>
          </a:p>
        </p:txBody>
      </p:sp>
      <p:sp>
        <p:nvSpPr>
          <p:cNvPr id="176" name="TextShape 124"/>
          <p:cNvSpPr txBox="1"/>
          <p:nvPr/>
        </p:nvSpPr>
        <p:spPr>
          <a:xfrm>
            <a:off x="2628000" y="1044000"/>
            <a:ext cx="648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fr-FR" u="sng">
                <a:latin typeface="Arial"/>
              </a:rPr>
              <a:t>BFI</a:t>
            </a:r>
            <a:endParaRPr/>
          </a:p>
        </p:txBody>
      </p:sp>
      <p:sp>
        <p:nvSpPr>
          <p:cNvPr id="177" name="CustomShape 125"/>
          <p:cNvSpPr/>
          <p:nvPr/>
        </p:nvSpPr>
        <p:spPr>
          <a:xfrm>
            <a:off x="2628000" y="1052640"/>
            <a:ext cx="2817720" cy="963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