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3.png" ContentType="image/png"/>
  <Override PartName="/ppt/media/image20.gif" ContentType="image/gif"/>
  <Override PartName="/ppt/media/image18.gif" ContentType="image/gif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2.png" ContentType="image/png"/>
  <Override PartName="/ppt/media/image17.gif" ContentType="image/gif"/>
  <Override PartName="/ppt/media/image6.png" ContentType="image/png"/>
  <Override PartName="/ppt/media/image5.png" ContentType="image/png"/>
  <Override PartName="/ppt/media/image4.png" ContentType="image/png"/>
  <Override PartName="/ppt/media/image14.gif" ContentType="image/gif"/>
  <Override PartName="/ppt/media/image3.png" ContentType="image/png"/>
  <Override PartName="/ppt/media/image13.gif" ContentType="image/gif"/>
  <Override PartName="/ppt/media/image16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21.gif" ContentType="image/gif"/>
  <Override PartName="/ppt/media/image19.gif" ContentType="image/gif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325A0F1-CA6E-4BFE-BA41-9C8E2DD215EA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9240" cy="123876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38880" y="6597720"/>
            <a:ext cx="1902240" cy="22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1000">
                <a:solidFill>
                  <a:srgbClr val="ffffff"/>
                </a:solidFill>
                <a:latin typeface="Arial"/>
                <a:ea typeface="ＭＳ Ｐゴシック"/>
              </a:rPr>
              <a:t>Page 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6692760"/>
            <a:ext cx="9141120" cy="17640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6770520" y="6656400"/>
            <a:ext cx="1902240" cy="22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Page </a:t>
            </a:r>
            <a:endParaRPr/>
          </a:p>
        </p:txBody>
      </p:sp>
      <p:pic>
        <p:nvPicPr>
          <p:cNvPr id="3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2800" y="115920"/>
            <a:ext cx="1246320" cy="31320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108000" y="6754680"/>
            <a:ext cx="3021480" cy="22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DSI Banque Fiducial -  Chantiers SI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370800" y="948240"/>
            <a:ext cx="8315640" cy="0"/>
          </a:xfrm>
          <a:prstGeom prst="line">
            <a:avLst/>
          </a:prstGeom>
          <a:ln w="19080">
            <a:solidFill>
              <a:srgbClr val="7f7f7f"/>
            </a:solidFill>
            <a:round/>
          </a:ln>
        </p:spPr>
      </p:sp>
      <p:sp>
        <p:nvSpPr>
          <p:cNvPr id="42" name="CustomShape 2"/>
          <p:cNvSpPr/>
          <p:nvPr/>
        </p:nvSpPr>
        <p:spPr>
          <a:xfrm>
            <a:off x="8243640" y="6356520"/>
            <a:ext cx="431280" cy="321120"/>
          </a:xfrm>
          <a:prstGeom prst="round2SameRect">
            <a:avLst>
              <a:gd name="adj1" fmla="val 16667"/>
              <a:gd name="adj2" fmla="val 0"/>
            </a:avLst>
          </a:prstGeom>
          <a:noFill/>
          <a:ln w="255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8599F68-E889-4426-8232-863AD7FCB1CD}" type="slidenum">
              <a:rPr b="1" lang="fr-FR" sz="1400">
                <a:solidFill>
                  <a:srgbClr val="7f7f7f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43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1320" y="6454080"/>
            <a:ext cx="1152000" cy="31644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70800" y="416160"/>
            <a:ext cx="8315640" cy="38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>
                <a:solidFill>
                  <a:srgbClr val="7f7f7f"/>
                </a:solidFill>
                <a:latin typeface="Arial"/>
                <a:ea typeface="Tahoma"/>
              </a:rPr>
              <a:t>Cliquez pour éditer le format du texte-titreModifiez le style du titre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112480" y="6552000"/>
            <a:ext cx="4955760" cy="30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i="1" lang="fr-FR" sz="900">
                <a:solidFill>
                  <a:srgbClr val="ababab"/>
                </a:solidFill>
                <a:latin typeface="Arial"/>
              </a:rPr>
              <a:t>Banque Fiducial -  COPIL #1 - 12/07/2013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16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4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4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>
            <a:off x="370800" y="948240"/>
            <a:ext cx="8315640" cy="0"/>
          </a:xfrm>
          <a:prstGeom prst="line">
            <a:avLst/>
          </a:prstGeom>
          <a:ln w="19080">
            <a:solidFill>
              <a:srgbClr val="7f7f7f"/>
            </a:solidFill>
            <a:round/>
          </a:ln>
        </p:spPr>
      </p:sp>
      <p:sp>
        <p:nvSpPr>
          <p:cNvPr id="82" name="CustomShape 2"/>
          <p:cNvSpPr/>
          <p:nvPr/>
        </p:nvSpPr>
        <p:spPr>
          <a:xfrm>
            <a:off x="8243640" y="6356520"/>
            <a:ext cx="431280" cy="321120"/>
          </a:xfrm>
          <a:prstGeom prst="round2SameRect">
            <a:avLst>
              <a:gd name="adj1" fmla="val 16667"/>
              <a:gd name="adj2" fmla="val 0"/>
            </a:avLst>
          </a:prstGeom>
          <a:noFill/>
          <a:ln w="255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7CC4B20-67CD-4A6C-BC7F-A240CDE839B2}" type="slidenum">
              <a:rPr b="1" lang="fr-FR" sz="1400">
                <a:solidFill>
                  <a:srgbClr val="7f7f7f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83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1320" y="6454080"/>
            <a:ext cx="1152000" cy="316440"/>
          </a:xfrm>
          <a:prstGeom prst="rect">
            <a:avLst/>
          </a:prstGeom>
          <a:ln>
            <a:noFill/>
          </a:ln>
        </p:spPr>
      </p:pic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075680"/>
            <a:ext cx="8229240" cy="5233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1600">
                <a:solidFill>
                  <a:srgbClr val="7f7f7f"/>
                </a:solidFill>
                <a:latin typeface="Arial"/>
                <a:ea typeface="Tahoma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600">
                <a:solidFill>
                  <a:srgbClr val="7f7f7f"/>
                </a:solidFill>
                <a:latin typeface="Arial"/>
                <a:ea typeface="Tahoma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600">
                <a:solidFill>
                  <a:srgbClr val="7f7f7f"/>
                </a:solidFill>
                <a:latin typeface="Arial"/>
                <a:ea typeface="Tahoma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600">
                <a:solidFill>
                  <a:srgbClr val="7f7f7f"/>
                </a:solidFill>
                <a:latin typeface="Arial"/>
                <a:ea typeface="Tahoma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1600">
                <a:solidFill>
                  <a:srgbClr val="7f7f7f"/>
                </a:solidFill>
                <a:latin typeface="Arial"/>
                <a:ea typeface="Tahoma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1600">
                <a:solidFill>
                  <a:srgbClr val="7f7f7f"/>
                </a:solidFill>
                <a:latin typeface="Arial"/>
                <a:ea typeface="Tahoma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SzPct val="110000"/>
              <a:buFont typeface="Wingdings" charset="2"/>
              <a:buChar char=""/>
            </a:pPr>
            <a:r>
              <a:rPr lang="fr-FR" sz="1600">
                <a:solidFill>
                  <a:srgbClr val="7f7f7f"/>
                </a:solidFill>
                <a:latin typeface="Arial"/>
                <a:ea typeface="Tahoma"/>
              </a:rPr>
              <a:t>Septième niveau de planModifiez les styles du texte du masque</a:t>
            </a:r>
            <a:endParaRPr/>
          </a:p>
          <a:p>
            <a:pPr lvl="1">
              <a:lnSpc>
                <a:spcPct val="100000"/>
              </a:lnSpc>
              <a:buSzPct val="110000"/>
              <a:buFont typeface="Wingdings" charset="2"/>
              <a:buChar char=""/>
            </a:pPr>
            <a:r>
              <a:rPr lang="fr-FR" sz="1400">
                <a:solidFill>
                  <a:srgbClr val="7f7f7f"/>
                </a:solidFill>
                <a:latin typeface="Arial"/>
                <a:ea typeface="Tahoma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SzPct val="110000"/>
              <a:buFont typeface="Wingdings" charset="2"/>
              <a:buChar char=""/>
            </a:pPr>
            <a:r>
              <a:rPr lang="fr-FR" sz="1400">
                <a:solidFill>
                  <a:srgbClr val="7f7f7f"/>
                </a:solidFill>
                <a:latin typeface="Arial"/>
                <a:ea typeface="Tahoma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SzPct val="110000"/>
              <a:buFont typeface="Wingdings" charset="2"/>
              <a:buChar char=""/>
            </a:pPr>
            <a:r>
              <a:rPr lang="fr-FR" sz="1400">
                <a:solidFill>
                  <a:srgbClr val="7f7f7f"/>
                </a:solidFill>
                <a:latin typeface="Arial"/>
                <a:ea typeface="Tahoma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SzPct val="110000"/>
              <a:buFont typeface="Wingdings" charset="2"/>
              <a:buChar char=""/>
            </a:pPr>
            <a:r>
              <a:rPr lang="fr-FR" sz="1400">
                <a:solidFill>
                  <a:srgbClr val="7f7f7f"/>
                </a:solidFill>
                <a:latin typeface="Arial"/>
                <a:ea typeface="Tahoma"/>
              </a:rPr>
              <a:t>Cinquième niveau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370800" y="416160"/>
            <a:ext cx="8315640" cy="38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>
                <a:solidFill>
                  <a:srgbClr val="7f7f7f"/>
                </a:solidFill>
                <a:latin typeface="Arial"/>
                <a:ea typeface="Tahoma"/>
              </a:rPr>
              <a:t>Cliquez pour éditer le format du texte-titreModifiez le style du titre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2112480" y="6552000"/>
            <a:ext cx="4955760" cy="30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i="1" lang="fr-FR" sz="900">
                <a:solidFill>
                  <a:srgbClr val="ababab"/>
                </a:solidFill>
                <a:latin typeface="Arial"/>
              </a:rPr>
              <a:t>Banque Fiducial -  COPIL #1 - 12/07/2013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6800" bIns="46800" anchor="ctr"/>
          <a:p>
            <a:pPr algn="r"/>
            <a:r>
              <a:rPr b="1" lang="fr-FR" sz="4000">
                <a:latin typeface="Arial Narrow"/>
              </a:rPr>
              <a:t>Cliquez pour éditer le format du texte-titre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Times New Roman"/>
              <a:buChar char="•"/>
            </a:pPr>
            <a:r>
              <a:rPr lang="fr-FR" sz="2800">
                <a:latin typeface="Arial"/>
              </a:rPr>
              <a:t>Cliquez pour éditer le format du plan de texte</a:t>
            </a:r>
            <a:endParaRPr/>
          </a:p>
          <a:p>
            <a:pPr lvl="1">
              <a:buFont typeface="Times New Roman"/>
              <a:buChar char="–"/>
            </a:pPr>
            <a:r>
              <a:rPr lang="fr-FR" sz="2400">
                <a:latin typeface="Arial"/>
              </a:rPr>
              <a:t>Second niveau de plan</a:t>
            </a:r>
            <a:endParaRPr/>
          </a:p>
          <a:p>
            <a:pPr lvl="2">
              <a:buFont typeface="Times New Roman"/>
              <a:buChar char="•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Font typeface="Times New Roman"/>
              <a:buChar char="–"/>
            </a:pPr>
            <a:r>
              <a:rPr lang="fr-FR">
                <a:latin typeface="Arial"/>
              </a:rPr>
              <a:t>Quatrième niveau de plan</a:t>
            </a:r>
            <a:endParaRPr/>
          </a:p>
          <a:p>
            <a:pPr lvl="4">
              <a:buFont typeface="Times New Roman"/>
              <a:buChar char="»"/>
            </a:pPr>
            <a:r>
              <a:rPr lang="fr-FR" sz="1600">
                <a:latin typeface="Arial"/>
              </a:rPr>
              <a:t>Cinquième niveau de plan</a:t>
            </a:r>
            <a:endParaRPr/>
          </a:p>
          <a:p>
            <a:pPr lvl="5">
              <a:buFont typeface="Times New Roman"/>
              <a:buChar char="»"/>
            </a:pPr>
            <a:r>
              <a:rPr lang="fr-FR" sz="1600">
                <a:latin typeface="Arial"/>
              </a:rPr>
              <a:t>Sixième niveau de plan</a:t>
            </a:r>
            <a:endParaRPr/>
          </a:p>
          <a:p>
            <a:pPr lvl="6">
              <a:buFont typeface="Times New Roman"/>
              <a:buChar char="»"/>
            </a:pPr>
            <a:r>
              <a:rPr lang="fr-FR" sz="16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image" Target="../media/image14.gif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7" Type="http://schemas.openxmlformats.org/officeDocument/2006/relationships/image" Target="../media/image19.gif"/><Relationship Id="rId8" Type="http://schemas.openxmlformats.org/officeDocument/2006/relationships/image" Target="../media/image20.gif"/><Relationship Id="rId9" Type="http://schemas.openxmlformats.org/officeDocument/2006/relationships/image" Target="../media/image21.gif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476280"/>
            <a:ext cx="9141120" cy="35604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Chantiers SI Banque </a:t>
            </a:r>
            <a:r>
              <a:rPr lang="fr-FR" sz="2000">
                <a:solidFill>
                  <a:srgbClr val="ffffff"/>
                </a:solidFill>
                <a:latin typeface="Arial"/>
                <a:ea typeface="Arial Unicode MS"/>
              </a:rPr>
              <a:t>–</a:t>
            </a: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 Cartographie fonctionnelle (Juin 2015)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0" y="-182520"/>
            <a:ext cx="181440" cy="3639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4" name="CustomShape 3"/>
          <p:cNvSpPr/>
          <p:nvPr/>
        </p:nvSpPr>
        <p:spPr>
          <a:xfrm>
            <a:off x="0" y="-182520"/>
            <a:ext cx="181440" cy="3639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5" name="CustomShape 4"/>
          <p:cNvSpPr/>
          <p:nvPr/>
        </p:nvSpPr>
        <p:spPr>
          <a:xfrm>
            <a:off x="0" y="-182520"/>
            <a:ext cx="181440" cy="3639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66" name="Picture 1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3120" y="6082920"/>
            <a:ext cx="422640" cy="383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476280"/>
            <a:ext cx="9141120" cy="35604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Chantiers SI Banque </a:t>
            </a:r>
            <a:r>
              <a:rPr lang="fr-FR" sz="2000">
                <a:solidFill>
                  <a:srgbClr val="ffffff"/>
                </a:solidFill>
                <a:latin typeface="Arial"/>
                <a:ea typeface="Arial Unicode MS"/>
              </a:rPr>
              <a:t>–</a:t>
            </a: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 Cartographie applicative (Juin 2015)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0" y="-182520"/>
            <a:ext cx="181440" cy="3639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9" name="CustomShape 3"/>
          <p:cNvSpPr/>
          <p:nvPr/>
        </p:nvSpPr>
        <p:spPr>
          <a:xfrm>
            <a:off x="0" y="-182520"/>
            <a:ext cx="181440" cy="3639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0" name="CustomShape 4"/>
          <p:cNvSpPr/>
          <p:nvPr/>
        </p:nvSpPr>
        <p:spPr>
          <a:xfrm>
            <a:off x="0" y="-182520"/>
            <a:ext cx="181440" cy="3639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1" name="CustomShape 5"/>
          <p:cNvSpPr/>
          <p:nvPr/>
        </p:nvSpPr>
        <p:spPr>
          <a:xfrm>
            <a:off x="2603520" y="2133720"/>
            <a:ext cx="2806920" cy="3849840"/>
          </a:xfrm>
          <a:prstGeom prst="rect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u="sng">
                <a:solidFill>
                  <a:srgbClr val="000000"/>
                </a:solidFill>
                <a:latin typeface="Arial"/>
              </a:rPr>
              <a:t>SAB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2687760" y="2924280"/>
            <a:ext cx="606600" cy="13946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154080" y="1581120"/>
            <a:ext cx="2229120" cy="494064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</p:sp>
      <p:sp>
        <p:nvSpPr>
          <p:cNvPr id="174" name="CustomShape 8"/>
          <p:cNvSpPr/>
          <p:nvPr/>
        </p:nvSpPr>
        <p:spPr>
          <a:xfrm>
            <a:off x="82440" y="1557360"/>
            <a:ext cx="2028960" cy="331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SI Fiducial existant</a:t>
            </a:r>
            <a:endParaRPr/>
          </a:p>
        </p:txBody>
      </p:sp>
      <p:sp>
        <p:nvSpPr>
          <p:cNvPr id="175" name="CustomShape 9"/>
          <p:cNvSpPr/>
          <p:nvPr/>
        </p:nvSpPr>
        <p:spPr>
          <a:xfrm>
            <a:off x="803160" y="907920"/>
            <a:ext cx="5397840" cy="578196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</p:sp>
      <p:sp>
        <p:nvSpPr>
          <p:cNvPr id="176" name="CustomShape 10"/>
          <p:cNvSpPr/>
          <p:nvPr/>
        </p:nvSpPr>
        <p:spPr>
          <a:xfrm>
            <a:off x="803160" y="882720"/>
            <a:ext cx="1194120" cy="574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00" u="sng">
                <a:solidFill>
                  <a:srgbClr val="000000"/>
                </a:solidFill>
                <a:latin typeface="Arial"/>
              </a:rPr>
              <a:t>SI Banque Fiducial</a:t>
            </a:r>
            <a:endParaRPr/>
          </a:p>
        </p:txBody>
      </p:sp>
      <p:sp>
        <p:nvSpPr>
          <p:cNvPr id="177" name="CustomShape 11"/>
          <p:cNvSpPr/>
          <p:nvPr/>
        </p:nvSpPr>
        <p:spPr>
          <a:xfrm>
            <a:off x="6541920" y="1868400"/>
            <a:ext cx="2386080" cy="410508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-74672960000" sp="-74672960000"/>
            </a:custDash>
            <a:miter/>
          </a:ln>
        </p:spPr>
      </p:sp>
      <p:sp>
        <p:nvSpPr>
          <p:cNvPr id="178" name="CustomShape 12"/>
          <p:cNvSpPr/>
          <p:nvPr/>
        </p:nvSpPr>
        <p:spPr>
          <a:xfrm>
            <a:off x="7103160" y="1825560"/>
            <a:ext cx="1438560" cy="316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Arial"/>
              </a:rPr>
              <a:t>SI Partenaires</a:t>
            </a:r>
            <a:endParaRPr/>
          </a:p>
        </p:txBody>
      </p:sp>
      <p:sp>
        <p:nvSpPr>
          <p:cNvPr id="179" name="CustomShape 13"/>
          <p:cNvSpPr/>
          <p:nvPr/>
        </p:nvSpPr>
        <p:spPr>
          <a:xfrm>
            <a:off x="6778800" y="2341440"/>
            <a:ext cx="923760" cy="71784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CASA</a:t>
            </a:r>
            <a:endParaRPr/>
          </a:p>
        </p:txBody>
      </p:sp>
      <p:sp>
        <p:nvSpPr>
          <p:cNvPr id="180" name="CustomShape 14"/>
          <p:cNvSpPr/>
          <p:nvPr/>
        </p:nvSpPr>
        <p:spPr>
          <a:xfrm>
            <a:off x="6788160" y="3159000"/>
            <a:ext cx="914400" cy="71784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BDF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COFACE</a:t>
            </a:r>
            <a:endParaRPr/>
          </a:p>
        </p:txBody>
      </p:sp>
      <p:sp>
        <p:nvSpPr>
          <p:cNvPr id="181" name="CustomShape 15"/>
          <p:cNvSpPr/>
          <p:nvPr/>
        </p:nvSpPr>
        <p:spPr>
          <a:xfrm>
            <a:off x="6788160" y="4005360"/>
            <a:ext cx="914400" cy="55116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SATEL</a:t>
            </a:r>
            <a:endParaRPr/>
          </a:p>
        </p:txBody>
      </p:sp>
      <p:sp>
        <p:nvSpPr>
          <p:cNvPr id="182" name="Line 16"/>
          <p:cNvSpPr/>
          <p:nvPr/>
        </p:nvSpPr>
        <p:spPr>
          <a:xfrm>
            <a:off x="5411520" y="4151160"/>
            <a:ext cx="122580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83" name="Line 17"/>
          <p:cNvSpPr/>
          <p:nvPr/>
        </p:nvSpPr>
        <p:spPr>
          <a:xfrm flipH="1">
            <a:off x="5398920" y="436716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84" name="CustomShape 18"/>
          <p:cNvSpPr/>
          <p:nvPr/>
        </p:nvSpPr>
        <p:spPr>
          <a:xfrm>
            <a:off x="5517720" y="3972960"/>
            <a:ext cx="93528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Envoi Façonnier</a:t>
            </a:r>
            <a:endParaRPr/>
          </a:p>
        </p:txBody>
      </p:sp>
      <p:sp>
        <p:nvSpPr>
          <p:cNvPr id="185" name="CustomShape 19"/>
          <p:cNvSpPr/>
          <p:nvPr/>
        </p:nvSpPr>
        <p:spPr>
          <a:xfrm>
            <a:off x="5519160" y="4331160"/>
            <a:ext cx="107820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Retour Façonnier</a:t>
            </a:r>
            <a:endParaRPr/>
          </a:p>
        </p:txBody>
      </p:sp>
      <p:sp>
        <p:nvSpPr>
          <p:cNvPr id="186" name="CustomShape 20"/>
          <p:cNvSpPr/>
          <p:nvPr/>
        </p:nvSpPr>
        <p:spPr>
          <a:xfrm>
            <a:off x="369720" y="4536000"/>
            <a:ext cx="933840" cy="83412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REF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TIERS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FIRME</a:t>
            </a:r>
            <a:endParaRPr/>
          </a:p>
        </p:txBody>
      </p:sp>
      <p:sp>
        <p:nvSpPr>
          <p:cNvPr id="187" name="Line 21"/>
          <p:cNvSpPr/>
          <p:nvPr/>
        </p:nvSpPr>
        <p:spPr>
          <a:xfrm>
            <a:off x="1368360" y="4703760"/>
            <a:ext cx="1225440" cy="144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88" name="Line 22"/>
          <p:cNvSpPr/>
          <p:nvPr/>
        </p:nvSpPr>
        <p:spPr>
          <a:xfrm flipH="1">
            <a:off x="1379520" y="4570200"/>
            <a:ext cx="122544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89" name="CustomShape 23"/>
          <p:cNvSpPr/>
          <p:nvPr/>
        </p:nvSpPr>
        <p:spPr>
          <a:xfrm>
            <a:off x="1440000" y="4391640"/>
            <a:ext cx="129240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Flux contributeurs</a:t>
            </a:r>
            <a:endParaRPr/>
          </a:p>
        </p:txBody>
      </p:sp>
      <p:sp>
        <p:nvSpPr>
          <p:cNvPr id="190" name="CustomShape 24"/>
          <p:cNvSpPr/>
          <p:nvPr/>
        </p:nvSpPr>
        <p:spPr>
          <a:xfrm>
            <a:off x="1378080" y="4683240"/>
            <a:ext cx="136548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Flux N° Firme &amp; maj</a:t>
            </a:r>
            <a:endParaRPr/>
          </a:p>
        </p:txBody>
      </p:sp>
      <p:sp>
        <p:nvSpPr>
          <p:cNvPr id="191" name="Line 25"/>
          <p:cNvSpPr/>
          <p:nvPr/>
        </p:nvSpPr>
        <p:spPr>
          <a:xfrm>
            <a:off x="1368360" y="488772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92" name="CustomShape 26"/>
          <p:cNvSpPr/>
          <p:nvPr/>
        </p:nvSpPr>
        <p:spPr>
          <a:xfrm>
            <a:off x="1650960" y="4869000"/>
            <a:ext cx="81000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Prospects</a:t>
            </a:r>
            <a:endParaRPr/>
          </a:p>
        </p:txBody>
      </p:sp>
      <p:sp>
        <p:nvSpPr>
          <p:cNvPr id="193" name="Line 27"/>
          <p:cNvSpPr/>
          <p:nvPr/>
        </p:nvSpPr>
        <p:spPr>
          <a:xfrm>
            <a:off x="1368360" y="5265360"/>
            <a:ext cx="1225440" cy="180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94" name="CustomShape 28"/>
          <p:cNvSpPr/>
          <p:nvPr/>
        </p:nvSpPr>
        <p:spPr>
          <a:xfrm>
            <a:off x="1635120" y="5095440"/>
            <a:ext cx="81000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Apporteurs</a:t>
            </a:r>
            <a:endParaRPr/>
          </a:p>
        </p:txBody>
      </p:sp>
      <p:sp>
        <p:nvSpPr>
          <p:cNvPr id="195" name="Line 29"/>
          <p:cNvSpPr/>
          <p:nvPr/>
        </p:nvSpPr>
        <p:spPr>
          <a:xfrm flipH="1">
            <a:off x="1376280" y="3809520"/>
            <a:ext cx="1225440" cy="180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96" name="Line 30"/>
          <p:cNvSpPr/>
          <p:nvPr/>
        </p:nvSpPr>
        <p:spPr>
          <a:xfrm flipH="1">
            <a:off x="1379520" y="3472560"/>
            <a:ext cx="1225440" cy="180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97" name="CustomShape 31"/>
          <p:cNvSpPr/>
          <p:nvPr/>
        </p:nvSpPr>
        <p:spPr>
          <a:xfrm>
            <a:off x="1509840" y="3645720"/>
            <a:ext cx="1017720" cy="381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Balance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Images N-1 &amp; N</a:t>
            </a:r>
            <a:endParaRPr/>
          </a:p>
        </p:txBody>
      </p:sp>
      <p:pic>
        <p:nvPicPr>
          <p:cNvPr id="198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7520" y="3692520"/>
            <a:ext cx="160560" cy="194400"/>
          </a:xfrm>
          <a:prstGeom prst="rect">
            <a:avLst/>
          </a:prstGeom>
          <a:ln w="9360">
            <a:noFill/>
          </a:ln>
        </p:spPr>
      </p:pic>
      <p:sp>
        <p:nvSpPr>
          <p:cNvPr id="199" name="CustomShape 32"/>
          <p:cNvSpPr/>
          <p:nvPr/>
        </p:nvSpPr>
        <p:spPr>
          <a:xfrm>
            <a:off x="1353960" y="3307680"/>
            <a:ext cx="1365480" cy="381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Balance à date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Pour SURFI</a:t>
            </a:r>
            <a:endParaRPr/>
          </a:p>
        </p:txBody>
      </p:sp>
      <p:sp>
        <p:nvSpPr>
          <p:cNvPr id="200" name="Line 33"/>
          <p:cNvSpPr/>
          <p:nvPr/>
        </p:nvSpPr>
        <p:spPr>
          <a:xfrm>
            <a:off x="1368360" y="2984760"/>
            <a:ext cx="1225440" cy="180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01" name="CustomShape 34"/>
          <p:cNvSpPr/>
          <p:nvPr/>
        </p:nvSpPr>
        <p:spPr>
          <a:xfrm>
            <a:off x="1258920" y="2822760"/>
            <a:ext cx="1365480" cy="381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Balance consolidée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Banque &amp; Conseil</a:t>
            </a:r>
            <a:endParaRPr/>
          </a:p>
        </p:txBody>
      </p:sp>
      <p:sp>
        <p:nvSpPr>
          <p:cNvPr id="202" name="CustomShape 35"/>
          <p:cNvSpPr/>
          <p:nvPr/>
        </p:nvSpPr>
        <p:spPr>
          <a:xfrm>
            <a:off x="6788160" y="4676400"/>
            <a:ext cx="914400" cy="67032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Lyonnaise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de Banque</a:t>
            </a:r>
            <a:endParaRPr/>
          </a:p>
        </p:txBody>
      </p:sp>
      <p:sp>
        <p:nvSpPr>
          <p:cNvPr id="203" name="Line 36"/>
          <p:cNvSpPr/>
          <p:nvPr/>
        </p:nvSpPr>
        <p:spPr>
          <a:xfrm>
            <a:off x="5411520" y="4836960"/>
            <a:ext cx="1225800" cy="1440"/>
          </a:xfrm>
          <a:prstGeom prst="line">
            <a:avLst/>
          </a:prstGeom>
          <a:ln w="1260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204" name="Line 37"/>
          <p:cNvSpPr/>
          <p:nvPr/>
        </p:nvSpPr>
        <p:spPr>
          <a:xfrm flipH="1">
            <a:off x="5410080" y="5178240"/>
            <a:ext cx="1225440" cy="1440"/>
          </a:xfrm>
          <a:prstGeom prst="line">
            <a:avLst/>
          </a:prstGeom>
          <a:ln w="1260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205" name="CustomShape 38"/>
          <p:cNvSpPr/>
          <p:nvPr/>
        </p:nvSpPr>
        <p:spPr>
          <a:xfrm>
            <a:off x="5504040" y="5009760"/>
            <a:ext cx="1133640" cy="381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Valeurs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 </a:t>
            </a:r>
            <a:r>
              <a:rPr i="1" lang="fr-FR" sz="800">
                <a:solidFill>
                  <a:srgbClr val="000000"/>
                </a:solidFill>
                <a:latin typeface="Arial"/>
              </a:rPr>
              <a:t>liquidatives</a:t>
            </a:r>
            <a:endParaRPr/>
          </a:p>
        </p:txBody>
      </p:sp>
      <p:sp>
        <p:nvSpPr>
          <p:cNvPr id="206" name="CustomShape 39"/>
          <p:cNvSpPr/>
          <p:nvPr/>
        </p:nvSpPr>
        <p:spPr>
          <a:xfrm>
            <a:off x="5533920" y="4668840"/>
            <a:ext cx="1292400" cy="381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Ordres générés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Reporting Ad 'hoc</a:t>
            </a:r>
            <a:endParaRPr/>
          </a:p>
        </p:txBody>
      </p:sp>
      <p:sp>
        <p:nvSpPr>
          <p:cNvPr id="207" name="Line 40"/>
          <p:cNvSpPr/>
          <p:nvPr/>
        </p:nvSpPr>
        <p:spPr>
          <a:xfrm flipH="1">
            <a:off x="5411520" y="2706480"/>
            <a:ext cx="122580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08" name="Line 41"/>
          <p:cNvSpPr/>
          <p:nvPr/>
        </p:nvSpPr>
        <p:spPr>
          <a:xfrm>
            <a:off x="5411520" y="2563560"/>
            <a:ext cx="122580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09" name="Line 42"/>
          <p:cNvSpPr/>
          <p:nvPr/>
        </p:nvSpPr>
        <p:spPr>
          <a:xfrm flipH="1">
            <a:off x="5411520" y="3573360"/>
            <a:ext cx="1225800" cy="144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210" name="Line 43"/>
          <p:cNvSpPr/>
          <p:nvPr/>
        </p:nvSpPr>
        <p:spPr>
          <a:xfrm>
            <a:off x="5411520" y="3357360"/>
            <a:ext cx="1225800" cy="144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211" name="CustomShape 44"/>
          <p:cNvSpPr/>
          <p:nvPr/>
        </p:nvSpPr>
        <p:spPr>
          <a:xfrm>
            <a:off x="369720" y="5480640"/>
            <a:ext cx="933840" cy="43056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OPTI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COUPON</a:t>
            </a:r>
            <a:endParaRPr/>
          </a:p>
        </p:txBody>
      </p:sp>
      <p:sp>
        <p:nvSpPr>
          <p:cNvPr id="212" name="CustomShape 45"/>
          <p:cNvSpPr/>
          <p:nvPr/>
        </p:nvSpPr>
        <p:spPr>
          <a:xfrm>
            <a:off x="5583240" y="2697120"/>
            <a:ext cx="103860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 E</a:t>
            </a:r>
            <a:endParaRPr/>
          </a:p>
        </p:txBody>
      </p:sp>
      <p:sp>
        <p:nvSpPr>
          <p:cNvPr id="213" name="CustomShape 46"/>
          <p:cNvSpPr/>
          <p:nvPr/>
        </p:nvSpPr>
        <p:spPr>
          <a:xfrm>
            <a:off x="5643720" y="2367000"/>
            <a:ext cx="103536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 S</a:t>
            </a:r>
            <a:endParaRPr/>
          </a:p>
        </p:txBody>
      </p:sp>
      <p:sp>
        <p:nvSpPr>
          <p:cNvPr id="214" name="CustomShape 47"/>
          <p:cNvSpPr/>
          <p:nvPr/>
        </p:nvSpPr>
        <p:spPr>
          <a:xfrm>
            <a:off x="5583240" y="3139920"/>
            <a:ext cx="125136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CRI &amp; FIBEN S</a:t>
            </a:r>
            <a:endParaRPr/>
          </a:p>
        </p:txBody>
      </p:sp>
      <p:sp>
        <p:nvSpPr>
          <p:cNvPr id="215" name="CustomShape 48"/>
          <p:cNvSpPr/>
          <p:nvPr/>
        </p:nvSpPr>
        <p:spPr>
          <a:xfrm>
            <a:off x="5554800" y="3375000"/>
            <a:ext cx="100512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CRI &amp; FIBEN E </a:t>
            </a:r>
            <a:endParaRPr/>
          </a:p>
        </p:txBody>
      </p:sp>
      <p:pic>
        <p:nvPicPr>
          <p:cNvPr id="216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33360" y="5688000"/>
            <a:ext cx="205560" cy="151560"/>
          </a:xfrm>
          <a:prstGeom prst="rect">
            <a:avLst/>
          </a:prstGeom>
          <a:ln w="9360">
            <a:noFill/>
          </a:ln>
        </p:spPr>
      </p:pic>
      <p:sp>
        <p:nvSpPr>
          <p:cNvPr id="217" name="Line 49"/>
          <p:cNvSpPr/>
          <p:nvPr/>
        </p:nvSpPr>
        <p:spPr>
          <a:xfrm>
            <a:off x="1377720" y="5772240"/>
            <a:ext cx="122544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18" name="CustomShape 50"/>
          <p:cNvSpPr/>
          <p:nvPr/>
        </p:nvSpPr>
        <p:spPr>
          <a:xfrm>
            <a:off x="1458720" y="5604840"/>
            <a:ext cx="1151280" cy="381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Image chèque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Remise client</a:t>
            </a:r>
            <a:endParaRPr/>
          </a:p>
        </p:txBody>
      </p:sp>
      <p:sp>
        <p:nvSpPr>
          <p:cNvPr id="219" name="CustomShape 51"/>
          <p:cNvSpPr/>
          <p:nvPr/>
        </p:nvSpPr>
        <p:spPr>
          <a:xfrm>
            <a:off x="2602080" y="6215040"/>
            <a:ext cx="2806920" cy="393840"/>
          </a:xfrm>
          <a:prstGeom prst="rect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ESAB</a:t>
            </a:r>
            <a:endParaRPr/>
          </a:p>
        </p:txBody>
      </p:sp>
      <p:sp>
        <p:nvSpPr>
          <p:cNvPr id="220" name="Line 52"/>
          <p:cNvSpPr/>
          <p:nvPr/>
        </p:nvSpPr>
        <p:spPr>
          <a:xfrm flipH="1">
            <a:off x="4338720" y="5805360"/>
            <a:ext cx="1440" cy="54756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pic>
        <p:nvPicPr>
          <p:cNvPr id="221" name="Picture 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593120" y="6082920"/>
            <a:ext cx="422640" cy="383040"/>
          </a:xfrm>
          <a:prstGeom prst="rect">
            <a:avLst/>
          </a:prstGeom>
          <a:ln w="9360">
            <a:noFill/>
          </a:ln>
        </p:spPr>
      </p:pic>
      <p:sp>
        <p:nvSpPr>
          <p:cNvPr id="222" name="Line 53"/>
          <p:cNvSpPr/>
          <p:nvPr/>
        </p:nvSpPr>
        <p:spPr>
          <a:xfrm flipH="1">
            <a:off x="6162480" y="650232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23" name="Line 54"/>
          <p:cNvSpPr/>
          <p:nvPr/>
        </p:nvSpPr>
        <p:spPr>
          <a:xfrm>
            <a:off x="6162480" y="628632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24" name="CustomShape 55"/>
          <p:cNvSpPr/>
          <p:nvPr/>
        </p:nvSpPr>
        <p:spPr>
          <a:xfrm>
            <a:off x="7487280" y="6344640"/>
            <a:ext cx="717840" cy="30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Client</a:t>
            </a:r>
            <a:endParaRPr/>
          </a:p>
        </p:txBody>
      </p:sp>
      <p:sp>
        <p:nvSpPr>
          <p:cNvPr id="225" name="CustomShape 56"/>
          <p:cNvSpPr/>
          <p:nvPr/>
        </p:nvSpPr>
        <p:spPr>
          <a:xfrm>
            <a:off x="6130800" y="6070680"/>
            <a:ext cx="154008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Relevés d’opérations, RIB</a:t>
            </a:r>
            <a:endParaRPr/>
          </a:p>
        </p:txBody>
      </p:sp>
      <p:sp>
        <p:nvSpPr>
          <p:cNvPr id="226" name="CustomShape 57"/>
          <p:cNvSpPr/>
          <p:nvPr/>
        </p:nvSpPr>
        <p:spPr>
          <a:xfrm>
            <a:off x="6378480" y="6470640"/>
            <a:ext cx="86076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</a:t>
            </a:r>
            <a:endParaRPr/>
          </a:p>
        </p:txBody>
      </p:sp>
      <p:sp>
        <p:nvSpPr>
          <p:cNvPr id="227" name="Line 58"/>
          <p:cNvSpPr/>
          <p:nvPr/>
        </p:nvSpPr>
        <p:spPr>
          <a:xfrm flipV="1">
            <a:off x="3717000" y="5768640"/>
            <a:ext cx="1800" cy="54792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28" name="CustomShape 59"/>
          <p:cNvSpPr/>
          <p:nvPr/>
        </p:nvSpPr>
        <p:spPr>
          <a:xfrm>
            <a:off x="4311360" y="5925960"/>
            <a:ext cx="943200" cy="331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Référentiels &amp; Opérations</a:t>
            </a:r>
            <a:endParaRPr/>
          </a:p>
        </p:txBody>
      </p:sp>
      <p:sp>
        <p:nvSpPr>
          <p:cNvPr id="229" name="CustomShape 60"/>
          <p:cNvSpPr/>
          <p:nvPr/>
        </p:nvSpPr>
        <p:spPr>
          <a:xfrm>
            <a:off x="4695840" y="2565360"/>
            <a:ext cx="601920" cy="6015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EUP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SIT</a:t>
            </a:r>
            <a:endParaRPr/>
          </a:p>
        </p:txBody>
      </p:sp>
      <p:sp>
        <p:nvSpPr>
          <p:cNvPr id="230" name="CustomShape 61"/>
          <p:cNvSpPr/>
          <p:nvPr/>
        </p:nvSpPr>
        <p:spPr>
          <a:xfrm>
            <a:off x="2674800" y="5048280"/>
            <a:ext cx="625680" cy="393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APO</a:t>
            </a:r>
            <a:endParaRPr/>
          </a:p>
        </p:txBody>
      </p:sp>
      <p:sp>
        <p:nvSpPr>
          <p:cNvPr id="231" name="CustomShape 62"/>
          <p:cNvSpPr/>
          <p:nvPr/>
        </p:nvSpPr>
        <p:spPr>
          <a:xfrm>
            <a:off x="2674800" y="4403880"/>
            <a:ext cx="625680" cy="53532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CLI</a:t>
            </a:r>
            <a:endParaRPr/>
          </a:p>
        </p:txBody>
      </p:sp>
      <p:sp>
        <p:nvSpPr>
          <p:cNvPr id="232" name="CustomShape 63"/>
          <p:cNvSpPr/>
          <p:nvPr/>
        </p:nvSpPr>
        <p:spPr>
          <a:xfrm>
            <a:off x="4694400" y="4051440"/>
            <a:ext cx="603720" cy="393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CHQ</a:t>
            </a:r>
            <a:endParaRPr/>
          </a:p>
        </p:txBody>
      </p:sp>
      <p:sp>
        <p:nvSpPr>
          <p:cNvPr id="233" name="CustomShape 64"/>
          <p:cNvSpPr/>
          <p:nvPr/>
        </p:nvSpPr>
        <p:spPr>
          <a:xfrm>
            <a:off x="4688640" y="3240000"/>
            <a:ext cx="613080" cy="57492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FIB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CRI</a:t>
            </a:r>
            <a:endParaRPr/>
          </a:p>
        </p:txBody>
      </p:sp>
      <p:sp>
        <p:nvSpPr>
          <p:cNvPr id="234" name="CustomShape 65"/>
          <p:cNvSpPr/>
          <p:nvPr/>
        </p:nvSpPr>
        <p:spPr>
          <a:xfrm>
            <a:off x="2674800" y="5557680"/>
            <a:ext cx="601920" cy="393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EIC</a:t>
            </a:r>
            <a:endParaRPr/>
          </a:p>
        </p:txBody>
      </p:sp>
      <p:sp>
        <p:nvSpPr>
          <p:cNvPr id="235" name="CustomShape 66"/>
          <p:cNvSpPr/>
          <p:nvPr/>
        </p:nvSpPr>
        <p:spPr>
          <a:xfrm>
            <a:off x="4703760" y="4580280"/>
            <a:ext cx="603720" cy="393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236" name="Line 67"/>
          <p:cNvSpPr/>
          <p:nvPr/>
        </p:nvSpPr>
        <p:spPr>
          <a:xfrm>
            <a:off x="7773840" y="1306800"/>
            <a:ext cx="54288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237" name="Line 68"/>
          <p:cNvSpPr/>
          <p:nvPr/>
        </p:nvSpPr>
        <p:spPr>
          <a:xfrm>
            <a:off x="7773840" y="1163520"/>
            <a:ext cx="542880" cy="1440"/>
          </a:xfrm>
          <a:prstGeom prst="line">
            <a:avLst/>
          </a:prstGeom>
          <a:ln w="1260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238" name="CustomShape 69"/>
          <p:cNvSpPr/>
          <p:nvPr/>
        </p:nvSpPr>
        <p:spPr>
          <a:xfrm>
            <a:off x="5554800" y="2927520"/>
            <a:ext cx="120852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Référentiels SEPA</a:t>
            </a:r>
            <a:endParaRPr/>
          </a:p>
        </p:txBody>
      </p:sp>
      <p:sp>
        <p:nvSpPr>
          <p:cNvPr id="239" name="Line 70"/>
          <p:cNvSpPr/>
          <p:nvPr/>
        </p:nvSpPr>
        <p:spPr>
          <a:xfrm flipH="1">
            <a:off x="5411520" y="2922480"/>
            <a:ext cx="1225800" cy="144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240" name="CustomShape 71"/>
          <p:cNvSpPr/>
          <p:nvPr/>
        </p:nvSpPr>
        <p:spPr>
          <a:xfrm>
            <a:off x="4703760" y="5011560"/>
            <a:ext cx="603720" cy="393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TIT</a:t>
            </a:r>
            <a:endParaRPr/>
          </a:p>
        </p:txBody>
      </p:sp>
      <p:sp>
        <p:nvSpPr>
          <p:cNvPr id="241" name="CustomShape 72"/>
          <p:cNvSpPr/>
          <p:nvPr/>
        </p:nvSpPr>
        <p:spPr>
          <a:xfrm>
            <a:off x="2687760" y="2279520"/>
            <a:ext cx="625680" cy="4258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CPT</a:t>
            </a:r>
            <a:endParaRPr/>
          </a:p>
        </p:txBody>
      </p:sp>
      <p:sp>
        <p:nvSpPr>
          <p:cNvPr id="242" name="CustomShape 73"/>
          <p:cNvSpPr/>
          <p:nvPr/>
        </p:nvSpPr>
        <p:spPr>
          <a:xfrm>
            <a:off x="5700600" y="3716280"/>
            <a:ext cx="722520" cy="2095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Référentiels / Cotation</a:t>
            </a:r>
            <a:endParaRPr/>
          </a:p>
        </p:txBody>
      </p:sp>
      <p:sp>
        <p:nvSpPr>
          <p:cNvPr id="243" name="Line 74"/>
          <p:cNvSpPr/>
          <p:nvPr/>
        </p:nvSpPr>
        <p:spPr>
          <a:xfrm flipH="1">
            <a:off x="5408280" y="3722400"/>
            <a:ext cx="1225800" cy="180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244" name="CustomShape 75"/>
          <p:cNvSpPr/>
          <p:nvPr/>
        </p:nvSpPr>
        <p:spPr>
          <a:xfrm>
            <a:off x="2721600" y="1413000"/>
            <a:ext cx="443880" cy="42876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OD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BFI</a:t>
            </a:r>
            <a:endParaRPr/>
          </a:p>
        </p:txBody>
      </p:sp>
      <p:sp>
        <p:nvSpPr>
          <p:cNvPr id="245" name="Line 76"/>
          <p:cNvSpPr/>
          <p:nvPr/>
        </p:nvSpPr>
        <p:spPr>
          <a:xfrm flipH="1">
            <a:off x="2960640" y="1879560"/>
            <a:ext cx="1440" cy="25848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46" name="CustomShape 77"/>
          <p:cNvSpPr/>
          <p:nvPr/>
        </p:nvSpPr>
        <p:spPr>
          <a:xfrm rot="5400000">
            <a:off x="2827800" y="1871280"/>
            <a:ext cx="573480" cy="22500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CRE</a:t>
            </a:r>
            <a:endParaRPr/>
          </a:p>
        </p:txBody>
      </p:sp>
      <p:sp>
        <p:nvSpPr>
          <p:cNvPr id="247" name="Line 78"/>
          <p:cNvSpPr/>
          <p:nvPr/>
        </p:nvSpPr>
        <p:spPr>
          <a:xfrm>
            <a:off x="1377720" y="233928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48" name="CustomShape 79"/>
          <p:cNvSpPr/>
          <p:nvPr/>
        </p:nvSpPr>
        <p:spPr>
          <a:xfrm>
            <a:off x="1306440" y="2169000"/>
            <a:ext cx="136548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Fichier CRE Paie</a:t>
            </a:r>
            <a:endParaRPr/>
          </a:p>
        </p:txBody>
      </p:sp>
      <p:pic>
        <p:nvPicPr>
          <p:cNvPr id="249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715080" y="968400"/>
            <a:ext cx="422640" cy="383040"/>
          </a:xfrm>
          <a:prstGeom prst="rect">
            <a:avLst/>
          </a:prstGeom>
          <a:ln w="9360">
            <a:noFill/>
          </a:ln>
        </p:spPr>
      </p:pic>
      <p:sp>
        <p:nvSpPr>
          <p:cNvPr id="250" name="CustomShape 80"/>
          <p:cNvSpPr/>
          <p:nvPr/>
        </p:nvSpPr>
        <p:spPr>
          <a:xfrm>
            <a:off x="6562800" y="1255680"/>
            <a:ext cx="933840" cy="30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c0504d"/>
                </a:solidFill>
                <a:latin typeface="Arial"/>
              </a:rPr>
              <a:t>Banque</a:t>
            </a:r>
            <a:endParaRPr/>
          </a:p>
        </p:txBody>
      </p:sp>
      <p:sp>
        <p:nvSpPr>
          <p:cNvPr id="251" name="Line 81"/>
          <p:cNvSpPr/>
          <p:nvPr/>
        </p:nvSpPr>
        <p:spPr>
          <a:xfrm>
            <a:off x="5338440" y="1268280"/>
            <a:ext cx="1149480" cy="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52" name="CustomShape 82"/>
          <p:cNvSpPr/>
          <p:nvPr/>
        </p:nvSpPr>
        <p:spPr>
          <a:xfrm rot="5400000">
            <a:off x="4906800" y="1626840"/>
            <a:ext cx="862200" cy="36216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Relevés de comptes</a:t>
            </a:r>
            <a:endParaRPr/>
          </a:p>
        </p:txBody>
      </p:sp>
      <p:sp>
        <p:nvSpPr>
          <p:cNvPr id="253" name="CustomShape 83"/>
          <p:cNvSpPr/>
          <p:nvPr/>
        </p:nvSpPr>
        <p:spPr>
          <a:xfrm>
            <a:off x="3934440" y="1052640"/>
            <a:ext cx="717840" cy="42876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Editique</a:t>
            </a:r>
            <a:endParaRPr/>
          </a:p>
        </p:txBody>
      </p:sp>
      <p:sp>
        <p:nvSpPr>
          <p:cNvPr id="254" name="Line 84"/>
          <p:cNvSpPr/>
          <p:nvPr/>
        </p:nvSpPr>
        <p:spPr>
          <a:xfrm flipH="1">
            <a:off x="5121000" y="1484280"/>
            <a:ext cx="1800" cy="65556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55" name="CustomShape 85"/>
          <p:cNvSpPr/>
          <p:nvPr/>
        </p:nvSpPr>
        <p:spPr>
          <a:xfrm>
            <a:off x="5548680" y="1270080"/>
            <a:ext cx="693720" cy="2095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ou Documents</a:t>
            </a:r>
            <a:endParaRPr/>
          </a:p>
        </p:txBody>
      </p:sp>
      <p:sp>
        <p:nvSpPr>
          <p:cNvPr id="256" name="Line 86"/>
          <p:cNvSpPr/>
          <p:nvPr/>
        </p:nvSpPr>
        <p:spPr>
          <a:xfrm flipV="1">
            <a:off x="4330080" y="1484280"/>
            <a:ext cx="0" cy="7110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57" name="CustomShape 87"/>
          <p:cNvSpPr/>
          <p:nvPr/>
        </p:nvSpPr>
        <p:spPr>
          <a:xfrm rot="5400000">
            <a:off x="3822480" y="1740960"/>
            <a:ext cx="862200" cy="22500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Extractions</a:t>
            </a:r>
            <a:endParaRPr/>
          </a:p>
        </p:txBody>
      </p:sp>
      <p:pic>
        <p:nvPicPr>
          <p:cNvPr id="258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254560" y="4752000"/>
            <a:ext cx="216360" cy="140400"/>
          </a:xfrm>
          <a:prstGeom prst="rect">
            <a:avLst/>
          </a:prstGeom>
          <a:ln w="9360">
            <a:noFill/>
          </a:ln>
        </p:spPr>
      </p:pic>
      <p:sp>
        <p:nvSpPr>
          <p:cNvPr id="259" name="CustomShape 88"/>
          <p:cNvSpPr/>
          <p:nvPr/>
        </p:nvSpPr>
        <p:spPr>
          <a:xfrm>
            <a:off x="3384000" y="2179800"/>
            <a:ext cx="1232640" cy="28440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260" name="CustomShape 89"/>
          <p:cNvSpPr/>
          <p:nvPr/>
        </p:nvSpPr>
        <p:spPr>
          <a:xfrm rot="5400000">
            <a:off x="4291200" y="1731600"/>
            <a:ext cx="862200" cy="22500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Extractions</a:t>
            </a:r>
            <a:endParaRPr/>
          </a:p>
        </p:txBody>
      </p:sp>
      <p:sp>
        <p:nvSpPr>
          <p:cNvPr id="261" name="Line 90"/>
          <p:cNvSpPr/>
          <p:nvPr/>
        </p:nvSpPr>
        <p:spPr>
          <a:xfrm flipV="1">
            <a:off x="4762440" y="1484280"/>
            <a:ext cx="0" cy="7110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62" name="CustomShape 91"/>
          <p:cNvSpPr/>
          <p:nvPr/>
        </p:nvSpPr>
        <p:spPr>
          <a:xfrm>
            <a:off x="4691160" y="2192400"/>
            <a:ext cx="679680" cy="28440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ESAB</a:t>
            </a:r>
            <a:endParaRPr/>
          </a:p>
        </p:txBody>
      </p:sp>
      <p:sp>
        <p:nvSpPr>
          <p:cNvPr id="263" name="CustomShape 92"/>
          <p:cNvSpPr/>
          <p:nvPr/>
        </p:nvSpPr>
        <p:spPr>
          <a:xfrm>
            <a:off x="369720" y="2124000"/>
            <a:ext cx="933840" cy="42696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ARCOLE</a:t>
            </a:r>
            <a:endParaRPr/>
          </a:p>
        </p:txBody>
      </p:sp>
      <p:sp>
        <p:nvSpPr>
          <p:cNvPr id="264" name="CustomShape 93"/>
          <p:cNvSpPr/>
          <p:nvPr/>
        </p:nvSpPr>
        <p:spPr>
          <a:xfrm>
            <a:off x="369720" y="3411360"/>
            <a:ext cx="933840" cy="47556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DECISIV</a:t>
            </a:r>
            <a:endParaRPr/>
          </a:p>
        </p:txBody>
      </p:sp>
      <p:sp>
        <p:nvSpPr>
          <p:cNvPr id="265" name="CustomShape 94"/>
          <p:cNvSpPr/>
          <p:nvPr/>
        </p:nvSpPr>
        <p:spPr>
          <a:xfrm>
            <a:off x="5411880" y="6191280"/>
            <a:ext cx="754200" cy="42876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Site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Banque</a:t>
            </a:r>
            <a:endParaRPr/>
          </a:p>
        </p:txBody>
      </p:sp>
      <p:sp>
        <p:nvSpPr>
          <p:cNvPr id="266" name="CustomShape 95"/>
          <p:cNvSpPr/>
          <p:nvPr/>
        </p:nvSpPr>
        <p:spPr>
          <a:xfrm>
            <a:off x="8383680" y="1055520"/>
            <a:ext cx="86724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Manuel</a:t>
            </a:r>
            <a:endParaRPr/>
          </a:p>
        </p:txBody>
      </p:sp>
      <p:sp>
        <p:nvSpPr>
          <p:cNvPr id="267" name="CustomShape 96"/>
          <p:cNvSpPr/>
          <p:nvPr/>
        </p:nvSpPr>
        <p:spPr>
          <a:xfrm>
            <a:off x="8383680" y="1199160"/>
            <a:ext cx="115452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Automatisé</a:t>
            </a:r>
            <a:endParaRPr/>
          </a:p>
        </p:txBody>
      </p:sp>
      <p:sp>
        <p:nvSpPr>
          <p:cNvPr id="268" name="CustomShape 97"/>
          <p:cNvSpPr/>
          <p:nvPr/>
        </p:nvSpPr>
        <p:spPr>
          <a:xfrm>
            <a:off x="7667640" y="836640"/>
            <a:ext cx="64476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 u="sng">
                <a:solidFill>
                  <a:srgbClr val="000000"/>
                </a:solidFill>
                <a:latin typeface="Arial"/>
              </a:rPr>
              <a:t>Légende :</a:t>
            </a:r>
            <a:endParaRPr/>
          </a:p>
        </p:txBody>
      </p:sp>
      <p:sp>
        <p:nvSpPr>
          <p:cNvPr id="269" name="Line 98"/>
          <p:cNvSpPr/>
          <p:nvPr/>
        </p:nvSpPr>
        <p:spPr>
          <a:xfrm flipH="1">
            <a:off x="1306440" y="6092640"/>
            <a:ext cx="216216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70" name="CustomShape 99"/>
          <p:cNvSpPr/>
          <p:nvPr/>
        </p:nvSpPr>
        <p:spPr>
          <a:xfrm>
            <a:off x="1484280" y="6093000"/>
            <a:ext cx="115128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Mail</a:t>
            </a:r>
            <a:endParaRPr/>
          </a:p>
        </p:txBody>
      </p:sp>
      <p:sp>
        <p:nvSpPr>
          <p:cNvPr id="271" name="Line 100"/>
          <p:cNvSpPr/>
          <p:nvPr/>
        </p:nvSpPr>
        <p:spPr>
          <a:xfrm>
            <a:off x="3470040" y="5916600"/>
            <a:ext cx="0" cy="36036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272" name="CustomShape 101"/>
          <p:cNvSpPr/>
          <p:nvPr/>
        </p:nvSpPr>
        <p:spPr>
          <a:xfrm>
            <a:off x="7667640" y="836640"/>
            <a:ext cx="1473480" cy="891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273" name="CustomShape 102"/>
          <p:cNvSpPr/>
          <p:nvPr/>
        </p:nvSpPr>
        <p:spPr>
          <a:xfrm>
            <a:off x="361800" y="2764800"/>
            <a:ext cx="933840" cy="43812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REFLEX</a:t>
            </a:r>
            <a:endParaRPr/>
          </a:p>
        </p:txBody>
      </p:sp>
      <p:sp>
        <p:nvSpPr>
          <p:cNvPr id="274" name="Line 103"/>
          <p:cNvSpPr/>
          <p:nvPr/>
        </p:nvSpPr>
        <p:spPr>
          <a:xfrm flipV="1">
            <a:off x="439560" y="3205800"/>
            <a:ext cx="0" cy="216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5" name="Line 104"/>
          <p:cNvSpPr/>
          <p:nvPr/>
        </p:nvSpPr>
        <p:spPr>
          <a:xfrm>
            <a:off x="430200" y="2547360"/>
            <a:ext cx="0" cy="2156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6" name="CustomShape 105"/>
          <p:cNvSpPr/>
          <p:nvPr/>
        </p:nvSpPr>
        <p:spPr>
          <a:xfrm>
            <a:off x="366840" y="2517840"/>
            <a:ext cx="93384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Compta Conseil</a:t>
            </a:r>
            <a:endParaRPr/>
          </a:p>
        </p:txBody>
      </p:sp>
      <p:sp>
        <p:nvSpPr>
          <p:cNvPr id="277" name="CustomShape 106"/>
          <p:cNvSpPr/>
          <p:nvPr/>
        </p:nvSpPr>
        <p:spPr>
          <a:xfrm>
            <a:off x="397800" y="3222000"/>
            <a:ext cx="119736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Compta Banque</a:t>
            </a:r>
            <a:endParaRPr/>
          </a:p>
        </p:txBody>
      </p:sp>
      <p:sp>
        <p:nvSpPr>
          <p:cNvPr id="278" name="CustomShape 107"/>
          <p:cNvSpPr/>
          <p:nvPr/>
        </p:nvSpPr>
        <p:spPr>
          <a:xfrm>
            <a:off x="376200" y="6000840"/>
            <a:ext cx="933840" cy="43056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Plateforme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Mail</a:t>
            </a:r>
            <a:endParaRPr/>
          </a:p>
        </p:txBody>
      </p:sp>
      <p:sp>
        <p:nvSpPr>
          <p:cNvPr id="279" name="CustomShape 108"/>
          <p:cNvSpPr/>
          <p:nvPr/>
        </p:nvSpPr>
        <p:spPr>
          <a:xfrm>
            <a:off x="6793200" y="5544000"/>
            <a:ext cx="909360" cy="34776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CMCIC</a:t>
            </a:r>
            <a:endParaRPr/>
          </a:p>
        </p:txBody>
      </p:sp>
      <p:sp>
        <p:nvSpPr>
          <p:cNvPr id="280" name="CustomShape 109"/>
          <p:cNvSpPr/>
          <p:nvPr/>
        </p:nvSpPr>
        <p:spPr>
          <a:xfrm>
            <a:off x="3669120" y="5935680"/>
            <a:ext cx="932040" cy="331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Moyens de paiement</a:t>
            </a:r>
            <a:endParaRPr/>
          </a:p>
        </p:txBody>
      </p:sp>
      <p:sp>
        <p:nvSpPr>
          <p:cNvPr id="281" name="CustomShape 110"/>
          <p:cNvSpPr/>
          <p:nvPr/>
        </p:nvSpPr>
        <p:spPr>
          <a:xfrm>
            <a:off x="4708800" y="5484600"/>
            <a:ext cx="603720" cy="393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CB</a:t>
            </a:r>
            <a:endParaRPr/>
          </a:p>
        </p:txBody>
      </p:sp>
      <p:sp>
        <p:nvSpPr>
          <p:cNvPr id="282" name="Line 111"/>
          <p:cNvSpPr/>
          <p:nvPr/>
        </p:nvSpPr>
        <p:spPr>
          <a:xfrm>
            <a:off x="5415120" y="5628600"/>
            <a:ext cx="122580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83" name="CustomShape 112"/>
          <p:cNvSpPr/>
          <p:nvPr/>
        </p:nvSpPr>
        <p:spPr>
          <a:xfrm>
            <a:off x="5382360" y="5426280"/>
            <a:ext cx="1851120" cy="330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P30 - Commandes / Gestion</a:t>
            </a:r>
            <a:endParaRPr/>
          </a:p>
        </p:txBody>
      </p:sp>
      <p:sp>
        <p:nvSpPr>
          <p:cNvPr id="284" name="CustomShape 113"/>
          <p:cNvSpPr/>
          <p:nvPr/>
        </p:nvSpPr>
        <p:spPr>
          <a:xfrm>
            <a:off x="5416920" y="5675400"/>
            <a:ext cx="1312560" cy="330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F25, I25 / P47, P30R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- Opé / Commandes </a:t>
            </a:r>
            <a:endParaRPr/>
          </a:p>
        </p:txBody>
      </p:sp>
      <p:sp>
        <p:nvSpPr>
          <p:cNvPr id="285" name="Line 114"/>
          <p:cNvSpPr/>
          <p:nvPr/>
        </p:nvSpPr>
        <p:spPr>
          <a:xfrm flipH="1">
            <a:off x="5413320" y="583668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86" name="CustomShape 115"/>
          <p:cNvSpPr/>
          <p:nvPr/>
        </p:nvSpPr>
        <p:spPr>
          <a:xfrm>
            <a:off x="3302640" y="1049040"/>
            <a:ext cx="629280" cy="42876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* BIB</a:t>
            </a:r>
            <a:endParaRPr/>
          </a:p>
        </p:txBody>
      </p:sp>
      <p:sp>
        <p:nvSpPr>
          <p:cNvPr id="287" name="Line 116"/>
          <p:cNvSpPr/>
          <p:nvPr/>
        </p:nvSpPr>
        <p:spPr>
          <a:xfrm flipV="1">
            <a:off x="3719880" y="1487880"/>
            <a:ext cx="0" cy="7110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288" name="CustomShape 117"/>
          <p:cNvSpPr/>
          <p:nvPr/>
        </p:nvSpPr>
        <p:spPr>
          <a:xfrm rot="5400000">
            <a:off x="3246120" y="1728720"/>
            <a:ext cx="862200" cy="22500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Extractions</a:t>
            </a:r>
            <a:endParaRPr/>
          </a:p>
        </p:txBody>
      </p:sp>
      <p:pic>
        <p:nvPicPr>
          <p:cNvPr id="289" name="Picture 8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851640" y="1013040"/>
            <a:ext cx="153720" cy="157680"/>
          </a:xfrm>
          <a:prstGeom prst="rect">
            <a:avLst/>
          </a:prstGeom>
          <a:ln w="9360">
            <a:noFill/>
          </a:ln>
        </p:spPr>
      </p:pic>
      <p:sp>
        <p:nvSpPr>
          <p:cNvPr id="290" name="CustomShape 118"/>
          <p:cNvSpPr/>
          <p:nvPr/>
        </p:nvSpPr>
        <p:spPr>
          <a:xfrm>
            <a:off x="8299440" y="1421640"/>
            <a:ext cx="115452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Projet en cours</a:t>
            </a:r>
            <a:endParaRPr/>
          </a:p>
        </p:txBody>
      </p:sp>
      <p:sp>
        <p:nvSpPr>
          <p:cNvPr id="291" name="CustomShape 119"/>
          <p:cNvSpPr/>
          <p:nvPr/>
        </p:nvSpPr>
        <p:spPr>
          <a:xfrm>
            <a:off x="5528160" y="1057320"/>
            <a:ext cx="693720" cy="2095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Portail BFI</a:t>
            </a:r>
            <a:endParaRPr/>
          </a:p>
        </p:txBody>
      </p:sp>
      <p:sp>
        <p:nvSpPr>
          <p:cNvPr id="292" name="CustomShape 120"/>
          <p:cNvSpPr/>
          <p:nvPr/>
        </p:nvSpPr>
        <p:spPr>
          <a:xfrm>
            <a:off x="7668000" y="1368000"/>
            <a:ext cx="21456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>
                <a:latin typeface="Arial"/>
              </a:rPr>
              <a:t>*</a:t>
            </a:r>
            <a:endParaRPr/>
          </a:p>
        </p:txBody>
      </p:sp>
      <p:sp>
        <p:nvSpPr>
          <p:cNvPr id="293" name="CustomShape 121"/>
          <p:cNvSpPr/>
          <p:nvPr/>
        </p:nvSpPr>
        <p:spPr>
          <a:xfrm>
            <a:off x="3400200" y="3960000"/>
            <a:ext cx="1206360" cy="1726560"/>
          </a:xfrm>
          <a:prstGeom prst="rect">
            <a:avLst/>
          </a:prstGeom>
          <a:solidFill>
            <a:srgbClr val="339966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Autres Modules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internes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BAS, HBT*, CRE,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GAR, IDF, ECH,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BAG, TAR, DAT,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ERE, DOR, AUT,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IMP, PRO, CTO*,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SDC, ATD, VGC,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VCC, CRM, ERM,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ECR, FCI, CIR*,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DGI, IFU</a:t>
            </a:r>
            <a:endParaRPr/>
          </a:p>
        </p:txBody>
      </p:sp>
      <p:sp>
        <p:nvSpPr>
          <p:cNvPr id="294" name="CustomShape 122"/>
          <p:cNvSpPr/>
          <p:nvPr/>
        </p:nvSpPr>
        <p:spPr>
          <a:xfrm>
            <a:off x="2700000" y="1044000"/>
            <a:ext cx="64656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u="sng">
                <a:latin typeface="Arial"/>
              </a:rPr>
              <a:t>BFI</a:t>
            </a:r>
            <a:endParaRPr/>
          </a:p>
        </p:txBody>
      </p:sp>
      <p:sp>
        <p:nvSpPr>
          <p:cNvPr id="295" name="CustomShape 123"/>
          <p:cNvSpPr/>
          <p:nvPr/>
        </p:nvSpPr>
        <p:spPr>
          <a:xfrm>
            <a:off x="2628000" y="1052640"/>
            <a:ext cx="2491560" cy="961920"/>
          </a:xfrm>
          <a:prstGeom prst="rect">
            <a:avLst/>
          </a:prstGeom>
          <a:noFill/>
          <a:ln cap="rnd">
            <a:solidFill>
              <a:srgbClr val="3465a4"/>
            </a:solidFill>
            <a:custDash>
              <a:ds d="1225000000" sp="1225000000"/>
            </a:custDash>
          </a:ln>
        </p:spPr>
      </p:sp>
      <p:sp>
        <p:nvSpPr>
          <p:cNvPr id="296" name="CustomShape 124"/>
          <p:cNvSpPr/>
          <p:nvPr/>
        </p:nvSpPr>
        <p:spPr>
          <a:xfrm>
            <a:off x="374760" y="3956400"/>
            <a:ext cx="933840" cy="47556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Contrôle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Budgétaire</a:t>
            </a:r>
            <a:endParaRPr/>
          </a:p>
        </p:txBody>
      </p:sp>
      <p:pic>
        <p:nvPicPr>
          <p:cNvPr id="297" name="Picture 8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567880" y="3332880"/>
            <a:ext cx="160560" cy="194400"/>
          </a:xfrm>
          <a:prstGeom prst="rect">
            <a:avLst/>
          </a:prstGeom>
          <a:ln w="9360">
            <a:noFill/>
          </a:ln>
        </p:spPr>
      </p:pic>
      <p:pic>
        <p:nvPicPr>
          <p:cNvPr id="298" name="Picture 8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568240" y="4053240"/>
            <a:ext cx="160560" cy="194400"/>
          </a:xfrm>
          <a:prstGeom prst="rect">
            <a:avLst/>
          </a:prstGeom>
          <a:ln w="9360">
            <a:noFill/>
          </a:ln>
        </p:spPr>
      </p:pic>
      <p:sp>
        <p:nvSpPr>
          <p:cNvPr id="299" name="Line 125"/>
          <p:cNvSpPr/>
          <p:nvPr/>
        </p:nvSpPr>
        <p:spPr>
          <a:xfrm flipH="1">
            <a:off x="1382760" y="4139640"/>
            <a:ext cx="122544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00" name="CustomShape 126"/>
          <p:cNvSpPr/>
          <p:nvPr/>
        </p:nvSpPr>
        <p:spPr>
          <a:xfrm>
            <a:off x="1483200" y="3954600"/>
            <a:ext cx="1292400" cy="209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Flux budgétaires</a:t>
            </a:r>
            <a:endParaRPr/>
          </a:p>
        </p:txBody>
      </p:sp>
      <p:sp>
        <p:nvSpPr>
          <p:cNvPr id="301" name="CustomShape 127"/>
          <p:cNvSpPr/>
          <p:nvPr/>
        </p:nvSpPr>
        <p:spPr>
          <a:xfrm>
            <a:off x="4655160" y="1049400"/>
            <a:ext cx="789120" cy="42876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Stockage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des doc.</a:t>
            </a:r>
            <a:endParaRPr/>
          </a:p>
        </p:txBody>
      </p:sp>
      <p:pic>
        <p:nvPicPr>
          <p:cNvPr id="302" name="Picture 8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571640" y="1008000"/>
            <a:ext cx="179280" cy="198720"/>
          </a:xfrm>
          <a:prstGeom prst="rect">
            <a:avLst/>
          </a:prstGeom>
          <a:ln w="9360">
            <a:noFill/>
          </a:ln>
        </p:spPr>
      </p:pic>
      <p:sp>
        <p:nvSpPr>
          <p:cNvPr id="303" name="Line 128"/>
          <p:cNvSpPr/>
          <p:nvPr/>
        </p:nvSpPr>
        <p:spPr>
          <a:xfrm>
            <a:off x="3938040" y="1126080"/>
            <a:ext cx="797040" cy="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304" name="CustomShape 129"/>
          <p:cNvSpPr/>
          <p:nvPr/>
        </p:nvSpPr>
        <p:spPr>
          <a:xfrm>
            <a:off x="7899840" y="2958480"/>
            <a:ext cx="923760" cy="71784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GE</a:t>
            </a:r>
            <a:endParaRPr/>
          </a:p>
        </p:txBody>
      </p:sp>
      <p:sp>
        <p:nvSpPr>
          <p:cNvPr id="305" name="CustomShape 130"/>
          <p:cNvSpPr/>
          <p:nvPr/>
        </p:nvSpPr>
        <p:spPr>
          <a:xfrm>
            <a:off x="7904880" y="3863520"/>
            <a:ext cx="923760" cy="71784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ARVAL</a:t>
            </a:r>
            <a:endParaRPr/>
          </a:p>
        </p:txBody>
      </p:sp>
      <p:sp>
        <p:nvSpPr>
          <p:cNvPr id="306" name="CustomShape 131"/>
          <p:cNvSpPr/>
          <p:nvPr/>
        </p:nvSpPr>
        <p:spPr>
          <a:xfrm>
            <a:off x="7932240" y="1438560"/>
            <a:ext cx="275760" cy="21600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307" name="CustomShape 132"/>
          <p:cNvSpPr/>
          <p:nvPr/>
        </p:nvSpPr>
        <p:spPr>
          <a:xfrm>
            <a:off x="4547880" y="6237000"/>
            <a:ext cx="432000" cy="360000"/>
          </a:xfrm>
          <a:prstGeom prst="rect">
            <a:avLst/>
          </a:prstGeom>
          <a:solidFill>
            <a:srgbClr val="ff663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V2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70800" y="416160"/>
            <a:ext cx="8315640" cy="38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>
                <a:solidFill>
                  <a:srgbClr val="7f7f7f"/>
                </a:solidFill>
                <a:latin typeface="Arial"/>
                <a:ea typeface="Tahoma"/>
              </a:rPr>
              <a:t>Annexe</a:t>
            </a:r>
            <a:r>
              <a:rPr lang="fr-FR">
                <a:solidFill>
                  <a:srgbClr val="7f7f7f"/>
                </a:solidFill>
                <a:latin typeface="Arial"/>
                <a:ea typeface="Tahoma"/>
              </a:rPr>
              <a:t>
</a:t>
            </a:r>
            <a:r>
              <a:rPr i="1" lang="fr-FR" sz="1400">
                <a:solidFill>
                  <a:srgbClr val="7f7f7f"/>
                </a:solidFill>
                <a:latin typeface="Arial"/>
                <a:ea typeface="Tahoma"/>
              </a:rPr>
              <a:t>Architecture applicative SAB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2112480" y="6552000"/>
            <a:ext cx="4955760" cy="30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i="1" lang="fr-FR" sz="900">
                <a:solidFill>
                  <a:srgbClr val="ababab"/>
                </a:solidFill>
                <a:latin typeface="Arial"/>
              </a:rPr>
              <a:t>Banque Fiducial -  COPIL #1 - 12/07/2013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1016280" y="2765880"/>
            <a:ext cx="6977520" cy="2806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311" name="CustomShape 4"/>
          <p:cNvSpPr/>
          <p:nvPr/>
        </p:nvSpPr>
        <p:spPr>
          <a:xfrm>
            <a:off x="421920" y="6356520"/>
            <a:ext cx="1969200" cy="36468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CustomShape 5"/>
          <p:cNvSpPr/>
          <p:nvPr/>
        </p:nvSpPr>
        <p:spPr>
          <a:xfrm>
            <a:off x="928080" y="1269000"/>
            <a:ext cx="7431840" cy="5040000"/>
          </a:xfrm>
          <a:prstGeom prst="rect">
            <a:avLst/>
          </a:prstGeom>
          <a:solidFill>
            <a:srgbClr val="c3d69b"/>
          </a:solidFill>
          <a:ln w="12600">
            <a:solidFill>
              <a:srgbClr val="000000"/>
            </a:solidFill>
            <a:miter/>
          </a:ln>
        </p:spPr>
      </p:sp>
      <p:sp>
        <p:nvSpPr>
          <p:cNvPr id="313" name="CustomShape 6"/>
          <p:cNvSpPr/>
          <p:nvPr/>
        </p:nvSpPr>
        <p:spPr>
          <a:xfrm>
            <a:off x="988200" y="1776960"/>
            <a:ext cx="7306200" cy="3870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REFERENTIELS DE BASE</a:t>
            </a:r>
            <a:endParaRPr/>
          </a:p>
        </p:txBody>
      </p:sp>
      <p:sp>
        <p:nvSpPr>
          <p:cNvPr id="314" name="CustomShape 7"/>
          <p:cNvSpPr/>
          <p:nvPr/>
        </p:nvSpPr>
        <p:spPr>
          <a:xfrm>
            <a:off x="988200" y="1340280"/>
            <a:ext cx="7306200" cy="369360"/>
          </a:xfrm>
          <a:prstGeom prst="rect">
            <a:avLst/>
          </a:prstGeom>
          <a:gradFill>
            <a:gsLst>
              <a:gs pos="0">
                <a:srgbClr val="ffe5e5"/>
              </a:gs>
              <a:gs pos="50000">
                <a:srgbClr val="ffa7a4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fr-FR" sz="1400">
                <a:solidFill>
                  <a:srgbClr val="000000"/>
                </a:solidFill>
                <a:latin typeface="Calibri"/>
              </a:rPr>
              <a:t>HABILITATIONS / ORGANISATION</a:t>
            </a:r>
            <a:r>
              <a:rPr b="1" lang="fr-FR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315" name="CustomShape 8"/>
          <p:cNvSpPr/>
          <p:nvPr/>
        </p:nvSpPr>
        <p:spPr>
          <a:xfrm>
            <a:off x="2775960" y="1848600"/>
            <a:ext cx="41040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Devises</a:t>
            </a:r>
            <a:endParaRPr/>
          </a:p>
        </p:txBody>
      </p:sp>
      <p:sp>
        <p:nvSpPr>
          <p:cNvPr id="316" name="CustomShape 9"/>
          <p:cNvSpPr/>
          <p:nvPr/>
        </p:nvSpPr>
        <p:spPr>
          <a:xfrm>
            <a:off x="3443040" y="1848600"/>
            <a:ext cx="663480" cy="24408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Pays</a:t>
            </a:r>
            <a:endParaRPr/>
          </a:p>
        </p:txBody>
      </p:sp>
      <p:sp>
        <p:nvSpPr>
          <p:cNvPr id="317" name="CustomShape 10"/>
          <p:cNvSpPr/>
          <p:nvPr/>
        </p:nvSpPr>
        <p:spPr>
          <a:xfrm>
            <a:off x="4239720" y="1848600"/>
            <a:ext cx="57672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Cours</a:t>
            </a:r>
            <a:endParaRPr/>
          </a:p>
        </p:txBody>
      </p:sp>
      <p:sp>
        <p:nvSpPr>
          <p:cNvPr id="318" name="CustomShape 11"/>
          <p:cNvSpPr/>
          <p:nvPr/>
        </p:nvSpPr>
        <p:spPr>
          <a:xfrm>
            <a:off x="4905000" y="1848600"/>
            <a:ext cx="59724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Taux</a:t>
            </a:r>
            <a:endParaRPr/>
          </a:p>
        </p:txBody>
      </p:sp>
      <p:sp>
        <p:nvSpPr>
          <p:cNvPr id="319" name="CustomShape 12"/>
          <p:cNvSpPr/>
          <p:nvPr/>
        </p:nvSpPr>
        <p:spPr>
          <a:xfrm>
            <a:off x="5660640" y="1848600"/>
            <a:ext cx="57960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Commissions</a:t>
            </a:r>
            <a:endParaRPr/>
          </a:p>
        </p:txBody>
      </p:sp>
      <p:sp>
        <p:nvSpPr>
          <p:cNvPr id="320" name="CustomShape 13"/>
          <p:cNvSpPr/>
          <p:nvPr/>
        </p:nvSpPr>
        <p:spPr>
          <a:xfrm>
            <a:off x="6498000" y="1848600"/>
            <a:ext cx="40284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wrap="none"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Valeurs</a:t>
            </a:r>
            <a:endParaRPr/>
          </a:p>
        </p:txBody>
      </p:sp>
      <p:sp>
        <p:nvSpPr>
          <p:cNvPr id="321" name="CustomShape 14"/>
          <p:cNvSpPr/>
          <p:nvPr/>
        </p:nvSpPr>
        <p:spPr>
          <a:xfrm>
            <a:off x="7031520" y="1848600"/>
            <a:ext cx="798120" cy="241200"/>
          </a:xfrm>
          <a:prstGeom prst="rect">
            <a:avLst/>
          </a:prstGeom>
          <a:noFill/>
          <a:ln w="12600">
            <a:solidFill>
              <a:srgbClr val="4f81bd"/>
            </a:solidFill>
            <a:miter/>
          </a:ln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  <a:ea typeface="Calibri"/>
              </a:rPr>
              <a:t>Calendriers</a:t>
            </a:r>
            <a:endParaRPr/>
          </a:p>
        </p:txBody>
      </p:sp>
      <p:sp>
        <p:nvSpPr>
          <p:cNvPr id="322" name="CustomShape 15"/>
          <p:cNvSpPr/>
          <p:nvPr/>
        </p:nvSpPr>
        <p:spPr>
          <a:xfrm>
            <a:off x="4732200" y="2254680"/>
            <a:ext cx="3561840" cy="340920"/>
          </a:xfrm>
          <a:prstGeom prst="rect">
            <a:avLst/>
          </a:prstGeom>
          <a:gradFill>
            <a:gsLst>
              <a:gs pos="0">
                <a:srgbClr val="fff1ec"/>
              </a:gs>
              <a:gs pos="5000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COMPTES</a:t>
            </a:r>
            <a:endParaRPr/>
          </a:p>
        </p:txBody>
      </p:sp>
      <p:sp>
        <p:nvSpPr>
          <p:cNvPr id="323" name="CustomShape 16"/>
          <p:cNvSpPr/>
          <p:nvPr/>
        </p:nvSpPr>
        <p:spPr>
          <a:xfrm>
            <a:off x="1467360" y="3242160"/>
            <a:ext cx="2041200" cy="162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Abonnements, 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Facturation,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Opérations de guichet,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Épargne Règlementé 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Epargne Bancaire,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Facturation,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Echelles,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Poste commercial,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4" name="CustomShape 17"/>
          <p:cNvSpPr/>
          <p:nvPr/>
        </p:nvSpPr>
        <p:spPr>
          <a:xfrm>
            <a:off x="5560200" y="3242160"/>
            <a:ext cx="1595520" cy="162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fr-FR" sz="1000">
                <a:solidFill>
                  <a:srgbClr val="c0504d"/>
                </a:solidFill>
                <a:latin typeface="Calibri"/>
              </a:rPr>
              <a:t>SIT</a:t>
            </a:r>
            <a:endParaRPr/>
          </a:p>
          <a:p>
            <a:pPr>
              <a:lnSpc>
                <a:spcPct val="100000"/>
              </a:lnSpc>
            </a:pPr>
            <a:r>
              <a:rPr b="1" i="1" lang="fr-FR" sz="1000">
                <a:solidFill>
                  <a:srgbClr val="c0504d"/>
                </a:solidFill>
                <a:latin typeface="Calibri"/>
              </a:rPr>
              <a:t>EIC </a:t>
            </a:r>
            <a:endParaRPr/>
          </a:p>
          <a:p>
            <a:pPr>
              <a:lnSpc>
                <a:spcPct val="100000"/>
              </a:lnSpc>
            </a:pPr>
            <a:r>
              <a:rPr b="1" i="1" lang="fr-FR" sz="1000">
                <a:solidFill>
                  <a:srgbClr val="c0504d"/>
                </a:solidFill>
                <a:latin typeface="Calibri"/>
              </a:rPr>
              <a:t>SEPA</a:t>
            </a:r>
            <a:endParaRPr/>
          </a:p>
          <a:p>
            <a:pPr>
              <a:lnSpc>
                <a:spcPct val="100000"/>
              </a:lnSpc>
            </a:pPr>
            <a:r>
              <a:rPr b="1" i="1" lang="fr-FR" sz="1000">
                <a:solidFill>
                  <a:srgbClr val="c0504d"/>
                </a:solidFill>
                <a:latin typeface="Calibri"/>
              </a:rPr>
              <a:t>Gestion des chéquiers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5" name="CustomShape 18"/>
          <p:cNvSpPr/>
          <p:nvPr/>
        </p:nvSpPr>
        <p:spPr>
          <a:xfrm>
            <a:off x="1468800" y="5589360"/>
            <a:ext cx="2039400" cy="550440"/>
          </a:xfrm>
          <a:prstGeom prst="rect">
            <a:avLst/>
          </a:prstGeom>
          <a:gradFill>
            <a:gsLst>
              <a:gs pos="0">
                <a:srgbClr val="f4ffe6"/>
              </a:gs>
              <a:gs pos="50000">
                <a:srgbClr val="d9fda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Lettrage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Générateur de rapport</a:t>
            </a:r>
            <a:endParaRPr/>
          </a:p>
        </p:txBody>
      </p:sp>
      <p:sp>
        <p:nvSpPr>
          <p:cNvPr id="326" name="CustomShape 19"/>
          <p:cNvSpPr/>
          <p:nvPr/>
        </p:nvSpPr>
        <p:spPr>
          <a:xfrm>
            <a:off x="3601080" y="5589360"/>
            <a:ext cx="1958760" cy="550440"/>
          </a:xfrm>
          <a:prstGeom prst="rect">
            <a:avLst/>
          </a:prstGeom>
          <a:gradFill>
            <a:gsLst>
              <a:gs pos="0">
                <a:srgbClr val="e6f7ff"/>
              </a:gs>
              <a:gs pos="5000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360" rIns="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Rentabilité,  Productivité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ALM - Datawarehouse</a:t>
            </a:r>
            <a:endParaRPr/>
          </a:p>
        </p:txBody>
      </p:sp>
      <p:sp>
        <p:nvSpPr>
          <p:cNvPr id="327" name="CustomShape 20"/>
          <p:cNvSpPr/>
          <p:nvPr/>
        </p:nvSpPr>
        <p:spPr>
          <a:xfrm rot="16200000">
            <a:off x="-524520" y="4293360"/>
            <a:ext cx="3359520" cy="33372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0"/>
          </a:gradFill>
          <a:ln w="9360">
            <a:solidFill>
              <a:srgbClr val="7d5fa0"/>
            </a:solidFill>
            <a:round/>
          </a:ln>
        </p:spPr>
        <p:txBody>
          <a:bodyPr wrap="none" lIns="44280" rIns="44280" tIns="90360" bIns="90360" anchor="ctr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000000"/>
                </a:solidFill>
                <a:latin typeface="Calibri"/>
              </a:rPr>
              <a:t>WORKFLOW ET BOITE A TACHES</a:t>
            </a:r>
            <a:endParaRPr/>
          </a:p>
        </p:txBody>
      </p:sp>
      <p:sp>
        <p:nvSpPr>
          <p:cNvPr id="328" name="CustomShape 21"/>
          <p:cNvSpPr/>
          <p:nvPr/>
        </p:nvSpPr>
        <p:spPr>
          <a:xfrm>
            <a:off x="1467360" y="2765880"/>
            <a:ext cx="6826680" cy="39348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000000"/>
                </a:solidFill>
                <a:latin typeface="Calibri"/>
              </a:rPr>
              <a:t>AUTORISATIONS, SURVEILLANCE DES COMPTES, LAB</a:t>
            </a:r>
            <a:endParaRPr/>
          </a:p>
        </p:txBody>
      </p:sp>
      <p:sp>
        <p:nvSpPr>
          <p:cNvPr id="329" name="CustomShape 22"/>
          <p:cNvSpPr/>
          <p:nvPr/>
        </p:nvSpPr>
        <p:spPr>
          <a:xfrm rot="16200000">
            <a:off x="7277760" y="3852720"/>
            <a:ext cx="1609200" cy="42300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0"/>
          </a:gradFill>
          <a:ln w="9360">
            <a:solidFill>
              <a:srgbClr val="4a7ebb"/>
            </a:solidFill>
            <a:round/>
          </a:ln>
        </p:spPr>
        <p:txBody>
          <a:bodyPr wrap="none" lIns="44280" rIns="44280" tIns="90360" bIns="90360" anchor="ctr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Plateforme de gestion des Flux </a:t>
            </a:r>
            <a:endParaRPr/>
          </a:p>
        </p:txBody>
      </p:sp>
      <p:sp>
        <p:nvSpPr>
          <p:cNvPr id="330" name="CustomShape 23"/>
          <p:cNvSpPr/>
          <p:nvPr/>
        </p:nvSpPr>
        <p:spPr>
          <a:xfrm>
            <a:off x="5646600" y="5589360"/>
            <a:ext cx="2647440" cy="550440"/>
          </a:xfrm>
          <a:prstGeom prst="rect">
            <a:avLst/>
          </a:prstGeom>
          <a:gradFill>
            <a:gsLst>
              <a:gs pos="0">
                <a:srgbClr val="ededed"/>
              </a:gs>
              <a:gs pos="5000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360" rIns="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Déclaration FCI/FNCI 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Centrale des risques, Déclaration FICOBA,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Déclaration CRP, IFU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1" name="CustomShape 24"/>
          <p:cNvSpPr/>
          <p:nvPr/>
        </p:nvSpPr>
        <p:spPr>
          <a:xfrm>
            <a:off x="1467360" y="5013000"/>
            <a:ext cx="6826680" cy="388440"/>
          </a:xfrm>
          <a:prstGeom prst="rect">
            <a:avLst/>
          </a:prstGeom>
          <a:gradFill>
            <a:gsLst>
              <a:gs pos="0">
                <a:srgbClr val="f1eaf8"/>
              </a:gs>
              <a:gs pos="50000">
                <a:srgbClr val="c8b3e9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000000"/>
                </a:solidFill>
                <a:latin typeface="Calibri"/>
              </a:rPr>
              <a:t>COMPTABILITE</a:t>
            </a:r>
            <a:endParaRPr/>
          </a:p>
        </p:txBody>
      </p:sp>
      <p:sp>
        <p:nvSpPr>
          <p:cNvPr id="332" name="CustomShape 25"/>
          <p:cNvSpPr/>
          <p:nvPr/>
        </p:nvSpPr>
        <p:spPr>
          <a:xfrm rot="16200000">
            <a:off x="6715080" y="3847680"/>
            <a:ext cx="1623240" cy="41292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0"/>
          </a:gradFill>
          <a:ln w="9360">
            <a:solidFill>
              <a:srgbClr val="4a7ebb"/>
            </a:solidFill>
            <a:round/>
          </a:ln>
        </p:spPr>
        <p:txBody>
          <a:bodyPr wrap="none" lIns="44280" rIns="44280" tIns="90360" bIns="90360" anchor="ctr"/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000000"/>
                </a:solidFill>
                <a:latin typeface="Calibri"/>
              </a:rPr>
              <a:t>SWIFT</a:t>
            </a:r>
            <a:endParaRPr/>
          </a:p>
        </p:txBody>
      </p:sp>
      <p:sp>
        <p:nvSpPr>
          <p:cNvPr id="333" name="CustomShape 26"/>
          <p:cNvSpPr/>
          <p:nvPr/>
        </p:nvSpPr>
        <p:spPr>
          <a:xfrm>
            <a:off x="3663720" y="3242160"/>
            <a:ext cx="1728720" cy="162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Crédits , instructions 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Engagements données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Garanties reçues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Impayés Crédits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1000">
                <a:solidFill>
                  <a:srgbClr val="000000"/>
                </a:solidFill>
                <a:latin typeface="Calibri"/>
              </a:rPr>
              <a:t>Créances douteuses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4" name="CustomShape 27"/>
          <p:cNvSpPr/>
          <p:nvPr/>
        </p:nvSpPr>
        <p:spPr>
          <a:xfrm>
            <a:off x="446040" y="2780280"/>
            <a:ext cx="393840" cy="2563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fr-FR" sz="1100">
                <a:solidFill>
                  <a:srgbClr val="000000"/>
                </a:solidFill>
                <a:latin typeface="Calibri"/>
              </a:rPr>
              <a:t>e-s@b</a:t>
            </a:r>
            <a:endParaRPr/>
          </a:p>
        </p:txBody>
      </p:sp>
      <p:sp>
        <p:nvSpPr>
          <p:cNvPr id="335" name="CustomShape 28"/>
          <p:cNvSpPr/>
          <p:nvPr/>
        </p:nvSpPr>
        <p:spPr>
          <a:xfrm>
            <a:off x="989640" y="2254680"/>
            <a:ext cx="3561840" cy="340920"/>
          </a:xfrm>
          <a:prstGeom prst="rect">
            <a:avLst/>
          </a:prstGeom>
          <a:gradFill>
            <a:gsLst>
              <a:gs pos="0">
                <a:srgbClr val="fff1ec"/>
              </a:gs>
              <a:gs pos="5000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000000"/>
                </a:solidFill>
                <a:latin typeface="Calibri"/>
              </a:rPr>
              <a:t>CLIENT</a:t>
            </a:r>
            <a:endParaRPr/>
          </a:p>
        </p:txBody>
      </p:sp>
      <p:pic>
        <p:nvPicPr>
          <p:cNvPr id="336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06360" y="257040"/>
            <a:ext cx="572040" cy="39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2112480" y="6552000"/>
            <a:ext cx="4955760" cy="30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i="1" lang="fr-FR" sz="900">
                <a:solidFill>
                  <a:srgbClr val="ababab"/>
                </a:solidFill>
                <a:latin typeface="Arial"/>
              </a:rPr>
              <a:t>Banque Fiducial -  COPIL #1 - 12/07/2013</a:t>
            </a:r>
            <a:endParaRPr/>
          </a:p>
        </p:txBody>
      </p:sp>
      <p:sp>
        <p:nvSpPr>
          <p:cNvPr id="338" name="CustomShape 2"/>
          <p:cNvSpPr/>
          <p:nvPr/>
        </p:nvSpPr>
        <p:spPr>
          <a:xfrm>
            <a:off x="3708360" y="4655880"/>
            <a:ext cx="3435480" cy="48384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Apporteurs</a:t>
            </a:r>
            <a:endParaRPr/>
          </a:p>
        </p:txBody>
      </p:sp>
      <p:sp>
        <p:nvSpPr>
          <p:cNvPr id="339" name="CustomShape 3"/>
          <p:cNvSpPr/>
          <p:nvPr/>
        </p:nvSpPr>
        <p:spPr>
          <a:xfrm>
            <a:off x="1972800" y="4144680"/>
            <a:ext cx="1640520" cy="102204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Services</a:t>
            </a:r>
            <a:endParaRPr/>
          </a:p>
        </p:txBody>
      </p:sp>
      <p:sp>
        <p:nvSpPr>
          <p:cNvPr id="340" name="CustomShape 4"/>
          <p:cNvSpPr/>
          <p:nvPr/>
        </p:nvSpPr>
        <p:spPr>
          <a:xfrm>
            <a:off x="1972800" y="3069720"/>
            <a:ext cx="1641960" cy="101880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Epargne</a:t>
            </a:r>
            <a:endParaRPr/>
          </a:p>
        </p:txBody>
      </p:sp>
      <p:sp>
        <p:nvSpPr>
          <p:cNvPr id="341" name="CustomShape 5"/>
          <p:cNvSpPr/>
          <p:nvPr/>
        </p:nvSpPr>
        <p:spPr>
          <a:xfrm>
            <a:off x="492480" y="1891080"/>
            <a:ext cx="1301040" cy="327564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Référentiels</a:t>
            </a:r>
            <a:endParaRPr/>
          </a:p>
        </p:txBody>
      </p:sp>
      <p:sp>
        <p:nvSpPr>
          <p:cNvPr id="342" name="TextShape 6"/>
          <p:cNvSpPr txBox="1"/>
          <p:nvPr/>
        </p:nvSpPr>
        <p:spPr>
          <a:xfrm>
            <a:off x="4921560" y="980640"/>
            <a:ext cx="3771000" cy="100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2f2f2"/>
                </a:solidFill>
                <a:latin typeface="Arial"/>
                <a:ea typeface="Tahoma"/>
              </a:rPr>
              <a:t>Systèmes d’accès</a:t>
            </a:r>
            <a:r>
              <a:rPr b="1" lang="fr-FR" sz="1400">
                <a:solidFill>
                  <a:srgbClr val="f2f2f2"/>
                </a:solidFill>
                <a:latin typeface="Arial"/>
                <a:ea typeface="Tahoma"/>
              </a:rPr>
              <a:t>	</a:t>
            </a:r>
            <a:r>
              <a:rPr b="1" lang="fr-FR" sz="1400">
                <a:solidFill>
                  <a:srgbClr val="f2f2f2"/>
                </a:solidFill>
                <a:latin typeface="Arial"/>
                <a:ea typeface="Tahoma"/>
              </a:rPr>
              <a:t>	</a:t>
            </a:r>
            <a:r>
              <a:rPr b="1" lang="fr-FR" sz="1400">
                <a:solidFill>
                  <a:srgbClr val="f2f2f2"/>
                </a:solidFill>
                <a:latin typeface="Arial"/>
                <a:ea typeface="Tahoma"/>
              </a:rPr>
              <a:t>	</a:t>
            </a:r>
            <a:endParaRPr/>
          </a:p>
        </p:txBody>
      </p:sp>
      <p:sp>
        <p:nvSpPr>
          <p:cNvPr id="343" name="CustomShape 7"/>
          <p:cNvSpPr/>
          <p:nvPr/>
        </p:nvSpPr>
        <p:spPr>
          <a:xfrm>
            <a:off x="6431400" y="1072800"/>
            <a:ext cx="2163960" cy="4546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Poste de travail Commercial</a:t>
            </a:r>
            <a:endParaRPr/>
          </a:p>
        </p:txBody>
      </p:sp>
      <p:sp>
        <p:nvSpPr>
          <p:cNvPr id="344" name="CustomShape 8"/>
          <p:cNvSpPr/>
          <p:nvPr/>
        </p:nvSpPr>
        <p:spPr>
          <a:xfrm>
            <a:off x="4996800" y="1634760"/>
            <a:ext cx="231336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Poste de travail  Back Office</a:t>
            </a:r>
            <a:endParaRPr/>
          </a:p>
        </p:txBody>
      </p:sp>
      <p:sp>
        <p:nvSpPr>
          <p:cNvPr id="345" name="CustomShape 9"/>
          <p:cNvSpPr/>
          <p:nvPr/>
        </p:nvSpPr>
        <p:spPr>
          <a:xfrm>
            <a:off x="7389720" y="1388880"/>
            <a:ext cx="122760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e-s@b </a:t>
            </a:r>
            <a:endParaRPr/>
          </a:p>
        </p:txBody>
      </p:sp>
      <p:sp>
        <p:nvSpPr>
          <p:cNvPr id="346" name="CustomShape 10"/>
          <p:cNvSpPr/>
          <p:nvPr/>
        </p:nvSpPr>
        <p:spPr>
          <a:xfrm>
            <a:off x="516960" y="1053720"/>
            <a:ext cx="7486200" cy="24588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CustomShape 11"/>
          <p:cNvSpPr/>
          <p:nvPr/>
        </p:nvSpPr>
        <p:spPr>
          <a:xfrm>
            <a:off x="530280" y="2241360"/>
            <a:ext cx="1226160" cy="4554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Structure Etablissement</a:t>
            </a:r>
            <a:endParaRPr/>
          </a:p>
        </p:txBody>
      </p:sp>
      <p:sp>
        <p:nvSpPr>
          <p:cNvPr id="348" name="CustomShape 12"/>
          <p:cNvSpPr/>
          <p:nvPr/>
        </p:nvSpPr>
        <p:spPr>
          <a:xfrm>
            <a:off x="530280" y="3381120"/>
            <a:ext cx="1226160" cy="5317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Clients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Comptes</a:t>
            </a:r>
            <a:endParaRPr/>
          </a:p>
        </p:txBody>
      </p:sp>
      <p:sp>
        <p:nvSpPr>
          <p:cNvPr id="349" name="CustomShape 13"/>
          <p:cNvSpPr/>
          <p:nvPr/>
        </p:nvSpPr>
        <p:spPr>
          <a:xfrm>
            <a:off x="530280" y="4130280"/>
            <a:ext cx="1226160" cy="1249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Base: 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000">
                <a:solidFill>
                  <a:srgbClr val="404040"/>
                </a:solidFill>
                <a:latin typeface="Arial"/>
              </a:rPr>
              <a:t>Calendriers, Devises, Taux, Tarification</a:t>
            </a:r>
            <a:endParaRPr/>
          </a:p>
        </p:txBody>
      </p:sp>
      <p:sp>
        <p:nvSpPr>
          <p:cNvPr id="350" name="CustomShape 14"/>
          <p:cNvSpPr/>
          <p:nvPr/>
        </p:nvSpPr>
        <p:spPr>
          <a:xfrm>
            <a:off x="528480" y="2925360"/>
            <a:ext cx="122760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Habilitations</a:t>
            </a:r>
            <a:endParaRPr/>
          </a:p>
        </p:txBody>
      </p:sp>
      <p:sp>
        <p:nvSpPr>
          <p:cNvPr id="351" name="CustomShape 15"/>
          <p:cNvSpPr/>
          <p:nvPr/>
        </p:nvSpPr>
        <p:spPr>
          <a:xfrm>
            <a:off x="3708360" y="3360240"/>
            <a:ext cx="3435480" cy="124596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Engagements</a:t>
            </a:r>
            <a:endParaRPr/>
          </a:p>
        </p:txBody>
      </p:sp>
      <p:sp>
        <p:nvSpPr>
          <p:cNvPr id="352" name="CustomShape 16"/>
          <p:cNvSpPr/>
          <p:nvPr/>
        </p:nvSpPr>
        <p:spPr>
          <a:xfrm>
            <a:off x="3689280" y="2061720"/>
            <a:ext cx="5003280" cy="120924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 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Risques/Contrôles</a:t>
            </a:r>
            <a:endParaRPr/>
          </a:p>
        </p:txBody>
      </p:sp>
      <p:sp>
        <p:nvSpPr>
          <p:cNvPr id="353" name="CustomShape 17"/>
          <p:cNvSpPr/>
          <p:nvPr/>
        </p:nvSpPr>
        <p:spPr>
          <a:xfrm>
            <a:off x="3770280" y="2458800"/>
            <a:ext cx="122760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Autorisations</a:t>
            </a:r>
            <a:endParaRPr/>
          </a:p>
        </p:txBody>
      </p:sp>
      <p:sp>
        <p:nvSpPr>
          <p:cNvPr id="354" name="CustomShape 18"/>
          <p:cNvSpPr/>
          <p:nvPr/>
        </p:nvSpPr>
        <p:spPr>
          <a:xfrm>
            <a:off x="6285960" y="2258640"/>
            <a:ext cx="122616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Impayés</a:t>
            </a:r>
            <a:endParaRPr/>
          </a:p>
        </p:txBody>
      </p:sp>
      <p:sp>
        <p:nvSpPr>
          <p:cNvPr id="355" name="CustomShape 19"/>
          <p:cNvSpPr/>
          <p:nvPr/>
        </p:nvSpPr>
        <p:spPr>
          <a:xfrm>
            <a:off x="3770280" y="2858760"/>
            <a:ext cx="1227600" cy="4546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Contrôles AML</a:t>
            </a:r>
            <a:endParaRPr/>
          </a:p>
        </p:txBody>
      </p:sp>
      <p:sp>
        <p:nvSpPr>
          <p:cNvPr id="356" name="CustomShape 20"/>
          <p:cNvSpPr/>
          <p:nvPr/>
        </p:nvSpPr>
        <p:spPr>
          <a:xfrm>
            <a:off x="6310800" y="2679480"/>
            <a:ext cx="1226160" cy="4554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Créances Douteuses</a:t>
            </a:r>
            <a:endParaRPr/>
          </a:p>
        </p:txBody>
      </p:sp>
      <p:sp>
        <p:nvSpPr>
          <p:cNvPr id="357" name="CustomShape 21"/>
          <p:cNvSpPr/>
          <p:nvPr/>
        </p:nvSpPr>
        <p:spPr>
          <a:xfrm>
            <a:off x="5136120" y="2452320"/>
            <a:ext cx="103824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Score</a:t>
            </a:r>
            <a:endParaRPr/>
          </a:p>
        </p:txBody>
      </p:sp>
      <p:sp>
        <p:nvSpPr>
          <p:cNvPr id="358" name="CustomShape 22"/>
          <p:cNvSpPr/>
          <p:nvPr/>
        </p:nvSpPr>
        <p:spPr>
          <a:xfrm>
            <a:off x="7621200" y="2261880"/>
            <a:ext cx="996120" cy="4554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Saisies (ATD)</a:t>
            </a:r>
            <a:endParaRPr/>
          </a:p>
        </p:txBody>
      </p:sp>
      <p:sp>
        <p:nvSpPr>
          <p:cNvPr id="359" name="CustomShape 23"/>
          <p:cNvSpPr/>
          <p:nvPr/>
        </p:nvSpPr>
        <p:spPr>
          <a:xfrm>
            <a:off x="2042640" y="3412800"/>
            <a:ext cx="148104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000000"/>
                </a:solidFill>
                <a:latin typeface="Arial"/>
              </a:rPr>
              <a:t>Epargne Bancaire</a:t>
            </a:r>
            <a:endParaRPr/>
          </a:p>
        </p:txBody>
      </p:sp>
      <p:sp>
        <p:nvSpPr>
          <p:cNvPr id="360" name="CustomShape 24"/>
          <p:cNvSpPr/>
          <p:nvPr/>
        </p:nvSpPr>
        <p:spPr>
          <a:xfrm>
            <a:off x="2042640" y="3769920"/>
            <a:ext cx="148104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000000"/>
                </a:solidFill>
                <a:latin typeface="Arial"/>
              </a:rPr>
              <a:t>Livrets</a:t>
            </a:r>
            <a:endParaRPr/>
          </a:p>
        </p:txBody>
      </p:sp>
      <p:sp>
        <p:nvSpPr>
          <p:cNvPr id="361" name="CustomShape 25"/>
          <p:cNvSpPr/>
          <p:nvPr/>
        </p:nvSpPr>
        <p:spPr>
          <a:xfrm>
            <a:off x="5423040" y="4222440"/>
            <a:ext cx="150156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Crédits</a:t>
            </a:r>
            <a:endParaRPr/>
          </a:p>
        </p:txBody>
      </p:sp>
      <p:sp>
        <p:nvSpPr>
          <p:cNvPr id="362" name="CustomShape 26"/>
          <p:cNvSpPr/>
          <p:nvPr/>
        </p:nvSpPr>
        <p:spPr>
          <a:xfrm>
            <a:off x="3737880" y="4222440"/>
            <a:ext cx="1478160" cy="4554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Engagements reçus</a:t>
            </a:r>
            <a:endParaRPr/>
          </a:p>
        </p:txBody>
      </p:sp>
      <p:sp>
        <p:nvSpPr>
          <p:cNvPr id="363" name="CustomShape 27"/>
          <p:cNvSpPr/>
          <p:nvPr/>
        </p:nvSpPr>
        <p:spPr>
          <a:xfrm>
            <a:off x="5423040" y="3482640"/>
            <a:ext cx="1501560" cy="4546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Assurances Crédits</a:t>
            </a:r>
            <a:endParaRPr/>
          </a:p>
        </p:txBody>
      </p:sp>
      <p:sp>
        <p:nvSpPr>
          <p:cNvPr id="364" name="CustomShape 28"/>
          <p:cNvSpPr/>
          <p:nvPr/>
        </p:nvSpPr>
        <p:spPr>
          <a:xfrm>
            <a:off x="487800" y="5301360"/>
            <a:ext cx="2504880" cy="144144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MdP /Echanges Interbancaires</a:t>
            </a:r>
            <a:endParaRPr/>
          </a:p>
        </p:txBody>
      </p:sp>
      <p:sp>
        <p:nvSpPr>
          <p:cNvPr id="365" name="CustomShape 29"/>
          <p:cNvSpPr/>
          <p:nvPr/>
        </p:nvSpPr>
        <p:spPr>
          <a:xfrm>
            <a:off x="522720" y="5866920"/>
            <a:ext cx="120132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Chéquiers</a:t>
            </a:r>
            <a:endParaRPr/>
          </a:p>
        </p:txBody>
      </p:sp>
      <p:sp>
        <p:nvSpPr>
          <p:cNvPr id="366" name="CustomShape 30"/>
          <p:cNvSpPr/>
          <p:nvPr/>
        </p:nvSpPr>
        <p:spPr>
          <a:xfrm>
            <a:off x="516960" y="6321240"/>
            <a:ext cx="122760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SIT</a:t>
            </a:r>
            <a:endParaRPr/>
          </a:p>
        </p:txBody>
      </p:sp>
      <p:sp>
        <p:nvSpPr>
          <p:cNvPr id="367" name="CustomShape 31"/>
          <p:cNvSpPr/>
          <p:nvPr/>
        </p:nvSpPr>
        <p:spPr>
          <a:xfrm>
            <a:off x="1869480" y="5648040"/>
            <a:ext cx="104004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SEPA</a:t>
            </a:r>
            <a:endParaRPr/>
          </a:p>
        </p:txBody>
      </p:sp>
      <p:sp>
        <p:nvSpPr>
          <p:cNvPr id="368" name="CustomShape 32"/>
          <p:cNvSpPr/>
          <p:nvPr/>
        </p:nvSpPr>
        <p:spPr>
          <a:xfrm>
            <a:off x="1793160" y="6324120"/>
            <a:ext cx="1199880" cy="455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Remise Guichet</a:t>
            </a:r>
            <a:endParaRPr/>
          </a:p>
        </p:txBody>
      </p:sp>
      <p:sp>
        <p:nvSpPr>
          <p:cNvPr id="369" name="CustomShape 33"/>
          <p:cNvSpPr/>
          <p:nvPr/>
        </p:nvSpPr>
        <p:spPr>
          <a:xfrm>
            <a:off x="3094200" y="5301360"/>
            <a:ext cx="5598360" cy="1441440"/>
          </a:xfrm>
          <a:prstGeom prst="rect">
            <a:avLst/>
          </a:prstGeom>
          <a:solidFill>
            <a:srgbClr val="ffbd5b"/>
          </a:solidFill>
          <a:ln w="2844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Systèmes de Synthèse</a:t>
            </a:r>
            <a:endParaRPr/>
          </a:p>
        </p:txBody>
      </p:sp>
      <p:sp>
        <p:nvSpPr>
          <p:cNvPr id="370" name="CustomShape 34"/>
          <p:cNvSpPr/>
          <p:nvPr/>
        </p:nvSpPr>
        <p:spPr>
          <a:xfrm>
            <a:off x="5423040" y="3871440"/>
            <a:ext cx="1501560" cy="4546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Instruction Dossier</a:t>
            </a:r>
            <a:endParaRPr/>
          </a:p>
        </p:txBody>
      </p:sp>
      <p:sp>
        <p:nvSpPr>
          <p:cNvPr id="371" name="CustomShape 35"/>
          <p:cNvSpPr/>
          <p:nvPr/>
        </p:nvSpPr>
        <p:spPr>
          <a:xfrm>
            <a:off x="7310520" y="3360240"/>
            <a:ext cx="1382040" cy="177912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Comptabilité</a:t>
            </a:r>
            <a:endParaRPr/>
          </a:p>
        </p:txBody>
      </p:sp>
      <p:sp>
        <p:nvSpPr>
          <p:cNvPr id="372" name="CustomShape 36"/>
          <p:cNvSpPr/>
          <p:nvPr/>
        </p:nvSpPr>
        <p:spPr>
          <a:xfrm>
            <a:off x="3103200" y="5590800"/>
            <a:ext cx="3830040" cy="107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200">
                <a:solidFill>
                  <a:srgbClr val="7f7f7f"/>
                </a:solidFill>
                <a:latin typeface="Arial"/>
              </a:rPr>
              <a:t>                       </a:t>
            </a:r>
            <a:r>
              <a:rPr b="1" lang="fr-FR" sz="1200">
                <a:solidFill>
                  <a:srgbClr val="7f7f7f"/>
                </a:solidFill>
                <a:latin typeface="Arial"/>
              </a:rPr>
              <a:t>Règlementaire/reporting</a:t>
            </a:r>
            <a:endParaRPr/>
          </a:p>
        </p:txBody>
      </p:sp>
      <p:sp>
        <p:nvSpPr>
          <p:cNvPr id="373" name="CustomShape 37"/>
          <p:cNvSpPr/>
          <p:nvPr/>
        </p:nvSpPr>
        <p:spPr>
          <a:xfrm>
            <a:off x="6925320" y="5590800"/>
            <a:ext cx="1766880" cy="107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7f7f7f"/>
                </a:solidFill>
                <a:latin typeface="Arial"/>
              </a:rPr>
              <a:t>Marketing/Pilotage</a:t>
            </a:r>
            <a:endParaRPr/>
          </a:p>
        </p:txBody>
      </p:sp>
      <p:sp>
        <p:nvSpPr>
          <p:cNvPr id="374" name="CustomShape 38"/>
          <p:cNvSpPr/>
          <p:nvPr/>
        </p:nvSpPr>
        <p:spPr>
          <a:xfrm>
            <a:off x="7382160" y="3663720"/>
            <a:ext cx="122616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Générale</a:t>
            </a:r>
            <a:endParaRPr/>
          </a:p>
        </p:txBody>
      </p:sp>
      <p:sp>
        <p:nvSpPr>
          <p:cNvPr id="375" name="CustomShape 39"/>
          <p:cNvSpPr/>
          <p:nvPr/>
        </p:nvSpPr>
        <p:spPr>
          <a:xfrm>
            <a:off x="7380720" y="3990600"/>
            <a:ext cx="122760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Auxiliaire</a:t>
            </a:r>
            <a:endParaRPr/>
          </a:p>
        </p:txBody>
      </p:sp>
      <p:sp>
        <p:nvSpPr>
          <p:cNvPr id="376" name="CustomShape 40"/>
          <p:cNvSpPr/>
          <p:nvPr/>
        </p:nvSpPr>
        <p:spPr>
          <a:xfrm>
            <a:off x="3115080" y="5924160"/>
            <a:ext cx="59328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CRP</a:t>
            </a:r>
            <a:endParaRPr/>
          </a:p>
        </p:txBody>
      </p:sp>
      <p:sp>
        <p:nvSpPr>
          <p:cNvPr id="377" name="CustomShape 41"/>
          <p:cNvSpPr/>
          <p:nvPr/>
        </p:nvSpPr>
        <p:spPr>
          <a:xfrm>
            <a:off x="3123720" y="6265440"/>
            <a:ext cx="59760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CRI</a:t>
            </a:r>
            <a:endParaRPr/>
          </a:p>
        </p:txBody>
      </p:sp>
      <p:sp>
        <p:nvSpPr>
          <p:cNvPr id="378" name="CustomShape 42"/>
          <p:cNvSpPr/>
          <p:nvPr/>
        </p:nvSpPr>
        <p:spPr>
          <a:xfrm>
            <a:off x="3853440" y="5909760"/>
            <a:ext cx="122616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FICOBA</a:t>
            </a:r>
            <a:endParaRPr/>
          </a:p>
        </p:txBody>
      </p:sp>
      <p:sp>
        <p:nvSpPr>
          <p:cNvPr id="379" name="CustomShape 43"/>
          <p:cNvSpPr/>
          <p:nvPr/>
        </p:nvSpPr>
        <p:spPr>
          <a:xfrm>
            <a:off x="5208840" y="6267240"/>
            <a:ext cx="52560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000000"/>
                </a:solidFill>
                <a:latin typeface="Arial"/>
              </a:rPr>
              <a:t>IFU</a:t>
            </a:r>
            <a:endParaRPr/>
          </a:p>
        </p:txBody>
      </p:sp>
      <p:sp>
        <p:nvSpPr>
          <p:cNvPr id="380" name="CustomShape 44"/>
          <p:cNvSpPr/>
          <p:nvPr/>
        </p:nvSpPr>
        <p:spPr>
          <a:xfrm>
            <a:off x="5831640" y="5733720"/>
            <a:ext cx="1015200" cy="1005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Générateur de rapports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000">
                <a:solidFill>
                  <a:srgbClr val="404040"/>
                </a:solidFill>
                <a:latin typeface="Arial"/>
              </a:rPr>
              <a:t>SURFI </a:t>
            </a:r>
            <a:r>
              <a:rPr b="1" lang="fr-FR" sz="1000">
                <a:solidFill>
                  <a:srgbClr val="404040"/>
                </a:solidFill>
                <a:latin typeface="Arial"/>
              </a:rPr>
              <a:t>
</a:t>
            </a:r>
            <a:r>
              <a:rPr b="1" lang="fr-FR" sz="1000">
                <a:solidFill>
                  <a:srgbClr val="404040"/>
                </a:solidFill>
                <a:latin typeface="Arial"/>
              </a:rPr>
              <a:t>BALE 2</a:t>
            </a:r>
            <a:endParaRPr/>
          </a:p>
        </p:txBody>
      </p:sp>
      <p:sp>
        <p:nvSpPr>
          <p:cNvPr id="381" name="CustomShape 45"/>
          <p:cNvSpPr/>
          <p:nvPr/>
        </p:nvSpPr>
        <p:spPr>
          <a:xfrm>
            <a:off x="7247520" y="5871960"/>
            <a:ext cx="61632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382" name="CustomShape 46"/>
          <p:cNvSpPr/>
          <p:nvPr/>
        </p:nvSpPr>
        <p:spPr>
          <a:xfrm>
            <a:off x="7248600" y="6265440"/>
            <a:ext cx="130644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ALM</a:t>
            </a:r>
            <a:endParaRPr/>
          </a:p>
        </p:txBody>
      </p:sp>
      <p:sp>
        <p:nvSpPr>
          <p:cNvPr id="383" name="CustomShape 47"/>
          <p:cNvSpPr/>
          <p:nvPr/>
        </p:nvSpPr>
        <p:spPr>
          <a:xfrm>
            <a:off x="7622640" y="2679480"/>
            <a:ext cx="994680" cy="4554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Comptes Dormants</a:t>
            </a:r>
            <a:endParaRPr/>
          </a:p>
        </p:txBody>
      </p:sp>
      <p:sp>
        <p:nvSpPr>
          <p:cNvPr id="384" name="CustomShape 48"/>
          <p:cNvSpPr/>
          <p:nvPr/>
        </p:nvSpPr>
        <p:spPr>
          <a:xfrm>
            <a:off x="2129040" y="4721040"/>
            <a:ext cx="127152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Conventions</a:t>
            </a:r>
            <a:endParaRPr/>
          </a:p>
        </p:txBody>
      </p:sp>
      <p:sp>
        <p:nvSpPr>
          <p:cNvPr id="385" name="CustomShape 49"/>
          <p:cNvSpPr/>
          <p:nvPr/>
        </p:nvSpPr>
        <p:spPr>
          <a:xfrm>
            <a:off x="2129040" y="4390560"/>
            <a:ext cx="127152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Echelles</a:t>
            </a:r>
            <a:endParaRPr/>
          </a:p>
        </p:txBody>
      </p:sp>
      <p:sp>
        <p:nvSpPr>
          <p:cNvPr id="386" name="CustomShape 50"/>
          <p:cNvSpPr/>
          <p:nvPr/>
        </p:nvSpPr>
        <p:spPr>
          <a:xfrm>
            <a:off x="487800" y="980640"/>
            <a:ext cx="1379160" cy="77148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 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BPM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	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	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387" name="CustomShape 51"/>
          <p:cNvSpPr/>
          <p:nvPr/>
        </p:nvSpPr>
        <p:spPr>
          <a:xfrm>
            <a:off x="549000" y="1341000"/>
            <a:ext cx="122904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Workflow</a:t>
            </a:r>
            <a:endParaRPr/>
          </a:p>
        </p:txBody>
      </p:sp>
      <p:sp>
        <p:nvSpPr>
          <p:cNvPr id="388" name="CustomShape 52"/>
          <p:cNvSpPr/>
          <p:nvPr/>
        </p:nvSpPr>
        <p:spPr>
          <a:xfrm>
            <a:off x="1972800" y="980640"/>
            <a:ext cx="2778120" cy="99036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    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CRM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	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	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389" name="CustomShape 53"/>
          <p:cNvSpPr/>
          <p:nvPr/>
        </p:nvSpPr>
        <p:spPr>
          <a:xfrm>
            <a:off x="2067480" y="1312560"/>
            <a:ext cx="73836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Socle</a:t>
            </a:r>
            <a:endParaRPr/>
          </a:p>
        </p:txBody>
      </p:sp>
      <p:sp>
        <p:nvSpPr>
          <p:cNvPr id="390" name="CustomShape 54"/>
          <p:cNvSpPr/>
          <p:nvPr/>
        </p:nvSpPr>
        <p:spPr>
          <a:xfrm>
            <a:off x="2043720" y="1663200"/>
            <a:ext cx="74844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Alertes</a:t>
            </a:r>
            <a:endParaRPr/>
          </a:p>
        </p:txBody>
      </p:sp>
      <p:sp>
        <p:nvSpPr>
          <p:cNvPr id="391" name="CustomShape 55"/>
          <p:cNvSpPr/>
          <p:nvPr/>
        </p:nvSpPr>
        <p:spPr>
          <a:xfrm>
            <a:off x="2876400" y="1195200"/>
            <a:ext cx="73836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VCC</a:t>
            </a:r>
            <a:endParaRPr/>
          </a:p>
        </p:txBody>
      </p:sp>
      <p:sp>
        <p:nvSpPr>
          <p:cNvPr id="392" name="CustomShape 56"/>
          <p:cNvSpPr/>
          <p:nvPr/>
        </p:nvSpPr>
        <p:spPr>
          <a:xfrm>
            <a:off x="2930400" y="1614240"/>
            <a:ext cx="136836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Souscription</a:t>
            </a:r>
            <a:endParaRPr/>
          </a:p>
        </p:txBody>
      </p:sp>
      <p:sp>
        <p:nvSpPr>
          <p:cNvPr id="393" name="CustomShape 57"/>
          <p:cNvSpPr/>
          <p:nvPr/>
        </p:nvSpPr>
        <p:spPr>
          <a:xfrm>
            <a:off x="3800880" y="1037880"/>
            <a:ext cx="820080" cy="4554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Comptes rendus</a:t>
            </a:r>
            <a:endParaRPr/>
          </a:p>
        </p:txBody>
      </p:sp>
      <p:sp>
        <p:nvSpPr>
          <p:cNvPr id="394" name="CustomShape 58"/>
          <p:cNvSpPr/>
          <p:nvPr/>
        </p:nvSpPr>
        <p:spPr>
          <a:xfrm>
            <a:off x="7386480" y="4339800"/>
            <a:ext cx="122760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Lettrage</a:t>
            </a:r>
            <a:endParaRPr/>
          </a:p>
        </p:txBody>
      </p:sp>
      <p:sp>
        <p:nvSpPr>
          <p:cNvPr id="395" name="CustomShape 59"/>
          <p:cNvSpPr/>
          <p:nvPr/>
        </p:nvSpPr>
        <p:spPr>
          <a:xfrm flipV="1">
            <a:off x="4744440" y="1293840"/>
            <a:ext cx="1702440" cy="9000"/>
          </a:xfrm>
          <a:prstGeom prst="straightConnector1">
            <a:avLst/>
          </a:prstGeom>
          <a:noFill/>
          <a:ln w="9360">
            <a:solidFill>
              <a:srgbClr val="606060"/>
            </a:solidFill>
            <a:round/>
            <a:headEnd len="med" type="diamond" w="med"/>
            <a:tailEnd len="med" type="triangle" w="med"/>
          </a:ln>
        </p:spPr>
      </p:sp>
      <p:sp>
        <p:nvSpPr>
          <p:cNvPr id="396" name="CustomShape 60"/>
          <p:cNvSpPr/>
          <p:nvPr/>
        </p:nvSpPr>
        <p:spPr>
          <a:xfrm>
            <a:off x="7389720" y="4652640"/>
            <a:ext cx="1229040" cy="60696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1200">
                <a:solidFill>
                  <a:srgbClr val="404040"/>
                </a:solidFill>
                <a:latin typeface="Arial"/>
              </a:rPr>
              <a:t>Restitution TVA </a:t>
            </a:r>
            <a:r>
              <a:rPr b="1" i="1" lang="fr-FR" sz="1000">
                <a:solidFill>
                  <a:srgbClr val="404040"/>
                </a:solidFill>
                <a:latin typeface="Arial"/>
              </a:rPr>
              <a:t>aux EI et Entr.</a:t>
            </a:r>
            <a:endParaRPr/>
          </a:p>
        </p:txBody>
      </p:sp>
      <p:sp>
        <p:nvSpPr>
          <p:cNvPr id="397" name="CustomShape 61"/>
          <p:cNvSpPr/>
          <p:nvPr/>
        </p:nvSpPr>
        <p:spPr>
          <a:xfrm>
            <a:off x="7939080" y="5887800"/>
            <a:ext cx="61632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1200">
                <a:solidFill>
                  <a:srgbClr val="404040"/>
                </a:solidFill>
                <a:latin typeface="Arial"/>
              </a:rPr>
              <a:t>CGS</a:t>
            </a:r>
            <a:endParaRPr/>
          </a:p>
        </p:txBody>
      </p:sp>
      <p:sp>
        <p:nvSpPr>
          <p:cNvPr id="398" name="CustomShape 62"/>
          <p:cNvSpPr/>
          <p:nvPr/>
        </p:nvSpPr>
        <p:spPr>
          <a:xfrm>
            <a:off x="3115080" y="5590800"/>
            <a:ext cx="593280" cy="4546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1200">
                <a:solidFill>
                  <a:srgbClr val="404040"/>
                </a:solidFill>
                <a:latin typeface="Arial"/>
              </a:rPr>
              <a:t>FIBEN</a:t>
            </a:r>
            <a:endParaRPr/>
          </a:p>
        </p:txBody>
      </p:sp>
      <p:sp>
        <p:nvSpPr>
          <p:cNvPr id="399" name="CustomShape 63"/>
          <p:cNvSpPr/>
          <p:nvPr/>
        </p:nvSpPr>
        <p:spPr>
          <a:xfrm>
            <a:off x="5039280" y="4727160"/>
            <a:ext cx="1885320" cy="4546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Gestion des Apporteurs</a:t>
            </a:r>
            <a:endParaRPr/>
          </a:p>
        </p:txBody>
      </p:sp>
      <p:sp>
        <p:nvSpPr>
          <p:cNvPr id="400" name="CustomShape 64"/>
          <p:cNvSpPr/>
          <p:nvPr/>
        </p:nvSpPr>
        <p:spPr>
          <a:xfrm>
            <a:off x="3752640" y="3704760"/>
            <a:ext cx="1478160" cy="455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Engagements donnés</a:t>
            </a:r>
            <a:endParaRPr/>
          </a:p>
        </p:txBody>
      </p:sp>
      <p:sp>
        <p:nvSpPr>
          <p:cNvPr id="401" name="CustomShape 65"/>
          <p:cNvSpPr/>
          <p:nvPr/>
        </p:nvSpPr>
        <p:spPr>
          <a:xfrm>
            <a:off x="5039280" y="2882520"/>
            <a:ext cx="1246680" cy="455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Surveillance CEA</a:t>
            </a:r>
            <a:endParaRPr/>
          </a:p>
        </p:txBody>
      </p:sp>
      <p:sp>
        <p:nvSpPr>
          <p:cNvPr id="402" name="CustomShape 66"/>
          <p:cNvSpPr/>
          <p:nvPr/>
        </p:nvSpPr>
        <p:spPr>
          <a:xfrm>
            <a:off x="3863880" y="6310080"/>
            <a:ext cx="757440" cy="27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FCI</a:t>
            </a:r>
            <a:endParaRPr/>
          </a:p>
        </p:txBody>
      </p:sp>
      <p:sp>
        <p:nvSpPr>
          <p:cNvPr id="403" name="CustomShape 67"/>
          <p:cNvSpPr/>
          <p:nvPr/>
        </p:nvSpPr>
        <p:spPr>
          <a:xfrm>
            <a:off x="1972800" y="2150640"/>
            <a:ext cx="1468800" cy="771480"/>
          </a:xfrm>
          <a:prstGeom prst="rect">
            <a:avLst/>
          </a:prstGeom>
          <a:solidFill>
            <a:srgbClr val="ffb64a"/>
          </a:solidFill>
          <a:ln w="2844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808080"/>
                </a:solidFill>
                <a:latin typeface="Arial"/>
              </a:rPr>
              <a:t> 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OPCVM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	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	</a:t>
            </a:r>
            <a:r>
              <a:rPr b="1" lang="fr-FR" sz="1400">
                <a:solidFill>
                  <a:srgbClr val="80808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404" name="CustomShape 68"/>
          <p:cNvSpPr/>
          <p:nvPr/>
        </p:nvSpPr>
        <p:spPr>
          <a:xfrm>
            <a:off x="2074680" y="2395080"/>
            <a:ext cx="1227600" cy="637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Modules / règlementaires Titres </a:t>
            </a:r>
            <a:endParaRPr/>
          </a:p>
        </p:txBody>
      </p:sp>
      <p:sp>
        <p:nvSpPr>
          <p:cNvPr id="405" name="CustomShape 69"/>
          <p:cNvSpPr/>
          <p:nvPr/>
        </p:nvSpPr>
        <p:spPr>
          <a:xfrm>
            <a:off x="7026120" y="5140080"/>
            <a:ext cx="1592280" cy="5317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1200">
                <a:solidFill>
                  <a:srgbClr val="404040"/>
                </a:solidFill>
                <a:latin typeface="Arial"/>
              </a:rPr>
              <a:t>Relevé  de Frais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fr-FR" sz="1200">
                <a:solidFill>
                  <a:srgbClr val="404040"/>
                </a:solidFill>
                <a:latin typeface="Arial"/>
              </a:rPr>
              <a:t>Circularisation</a:t>
            </a:r>
            <a:endParaRPr/>
          </a:p>
        </p:txBody>
      </p:sp>
      <p:sp>
        <p:nvSpPr>
          <p:cNvPr id="406" name="CustomShape 70"/>
          <p:cNvSpPr/>
          <p:nvPr/>
        </p:nvSpPr>
        <p:spPr>
          <a:xfrm>
            <a:off x="2139120" y="5040000"/>
            <a:ext cx="1271520" cy="27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Facturation</a:t>
            </a:r>
            <a:endParaRPr/>
          </a:p>
        </p:txBody>
      </p:sp>
      <p:sp>
        <p:nvSpPr>
          <p:cNvPr id="407" name="CustomShape 71"/>
          <p:cNvSpPr/>
          <p:nvPr/>
        </p:nvSpPr>
        <p:spPr>
          <a:xfrm>
            <a:off x="1856520" y="6017760"/>
            <a:ext cx="1040040" cy="272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EIC</a:t>
            </a:r>
            <a:endParaRPr/>
          </a:p>
        </p:txBody>
      </p:sp>
      <p:sp>
        <p:nvSpPr>
          <p:cNvPr id="408" name="CustomShape 72"/>
          <p:cNvSpPr/>
          <p:nvPr/>
        </p:nvSpPr>
        <p:spPr>
          <a:xfrm>
            <a:off x="7389720" y="1684080"/>
            <a:ext cx="1227600" cy="63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>
                <a:solidFill>
                  <a:srgbClr val="404040"/>
                </a:solidFill>
                <a:latin typeface="Arial"/>
              </a:rPr>
              <a:t>Transferts de fichiers Web</a:t>
            </a:r>
            <a:r>
              <a:rPr b="1" lang="fr-FR" sz="1200">
                <a:solidFill>
                  <a:srgbClr val="40404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409" name="TextShape 73"/>
          <p:cNvSpPr txBox="1"/>
          <p:nvPr/>
        </p:nvSpPr>
        <p:spPr>
          <a:xfrm>
            <a:off x="370800" y="416160"/>
            <a:ext cx="8315640" cy="38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>
                <a:solidFill>
                  <a:srgbClr val="7f7f7f"/>
                </a:solidFill>
                <a:latin typeface="Arial"/>
                <a:ea typeface="Tahoma"/>
              </a:rPr>
              <a:t>Annexe</a:t>
            </a:r>
            <a:r>
              <a:rPr lang="fr-FR">
                <a:solidFill>
                  <a:srgbClr val="7f7f7f"/>
                </a:solidFill>
                <a:latin typeface="Arial"/>
                <a:ea typeface="Tahoma"/>
              </a:rPr>
              <a:t>
</a:t>
            </a:r>
            <a:r>
              <a:rPr i="1" lang="fr-FR" sz="1400">
                <a:solidFill>
                  <a:srgbClr val="7f7f7f"/>
                </a:solidFill>
                <a:latin typeface="Arial"/>
                <a:ea typeface="Tahoma"/>
              </a:rPr>
              <a:t>Cartographie applicative SAB</a:t>
            </a:r>
            <a:endParaRPr/>
          </a:p>
        </p:txBody>
      </p:sp>
      <p:sp>
        <p:nvSpPr>
          <p:cNvPr id="410" name="CustomShape 74"/>
          <p:cNvSpPr/>
          <p:nvPr/>
        </p:nvSpPr>
        <p:spPr>
          <a:xfrm>
            <a:off x="6160680" y="225360"/>
            <a:ext cx="205704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200">
                <a:solidFill>
                  <a:srgbClr val="7f7f7f"/>
                </a:solidFill>
                <a:latin typeface="Arial"/>
              </a:rPr>
              <a:t>Périmètre </a:t>
            </a:r>
            <a:r>
              <a:rPr b="1" lang="fr-FR" sz="1200">
                <a:solidFill>
                  <a:srgbClr val="ffff00"/>
                </a:solidFill>
                <a:latin typeface="Arial"/>
              </a:rPr>
              <a:t>initial</a:t>
            </a:r>
            <a:r>
              <a:rPr lang="fr-FR" sz="1200">
                <a:solidFill>
                  <a:srgbClr val="7f7f7f"/>
                </a:solidFill>
                <a:latin typeface="Arial"/>
              </a:rPr>
              <a:t>
</a:t>
            </a:r>
            <a:r>
              <a:rPr lang="fr-FR" sz="1200">
                <a:solidFill>
                  <a:srgbClr val="7f7f7f"/>
                </a:solidFill>
                <a:latin typeface="Arial"/>
              </a:rPr>
              <a:t>Périmètre </a:t>
            </a:r>
            <a:r>
              <a:rPr b="1" lang="fr-FR" sz="1200">
                <a:solidFill>
                  <a:srgbClr val="00b050"/>
                </a:solidFill>
                <a:latin typeface="Arial"/>
              </a:rPr>
              <a:t>complémentaire</a:t>
            </a:r>
            <a:endParaRPr/>
          </a:p>
        </p:txBody>
      </p:sp>
      <p:pic>
        <p:nvPicPr>
          <p:cNvPr id="411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06360" y="257040"/>
            <a:ext cx="572040" cy="39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58560" y="-298440"/>
            <a:ext cx="8451720" cy="1311120"/>
          </a:xfrm>
          <a:prstGeom prst="rect">
            <a:avLst/>
          </a:prstGeom>
        </p:spPr>
        <p:txBody>
          <a:bodyPr lIns="90000" rIns="90000" tIns="46800" bIns="46800" anchor="ctr"/>
          <a:p>
            <a:pPr algn="r">
              <a:buFont typeface="Times New Roman"/>
              <a:buChar char="•"/>
            </a:pPr>
            <a:r>
              <a:rPr b="1" lang="fr-FR" sz="3600">
                <a:latin typeface="Arial Narrow"/>
              </a:rPr>
              <a:t>Offre de la Banque Fiducial</a:t>
            </a:r>
            <a:endParaRPr/>
          </a:p>
        </p:txBody>
      </p:sp>
      <p:pic>
        <p:nvPicPr>
          <p:cNvPr id="4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92280"/>
            <a:ext cx="9144000" cy="554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