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1.gif" ContentType="image/gif"/>
  <Override PartName="/ppt/media/image10.png" ContentType="image/png"/>
  <Override PartName="/ppt/media/image9.png" ContentType="image/png"/>
  <Override PartName="/ppt/media/image8.gif" ContentType="image/gif"/>
  <Override PartName="/ppt/media/image7.gif" ContentType="image/gif"/>
  <Override PartName="/ppt/media/image6.png" ContentType="image/png"/>
  <Override PartName="/ppt/media/image5.png" ContentType="image/png"/>
  <Override PartName="/ppt/media/image15.gif" ContentType="image/gif"/>
  <Override PartName="/ppt/media/image4.png" ContentType="image/png"/>
  <Override PartName="/ppt/media/image14.gif" ContentType="image/gif"/>
  <Override PartName="/ppt/media/image3.png" ContentType="image/png"/>
  <Override PartName="/ppt/media/image13.gif" ContentType="image/gif"/>
  <Override PartName="/ppt/media/image2.png" ContentType="image/png"/>
  <Override PartName="/ppt/media/image12.gif" ContentType="image/gif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32EC2A-3197-4FE0-8F27-9C4024E2A6AF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49840" y="9428040"/>
            <a:ext cx="2941200" cy="491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3840" cy="446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49840" y="9428040"/>
            <a:ext cx="2941200" cy="491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3840" cy="4462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38880" y="6597720"/>
            <a:ext cx="190008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1000">
                <a:solidFill>
                  <a:srgbClr val="ffffff"/>
                </a:solidFill>
                <a:latin typeface="Arial"/>
                <a:ea typeface="ＭＳ Ｐゴシック"/>
              </a:rPr>
              <a:t>Page 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6692760"/>
            <a:ext cx="9138960" cy="17424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6770520" y="6656400"/>
            <a:ext cx="190008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00" y="115920"/>
            <a:ext cx="1244160" cy="31104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108000" y="6754680"/>
            <a:ext cx="3019320" cy="2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DSI Banque Fiducial -  Chantiers SI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gif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3.gif"/><Relationship Id="rId8" Type="http://schemas.openxmlformats.org/officeDocument/2006/relationships/image" Target="../media/image14.gif"/><Relationship Id="rId9" Type="http://schemas.openxmlformats.org/officeDocument/2006/relationships/image" Target="../media/image15.gif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476280"/>
            <a:ext cx="9138960" cy="35388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Chantiers SI Banque </a:t>
            </a:r>
            <a:r>
              <a:rPr lang="fr-FR" sz="2000">
                <a:solidFill>
                  <a:srgbClr val="ffffff"/>
                </a:solidFill>
                <a:latin typeface="Arial"/>
                <a:ea typeface="Arial Unicode MS"/>
              </a:rPr>
              <a:t>–</a:t>
            </a: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 Cartographie applicative (Janvier 2016)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0" y="-182520"/>
            <a:ext cx="179280" cy="361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-182520"/>
            <a:ext cx="179280" cy="361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0" y="-182520"/>
            <a:ext cx="179280" cy="361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2391480" y="936000"/>
            <a:ext cx="4389480" cy="5552640"/>
          </a:xfrm>
          <a:prstGeom prst="rect">
            <a:avLst/>
          </a:prstGeom>
          <a:blipFill>
            <a:blip r:embed="rId1"/>
            <a:tile/>
          </a:blip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</p:sp>
      <p:sp>
        <p:nvSpPr>
          <p:cNvPr id="51" name="CustomShape 6"/>
          <p:cNvSpPr/>
          <p:nvPr/>
        </p:nvSpPr>
        <p:spPr>
          <a:xfrm>
            <a:off x="3170520" y="1887120"/>
            <a:ext cx="2808000" cy="10404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2" name="CustomShape 7"/>
          <p:cNvSpPr/>
          <p:nvPr/>
        </p:nvSpPr>
        <p:spPr>
          <a:xfrm>
            <a:off x="3183840" y="3134880"/>
            <a:ext cx="2804760" cy="270684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u="sng">
                <a:solidFill>
                  <a:srgbClr val="000000"/>
                </a:solidFill>
                <a:latin typeface="Arial"/>
              </a:rPr>
              <a:t>SAB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3" name="CustomShape 8"/>
          <p:cNvSpPr/>
          <p:nvPr/>
        </p:nvSpPr>
        <p:spPr>
          <a:xfrm>
            <a:off x="3471480" y="932040"/>
            <a:ext cx="2075040" cy="572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00" u="sng">
                <a:solidFill>
                  <a:srgbClr val="000000"/>
                </a:solidFill>
                <a:latin typeface="Arial"/>
              </a:rPr>
              <a:t>SI Banque Fiducial</a:t>
            </a:r>
            <a:endParaRPr/>
          </a:p>
        </p:txBody>
      </p:sp>
      <p:sp>
        <p:nvSpPr>
          <p:cNvPr id="54" name="CustomShape 9"/>
          <p:cNvSpPr/>
          <p:nvPr/>
        </p:nvSpPr>
        <p:spPr>
          <a:xfrm>
            <a:off x="3182400" y="5976360"/>
            <a:ext cx="2804760" cy="391680"/>
          </a:xfrm>
          <a:prstGeom prst="rect">
            <a:avLst/>
          </a:prstGeom>
          <a:solidFill>
            <a:srgbClr val="ffffcc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fr-FR" u="sng">
                <a:solidFill>
                  <a:srgbClr val="000000"/>
                </a:solidFill>
                <a:latin typeface="Arial"/>
              </a:rPr>
              <a:t>BIB</a:t>
            </a:r>
            <a:endParaRPr/>
          </a:p>
        </p:txBody>
      </p:sp>
      <p:sp>
        <p:nvSpPr>
          <p:cNvPr id="55" name="CustomShape 10"/>
          <p:cNvSpPr/>
          <p:nvPr/>
        </p:nvSpPr>
        <p:spPr>
          <a:xfrm>
            <a:off x="5276160" y="3586680"/>
            <a:ext cx="599760" cy="348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EUP</a:t>
            </a:r>
            <a:endParaRPr/>
          </a:p>
        </p:txBody>
      </p:sp>
      <p:sp>
        <p:nvSpPr>
          <p:cNvPr id="56" name="CustomShape 11"/>
          <p:cNvSpPr/>
          <p:nvPr/>
        </p:nvSpPr>
        <p:spPr>
          <a:xfrm>
            <a:off x="3255120" y="4485600"/>
            <a:ext cx="62352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APO</a:t>
            </a:r>
            <a:endParaRPr/>
          </a:p>
        </p:txBody>
      </p:sp>
      <p:sp>
        <p:nvSpPr>
          <p:cNvPr id="57" name="CustomShape 12"/>
          <p:cNvSpPr/>
          <p:nvPr/>
        </p:nvSpPr>
        <p:spPr>
          <a:xfrm>
            <a:off x="3255120" y="3841200"/>
            <a:ext cx="623520" cy="5331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CLI</a:t>
            </a:r>
            <a:endParaRPr/>
          </a:p>
        </p:txBody>
      </p:sp>
      <p:sp>
        <p:nvSpPr>
          <p:cNvPr id="58" name="CustomShape 13"/>
          <p:cNvSpPr/>
          <p:nvPr/>
        </p:nvSpPr>
        <p:spPr>
          <a:xfrm>
            <a:off x="5274720" y="4424760"/>
            <a:ext cx="6015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CHQ</a:t>
            </a:r>
            <a:endParaRPr/>
          </a:p>
        </p:txBody>
      </p:sp>
      <p:sp>
        <p:nvSpPr>
          <p:cNvPr id="59" name="CustomShape 14"/>
          <p:cNvSpPr/>
          <p:nvPr/>
        </p:nvSpPr>
        <p:spPr>
          <a:xfrm>
            <a:off x="5268960" y="4009320"/>
            <a:ext cx="610920" cy="35820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REG</a:t>
            </a:r>
            <a:endParaRPr/>
          </a:p>
        </p:txBody>
      </p:sp>
      <p:sp>
        <p:nvSpPr>
          <p:cNvPr id="60" name="CustomShape 15"/>
          <p:cNvSpPr/>
          <p:nvPr/>
        </p:nvSpPr>
        <p:spPr>
          <a:xfrm>
            <a:off x="3255120" y="4995000"/>
            <a:ext cx="5997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EIC</a:t>
            </a:r>
            <a:endParaRPr/>
          </a:p>
        </p:txBody>
      </p:sp>
      <p:sp>
        <p:nvSpPr>
          <p:cNvPr id="61" name="CustomShape 16"/>
          <p:cNvSpPr/>
          <p:nvPr/>
        </p:nvSpPr>
        <p:spPr>
          <a:xfrm>
            <a:off x="5284080" y="4880880"/>
            <a:ext cx="6015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TIT</a:t>
            </a:r>
            <a:endParaRPr/>
          </a:p>
        </p:txBody>
      </p:sp>
      <p:sp>
        <p:nvSpPr>
          <p:cNvPr id="62" name="CustomShape 17"/>
          <p:cNvSpPr/>
          <p:nvPr/>
        </p:nvSpPr>
        <p:spPr>
          <a:xfrm>
            <a:off x="3268080" y="3300840"/>
            <a:ext cx="623520" cy="4237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CPT</a:t>
            </a:r>
            <a:endParaRPr/>
          </a:p>
        </p:txBody>
      </p:sp>
      <p:sp>
        <p:nvSpPr>
          <p:cNvPr id="63" name="CustomShape 18"/>
          <p:cNvSpPr/>
          <p:nvPr/>
        </p:nvSpPr>
        <p:spPr>
          <a:xfrm>
            <a:off x="3244320" y="2245320"/>
            <a:ext cx="646200" cy="60660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OD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BFI</a:t>
            </a:r>
            <a:endParaRPr/>
          </a:p>
        </p:txBody>
      </p:sp>
      <p:sp>
        <p:nvSpPr>
          <p:cNvPr id="64" name="CustomShape 19"/>
          <p:cNvSpPr/>
          <p:nvPr/>
        </p:nvSpPr>
        <p:spPr>
          <a:xfrm>
            <a:off x="4000320" y="2677320"/>
            <a:ext cx="1222200" cy="17820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Editique Clients</a:t>
            </a:r>
            <a:endParaRPr/>
          </a:p>
        </p:txBody>
      </p:sp>
      <p:sp>
        <p:nvSpPr>
          <p:cNvPr id="65" name="CustomShape 20"/>
          <p:cNvSpPr/>
          <p:nvPr/>
        </p:nvSpPr>
        <p:spPr>
          <a:xfrm>
            <a:off x="4036320" y="3201120"/>
            <a:ext cx="1870200" cy="2822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66" name="CustomShape 21"/>
          <p:cNvSpPr/>
          <p:nvPr/>
        </p:nvSpPr>
        <p:spPr>
          <a:xfrm>
            <a:off x="3255480" y="5489280"/>
            <a:ext cx="635040" cy="282240"/>
          </a:xfrm>
          <a:prstGeom prst="rect">
            <a:avLst/>
          </a:prstGeom>
          <a:solidFill>
            <a:srgbClr val="4c4c4c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67" name="CustomShape 22"/>
          <p:cNvSpPr/>
          <p:nvPr/>
        </p:nvSpPr>
        <p:spPr>
          <a:xfrm>
            <a:off x="5289120" y="5389920"/>
            <a:ext cx="6015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CB</a:t>
            </a:r>
            <a:endParaRPr/>
          </a:p>
        </p:txBody>
      </p:sp>
      <p:sp>
        <p:nvSpPr>
          <p:cNvPr id="68" name="CustomShape 23"/>
          <p:cNvSpPr/>
          <p:nvPr/>
        </p:nvSpPr>
        <p:spPr>
          <a:xfrm>
            <a:off x="3980520" y="4117320"/>
            <a:ext cx="1204200" cy="1724400"/>
          </a:xfrm>
          <a:prstGeom prst="rect">
            <a:avLst/>
          </a:prstGeom>
          <a:solidFill>
            <a:srgbClr val="339966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Autres Modules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internes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BAS, HBT*, CRE,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GAR, IDF, ECH,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BAG, TAR, DAT,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ERE, DOR, AUT,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IMP, PRO, CTO*,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SDC, ATD, VGC,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VCC, CRM, ERM,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ECR, FCI, CIR*,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DGI, IFU</a:t>
            </a:r>
            <a:endParaRPr/>
          </a:p>
        </p:txBody>
      </p:sp>
      <p:sp>
        <p:nvSpPr>
          <p:cNvPr id="69" name="CustomShape 24"/>
          <p:cNvSpPr/>
          <p:nvPr/>
        </p:nvSpPr>
        <p:spPr>
          <a:xfrm>
            <a:off x="3172320" y="1849320"/>
            <a:ext cx="644400" cy="34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u="sng">
                <a:latin typeface="Arial"/>
              </a:rPr>
              <a:t>BFI</a:t>
            </a:r>
            <a:endParaRPr/>
          </a:p>
        </p:txBody>
      </p:sp>
      <p:sp>
        <p:nvSpPr>
          <p:cNvPr id="70" name="CustomShape 25"/>
          <p:cNvSpPr/>
          <p:nvPr/>
        </p:nvSpPr>
        <p:spPr>
          <a:xfrm>
            <a:off x="4005360" y="2193840"/>
            <a:ext cx="1901160" cy="17820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GED</a:t>
            </a:r>
            <a:endParaRPr/>
          </a:p>
        </p:txBody>
      </p:sp>
      <p:sp>
        <p:nvSpPr>
          <p:cNvPr id="71" name="CustomShape 26"/>
          <p:cNvSpPr/>
          <p:nvPr/>
        </p:nvSpPr>
        <p:spPr>
          <a:xfrm>
            <a:off x="4072320" y="6001560"/>
            <a:ext cx="430200" cy="33912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"/>
              </a:rPr>
              <a:t>ETL</a:t>
            </a:r>
            <a:endParaRPr/>
          </a:p>
        </p:txBody>
      </p:sp>
      <p:sp>
        <p:nvSpPr>
          <p:cNvPr id="72" name="CustomShape 27"/>
          <p:cNvSpPr/>
          <p:nvPr/>
        </p:nvSpPr>
        <p:spPr>
          <a:xfrm>
            <a:off x="4720320" y="6006960"/>
            <a:ext cx="1006200" cy="33912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Arial"/>
              </a:rPr>
              <a:t>Rapports</a:t>
            </a:r>
            <a:endParaRPr/>
          </a:p>
        </p:txBody>
      </p:sp>
      <p:sp>
        <p:nvSpPr>
          <p:cNvPr id="73" name="CustomShape 28"/>
          <p:cNvSpPr/>
          <p:nvPr/>
        </p:nvSpPr>
        <p:spPr>
          <a:xfrm>
            <a:off x="4001760" y="2464560"/>
            <a:ext cx="1222200" cy="17820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Souscription</a:t>
            </a:r>
            <a:endParaRPr/>
          </a:p>
        </p:txBody>
      </p:sp>
      <p:sp>
        <p:nvSpPr>
          <p:cNvPr id="74" name="CustomShape 29"/>
          <p:cNvSpPr/>
          <p:nvPr/>
        </p:nvSpPr>
        <p:spPr>
          <a:xfrm>
            <a:off x="5265360" y="2461320"/>
            <a:ext cx="646200" cy="39564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Etats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Règ.</a:t>
            </a:r>
            <a:endParaRPr/>
          </a:p>
        </p:txBody>
      </p:sp>
      <p:sp>
        <p:nvSpPr>
          <p:cNvPr id="75" name="CustomShape 30"/>
          <p:cNvSpPr/>
          <p:nvPr/>
        </p:nvSpPr>
        <p:spPr>
          <a:xfrm>
            <a:off x="4010400" y="1940040"/>
            <a:ext cx="1901160" cy="178200"/>
          </a:xfrm>
          <a:prstGeom prst="rect">
            <a:avLst/>
          </a:prstGeom>
          <a:solidFill>
            <a:srgbClr val="4c4c4c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Pilotage / Gestion SI BQE</a:t>
            </a:r>
            <a:endParaRPr/>
          </a:p>
        </p:txBody>
      </p:sp>
      <p:sp>
        <p:nvSpPr>
          <p:cNvPr id="76" name="CustomShape 31"/>
          <p:cNvSpPr/>
          <p:nvPr/>
        </p:nvSpPr>
        <p:spPr>
          <a:xfrm rot="16200000">
            <a:off x="1235520" y="3072600"/>
            <a:ext cx="1222920" cy="47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 Fiducial</a:t>
            </a:r>
            <a:endParaRPr/>
          </a:p>
        </p:txBody>
      </p:sp>
      <p:sp>
        <p:nvSpPr>
          <p:cNvPr id="77" name="CustomShape 32"/>
          <p:cNvSpPr/>
          <p:nvPr/>
        </p:nvSpPr>
        <p:spPr>
          <a:xfrm>
            <a:off x="2016720" y="3672000"/>
            <a:ext cx="857160" cy="422640"/>
          </a:xfrm>
          <a:prstGeom prst="rect">
            <a:avLst/>
          </a:prstGeom>
          <a:solidFill>
            <a:srgbClr val="ff950e"/>
          </a:solid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REF TIERS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FIRME</a:t>
            </a:r>
            <a:endParaRPr/>
          </a:p>
        </p:txBody>
      </p:sp>
      <p:sp>
        <p:nvSpPr>
          <p:cNvPr id="78" name="CustomShape 33"/>
          <p:cNvSpPr/>
          <p:nvPr/>
        </p:nvSpPr>
        <p:spPr>
          <a:xfrm>
            <a:off x="2023920" y="1368000"/>
            <a:ext cx="849960" cy="360720"/>
          </a:xfrm>
          <a:prstGeom prst="rect">
            <a:avLst/>
          </a:prstGeom>
          <a:solidFill>
            <a:srgbClr val="ff950e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OPTI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COUPON</a:t>
            </a:r>
            <a:endParaRPr/>
          </a:p>
        </p:txBody>
      </p:sp>
      <p:sp>
        <p:nvSpPr>
          <p:cNvPr id="79" name="CustomShape 34"/>
          <p:cNvSpPr/>
          <p:nvPr/>
        </p:nvSpPr>
        <p:spPr>
          <a:xfrm>
            <a:off x="2016000" y="1872000"/>
            <a:ext cx="857160" cy="357840"/>
          </a:xfrm>
          <a:prstGeom prst="rect">
            <a:avLst/>
          </a:prstGeom>
          <a:solidFill>
            <a:srgbClr val="ff950e"/>
          </a:solid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ARCOLE</a:t>
            </a:r>
            <a:endParaRPr/>
          </a:p>
        </p:txBody>
      </p:sp>
      <p:sp>
        <p:nvSpPr>
          <p:cNvPr id="80" name="CustomShape 35"/>
          <p:cNvSpPr/>
          <p:nvPr/>
        </p:nvSpPr>
        <p:spPr>
          <a:xfrm>
            <a:off x="2016000" y="2732400"/>
            <a:ext cx="857160" cy="398520"/>
          </a:xfrm>
          <a:prstGeom prst="rect">
            <a:avLst/>
          </a:prstGeom>
          <a:solidFill>
            <a:srgbClr val="ff950e"/>
          </a:solid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DECISIV</a:t>
            </a:r>
            <a:endParaRPr/>
          </a:p>
        </p:txBody>
      </p:sp>
      <p:sp>
        <p:nvSpPr>
          <p:cNvPr id="81" name="CustomShape 36"/>
          <p:cNvSpPr/>
          <p:nvPr/>
        </p:nvSpPr>
        <p:spPr>
          <a:xfrm>
            <a:off x="2019240" y="5904000"/>
            <a:ext cx="859680" cy="359280"/>
          </a:xfrm>
          <a:prstGeom prst="rect">
            <a:avLst/>
          </a:prstGeom>
          <a:solidFill>
            <a:srgbClr val="ff950e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Site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82" name="CustomShape 37"/>
          <p:cNvSpPr/>
          <p:nvPr/>
        </p:nvSpPr>
        <p:spPr>
          <a:xfrm>
            <a:off x="2016000" y="2295720"/>
            <a:ext cx="857160" cy="367200"/>
          </a:xfrm>
          <a:prstGeom prst="rect">
            <a:avLst/>
          </a:prstGeom>
          <a:solidFill>
            <a:srgbClr val="ff950e"/>
          </a:solid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REFLEX</a:t>
            </a:r>
            <a:endParaRPr/>
          </a:p>
        </p:txBody>
      </p:sp>
      <p:sp>
        <p:nvSpPr>
          <p:cNvPr id="83" name="CustomShape 38"/>
          <p:cNvSpPr/>
          <p:nvPr/>
        </p:nvSpPr>
        <p:spPr>
          <a:xfrm>
            <a:off x="2016000" y="4174200"/>
            <a:ext cx="857160" cy="360720"/>
          </a:xfrm>
          <a:prstGeom prst="rect">
            <a:avLst/>
          </a:prstGeom>
          <a:solidFill>
            <a:srgbClr val="ff950e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Plateforme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84" name="CustomShape 39"/>
          <p:cNvSpPr/>
          <p:nvPr/>
        </p:nvSpPr>
        <p:spPr>
          <a:xfrm>
            <a:off x="2016000" y="3204000"/>
            <a:ext cx="857160" cy="398880"/>
          </a:xfrm>
          <a:prstGeom prst="rect">
            <a:avLst/>
          </a:prstGeom>
          <a:solidFill>
            <a:srgbClr val="ff950e"/>
          </a:solid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Contrôle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Budgétaire</a:t>
            </a:r>
            <a:endParaRPr/>
          </a:p>
        </p:txBody>
      </p:sp>
      <p:sp>
        <p:nvSpPr>
          <p:cNvPr id="85" name="CustomShape 40"/>
          <p:cNvSpPr/>
          <p:nvPr/>
        </p:nvSpPr>
        <p:spPr>
          <a:xfrm>
            <a:off x="2021040" y="4608000"/>
            <a:ext cx="857160" cy="360720"/>
          </a:xfrm>
          <a:prstGeom prst="rect">
            <a:avLst/>
          </a:prstGeom>
          <a:solidFill>
            <a:srgbClr val="ff950e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AXWAY</a:t>
            </a:r>
            <a:endParaRPr/>
          </a:p>
        </p:txBody>
      </p:sp>
      <p:sp>
        <p:nvSpPr>
          <p:cNvPr id="86" name="CustomShape 41"/>
          <p:cNvSpPr/>
          <p:nvPr/>
        </p:nvSpPr>
        <p:spPr>
          <a:xfrm>
            <a:off x="2021760" y="5040000"/>
            <a:ext cx="857160" cy="360720"/>
          </a:xfrm>
          <a:prstGeom prst="rect">
            <a:avLst/>
          </a:prstGeom>
          <a:solidFill>
            <a:srgbClr val="ff950e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ETEBAC</a:t>
            </a:r>
            <a:endParaRPr/>
          </a:p>
        </p:txBody>
      </p:sp>
      <p:sp>
        <p:nvSpPr>
          <p:cNvPr id="87" name="CustomShape 42"/>
          <p:cNvSpPr/>
          <p:nvPr/>
        </p:nvSpPr>
        <p:spPr>
          <a:xfrm rot="5400000">
            <a:off x="7658640" y="5009400"/>
            <a:ext cx="1798560" cy="314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 Partenaires</a:t>
            </a:r>
            <a:endParaRPr/>
          </a:p>
        </p:txBody>
      </p:sp>
      <p:sp>
        <p:nvSpPr>
          <p:cNvPr id="88" name="CustomShape 43"/>
          <p:cNvSpPr/>
          <p:nvPr/>
        </p:nvSpPr>
        <p:spPr>
          <a:xfrm>
            <a:off x="7523640" y="3780000"/>
            <a:ext cx="755280" cy="45612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CASA</a:t>
            </a:r>
            <a:endParaRPr/>
          </a:p>
        </p:txBody>
      </p:sp>
      <p:sp>
        <p:nvSpPr>
          <p:cNvPr id="89" name="CustomShape 44"/>
          <p:cNvSpPr/>
          <p:nvPr/>
        </p:nvSpPr>
        <p:spPr>
          <a:xfrm>
            <a:off x="7531560" y="4356000"/>
            <a:ext cx="747360" cy="525600"/>
          </a:xfrm>
          <a:prstGeom prst="rect">
            <a:avLst/>
          </a:prstGeom>
          <a:solidFill>
            <a:srgbClr val="ffcc00"/>
          </a:solid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BDF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COFACE</a:t>
            </a:r>
            <a:endParaRPr/>
          </a:p>
        </p:txBody>
      </p:sp>
      <p:sp>
        <p:nvSpPr>
          <p:cNvPr id="90" name="CustomShape 45"/>
          <p:cNvSpPr/>
          <p:nvPr/>
        </p:nvSpPr>
        <p:spPr>
          <a:xfrm>
            <a:off x="7531560" y="4991040"/>
            <a:ext cx="747360" cy="46188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SATEL</a:t>
            </a:r>
            <a:endParaRPr/>
          </a:p>
        </p:txBody>
      </p:sp>
      <p:sp>
        <p:nvSpPr>
          <p:cNvPr id="91" name="CustomShape 46"/>
          <p:cNvSpPr/>
          <p:nvPr/>
        </p:nvSpPr>
        <p:spPr>
          <a:xfrm>
            <a:off x="7531560" y="5555160"/>
            <a:ext cx="747360" cy="561960"/>
          </a:xfrm>
          <a:prstGeom prst="rect">
            <a:avLst/>
          </a:prstGeom>
          <a:solidFill>
            <a:srgbClr val="ffcc00"/>
          </a:solidFill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Lyonnaise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de Banque</a:t>
            </a:r>
            <a:endParaRPr/>
          </a:p>
        </p:txBody>
      </p:sp>
      <p:sp>
        <p:nvSpPr>
          <p:cNvPr id="92" name="CustomShape 47"/>
          <p:cNvSpPr/>
          <p:nvPr/>
        </p:nvSpPr>
        <p:spPr>
          <a:xfrm>
            <a:off x="7535160" y="6224400"/>
            <a:ext cx="743760" cy="29052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CMCIC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00" y="1332000"/>
            <a:ext cx="934920" cy="9349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000" y="5436000"/>
            <a:ext cx="934920" cy="825840"/>
          </a:xfrm>
          <a:prstGeom prst="rect">
            <a:avLst/>
          </a:prstGeom>
          <a:ln>
            <a:noFill/>
          </a:ln>
        </p:spPr>
      </p:pic>
      <p:sp>
        <p:nvSpPr>
          <p:cNvPr id="95" name="CustomShape 48"/>
          <p:cNvSpPr/>
          <p:nvPr/>
        </p:nvSpPr>
        <p:spPr>
          <a:xfrm>
            <a:off x="7488000" y="2268000"/>
            <a:ext cx="1510920" cy="48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latin typeface="Arial"/>
              </a:rPr>
              <a:t>Utilisateur Fiducial BQE</a:t>
            </a:r>
            <a:endParaRPr/>
          </a:p>
        </p:txBody>
      </p:sp>
      <p:sp>
        <p:nvSpPr>
          <p:cNvPr id="96" name="CustomShape 49"/>
          <p:cNvSpPr/>
          <p:nvPr/>
        </p:nvSpPr>
        <p:spPr>
          <a:xfrm>
            <a:off x="0" y="6225840"/>
            <a:ext cx="1510920" cy="48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400">
                <a:latin typeface="Arial"/>
              </a:rPr>
              <a:t>Clients / Prospects</a:t>
            </a:r>
            <a:endParaRPr/>
          </a:p>
        </p:txBody>
      </p:sp>
      <p:sp>
        <p:nvSpPr>
          <p:cNvPr id="97" name="Line 50"/>
          <p:cNvSpPr/>
          <p:nvPr/>
        </p:nvSpPr>
        <p:spPr>
          <a:xfrm>
            <a:off x="1332000" y="6084000"/>
            <a:ext cx="720000" cy="0"/>
          </a:xfrm>
          <a:prstGeom prst="line">
            <a:avLst/>
          </a:prstGeom>
          <a:ln w="18000">
            <a:solidFill>
              <a:srgbClr val="0047ff"/>
            </a:solidFill>
            <a:round/>
            <a:headEnd len="med" type="triangle" w="med"/>
            <a:tailEnd len="med" type="triangle" w="med"/>
          </a:ln>
        </p:spPr>
      </p:sp>
      <p:sp>
        <p:nvSpPr>
          <p:cNvPr id="98" name="Line 51"/>
          <p:cNvSpPr/>
          <p:nvPr/>
        </p:nvSpPr>
        <p:spPr>
          <a:xfrm>
            <a:off x="1347840" y="5652000"/>
            <a:ext cx="1460160" cy="0"/>
          </a:xfrm>
          <a:prstGeom prst="line">
            <a:avLst/>
          </a:prstGeom>
          <a:ln w="18000">
            <a:solidFill>
              <a:srgbClr val="0047ff"/>
            </a:solidFill>
            <a:round/>
            <a:headEnd len="med" type="triangle" w="med"/>
            <a:tailEnd len="med" type="triangle" w="med"/>
          </a:ln>
        </p:spPr>
      </p:sp>
      <p:sp>
        <p:nvSpPr>
          <p:cNvPr id="99" name="Line 52"/>
          <p:cNvSpPr/>
          <p:nvPr/>
        </p:nvSpPr>
        <p:spPr>
          <a:xfrm flipV="1">
            <a:off x="6516000" y="2844000"/>
            <a:ext cx="648000" cy="468000"/>
          </a:xfrm>
          <a:prstGeom prst="line">
            <a:avLst/>
          </a:prstGeom>
          <a:ln w="18000">
            <a:solidFill>
              <a:srgbClr val="0047ff"/>
            </a:solidFill>
            <a:round/>
            <a:headEnd len="med" type="triangle" w="med"/>
            <a:tailEnd len="med" type="triangle" w="med"/>
          </a:ln>
        </p:spPr>
      </p:sp>
      <p:sp>
        <p:nvSpPr>
          <p:cNvPr id="100" name="Line 53"/>
          <p:cNvSpPr/>
          <p:nvPr/>
        </p:nvSpPr>
        <p:spPr>
          <a:xfrm flipV="1">
            <a:off x="6336000" y="2952000"/>
            <a:ext cx="1296000" cy="3168000"/>
          </a:xfrm>
          <a:prstGeom prst="line">
            <a:avLst/>
          </a:prstGeom>
          <a:ln w="18000">
            <a:solidFill>
              <a:srgbClr val="0047ff"/>
            </a:solidFill>
            <a:round/>
            <a:headEnd len="med" type="triangle" w="med"/>
            <a:tailEnd len="med" type="triangle" w="med"/>
          </a:ln>
        </p:spPr>
      </p:sp>
      <p:sp>
        <p:nvSpPr>
          <p:cNvPr id="101" name="Line 54"/>
          <p:cNvSpPr/>
          <p:nvPr/>
        </p:nvSpPr>
        <p:spPr>
          <a:xfrm>
            <a:off x="6444000" y="1548000"/>
            <a:ext cx="720000" cy="0"/>
          </a:xfrm>
          <a:prstGeom prst="line">
            <a:avLst/>
          </a:prstGeom>
          <a:ln w="18000">
            <a:solidFill>
              <a:srgbClr val="0047ff"/>
            </a:solidFill>
            <a:round/>
            <a:headEnd len="med" type="triangle" w="med"/>
            <a:tailEnd len="med" type="triangle" w="med"/>
          </a:ln>
        </p:spPr>
      </p:sp>
      <p:sp>
        <p:nvSpPr>
          <p:cNvPr id="102" name="Line 55"/>
          <p:cNvSpPr/>
          <p:nvPr/>
        </p:nvSpPr>
        <p:spPr>
          <a:xfrm>
            <a:off x="6444000" y="2368800"/>
            <a:ext cx="720000" cy="0"/>
          </a:xfrm>
          <a:prstGeom prst="line">
            <a:avLst/>
          </a:prstGeom>
          <a:ln w="18000">
            <a:solidFill>
              <a:srgbClr val="0047ff"/>
            </a:solidFill>
            <a:round/>
            <a:headEnd len="med" type="triangle" w="med"/>
            <a:tailEnd len="med" type="triangle" w="med"/>
          </a:ln>
        </p:spPr>
      </p:sp>
      <p:sp>
        <p:nvSpPr>
          <p:cNvPr id="103" name="Line 56"/>
          <p:cNvSpPr/>
          <p:nvPr/>
        </p:nvSpPr>
        <p:spPr>
          <a:xfrm flipV="1">
            <a:off x="8244000" y="2973240"/>
            <a:ext cx="0" cy="626760"/>
          </a:xfrm>
          <a:prstGeom prst="line">
            <a:avLst/>
          </a:prstGeom>
          <a:ln w="18000">
            <a:solidFill>
              <a:srgbClr val="0047ff"/>
            </a:solidFill>
            <a:round/>
            <a:headEnd len="med" type="triangle" w="med"/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476280"/>
            <a:ext cx="9138960" cy="35388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Chantiers SI Banque </a:t>
            </a:r>
            <a:r>
              <a:rPr lang="fr-FR" sz="2000">
                <a:solidFill>
                  <a:srgbClr val="ffffff"/>
                </a:solidFill>
                <a:latin typeface="Arial"/>
                <a:ea typeface="Arial Unicode MS"/>
              </a:rPr>
              <a:t>–</a:t>
            </a: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 Cartographie des flux (Novembre 2015)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0" y="-182520"/>
            <a:ext cx="179280" cy="361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6" name="CustomShape 3"/>
          <p:cNvSpPr/>
          <p:nvPr/>
        </p:nvSpPr>
        <p:spPr>
          <a:xfrm>
            <a:off x="0" y="-182520"/>
            <a:ext cx="179280" cy="361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7" name="CustomShape 4"/>
          <p:cNvSpPr/>
          <p:nvPr/>
        </p:nvSpPr>
        <p:spPr>
          <a:xfrm>
            <a:off x="0" y="-182520"/>
            <a:ext cx="179280" cy="361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8" name="CustomShape 5"/>
          <p:cNvSpPr/>
          <p:nvPr/>
        </p:nvSpPr>
        <p:spPr>
          <a:xfrm>
            <a:off x="2603520" y="2133720"/>
            <a:ext cx="2804760" cy="384768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u="sng">
                <a:solidFill>
                  <a:srgbClr val="000000"/>
                </a:solidFill>
                <a:latin typeface="Arial"/>
              </a:rPr>
              <a:t>SAB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2687760" y="2924280"/>
            <a:ext cx="604440" cy="13924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154080" y="1581120"/>
            <a:ext cx="2226960" cy="493848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</p:sp>
      <p:sp>
        <p:nvSpPr>
          <p:cNvPr id="111" name="CustomShape 8"/>
          <p:cNvSpPr/>
          <p:nvPr/>
        </p:nvSpPr>
        <p:spPr>
          <a:xfrm>
            <a:off x="82440" y="1557360"/>
            <a:ext cx="2026800" cy="329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 Fiducial existant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803160" y="907920"/>
            <a:ext cx="5395680" cy="577980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</p:sp>
      <p:sp>
        <p:nvSpPr>
          <p:cNvPr id="113" name="CustomShape 10"/>
          <p:cNvSpPr/>
          <p:nvPr/>
        </p:nvSpPr>
        <p:spPr>
          <a:xfrm>
            <a:off x="803160" y="882720"/>
            <a:ext cx="1191960" cy="572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00" u="sng">
                <a:solidFill>
                  <a:srgbClr val="000000"/>
                </a:solidFill>
                <a:latin typeface="Arial"/>
              </a:rPr>
              <a:t>SI Banque Fiducial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6541920" y="1868400"/>
            <a:ext cx="1302840" cy="410292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</p:sp>
      <p:sp>
        <p:nvSpPr>
          <p:cNvPr id="115" name="CustomShape 12"/>
          <p:cNvSpPr/>
          <p:nvPr/>
        </p:nvSpPr>
        <p:spPr>
          <a:xfrm>
            <a:off x="6491160" y="1825560"/>
            <a:ext cx="1436400" cy="313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Arial"/>
              </a:rPr>
              <a:t>SI Partenaires</a:t>
            </a:r>
            <a:endParaRPr/>
          </a:p>
        </p:txBody>
      </p:sp>
      <p:sp>
        <p:nvSpPr>
          <p:cNvPr id="116" name="CustomShape 13"/>
          <p:cNvSpPr/>
          <p:nvPr/>
        </p:nvSpPr>
        <p:spPr>
          <a:xfrm>
            <a:off x="6778800" y="2341440"/>
            <a:ext cx="921600" cy="71568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CASA</a:t>
            </a:r>
            <a:endParaRPr/>
          </a:p>
        </p:txBody>
      </p:sp>
      <p:sp>
        <p:nvSpPr>
          <p:cNvPr id="117" name="CustomShape 14"/>
          <p:cNvSpPr/>
          <p:nvPr/>
        </p:nvSpPr>
        <p:spPr>
          <a:xfrm>
            <a:off x="6788160" y="3159000"/>
            <a:ext cx="912240" cy="71568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BDF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COFACE</a:t>
            </a:r>
            <a:endParaRPr/>
          </a:p>
        </p:txBody>
      </p:sp>
      <p:sp>
        <p:nvSpPr>
          <p:cNvPr id="118" name="CustomShape 15"/>
          <p:cNvSpPr/>
          <p:nvPr/>
        </p:nvSpPr>
        <p:spPr>
          <a:xfrm>
            <a:off x="6788160" y="4005360"/>
            <a:ext cx="912240" cy="5490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SATEL</a:t>
            </a:r>
            <a:endParaRPr/>
          </a:p>
        </p:txBody>
      </p:sp>
      <p:sp>
        <p:nvSpPr>
          <p:cNvPr id="119" name="Line 16"/>
          <p:cNvSpPr/>
          <p:nvPr/>
        </p:nvSpPr>
        <p:spPr>
          <a:xfrm>
            <a:off x="5411520" y="415116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20" name="Line 17"/>
          <p:cNvSpPr/>
          <p:nvPr/>
        </p:nvSpPr>
        <p:spPr>
          <a:xfrm flipH="1">
            <a:off x="5398920" y="436716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21" name="CustomShape 18"/>
          <p:cNvSpPr/>
          <p:nvPr/>
        </p:nvSpPr>
        <p:spPr>
          <a:xfrm>
            <a:off x="5517720" y="3972960"/>
            <a:ext cx="93312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Envoi Façonnier</a:t>
            </a:r>
            <a:endParaRPr/>
          </a:p>
        </p:txBody>
      </p:sp>
      <p:sp>
        <p:nvSpPr>
          <p:cNvPr id="122" name="CustomShape 19"/>
          <p:cNvSpPr/>
          <p:nvPr/>
        </p:nvSpPr>
        <p:spPr>
          <a:xfrm>
            <a:off x="5519160" y="4331160"/>
            <a:ext cx="107604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Retour Façonnier</a:t>
            </a:r>
            <a:endParaRPr/>
          </a:p>
        </p:txBody>
      </p:sp>
      <p:sp>
        <p:nvSpPr>
          <p:cNvPr id="123" name="CustomShape 20"/>
          <p:cNvSpPr/>
          <p:nvPr/>
        </p:nvSpPr>
        <p:spPr>
          <a:xfrm>
            <a:off x="369720" y="4536000"/>
            <a:ext cx="931680" cy="8319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TIERS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FIRME</a:t>
            </a:r>
            <a:endParaRPr/>
          </a:p>
        </p:txBody>
      </p:sp>
      <p:sp>
        <p:nvSpPr>
          <p:cNvPr id="124" name="Line 21"/>
          <p:cNvSpPr/>
          <p:nvPr/>
        </p:nvSpPr>
        <p:spPr>
          <a:xfrm>
            <a:off x="1368360" y="4703760"/>
            <a:ext cx="1225440" cy="144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25" name="Line 22"/>
          <p:cNvSpPr/>
          <p:nvPr/>
        </p:nvSpPr>
        <p:spPr>
          <a:xfrm flipH="1">
            <a:off x="1379520" y="457020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26" name="CustomShape 23"/>
          <p:cNvSpPr/>
          <p:nvPr/>
        </p:nvSpPr>
        <p:spPr>
          <a:xfrm>
            <a:off x="1440000" y="4391640"/>
            <a:ext cx="129024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Flux contributeurs</a:t>
            </a:r>
            <a:endParaRPr/>
          </a:p>
        </p:txBody>
      </p:sp>
      <p:sp>
        <p:nvSpPr>
          <p:cNvPr id="127" name="CustomShape 24"/>
          <p:cNvSpPr/>
          <p:nvPr/>
        </p:nvSpPr>
        <p:spPr>
          <a:xfrm>
            <a:off x="1378080" y="4683240"/>
            <a:ext cx="136332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Flux N° Firme &amp; maj</a:t>
            </a:r>
            <a:endParaRPr/>
          </a:p>
        </p:txBody>
      </p:sp>
      <p:sp>
        <p:nvSpPr>
          <p:cNvPr id="128" name="Line 25"/>
          <p:cNvSpPr/>
          <p:nvPr/>
        </p:nvSpPr>
        <p:spPr>
          <a:xfrm>
            <a:off x="1368360" y="48877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29" name="CustomShape 26"/>
          <p:cNvSpPr/>
          <p:nvPr/>
        </p:nvSpPr>
        <p:spPr>
          <a:xfrm>
            <a:off x="1650960" y="4869000"/>
            <a:ext cx="80784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Prospects</a:t>
            </a:r>
            <a:endParaRPr/>
          </a:p>
        </p:txBody>
      </p:sp>
      <p:sp>
        <p:nvSpPr>
          <p:cNvPr id="130" name="Line 27"/>
          <p:cNvSpPr/>
          <p:nvPr/>
        </p:nvSpPr>
        <p:spPr>
          <a:xfrm>
            <a:off x="1368360" y="5265360"/>
            <a:ext cx="1225440" cy="180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1" name="CustomShape 28"/>
          <p:cNvSpPr/>
          <p:nvPr/>
        </p:nvSpPr>
        <p:spPr>
          <a:xfrm>
            <a:off x="1635120" y="5095440"/>
            <a:ext cx="80784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Apporteurs</a:t>
            </a:r>
            <a:endParaRPr/>
          </a:p>
        </p:txBody>
      </p:sp>
      <p:sp>
        <p:nvSpPr>
          <p:cNvPr id="132" name="Line 29"/>
          <p:cNvSpPr/>
          <p:nvPr/>
        </p:nvSpPr>
        <p:spPr>
          <a:xfrm flipH="1">
            <a:off x="1376280" y="3809520"/>
            <a:ext cx="122544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33" name="Line 30"/>
          <p:cNvSpPr/>
          <p:nvPr/>
        </p:nvSpPr>
        <p:spPr>
          <a:xfrm flipH="1">
            <a:off x="1379520" y="3472560"/>
            <a:ext cx="122544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34" name="CustomShape 31"/>
          <p:cNvSpPr/>
          <p:nvPr/>
        </p:nvSpPr>
        <p:spPr>
          <a:xfrm>
            <a:off x="1509840" y="3645720"/>
            <a:ext cx="1015560" cy="379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Images N-1 &amp; N</a:t>
            </a:r>
            <a:endParaRPr/>
          </a:p>
        </p:txBody>
      </p:sp>
      <p:pic>
        <p:nvPicPr>
          <p:cNvPr id="135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7520" y="3692520"/>
            <a:ext cx="158400" cy="192240"/>
          </a:xfrm>
          <a:prstGeom prst="rect">
            <a:avLst/>
          </a:prstGeom>
          <a:ln w="9360">
            <a:noFill/>
          </a:ln>
        </p:spPr>
      </p:pic>
      <p:sp>
        <p:nvSpPr>
          <p:cNvPr id="136" name="CustomShape 32"/>
          <p:cNvSpPr/>
          <p:nvPr/>
        </p:nvSpPr>
        <p:spPr>
          <a:xfrm>
            <a:off x="1353960" y="3307680"/>
            <a:ext cx="1363320" cy="379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 à date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Pour SURFI</a:t>
            </a:r>
            <a:endParaRPr/>
          </a:p>
        </p:txBody>
      </p:sp>
      <p:sp>
        <p:nvSpPr>
          <p:cNvPr id="137" name="Line 33"/>
          <p:cNvSpPr/>
          <p:nvPr/>
        </p:nvSpPr>
        <p:spPr>
          <a:xfrm>
            <a:off x="1368360" y="2984760"/>
            <a:ext cx="1225440" cy="180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38" name="CustomShape 34"/>
          <p:cNvSpPr/>
          <p:nvPr/>
        </p:nvSpPr>
        <p:spPr>
          <a:xfrm>
            <a:off x="1258920" y="2822760"/>
            <a:ext cx="1363320" cy="379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 consolidée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Banque &amp; Conseil</a:t>
            </a:r>
            <a:endParaRPr/>
          </a:p>
        </p:txBody>
      </p:sp>
      <p:sp>
        <p:nvSpPr>
          <p:cNvPr id="139" name="CustomShape 35"/>
          <p:cNvSpPr/>
          <p:nvPr/>
        </p:nvSpPr>
        <p:spPr>
          <a:xfrm>
            <a:off x="6788160" y="4676400"/>
            <a:ext cx="912240" cy="66816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Lyonnaise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de Banque</a:t>
            </a:r>
            <a:endParaRPr/>
          </a:p>
        </p:txBody>
      </p:sp>
      <p:sp>
        <p:nvSpPr>
          <p:cNvPr id="140" name="Line 36"/>
          <p:cNvSpPr/>
          <p:nvPr/>
        </p:nvSpPr>
        <p:spPr>
          <a:xfrm>
            <a:off x="5411520" y="4836960"/>
            <a:ext cx="1225800" cy="1440"/>
          </a:xfrm>
          <a:prstGeom prst="line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41" name="Line 37"/>
          <p:cNvSpPr/>
          <p:nvPr/>
        </p:nvSpPr>
        <p:spPr>
          <a:xfrm flipH="1">
            <a:off x="5410080" y="5178240"/>
            <a:ext cx="1225440" cy="1440"/>
          </a:xfrm>
          <a:prstGeom prst="line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42" name="CustomShape 38"/>
          <p:cNvSpPr/>
          <p:nvPr/>
        </p:nvSpPr>
        <p:spPr>
          <a:xfrm>
            <a:off x="5504040" y="5009760"/>
            <a:ext cx="1131480" cy="379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Valeurs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 </a:t>
            </a:r>
            <a:r>
              <a:rPr i="1" lang="fr-FR" sz="800">
                <a:solidFill>
                  <a:srgbClr val="000000"/>
                </a:solidFill>
                <a:latin typeface="Arial"/>
              </a:rPr>
              <a:t>liquidatives</a:t>
            </a:r>
            <a:endParaRPr/>
          </a:p>
        </p:txBody>
      </p:sp>
      <p:sp>
        <p:nvSpPr>
          <p:cNvPr id="143" name="CustomShape 39"/>
          <p:cNvSpPr/>
          <p:nvPr/>
        </p:nvSpPr>
        <p:spPr>
          <a:xfrm>
            <a:off x="5533920" y="4668840"/>
            <a:ext cx="1290240" cy="379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Ordres générés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Reporting Ad 'hoc</a:t>
            </a:r>
            <a:endParaRPr/>
          </a:p>
        </p:txBody>
      </p:sp>
      <p:sp>
        <p:nvSpPr>
          <p:cNvPr id="144" name="Line 40"/>
          <p:cNvSpPr/>
          <p:nvPr/>
        </p:nvSpPr>
        <p:spPr>
          <a:xfrm flipH="1">
            <a:off x="5411520" y="270648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45" name="Line 41"/>
          <p:cNvSpPr/>
          <p:nvPr/>
        </p:nvSpPr>
        <p:spPr>
          <a:xfrm>
            <a:off x="5411520" y="2563560"/>
            <a:ext cx="122580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46" name="Line 42"/>
          <p:cNvSpPr/>
          <p:nvPr/>
        </p:nvSpPr>
        <p:spPr>
          <a:xfrm flipH="1">
            <a:off x="5411520" y="357336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47" name="Line 43"/>
          <p:cNvSpPr/>
          <p:nvPr/>
        </p:nvSpPr>
        <p:spPr>
          <a:xfrm>
            <a:off x="5411520" y="335736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48" name="CustomShape 44"/>
          <p:cNvSpPr/>
          <p:nvPr/>
        </p:nvSpPr>
        <p:spPr>
          <a:xfrm>
            <a:off x="369720" y="5480640"/>
            <a:ext cx="931680" cy="4284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OPTI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COUPON</a:t>
            </a:r>
            <a:endParaRPr/>
          </a:p>
        </p:txBody>
      </p:sp>
      <p:sp>
        <p:nvSpPr>
          <p:cNvPr id="149" name="CustomShape 45"/>
          <p:cNvSpPr/>
          <p:nvPr/>
        </p:nvSpPr>
        <p:spPr>
          <a:xfrm>
            <a:off x="5583240" y="2697120"/>
            <a:ext cx="103644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 E</a:t>
            </a:r>
            <a:endParaRPr/>
          </a:p>
        </p:txBody>
      </p:sp>
      <p:sp>
        <p:nvSpPr>
          <p:cNvPr id="150" name="CustomShape 46"/>
          <p:cNvSpPr/>
          <p:nvPr/>
        </p:nvSpPr>
        <p:spPr>
          <a:xfrm>
            <a:off x="5643720" y="2367000"/>
            <a:ext cx="103320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 S</a:t>
            </a:r>
            <a:endParaRPr/>
          </a:p>
        </p:txBody>
      </p:sp>
      <p:sp>
        <p:nvSpPr>
          <p:cNvPr id="151" name="CustomShape 47"/>
          <p:cNvSpPr/>
          <p:nvPr/>
        </p:nvSpPr>
        <p:spPr>
          <a:xfrm>
            <a:off x="5583240" y="3139920"/>
            <a:ext cx="124920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CRI &amp; FIBEN S</a:t>
            </a:r>
            <a:endParaRPr/>
          </a:p>
        </p:txBody>
      </p:sp>
      <p:sp>
        <p:nvSpPr>
          <p:cNvPr id="152" name="CustomShape 48"/>
          <p:cNvSpPr/>
          <p:nvPr/>
        </p:nvSpPr>
        <p:spPr>
          <a:xfrm>
            <a:off x="5554800" y="3375000"/>
            <a:ext cx="100296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CRI &amp; FIBEN E </a:t>
            </a:r>
            <a:endParaRPr/>
          </a:p>
        </p:txBody>
      </p:sp>
      <p:pic>
        <p:nvPicPr>
          <p:cNvPr id="15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3360" y="5688000"/>
            <a:ext cx="203400" cy="149400"/>
          </a:xfrm>
          <a:prstGeom prst="rect">
            <a:avLst/>
          </a:prstGeom>
          <a:ln w="9360">
            <a:noFill/>
          </a:ln>
        </p:spPr>
      </p:pic>
      <p:sp>
        <p:nvSpPr>
          <p:cNvPr id="154" name="Line 49"/>
          <p:cNvSpPr/>
          <p:nvPr/>
        </p:nvSpPr>
        <p:spPr>
          <a:xfrm>
            <a:off x="1377720" y="577224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55" name="CustomShape 50"/>
          <p:cNvSpPr/>
          <p:nvPr/>
        </p:nvSpPr>
        <p:spPr>
          <a:xfrm>
            <a:off x="1458720" y="5604840"/>
            <a:ext cx="1149120" cy="379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Image chèque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Remise client</a:t>
            </a:r>
            <a:endParaRPr/>
          </a:p>
        </p:txBody>
      </p:sp>
      <p:sp>
        <p:nvSpPr>
          <p:cNvPr id="156" name="CustomShape 51"/>
          <p:cNvSpPr/>
          <p:nvPr/>
        </p:nvSpPr>
        <p:spPr>
          <a:xfrm>
            <a:off x="2602080" y="6215040"/>
            <a:ext cx="2804760" cy="39168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157" name="Line 52"/>
          <p:cNvSpPr/>
          <p:nvPr/>
        </p:nvSpPr>
        <p:spPr>
          <a:xfrm flipH="1">
            <a:off x="4338720" y="5805360"/>
            <a:ext cx="1440" cy="54756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pic>
        <p:nvPicPr>
          <p:cNvPr id="158" name="Picture 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593120" y="6082920"/>
            <a:ext cx="420480" cy="380880"/>
          </a:xfrm>
          <a:prstGeom prst="rect">
            <a:avLst/>
          </a:prstGeom>
          <a:ln w="9360">
            <a:noFill/>
          </a:ln>
        </p:spPr>
      </p:pic>
      <p:sp>
        <p:nvSpPr>
          <p:cNvPr id="159" name="Line 53"/>
          <p:cNvSpPr/>
          <p:nvPr/>
        </p:nvSpPr>
        <p:spPr>
          <a:xfrm flipH="1">
            <a:off x="6162480" y="65023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60" name="Line 54"/>
          <p:cNvSpPr/>
          <p:nvPr/>
        </p:nvSpPr>
        <p:spPr>
          <a:xfrm>
            <a:off x="6162480" y="62863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61" name="CustomShape 55"/>
          <p:cNvSpPr/>
          <p:nvPr/>
        </p:nvSpPr>
        <p:spPr>
          <a:xfrm>
            <a:off x="7487280" y="6344640"/>
            <a:ext cx="715680" cy="298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Client</a:t>
            </a:r>
            <a:endParaRPr/>
          </a:p>
        </p:txBody>
      </p:sp>
      <p:sp>
        <p:nvSpPr>
          <p:cNvPr id="162" name="CustomShape 56"/>
          <p:cNvSpPr/>
          <p:nvPr/>
        </p:nvSpPr>
        <p:spPr>
          <a:xfrm>
            <a:off x="6130800" y="6070680"/>
            <a:ext cx="153792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Relevés d’opérations, RIB</a:t>
            </a:r>
            <a:endParaRPr/>
          </a:p>
        </p:txBody>
      </p:sp>
      <p:sp>
        <p:nvSpPr>
          <p:cNvPr id="163" name="CustomShape 57"/>
          <p:cNvSpPr/>
          <p:nvPr/>
        </p:nvSpPr>
        <p:spPr>
          <a:xfrm>
            <a:off x="6378480" y="6470640"/>
            <a:ext cx="85860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</a:t>
            </a:r>
            <a:endParaRPr/>
          </a:p>
        </p:txBody>
      </p:sp>
      <p:sp>
        <p:nvSpPr>
          <p:cNvPr id="164" name="Line 58"/>
          <p:cNvSpPr/>
          <p:nvPr/>
        </p:nvSpPr>
        <p:spPr>
          <a:xfrm flipV="1">
            <a:off x="3717000" y="5768640"/>
            <a:ext cx="1800" cy="54792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65" name="CustomShape 59"/>
          <p:cNvSpPr/>
          <p:nvPr/>
        </p:nvSpPr>
        <p:spPr>
          <a:xfrm>
            <a:off x="4311360" y="5925960"/>
            <a:ext cx="941040" cy="329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Référentiels &amp; Opérations</a:t>
            </a:r>
            <a:endParaRPr/>
          </a:p>
        </p:txBody>
      </p:sp>
      <p:sp>
        <p:nvSpPr>
          <p:cNvPr id="166" name="CustomShape 60"/>
          <p:cNvSpPr/>
          <p:nvPr/>
        </p:nvSpPr>
        <p:spPr>
          <a:xfrm>
            <a:off x="4695840" y="2565360"/>
            <a:ext cx="599760" cy="59940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EUP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SIT</a:t>
            </a:r>
            <a:endParaRPr/>
          </a:p>
        </p:txBody>
      </p:sp>
      <p:sp>
        <p:nvSpPr>
          <p:cNvPr id="167" name="CustomShape 61"/>
          <p:cNvSpPr/>
          <p:nvPr/>
        </p:nvSpPr>
        <p:spPr>
          <a:xfrm>
            <a:off x="2674800" y="5048280"/>
            <a:ext cx="62352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APO</a:t>
            </a:r>
            <a:endParaRPr/>
          </a:p>
        </p:txBody>
      </p:sp>
      <p:sp>
        <p:nvSpPr>
          <p:cNvPr id="168" name="CustomShape 62"/>
          <p:cNvSpPr/>
          <p:nvPr/>
        </p:nvSpPr>
        <p:spPr>
          <a:xfrm>
            <a:off x="2674800" y="4403880"/>
            <a:ext cx="623520" cy="5331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CLI</a:t>
            </a:r>
            <a:endParaRPr/>
          </a:p>
        </p:txBody>
      </p:sp>
      <p:sp>
        <p:nvSpPr>
          <p:cNvPr id="169" name="CustomShape 63"/>
          <p:cNvSpPr/>
          <p:nvPr/>
        </p:nvSpPr>
        <p:spPr>
          <a:xfrm>
            <a:off x="4694400" y="4051440"/>
            <a:ext cx="6015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CHQ</a:t>
            </a:r>
            <a:endParaRPr/>
          </a:p>
        </p:txBody>
      </p:sp>
      <p:sp>
        <p:nvSpPr>
          <p:cNvPr id="170" name="CustomShape 64"/>
          <p:cNvSpPr/>
          <p:nvPr/>
        </p:nvSpPr>
        <p:spPr>
          <a:xfrm>
            <a:off x="4688640" y="3240000"/>
            <a:ext cx="610920" cy="5727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FIB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CRI</a:t>
            </a:r>
            <a:endParaRPr/>
          </a:p>
        </p:txBody>
      </p:sp>
      <p:sp>
        <p:nvSpPr>
          <p:cNvPr id="171" name="CustomShape 65"/>
          <p:cNvSpPr/>
          <p:nvPr/>
        </p:nvSpPr>
        <p:spPr>
          <a:xfrm>
            <a:off x="2674800" y="5557680"/>
            <a:ext cx="5997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EIC</a:t>
            </a:r>
            <a:endParaRPr/>
          </a:p>
        </p:txBody>
      </p:sp>
      <p:sp>
        <p:nvSpPr>
          <p:cNvPr id="172" name="CustomShape 66"/>
          <p:cNvSpPr/>
          <p:nvPr/>
        </p:nvSpPr>
        <p:spPr>
          <a:xfrm>
            <a:off x="4703760" y="4580280"/>
            <a:ext cx="6015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173" name="Line 67"/>
          <p:cNvSpPr/>
          <p:nvPr/>
        </p:nvSpPr>
        <p:spPr>
          <a:xfrm>
            <a:off x="7773840" y="1306800"/>
            <a:ext cx="54288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74" name="Line 68"/>
          <p:cNvSpPr/>
          <p:nvPr/>
        </p:nvSpPr>
        <p:spPr>
          <a:xfrm>
            <a:off x="7773840" y="1163520"/>
            <a:ext cx="542880" cy="1440"/>
          </a:xfrm>
          <a:prstGeom prst="line">
            <a:avLst/>
          </a:prstGeom>
          <a:ln w="1260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75" name="CustomShape 69"/>
          <p:cNvSpPr/>
          <p:nvPr/>
        </p:nvSpPr>
        <p:spPr>
          <a:xfrm>
            <a:off x="5554800" y="2927520"/>
            <a:ext cx="120636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Référentiels SEPA</a:t>
            </a:r>
            <a:endParaRPr/>
          </a:p>
        </p:txBody>
      </p:sp>
      <p:sp>
        <p:nvSpPr>
          <p:cNvPr id="176" name="Line 70"/>
          <p:cNvSpPr/>
          <p:nvPr/>
        </p:nvSpPr>
        <p:spPr>
          <a:xfrm flipH="1">
            <a:off x="5411520" y="292248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77" name="CustomShape 71"/>
          <p:cNvSpPr/>
          <p:nvPr/>
        </p:nvSpPr>
        <p:spPr>
          <a:xfrm>
            <a:off x="4703760" y="5011560"/>
            <a:ext cx="6015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TIT</a:t>
            </a:r>
            <a:endParaRPr/>
          </a:p>
        </p:txBody>
      </p:sp>
      <p:sp>
        <p:nvSpPr>
          <p:cNvPr id="178" name="CustomShape 72"/>
          <p:cNvSpPr/>
          <p:nvPr/>
        </p:nvSpPr>
        <p:spPr>
          <a:xfrm>
            <a:off x="2687760" y="2279520"/>
            <a:ext cx="623520" cy="4237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CPT</a:t>
            </a:r>
            <a:endParaRPr/>
          </a:p>
        </p:txBody>
      </p:sp>
      <p:sp>
        <p:nvSpPr>
          <p:cNvPr id="179" name="CustomShape 73"/>
          <p:cNvSpPr/>
          <p:nvPr/>
        </p:nvSpPr>
        <p:spPr>
          <a:xfrm>
            <a:off x="5700600" y="3716280"/>
            <a:ext cx="720360" cy="207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Référentiels / Cotation</a:t>
            </a:r>
            <a:endParaRPr/>
          </a:p>
        </p:txBody>
      </p:sp>
      <p:sp>
        <p:nvSpPr>
          <p:cNvPr id="180" name="Line 74"/>
          <p:cNvSpPr/>
          <p:nvPr/>
        </p:nvSpPr>
        <p:spPr>
          <a:xfrm flipH="1">
            <a:off x="5408280" y="3722400"/>
            <a:ext cx="122580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81" name="CustomShape 75"/>
          <p:cNvSpPr/>
          <p:nvPr/>
        </p:nvSpPr>
        <p:spPr>
          <a:xfrm>
            <a:off x="2721600" y="1413000"/>
            <a:ext cx="441720" cy="426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OD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BFI</a:t>
            </a:r>
            <a:endParaRPr/>
          </a:p>
        </p:txBody>
      </p:sp>
      <p:sp>
        <p:nvSpPr>
          <p:cNvPr id="182" name="Line 76"/>
          <p:cNvSpPr/>
          <p:nvPr/>
        </p:nvSpPr>
        <p:spPr>
          <a:xfrm flipH="1">
            <a:off x="2960640" y="1879560"/>
            <a:ext cx="1440" cy="25848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83" name="CustomShape 77"/>
          <p:cNvSpPr/>
          <p:nvPr/>
        </p:nvSpPr>
        <p:spPr>
          <a:xfrm rot="5400000">
            <a:off x="2829960" y="1871280"/>
            <a:ext cx="571320" cy="2228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CRE</a:t>
            </a:r>
            <a:endParaRPr/>
          </a:p>
        </p:txBody>
      </p:sp>
      <p:sp>
        <p:nvSpPr>
          <p:cNvPr id="184" name="Line 78"/>
          <p:cNvSpPr/>
          <p:nvPr/>
        </p:nvSpPr>
        <p:spPr>
          <a:xfrm>
            <a:off x="1377720" y="233928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85" name="CustomShape 79"/>
          <p:cNvSpPr/>
          <p:nvPr/>
        </p:nvSpPr>
        <p:spPr>
          <a:xfrm>
            <a:off x="1306440" y="2169000"/>
            <a:ext cx="136332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Fichier CRE Paie</a:t>
            </a:r>
            <a:endParaRPr/>
          </a:p>
        </p:txBody>
      </p:sp>
      <p:pic>
        <p:nvPicPr>
          <p:cNvPr id="186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080" y="968400"/>
            <a:ext cx="420480" cy="380880"/>
          </a:xfrm>
          <a:prstGeom prst="rect">
            <a:avLst/>
          </a:prstGeom>
          <a:ln w="9360">
            <a:noFill/>
          </a:ln>
        </p:spPr>
      </p:pic>
      <p:sp>
        <p:nvSpPr>
          <p:cNvPr id="187" name="CustomShape 80"/>
          <p:cNvSpPr/>
          <p:nvPr/>
        </p:nvSpPr>
        <p:spPr>
          <a:xfrm>
            <a:off x="6562800" y="1255680"/>
            <a:ext cx="931680" cy="298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c0504d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188" name="Line 81"/>
          <p:cNvSpPr/>
          <p:nvPr/>
        </p:nvSpPr>
        <p:spPr>
          <a:xfrm>
            <a:off x="5338440" y="1268280"/>
            <a:ext cx="1149480" cy="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89" name="CustomShape 82"/>
          <p:cNvSpPr/>
          <p:nvPr/>
        </p:nvSpPr>
        <p:spPr>
          <a:xfrm rot="5400000">
            <a:off x="4908960" y="1626840"/>
            <a:ext cx="860040" cy="36000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Relevés de comptes</a:t>
            </a:r>
            <a:endParaRPr/>
          </a:p>
        </p:txBody>
      </p:sp>
      <p:sp>
        <p:nvSpPr>
          <p:cNvPr id="190" name="CustomShape 83"/>
          <p:cNvSpPr/>
          <p:nvPr/>
        </p:nvSpPr>
        <p:spPr>
          <a:xfrm>
            <a:off x="3934440" y="1052640"/>
            <a:ext cx="715680" cy="426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Editique</a:t>
            </a:r>
            <a:endParaRPr/>
          </a:p>
        </p:txBody>
      </p:sp>
      <p:sp>
        <p:nvSpPr>
          <p:cNvPr id="191" name="Line 84"/>
          <p:cNvSpPr/>
          <p:nvPr/>
        </p:nvSpPr>
        <p:spPr>
          <a:xfrm flipH="1">
            <a:off x="5121000" y="1484280"/>
            <a:ext cx="1800" cy="65556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92" name="CustomShape 85"/>
          <p:cNvSpPr/>
          <p:nvPr/>
        </p:nvSpPr>
        <p:spPr>
          <a:xfrm>
            <a:off x="5548680" y="1270080"/>
            <a:ext cx="691560" cy="207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ou Documents</a:t>
            </a:r>
            <a:endParaRPr/>
          </a:p>
        </p:txBody>
      </p:sp>
      <p:sp>
        <p:nvSpPr>
          <p:cNvPr id="193" name="Line 86"/>
          <p:cNvSpPr/>
          <p:nvPr/>
        </p:nvSpPr>
        <p:spPr>
          <a:xfrm flipV="1">
            <a:off x="4330080" y="14842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94" name="CustomShape 87"/>
          <p:cNvSpPr/>
          <p:nvPr/>
        </p:nvSpPr>
        <p:spPr>
          <a:xfrm rot="5400000">
            <a:off x="3824640" y="1740960"/>
            <a:ext cx="860040" cy="2228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pic>
        <p:nvPicPr>
          <p:cNvPr id="195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54560" y="4752000"/>
            <a:ext cx="214200" cy="138240"/>
          </a:xfrm>
          <a:prstGeom prst="rect">
            <a:avLst/>
          </a:prstGeom>
          <a:ln w="9360">
            <a:noFill/>
          </a:ln>
        </p:spPr>
      </p:pic>
      <p:sp>
        <p:nvSpPr>
          <p:cNvPr id="196" name="CustomShape 88"/>
          <p:cNvSpPr/>
          <p:nvPr/>
        </p:nvSpPr>
        <p:spPr>
          <a:xfrm>
            <a:off x="3384000" y="2179800"/>
            <a:ext cx="1230480" cy="2822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197" name="CustomShape 89"/>
          <p:cNvSpPr/>
          <p:nvPr/>
        </p:nvSpPr>
        <p:spPr>
          <a:xfrm rot="5400000">
            <a:off x="4293360" y="1731600"/>
            <a:ext cx="860040" cy="2228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sp>
        <p:nvSpPr>
          <p:cNvPr id="198" name="Line 90"/>
          <p:cNvSpPr/>
          <p:nvPr/>
        </p:nvSpPr>
        <p:spPr>
          <a:xfrm flipV="1">
            <a:off x="4762440" y="14842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99" name="CustomShape 91"/>
          <p:cNvSpPr/>
          <p:nvPr/>
        </p:nvSpPr>
        <p:spPr>
          <a:xfrm>
            <a:off x="4691160" y="2192400"/>
            <a:ext cx="677520" cy="2822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200" name="CustomShape 92"/>
          <p:cNvSpPr/>
          <p:nvPr/>
        </p:nvSpPr>
        <p:spPr>
          <a:xfrm>
            <a:off x="369720" y="2124000"/>
            <a:ext cx="931680" cy="4248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ARCOLE</a:t>
            </a:r>
            <a:endParaRPr/>
          </a:p>
        </p:txBody>
      </p:sp>
      <p:sp>
        <p:nvSpPr>
          <p:cNvPr id="201" name="CustomShape 93"/>
          <p:cNvSpPr/>
          <p:nvPr/>
        </p:nvSpPr>
        <p:spPr>
          <a:xfrm>
            <a:off x="369720" y="3411360"/>
            <a:ext cx="931680" cy="4734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DECISIV</a:t>
            </a:r>
            <a:endParaRPr/>
          </a:p>
        </p:txBody>
      </p:sp>
      <p:sp>
        <p:nvSpPr>
          <p:cNvPr id="202" name="CustomShape 94"/>
          <p:cNvSpPr/>
          <p:nvPr/>
        </p:nvSpPr>
        <p:spPr>
          <a:xfrm>
            <a:off x="5411880" y="6191280"/>
            <a:ext cx="752040" cy="426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Site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203" name="CustomShape 95"/>
          <p:cNvSpPr/>
          <p:nvPr/>
        </p:nvSpPr>
        <p:spPr>
          <a:xfrm>
            <a:off x="8383680" y="1055520"/>
            <a:ext cx="86508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Manuel</a:t>
            </a:r>
            <a:endParaRPr/>
          </a:p>
        </p:txBody>
      </p:sp>
      <p:sp>
        <p:nvSpPr>
          <p:cNvPr id="204" name="CustomShape 96"/>
          <p:cNvSpPr/>
          <p:nvPr/>
        </p:nvSpPr>
        <p:spPr>
          <a:xfrm>
            <a:off x="8383680" y="1199160"/>
            <a:ext cx="115236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Automatisé</a:t>
            </a:r>
            <a:endParaRPr/>
          </a:p>
        </p:txBody>
      </p:sp>
      <p:sp>
        <p:nvSpPr>
          <p:cNvPr id="205" name="CustomShape 97"/>
          <p:cNvSpPr/>
          <p:nvPr/>
        </p:nvSpPr>
        <p:spPr>
          <a:xfrm>
            <a:off x="7667640" y="836640"/>
            <a:ext cx="64260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 u="sng">
                <a:solidFill>
                  <a:srgbClr val="000000"/>
                </a:solidFill>
                <a:latin typeface="Arial"/>
              </a:rPr>
              <a:t>Légende :</a:t>
            </a:r>
            <a:endParaRPr/>
          </a:p>
        </p:txBody>
      </p:sp>
      <p:sp>
        <p:nvSpPr>
          <p:cNvPr id="206" name="Line 98"/>
          <p:cNvSpPr/>
          <p:nvPr/>
        </p:nvSpPr>
        <p:spPr>
          <a:xfrm flipH="1">
            <a:off x="1306440" y="6092640"/>
            <a:ext cx="216216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07" name="CustomShape 99"/>
          <p:cNvSpPr/>
          <p:nvPr/>
        </p:nvSpPr>
        <p:spPr>
          <a:xfrm>
            <a:off x="1484280" y="6093000"/>
            <a:ext cx="114912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208" name="Line 100"/>
          <p:cNvSpPr/>
          <p:nvPr/>
        </p:nvSpPr>
        <p:spPr>
          <a:xfrm>
            <a:off x="3470040" y="5916600"/>
            <a:ext cx="0" cy="36036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209" name="CustomShape 101"/>
          <p:cNvSpPr/>
          <p:nvPr/>
        </p:nvSpPr>
        <p:spPr>
          <a:xfrm>
            <a:off x="7667640" y="836640"/>
            <a:ext cx="1471320" cy="815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10" name="CustomShape 102"/>
          <p:cNvSpPr/>
          <p:nvPr/>
        </p:nvSpPr>
        <p:spPr>
          <a:xfrm>
            <a:off x="361800" y="2764800"/>
            <a:ext cx="931680" cy="4359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REFLEX</a:t>
            </a:r>
            <a:endParaRPr/>
          </a:p>
        </p:txBody>
      </p:sp>
      <p:sp>
        <p:nvSpPr>
          <p:cNvPr id="211" name="Line 103"/>
          <p:cNvSpPr/>
          <p:nvPr/>
        </p:nvSpPr>
        <p:spPr>
          <a:xfrm flipV="1">
            <a:off x="439560" y="3205800"/>
            <a:ext cx="0" cy="216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2" name="Line 104"/>
          <p:cNvSpPr/>
          <p:nvPr/>
        </p:nvSpPr>
        <p:spPr>
          <a:xfrm>
            <a:off x="430200" y="2547360"/>
            <a:ext cx="0" cy="215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3" name="CustomShape 105"/>
          <p:cNvSpPr/>
          <p:nvPr/>
        </p:nvSpPr>
        <p:spPr>
          <a:xfrm>
            <a:off x="366840" y="2517840"/>
            <a:ext cx="93168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Conseil</a:t>
            </a:r>
            <a:endParaRPr/>
          </a:p>
        </p:txBody>
      </p:sp>
      <p:sp>
        <p:nvSpPr>
          <p:cNvPr id="214" name="CustomShape 106"/>
          <p:cNvSpPr/>
          <p:nvPr/>
        </p:nvSpPr>
        <p:spPr>
          <a:xfrm>
            <a:off x="397800" y="3222000"/>
            <a:ext cx="119520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Banque</a:t>
            </a:r>
            <a:endParaRPr/>
          </a:p>
        </p:txBody>
      </p:sp>
      <p:sp>
        <p:nvSpPr>
          <p:cNvPr id="215" name="CustomShape 107"/>
          <p:cNvSpPr/>
          <p:nvPr/>
        </p:nvSpPr>
        <p:spPr>
          <a:xfrm>
            <a:off x="376200" y="6000840"/>
            <a:ext cx="931680" cy="4284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Plateforme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216" name="CustomShape 108"/>
          <p:cNvSpPr/>
          <p:nvPr/>
        </p:nvSpPr>
        <p:spPr>
          <a:xfrm>
            <a:off x="6793200" y="5544000"/>
            <a:ext cx="907200" cy="3456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CMCIC</a:t>
            </a:r>
            <a:endParaRPr/>
          </a:p>
        </p:txBody>
      </p:sp>
      <p:sp>
        <p:nvSpPr>
          <p:cNvPr id="217" name="CustomShape 109"/>
          <p:cNvSpPr/>
          <p:nvPr/>
        </p:nvSpPr>
        <p:spPr>
          <a:xfrm>
            <a:off x="3669120" y="5935680"/>
            <a:ext cx="929880" cy="329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Moyens de paiement</a:t>
            </a:r>
            <a:endParaRPr/>
          </a:p>
        </p:txBody>
      </p:sp>
      <p:sp>
        <p:nvSpPr>
          <p:cNvPr id="218" name="CustomShape 110"/>
          <p:cNvSpPr/>
          <p:nvPr/>
        </p:nvSpPr>
        <p:spPr>
          <a:xfrm>
            <a:off x="4708800" y="5484600"/>
            <a:ext cx="601560" cy="3916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CB</a:t>
            </a:r>
            <a:endParaRPr/>
          </a:p>
        </p:txBody>
      </p:sp>
      <p:sp>
        <p:nvSpPr>
          <p:cNvPr id="219" name="Line 111"/>
          <p:cNvSpPr/>
          <p:nvPr/>
        </p:nvSpPr>
        <p:spPr>
          <a:xfrm>
            <a:off x="5415120" y="562860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20" name="CustomShape 112"/>
          <p:cNvSpPr/>
          <p:nvPr/>
        </p:nvSpPr>
        <p:spPr>
          <a:xfrm>
            <a:off x="5382360" y="5426280"/>
            <a:ext cx="1848960" cy="328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P30 - Commandes / Gestion</a:t>
            </a:r>
            <a:endParaRPr/>
          </a:p>
        </p:txBody>
      </p:sp>
      <p:sp>
        <p:nvSpPr>
          <p:cNvPr id="221" name="CustomShape 113"/>
          <p:cNvSpPr/>
          <p:nvPr/>
        </p:nvSpPr>
        <p:spPr>
          <a:xfrm>
            <a:off x="5416920" y="5675400"/>
            <a:ext cx="1310400" cy="328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F25, I25 / P47, P30R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- Opé / Commandes </a:t>
            </a:r>
            <a:endParaRPr/>
          </a:p>
        </p:txBody>
      </p:sp>
      <p:sp>
        <p:nvSpPr>
          <p:cNvPr id="222" name="Line 114"/>
          <p:cNvSpPr/>
          <p:nvPr/>
        </p:nvSpPr>
        <p:spPr>
          <a:xfrm flipH="1">
            <a:off x="5413320" y="583668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23" name="CustomShape 115"/>
          <p:cNvSpPr/>
          <p:nvPr/>
        </p:nvSpPr>
        <p:spPr>
          <a:xfrm>
            <a:off x="3302640" y="1049040"/>
            <a:ext cx="627120" cy="426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* BIB</a:t>
            </a:r>
            <a:endParaRPr/>
          </a:p>
        </p:txBody>
      </p:sp>
      <p:sp>
        <p:nvSpPr>
          <p:cNvPr id="224" name="Line 116"/>
          <p:cNvSpPr/>
          <p:nvPr/>
        </p:nvSpPr>
        <p:spPr>
          <a:xfrm flipV="1">
            <a:off x="3719880" y="14878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25" name="CustomShape 117"/>
          <p:cNvSpPr/>
          <p:nvPr/>
        </p:nvSpPr>
        <p:spPr>
          <a:xfrm rot="5400000">
            <a:off x="3248280" y="1728720"/>
            <a:ext cx="860040" cy="2228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pic>
        <p:nvPicPr>
          <p:cNvPr id="226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851640" y="1013040"/>
            <a:ext cx="151560" cy="155520"/>
          </a:xfrm>
          <a:prstGeom prst="rect">
            <a:avLst/>
          </a:prstGeom>
          <a:ln w="9360">
            <a:noFill/>
          </a:ln>
        </p:spPr>
      </p:pic>
      <p:sp>
        <p:nvSpPr>
          <p:cNvPr id="227" name="CustomShape 118"/>
          <p:cNvSpPr/>
          <p:nvPr/>
        </p:nvSpPr>
        <p:spPr>
          <a:xfrm>
            <a:off x="8299440" y="1385640"/>
            <a:ext cx="115236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Projet en cours</a:t>
            </a:r>
            <a:endParaRPr/>
          </a:p>
        </p:txBody>
      </p:sp>
      <p:sp>
        <p:nvSpPr>
          <p:cNvPr id="228" name="CustomShape 119"/>
          <p:cNvSpPr/>
          <p:nvPr/>
        </p:nvSpPr>
        <p:spPr>
          <a:xfrm>
            <a:off x="5528160" y="1057320"/>
            <a:ext cx="691560" cy="207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Portail BFI</a:t>
            </a:r>
            <a:endParaRPr/>
          </a:p>
        </p:txBody>
      </p:sp>
      <p:sp>
        <p:nvSpPr>
          <p:cNvPr id="229" name="CustomShape 120"/>
          <p:cNvSpPr/>
          <p:nvPr/>
        </p:nvSpPr>
        <p:spPr>
          <a:xfrm>
            <a:off x="7920000" y="1368000"/>
            <a:ext cx="212400" cy="34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*</a:t>
            </a:r>
            <a:endParaRPr/>
          </a:p>
        </p:txBody>
      </p:sp>
      <p:sp>
        <p:nvSpPr>
          <p:cNvPr id="230" name="CustomShape 121"/>
          <p:cNvSpPr/>
          <p:nvPr/>
        </p:nvSpPr>
        <p:spPr>
          <a:xfrm>
            <a:off x="3400200" y="3960000"/>
            <a:ext cx="1204200" cy="1724400"/>
          </a:xfrm>
          <a:prstGeom prst="rect">
            <a:avLst/>
          </a:prstGeom>
          <a:solidFill>
            <a:srgbClr val="339966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Autres Modules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internes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BAS, HBT*, CRE,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GAR, IDF, ECH,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BAG, TAR, DAT,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ERE, DOR, AUT,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IMP, PRO, CTO*,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SDC, ATD, VGC,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VCC, CRM, ERM,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ECR, FCI, CIR*,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DGI, IFU</a:t>
            </a:r>
            <a:endParaRPr/>
          </a:p>
        </p:txBody>
      </p:sp>
      <p:sp>
        <p:nvSpPr>
          <p:cNvPr id="231" name="CustomShape 122"/>
          <p:cNvSpPr/>
          <p:nvPr/>
        </p:nvSpPr>
        <p:spPr>
          <a:xfrm>
            <a:off x="2700000" y="1044000"/>
            <a:ext cx="644400" cy="34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u="sng">
                <a:latin typeface="Arial"/>
              </a:rPr>
              <a:t>BFI</a:t>
            </a:r>
            <a:endParaRPr/>
          </a:p>
        </p:txBody>
      </p:sp>
      <p:sp>
        <p:nvSpPr>
          <p:cNvPr id="232" name="CustomShape 123"/>
          <p:cNvSpPr/>
          <p:nvPr/>
        </p:nvSpPr>
        <p:spPr>
          <a:xfrm>
            <a:off x="2628000" y="1052640"/>
            <a:ext cx="2489400" cy="959760"/>
          </a:xfrm>
          <a:prstGeom prst="rect">
            <a:avLst/>
          </a:prstGeom>
          <a:noFill/>
          <a:ln cap="rnd">
            <a:solidFill>
              <a:srgbClr val="3465a4"/>
            </a:solidFill>
            <a:custDash>
              <a:ds d="1225000000" sp="1225000000"/>
            </a:custDash>
          </a:ln>
        </p:spPr>
      </p:sp>
      <p:sp>
        <p:nvSpPr>
          <p:cNvPr id="233" name="CustomShape 124"/>
          <p:cNvSpPr/>
          <p:nvPr/>
        </p:nvSpPr>
        <p:spPr>
          <a:xfrm>
            <a:off x="374760" y="3956400"/>
            <a:ext cx="931680" cy="4734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Contrôle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Budgétaire</a:t>
            </a:r>
            <a:endParaRPr/>
          </a:p>
        </p:txBody>
      </p:sp>
      <p:pic>
        <p:nvPicPr>
          <p:cNvPr id="234" name="Picture 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567880" y="3332880"/>
            <a:ext cx="158400" cy="192240"/>
          </a:xfrm>
          <a:prstGeom prst="rect">
            <a:avLst/>
          </a:prstGeom>
          <a:ln w="9360">
            <a:noFill/>
          </a:ln>
        </p:spPr>
      </p:pic>
      <p:pic>
        <p:nvPicPr>
          <p:cNvPr id="235" name="Picture 8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568240" y="4053240"/>
            <a:ext cx="158400" cy="192240"/>
          </a:xfrm>
          <a:prstGeom prst="rect">
            <a:avLst/>
          </a:prstGeom>
          <a:ln w="9360">
            <a:noFill/>
          </a:ln>
        </p:spPr>
      </p:pic>
      <p:sp>
        <p:nvSpPr>
          <p:cNvPr id="236" name="Line 125"/>
          <p:cNvSpPr/>
          <p:nvPr/>
        </p:nvSpPr>
        <p:spPr>
          <a:xfrm flipH="1">
            <a:off x="1382760" y="413964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37" name="CustomShape 126"/>
          <p:cNvSpPr/>
          <p:nvPr/>
        </p:nvSpPr>
        <p:spPr>
          <a:xfrm>
            <a:off x="1483200" y="3954600"/>
            <a:ext cx="1290240" cy="207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Flux budgétaires</a:t>
            </a:r>
            <a:endParaRPr/>
          </a:p>
        </p:txBody>
      </p:sp>
      <p:sp>
        <p:nvSpPr>
          <p:cNvPr id="238" name="CustomShape 127"/>
          <p:cNvSpPr/>
          <p:nvPr/>
        </p:nvSpPr>
        <p:spPr>
          <a:xfrm>
            <a:off x="4655160" y="1049400"/>
            <a:ext cx="786960" cy="426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Stockage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des doc.</a:t>
            </a:r>
            <a:endParaRPr/>
          </a:p>
        </p:txBody>
      </p:sp>
      <p:pic>
        <p:nvPicPr>
          <p:cNvPr id="239" name="Picture 8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571640" y="1008000"/>
            <a:ext cx="177120" cy="196560"/>
          </a:xfrm>
          <a:prstGeom prst="rect">
            <a:avLst/>
          </a:prstGeom>
          <a:ln w="9360">
            <a:noFill/>
          </a:ln>
        </p:spPr>
      </p:pic>
      <p:sp>
        <p:nvSpPr>
          <p:cNvPr id="240" name="Line 128"/>
          <p:cNvSpPr/>
          <p:nvPr/>
        </p:nvSpPr>
        <p:spPr>
          <a:xfrm>
            <a:off x="3938040" y="1126080"/>
            <a:ext cx="797040" cy="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