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5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7/2/2019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7/2/2019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cryptodatadownload.com/data/"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hyperlink" Target="https://towardsdatascience.com/recurrent-neural-networks-d4642c9bc7ce" TargetMode="External"/><Relationship Id="rId3" Type="http://schemas.openxmlformats.org/officeDocument/2006/relationships/hyperlink" Target="https://dashee87.github.io/deep%20learning/python/predicting-cryptocurrency-prices-with-deep-learning/" TargetMode="External"/><Relationship Id="rId7" Type="http://schemas.openxmlformats.org/officeDocument/2006/relationships/hyperlink" Target="https://medium.com/@anishsingh20/the-vanishing-gradient-problem-48ae7f501257" TargetMode="External"/><Relationship Id="rId2" Type="http://schemas.openxmlformats.org/officeDocument/2006/relationships/hyperlink" Target="https://en.wikipedia.org/wiki/Long_short-term_memory" TargetMode="External"/><Relationship Id="rId1" Type="http://schemas.openxmlformats.org/officeDocument/2006/relationships/slideLayout" Target="../slideLayouts/slideLayout3.xml"/><Relationship Id="rId6" Type="http://schemas.openxmlformats.org/officeDocument/2006/relationships/hyperlink" Target="https://www.youtube.com/watch?v=2np77NOdnwk" TargetMode="External"/><Relationship Id="rId5" Type="http://schemas.openxmlformats.org/officeDocument/2006/relationships/hyperlink" Target="https://www.youtube.com/watch?v=zwqwlR48ztQ" TargetMode="External"/><Relationship Id="rId10" Type="http://schemas.openxmlformats.org/officeDocument/2006/relationships/hyperlink" Target="https://medium.com/explore-artificial-intelligence/an-introduction-to-recurrent-neural-networks-72c97bf0912" TargetMode="External"/><Relationship Id="rId4" Type="http://schemas.openxmlformats.org/officeDocument/2006/relationships/hyperlink" Target="https://colah.github.io/posts/2015-08-Understanding-LSTMs/" TargetMode="External"/><Relationship Id="rId9" Type="http://schemas.openxmlformats.org/officeDocument/2006/relationships/hyperlink" Target="https://skymind.ai/wiki/ls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71600"/>
            <a:ext cx="9144000" cy="2209800"/>
          </a:xfrm>
        </p:spPr>
        <p:txBody>
          <a:bodyPr>
            <a:noAutofit/>
          </a:bodyPr>
          <a:lstStyle/>
          <a:p>
            <a:pPr algn="ctr"/>
            <a:r>
              <a:rPr lang="en-US" sz="7200" dirty="0" smtClean="0">
                <a:solidFill>
                  <a:schemeClr val="accent4">
                    <a:lumMod val="60000"/>
                    <a:lumOff val="40000"/>
                  </a:schemeClr>
                </a:solidFill>
              </a:rPr>
              <a:t>Prediction of Stock Market Prices</a:t>
            </a:r>
            <a:endParaRPr lang="en-US" sz="7200" dirty="0">
              <a:solidFill>
                <a:schemeClr val="accent4">
                  <a:lumMod val="60000"/>
                  <a:lumOff val="40000"/>
                </a:schemeClr>
              </a:solidFill>
            </a:endParaRPr>
          </a:p>
        </p:txBody>
      </p:sp>
      <p:sp>
        <p:nvSpPr>
          <p:cNvPr id="3" name="Subtitle 2"/>
          <p:cNvSpPr>
            <a:spLocks noGrp="1"/>
          </p:cNvSpPr>
          <p:nvPr>
            <p:ph type="subTitle" idx="1"/>
          </p:nvPr>
        </p:nvSpPr>
        <p:spPr>
          <a:xfrm>
            <a:off x="228600" y="4876800"/>
            <a:ext cx="7854696" cy="1752600"/>
          </a:xfrm>
        </p:spPr>
        <p:txBody>
          <a:bodyPr/>
          <a:lstStyle/>
          <a:p>
            <a:pPr algn="l"/>
            <a:r>
              <a:rPr lang="en-US" dirty="0" smtClean="0">
                <a:latin typeface="+mj-lt"/>
              </a:rPr>
              <a:t>Student: </a:t>
            </a:r>
            <a:r>
              <a:rPr lang="en-US" dirty="0" err="1" smtClean="0">
                <a:latin typeface="+mj-lt"/>
              </a:rPr>
              <a:t>Toma</a:t>
            </a:r>
            <a:r>
              <a:rPr lang="en-US" dirty="0" smtClean="0">
                <a:latin typeface="+mj-lt"/>
              </a:rPr>
              <a:t> </a:t>
            </a:r>
            <a:r>
              <a:rPr lang="en-US" dirty="0" err="1" smtClean="0">
                <a:latin typeface="+mj-lt"/>
              </a:rPr>
              <a:t>Joksimovic</a:t>
            </a:r>
            <a:r>
              <a:rPr lang="en-US" dirty="0" smtClean="0">
                <a:latin typeface="+mj-lt"/>
              </a:rPr>
              <a:t> 2016/201222</a:t>
            </a:r>
          </a:p>
          <a:p>
            <a:pPr algn="l"/>
            <a:r>
              <a:rPr lang="en-US" dirty="0" smtClean="0">
                <a:latin typeface="+mj-lt"/>
              </a:rPr>
              <a:t>Professor: Milan </a:t>
            </a:r>
            <a:r>
              <a:rPr lang="en-US" dirty="0" err="1" smtClean="0">
                <a:latin typeface="+mj-lt"/>
              </a:rPr>
              <a:t>Milosavljevic</a:t>
            </a:r>
            <a:endParaRPr lang="en-US" dirty="0" smtClean="0">
              <a:latin typeface="+mj-lt"/>
            </a:endParaRPr>
          </a:p>
          <a:p>
            <a:pPr algn="l"/>
            <a:r>
              <a:rPr lang="en-US" dirty="0" smtClean="0">
                <a:latin typeface="+mj-lt"/>
              </a:rPr>
              <a:t>Course: </a:t>
            </a:r>
            <a:r>
              <a:rPr lang="en-US" dirty="0" err="1" smtClean="0">
                <a:latin typeface="+mj-lt"/>
              </a:rPr>
              <a:t>Artifical</a:t>
            </a:r>
            <a:r>
              <a:rPr lang="en-US" dirty="0" smtClean="0">
                <a:latin typeface="+mj-lt"/>
              </a:rPr>
              <a:t> Intelligence</a:t>
            </a:r>
            <a:endParaRPr lang="en-US"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394448" cy="850392"/>
          </a:xfrm>
        </p:spPr>
        <p:txBody>
          <a:bodyPr/>
          <a:lstStyle/>
          <a:p>
            <a:r>
              <a:rPr lang="en-US" dirty="0" smtClean="0">
                <a:solidFill>
                  <a:schemeClr val="accent4">
                    <a:lumMod val="60000"/>
                    <a:lumOff val="40000"/>
                  </a:schemeClr>
                </a:solidFill>
              </a:rPr>
              <a:t>What problem is solved?</a:t>
            </a:r>
            <a:endParaRPr lang="en-US" dirty="0">
              <a:solidFill>
                <a:schemeClr val="accent4">
                  <a:lumMod val="60000"/>
                  <a:lumOff val="40000"/>
                </a:schemeClr>
              </a:solidFill>
            </a:endParaRPr>
          </a:p>
        </p:txBody>
      </p:sp>
      <p:sp>
        <p:nvSpPr>
          <p:cNvPr id="3" name="Text Placeholder 2"/>
          <p:cNvSpPr>
            <a:spLocks noGrp="1"/>
          </p:cNvSpPr>
          <p:nvPr>
            <p:ph type="body" idx="1"/>
          </p:nvPr>
        </p:nvSpPr>
        <p:spPr>
          <a:xfrm>
            <a:off x="304800" y="1219200"/>
            <a:ext cx="7997952" cy="5410200"/>
          </a:xfrm>
        </p:spPr>
        <p:txBody>
          <a:bodyPr>
            <a:normAutofit lnSpcReduction="10000"/>
          </a:bodyPr>
          <a:lstStyle/>
          <a:p>
            <a:r>
              <a:rPr lang="en-US" dirty="0" smtClean="0"/>
              <a:t>LSTM Neural Network is optimized type of </a:t>
            </a:r>
            <a:r>
              <a:rPr lang="en-US" dirty="0" err="1" smtClean="0"/>
              <a:t>Reccurent</a:t>
            </a:r>
            <a:r>
              <a:rPr lang="en-US" dirty="0" smtClean="0"/>
              <a:t> Neural Network which have solved the Vanishing Gradient Problem, where in RNN after learning with too long </a:t>
            </a:r>
            <a:r>
              <a:rPr lang="en-US" dirty="0" err="1" smtClean="0"/>
              <a:t>sequnce</a:t>
            </a:r>
            <a:r>
              <a:rPr lang="en-US" dirty="0" smtClean="0"/>
              <a:t> of data, our gradients become too small after </a:t>
            </a:r>
            <a:r>
              <a:rPr lang="en-US" dirty="0" err="1" smtClean="0"/>
              <a:t>Backpropagation</a:t>
            </a:r>
            <a:r>
              <a:rPr lang="en-US" dirty="0" smtClean="0"/>
              <a:t> algorithm. </a:t>
            </a:r>
          </a:p>
          <a:p>
            <a:endParaRPr lang="en-US" dirty="0" smtClean="0"/>
          </a:p>
          <a:p>
            <a:r>
              <a:rPr lang="en-US" dirty="0" smtClean="0"/>
              <a:t>LSTM solves this problem with internal memory, so it can memorize data for a long-term.</a:t>
            </a:r>
          </a:p>
          <a:p>
            <a:endParaRPr lang="en-US" dirty="0" smtClean="0"/>
          </a:p>
          <a:p>
            <a:r>
              <a:rPr lang="en-US" dirty="0" smtClean="0"/>
              <a:t>With LSTM we have solved problem of extremely hard and exhausting analysis of Stock Market indicators by humans for predicting future flow of the Stock Market as the main goal. </a:t>
            </a:r>
          </a:p>
          <a:p>
            <a:endParaRPr lang="en-US" dirty="0" smtClean="0"/>
          </a:p>
          <a:p>
            <a:r>
              <a:rPr lang="en-US" dirty="0" smtClean="0"/>
              <a:t>It shows that machines </a:t>
            </a:r>
            <a:r>
              <a:rPr lang="en-US" dirty="0" err="1" smtClean="0"/>
              <a:t>fastly</a:t>
            </a:r>
            <a:r>
              <a:rPr lang="en-US" dirty="0" smtClean="0"/>
              <a:t> process huge amount of data, building patterns after finding dependencies in data features.</a:t>
            </a:r>
          </a:p>
          <a:p>
            <a:r>
              <a:rPr lang="en-US" dirty="0" smtClean="0"/>
              <a:t>LSTM shows great accuracy in prediction, </a:t>
            </a:r>
            <a:r>
              <a:rPr lang="en-US" dirty="0" err="1" smtClean="0"/>
              <a:t>inspite</a:t>
            </a:r>
            <a:r>
              <a:rPr lang="en-US" dirty="0" smtClean="0"/>
              <a:t> of being slower than RNN.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772400" cy="1002792"/>
          </a:xfrm>
        </p:spPr>
        <p:txBody>
          <a:bodyPr/>
          <a:lstStyle/>
          <a:p>
            <a:r>
              <a:rPr lang="en-US" dirty="0" smtClean="0"/>
              <a:t>Tools and libraries</a:t>
            </a:r>
            <a:endParaRPr lang="en-US" dirty="0"/>
          </a:p>
        </p:txBody>
      </p:sp>
      <p:sp>
        <p:nvSpPr>
          <p:cNvPr id="3" name="Text Placeholder 2"/>
          <p:cNvSpPr>
            <a:spLocks noGrp="1"/>
          </p:cNvSpPr>
          <p:nvPr>
            <p:ph type="body" idx="1"/>
          </p:nvPr>
        </p:nvSpPr>
        <p:spPr>
          <a:xfrm>
            <a:off x="530352" y="1295400"/>
            <a:ext cx="7772400" cy="5105400"/>
          </a:xfrm>
        </p:spPr>
        <p:txBody>
          <a:bodyPr/>
          <a:lstStyle/>
          <a:p>
            <a:pPr>
              <a:buFontTx/>
              <a:buChar char="-"/>
            </a:pPr>
            <a:r>
              <a:rPr lang="en-US" b="1" dirty="0" smtClean="0">
                <a:latin typeface="+mj-lt"/>
              </a:rPr>
              <a:t>Google </a:t>
            </a:r>
            <a:r>
              <a:rPr lang="en-US" b="1" dirty="0" err="1" smtClean="0">
                <a:latin typeface="+mj-lt"/>
              </a:rPr>
              <a:t>Colaboratory</a:t>
            </a:r>
            <a:r>
              <a:rPr lang="en-US" b="1" dirty="0" smtClean="0">
                <a:latin typeface="+mj-lt"/>
              </a:rPr>
              <a:t> </a:t>
            </a:r>
            <a:r>
              <a:rPr lang="en-US" dirty="0" smtClean="0">
                <a:latin typeface="+mj-lt"/>
              </a:rPr>
              <a:t>as development environment with GPUs  (</a:t>
            </a:r>
            <a:r>
              <a:rPr lang="en-US" dirty="0" err="1" smtClean="0">
                <a:latin typeface="+mj-lt"/>
              </a:rPr>
              <a:t>SaaS</a:t>
            </a:r>
            <a:r>
              <a:rPr lang="en-US" dirty="0" smtClean="0">
                <a:latin typeface="+mj-lt"/>
              </a:rPr>
              <a:t> + </a:t>
            </a:r>
            <a:r>
              <a:rPr lang="en-US" dirty="0" err="1" smtClean="0">
                <a:latin typeface="+mj-lt"/>
              </a:rPr>
              <a:t>IaaS</a:t>
            </a:r>
            <a:r>
              <a:rPr lang="en-US" dirty="0" smtClean="0">
                <a:latin typeface="+mj-lt"/>
              </a:rPr>
              <a:t>), setting Hardware accelerator to </a:t>
            </a:r>
            <a:r>
              <a:rPr lang="en-US" b="1" dirty="0" smtClean="0">
                <a:latin typeface="+mj-lt"/>
              </a:rPr>
              <a:t>TPU</a:t>
            </a:r>
            <a:r>
              <a:rPr lang="en-US" dirty="0" smtClean="0">
                <a:latin typeface="+mj-lt"/>
              </a:rPr>
              <a:t> (Tensor Processing Unit) which is now in Beta version but it is stronger that the strongest NVIDIA GPU.</a:t>
            </a:r>
          </a:p>
          <a:p>
            <a:pPr>
              <a:buFontTx/>
              <a:buChar char="-"/>
            </a:pPr>
            <a:r>
              <a:rPr lang="en-US" dirty="0" smtClean="0">
                <a:latin typeface="+mj-lt"/>
              </a:rPr>
              <a:t>Programming language: Python 3.6</a:t>
            </a:r>
          </a:p>
          <a:p>
            <a:pPr>
              <a:buFontTx/>
              <a:buChar char="-"/>
            </a:pPr>
            <a:r>
              <a:rPr lang="en-US" dirty="0" smtClean="0">
                <a:latin typeface="+mj-lt"/>
              </a:rPr>
              <a:t>Libraries:</a:t>
            </a:r>
          </a:p>
          <a:p>
            <a:pPr>
              <a:buFontTx/>
              <a:buChar char="-"/>
            </a:pPr>
            <a:endParaRPr lang="en-US" dirty="0" smtClean="0"/>
          </a:p>
          <a:p>
            <a:pPr>
              <a:buFontTx/>
              <a:buChar char="-"/>
            </a:pPr>
            <a:endParaRPr lang="en-US" dirty="0" smtClean="0"/>
          </a:p>
          <a:p>
            <a:pPr>
              <a:buFontTx/>
              <a:buChar char="-"/>
            </a:pPr>
            <a:endParaRPr lang="en-US" dirty="0" smtClean="0"/>
          </a:p>
          <a:p>
            <a:pPr>
              <a:buFontTx/>
              <a:buChar char="-"/>
            </a:pPr>
            <a:endParaRPr lang="en-US" dirty="0" smtClean="0"/>
          </a:p>
          <a:p>
            <a:pPr>
              <a:buFontTx/>
              <a:buChar char="-"/>
            </a:pPr>
            <a:endParaRPr lang="en-US" dirty="0" smtClean="0"/>
          </a:p>
          <a:p>
            <a:pPr>
              <a:buFontTx/>
              <a:buChar char="-"/>
            </a:pPr>
            <a:endParaRPr lang="en-US" dirty="0" smtClean="0"/>
          </a:p>
          <a:p>
            <a:pPr>
              <a:buFontTx/>
              <a:buChar char="-"/>
            </a:pPr>
            <a:endParaRPr lang="en-US" dirty="0"/>
          </a:p>
        </p:txBody>
      </p:sp>
      <p:pic>
        <p:nvPicPr>
          <p:cNvPr id="1026" name="Picture 2" descr="C:\Users\Korisnik\Desktop\Untitled.jpg"/>
          <p:cNvPicPr>
            <a:picLocks noChangeAspect="1" noChangeArrowheads="1"/>
          </p:cNvPicPr>
          <p:nvPr/>
        </p:nvPicPr>
        <p:blipFill>
          <a:blip r:embed="rId2" cstate="print"/>
          <a:srcRect/>
          <a:stretch>
            <a:fillRect/>
          </a:stretch>
        </p:blipFill>
        <p:spPr bwMode="auto">
          <a:xfrm>
            <a:off x="2057400" y="3200400"/>
            <a:ext cx="4893578" cy="2667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4117848" cy="850392"/>
          </a:xfrm>
        </p:spPr>
        <p:txBody>
          <a:bodyPr/>
          <a:lstStyle/>
          <a:p>
            <a:r>
              <a:rPr lang="en-US" dirty="0" smtClean="0"/>
              <a:t>Data Source</a:t>
            </a:r>
            <a:endParaRPr lang="en-US" dirty="0"/>
          </a:p>
        </p:txBody>
      </p:sp>
      <p:sp>
        <p:nvSpPr>
          <p:cNvPr id="3" name="Text Placeholder 2"/>
          <p:cNvSpPr>
            <a:spLocks noGrp="1"/>
          </p:cNvSpPr>
          <p:nvPr>
            <p:ph type="body" idx="1"/>
          </p:nvPr>
        </p:nvSpPr>
        <p:spPr>
          <a:xfrm>
            <a:off x="228600" y="914400"/>
            <a:ext cx="8074152" cy="1143000"/>
          </a:xfrm>
        </p:spPr>
        <p:txBody>
          <a:bodyPr>
            <a:normAutofit fontScale="92500"/>
          </a:bodyPr>
          <a:lstStyle/>
          <a:p>
            <a:pPr>
              <a:buFontTx/>
              <a:buChar char="-"/>
            </a:pPr>
            <a:r>
              <a:rPr lang="en-US" dirty="0" smtClean="0">
                <a:latin typeface="+mj-lt"/>
              </a:rPr>
              <a:t>Downloaded from historical data on website: </a:t>
            </a:r>
            <a:r>
              <a:rPr lang="en-US" dirty="0" smtClean="0">
                <a:latin typeface="+mj-lt"/>
                <a:hlinkClick r:id="rId2"/>
              </a:rPr>
              <a:t>http://www.cryptodatadownload.com/data/</a:t>
            </a:r>
            <a:endParaRPr lang="en-US" dirty="0" smtClean="0">
              <a:latin typeface="+mj-lt"/>
            </a:endParaRPr>
          </a:p>
          <a:p>
            <a:pPr>
              <a:buFontTx/>
              <a:buChar char="-"/>
            </a:pPr>
            <a:r>
              <a:rPr lang="en-US" dirty="0" err="1" smtClean="0">
                <a:latin typeface="+mj-lt"/>
              </a:rPr>
              <a:t>Bitcoin</a:t>
            </a:r>
            <a:r>
              <a:rPr lang="en-US" dirty="0" smtClean="0">
                <a:latin typeface="+mj-lt"/>
              </a:rPr>
              <a:t> data from December 2014 to May 2018 in CSV file (1273 records)</a:t>
            </a:r>
          </a:p>
        </p:txBody>
      </p:sp>
      <p:pic>
        <p:nvPicPr>
          <p:cNvPr id="1026" name="Picture 2" descr="C:\Users\Korisnik\Desktop\Untitled.jpg"/>
          <p:cNvPicPr>
            <a:picLocks noChangeAspect="1" noChangeArrowheads="1"/>
          </p:cNvPicPr>
          <p:nvPr/>
        </p:nvPicPr>
        <p:blipFill>
          <a:blip r:embed="rId3" cstate="print"/>
          <a:srcRect/>
          <a:stretch>
            <a:fillRect/>
          </a:stretch>
        </p:blipFill>
        <p:spPr bwMode="auto">
          <a:xfrm>
            <a:off x="762000" y="2133600"/>
            <a:ext cx="6096000" cy="4572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2362200" cy="774192"/>
          </a:xfrm>
        </p:spPr>
        <p:txBody>
          <a:bodyPr/>
          <a:lstStyle/>
          <a:p>
            <a:r>
              <a:rPr lang="en-US" dirty="0" smtClean="0"/>
              <a:t>Results</a:t>
            </a:r>
            <a:endParaRPr lang="en-US" dirty="0"/>
          </a:p>
        </p:txBody>
      </p:sp>
      <p:sp>
        <p:nvSpPr>
          <p:cNvPr id="3" name="Text Placeholder 2"/>
          <p:cNvSpPr>
            <a:spLocks noGrp="1"/>
          </p:cNvSpPr>
          <p:nvPr>
            <p:ph type="body" idx="1"/>
          </p:nvPr>
        </p:nvSpPr>
        <p:spPr>
          <a:xfrm>
            <a:off x="228600" y="762000"/>
            <a:ext cx="8686800" cy="5867400"/>
          </a:xfrm>
        </p:spPr>
        <p:txBody>
          <a:bodyPr/>
          <a:lstStyle/>
          <a:p>
            <a:r>
              <a:rPr lang="en-US" sz="1600" dirty="0" smtClean="0">
                <a:latin typeface="+mj-lt"/>
              </a:rPr>
              <a:t>First we will show results of training LSTM Neural Network </a:t>
            </a:r>
          </a:p>
          <a:p>
            <a:r>
              <a:rPr lang="en-US" sz="1600" dirty="0" smtClean="0">
                <a:latin typeface="+mj-lt"/>
              </a:rPr>
              <a:t>with 1000 samples of training set and 200 epochs (forward and </a:t>
            </a:r>
          </a:p>
          <a:p>
            <a:r>
              <a:rPr lang="en-US" sz="1600" dirty="0" smtClean="0">
                <a:latin typeface="+mj-lt"/>
              </a:rPr>
              <a:t>backward propagations our model needs to make).</a:t>
            </a:r>
          </a:p>
          <a:p>
            <a:r>
              <a:rPr lang="en-US" sz="1600" dirty="0" smtClean="0">
                <a:latin typeface="+mj-lt"/>
              </a:rPr>
              <a:t>At the end in 200</a:t>
            </a:r>
            <a:r>
              <a:rPr lang="en-US" sz="1600" baseline="30000" dirty="0" smtClean="0">
                <a:latin typeface="+mj-lt"/>
              </a:rPr>
              <a:t>th</a:t>
            </a:r>
            <a:r>
              <a:rPr lang="en-US" sz="1600" dirty="0" smtClean="0">
                <a:latin typeface="+mj-lt"/>
              </a:rPr>
              <a:t> epoch our  loss is only 0.00548..</a:t>
            </a:r>
          </a:p>
          <a:p>
            <a:r>
              <a:rPr lang="en-US" sz="1600" dirty="0" smtClean="0">
                <a:latin typeface="+mj-lt"/>
              </a:rPr>
              <a:t>But we can see that after 140 epochs our algorithm is getting stuck</a:t>
            </a:r>
          </a:p>
          <a:p>
            <a:r>
              <a:rPr lang="en-US" sz="1600" dirty="0" smtClean="0">
                <a:latin typeface="+mj-lt"/>
              </a:rPr>
              <a:t>With plateau and climbing little bit up to the hill, but at the end we </a:t>
            </a:r>
          </a:p>
          <a:p>
            <a:r>
              <a:rPr lang="en-US" sz="1600" dirty="0" smtClean="0">
                <a:latin typeface="+mj-lt"/>
              </a:rPr>
              <a:t>Will reach the minimum of all losses before.</a:t>
            </a:r>
          </a:p>
          <a:p>
            <a:endParaRPr lang="en-US" dirty="0" smtClean="0">
              <a:latin typeface="+mj-lt"/>
            </a:endParaRPr>
          </a:p>
          <a:p>
            <a:r>
              <a:rPr lang="en-US" sz="1600" dirty="0" smtClean="0">
                <a:latin typeface="+mj-lt"/>
              </a:rPr>
              <a:t>At the end we can see on the graph how our training and predictions are getting more closer to the actual values as moving forward to the right</a:t>
            </a:r>
            <a:r>
              <a:rPr lang="sr-Latn-CS" sz="1600" dirty="0" smtClean="0">
                <a:latin typeface="+mj-lt"/>
              </a:rPr>
              <a:t> with the test set</a:t>
            </a:r>
            <a:r>
              <a:rPr lang="en-US" sz="1600" dirty="0" smtClean="0">
                <a:latin typeface="+mj-lt"/>
              </a:rPr>
              <a:t>.</a:t>
            </a:r>
          </a:p>
          <a:p>
            <a:endParaRPr lang="en-US" dirty="0"/>
          </a:p>
        </p:txBody>
      </p:sp>
      <p:pic>
        <p:nvPicPr>
          <p:cNvPr id="1026" name="Picture 2" descr="C:\Users\Korisnik\Desktop\Untitled.jpg"/>
          <p:cNvPicPr>
            <a:picLocks noChangeAspect="1" noChangeArrowheads="1"/>
          </p:cNvPicPr>
          <p:nvPr/>
        </p:nvPicPr>
        <p:blipFill>
          <a:blip r:embed="rId2" cstate="print"/>
          <a:srcRect/>
          <a:stretch>
            <a:fillRect/>
          </a:stretch>
        </p:blipFill>
        <p:spPr bwMode="auto">
          <a:xfrm>
            <a:off x="5867400" y="838200"/>
            <a:ext cx="3124200" cy="2362200"/>
          </a:xfrm>
          <a:prstGeom prst="rect">
            <a:avLst/>
          </a:prstGeom>
          <a:noFill/>
        </p:spPr>
      </p:pic>
      <p:pic>
        <p:nvPicPr>
          <p:cNvPr id="4" name="Picture 2" descr="C:\Users\Korisnik\Desktop\Untitled.jpg"/>
          <p:cNvPicPr>
            <a:picLocks noChangeAspect="1" noChangeArrowheads="1"/>
          </p:cNvPicPr>
          <p:nvPr/>
        </p:nvPicPr>
        <p:blipFill>
          <a:blip r:embed="rId3" cstate="print"/>
          <a:srcRect/>
          <a:stretch>
            <a:fillRect/>
          </a:stretch>
        </p:blipFill>
        <p:spPr bwMode="auto">
          <a:xfrm>
            <a:off x="762000" y="3886200"/>
            <a:ext cx="6480972" cy="27432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3355848" cy="774192"/>
          </a:xfrm>
        </p:spPr>
        <p:txBody>
          <a:bodyPr/>
          <a:lstStyle/>
          <a:p>
            <a:r>
              <a:rPr lang="en-US" dirty="0" smtClean="0"/>
              <a:t>Conclusion</a:t>
            </a:r>
            <a:endParaRPr lang="en-US" dirty="0"/>
          </a:p>
        </p:txBody>
      </p:sp>
      <p:sp>
        <p:nvSpPr>
          <p:cNvPr id="3" name="Text Placeholder 2"/>
          <p:cNvSpPr>
            <a:spLocks noGrp="1"/>
          </p:cNvSpPr>
          <p:nvPr>
            <p:ph type="body" idx="1"/>
          </p:nvPr>
        </p:nvSpPr>
        <p:spPr>
          <a:xfrm>
            <a:off x="304800" y="762000"/>
            <a:ext cx="7997952" cy="5791200"/>
          </a:xfrm>
        </p:spPr>
        <p:txBody>
          <a:bodyPr>
            <a:normAutofit/>
          </a:bodyPr>
          <a:lstStyle/>
          <a:p>
            <a:r>
              <a:rPr lang="en-US" dirty="0" smtClean="0"/>
              <a:t>This program can optimize even more. Practically we can never guess with 100% actual and future values.</a:t>
            </a:r>
          </a:p>
          <a:p>
            <a:r>
              <a:rPr lang="en-US" dirty="0" smtClean="0"/>
              <a:t>Practically we would need a lot more different data from different formal and informal sources (all data about some companies, currencies, or other stocks, for some stocks we even need tweets, news).</a:t>
            </a:r>
          </a:p>
          <a:p>
            <a:r>
              <a:rPr lang="en-US" dirty="0" smtClean="0"/>
              <a:t>We </a:t>
            </a:r>
            <a:r>
              <a:rPr lang="en-US" dirty="0" err="1" smtClean="0"/>
              <a:t>wolud</a:t>
            </a:r>
            <a:r>
              <a:rPr lang="en-US" dirty="0" smtClean="0"/>
              <a:t> even need privacy and secured data of some companies or banks to have the best future predictions which is not actually possible except having Spyware programs that runs distributed on all devices and machines of business people and sending that to AI cluster of servers for processing and feeding network for improving predictions.</a:t>
            </a:r>
          </a:p>
          <a:p>
            <a:r>
              <a:rPr lang="en-US" dirty="0" smtClean="0"/>
              <a:t>However LSTM is really efficient network for predicting stock prices and other time series predicting as Speech Recognition, Image Captioning, Text </a:t>
            </a:r>
            <a:r>
              <a:rPr lang="en-US" dirty="0" err="1" smtClean="0"/>
              <a:t>transcripting</a:t>
            </a:r>
            <a:r>
              <a:rPr lang="en-US" dirty="0" smtClean="0"/>
              <a:t> and Language Translation, or other structural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974848" cy="697992"/>
          </a:xfrm>
        </p:spPr>
        <p:txBody>
          <a:bodyPr/>
          <a:lstStyle/>
          <a:p>
            <a:r>
              <a:rPr lang="en-US" dirty="0" smtClean="0"/>
              <a:t>Literature</a:t>
            </a:r>
            <a:endParaRPr lang="en-US" dirty="0"/>
          </a:p>
        </p:txBody>
      </p:sp>
      <p:sp>
        <p:nvSpPr>
          <p:cNvPr id="3" name="Text Placeholder 2"/>
          <p:cNvSpPr>
            <a:spLocks noGrp="1"/>
          </p:cNvSpPr>
          <p:nvPr>
            <p:ph type="body" idx="1"/>
          </p:nvPr>
        </p:nvSpPr>
        <p:spPr>
          <a:xfrm>
            <a:off x="530352" y="609600"/>
            <a:ext cx="7772400" cy="6172200"/>
          </a:xfrm>
        </p:spPr>
        <p:txBody>
          <a:bodyPr>
            <a:normAutofit/>
          </a:bodyPr>
          <a:lstStyle/>
          <a:p>
            <a:pPr marL="457200" indent="-457200">
              <a:buAutoNum type="arabicParenR"/>
            </a:pPr>
            <a:r>
              <a:rPr lang="en-US" dirty="0" smtClean="0">
                <a:hlinkClick r:id="rId2"/>
              </a:rPr>
              <a:t>https://en.wikipedia.org/wiki/Long_short-term_memory</a:t>
            </a:r>
            <a:endParaRPr lang="en-US" dirty="0" smtClean="0"/>
          </a:p>
          <a:p>
            <a:pPr marL="457200" indent="-457200">
              <a:buAutoNum type="arabicParenR"/>
            </a:pPr>
            <a:r>
              <a:rPr lang="en-US" dirty="0" smtClean="0">
                <a:hlinkClick r:id="rId3"/>
              </a:rPr>
              <a:t>https://dashee87.github.io/deep%20learning/python/predicting-cryptocurrency-prices-with-deep-learning/</a:t>
            </a:r>
            <a:endParaRPr lang="en-US" dirty="0" smtClean="0"/>
          </a:p>
          <a:p>
            <a:pPr marL="457200" indent="-457200">
              <a:buAutoNum type="arabicParenR"/>
            </a:pPr>
            <a:r>
              <a:rPr lang="en-US" dirty="0" smtClean="0">
                <a:hlinkClick r:id="rId4"/>
              </a:rPr>
              <a:t>https://colah.github.io/posts/2015-08-Understanding-LSTMs/</a:t>
            </a:r>
            <a:endParaRPr lang="en-US" dirty="0" smtClean="0"/>
          </a:p>
          <a:p>
            <a:pPr marL="457200" indent="-457200">
              <a:buAutoNum type="arabicParenR"/>
            </a:pPr>
            <a:r>
              <a:rPr lang="en-US" dirty="0" smtClean="0">
                <a:hlinkClick r:id="rId5"/>
              </a:rPr>
              <a:t>https://www.youtube.com/watch?v=zwqwlR48ztQ</a:t>
            </a:r>
            <a:endParaRPr lang="en-US" dirty="0" smtClean="0"/>
          </a:p>
          <a:p>
            <a:pPr marL="457200" indent="-457200">
              <a:buAutoNum type="arabicParenR"/>
            </a:pPr>
            <a:r>
              <a:rPr lang="en-US" dirty="0" smtClean="0">
                <a:hlinkClick r:id="rId6"/>
              </a:rPr>
              <a:t>https://www.youtube.com/watch?v=2np77NOdnwk</a:t>
            </a:r>
            <a:endParaRPr lang="en-US" dirty="0" smtClean="0"/>
          </a:p>
          <a:p>
            <a:pPr marL="457200" indent="-457200">
              <a:buAutoNum type="arabicParenR"/>
            </a:pPr>
            <a:r>
              <a:rPr lang="en-US" dirty="0" err="1" smtClean="0"/>
              <a:t>Univerzitet</a:t>
            </a:r>
            <a:r>
              <a:rPr lang="en-US" dirty="0" smtClean="0"/>
              <a:t> </a:t>
            </a:r>
            <a:r>
              <a:rPr lang="en-US" dirty="0" err="1" smtClean="0"/>
              <a:t>Singidunum</a:t>
            </a:r>
            <a:r>
              <a:rPr lang="en-US" dirty="0" smtClean="0"/>
              <a:t>, </a:t>
            </a:r>
            <a:r>
              <a:rPr lang="sr-Latn-CS" dirty="0" smtClean="0"/>
              <a:t>“</a:t>
            </a:r>
            <a:r>
              <a:rPr lang="en-US" dirty="0" err="1" smtClean="0"/>
              <a:t>Ve</a:t>
            </a:r>
            <a:r>
              <a:rPr lang="sr-Latn-CS" dirty="0" smtClean="0"/>
              <a:t>štačka Inteligencija” – Milan Milosavljević</a:t>
            </a:r>
          </a:p>
          <a:p>
            <a:pPr marL="457200" indent="-457200">
              <a:buAutoNum type="arabicParenR"/>
            </a:pPr>
            <a:r>
              <a:rPr lang="en-US" dirty="0" smtClean="0">
                <a:hlinkClick r:id="rId7"/>
              </a:rPr>
              <a:t>https://medium.com/@anishsingh20/the-vanishing-gradient-problem-48ae7f501257</a:t>
            </a:r>
            <a:endParaRPr lang="sr-Latn-CS" dirty="0" smtClean="0"/>
          </a:p>
          <a:p>
            <a:pPr marL="457200" indent="-457200">
              <a:buAutoNum type="arabicParenR"/>
            </a:pPr>
            <a:r>
              <a:rPr lang="en-US" dirty="0" smtClean="0">
                <a:hlinkClick r:id="rId8"/>
              </a:rPr>
              <a:t>https://towardsdatascience.com/recurrent-neural-networks-d4642c9bc7ce</a:t>
            </a:r>
            <a:endParaRPr lang="sr-Latn-CS" dirty="0" smtClean="0"/>
          </a:p>
          <a:p>
            <a:pPr marL="457200" indent="-457200">
              <a:buAutoNum type="arabicParenR"/>
            </a:pPr>
            <a:r>
              <a:rPr lang="en-US" dirty="0" smtClean="0">
                <a:hlinkClick r:id="rId9"/>
              </a:rPr>
              <a:t>https://skymind.ai/wiki/lstm</a:t>
            </a:r>
            <a:endParaRPr lang="sr-Latn-CS" dirty="0" smtClean="0"/>
          </a:p>
          <a:p>
            <a:pPr marL="457200" indent="-457200">
              <a:buAutoNum type="arabicParenR"/>
            </a:pPr>
            <a:r>
              <a:rPr lang="en-US" dirty="0" smtClean="0">
                <a:hlinkClick r:id="rId10"/>
              </a:rPr>
              <a:t>https://medium.com/explore-artificial-intelligence/an-introduction-to-recurrent-neural-networks-72c97bf0912</a:t>
            </a:r>
            <a:endParaRPr lang="sr-Latn-CS" dirty="0" smtClean="0"/>
          </a:p>
          <a:p>
            <a:pPr marL="457200" indent="-457200">
              <a:buAutoNum type="arabicParenR"/>
            </a:pPr>
            <a:endParaRPr lang="en-US" dirty="0" smtClean="0"/>
          </a:p>
          <a:p>
            <a:pPr marL="457200" indent="-457200">
              <a:buAutoNum type="arabicParenR"/>
            </a:pPr>
            <a:endParaRPr lang="en-US"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00"/>
            <a:ext cx="5943600" cy="774192"/>
          </a:xfrm>
        </p:spPr>
        <p:txBody>
          <a:bodyPr/>
          <a:lstStyle/>
          <a:p>
            <a:r>
              <a:rPr lang="en-US" sz="4400" dirty="0" smtClean="0"/>
              <a:t>Thank you for attention !</a:t>
            </a:r>
            <a:endParaRPr lang="en-US" sz="4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237</TotalTime>
  <Words>530</Words>
  <Application>Microsoft Office PowerPoint</Application>
  <PresentationFormat>On-screen Show (4:3)</PresentationFormat>
  <Paragraphs>52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Prediction of Stock Market Prices</vt:lpstr>
      <vt:lpstr>What problem is solved?</vt:lpstr>
      <vt:lpstr>Tools and libraries</vt:lpstr>
      <vt:lpstr>Data Source</vt:lpstr>
      <vt:lpstr>Results</vt:lpstr>
      <vt:lpstr>Conclusion</vt:lpstr>
      <vt:lpstr>Literature</vt:lpstr>
      <vt:lpstr>Thank you for attention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Stock Market Prices</dc:title>
  <dc:creator>Korisnik</dc:creator>
  <cp:lastModifiedBy>Korisnik</cp:lastModifiedBy>
  <cp:revision>37</cp:revision>
  <dcterms:created xsi:type="dcterms:W3CDTF">2006-08-16T00:00:00Z</dcterms:created>
  <dcterms:modified xsi:type="dcterms:W3CDTF">2019-07-02T15:27:05Z</dcterms:modified>
</cp:coreProperties>
</file>