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5" r:id="rId9"/>
    <p:sldId id="266" r:id="rId10"/>
    <p:sldId id="269" r:id="rId11"/>
    <p:sldId id="267" r:id="rId12"/>
    <p:sldId id="268" r:id="rId13"/>
    <p:sldId id="270" r:id="rId14"/>
    <p:sldId id="264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10.1.2021.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10.1.2021.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57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10.1.2021.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335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10.1.2021.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3269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10.1.2021.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0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10.1.2021.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58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10.1.2021.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2226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10.1.2021.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3729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10.1.2021.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344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5769E4-9C45-4562-9034-D558FA4342B8}" type="datetimeFigureOut">
              <a:rPr lang="sr-Latn-RS" smtClean="0"/>
              <a:t>10.1.2021.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9377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10.1.2021.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8761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5769E4-9C45-4562-9034-D558FA4342B8}" type="datetimeFigureOut">
              <a:rPr lang="sr-Latn-RS" smtClean="0"/>
              <a:t>10.1.2021.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ADC2-382E-480C-A687-10CE6B5A6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2528"/>
            <a:ext cx="9144000" cy="2551175"/>
          </a:xfrm>
        </p:spPr>
        <p:txBody>
          <a:bodyPr>
            <a:noAutofit/>
          </a:bodyPr>
          <a:lstStyle/>
          <a:p>
            <a:r>
              <a:rPr lang="sr-Latn-RS" sz="4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SISTEM ZA PREDIKCIJU KREDITNOG RIZIKA PREDUZEĆA ZASNOVAN NA METODU GRADIJENTNOG PODSTICANJA MAŠINSKOG UČENJA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D20E6-58D1-4D20-A216-54BBAFDED9AA}"/>
              </a:ext>
            </a:extLst>
          </p:cNvPr>
          <p:cNvSpPr txBox="1"/>
          <p:nvPr/>
        </p:nvSpPr>
        <p:spPr>
          <a:xfrm>
            <a:off x="1189607" y="4625266"/>
            <a:ext cx="287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  <a:cs typeface="Arial" panose="020B0604020202020204" pitchFamily="34" charset="0"/>
              </a:rPr>
              <a:t>Mentor:</a:t>
            </a:r>
          </a:p>
          <a:p>
            <a:r>
              <a:rPr lang="sr-Latn-RS" dirty="0">
                <a:solidFill>
                  <a:schemeClr val="accent2"/>
                </a:solidFill>
                <a:cs typeface="Arial" panose="020B0604020202020204" pitchFamily="34" charset="0"/>
              </a:rPr>
              <a:t>Prof. Dr. Milan Milosavljević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571AF-EB44-4B77-A8A5-9BA996C75BAC}"/>
              </a:ext>
            </a:extLst>
          </p:cNvPr>
          <p:cNvSpPr txBox="1"/>
          <p:nvPr/>
        </p:nvSpPr>
        <p:spPr>
          <a:xfrm>
            <a:off x="9465076" y="4625265"/>
            <a:ext cx="183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Student:</a:t>
            </a:r>
          </a:p>
          <a:p>
            <a:r>
              <a:rPr lang="sr-Latn-RS" dirty="0">
                <a:solidFill>
                  <a:schemeClr val="accent2"/>
                </a:solidFill>
              </a:rPr>
              <a:t>Toma Joksimović</a:t>
            </a:r>
          </a:p>
        </p:txBody>
      </p:sp>
    </p:spTree>
    <p:extLst>
      <p:ext uri="{BB962C8B-B14F-4D97-AF65-F5344CB8AC3E}">
        <p14:creationId xmlns:p14="http://schemas.microsoft.com/office/powerpoint/2010/main" val="85631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AA088-3C33-4CC3-917C-6A3D52DECAE7}"/>
              </a:ext>
            </a:extLst>
          </p:cNvPr>
          <p:cNvSpPr txBox="1"/>
          <p:nvPr/>
        </p:nvSpPr>
        <p:spPr>
          <a:xfrm>
            <a:off x="577048" y="186430"/>
            <a:ext cx="3421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Unakrsna </a:t>
            </a:r>
            <a:r>
              <a:rPr lang="sr-Latn-RS" sz="3200" dirty="0" err="1">
                <a:solidFill>
                  <a:schemeClr val="accent2"/>
                </a:solidFill>
              </a:rPr>
              <a:t>Validacija</a:t>
            </a:r>
            <a:endParaRPr lang="sr-Latn-R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33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213EA9-B1B6-48E3-AD11-96AF9FA40DCF}"/>
              </a:ext>
            </a:extLst>
          </p:cNvPr>
          <p:cNvSpPr txBox="1"/>
          <p:nvPr/>
        </p:nvSpPr>
        <p:spPr>
          <a:xfrm>
            <a:off x="577048" y="186430"/>
            <a:ext cx="3173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Evaluacija modela</a:t>
            </a:r>
          </a:p>
        </p:txBody>
      </p:sp>
    </p:spTree>
    <p:extLst>
      <p:ext uri="{BB962C8B-B14F-4D97-AF65-F5344CB8AC3E}">
        <p14:creationId xmlns:p14="http://schemas.microsoft.com/office/powerpoint/2010/main" val="105879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E666E-6E9F-46E9-952D-B4D06865F4B2}"/>
              </a:ext>
            </a:extLst>
          </p:cNvPr>
          <p:cNvSpPr txBox="1"/>
          <p:nvPr/>
        </p:nvSpPr>
        <p:spPr>
          <a:xfrm>
            <a:off x="577048" y="186430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Primena modela</a:t>
            </a:r>
          </a:p>
        </p:txBody>
      </p:sp>
    </p:spTree>
    <p:extLst>
      <p:ext uri="{BB962C8B-B14F-4D97-AF65-F5344CB8AC3E}">
        <p14:creationId xmlns:p14="http://schemas.microsoft.com/office/powerpoint/2010/main" val="385529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8A0D1E-474B-4EFA-8C17-8C0DA9855CCF}"/>
              </a:ext>
            </a:extLst>
          </p:cNvPr>
          <p:cNvSpPr txBox="1"/>
          <p:nvPr/>
        </p:nvSpPr>
        <p:spPr>
          <a:xfrm>
            <a:off x="577048" y="186430"/>
            <a:ext cx="1719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94082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ADA04E-3540-4557-9809-CA0A19F5A79A}"/>
              </a:ext>
            </a:extLst>
          </p:cNvPr>
          <p:cNvSpPr txBox="1"/>
          <p:nvPr/>
        </p:nvSpPr>
        <p:spPr>
          <a:xfrm>
            <a:off x="577048" y="186430"/>
            <a:ext cx="3750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Moguća unapređenja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3330B-71FD-4E39-84BB-D8F004510539}"/>
              </a:ext>
            </a:extLst>
          </p:cNvPr>
          <p:cNvSpPr txBox="1"/>
          <p:nvPr/>
        </p:nvSpPr>
        <p:spPr>
          <a:xfrm>
            <a:off x="1545166" y="4243071"/>
            <a:ext cx="406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accent2"/>
                </a:solidFill>
              </a:rPr>
              <a:t>Uvođenje softvera u </a:t>
            </a:r>
            <a:r>
              <a:rPr lang="sr-Latn-RS" sz="1600" dirty="0" err="1">
                <a:solidFill>
                  <a:schemeClr val="accent2"/>
                </a:solidFill>
              </a:rPr>
              <a:t>Klaud</a:t>
            </a:r>
            <a:r>
              <a:rPr lang="sr-Latn-RS" sz="1600" dirty="0">
                <a:solidFill>
                  <a:schemeClr val="accent2"/>
                </a:solidFill>
              </a:rPr>
              <a:t> okruženje radi bolje skalabilnosti i produkcionih performansi.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CC5D5-52B3-40D5-AF85-47E91BC61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8" y="4108880"/>
            <a:ext cx="853159" cy="853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7C743-70A6-4AEB-9CCC-5498D430A753}"/>
              </a:ext>
            </a:extLst>
          </p:cNvPr>
          <p:cNvSpPr txBox="1"/>
          <p:nvPr/>
        </p:nvSpPr>
        <p:spPr>
          <a:xfrm>
            <a:off x="618745" y="3595456"/>
            <a:ext cx="2025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Uvođenje u </a:t>
            </a:r>
            <a:r>
              <a:rPr lang="sr-Latn-RS" sz="2000" dirty="0" err="1">
                <a:solidFill>
                  <a:schemeClr val="accent2"/>
                </a:solidFill>
              </a:rPr>
              <a:t>Klaud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DAFEA-0553-4D8D-8E63-DB49B872C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" y="2061398"/>
            <a:ext cx="715868" cy="715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5A1119-C9D0-4262-B6C5-3B81671A6733}"/>
              </a:ext>
            </a:extLst>
          </p:cNvPr>
          <p:cNvSpPr txBox="1"/>
          <p:nvPr/>
        </p:nvSpPr>
        <p:spPr>
          <a:xfrm>
            <a:off x="527008" y="1547974"/>
            <a:ext cx="446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Naprednija optimizacija </a:t>
            </a:r>
            <a:r>
              <a:rPr lang="sr-Latn-RS" sz="2000" dirty="0" err="1">
                <a:solidFill>
                  <a:schemeClr val="accent2"/>
                </a:solidFill>
              </a:rPr>
              <a:t>hiperparametara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4EE23-C60D-4D68-A135-4B09917CBBED}"/>
              </a:ext>
            </a:extLst>
          </p:cNvPr>
          <p:cNvSpPr txBox="1"/>
          <p:nvPr/>
        </p:nvSpPr>
        <p:spPr>
          <a:xfrm>
            <a:off x="1453429" y="2126944"/>
            <a:ext cx="464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accent2"/>
                </a:solidFill>
              </a:rPr>
              <a:t>Optimizacija </a:t>
            </a:r>
            <a:r>
              <a:rPr lang="sr-Latn-RS" sz="1600" dirty="0" err="1">
                <a:solidFill>
                  <a:schemeClr val="accent2"/>
                </a:solidFill>
              </a:rPr>
              <a:t>hiperparametara</a:t>
            </a:r>
            <a:r>
              <a:rPr lang="sr-Latn-RS" sz="1600" dirty="0">
                <a:solidFill>
                  <a:schemeClr val="accent2"/>
                </a:solidFill>
              </a:rPr>
              <a:t> efikasnijom i vremenski manje zahtevnom metodom od Pretrage po </a:t>
            </a:r>
            <a:r>
              <a:rPr lang="sr-Latn-RS" sz="1600" dirty="0" err="1">
                <a:solidFill>
                  <a:schemeClr val="accent2"/>
                </a:solidFill>
              </a:rPr>
              <a:t>rešetci</a:t>
            </a:r>
            <a:r>
              <a:rPr lang="sr-Latn-RS" sz="16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B662D-AEDD-4AF7-A368-44FEABBAF600}"/>
              </a:ext>
            </a:extLst>
          </p:cNvPr>
          <p:cNvSpPr txBox="1"/>
          <p:nvPr/>
        </p:nvSpPr>
        <p:spPr>
          <a:xfrm>
            <a:off x="6884545" y="1547974"/>
            <a:ext cx="2398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Dodatna LSTM mreža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B930EE9-D8B4-45DA-9237-539E5C3FD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691" y="1883549"/>
            <a:ext cx="1071563" cy="10715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B75ED0-D3A9-4941-B47F-D18AE1E85DBE}"/>
              </a:ext>
            </a:extLst>
          </p:cNvPr>
          <p:cNvSpPr txBox="1"/>
          <p:nvPr/>
        </p:nvSpPr>
        <p:spPr>
          <a:xfrm>
            <a:off x="7864372" y="2126942"/>
            <a:ext cx="375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accent2"/>
                </a:solidFill>
              </a:rPr>
              <a:t>Dodavanje LSTM neuronske mreže radi dodatne predikcije bankrotstva preduzeća.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1BDB10-5E2B-4000-8E8D-769DE8647AD1}"/>
              </a:ext>
            </a:extLst>
          </p:cNvPr>
          <p:cNvSpPr txBox="1"/>
          <p:nvPr/>
        </p:nvSpPr>
        <p:spPr>
          <a:xfrm>
            <a:off x="6884545" y="3595456"/>
            <a:ext cx="3312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Proširenje na bankarski sektor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66ECC-7281-48A2-A505-BEDE3E611414}"/>
              </a:ext>
            </a:extLst>
          </p:cNvPr>
          <p:cNvSpPr txBox="1"/>
          <p:nvPr/>
        </p:nvSpPr>
        <p:spPr>
          <a:xfrm>
            <a:off x="7864372" y="4174424"/>
            <a:ext cx="3818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accent2"/>
                </a:solidFill>
              </a:rPr>
              <a:t>Nadogradnja softvera tako da podržava predikciju kreditnog rizika za klijente banke.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0730E0B-8DF3-4034-8A8C-678F02EF8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545" y="4040231"/>
            <a:ext cx="853159" cy="8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0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F3B39-9503-4209-BA24-95908630F137}"/>
              </a:ext>
            </a:extLst>
          </p:cNvPr>
          <p:cNvSpPr txBox="1"/>
          <p:nvPr/>
        </p:nvSpPr>
        <p:spPr>
          <a:xfrm>
            <a:off x="4530859" y="2244688"/>
            <a:ext cx="31302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6600" dirty="0">
                <a:solidFill>
                  <a:schemeClr val="accent2"/>
                </a:solidFill>
              </a:rPr>
              <a:t>Pitanja ?</a:t>
            </a:r>
          </a:p>
        </p:txBody>
      </p:sp>
    </p:spTree>
    <p:extLst>
      <p:ext uri="{BB962C8B-B14F-4D97-AF65-F5344CB8AC3E}">
        <p14:creationId xmlns:p14="http://schemas.microsoft.com/office/powerpoint/2010/main" val="3084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E019F-7A99-423A-B84F-B8A0AC535198}"/>
              </a:ext>
            </a:extLst>
          </p:cNvPr>
          <p:cNvSpPr txBox="1"/>
          <p:nvPr/>
        </p:nvSpPr>
        <p:spPr>
          <a:xfrm>
            <a:off x="541538" y="186431"/>
            <a:ext cx="4314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Problem koji se rešava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CF0B6-199E-44D5-A223-C5F8E6E04A56}"/>
              </a:ext>
            </a:extLst>
          </p:cNvPr>
          <p:cNvSpPr txBox="1"/>
          <p:nvPr/>
        </p:nvSpPr>
        <p:spPr>
          <a:xfrm>
            <a:off x="7526727" y="2050863"/>
            <a:ext cx="356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</a:rPr>
              <a:t>Vreme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utro</a:t>
            </a:r>
            <a:r>
              <a:rPr lang="sr-Latn-RS" sz="1600" dirty="0" err="1">
                <a:solidFill>
                  <a:schemeClr val="accent2"/>
                </a:solidFill>
              </a:rPr>
              <a:t>šeno</a:t>
            </a:r>
            <a:r>
              <a:rPr lang="sr-Latn-RS" sz="1600" dirty="0">
                <a:solidFill>
                  <a:schemeClr val="accent2"/>
                </a:solidFill>
              </a:rPr>
              <a:t> na iscrpnu analizu podataka klijenata svedeno na minimum.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9A1DE-B4EB-4613-9318-B2E2A8C8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444" y="1908924"/>
            <a:ext cx="770886" cy="888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9C650A-3BB0-4712-B535-096B39CC9AC0}"/>
              </a:ext>
            </a:extLst>
          </p:cNvPr>
          <p:cNvSpPr txBox="1"/>
          <p:nvPr/>
        </p:nvSpPr>
        <p:spPr>
          <a:xfrm>
            <a:off x="6611444" y="1482397"/>
            <a:ext cx="1897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Ušteda vremena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B88C5-E0E6-4426-B25A-68720CB3310B}"/>
              </a:ext>
            </a:extLst>
          </p:cNvPr>
          <p:cNvSpPr txBox="1"/>
          <p:nvPr/>
        </p:nvSpPr>
        <p:spPr>
          <a:xfrm>
            <a:off x="6611444" y="3545409"/>
            <a:ext cx="2449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Poboljšanje predikcija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D4892-8629-423D-97A9-E10C23C42EC6}"/>
              </a:ext>
            </a:extLst>
          </p:cNvPr>
          <p:cNvSpPr txBox="1"/>
          <p:nvPr/>
        </p:nvSpPr>
        <p:spPr>
          <a:xfrm>
            <a:off x="7479894" y="4113874"/>
            <a:ext cx="3603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accent2"/>
                </a:solidFill>
              </a:rPr>
              <a:t>Konstantno poboljšanje predikcija vremenom kako se dodaju novi podaci.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F1A3EE-DA82-46A8-8E18-3997AE3F1F39}"/>
              </a:ext>
            </a:extLst>
          </p:cNvPr>
          <p:cNvSpPr txBox="1"/>
          <p:nvPr/>
        </p:nvSpPr>
        <p:spPr>
          <a:xfrm>
            <a:off x="596380" y="3545409"/>
            <a:ext cx="2155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Napredna analitika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8FE10-353C-4000-BF1C-3D05FA7A72FA}"/>
              </a:ext>
            </a:extLst>
          </p:cNvPr>
          <p:cNvSpPr txBox="1"/>
          <p:nvPr/>
        </p:nvSpPr>
        <p:spPr>
          <a:xfrm>
            <a:off x="1511663" y="4079832"/>
            <a:ext cx="3258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accent2"/>
                </a:solidFill>
              </a:rPr>
              <a:t>Jednostavan uvid u brojne korisne grafikone sa dodatnim filterima.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3C3260-E733-45B0-AC4F-A3894E9B9066}"/>
              </a:ext>
            </a:extLst>
          </p:cNvPr>
          <p:cNvSpPr txBox="1"/>
          <p:nvPr/>
        </p:nvSpPr>
        <p:spPr>
          <a:xfrm>
            <a:off x="541538" y="1480341"/>
            <a:ext cx="1586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Ušteda novca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50A26D7-260B-41D3-8543-ADF137CB6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38" y="1908924"/>
            <a:ext cx="888879" cy="88887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extLst>
              <a:ext uri="{FF2B5EF4-FFF2-40B4-BE49-F238E27FC236}">
                <a16:creationId xmlns:a16="http://schemas.microsoft.com/office/drawing/2014/main" id="{A531B7E9-34D3-4D3E-8AB4-60B685930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9" y="4034734"/>
            <a:ext cx="743054" cy="74305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E8EDC7C-F9CD-4DB2-ABA8-ACE317F6D7A7}"/>
              </a:ext>
            </a:extLst>
          </p:cNvPr>
          <p:cNvSpPr txBox="1"/>
          <p:nvPr/>
        </p:nvSpPr>
        <p:spPr>
          <a:xfrm>
            <a:off x="1511663" y="2043282"/>
            <a:ext cx="3841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accent2"/>
                </a:solidFill>
              </a:rPr>
              <a:t>Donose se bolje odluke o odobrenju kredita klijentima i time smanjuje gubitak novca.</a:t>
            </a:r>
          </a:p>
        </p:txBody>
      </p: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B270EEB6-4196-4778-BBC0-3FC60CC3E5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99" y="3851373"/>
            <a:ext cx="1109775" cy="11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2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2FDAF-4529-48C9-8C22-49E7840FCD85}"/>
              </a:ext>
            </a:extLst>
          </p:cNvPr>
          <p:cNvSpPr txBox="1"/>
          <p:nvPr/>
        </p:nvSpPr>
        <p:spPr>
          <a:xfrm>
            <a:off x="514905" y="186430"/>
            <a:ext cx="2102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Tehnologije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E903F-3E89-4D0A-B96F-08A13743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969" y="1628684"/>
            <a:ext cx="1193631" cy="1193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61EC7-A27A-4321-8259-8A9A8EAF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641" y="1693627"/>
            <a:ext cx="3149308" cy="1063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C7E23-ED03-4FF4-A217-CF4F9C74C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660" y="3316042"/>
            <a:ext cx="1769269" cy="1769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8184D-0FBF-43DA-93B2-73D83A8FD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471" y="3679794"/>
            <a:ext cx="1932003" cy="10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DF2AE-0B9B-483F-A22B-29CFBA026B38}"/>
              </a:ext>
            </a:extLst>
          </p:cNvPr>
          <p:cNvSpPr txBox="1"/>
          <p:nvPr/>
        </p:nvSpPr>
        <p:spPr>
          <a:xfrm>
            <a:off x="577048" y="186430"/>
            <a:ext cx="2899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Korišćeni podaci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896B6-A3A3-4977-8FAC-44FE7FBCA61C}"/>
              </a:ext>
            </a:extLst>
          </p:cNvPr>
          <p:cNvSpPr txBox="1"/>
          <p:nvPr/>
        </p:nvSpPr>
        <p:spPr>
          <a:xfrm>
            <a:off x="577049" y="1100831"/>
            <a:ext cx="791000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sr-Latn-RS" sz="2400" dirty="0">
                <a:solidFill>
                  <a:schemeClr val="accent2"/>
                </a:solidFill>
              </a:rPr>
              <a:t>Četiri skupa podataka: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Fakture.csv 							- </a:t>
            </a:r>
            <a:r>
              <a:rPr lang="sr-Latn-RS" sz="2000" b="0" i="0" dirty="0">
                <a:solidFill>
                  <a:schemeClr val="accent2"/>
                </a:solidFill>
                <a:effectLst/>
              </a:rPr>
              <a:t>955 457 redova, 9 kolona</a:t>
            </a:r>
            <a:r>
              <a:rPr lang="sr-Latn-RS" sz="2000" dirty="0">
                <a:solidFill>
                  <a:schemeClr val="accent2"/>
                </a:solidFill>
              </a:rPr>
              <a:t>	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FaktureProizvodi.csv					- </a:t>
            </a:r>
            <a:r>
              <a:rPr lang="sr-Latn-RS" sz="2000" b="0" i="0" dirty="0">
                <a:solidFill>
                  <a:schemeClr val="accent2"/>
                </a:solidFill>
                <a:effectLst/>
              </a:rPr>
              <a:t>1 506 147 redova, 6 kolona</a:t>
            </a:r>
            <a:endParaRPr lang="sr-Latn-RS" sz="20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Kupci.csv								- 2 299 redova, 4 kolone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Finansijska i vlasnička struktura.csv		- 8 082 redova, 644 kolone</a:t>
            </a:r>
          </a:p>
        </p:txBody>
      </p:sp>
    </p:spTree>
    <p:extLst>
      <p:ext uri="{BB962C8B-B14F-4D97-AF65-F5344CB8AC3E}">
        <p14:creationId xmlns:p14="http://schemas.microsoft.com/office/powerpoint/2010/main" val="315365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031269-C13E-49DA-9CE0-E7BE987B096F}"/>
              </a:ext>
            </a:extLst>
          </p:cNvPr>
          <p:cNvSpPr txBox="1"/>
          <p:nvPr/>
        </p:nvSpPr>
        <p:spPr>
          <a:xfrm>
            <a:off x="577048" y="186430"/>
            <a:ext cx="456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err="1">
                <a:solidFill>
                  <a:schemeClr val="accent2"/>
                </a:solidFill>
              </a:rPr>
              <a:t>Pretprocesiranje</a:t>
            </a:r>
            <a:r>
              <a:rPr lang="sr-Latn-RS" sz="3200" dirty="0">
                <a:solidFill>
                  <a:schemeClr val="accent2"/>
                </a:solidFill>
              </a:rPr>
              <a:t> podataka</a:t>
            </a:r>
          </a:p>
        </p:txBody>
      </p:sp>
    </p:spTree>
    <p:extLst>
      <p:ext uri="{BB962C8B-B14F-4D97-AF65-F5344CB8AC3E}">
        <p14:creationId xmlns:p14="http://schemas.microsoft.com/office/powerpoint/2010/main" val="121910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184ED-BE50-4531-BF13-83A8212E083E}"/>
              </a:ext>
            </a:extLst>
          </p:cNvPr>
          <p:cNvSpPr txBox="1"/>
          <p:nvPr/>
        </p:nvSpPr>
        <p:spPr>
          <a:xfrm>
            <a:off x="577048" y="186430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Altman Z skor formula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46062-8DB4-4446-98F8-94D7A0F4B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48" y="836822"/>
            <a:ext cx="8357853" cy="42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1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0997FA-6A10-4A88-A658-971CF65FDFD6}"/>
              </a:ext>
            </a:extLst>
          </p:cNvPr>
          <p:cNvSpPr txBox="1"/>
          <p:nvPr/>
        </p:nvSpPr>
        <p:spPr>
          <a:xfrm>
            <a:off x="577048" y="186430"/>
            <a:ext cx="2922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err="1">
                <a:solidFill>
                  <a:schemeClr val="accent2"/>
                </a:solidFill>
              </a:rPr>
              <a:t>Fičer</a:t>
            </a:r>
            <a:r>
              <a:rPr lang="sr-Latn-RS" sz="3200" dirty="0">
                <a:solidFill>
                  <a:schemeClr val="accent2"/>
                </a:solidFill>
              </a:rPr>
              <a:t> Inženjering</a:t>
            </a:r>
          </a:p>
        </p:txBody>
      </p:sp>
    </p:spTree>
    <p:extLst>
      <p:ext uri="{BB962C8B-B14F-4D97-AF65-F5344CB8AC3E}">
        <p14:creationId xmlns:p14="http://schemas.microsoft.com/office/powerpoint/2010/main" val="206273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8912B4-74CD-4DA2-B33F-8C5CD6EE8C60}"/>
              </a:ext>
            </a:extLst>
          </p:cNvPr>
          <p:cNvSpPr txBox="1"/>
          <p:nvPr/>
        </p:nvSpPr>
        <p:spPr>
          <a:xfrm>
            <a:off x="577048" y="186430"/>
            <a:ext cx="51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Optimizacija </a:t>
            </a:r>
            <a:r>
              <a:rPr lang="sr-Latn-RS" sz="3200" dirty="0" err="1">
                <a:solidFill>
                  <a:schemeClr val="accent2"/>
                </a:solidFill>
              </a:rPr>
              <a:t>hiperparametara</a:t>
            </a:r>
            <a:endParaRPr lang="sr-Latn-R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1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BD908-5EE6-474B-936D-86D8322C6E6E}"/>
              </a:ext>
            </a:extLst>
          </p:cNvPr>
          <p:cNvSpPr txBox="1"/>
          <p:nvPr/>
        </p:nvSpPr>
        <p:spPr>
          <a:xfrm>
            <a:off x="577048" y="186430"/>
            <a:ext cx="6762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Obučavanje </a:t>
            </a:r>
            <a:r>
              <a:rPr lang="sr-Latn-RS" sz="3200" dirty="0" err="1">
                <a:solidFill>
                  <a:schemeClr val="accent2"/>
                </a:solidFill>
              </a:rPr>
              <a:t>Gradijentnim</a:t>
            </a:r>
            <a:r>
              <a:rPr lang="sr-Latn-RS" sz="3200" dirty="0">
                <a:solidFill>
                  <a:schemeClr val="accent2"/>
                </a:solidFill>
              </a:rPr>
              <a:t> Podsticanjem</a:t>
            </a:r>
          </a:p>
        </p:txBody>
      </p:sp>
    </p:spTree>
    <p:extLst>
      <p:ext uri="{BB962C8B-B14F-4D97-AF65-F5344CB8AC3E}">
        <p14:creationId xmlns:p14="http://schemas.microsoft.com/office/powerpoint/2010/main" val="6838057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524</TotalTime>
  <Words>241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SISTEM ZA PREDIKCIJU KREDITNOG RIZIKA PREDUZEĆA ZASNOVAN NA METODU GRADIJENTNOG PODSTICANJA MAŠINSKOG UČENJA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ZA PREDIKCIJU KREDITNOG RIZIKA PREDUZEĆA ZASNOVAN NA METODU GRADIJENTNOG PODSTICANJA MAŠINSKOG UČENJA</dc:title>
  <dc:creator>Toma Joksimović</dc:creator>
  <cp:lastModifiedBy>Toma Joksimović</cp:lastModifiedBy>
  <cp:revision>54</cp:revision>
  <dcterms:created xsi:type="dcterms:W3CDTF">2021-01-10T13:26:45Z</dcterms:created>
  <dcterms:modified xsi:type="dcterms:W3CDTF">2021-01-10T22:38:16Z</dcterms:modified>
</cp:coreProperties>
</file>