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13.1.2021.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  <a:p>
            <a:r>
              <a:rPr lang="sr-Latn-RS" dirty="0">
                <a:solidFill>
                  <a:schemeClr val="accent2"/>
                </a:solidFill>
              </a:rPr>
              <a:t>2016201222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0C856-F98B-4486-97EF-17B8466A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0" y="4633670"/>
            <a:ext cx="9429713" cy="764815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8F1D-1A78-4920-AEE4-617CC0D9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7" y="5585327"/>
            <a:ext cx="4599989" cy="44261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/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1600" i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r-Latn-R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/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r-Latn-R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D67AE-B0EC-4D21-AE55-8ABC6F60DBD1}"/>
              </a:ext>
            </a:extLst>
          </p:cNvPr>
          <p:cNvCxnSpPr>
            <a:cxnSpLocks/>
          </p:cNvCxnSpPr>
          <p:nvPr/>
        </p:nvCxnSpPr>
        <p:spPr>
          <a:xfrm>
            <a:off x="2902998" y="2272689"/>
            <a:ext cx="0" cy="7198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B79A9C-AD6B-4ED7-8B88-0EBD064D7FEA}"/>
              </a:ext>
            </a:extLst>
          </p:cNvPr>
          <p:cNvSpPr txBox="1"/>
          <p:nvPr/>
        </p:nvSpPr>
        <p:spPr>
          <a:xfrm>
            <a:off x="527226" y="904832"/>
            <a:ext cx="1124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Svako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naredno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stablo</a:t>
            </a:r>
            <a:r>
              <a:rPr lang="en-US" dirty="0">
                <a:solidFill>
                  <a:schemeClr val="accent2"/>
                </a:solidFill>
              </a:rPr>
              <a:t> u </a:t>
            </a:r>
            <a:r>
              <a:rPr lang="en-US" dirty="0" err="1">
                <a:solidFill>
                  <a:schemeClr val="accent2"/>
                </a:solidFill>
              </a:rPr>
              <a:t>ansamblu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ispravlja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gre</a:t>
            </a:r>
            <a:r>
              <a:rPr lang="sr-Latn-RS" dirty="0" err="1">
                <a:solidFill>
                  <a:schemeClr val="accent2"/>
                </a:solidFill>
              </a:rPr>
              <a:t>ške</a:t>
            </a:r>
            <a:r>
              <a:rPr lang="sr-Latn-RS" dirty="0">
                <a:solidFill>
                  <a:schemeClr val="accent2"/>
                </a:solidFill>
              </a:rPr>
              <a:t> prethodnog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Svakom narednom modelu se kao ciljna promenljiva prosleđuje razlika između stvarne ciljne i predviđene vrednosti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9FB6A-B40E-435E-AD98-4CC6EA2FC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39" y="1684790"/>
            <a:ext cx="4814293" cy="270804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559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Ponavljajuća 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624-1D4D-4C0B-8E16-97D3E8C3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5" y="4643021"/>
            <a:ext cx="9339621" cy="107863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04CFFE-EBEC-4498-9ACC-BC453D1A3357}"/>
              </a:ext>
            </a:extLst>
          </p:cNvPr>
          <p:cNvSpPr txBox="1"/>
          <p:nvPr/>
        </p:nvSpPr>
        <p:spPr>
          <a:xfrm>
            <a:off x="692458" y="1136342"/>
            <a:ext cx="873373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accent2"/>
                </a:solidFill>
              </a:rPr>
              <a:t>Robustnija</a:t>
            </a:r>
            <a:r>
              <a:rPr lang="sr-Latn-RS" dirty="0">
                <a:solidFill>
                  <a:schemeClr val="accent2"/>
                </a:solidFill>
              </a:rPr>
              <a:t> od Unakrsne </a:t>
            </a:r>
            <a:r>
              <a:rPr lang="sr-Latn-RS" dirty="0" err="1">
                <a:solidFill>
                  <a:schemeClr val="accent2"/>
                </a:solidFill>
              </a:rPr>
              <a:t>Validacije</a:t>
            </a:r>
            <a:r>
              <a:rPr lang="sr-Latn-RS" dirty="0">
                <a:solidFill>
                  <a:schemeClr val="accent2"/>
                </a:solidFill>
              </a:rPr>
              <a:t> bez ponavljanja kada postoje zašumljeni podaci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Podela skupa podataka u zadani broj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Iterativno se svaki put model iznova obučava nad drugim test skupom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Na konkretnom primeru se skup podelio na 10 jednakih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Ceo proces se ponavlja 3 puta, ovaj parametar se određuje u zavisnosti od šuma u skupu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Razmatra se prosečna tačnost (89.5 %)</a:t>
            </a:r>
          </a:p>
        </p:txBody>
      </p:sp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274E0-0F25-410E-8315-B4CFF29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633" y="3937511"/>
            <a:ext cx="2908685" cy="191323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38B8-8805-4997-A552-1861AD68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09" y="3937511"/>
            <a:ext cx="2805658" cy="19467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85D26-9CF1-4188-9D10-D6CFF896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5" y="1461564"/>
            <a:ext cx="3805975" cy="187883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E24C7-EA5B-4954-8A41-B0CFE269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955" y="1007252"/>
            <a:ext cx="2908684" cy="264927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7D992-AE68-45D2-A684-6FAB8F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27" y="1041356"/>
            <a:ext cx="3915692" cy="258107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F28B0-9DF1-4D52-8482-DF421810B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81" y="3879677"/>
            <a:ext cx="4613930" cy="20825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2BAB-3274-4A65-8AC8-2CED9462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4" y="3696371"/>
            <a:ext cx="6013879" cy="25013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876E3-392B-4E15-992B-1F2478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54" y="771205"/>
            <a:ext cx="6650827" cy="280104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544D1-159A-4324-9FF9-363FAAB3D4AE}"/>
              </a:ext>
            </a:extLst>
          </p:cNvPr>
          <p:cNvSpPr txBox="1"/>
          <p:nvPr/>
        </p:nvSpPr>
        <p:spPr>
          <a:xfrm>
            <a:off x="577048" y="1617730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sada izgleda?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51C657-0714-408D-8B04-955173CF8485}"/>
              </a:ext>
            </a:extLst>
          </p:cNvPr>
          <p:cNvSpPr/>
          <p:nvPr/>
        </p:nvSpPr>
        <p:spPr>
          <a:xfrm>
            <a:off x="2690514" y="1682547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76018-97E0-4DD2-B15E-56168CE69613}"/>
              </a:ext>
            </a:extLst>
          </p:cNvPr>
          <p:cNvSpPr txBox="1"/>
          <p:nvPr/>
        </p:nvSpPr>
        <p:spPr>
          <a:xfrm>
            <a:off x="581102" y="4577730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će izgledati?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E7331-D9D8-4057-9C75-26087C06EDF0}"/>
              </a:ext>
            </a:extLst>
          </p:cNvPr>
          <p:cNvSpPr/>
          <p:nvPr/>
        </p:nvSpPr>
        <p:spPr>
          <a:xfrm>
            <a:off x="2690514" y="4631242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3330B-71FD-4E39-84BB-D8F004510539}"/>
              </a:ext>
            </a:extLst>
          </p:cNvPr>
          <p:cNvSpPr txBox="1"/>
          <p:nvPr/>
        </p:nvSpPr>
        <p:spPr>
          <a:xfrm>
            <a:off x="1545166" y="4243071"/>
            <a:ext cx="406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Uvođenje softvera u </a:t>
            </a:r>
            <a:r>
              <a:rPr lang="sr-Latn-RS" sz="1600" dirty="0" err="1">
                <a:solidFill>
                  <a:schemeClr val="accent2"/>
                </a:solidFill>
              </a:rPr>
              <a:t>Klaud</a:t>
            </a:r>
            <a:r>
              <a:rPr lang="sr-Latn-RS" sz="16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4108880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618745" y="3595456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527008" y="1547974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4EE23-C60D-4D68-A135-4B09917CBBED}"/>
              </a:ext>
            </a:extLst>
          </p:cNvPr>
          <p:cNvSpPr txBox="1"/>
          <p:nvPr/>
        </p:nvSpPr>
        <p:spPr>
          <a:xfrm>
            <a:off x="1453429" y="2126944"/>
            <a:ext cx="464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Optimizacija </a:t>
            </a:r>
            <a:r>
              <a:rPr lang="sr-Latn-RS" sz="1600" dirty="0" err="1">
                <a:solidFill>
                  <a:schemeClr val="accent2"/>
                </a:solidFill>
              </a:rPr>
              <a:t>hiperparametara</a:t>
            </a:r>
            <a:r>
              <a:rPr lang="sr-Latn-RS" sz="16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600" dirty="0" err="1">
                <a:solidFill>
                  <a:schemeClr val="accent2"/>
                </a:solidFill>
              </a:rPr>
              <a:t>rešetci</a:t>
            </a:r>
            <a:r>
              <a:rPr lang="sr-Latn-RS" sz="1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6884545" y="1547974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91" y="1883549"/>
            <a:ext cx="1071563" cy="107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75ED0-D3A9-4941-B47F-D18AE1E85DBE}"/>
              </a:ext>
            </a:extLst>
          </p:cNvPr>
          <p:cNvSpPr txBox="1"/>
          <p:nvPr/>
        </p:nvSpPr>
        <p:spPr>
          <a:xfrm>
            <a:off x="7864372" y="2126942"/>
            <a:ext cx="375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6884545" y="3595456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66ECC-7281-48A2-A505-BEDE3E611414}"/>
              </a:ext>
            </a:extLst>
          </p:cNvPr>
          <p:cNvSpPr txBox="1"/>
          <p:nvPr/>
        </p:nvSpPr>
        <p:spPr>
          <a:xfrm>
            <a:off x="7864372" y="4174424"/>
            <a:ext cx="381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545" y="4040231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CF0B6-199E-44D5-A223-C5F8E6E04A56}"/>
              </a:ext>
            </a:extLst>
          </p:cNvPr>
          <p:cNvSpPr txBox="1"/>
          <p:nvPr/>
        </p:nvSpPr>
        <p:spPr>
          <a:xfrm>
            <a:off x="7526727" y="2050863"/>
            <a:ext cx="356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Vreme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utro</a:t>
            </a:r>
            <a:r>
              <a:rPr lang="sr-Latn-RS" sz="1600" dirty="0" err="1">
                <a:solidFill>
                  <a:schemeClr val="accent2"/>
                </a:solidFill>
              </a:rPr>
              <a:t>šeno</a:t>
            </a:r>
            <a:r>
              <a:rPr lang="sr-Latn-RS" sz="1600" dirty="0">
                <a:solidFill>
                  <a:schemeClr val="accent2"/>
                </a:solidFill>
              </a:rPr>
              <a:t> na iscrpnu analizu podataka klijenata svedeno na minimum.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6611444" y="1482397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6611444" y="3545409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D4892-8629-423D-97A9-E10C23C42EC6}"/>
              </a:ext>
            </a:extLst>
          </p:cNvPr>
          <p:cNvSpPr txBox="1"/>
          <p:nvPr/>
        </p:nvSpPr>
        <p:spPr>
          <a:xfrm>
            <a:off x="7479894" y="4113874"/>
            <a:ext cx="360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Konstantno poboljšanje predikcija vremenom kako se dodaju novi podaci.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596380" y="3545409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8FE10-353C-4000-BF1C-3D05FA7A72FA}"/>
              </a:ext>
            </a:extLst>
          </p:cNvPr>
          <p:cNvSpPr txBox="1"/>
          <p:nvPr/>
        </p:nvSpPr>
        <p:spPr>
          <a:xfrm>
            <a:off x="1511663" y="4079832"/>
            <a:ext cx="325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Jednostavan uvid u brojne korisne grafikone sa dodatnim filterima.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541538" y="1480341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1908924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9" y="4034734"/>
            <a:ext cx="743054" cy="7430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E8EDC7C-F9CD-4DB2-ABA8-ACE317F6D7A7}"/>
              </a:ext>
            </a:extLst>
          </p:cNvPr>
          <p:cNvSpPr txBox="1"/>
          <p:nvPr/>
        </p:nvSpPr>
        <p:spPr>
          <a:xfrm>
            <a:off x="1511663" y="2043282"/>
            <a:ext cx="384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2"/>
                </a:solidFill>
              </a:rPr>
              <a:t>Donose se bolje odluke o odobrenju kredita klijentima i time smanjuje gubitak novca.</a:t>
            </a: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41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Programski alati i paketi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0" y="1341262"/>
            <a:ext cx="895912" cy="89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50" y="1525630"/>
            <a:ext cx="2459289" cy="83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7" y="4085888"/>
            <a:ext cx="1412450" cy="141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69" y="4378352"/>
            <a:ext cx="1412450" cy="76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0448-241B-45A5-AA97-DF4813883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727" y="1341261"/>
            <a:ext cx="904372" cy="1052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7D3BF-878B-475F-A568-511C34EF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2" y="3116910"/>
            <a:ext cx="1909516" cy="773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5866-6BAA-4905-B33B-0B2166BA0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224" y="3148666"/>
            <a:ext cx="2314667" cy="55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09BC5-E153-4B52-8517-E24BD667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8968" y="4378352"/>
            <a:ext cx="1552706" cy="86951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7D91302-385B-4588-AD48-79EF3A794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66" y="3116910"/>
            <a:ext cx="1934197" cy="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791000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Fakture.csv 		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955 457 redova, 9 kolona</a:t>
            </a:r>
            <a:r>
              <a:rPr lang="sr-Latn-RS" sz="20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1 506 147 redova, 6 kolona</a:t>
            </a:r>
            <a:endParaRPr lang="sr-Latn-R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Kupci.csv								- 2 299 redova, 4 kolone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Finansijska i vlasnička struktura.csv		- 8 082 redova, 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8FC24-ADF5-4858-A55F-CD3A28A6DB12}"/>
              </a:ext>
            </a:extLst>
          </p:cNvPr>
          <p:cNvSpPr txBox="1"/>
          <p:nvPr/>
        </p:nvSpPr>
        <p:spPr>
          <a:xfrm>
            <a:off x="665825" y="1180731"/>
            <a:ext cx="618361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Odbacivanje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redova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svim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nedostaju</a:t>
            </a:r>
            <a:r>
              <a:rPr lang="sr-Latn-RS" sz="2000" dirty="0" err="1">
                <a:solidFill>
                  <a:schemeClr val="accent2"/>
                </a:solidFill>
              </a:rPr>
              <a:t>ćim</a:t>
            </a:r>
            <a:r>
              <a:rPr lang="sr-Latn-RS" sz="2000" dirty="0">
                <a:solidFill>
                  <a:schemeClr val="accent2"/>
                </a:solidFill>
              </a:rPr>
              <a:t> vrednostima</a:t>
            </a:r>
            <a:endParaRPr lang="en-U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Konverzija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tipova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vrednosti</a:t>
            </a:r>
            <a:endParaRPr lang="en-U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Zamena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nedostaju</a:t>
            </a:r>
            <a:r>
              <a:rPr lang="sr-Latn-RS" sz="2000" dirty="0" err="1">
                <a:solidFill>
                  <a:schemeClr val="accent2"/>
                </a:solidFill>
              </a:rPr>
              <a:t>ćih</a:t>
            </a:r>
            <a:r>
              <a:rPr lang="sr-Latn-RS" sz="2000" dirty="0">
                <a:solidFill>
                  <a:schemeClr val="accent2"/>
                </a:solidFill>
              </a:rPr>
              <a:t> vrednosti</a:t>
            </a:r>
          </a:p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sr-Latn-RS" sz="2000" dirty="0" err="1">
                <a:solidFill>
                  <a:schemeClr val="accent2"/>
                </a:solidFill>
              </a:rPr>
              <a:t>Labelarno</a:t>
            </a:r>
            <a:r>
              <a:rPr lang="sr-Latn-RS" sz="2000" dirty="0">
                <a:solidFill>
                  <a:schemeClr val="accent2"/>
                </a:solidFill>
              </a:rPr>
              <a:t> </a:t>
            </a:r>
            <a:r>
              <a:rPr lang="sr-Latn-RS" sz="2000" dirty="0" err="1">
                <a:solidFill>
                  <a:schemeClr val="accent2"/>
                </a:solidFill>
              </a:rPr>
              <a:t>enkodovanje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81883-5E14-4BE7-B900-49D2CC78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09" y="954193"/>
            <a:ext cx="3538677" cy="103386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AA8D29-3E3D-449D-B0DA-41B888BF3E14}"/>
              </a:ext>
            </a:extLst>
          </p:cNvPr>
          <p:cNvSpPr/>
          <p:nvPr/>
        </p:nvSpPr>
        <p:spPr>
          <a:xfrm>
            <a:off x="6956417" y="1264732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2896F-5238-4FA3-B0E5-66A7DE83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580" y="2133148"/>
            <a:ext cx="4508638" cy="5954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25AE0A4-D5B3-4A36-B091-18AB29204D5E}"/>
              </a:ext>
            </a:extLst>
          </p:cNvPr>
          <p:cNvSpPr/>
          <p:nvPr/>
        </p:nvSpPr>
        <p:spPr>
          <a:xfrm>
            <a:off x="4558246" y="2329826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6CA8F-8753-45FE-993D-244898FCB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580" y="3231132"/>
            <a:ext cx="6397700" cy="53789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CEE341-4288-4182-87A1-D7DAA92290EC}"/>
              </a:ext>
            </a:extLst>
          </p:cNvPr>
          <p:cNvSpPr/>
          <p:nvPr/>
        </p:nvSpPr>
        <p:spPr>
          <a:xfrm>
            <a:off x="4582481" y="3380232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A8F111-580D-49B3-B9D1-D740312F9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342" y="4059206"/>
            <a:ext cx="3881518" cy="9825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B35779-8F58-49D1-91B5-277B828DAEBE}"/>
              </a:ext>
            </a:extLst>
          </p:cNvPr>
          <p:cNvSpPr/>
          <p:nvPr/>
        </p:nvSpPr>
        <p:spPr>
          <a:xfrm>
            <a:off x="4558245" y="4497901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4" y="1613155"/>
            <a:ext cx="8357853" cy="4288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81989-9EB5-44FC-9D5B-00BDFFFCB4C7}"/>
              </a:ext>
            </a:extLst>
          </p:cNvPr>
          <p:cNvSpPr txBox="1"/>
          <p:nvPr/>
        </p:nvSpPr>
        <p:spPr>
          <a:xfrm>
            <a:off x="613467" y="1105323"/>
            <a:ext cx="10239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Formula iz finansija koja računa skor visine kreditnog rizika preduzeća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Postoji nekoliko verzija u zavisnosti od Pravne forme, u programu se obrađuju 3 verzije</a:t>
            </a:r>
          </a:p>
        </p:txBody>
      </p:sp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079AC-00A5-403B-98DB-CA2395E8CC55}"/>
              </a:ext>
            </a:extLst>
          </p:cNvPr>
          <p:cNvSpPr txBox="1"/>
          <p:nvPr/>
        </p:nvSpPr>
        <p:spPr>
          <a:xfrm>
            <a:off x="577048" y="186430"/>
            <a:ext cx="508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Eksplorativna</a:t>
            </a:r>
            <a:r>
              <a:rPr lang="sr-Latn-RS" sz="3200" dirty="0">
                <a:solidFill>
                  <a:schemeClr val="accent2"/>
                </a:solidFill>
              </a:rPr>
              <a:t> analiza atributa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8D06-CEF8-4DDC-92B0-616A8813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35" y="3054102"/>
            <a:ext cx="2948750" cy="27137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8E2A-2513-4207-9161-28D25D03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72" y="3054102"/>
            <a:ext cx="5532144" cy="271826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CAD0A2-3A4C-4842-9907-EADD1412D144}"/>
              </a:ext>
            </a:extLst>
          </p:cNvPr>
          <p:cNvSpPr txBox="1"/>
          <p:nvPr/>
        </p:nvSpPr>
        <p:spPr>
          <a:xfrm>
            <a:off x="816745" y="1085635"/>
            <a:ext cx="833253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Predstavlja proces istraživanja podataka kako bi se izvukle korisne informacije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 Slika levo prikazuje </a:t>
            </a:r>
            <a:r>
              <a:rPr lang="sr-Latn-RS" dirty="0" err="1">
                <a:solidFill>
                  <a:schemeClr val="accent2"/>
                </a:solidFill>
              </a:rPr>
              <a:t>Heat</a:t>
            </a:r>
            <a:r>
              <a:rPr lang="sr-Latn-RS" dirty="0">
                <a:solidFill>
                  <a:schemeClr val="accent2"/>
                </a:solidFill>
              </a:rPr>
              <a:t> mapu sa međusobnim korelacijama bilansa stanja i uspeha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Slika desno prikazuje raspodelu 4 kategorije rizika za svaki od iznosa kredita</a:t>
            </a:r>
          </a:p>
        </p:txBody>
      </p:sp>
    </p:spTree>
    <p:extLst>
      <p:ext uri="{BB962C8B-B14F-4D97-AF65-F5344CB8AC3E}">
        <p14:creationId xmlns:p14="http://schemas.microsoft.com/office/powerpoint/2010/main" val="31472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2922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Fičer</a:t>
            </a:r>
            <a:r>
              <a:rPr lang="sr-Latn-RS" sz="3200" dirty="0">
                <a:solidFill>
                  <a:schemeClr val="accent2"/>
                </a:solidFill>
              </a:rPr>
              <a:t> Inženjering</a:t>
            </a:r>
          </a:p>
        </p:txBody>
      </p:sp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50DB5-EA54-4E88-993B-C8357788F1CD}"/>
              </a:ext>
            </a:extLst>
          </p:cNvPr>
          <p:cNvSpPr txBox="1"/>
          <p:nvPr/>
        </p:nvSpPr>
        <p:spPr>
          <a:xfrm>
            <a:off x="656947" y="1096013"/>
            <a:ext cx="874784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Metoda iscrpne pretrage po </a:t>
            </a:r>
            <a:r>
              <a:rPr lang="sr-Latn-RS" dirty="0" err="1">
                <a:solidFill>
                  <a:schemeClr val="accent2"/>
                </a:solidFill>
              </a:rPr>
              <a:t>rešetci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Precizna metoda, ali sa velikom vremenskom kompleksnošću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Za sve parametre i vrednosti nalazi najbolju kombinaciju isprobavanjem svih kombinacija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Vremenski optimalnije, pametnije metode su </a:t>
            </a:r>
            <a:r>
              <a:rPr lang="sr-Latn-RS" dirty="0" err="1">
                <a:solidFill>
                  <a:schemeClr val="accent2"/>
                </a:solidFill>
              </a:rPr>
              <a:t>Bajesovska</a:t>
            </a:r>
            <a:r>
              <a:rPr lang="sr-Latn-RS" dirty="0">
                <a:solidFill>
                  <a:schemeClr val="accent2"/>
                </a:solidFill>
              </a:rPr>
              <a:t>, Genetski algoritmi itd.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AF2A5-81A8-49F5-9F9B-C7EB7A41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1" y="3164012"/>
            <a:ext cx="6651312" cy="243251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1245</TotalTime>
  <Words>472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83</cp:revision>
  <dcterms:created xsi:type="dcterms:W3CDTF">2021-01-10T13:26:45Z</dcterms:created>
  <dcterms:modified xsi:type="dcterms:W3CDTF">2021-01-13T23:45:55Z</dcterms:modified>
</cp:coreProperties>
</file>